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4" r:id="rId3"/>
    <p:sldId id="273" r:id="rId4"/>
    <p:sldId id="263" r:id="rId5"/>
    <p:sldId id="275" r:id="rId6"/>
    <p:sldId id="257" r:id="rId7"/>
    <p:sldId id="258" r:id="rId8"/>
    <p:sldId id="264" r:id="rId9"/>
    <p:sldId id="265" r:id="rId10"/>
    <p:sldId id="266" r:id="rId11"/>
    <p:sldId id="267" r:id="rId12"/>
    <p:sldId id="285" r:id="rId13"/>
    <p:sldId id="277" r:id="rId14"/>
    <p:sldId id="286" r:id="rId15"/>
    <p:sldId id="290" r:id="rId16"/>
    <p:sldId id="287" r:id="rId17"/>
    <p:sldId id="300" r:id="rId18"/>
    <p:sldId id="301" r:id="rId19"/>
    <p:sldId id="297" r:id="rId20"/>
    <p:sldId id="296" r:id="rId21"/>
    <p:sldId id="259" r:id="rId22"/>
    <p:sldId id="280" r:id="rId23"/>
    <p:sldId id="293" r:id="rId24"/>
    <p:sldId id="291" r:id="rId25"/>
    <p:sldId id="294" r:id="rId26"/>
    <p:sldId id="303" r:id="rId27"/>
    <p:sldId id="306" r:id="rId28"/>
    <p:sldId id="304" r:id="rId29"/>
    <p:sldId id="308" r:id="rId30"/>
    <p:sldId id="305" r:id="rId31"/>
    <p:sldId id="298" r:id="rId32"/>
    <p:sldId id="307" r:id="rId33"/>
    <p:sldId id="276" r:id="rId34"/>
    <p:sldId id="2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B1FA6-A893-4194-A54A-1F61E46F480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CCD3F8-AD4E-4DA0-A0CA-3ABFB51EA4F9}">
      <dgm:prSet/>
      <dgm:spPr/>
      <dgm:t>
        <a:bodyPr/>
        <a:lstStyle/>
        <a:p>
          <a:r>
            <a:rPr lang="en-US" b="1" dirty="0"/>
            <a:t>1. Veri (Data)</a:t>
          </a:r>
          <a:endParaRPr lang="en-US" dirty="0"/>
        </a:p>
      </dgm:t>
    </dgm:pt>
    <dgm:pt modelId="{45B39410-BE4C-4E09-8CC9-F762B5E79D68}" type="parTrans" cxnId="{B0A7AAD9-EF36-4840-8BA3-305ACA5D1108}">
      <dgm:prSet/>
      <dgm:spPr/>
      <dgm:t>
        <a:bodyPr/>
        <a:lstStyle/>
        <a:p>
          <a:endParaRPr lang="en-US"/>
        </a:p>
      </dgm:t>
    </dgm:pt>
    <dgm:pt modelId="{5F357D3E-36D5-4313-8BAA-4F36A187F16D}" type="sibTrans" cxnId="{B0A7AAD9-EF36-4840-8BA3-305ACA5D1108}">
      <dgm:prSet/>
      <dgm:spPr/>
      <dgm:t>
        <a:bodyPr/>
        <a:lstStyle/>
        <a:p>
          <a:endParaRPr lang="en-US"/>
        </a:p>
      </dgm:t>
    </dgm:pt>
    <dgm:pt modelId="{AC80E3F1-5EFF-40A8-BB13-8DC42819513A}">
      <dgm:prSet/>
      <dgm:spPr/>
      <dgm:t>
        <a:bodyPr/>
        <a:lstStyle/>
        <a:p>
          <a:r>
            <a:rPr lang="en-US" b="1" dirty="0"/>
            <a:t>2. </a:t>
          </a:r>
          <a:r>
            <a:rPr lang="en-US" b="1" dirty="0" err="1"/>
            <a:t>Sepet</a:t>
          </a:r>
          <a:r>
            <a:rPr lang="en-US" b="1" dirty="0"/>
            <a:t> </a:t>
          </a:r>
          <a:r>
            <a:rPr lang="en-US" b="1" dirty="0" err="1"/>
            <a:t>analizi</a:t>
          </a:r>
          <a:r>
            <a:rPr lang="en-US" b="1" dirty="0"/>
            <a:t> </a:t>
          </a:r>
          <a:r>
            <a:rPr lang="en-US" b="1" dirty="0" err="1"/>
            <a:t>nedir</a:t>
          </a:r>
          <a:r>
            <a:rPr lang="en-US" b="1" dirty="0"/>
            <a:t>?</a:t>
          </a:r>
          <a:endParaRPr lang="en-US" dirty="0"/>
        </a:p>
      </dgm:t>
    </dgm:pt>
    <dgm:pt modelId="{5177D82B-9C1D-4AE0-A1D5-E78D591B5F78}" type="parTrans" cxnId="{97065E9D-8652-49A6-AF41-D233A2791198}">
      <dgm:prSet/>
      <dgm:spPr/>
      <dgm:t>
        <a:bodyPr/>
        <a:lstStyle/>
        <a:p>
          <a:endParaRPr lang="en-US"/>
        </a:p>
      </dgm:t>
    </dgm:pt>
    <dgm:pt modelId="{7BC394D9-D555-4B6B-8AAF-EAE796BBC759}" type="sibTrans" cxnId="{97065E9D-8652-49A6-AF41-D233A2791198}">
      <dgm:prSet/>
      <dgm:spPr/>
      <dgm:t>
        <a:bodyPr/>
        <a:lstStyle/>
        <a:p>
          <a:endParaRPr lang="en-US"/>
        </a:p>
      </dgm:t>
    </dgm:pt>
    <dgm:pt modelId="{A8E3EE4B-DBDE-486E-A4DC-EA5560701150}">
      <dgm:prSet/>
      <dgm:spPr/>
      <dgm:t>
        <a:bodyPr/>
        <a:lstStyle/>
        <a:p>
          <a:r>
            <a:rPr lang="en-US" b="1"/>
            <a:t>3. Sepet analizinde önemli noktalar.</a:t>
          </a:r>
          <a:endParaRPr lang="en-US"/>
        </a:p>
      </dgm:t>
    </dgm:pt>
    <dgm:pt modelId="{3C54DD11-395A-407E-8F62-E1C54C116F6E}" type="parTrans" cxnId="{57310A73-81BD-43FB-986C-285693370A28}">
      <dgm:prSet/>
      <dgm:spPr/>
      <dgm:t>
        <a:bodyPr/>
        <a:lstStyle/>
        <a:p>
          <a:endParaRPr lang="en-US"/>
        </a:p>
      </dgm:t>
    </dgm:pt>
    <dgm:pt modelId="{5B8EE22A-A871-4F40-BE37-9A3F1C05EAB9}" type="sibTrans" cxnId="{57310A73-81BD-43FB-986C-285693370A28}">
      <dgm:prSet/>
      <dgm:spPr/>
      <dgm:t>
        <a:bodyPr/>
        <a:lstStyle/>
        <a:p>
          <a:endParaRPr lang="en-US"/>
        </a:p>
      </dgm:t>
    </dgm:pt>
    <dgm:pt modelId="{7BACBF0F-341C-460E-9BF9-BBBD9C5A82AE}">
      <dgm:prSet/>
      <dgm:spPr/>
      <dgm:t>
        <a:bodyPr/>
        <a:lstStyle/>
        <a:p>
          <a:r>
            <a:rPr lang="en-US" b="1" dirty="0"/>
            <a:t>4. CRM </a:t>
          </a:r>
          <a:r>
            <a:rPr lang="en-US" b="1" dirty="0" err="1"/>
            <a:t>için</a:t>
          </a:r>
          <a:r>
            <a:rPr lang="en-US" b="1" dirty="0"/>
            <a:t> </a:t>
          </a:r>
          <a:r>
            <a:rPr lang="en-US" b="1" dirty="0" err="1"/>
            <a:t>müşteri</a:t>
          </a:r>
          <a:r>
            <a:rPr lang="en-US" b="1" dirty="0"/>
            <a:t> </a:t>
          </a:r>
          <a:r>
            <a:rPr lang="en-US" b="1" dirty="0" err="1"/>
            <a:t>analizi</a:t>
          </a:r>
          <a:r>
            <a:rPr lang="en-US" b="1" dirty="0"/>
            <a:t>.</a:t>
          </a:r>
          <a:endParaRPr lang="en-US" dirty="0"/>
        </a:p>
      </dgm:t>
    </dgm:pt>
    <dgm:pt modelId="{01C1280E-826C-433B-8A00-E29AB4E602C3}" type="parTrans" cxnId="{99499759-D71B-492B-836C-1D61F7627ED8}">
      <dgm:prSet/>
      <dgm:spPr/>
      <dgm:t>
        <a:bodyPr/>
        <a:lstStyle/>
        <a:p>
          <a:endParaRPr lang="en-US"/>
        </a:p>
      </dgm:t>
    </dgm:pt>
    <dgm:pt modelId="{3D1CD064-CE15-405E-B46D-F24253ED4FD8}" type="sibTrans" cxnId="{99499759-D71B-492B-836C-1D61F7627ED8}">
      <dgm:prSet/>
      <dgm:spPr/>
      <dgm:t>
        <a:bodyPr/>
        <a:lstStyle/>
        <a:p>
          <a:endParaRPr lang="en-US"/>
        </a:p>
      </dgm:t>
    </dgm:pt>
    <dgm:pt modelId="{C8EF59A7-1F68-47A1-9630-D8C139953033}">
      <dgm:prSet/>
      <dgm:spPr/>
      <dgm:t>
        <a:bodyPr/>
        <a:lstStyle/>
        <a:p>
          <a:r>
            <a:rPr lang="en-US" b="1" dirty="0"/>
            <a:t>5. Veri </a:t>
          </a:r>
          <a:r>
            <a:rPr lang="en-US" b="1" dirty="0" err="1"/>
            <a:t>seti</a:t>
          </a:r>
          <a:r>
            <a:rPr lang="en-US" b="1" dirty="0"/>
            <a:t> </a:t>
          </a:r>
          <a:r>
            <a:rPr lang="en-US" b="1" dirty="0" err="1"/>
            <a:t>üzerinde</a:t>
          </a:r>
          <a:r>
            <a:rPr lang="en-US" b="1" dirty="0"/>
            <a:t> </a:t>
          </a:r>
          <a:r>
            <a:rPr lang="en-US" b="1" dirty="0" err="1"/>
            <a:t>değerlendirmeler</a:t>
          </a:r>
          <a:r>
            <a:rPr lang="en-US" b="1" dirty="0"/>
            <a:t>.</a:t>
          </a:r>
          <a:endParaRPr lang="en-US" dirty="0"/>
        </a:p>
      </dgm:t>
    </dgm:pt>
    <dgm:pt modelId="{DE41AC9E-2A42-439B-AD07-9261AA89D2D4}" type="parTrans" cxnId="{CA02FBB9-5135-42EE-B4B8-E98D37E63808}">
      <dgm:prSet/>
      <dgm:spPr/>
      <dgm:t>
        <a:bodyPr/>
        <a:lstStyle/>
        <a:p>
          <a:endParaRPr lang="en-US"/>
        </a:p>
      </dgm:t>
    </dgm:pt>
    <dgm:pt modelId="{2E692410-7D17-45D3-82F7-8FBF33A8A597}" type="sibTrans" cxnId="{CA02FBB9-5135-42EE-B4B8-E98D37E63808}">
      <dgm:prSet/>
      <dgm:spPr/>
      <dgm:t>
        <a:bodyPr/>
        <a:lstStyle/>
        <a:p>
          <a:endParaRPr lang="en-US"/>
        </a:p>
      </dgm:t>
    </dgm:pt>
    <dgm:pt modelId="{12907FA0-936A-499D-9ECD-1DCAC14B8600}">
      <dgm:prSet/>
      <dgm:spPr/>
      <dgm:t>
        <a:bodyPr/>
        <a:lstStyle/>
        <a:p>
          <a:r>
            <a:rPr lang="en-US" b="1"/>
            <a:t>6. Kapanış.</a:t>
          </a:r>
          <a:endParaRPr lang="en-US"/>
        </a:p>
      </dgm:t>
    </dgm:pt>
    <dgm:pt modelId="{EB5DE576-BD59-49C8-921B-084A595DFB1F}" type="parTrans" cxnId="{CE82705B-6746-4A28-8F2D-BFB62AA5B61F}">
      <dgm:prSet/>
      <dgm:spPr/>
      <dgm:t>
        <a:bodyPr/>
        <a:lstStyle/>
        <a:p>
          <a:endParaRPr lang="en-US"/>
        </a:p>
      </dgm:t>
    </dgm:pt>
    <dgm:pt modelId="{62C14D3A-53DE-48E9-B61B-88A0351C1AE3}" type="sibTrans" cxnId="{CE82705B-6746-4A28-8F2D-BFB62AA5B61F}">
      <dgm:prSet/>
      <dgm:spPr/>
      <dgm:t>
        <a:bodyPr/>
        <a:lstStyle/>
        <a:p>
          <a:endParaRPr lang="en-US"/>
        </a:p>
      </dgm:t>
    </dgm:pt>
    <dgm:pt modelId="{79F86346-D0E1-44B7-9C66-F123FFA60287}">
      <dgm:prSet/>
      <dgm:spPr/>
      <dgm:t>
        <a:bodyPr/>
        <a:lstStyle/>
        <a:p>
          <a:r>
            <a:rPr lang="en-US" b="1" dirty="0"/>
            <a:t>4. </a:t>
          </a:r>
          <a:r>
            <a:rPr lang="en-US" b="1" dirty="0" err="1"/>
            <a:t>Müşteri</a:t>
          </a:r>
          <a:r>
            <a:rPr lang="en-US" b="1" dirty="0"/>
            <a:t> </a:t>
          </a:r>
          <a:r>
            <a:rPr lang="en-US" b="1" dirty="0" err="1"/>
            <a:t>İkişkileri</a:t>
          </a:r>
          <a:r>
            <a:rPr lang="en-US" b="1" dirty="0"/>
            <a:t> </a:t>
          </a:r>
          <a:r>
            <a:rPr lang="en-US" b="1" dirty="0" err="1"/>
            <a:t>Yöntemi</a:t>
          </a:r>
          <a:r>
            <a:rPr lang="en-US" b="1" dirty="0"/>
            <a:t> </a:t>
          </a:r>
          <a:r>
            <a:rPr lang="en-US" b="1" dirty="0" err="1"/>
            <a:t>nedir</a:t>
          </a:r>
          <a:r>
            <a:rPr lang="en-US" b="1" dirty="0"/>
            <a:t>?</a:t>
          </a:r>
          <a:endParaRPr lang="en-US" dirty="0"/>
        </a:p>
      </dgm:t>
    </dgm:pt>
    <dgm:pt modelId="{863A3E19-A85A-4424-B73C-DE58520222C5}" type="parTrans" cxnId="{51F13B54-47B6-40FA-99BD-E9A74AD3AEAF}">
      <dgm:prSet/>
      <dgm:spPr/>
      <dgm:t>
        <a:bodyPr/>
        <a:lstStyle/>
        <a:p>
          <a:endParaRPr lang="en-US"/>
        </a:p>
      </dgm:t>
    </dgm:pt>
    <dgm:pt modelId="{92C0AA15-4873-4860-9071-3474F6C8C37F}" type="sibTrans" cxnId="{51F13B54-47B6-40FA-99BD-E9A74AD3AEAF}">
      <dgm:prSet/>
      <dgm:spPr/>
      <dgm:t>
        <a:bodyPr/>
        <a:lstStyle/>
        <a:p>
          <a:endParaRPr lang="en-US"/>
        </a:p>
      </dgm:t>
    </dgm:pt>
    <dgm:pt modelId="{C290A078-0C78-4F32-B30F-3D60938754B8}" type="pres">
      <dgm:prSet presAssocID="{F31B1FA6-A893-4194-A54A-1F61E46F48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28E21C-09FC-4F03-B940-0419A531B980}" type="pres">
      <dgm:prSet presAssocID="{E1CCD3F8-AD4E-4DA0-A0CA-3ABFB51EA4F9}" presName="hierRoot1" presStyleCnt="0"/>
      <dgm:spPr/>
    </dgm:pt>
    <dgm:pt modelId="{BA63589B-4D5A-4CDB-9998-D2CC2C1C4B76}" type="pres">
      <dgm:prSet presAssocID="{E1CCD3F8-AD4E-4DA0-A0CA-3ABFB51EA4F9}" presName="composite" presStyleCnt="0"/>
      <dgm:spPr/>
    </dgm:pt>
    <dgm:pt modelId="{390DFEF4-467D-4C0C-AE5D-2BD01392FD29}" type="pres">
      <dgm:prSet presAssocID="{E1CCD3F8-AD4E-4DA0-A0CA-3ABFB51EA4F9}" presName="background" presStyleLbl="node0" presStyleIdx="0" presStyleCnt="7"/>
      <dgm:spPr/>
    </dgm:pt>
    <dgm:pt modelId="{90C41C25-623E-40B2-8B3E-4DB01176305E}" type="pres">
      <dgm:prSet presAssocID="{E1CCD3F8-AD4E-4DA0-A0CA-3ABFB51EA4F9}" presName="text" presStyleLbl="fgAcc0" presStyleIdx="0" presStyleCnt="7">
        <dgm:presLayoutVars>
          <dgm:chPref val="3"/>
        </dgm:presLayoutVars>
      </dgm:prSet>
      <dgm:spPr/>
    </dgm:pt>
    <dgm:pt modelId="{894B8303-1F9D-4C75-8DAC-5C19E5E3DE82}" type="pres">
      <dgm:prSet presAssocID="{E1CCD3F8-AD4E-4DA0-A0CA-3ABFB51EA4F9}" presName="hierChild2" presStyleCnt="0"/>
      <dgm:spPr/>
    </dgm:pt>
    <dgm:pt modelId="{087507F1-B158-40B4-8A61-848C8439E3C2}" type="pres">
      <dgm:prSet presAssocID="{AC80E3F1-5EFF-40A8-BB13-8DC42819513A}" presName="hierRoot1" presStyleCnt="0"/>
      <dgm:spPr/>
    </dgm:pt>
    <dgm:pt modelId="{C79CD7F7-15D8-49C6-9398-27006AFFC58E}" type="pres">
      <dgm:prSet presAssocID="{AC80E3F1-5EFF-40A8-BB13-8DC42819513A}" presName="composite" presStyleCnt="0"/>
      <dgm:spPr/>
    </dgm:pt>
    <dgm:pt modelId="{ABFA2B66-72CD-4EF2-9905-07D6EEEFF84D}" type="pres">
      <dgm:prSet presAssocID="{AC80E3F1-5EFF-40A8-BB13-8DC42819513A}" presName="background" presStyleLbl="node0" presStyleIdx="1" presStyleCnt="7"/>
      <dgm:spPr/>
    </dgm:pt>
    <dgm:pt modelId="{07F48228-941B-4FA3-B523-764DCF7FCB80}" type="pres">
      <dgm:prSet presAssocID="{AC80E3F1-5EFF-40A8-BB13-8DC42819513A}" presName="text" presStyleLbl="fgAcc0" presStyleIdx="1" presStyleCnt="7">
        <dgm:presLayoutVars>
          <dgm:chPref val="3"/>
        </dgm:presLayoutVars>
      </dgm:prSet>
      <dgm:spPr/>
    </dgm:pt>
    <dgm:pt modelId="{28A79884-D07A-4631-8C9E-7C001897F4FF}" type="pres">
      <dgm:prSet presAssocID="{AC80E3F1-5EFF-40A8-BB13-8DC42819513A}" presName="hierChild2" presStyleCnt="0"/>
      <dgm:spPr/>
    </dgm:pt>
    <dgm:pt modelId="{093A6CC5-9189-462C-A1DB-3ACDBF43853A}" type="pres">
      <dgm:prSet presAssocID="{A8E3EE4B-DBDE-486E-A4DC-EA5560701150}" presName="hierRoot1" presStyleCnt="0"/>
      <dgm:spPr/>
    </dgm:pt>
    <dgm:pt modelId="{9F15B692-CCC5-4B45-8777-8D5B5FCF5FB5}" type="pres">
      <dgm:prSet presAssocID="{A8E3EE4B-DBDE-486E-A4DC-EA5560701150}" presName="composite" presStyleCnt="0"/>
      <dgm:spPr/>
    </dgm:pt>
    <dgm:pt modelId="{E84BADC4-7BEE-4EBD-B291-68824E5518E6}" type="pres">
      <dgm:prSet presAssocID="{A8E3EE4B-DBDE-486E-A4DC-EA5560701150}" presName="background" presStyleLbl="node0" presStyleIdx="2" presStyleCnt="7"/>
      <dgm:spPr/>
    </dgm:pt>
    <dgm:pt modelId="{A34CC3CB-C9B5-4214-AE91-C2BB79E2AA95}" type="pres">
      <dgm:prSet presAssocID="{A8E3EE4B-DBDE-486E-A4DC-EA5560701150}" presName="text" presStyleLbl="fgAcc0" presStyleIdx="2" presStyleCnt="7">
        <dgm:presLayoutVars>
          <dgm:chPref val="3"/>
        </dgm:presLayoutVars>
      </dgm:prSet>
      <dgm:spPr/>
    </dgm:pt>
    <dgm:pt modelId="{D448A4C4-C495-48DE-8573-DB1ACF4AEC7E}" type="pres">
      <dgm:prSet presAssocID="{A8E3EE4B-DBDE-486E-A4DC-EA5560701150}" presName="hierChild2" presStyleCnt="0"/>
      <dgm:spPr/>
    </dgm:pt>
    <dgm:pt modelId="{3A42CD8A-8A09-4873-983A-71FB86F42BDC}" type="pres">
      <dgm:prSet presAssocID="{79F86346-D0E1-44B7-9C66-F123FFA60287}" presName="hierRoot1" presStyleCnt="0"/>
      <dgm:spPr/>
    </dgm:pt>
    <dgm:pt modelId="{5F644D3A-675B-4350-A8B3-038D755DDFF5}" type="pres">
      <dgm:prSet presAssocID="{79F86346-D0E1-44B7-9C66-F123FFA60287}" presName="composite" presStyleCnt="0"/>
      <dgm:spPr/>
    </dgm:pt>
    <dgm:pt modelId="{F4D56B5C-FED4-40E0-B0CC-A4C0690E1B8C}" type="pres">
      <dgm:prSet presAssocID="{79F86346-D0E1-44B7-9C66-F123FFA60287}" presName="background" presStyleLbl="node0" presStyleIdx="3" presStyleCnt="7"/>
      <dgm:spPr/>
    </dgm:pt>
    <dgm:pt modelId="{21A34C73-E7CB-4701-9A7F-C6A871236D0B}" type="pres">
      <dgm:prSet presAssocID="{79F86346-D0E1-44B7-9C66-F123FFA60287}" presName="text" presStyleLbl="fgAcc0" presStyleIdx="3" presStyleCnt="7">
        <dgm:presLayoutVars>
          <dgm:chPref val="3"/>
        </dgm:presLayoutVars>
      </dgm:prSet>
      <dgm:spPr/>
    </dgm:pt>
    <dgm:pt modelId="{C02B4B57-FED9-49D5-9C29-E9C375A0C885}" type="pres">
      <dgm:prSet presAssocID="{79F86346-D0E1-44B7-9C66-F123FFA60287}" presName="hierChild2" presStyleCnt="0"/>
      <dgm:spPr/>
    </dgm:pt>
    <dgm:pt modelId="{2B2D142C-9272-4FD9-A11F-4E4E04099254}" type="pres">
      <dgm:prSet presAssocID="{7BACBF0F-341C-460E-9BF9-BBBD9C5A82AE}" presName="hierRoot1" presStyleCnt="0"/>
      <dgm:spPr/>
    </dgm:pt>
    <dgm:pt modelId="{5BCD6BAA-5882-45AD-8D94-F505444D12D1}" type="pres">
      <dgm:prSet presAssocID="{7BACBF0F-341C-460E-9BF9-BBBD9C5A82AE}" presName="composite" presStyleCnt="0"/>
      <dgm:spPr/>
    </dgm:pt>
    <dgm:pt modelId="{477AB671-6E61-4981-8C9E-8245F301784F}" type="pres">
      <dgm:prSet presAssocID="{7BACBF0F-341C-460E-9BF9-BBBD9C5A82AE}" presName="background" presStyleLbl="node0" presStyleIdx="4" presStyleCnt="7"/>
      <dgm:spPr/>
    </dgm:pt>
    <dgm:pt modelId="{C0447B25-03BB-4CC0-A4FC-7F60D63F183B}" type="pres">
      <dgm:prSet presAssocID="{7BACBF0F-341C-460E-9BF9-BBBD9C5A82AE}" presName="text" presStyleLbl="fgAcc0" presStyleIdx="4" presStyleCnt="7">
        <dgm:presLayoutVars>
          <dgm:chPref val="3"/>
        </dgm:presLayoutVars>
      </dgm:prSet>
      <dgm:spPr/>
    </dgm:pt>
    <dgm:pt modelId="{57DC00BD-147B-468E-A66F-9A53F6790FCA}" type="pres">
      <dgm:prSet presAssocID="{7BACBF0F-341C-460E-9BF9-BBBD9C5A82AE}" presName="hierChild2" presStyleCnt="0"/>
      <dgm:spPr/>
    </dgm:pt>
    <dgm:pt modelId="{BE2631E8-99A1-433F-A5A9-4B4645D33B6D}" type="pres">
      <dgm:prSet presAssocID="{C8EF59A7-1F68-47A1-9630-D8C139953033}" presName="hierRoot1" presStyleCnt="0"/>
      <dgm:spPr/>
    </dgm:pt>
    <dgm:pt modelId="{10E814BE-31D8-420C-9578-9E8FF152F7EA}" type="pres">
      <dgm:prSet presAssocID="{C8EF59A7-1F68-47A1-9630-D8C139953033}" presName="composite" presStyleCnt="0"/>
      <dgm:spPr/>
    </dgm:pt>
    <dgm:pt modelId="{56286370-68D4-4A81-A35C-7978C01B93C1}" type="pres">
      <dgm:prSet presAssocID="{C8EF59A7-1F68-47A1-9630-D8C139953033}" presName="background" presStyleLbl="node0" presStyleIdx="5" presStyleCnt="7"/>
      <dgm:spPr/>
    </dgm:pt>
    <dgm:pt modelId="{03766531-4B2C-4F42-9064-E37DCD912661}" type="pres">
      <dgm:prSet presAssocID="{C8EF59A7-1F68-47A1-9630-D8C139953033}" presName="text" presStyleLbl="fgAcc0" presStyleIdx="5" presStyleCnt="7">
        <dgm:presLayoutVars>
          <dgm:chPref val="3"/>
        </dgm:presLayoutVars>
      </dgm:prSet>
      <dgm:spPr/>
    </dgm:pt>
    <dgm:pt modelId="{85D6F7DB-CED7-467C-8282-268D61CC88F9}" type="pres">
      <dgm:prSet presAssocID="{C8EF59A7-1F68-47A1-9630-D8C139953033}" presName="hierChild2" presStyleCnt="0"/>
      <dgm:spPr/>
    </dgm:pt>
    <dgm:pt modelId="{29610F08-B295-405D-82C0-363610C67012}" type="pres">
      <dgm:prSet presAssocID="{12907FA0-936A-499D-9ECD-1DCAC14B8600}" presName="hierRoot1" presStyleCnt="0"/>
      <dgm:spPr/>
    </dgm:pt>
    <dgm:pt modelId="{85172575-F37A-4234-BC3B-F7595503FDEB}" type="pres">
      <dgm:prSet presAssocID="{12907FA0-936A-499D-9ECD-1DCAC14B8600}" presName="composite" presStyleCnt="0"/>
      <dgm:spPr/>
    </dgm:pt>
    <dgm:pt modelId="{2D64514C-86E2-411A-9237-BA2C4100EE33}" type="pres">
      <dgm:prSet presAssocID="{12907FA0-936A-499D-9ECD-1DCAC14B8600}" presName="background" presStyleLbl="node0" presStyleIdx="6" presStyleCnt="7"/>
      <dgm:spPr/>
    </dgm:pt>
    <dgm:pt modelId="{63BC12DF-65FB-4512-B981-8B7ECA55C5FF}" type="pres">
      <dgm:prSet presAssocID="{12907FA0-936A-499D-9ECD-1DCAC14B8600}" presName="text" presStyleLbl="fgAcc0" presStyleIdx="6" presStyleCnt="7">
        <dgm:presLayoutVars>
          <dgm:chPref val="3"/>
        </dgm:presLayoutVars>
      </dgm:prSet>
      <dgm:spPr/>
    </dgm:pt>
    <dgm:pt modelId="{800218E7-96EE-40A9-9BF6-DECA38873618}" type="pres">
      <dgm:prSet presAssocID="{12907FA0-936A-499D-9ECD-1DCAC14B8600}" presName="hierChild2" presStyleCnt="0"/>
      <dgm:spPr/>
    </dgm:pt>
  </dgm:ptLst>
  <dgm:cxnLst>
    <dgm:cxn modelId="{28AAA91E-F49C-4A53-A569-8ADB8F2A00C1}" type="presOf" srcId="{C8EF59A7-1F68-47A1-9630-D8C139953033}" destId="{03766531-4B2C-4F42-9064-E37DCD912661}" srcOrd="0" destOrd="0" presId="urn:microsoft.com/office/officeart/2005/8/layout/hierarchy1"/>
    <dgm:cxn modelId="{3253F32B-5FD2-433E-9802-1834B45C0FFB}" type="presOf" srcId="{AC80E3F1-5EFF-40A8-BB13-8DC42819513A}" destId="{07F48228-941B-4FA3-B523-764DCF7FCB80}" srcOrd="0" destOrd="0" presId="urn:microsoft.com/office/officeart/2005/8/layout/hierarchy1"/>
    <dgm:cxn modelId="{CE82705B-6746-4A28-8F2D-BFB62AA5B61F}" srcId="{F31B1FA6-A893-4194-A54A-1F61E46F4803}" destId="{12907FA0-936A-499D-9ECD-1DCAC14B8600}" srcOrd="6" destOrd="0" parTransId="{EB5DE576-BD59-49C8-921B-084A595DFB1F}" sibTransId="{62C14D3A-53DE-48E9-B61B-88A0351C1AE3}"/>
    <dgm:cxn modelId="{7D26936D-619F-481A-8836-CC775CDE34D6}" type="presOf" srcId="{E1CCD3F8-AD4E-4DA0-A0CA-3ABFB51EA4F9}" destId="{90C41C25-623E-40B2-8B3E-4DB01176305E}" srcOrd="0" destOrd="0" presId="urn:microsoft.com/office/officeart/2005/8/layout/hierarchy1"/>
    <dgm:cxn modelId="{57310A73-81BD-43FB-986C-285693370A28}" srcId="{F31B1FA6-A893-4194-A54A-1F61E46F4803}" destId="{A8E3EE4B-DBDE-486E-A4DC-EA5560701150}" srcOrd="2" destOrd="0" parTransId="{3C54DD11-395A-407E-8F62-E1C54C116F6E}" sibTransId="{5B8EE22A-A871-4F40-BE37-9A3F1C05EAB9}"/>
    <dgm:cxn modelId="{51F13B54-47B6-40FA-99BD-E9A74AD3AEAF}" srcId="{F31B1FA6-A893-4194-A54A-1F61E46F4803}" destId="{79F86346-D0E1-44B7-9C66-F123FFA60287}" srcOrd="3" destOrd="0" parTransId="{863A3E19-A85A-4424-B73C-DE58520222C5}" sibTransId="{92C0AA15-4873-4860-9071-3474F6C8C37F}"/>
    <dgm:cxn modelId="{98CD8D77-51C4-4F49-B970-960D5445F641}" type="presOf" srcId="{F31B1FA6-A893-4194-A54A-1F61E46F4803}" destId="{C290A078-0C78-4F32-B30F-3D60938754B8}" srcOrd="0" destOrd="0" presId="urn:microsoft.com/office/officeart/2005/8/layout/hierarchy1"/>
    <dgm:cxn modelId="{99499759-D71B-492B-836C-1D61F7627ED8}" srcId="{F31B1FA6-A893-4194-A54A-1F61E46F4803}" destId="{7BACBF0F-341C-460E-9BF9-BBBD9C5A82AE}" srcOrd="4" destOrd="0" parTransId="{01C1280E-826C-433B-8A00-E29AB4E602C3}" sibTransId="{3D1CD064-CE15-405E-B46D-F24253ED4FD8}"/>
    <dgm:cxn modelId="{97065E9D-8652-49A6-AF41-D233A2791198}" srcId="{F31B1FA6-A893-4194-A54A-1F61E46F4803}" destId="{AC80E3F1-5EFF-40A8-BB13-8DC42819513A}" srcOrd="1" destOrd="0" parTransId="{5177D82B-9C1D-4AE0-A1D5-E78D591B5F78}" sibTransId="{7BC394D9-D555-4B6B-8AAF-EAE796BBC759}"/>
    <dgm:cxn modelId="{F6A03BA2-8D35-46CB-94F8-8366C456EB1E}" type="presOf" srcId="{7BACBF0F-341C-460E-9BF9-BBBD9C5A82AE}" destId="{C0447B25-03BB-4CC0-A4FC-7F60D63F183B}" srcOrd="0" destOrd="0" presId="urn:microsoft.com/office/officeart/2005/8/layout/hierarchy1"/>
    <dgm:cxn modelId="{AAC691B4-F6DA-4023-AE86-00CE2E156354}" type="presOf" srcId="{12907FA0-936A-499D-9ECD-1DCAC14B8600}" destId="{63BC12DF-65FB-4512-B981-8B7ECA55C5FF}" srcOrd="0" destOrd="0" presId="urn:microsoft.com/office/officeart/2005/8/layout/hierarchy1"/>
    <dgm:cxn modelId="{CA02FBB9-5135-42EE-B4B8-E98D37E63808}" srcId="{F31B1FA6-A893-4194-A54A-1F61E46F4803}" destId="{C8EF59A7-1F68-47A1-9630-D8C139953033}" srcOrd="5" destOrd="0" parTransId="{DE41AC9E-2A42-439B-AD07-9261AA89D2D4}" sibTransId="{2E692410-7D17-45D3-82F7-8FBF33A8A597}"/>
    <dgm:cxn modelId="{6EF7EDCD-7F08-41A5-9CC2-0E5551997DDB}" type="presOf" srcId="{A8E3EE4B-DBDE-486E-A4DC-EA5560701150}" destId="{A34CC3CB-C9B5-4214-AE91-C2BB79E2AA95}" srcOrd="0" destOrd="0" presId="urn:microsoft.com/office/officeart/2005/8/layout/hierarchy1"/>
    <dgm:cxn modelId="{B0A7AAD9-EF36-4840-8BA3-305ACA5D1108}" srcId="{F31B1FA6-A893-4194-A54A-1F61E46F4803}" destId="{E1CCD3F8-AD4E-4DA0-A0CA-3ABFB51EA4F9}" srcOrd="0" destOrd="0" parTransId="{45B39410-BE4C-4E09-8CC9-F762B5E79D68}" sibTransId="{5F357D3E-36D5-4313-8BAA-4F36A187F16D}"/>
    <dgm:cxn modelId="{D5F1EFF9-7BD0-42E9-B422-CC5047B4EC9A}" type="presOf" srcId="{79F86346-D0E1-44B7-9C66-F123FFA60287}" destId="{21A34C73-E7CB-4701-9A7F-C6A871236D0B}" srcOrd="0" destOrd="0" presId="urn:microsoft.com/office/officeart/2005/8/layout/hierarchy1"/>
    <dgm:cxn modelId="{5F19248F-6E46-4EEB-97C4-37D4180B2663}" type="presParOf" srcId="{C290A078-0C78-4F32-B30F-3D60938754B8}" destId="{ED28E21C-09FC-4F03-B940-0419A531B980}" srcOrd="0" destOrd="0" presId="urn:microsoft.com/office/officeart/2005/8/layout/hierarchy1"/>
    <dgm:cxn modelId="{AB1374A2-6BFB-47B0-9D71-1B80A02741D3}" type="presParOf" srcId="{ED28E21C-09FC-4F03-B940-0419A531B980}" destId="{BA63589B-4D5A-4CDB-9998-D2CC2C1C4B76}" srcOrd="0" destOrd="0" presId="urn:microsoft.com/office/officeart/2005/8/layout/hierarchy1"/>
    <dgm:cxn modelId="{450C2C26-71D0-4F16-8D76-F787714625C4}" type="presParOf" srcId="{BA63589B-4D5A-4CDB-9998-D2CC2C1C4B76}" destId="{390DFEF4-467D-4C0C-AE5D-2BD01392FD29}" srcOrd="0" destOrd="0" presId="urn:microsoft.com/office/officeart/2005/8/layout/hierarchy1"/>
    <dgm:cxn modelId="{AB19BACD-D388-428C-9B6D-434076E92F50}" type="presParOf" srcId="{BA63589B-4D5A-4CDB-9998-D2CC2C1C4B76}" destId="{90C41C25-623E-40B2-8B3E-4DB01176305E}" srcOrd="1" destOrd="0" presId="urn:microsoft.com/office/officeart/2005/8/layout/hierarchy1"/>
    <dgm:cxn modelId="{77C4BE3F-950A-4906-AEA6-30BD48EB546F}" type="presParOf" srcId="{ED28E21C-09FC-4F03-B940-0419A531B980}" destId="{894B8303-1F9D-4C75-8DAC-5C19E5E3DE82}" srcOrd="1" destOrd="0" presId="urn:microsoft.com/office/officeart/2005/8/layout/hierarchy1"/>
    <dgm:cxn modelId="{992FB6CC-8A44-4230-AFD9-88CD1E221E59}" type="presParOf" srcId="{C290A078-0C78-4F32-B30F-3D60938754B8}" destId="{087507F1-B158-40B4-8A61-848C8439E3C2}" srcOrd="1" destOrd="0" presId="urn:microsoft.com/office/officeart/2005/8/layout/hierarchy1"/>
    <dgm:cxn modelId="{B77EC95B-35CF-4555-A573-0D122AB6A8BA}" type="presParOf" srcId="{087507F1-B158-40B4-8A61-848C8439E3C2}" destId="{C79CD7F7-15D8-49C6-9398-27006AFFC58E}" srcOrd="0" destOrd="0" presId="urn:microsoft.com/office/officeart/2005/8/layout/hierarchy1"/>
    <dgm:cxn modelId="{06A7E2F4-D578-46CB-9D38-ABD6EAC7310C}" type="presParOf" srcId="{C79CD7F7-15D8-49C6-9398-27006AFFC58E}" destId="{ABFA2B66-72CD-4EF2-9905-07D6EEEFF84D}" srcOrd="0" destOrd="0" presId="urn:microsoft.com/office/officeart/2005/8/layout/hierarchy1"/>
    <dgm:cxn modelId="{0499AA48-F203-4828-B049-C504C358FEEB}" type="presParOf" srcId="{C79CD7F7-15D8-49C6-9398-27006AFFC58E}" destId="{07F48228-941B-4FA3-B523-764DCF7FCB80}" srcOrd="1" destOrd="0" presId="urn:microsoft.com/office/officeart/2005/8/layout/hierarchy1"/>
    <dgm:cxn modelId="{040AA5BF-4B12-4497-8C0D-EF79F23CAAF8}" type="presParOf" srcId="{087507F1-B158-40B4-8A61-848C8439E3C2}" destId="{28A79884-D07A-4631-8C9E-7C001897F4FF}" srcOrd="1" destOrd="0" presId="urn:microsoft.com/office/officeart/2005/8/layout/hierarchy1"/>
    <dgm:cxn modelId="{3343E8BE-2F0E-4BBD-B1E4-A71E554B951D}" type="presParOf" srcId="{C290A078-0C78-4F32-B30F-3D60938754B8}" destId="{093A6CC5-9189-462C-A1DB-3ACDBF43853A}" srcOrd="2" destOrd="0" presId="urn:microsoft.com/office/officeart/2005/8/layout/hierarchy1"/>
    <dgm:cxn modelId="{DD7177EE-EB4F-48B7-99F9-F9426ABE9D6A}" type="presParOf" srcId="{093A6CC5-9189-462C-A1DB-3ACDBF43853A}" destId="{9F15B692-CCC5-4B45-8777-8D5B5FCF5FB5}" srcOrd="0" destOrd="0" presId="urn:microsoft.com/office/officeart/2005/8/layout/hierarchy1"/>
    <dgm:cxn modelId="{4AC93AE0-CE99-4DE9-9990-EAA593D1FC3A}" type="presParOf" srcId="{9F15B692-CCC5-4B45-8777-8D5B5FCF5FB5}" destId="{E84BADC4-7BEE-4EBD-B291-68824E5518E6}" srcOrd="0" destOrd="0" presId="urn:microsoft.com/office/officeart/2005/8/layout/hierarchy1"/>
    <dgm:cxn modelId="{6928067D-8D98-485E-AF68-46293CB2E437}" type="presParOf" srcId="{9F15B692-CCC5-4B45-8777-8D5B5FCF5FB5}" destId="{A34CC3CB-C9B5-4214-AE91-C2BB79E2AA95}" srcOrd="1" destOrd="0" presId="urn:microsoft.com/office/officeart/2005/8/layout/hierarchy1"/>
    <dgm:cxn modelId="{ABD0AC86-CFE8-420B-887E-7321F0E5BCA7}" type="presParOf" srcId="{093A6CC5-9189-462C-A1DB-3ACDBF43853A}" destId="{D448A4C4-C495-48DE-8573-DB1ACF4AEC7E}" srcOrd="1" destOrd="0" presId="urn:microsoft.com/office/officeart/2005/8/layout/hierarchy1"/>
    <dgm:cxn modelId="{E2839236-B4B5-4A58-9977-65DB2746AFBC}" type="presParOf" srcId="{C290A078-0C78-4F32-B30F-3D60938754B8}" destId="{3A42CD8A-8A09-4873-983A-71FB86F42BDC}" srcOrd="3" destOrd="0" presId="urn:microsoft.com/office/officeart/2005/8/layout/hierarchy1"/>
    <dgm:cxn modelId="{A6AD5475-6E11-4486-830B-BD4C0D8BCE21}" type="presParOf" srcId="{3A42CD8A-8A09-4873-983A-71FB86F42BDC}" destId="{5F644D3A-675B-4350-A8B3-038D755DDFF5}" srcOrd="0" destOrd="0" presId="urn:microsoft.com/office/officeart/2005/8/layout/hierarchy1"/>
    <dgm:cxn modelId="{0BB70037-7F49-4E5F-9470-25BBB69D3591}" type="presParOf" srcId="{5F644D3A-675B-4350-A8B3-038D755DDFF5}" destId="{F4D56B5C-FED4-40E0-B0CC-A4C0690E1B8C}" srcOrd="0" destOrd="0" presId="urn:microsoft.com/office/officeart/2005/8/layout/hierarchy1"/>
    <dgm:cxn modelId="{397E2315-062A-4794-BFD8-AACFCD4EAB7D}" type="presParOf" srcId="{5F644D3A-675B-4350-A8B3-038D755DDFF5}" destId="{21A34C73-E7CB-4701-9A7F-C6A871236D0B}" srcOrd="1" destOrd="0" presId="urn:microsoft.com/office/officeart/2005/8/layout/hierarchy1"/>
    <dgm:cxn modelId="{143E169B-C762-4620-A03F-1FE2B6297202}" type="presParOf" srcId="{3A42CD8A-8A09-4873-983A-71FB86F42BDC}" destId="{C02B4B57-FED9-49D5-9C29-E9C375A0C885}" srcOrd="1" destOrd="0" presId="urn:microsoft.com/office/officeart/2005/8/layout/hierarchy1"/>
    <dgm:cxn modelId="{C84B01A0-F8C2-48DE-ADB9-4EA5BF8FAFD8}" type="presParOf" srcId="{C290A078-0C78-4F32-B30F-3D60938754B8}" destId="{2B2D142C-9272-4FD9-A11F-4E4E04099254}" srcOrd="4" destOrd="0" presId="urn:microsoft.com/office/officeart/2005/8/layout/hierarchy1"/>
    <dgm:cxn modelId="{1246F7B8-D10D-408D-8221-C07C41EADDD8}" type="presParOf" srcId="{2B2D142C-9272-4FD9-A11F-4E4E04099254}" destId="{5BCD6BAA-5882-45AD-8D94-F505444D12D1}" srcOrd="0" destOrd="0" presId="urn:microsoft.com/office/officeart/2005/8/layout/hierarchy1"/>
    <dgm:cxn modelId="{7701DA75-A12B-4AE7-A28B-E378384EBF39}" type="presParOf" srcId="{5BCD6BAA-5882-45AD-8D94-F505444D12D1}" destId="{477AB671-6E61-4981-8C9E-8245F301784F}" srcOrd="0" destOrd="0" presId="urn:microsoft.com/office/officeart/2005/8/layout/hierarchy1"/>
    <dgm:cxn modelId="{51181AFA-A966-4CA4-BB2A-3EBCC27B8CE8}" type="presParOf" srcId="{5BCD6BAA-5882-45AD-8D94-F505444D12D1}" destId="{C0447B25-03BB-4CC0-A4FC-7F60D63F183B}" srcOrd="1" destOrd="0" presId="urn:microsoft.com/office/officeart/2005/8/layout/hierarchy1"/>
    <dgm:cxn modelId="{9D822270-BE4F-4601-8625-DFE902C56956}" type="presParOf" srcId="{2B2D142C-9272-4FD9-A11F-4E4E04099254}" destId="{57DC00BD-147B-468E-A66F-9A53F6790FCA}" srcOrd="1" destOrd="0" presId="urn:microsoft.com/office/officeart/2005/8/layout/hierarchy1"/>
    <dgm:cxn modelId="{EA0CE2B7-CF46-402A-AB57-6556C8AD496B}" type="presParOf" srcId="{C290A078-0C78-4F32-B30F-3D60938754B8}" destId="{BE2631E8-99A1-433F-A5A9-4B4645D33B6D}" srcOrd="5" destOrd="0" presId="urn:microsoft.com/office/officeart/2005/8/layout/hierarchy1"/>
    <dgm:cxn modelId="{AEA0CCE9-E67C-4317-BA4C-5D2579A9330C}" type="presParOf" srcId="{BE2631E8-99A1-433F-A5A9-4B4645D33B6D}" destId="{10E814BE-31D8-420C-9578-9E8FF152F7EA}" srcOrd="0" destOrd="0" presId="urn:microsoft.com/office/officeart/2005/8/layout/hierarchy1"/>
    <dgm:cxn modelId="{9EDDFD69-40E1-4620-83FA-107B535E7F7F}" type="presParOf" srcId="{10E814BE-31D8-420C-9578-9E8FF152F7EA}" destId="{56286370-68D4-4A81-A35C-7978C01B93C1}" srcOrd="0" destOrd="0" presId="urn:microsoft.com/office/officeart/2005/8/layout/hierarchy1"/>
    <dgm:cxn modelId="{6DE74682-FF2E-4A39-A368-9B0FAB029CC0}" type="presParOf" srcId="{10E814BE-31D8-420C-9578-9E8FF152F7EA}" destId="{03766531-4B2C-4F42-9064-E37DCD912661}" srcOrd="1" destOrd="0" presId="urn:microsoft.com/office/officeart/2005/8/layout/hierarchy1"/>
    <dgm:cxn modelId="{CD9BA1A5-CB7C-45F7-BDAA-3F1A9C925FCE}" type="presParOf" srcId="{BE2631E8-99A1-433F-A5A9-4B4645D33B6D}" destId="{85D6F7DB-CED7-467C-8282-268D61CC88F9}" srcOrd="1" destOrd="0" presId="urn:microsoft.com/office/officeart/2005/8/layout/hierarchy1"/>
    <dgm:cxn modelId="{0A996E5F-7A84-456F-AD1A-94EF6CFE2439}" type="presParOf" srcId="{C290A078-0C78-4F32-B30F-3D60938754B8}" destId="{29610F08-B295-405D-82C0-363610C67012}" srcOrd="6" destOrd="0" presId="urn:microsoft.com/office/officeart/2005/8/layout/hierarchy1"/>
    <dgm:cxn modelId="{B03666C7-FA18-4FF3-B904-838D66B17F64}" type="presParOf" srcId="{29610F08-B295-405D-82C0-363610C67012}" destId="{85172575-F37A-4234-BC3B-F7595503FDEB}" srcOrd="0" destOrd="0" presId="urn:microsoft.com/office/officeart/2005/8/layout/hierarchy1"/>
    <dgm:cxn modelId="{69DF3972-96B0-4F0A-9736-04CE9B6F676D}" type="presParOf" srcId="{85172575-F37A-4234-BC3B-F7595503FDEB}" destId="{2D64514C-86E2-411A-9237-BA2C4100EE33}" srcOrd="0" destOrd="0" presId="urn:microsoft.com/office/officeart/2005/8/layout/hierarchy1"/>
    <dgm:cxn modelId="{15BBCF31-AC63-476A-B893-AA5781D6BCB8}" type="presParOf" srcId="{85172575-F37A-4234-BC3B-F7595503FDEB}" destId="{63BC12DF-65FB-4512-B981-8B7ECA55C5FF}" srcOrd="1" destOrd="0" presId="urn:microsoft.com/office/officeart/2005/8/layout/hierarchy1"/>
    <dgm:cxn modelId="{7F6599A8-D5A1-4DB5-9D97-8DF63DFB28C5}" type="presParOf" srcId="{29610F08-B295-405D-82C0-363610C67012}" destId="{800218E7-96EE-40A9-9BF6-DECA388736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DFEF4-467D-4C0C-AE5D-2BD01392FD29}">
      <dsp:nvSpPr>
        <dsp:cNvPr id="0" name=""/>
        <dsp:cNvSpPr/>
      </dsp:nvSpPr>
      <dsp:spPr>
        <a:xfrm>
          <a:off x="9242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41C25-623E-40B2-8B3E-4DB01176305E}">
      <dsp:nvSpPr>
        <dsp:cNvPr id="0" name=""/>
        <dsp:cNvSpPr/>
      </dsp:nvSpPr>
      <dsp:spPr>
        <a:xfrm>
          <a:off x="147362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1. Veri (Data)</a:t>
          </a:r>
          <a:endParaRPr lang="en-US" sz="1100" kern="1200" dirty="0"/>
        </a:p>
      </dsp:txBody>
      <dsp:txXfrm>
        <a:off x="170481" y="1782496"/>
        <a:ext cx="1196841" cy="743117"/>
      </dsp:txXfrm>
    </dsp:sp>
    <dsp:sp modelId="{ABFA2B66-72CD-4EF2-9905-07D6EEEFF84D}">
      <dsp:nvSpPr>
        <dsp:cNvPr id="0" name=""/>
        <dsp:cNvSpPr/>
      </dsp:nvSpPr>
      <dsp:spPr>
        <a:xfrm>
          <a:off x="1528561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F48228-941B-4FA3-B523-764DCF7FCB80}">
      <dsp:nvSpPr>
        <dsp:cNvPr id="0" name=""/>
        <dsp:cNvSpPr/>
      </dsp:nvSpPr>
      <dsp:spPr>
        <a:xfrm>
          <a:off x="1666681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2. </a:t>
          </a:r>
          <a:r>
            <a:rPr lang="en-US" sz="1100" b="1" kern="1200" dirty="0" err="1"/>
            <a:t>Sepet</a:t>
          </a:r>
          <a:r>
            <a:rPr lang="en-US" sz="1100" b="1" kern="1200" dirty="0"/>
            <a:t> </a:t>
          </a:r>
          <a:r>
            <a:rPr lang="en-US" sz="1100" b="1" kern="1200" dirty="0" err="1"/>
            <a:t>analizi</a:t>
          </a:r>
          <a:r>
            <a:rPr lang="en-US" sz="1100" b="1" kern="1200" dirty="0"/>
            <a:t> </a:t>
          </a:r>
          <a:r>
            <a:rPr lang="en-US" sz="1100" b="1" kern="1200" dirty="0" err="1"/>
            <a:t>nedir</a:t>
          </a:r>
          <a:r>
            <a:rPr lang="en-US" sz="1100" b="1" kern="1200" dirty="0"/>
            <a:t>?</a:t>
          </a:r>
          <a:endParaRPr lang="en-US" sz="1100" kern="1200" dirty="0"/>
        </a:p>
      </dsp:txBody>
      <dsp:txXfrm>
        <a:off x="1689800" y="1782496"/>
        <a:ext cx="1196841" cy="743117"/>
      </dsp:txXfrm>
    </dsp:sp>
    <dsp:sp modelId="{E84BADC4-7BEE-4EBD-B291-68824E5518E6}">
      <dsp:nvSpPr>
        <dsp:cNvPr id="0" name=""/>
        <dsp:cNvSpPr/>
      </dsp:nvSpPr>
      <dsp:spPr>
        <a:xfrm>
          <a:off x="3047880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4CC3CB-C9B5-4214-AE91-C2BB79E2AA95}">
      <dsp:nvSpPr>
        <dsp:cNvPr id="0" name=""/>
        <dsp:cNvSpPr/>
      </dsp:nvSpPr>
      <dsp:spPr>
        <a:xfrm>
          <a:off x="3186000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3. Sepet analizinde önemli noktalar.</a:t>
          </a:r>
          <a:endParaRPr lang="en-US" sz="1100" kern="1200"/>
        </a:p>
      </dsp:txBody>
      <dsp:txXfrm>
        <a:off x="3209119" y="1782496"/>
        <a:ext cx="1196841" cy="743117"/>
      </dsp:txXfrm>
    </dsp:sp>
    <dsp:sp modelId="{F4D56B5C-FED4-40E0-B0CC-A4C0690E1B8C}">
      <dsp:nvSpPr>
        <dsp:cNvPr id="0" name=""/>
        <dsp:cNvSpPr/>
      </dsp:nvSpPr>
      <dsp:spPr>
        <a:xfrm>
          <a:off x="4567200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A34C73-E7CB-4701-9A7F-C6A871236D0B}">
      <dsp:nvSpPr>
        <dsp:cNvPr id="0" name=""/>
        <dsp:cNvSpPr/>
      </dsp:nvSpPr>
      <dsp:spPr>
        <a:xfrm>
          <a:off x="4705320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4. </a:t>
          </a:r>
          <a:r>
            <a:rPr lang="en-US" sz="1100" b="1" kern="1200" dirty="0" err="1"/>
            <a:t>Müşteri</a:t>
          </a:r>
          <a:r>
            <a:rPr lang="en-US" sz="1100" b="1" kern="1200" dirty="0"/>
            <a:t> </a:t>
          </a:r>
          <a:r>
            <a:rPr lang="en-US" sz="1100" b="1" kern="1200" dirty="0" err="1"/>
            <a:t>İkişkileri</a:t>
          </a:r>
          <a:r>
            <a:rPr lang="en-US" sz="1100" b="1" kern="1200" dirty="0"/>
            <a:t> </a:t>
          </a:r>
          <a:r>
            <a:rPr lang="en-US" sz="1100" b="1" kern="1200" dirty="0" err="1"/>
            <a:t>Yöntemi</a:t>
          </a:r>
          <a:r>
            <a:rPr lang="en-US" sz="1100" b="1" kern="1200" dirty="0"/>
            <a:t> </a:t>
          </a:r>
          <a:r>
            <a:rPr lang="en-US" sz="1100" b="1" kern="1200" dirty="0" err="1"/>
            <a:t>nedir</a:t>
          </a:r>
          <a:r>
            <a:rPr lang="en-US" sz="1100" b="1" kern="1200" dirty="0"/>
            <a:t>?</a:t>
          </a:r>
          <a:endParaRPr lang="en-US" sz="1100" kern="1200" dirty="0"/>
        </a:p>
      </dsp:txBody>
      <dsp:txXfrm>
        <a:off x="4728439" y="1782496"/>
        <a:ext cx="1196841" cy="743117"/>
      </dsp:txXfrm>
    </dsp:sp>
    <dsp:sp modelId="{477AB671-6E61-4981-8C9E-8245F301784F}">
      <dsp:nvSpPr>
        <dsp:cNvPr id="0" name=""/>
        <dsp:cNvSpPr/>
      </dsp:nvSpPr>
      <dsp:spPr>
        <a:xfrm>
          <a:off x="6086519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447B25-03BB-4CC0-A4FC-7F60D63F183B}">
      <dsp:nvSpPr>
        <dsp:cNvPr id="0" name=""/>
        <dsp:cNvSpPr/>
      </dsp:nvSpPr>
      <dsp:spPr>
        <a:xfrm>
          <a:off x="6224639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4. CRM </a:t>
          </a:r>
          <a:r>
            <a:rPr lang="en-US" sz="1100" b="1" kern="1200" dirty="0" err="1"/>
            <a:t>için</a:t>
          </a:r>
          <a:r>
            <a:rPr lang="en-US" sz="1100" b="1" kern="1200" dirty="0"/>
            <a:t> </a:t>
          </a:r>
          <a:r>
            <a:rPr lang="en-US" sz="1100" b="1" kern="1200" dirty="0" err="1"/>
            <a:t>müşteri</a:t>
          </a:r>
          <a:r>
            <a:rPr lang="en-US" sz="1100" b="1" kern="1200" dirty="0"/>
            <a:t> </a:t>
          </a:r>
          <a:r>
            <a:rPr lang="en-US" sz="1100" b="1" kern="1200" dirty="0" err="1"/>
            <a:t>analizi</a:t>
          </a:r>
          <a:r>
            <a:rPr lang="en-US" sz="1100" b="1" kern="1200" dirty="0"/>
            <a:t>.</a:t>
          </a:r>
          <a:endParaRPr lang="en-US" sz="1100" kern="1200" dirty="0"/>
        </a:p>
      </dsp:txBody>
      <dsp:txXfrm>
        <a:off x="6247758" y="1782496"/>
        <a:ext cx="1196841" cy="743117"/>
      </dsp:txXfrm>
    </dsp:sp>
    <dsp:sp modelId="{56286370-68D4-4A81-A35C-7978C01B93C1}">
      <dsp:nvSpPr>
        <dsp:cNvPr id="0" name=""/>
        <dsp:cNvSpPr/>
      </dsp:nvSpPr>
      <dsp:spPr>
        <a:xfrm>
          <a:off x="7605839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766531-4B2C-4F42-9064-E37DCD912661}">
      <dsp:nvSpPr>
        <dsp:cNvPr id="0" name=""/>
        <dsp:cNvSpPr/>
      </dsp:nvSpPr>
      <dsp:spPr>
        <a:xfrm>
          <a:off x="7743958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5. Veri </a:t>
          </a:r>
          <a:r>
            <a:rPr lang="en-US" sz="1100" b="1" kern="1200" dirty="0" err="1"/>
            <a:t>seti</a:t>
          </a:r>
          <a:r>
            <a:rPr lang="en-US" sz="1100" b="1" kern="1200" dirty="0"/>
            <a:t> </a:t>
          </a:r>
          <a:r>
            <a:rPr lang="en-US" sz="1100" b="1" kern="1200" dirty="0" err="1"/>
            <a:t>üzerinde</a:t>
          </a:r>
          <a:r>
            <a:rPr lang="en-US" sz="1100" b="1" kern="1200" dirty="0"/>
            <a:t> </a:t>
          </a:r>
          <a:r>
            <a:rPr lang="en-US" sz="1100" b="1" kern="1200" dirty="0" err="1"/>
            <a:t>değerlendirmeler</a:t>
          </a:r>
          <a:r>
            <a:rPr lang="en-US" sz="1100" b="1" kern="1200" dirty="0"/>
            <a:t>.</a:t>
          </a:r>
          <a:endParaRPr lang="en-US" sz="1100" kern="1200" dirty="0"/>
        </a:p>
      </dsp:txBody>
      <dsp:txXfrm>
        <a:off x="7767077" y="1782496"/>
        <a:ext cx="1196841" cy="743117"/>
      </dsp:txXfrm>
    </dsp:sp>
    <dsp:sp modelId="{2D64514C-86E2-411A-9237-BA2C4100EE33}">
      <dsp:nvSpPr>
        <dsp:cNvPr id="0" name=""/>
        <dsp:cNvSpPr/>
      </dsp:nvSpPr>
      <dsp:spPr>
        <a:xfrm>
          <a:off x="9125158" y="1628163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C12DF-65FB-4512-B981-8B7ECA55C5FF}">
      <dsp:nvSpPr>
        <dsp:cNvPr id="0" name=""/>
        <dsp:cNvSpPr/>
      </dsp:nvSpPr>
      <dsp:spPr>
        <a:xfrm>
          <a:off x="9263278" y="1759377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6. Kapanış.</a:t>
          </a:r>
          <a:endParaRPr lang="en-US" sz="1100" kern="1200"/>
        </a:p>
      </dsp:txBody>
      <dsp:txXfrm>
        <a:off x="9286397" y="1782496"/>
        <a:ext cx="1196841" cy="74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BB53-5817-4296-B7A3-201E7B9679F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B4D2-2418-4066-8EE8-63105338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B4D2-2418-4066-8EE8-631053383C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3247C-FF85-4237-9178-2E411FAC4D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8F-EACE-0A76-C26F-DCA7A1BB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DBB56-E71D-4D2A-80AD-EF00FD9D2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349C-81DA-EA8C-1E51-9FBDE8E2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ECC1-09E4-935D-1A26-CEAED494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D278-2423-95AB-7F2A-2F230C0B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88A5-9430-F036-36A5-50AC6A6A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3CBB-8EA5-987E-A8E4-F5564F7D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46D1-900E-C74C-9F9A-FC12F4E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BA80-D865-895F-9655-15F8F3D1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58A6-0F6A-7ED0-9125-1818B887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9FE7-6B78-36AA-C57C-B04E7CA3E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B945-2E29-AA71-90F6-311160703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5183-154B-E861-FC2D-303B4372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C8FE-F836-730B-C158-19C061EA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6287-EC68-49ED-4C0E-6F6693B2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6623-B0CE-5922-F48B-9F3D7EB8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712-C102-26BC-3A87-0AF90468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1CC5-51B4-26ED-9010-0EDEBEA1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A5E1-EC12-9398-B3A3-250E0C56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F6E8-99A9-77A4-E89B-CD816D66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75A-8A30-5FF5-2712-F43F8180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D063D-D305-F392-A9F5-90A23ED7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8C0A-50F7-9D9F-161E-1FA6973F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098C-451A-A220-FEB8-DE4926F5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2289-2DF4-AA3C-4A9F-302951E9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E287-6BE5-30A0-14EB-693D87E4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A7B8-29B4-2A4A-D0DE-BB5755EAD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EF06-7BFE-9D56-8259-EA085C851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2A2CF-4FA2-F6C9-F301-BB28EDA6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01E9E-761A-ED2C-12EF-13CA97D4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6BB4-B9E9-C7C3-30B8-F7AE7F09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E0A-3343-ED4C-E5A3-9753A57F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4781-8027-24A8-A52E-FD33CAB7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04DD-1749-8EE6-6AA5-71BF136D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02AD7-A1F1-3DBB-BA6F-D1BF0B806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BD549-A8B3-6EED-9ABC-4FC41F1F5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1D04A-3606-1366-1924-0AA3DB62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F7391-AFB5-5EF4-9FDF-B2DF522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E00D5-67D3-537F-4371-8CEF06F8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51F3-75B8-3749-A85D-DA93B1E0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5143-794D-91B2-DB8E-39783A21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AA929-515B-435F-AC6B-98A8B102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8C9E0-9BCF-A0DF-A92B-0AC4149A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311DF-B465-6D87-40BA-BF59F6C2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DE5F0-FD72-9E4F-52D0-61761AAF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03E3-22E0-7B33-2C73-79453108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626A-560E-26B7-1735-C1E820B0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2C3C-8A0C-C57E-2B30-BFF2A173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FC15-CEC1-8459-92BE-6DD88A8EC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D02EF-FD2E-78BB-B0B5-5187E62A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5767-8415-847C-705D-8B3B79ED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C21E9-5319-8E6C-9CB4-957BE7E3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EA3-A1EB-8DBB-4547-47AE3986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889AC-1508-4759-E472-F5D49D27B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E25E-F00A-FB15-FEF2-F7A6F4ED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E4288-3C6D-266D-C24D-07215588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47D0-A983-2345-419E-7F94EAC4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ACE37-079C-EC4D-01F7-0FC4685F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684C9-527A-D1FF-170E-1CAC656F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C6819-76D4-805D-6F49-7B6D0F73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89C9-87DB-C216-2253-6F194857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F45C-87CA-43FB-AB3D-161C7A858AD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E07B-2BA1-25E5-F775-30C70257F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5133-5713-5818-207E-E55A7997F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BEAD-893B-493B-AB51-19B39A21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levertap.com/blog/rfm-analysis/" TargetMode="External"/><Relationship Id="rId3" Type="http://schemas.openxmlformats.org/officeDocument/2006/relationships/hyperlink" Target="https://www.c-q-l.org/resources/guides/12-reasons-why-data-is-important/" TargetMode="External"/><Relationship Id="rId7" Type="http://schemas.openxmlformats.org/officeDocument/2006/relationships/hyperlink" Target="https://infocenter.informationbuilders.com/wf80/index.jsp?topic=%2Fpubdocs%2FRStat16%2Fsource%2Ftopic49.htm" TargetMode="External"/><Relationship Id="rId2" Type="http://schemas.openxmlformats.org/officeDocument/2006/relationships/hyperlink" Target="https://sdsclub.com/5-data-analysis-techniques-that-can-surprise-yo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rgipark.org.tr/en/download/article-file/1149809" TargetMode="External"/><Relationship Id="rId5" Type="http://schemas.openxmlformats.org/officeDocument/2006/relationships/hyperlink" Target="https://www.questionpro.com/blog/data-collection-methods/" TargetMode="External"/><Relationship Id="rId4" Type="http://schemas.openxmlformats.org/officeDocument/2006/relationships/hyperlink" Target="https://www.statista.com/statistics/254266/global-big-data-market-forecast/" TargetMode="External"/><Relationship Id="rId9" Type="http://schemas.openxmlformats.org/officeDocument/2006/relationships/hyperlink" Target="https://www.kaggle.com/datasets/mashlyn/online-retail-ii-uc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124" name="Picture 4" descr="Data Mining - A Cautionary Tale - Eric D. Brown, D.Sc.">
            <a:extLst>
              <a:ext uri="{FF2B5EF4-FFF2-40B4-BE49-F238E27FC236}">
                <a16:creationId xmlns:a16="http://schemas.microsoft.com/office/drawing/2014/main" id="{1F651C1C-3DE6-7DBD-DF31-B9C793B42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619" b="-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Freeform: Shape 5140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43" name="Freeform: Shape 5142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45" name="Freeform: Shape 5144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29CB-8F0C-A626-1BD8-1C99D7922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28" y="1505334"/>
            <a:ext cx="3283888" cy="3751920"/>
          </a:xfrm>
        </p:spPr>
        <p:txBody>
          <a:bodyPr anchor="t"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SEPET ANALİZİ </a:t>
            </a: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MÜŞTERİ İLİŞKİLERİ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YÖNETİMİ (CRM)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Mustafa Çağrı AKTAŞ	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21255605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Öğr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Görevlisi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Duygu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TOPALOĞLU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0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92AF-29BB-1637-2C56-E11164C5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 b="1" dirty="0" err="1"/>
              <a:t>Özelleştirme</a:t>
            </a:r>
            <a:r>
              <a:rPr lang="en-US" sz="4000" b="1" dirty="0"/>
              <a:t> </a:t>
            </a:r>
            <a:r>
              <a:rPr lang="en-US" sz="4000" b="1" dirty="0" err="1"/>
              <a:t>ve</a:t>
            </a:r>
            <a:r>
              <a:rPr lang="en-US" sz="4000" b="1" dirty="0"/>
              <a:t> </a:t>
            </a:r>
            <a:r>
              <a:rPr lang="en-US" sz="4000" b="1" dirty="0" err="1"/>
              <a:t>segmentasyon</a:t>
            </a:r>
            <a:endParaRPr lang="en-US" sz="4000" b="1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gmentasyon Günümüz Perakendecileri İçin Neden Önemli? - Maptriks">
            <a:extLst>
              <a:ext uri="{FF2B5EF4-FFF2-40B4-BE49-F238E27FC236}">
                <a16:creationId xmlns:a16="http://schemas.microsoft.com/office/drawing/2014/main" id="{4BC53A37-F540-9CB1-2F9F-1E59D3CB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11" y="1264138"/>
            <a:ext cx="4578689" cy="42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DB60-8606-9B5E-E859-6A6C3DD0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0" y="1765818"/>
            <a:ext cx="7116594" cy="1777100"/>
          </a:xfrm>
        </p:spPr>
        <p:txBody>
          <a:bodyPr>
            <a:normAutofit/>
          </a:bodyPr>
          <a:lstStyle/>
          <a:p>
            <a:pPr marL="0" indent="0" algn="just" defTabSz="740664">
              <a:spcBef>
                <a:spcPts val="81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Özelleştirme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müşterilere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daha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kişiselleştirilmiş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deneyimler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sunma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sürecidir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Tercihler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ilgi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alanları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satın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alma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geçmişleri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davranışsal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özelliklerine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dayalı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olarak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öneriler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veya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teklifler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içerir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997FF-0B33-4372-8737-9CCD5FED142D}"/>
              </a:ext>
            </a:extLst>
          </p:cNvPr>
          <p:cNvSpPr txBox="1"/>
          <p:nvPr/>
        </p:nvSpPr>
        <p:spPr>
          <a:xfrm>
            <a:off x="581023" y="3887112"/>
            <a:ext cx="71165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740664">
              <a:spcAft>
                <a:spcPts val="600"/>
              </a:spcAft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Segmentasyon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pazarı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farklı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gruplara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veya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segmentlere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ayırma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sürecidir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benzer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özelliklere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sahip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müşteri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gruplarını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belirlemeyi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gruplara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özel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pazarlama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stratejileri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oluşturmayı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sağlar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75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BCCA-C65F-0638-2A3C-C7EC672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779" y="1719310"/>
            <a:ext cx="4352028" cy="9906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Strateji</a:t>
            </a:r>
            <a:r>
              <a:rPr lang="en-US" sz="4000" b="1" dirty="0"/>
              <a:t> </a:t>
            </a:r>
            <a:r>
              <a:rPr lang="en-US" sz="4000" b="1" dirty="0" err="1"/>
              <a:t>ve</a:t>
            </a:r>
            <a:r>
              <a:rPr lang="en-US" sz="4000" b="1" dirty="0"/>
              <a:t> </a:t>
            </a:r>
            <a:r>
              <a:rPr lang="en-US" sz="4000" b="1" dirty="0" err="1"/>
              <a:t>Uygulama</a:t>
            </a:r>
            <a:endParaRPr lang="en-US" sz="4000" b="1" dirty="0"/>
          </a:p>
        </p:txBody>
      </p:sp>
      <p:pic>
        <p:nvPicPr>
          <p:cNvPr id="7170" name="Picture 2" descr="What is Strategic Implementation Process? A Complete Guide | Simplilearn">
            <a:extLst>
              <a:ext uri="{FF2B5EF4-FFF2-40B4-BE49-F238E27FC236}">
                <a16:creationId xmlns:a16="http://schemas.microsoft.com/office/drawing/2014/main" id="{8B4F283C-5BC6-4983-F778-57FE91AD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r="23838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06BD-528F-3081-6174-5304B516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731" y="2904316"/>
            <a:ext cx="4882125" cy="2138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edilen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verilerin</a:t>
            </a:r>
            <a:r>
              <a:rPr lang="en-US" sz="2400" dirty="0"/>
              <a:t> </a:t>
            </a:r>
            <a:r>
              <a:rPr lang="en-US" sz="2400" dirty="0" err="1"/>
              <a:t>sonunda</a:t>
            </a:r>
            <a:r>
              <a:rPr lang="en-US" sz="2400" dirty="0"/>
              <a:t>, </a:t>
            </a:r>
            <a:r>
              <a:rPr lang="en-US" sz="2400" dirty="0" err="1"/>
              <a:t>sepet</a:t>
            </a:r>
            <a:r>
              <a:rPr lang="en-US" sz="2400" dirty="0"/>
              <a:t> </a:t>
            </a:r>
            <a:r>
              <a:rPr lang="en-US" sz="2400" dirty="0" err="1"/>
              <a:t>analizi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gerçekleştirilecek</a:t>
            </a:r>
            <a:r>
              <a:rPr lang="en-US" sz="2400" dirty="0"/>
              <a:t> </a:t>
            </a:r>
            <a:r>
              <a:rPr lang="en-US" sz="2400" dirty="0" err="1"/>
              <a:t>analiz</a:t>
            </a:r>
            <a:r>
              <a:rPr lang="en-US" sz="2400" dirty="0"/>
              <a:t> </a:t>
            </a:r>
            <a:r>
              <a:rPr lang="en-US" sz="2400" dirty="0" err="1"/>
              <a:t>işlemlerini</a:t>
            </a:r>
            <a:r>
              <a:rPr lang="en-US" sz="2400" dirty="0"/>
              <a:t>, </a:t>
            </a:r>
            <a:r>
              <a:rPr lang="en-US" sz="2400" dirty="0" err="1"/>
              <a:t>sıralı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düzgün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strateji</a:t>
            </a:r>
            <a:r>
              <a:rPr lang="en-US" sz="2400" dirty="0"/>
              <a:t> </a:t>
            </a:r>
            <a:r>
              <a:rPr lang="en-US" sz="2400" dirty="0" err="1"/>
              <a:t>izleyerek</a:t>
            </a:r>
            <a:r>
              <a:rPr lang="en-US" sz="2400" dirty="0"/>
              <a:t>, </a:t>
            </a:r>
            <a:r>
              <a:rPr lang="en-US" sz="2400" dirty="0" err="1"/>
              <a:t>uygulamaya</a:t>
            </a:r>
            <a:r>
              <a:rPr lang="en-US" sz="2400" dirty="0"/>
              <a:t> </a:t>
            </a:r>
            <a:r>
              <a:rPr lang="en-US" sz="2400" dirty="0" err="1"/>
              <a:t>koymak</a:t>
            </a:r>
            <a:r>
              <a:rPr lang="en-US" sz="2400" dirty="0"/>
              <a:t> </a:t>
            </a:r>
            <a:r>
              <a:rPr lang="en-US" sz="2400" dirty="0" err="1"/>
              <a:t>gerekir</a:t>
            </a:r>
            <a:r>
              <a:rPr lang="en-US" sz="2400" dirty="0"/>
              <a:t>. </a:t>
            </a:r>
            <a:r>
              <a:rPr lang="en-US" sz="2400" dirty="0" err="1"/>
              <a:t>Çünkü</a:t>
            </a:r>
            <a:r>
              <a:rPr lang="en-US" sz="2400" dirty="0"/>
              <a:t> </a:t>
            </a:r>
            <a:r>
              <a:rPr lang="en-US" sz="2400" dirty="0" err="1"/>
              <a:t>strateji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uygulama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çalışır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 </a:t>
            </a:r>
            <a:r>
              <a:rPr lang="en-US" sz="2400" dirty="0" err="1"/>
              <a:t>birbirini</a:t>
            </a:r>
            <a:r>
              <a:rPr lang="en-US" sz="2400" dirty="0"/>
              <a:t> </a:t>
            </a:r>
            <a:r>
              <a:rPr lang="en-US" sz="2400" dirty="0" err="1"/>
              <a:t>tamamlar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42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44FA42CC-8539-6F45-985E-521496DCF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55993"/>
            <a:ext cx="5294716" cy="3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2C058B-BBAF-61AA-7B9E-39BDBAFA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31" y="643467"/>
            <a:ext cx="50278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B308A-943C-FF20-FD81-305DB050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056557"/>
            <a:ext cx="4047805" cy="987197"/>
          </a:xfrm>
        </p:spPr>
        <p:txBody>
          <a:bodyPr>
            <a:normAutofit/>
          </a:bodyPr>
          <a:lstStyle/>
          <a:p>
            <a:r>
              <a:rPr lang="en-US" sz="4000" b="1" dirty="0"/>
              <a:t>SUPPORT (DESTEK)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6D2EA-ADC1-7993-39D4-E00346C0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51" y="1399884"/>
            <a:ext cx="5186141" cy="14054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8CED-5784-A516-98AF-21FA4E8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5" y="3964701"/>
            <a:ext cx="8356720" cy="19233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alınan</a:t>
            </a:r>
            <a:r>
              <a:rPr lang="en-US" sz="2400" dirty="0"/>
              <a:t> </a:t>
            </a:r>
            <a:r>
              <a:rPr lang="en-US" sz="2400" dirty="0" err="1"/>
              <a:t>ürünlerin</a:t>
            </a:r>
            <a:r>
              <a:rPr lang="en-US" sz="2400" dirty="0"/>
              <a:t> </a:t>
            </a:r>
            <a:r>
              <a:rPr lang="en-US" sz="2400" dirty="0" err="1"/>
              <a:t>yüzdesel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ne </a:t>
            </a:r>
            <a:r>
              <a:rPr lang="en-US" sz="2400" dirty="0" err="1"/>
              <a:t>sıklıkta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arada</a:t>
            </a:r>
            <a:r>
              <a:rPr lang="en-US" sz="2400" dirty="0"/>
              <a:t> </a:t>
            </a:r>
            <a:r>
              <a:rPr lang="en-US" sz="2400" dirty="0" err="1"/>
              <a:t>görüldüğünü</a:t>
            </a:r>
            <a:r>
              <a:rPr lang="en-US" sz="2400" dirty="0"/>
              <a:t> </a:t>
            </a:r>
            <a:r>
              <a:rPr lang="en-US" sz="2400" dirty="0" err="1"/>
              <a:t>ifade</a:t>
            </a:r>
            <a:r>
              <a:rPr lang="en-US" sz="2400" dirty="0"/>
              <a:t> </a:t>
            </a:r>
            <a:r>
              <a:rPr lang="en-US" sz="2400" dirty="0" err="1"/>
              <a:t>eder</a:t>
            </a:r>
            <a:r>
              <a:rPr lang="en-US" sz="2400" dirty="0"/>
              <a:t>. Support </a:t>
            </a:r>
            <a:r>
              <a:rPr lang="en-US" sz="2400" dirty="0" err="1"/>
              <a:t>değeri</a:t>
            </a:r>
            <a:r>
              <a:rPr lang="en-US" sz="2400" dirty="0"/>
              <a:t>,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ürünü</a:t>
            </a:r>
            <a:r>
              <a:rPr lang="en-US" sz="2400" dirty="0"/>
              <a:t> </a:t>
            </a:r>
            <a:r>
              <a:rPr lang="en-US" sz="2400" dirty="0" err="1"/>
              <a:t>alan</a:t>
            </a:r>
            <a:r>
              <a:rPr lang="en-US" sz="2400" dirty="0"/>
              <a:t> </a:t>
            </a:r>
            <a:r>
              <a:rPr lang="en-US" sz="2400" dirty="0" err="1"/>
              <a:t>müşterilerin</a:t>
            </a:r>
            <a:r>
              <a:rPr lang="en-US" sz="2400" dirty="0"/>
              <a:t> </a:t>
            </a:r>
            <a:r>
              <a:rPr lang="en-US" sz="2400" dirty="0" err="1"/>
              <a:t>diğer</a:t>
            </a:r>
            <a:r>
              <a:rPr lang="en-US" sz="2400" dirty="0"/>
              <a:t> </a:t>
            </a:r>
            <a:r>
              <a:rPr lang="en-US" sz="2400" dirty="0" err="1"/>
              <a:t>ürünleri</a:t>
            </a:r>
            <a:r>
              <a:rPr lang="en-US" sz="2400" dirty="0"/>
              <a:t> de ne </a:t>
            </a:r>
            <a:r>
              <a:rPr lang="en-US" sz="2400" dirty="0" err="1"/>
              <a:t>sıklıkta</a:t>
            </a:r>
            <a:r>
              <a:rPr lang="en-US" sz="2400" dirty="0"/>
              <a:t> </a:t>
            </a:r>
            <a:r>
              <a:rPr lang="en-US" sz="2400" dirty="0" err="1"/>
              <a:t>aldığını</a:t>
            </a:r>
            <a:r>
              <a:rPr lang="en-US" sz="2400" dirty="0"/>
              <a:t> </a:t>
            </a:r>
            <a:r>
              <a:rPr lang="en-US" sz="2400" dirty="0" err="1"/>
              <a:t>gösterir</a:t>
            </a:r>
            <a:r>
              <a:rPr lang="en-US" sz="2400" dirty="0"/>
              <a:t>. </a:t>
            </a:r>
            <a:r>
              <a:rPr lang="en-US" sz="2400" dirty="0" err="1"/>
              <a:t>Yüksek</a:t>
            </a:r>
            <a:r>
              <a:rPr lang="en-US" sz="2400" dirty="0"/>
              <a:t> support </a:t>
            </a:r>
            <a:r>
              <a:rPr lang="en-US" sz="2400" dirty="0" err="1"/>
              <a:t>değeri</a:t>
            </a:r>
            <a:r>
              <a:rPr lang="en-US" sz="2400" dirty="0"/>
              <a:t>,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satın</a:t>
            </a:r>
            <a:r>
              <a:rPr lang="en-US" sz="2400" dirty="0"/>
              <a:t> </a:t>
            </a:r>
            <a:r>
              <a:rPr lang="en-US" sz="2400" dirty="0" err="1"/>
              <a:t>alınma</a:t>
            </a:r>
            <a:r>
              <a:rPr lang="en-US" sz="2400" dirty="0"/>
              <a:t> </a:t>
            </a:r>
            <a:r>
              <a:rPr lang="en-US" sz="2400" dirty="0" err="1"/>
              <a:t>olasılığının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yüksek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gösterir</a:t>
            </a:r>
            <a:r>
              <a:rPr lang="en-US" sz="24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22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B308A-943C-FF20-FD81-305DB050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4915552" cy="987197"/>
          </a:xfrm>
        </p:spPr>
        <p:txBody>
          <a:bodyPr>
            <a:normAutofit/>
          </a:bodyPr>
          <a:lstStyle/>
          <a:p>
            <a:r>
              <a:rPr lang="en-US" sz="4000" b="1" dirty="0"/>
              <a:t>CONFIDENCE (GÜVEN)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8CED-5784-A516-98AF-21FA4E8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5" y="4271379"/>
            <a:ext cx="8096743" cy="140822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Confidence,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birliktelik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kurallarının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gücünü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ölçmek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kullanılan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metriktir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Birliktelik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kuralları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ürünlerin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birlikte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görüldüğü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durumları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ifade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eder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47368-D517-3C5B-DA60-C45BF733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90" y="1390609"/>
            <a:ext cx="7100596" cy="16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6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C28B3-01AC-7C62-A42D-8E9B4E41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/>
              <a:t>Support </a:t>
            </a:r>
            <a:r>
              <a:rPr lang="en-US" b="1" err="1"/>
              <a:t>ve</a:t>
            </a:r>
            <a:r>
              <a:rPr lang="en-US" b="1"/>
              <a:t> Confidence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 descr="Circles of support - Challenging Behaviour Foundation">
            <a:extLst>
              <a:ext uri="{FF2B5EF4-FFF2-40B4-BE49-F238E27FC236}">
                <a16:creationId xmlns:a16="http://schemas.microsoft.com/office/drawing/2014/main" id="{05624493-5E50-D750-A700-48BC2BE3E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84" y="4459766"/>
            <a:ext cx="2889807" cy="166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0F7F-FDA8-5699-3FF2-3F661A6A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08" y="1650222"/>
            <a:ext cx="9698840" cy="879380"/>
          </a:xfrm>
        </p:spPr>
        <p:txBody>
          <a:bodyPr/>
          <a:lstStyle/>
          <a:p>
            <a:pPr marL="0" indent="0" algn="just" defTabSz="841248">
              <a:spcBef>
                <a:spcPts val="920"/>
              </a:spcBef>
              <a:buNone/>
            </a:pP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Support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değeri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bir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ürün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grubunun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sıklığını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belirtirken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, confidence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değeri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bir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ürün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grubunun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diğer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bir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ürün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grubuyla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ilişkisini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ifade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2576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eder</a:t>
            </a:r>
            <a:r>
              <a:rPr lang="en-US" sz="2576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ECEDC-E0EB-B5EE-A4C7-25E46F8E4E59}"/>
              </a:ext>
            </a:extLst>
          </p:cNvPr>
          <p:cNvSpPr txBox="1"/>
          <p:nvPr/>
        </p:nvSpPr>
        <p:spPr>
          <a:xfrm>
            <a:off x="1419780" y="2881829"/>
            <a:ext cx="1984417" cy="65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3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37D0-5CA9-178F-8E0B-230FB46644AC}"/>
              </a:ext>
            </a:extLst>
          </p:cNvPr>
          <p:cNvSpPr txBox="1"/>
          <p:nvPr/>
        </p:nvSpPr>
        <p:spPr>
          <a:xfrm>
            <a:off x="6994751" y="2881829"/>
            <a:ext cx="2712038" cy="65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3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CONFİDENCE</a:t>
            </a:r>
            <a:endParaRPr lang="en-US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A8563-4C8A-B8F3-3DB3-6ECDE1161968}"/>
              </a:ext>
            </a:extLst>
          </p:cNvPr>
          <p:cNvSpPr txBox="1"/>
          <p:nvPr/>
        </p:nvSpPr>
        <p:spPr>
          <a:xfrm>
            <a:off x="967084" y="3886960"/>
            <a:ext cx="2889807" cy="43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Tüm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işlemlerdeki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3BF4-802D-F388-B011-5F0CF6A75D99}"/>
              </a:ext>
            </a:extLst>
          </p:cNvPr>
          <p:cNvSpPr txBox="1"/>
          <p:nvPr/>
        </p:nvSpPr>
        <p:spPr>
          <a:xfrm>
            <a:off x="6010810" y="3886960"/>
            <a:ext cx="5204962" cy="43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ürünü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aldığında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diğer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ürünü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alma </a:t>
            </a:r>
            <a:r>
              <a:rPr lang="en-US" sz="22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oranı</a:t>
            </a:r>
            <a:r>
              <a:rPr lang="en-US" sz="22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/>
          </a:p>
        </p:txBody>
      </p:sp>
      <p:pic>
        <p:nvPicPr>
          <p:cNvPr id="4100" name="Picture 4" descr="Sudden Bereavement Support Pilot">
            <a:extLst>
              <a:ext uri="{FF2B5EF4-FFF2-40B4-BE49-F238E27FC236}">
                <a16:creationId xmlns:a16="http://schemas.microsoft.com/office/drawing/2014/main" id="{F4736467-A679-5B6E-D064-431170F2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21" y="4459766"/>
            <a:ext cx="2914338" cy="177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B308A-943C-FF20-FD81-305DB050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63" y="3294021"/>
            <a:ext cx="4703046" cy="944519"/>
          </a:xfrm>
        </p:spPr>
        <p:txBody>
          <a:bodyPr>
            <a:normAutofit/>
          </a:bodyPr>
          <a:lstStyle/>
          <a:p>
            <a:pPr defTabSz="868680"/>
            <a:r>
              <a:rPr lang="en-US" sz="4000" b="1" dirty="0"/>
              <a:t>LIFT (ARTIŞ FAKTÖRÜ)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8CED-5784-A516-98AF-21FA4E8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63" y="4112656"/>
            <a:ext cx="7746709" cy="1929556"/>
          </a:xfrm>
        </p:spPr>
        <p:txBody>
          <a:bodyPr anchor="t">
            <a:noAutofit/>
          </a:bodyPr>
          <a:lstStyle/>
          <a:p>
            <a:pPr marL="0" indent="0" algn="just" defTabSz="868680">
              <a:spcBef>
                <a:spcPts val="950"/>
              </a:spcBef>
              <a:buNone/>
            </a:pPr>
            <a:r>
              <a:rPr lang="en-US" sz="2400" dirty="0" err="1"/>
              <a:t>Birliktelik</a:t>
            </a:r>
            <a:r>
              <a:rPr lang="en-US" sz="2400" dirty="0"/>
              <a:t> </a:t>
            </a:r>
            <a:r>
              <a:rPr lang="en-US" sz="2400" dirty="0" err="1"/>
              <a:t>kurallarının</a:t>
            </a:r>
            <a:r>
              <a:rPr lang="en-US" sz="2400" dirty="0"/>
              <a:t> </a:t>
            </a:r>
            <a:r>
              <a:rPr lang="en-US" sz="2400" dirty="0" err="1"/>
              <a:t>bağımsızlık</a:t>
            </a:r>
            <a:r>
              <a:rPr lang="en-US" sz="2400" dirty="0"/>
              <a:t> </a:t>
            </a:r>
            <a:r>
              <a:rPr lang="en-US" sz="2400" dirty="0" err="1"/>
              <a:t>durumuna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ne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güçlü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ölçen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metriktir</a:t>
            </a:r>
            <a:r>
              <a:rPr lang="en-US" sz="2400" dirty="0"/>
              <a:t>. Lift </a:t>
            </a:r>
            <a:r>
              <a:rPr lang="en-US" sz="2400" dirty="0" err="1"/>
              <a:t>değeri</a:t>
            </a:r>
            <a:r>
              <a:rPr lang="en-US" sz="2400" dirty="0"/>
              <a:t>, </a:t>
            </a:r>
            <a:r>
              <a:rPr lang="en-US" sz="2400" dirty="0" err="1"/>
              <a:t>birliktelik</a:t>
            </a:r>
            <a:r>
              <a:rPr lang="en-US" sz="2400" dirty="0"/>
              <a:t> </a:t>
            </a:r>
            <a:r>
              <a:rPr lang="en-US" sz="2400" dirty="0" err="1"/>
              <a:t>kurallarının</a:t>
            </a:r>
            <a:r>
              <a:rPr lang="en-US" sz="2400" dirty="0"/>
              <a:t> </a:t>
            </a:r>
            <a:r>
              <a:rPr lang="en-US" sz="2400" dirty="0" err="1"/>
              <a:t>sıradan</a:t>
            </a:r>
            <a:r>
              <a:rPr lang="en-US" sz="2400" dirty="0"/>
              <a:t> </a:t>
            </a:r>
            <a:r>
              <a:rPr lang="en-US" sz="2400" dirty="0" err="1"/>
              <a:t>bağımsız</a:t>
            </a:r>
            <a:r>
              <a:rPr lang="en-US" sz="2400" dirty="0"/>
              <a:t> </a:t>
            </a:r>
            <a:r>
              <a:rPr lang="en-US" sz="2400" dirty="0" err="1"/>
              <a:t>duruma</a:t>
            </a:r>
            <a:r>
              <a:rPr lang="en-US" sz="2400" dirty="0"/>
              <a:t> </a:t>
            </a:r>
            <a:r>
              <a:rPr lang="en-US" sz="2400" dirty="0" err="1"/>
              <a:t>kıyasla</a:t>
            </a:r>
            <a:r>
              <a:rPr lang="en-US" sz="2400" dirty="0"/>
              <a:t> ne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güçlü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gösterir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3BE4-CCA9-664D-A2B8-00399F85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50" y="1145250"/>
            <a:ext cx="5980922" cy="21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C049-1A24-DCCB-7D5D-2A1DECE6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799" y="670149"/>
            <a:ext cx="6206401" cy="731097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MÜŞTERİ İLİŞKİLERİ YÖNETİMİ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B472-77C8-EE7D-6802-67A4E794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236" y="3165749"/>
            <a:ext cx="5072273" cy="256588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CRM </a:t>
            </a:r>
            <a:r>
              <a:rPr lang="en-US" sz="2400" dirty="0" err="1"/>
              <a:t>analizinde</a:t>
            </a:r>
            <a:r>
              <a:rPr lang="en-US" sz="2400" dirty="0"/>
              <a:t> her </a:t>
            </a:r>
            <a:r>
              <a:rPr lang="en-US" sz="2400" dirty="0" err="1"/>
              <a:t>kategoride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yüksek</a:t>
            </a:r>
            <a:r>
              <a:rPr lang="en-US" sz="2400" dirty="0"/>
              <a:t> </a:t>
            </a:r>
            <a:r>
              <a:rPr lang="en-US" sz="2400" dirty="0" err="1"/>
              <a:t>puanlara</a:t>
            </a:r>
            <a:r>
              <a:rPr lang="en-US" sz="2400" dirty="0"/>
              <a:t> </a:t>
            </a:r>
            <a:r>
              <a:rPr lang="en-US" sz="2400" dirty="0" err="1"/>
              <a:t>sahip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, </a:t>
            </a:r>
            <a:r>
              <a:rPr lang="en-US" sz="2400" dirty="0" err="1"/>
              <a:t>genel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iyi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kabul</a:t>
            </a:r>
            <a:r>
              <a:rPr lang="en-US" sz="2400" dirty="0"/>
              <a:t> </a:t>
            </a:r>
            <a:r>
              <a:rPr lang="en-US" sz="2400" dirty="0" err="1"/>
              <a:t>edilir</a:t>
            </a:r>
            <a:r>
              <a:rPr lang="en-US" sz="2400" dirty="0"/>
              <a:t>. Recency, Frequency </a:t>
            </a:r>
            <a:r>
              <a:rPr lang="en-US" sz="2400" dirty="0" err="1"/>
              <a:t>ve</a:t>
            </a:r>
            <a:r>
              <a:rPr lang="en-US" sz="2400" dirty="0"/>
              <a:t> Monetary </a:t>
            </a:r>
            <a:r>
              <a:rPr lang="en-US" sz="2400" dirty="0" err="1"/>
              <a:t>kategorilerinde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yüksek</a:t>
            </a:r>
            <a:r>
              <a:rPr lang="en-US" sz="2400" dirty="0"/>
              <a:t> </a:t>
            </a:r>
            <a:r>
              <a:rPr lang="en-US" sz="2400" dirty="0" err="1"/>
              <a:t>puanlara</a:t>
            </a:r>
            <a:r>
              <a:rPr lang="en-US" sz="2400" dirty="0"/>
              <a:t> </a:t>
            </a:r>
            <a:r>
              <a:rPr lang="en-US" sz="2400" dirty="0" err="1"/>
              <a:t>sahip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değerli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kabul</a:t>
            </a:r>
            <a:r>
              <a:rPr lang="en-US" sz="2400" dirty="0"/>
              <a:t> </a:t>
            </a:r>
            <a:r>
              <a:rPr lang="en-US" sz="2400" dirty="0" err="1"/>
              <a:t>edilir</a:t>
            </a:r>
            <a:r>
              <a:rPr lang="en-US" sz="2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C342-E640-6D5E-411D-59EE2AB6DC1C}"/>
              </a:ext>
            </a:extLst>
          </p:cNvPr>
          <p:cNvSpPr/>
          <p:nvPr/>
        </p:nvSpPr>
        <p:spPr>
          <a:xfrm>
            <a:off x="-1" y="0"/>
            <a:ext cx="606491" cy="10356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A93A2-86F7-C3BC-F2B4-23FE387CEF6A}"/>
              </a:ext>
            </a:extLst>
          </p:cNvPr>
          <p:cNvSpPr/>
          <p:nvPr/>
        </p:nvSpPr>
        <p:spPr>
          <a:xfrm>
            <a:off x="11585509" y="0"/>
            <a:ext cx="606491" cy="10356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4773B-8428-6C45-F96D-B4E12F541BA1}"/>
              </a:ext>
            </a:extLst>
          </p:cNvPr>
          <p:cNvSpPr/>
          <p:nvPr/>
        </p:nvSpPr>
        <p:spPr>
          <a:xfrm>
            <a:off x="-2" y="1998368"/>
            <a:ext cx="11454595" cy="20471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9CCAB-4FAA-F943-1D61-334651EAE020}"/>
              </a:ext>
            </a:extLst>
          </p:cNvPr>
          <p:cNvSpPr/>
          <p:nvPr/>
        </p:nvSpPr>
        <p:spPr>
          <a:xfrm>
            <a:off x="11383362" y="2203079"/>
            <a:ext cx="71231" cy="5769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4CD38-09D0-28C8-93BB-D7E823E68919}"/>
              </a:ext>
            </a:extLst>
          </p:cNvPr>
          <p:cNvSpPr/>
          <p:nvPr/>
        </p:nvSpPr>
        <p:spPr>
          <a:xfrm>
            <a:off x="11542699" y="1998368"/>
            <a:ext cx="152382" cy="7817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RM 101: Customer Relationship Management - CX Today">
            <a:extLst>
              <a:ext uri="{FF2B5EF4-FFF2-40B4-BE49-F238E27FC236}">
                <a16:creationId xmlns:a16="http://schemas.microsoft.com/office/drawing/2014/main" id="{8B5E868E-0E54-673F-99D0-974E9AEA8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606490" y="2780068"/>
            <a:ext cx="5737411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6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CRM?">
            <a:extLst>
              <a:ext uri="{FF2B5EF4-FFF2-40B4-BE49-F238E27FC236}">
                <a16:creationId xmlns:a16="http://schemas.microsoft.com/office/drawing/2014/main" id="{BD700A80-9A65-82B6-9ED6-CA6DC0EB2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2" r="646" b="6984"/>
          <a:stretch/>
        </p:blipFill>
        <p:spPr bwMode="auto">
          <a:xfrm>
            <a:off x="4305300" y="10"/>
            <a:ext cx="788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F844-B04E-214B-A89B-B443C846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13181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/>
              <a:t>Veri </a:t>
            </a:r>
            <a:r>
              <a:rPr lang="en-US" sz="2400" b="1" dirty="0" err="1"/>
              <a:t>Toplama</a:t>
            </a:r>
            <a:endParaRPr lang="en-US" sz="2400" b="1" dirty="0"/>
          </a:p>
          <a:p>
            <a:pPr marL="514350" indent="-514350">
              <a:buAutoNum type="arabicPeriod"/>
            </a:pPr>
            <a:r>
              <a:rPr lang="en-US" sz="2400" b="1" dirty="0"/>
              <a:t>Veri </a:t>
            </a:r>
            <a:r>
              <a:rPr lang="en-US" sz="2400" b="1" dirty="0" err="1"/>
              <a:t>Temizleme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Düzenleme</a:t>
            </a:r>
            <a:r>
              <a:rPr lang="en-US" sz="2400" b="1" dirty="0"/>
              <a:t> </a:t>
            </a:r>
          </a:p>
          <a:p>
            <a:pPr marL="514350" indent="-514350">
              <a:buAutoNum type="arabicPeriod"/>
            </a:pPr>
            <a:r>
              <a:rPr lang="en-US" sz="2400" b="1" dirty="0"/>
              <a:t>Veri </a:t>
            </a:r>
            <a:r>
              <a:rPr lang="en-US" sz="2400" b="1" dirty="0" err="1"/>
              <a:t>Analizi</a:t>
            </a:r>
            <a:r>
              <a:rPr lang="en-US" sz="2400" b="1" dirty="0"/>
              <a:t>: </a:t>
            </a:r>
            <a:r>
              <a:rPr lang="en-US" sz="2400" b="1" dirty="0" err="1"/>
              <a:t>Segmentasyon</a:t>
            </a:r>
            <a:r>
              <a:rPr lang="en-US" sz="2400" b="1" dirty="0"/>
              <a:t>, </a:t>
            </a:r>
            <a:r>
              <a:rPr lang="en-US" sz="2400" b="1" dirty="0" err="1"/>
              <a:t>satın</a:t>
            </a:r>
            <a:r>
              <a:rPr lang="en-US" sz="2400" b="1" dirty="0"/>
              <a:t> alma </a:t>
            </a:r>
            <a:r>
              <a:rPr lang="en-US" sz="2400" b="1" dirty="0" err="1"/>
              <a:t>davranışı</a:t>
            </a:r>
            <a:r>
              <a:rPr lang="en-US" sz="2400" b="1" dirty="0"/>
              <a:t>, RFM</a:t>
            </a:r>
          </a:p>
          <a:p>
            <a:pPr marL="514350" indent="-514350">
              <a:buAutoNum type="arabicPeriod"/>
            </a:pPr>
            <a:r>
              <a:rPr lang="en-US" sz="2400" b="1" dirty="0" err="1"/>
              <a:t>Strateji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Uygulama</a:t>
            </a:r>
            <a:r>
              <a:rPr lang="en-US" sz="2400" b="1" dirty="0"/>
              <a:t> (Problem </a:t>
            </a:r>
            <a:r>
              <a:rPr lang="en-US" sz="2400" b="1" dirty="0" err="1"/>
              <a:t>Belirleme</a:t>
            </a:r>
            <a:r>
              <a:rPr lang="en-US" sz="24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406C7-C7C6-E087-F14D-C4EB95603726}"/>
              </a:ext>
            </a:extLst>
          </p:cNvPr>
          <p:cNvSpPr txBox="1"/>
          <p:nvPr/>
        </p:nvSpPr>
        <p:spPr>
          <a:xfrm>
            <a:off x="658367" y="1769365"/>
            <a:ext cx="30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CRM ANALİZİ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3B1C8-9450-4099-DD26-1BB09A5D667F}"/>
              </a:ext>
            </a:extLst>
          </p:cNvPr>
          <p:cNvSpPr/>
          <p:nvPr/>
        </p:nvSpPr>
        <p:spPr>
          <a:xfrm>
            <a:off x="424814" y="843534"/>
            <a:ext cx="548640" cy="891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BC3D3-AA44-EB64-BD06-42192554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Müşteri Gruplaması</a:t>
            </a:r>
          </a:p>
        </p:txBody>
      </p:sp>
      <p:pic>
        <p:nvPicPr>
          <p:cNvPr id="3" name="Picture 2" descr="Heat beating">
            <a:extLst>
              <a:ext uri="{FF2B5EF4-FFF2-40B4-BE49-F238E27FC236}">
                <a16:creationId xmlns:a16="http://schemas.microsoft.com/office/drawing/2014/main" id="{20FDD5C8-6E81-0155-B315-5AA5C6A0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26" y="1804987"/>
            <a:ext cx="61341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1,700+ Light Blue Tech Background Stock Videos and Royalty-Free Footage -  iStock">
            <a:extLst>
              <a:ext uri="{FF2B5EF4-FFF2-40B4-BE49-F238E27FC236}">
                <a16:creationId xmlns:a16="http://schemas.microsoft.com/office/drawing/2014/main" id="{AFC5A1BE-B03F-CC2A-61FF-9360FCB47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76131D-A47C-E2F0-D97F-E83F65E5E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55493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3685F2-B872-0463-4694-A05DF8C15387}"/>
              </a:ext>
            </a:extLst>
          </p:cNvPr>
          <p:cNvSpPr txBox="1"/>
          <p:nvPr/>
        </p:nvSpPr>
        <p:spPr>
          <a:xfrm>
            <a:off x="5162146" y="2165810"/>
            <a:ext cx="186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SUNUM</a:t>
            </a:r>
          </a:p>
        </p:txBody>
      </p:sp>
    </p:spTree>
    <p:extLst>
      <p:ext uri="{BB962C8B-B14F-4D97-AF65-F5344CB8AC3E}">
        <p14:creationId xmlns:p14="http://schemas.microsoft.com/office/powerpoint/2010/main" val="211381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215BB-57B5-7EC6-D1D0-E6FA547F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475488"/>
            <a:ext cx="3962400" cy="666178"/>
          </a:xfrm>
        </p:spPr>
        <p:txBody>
          <a:bodyPr>
            <a:normAutofit/>
          </a:bodyPr>
          <a:lstStyle/>
          <a:p>
            <a:r>
              <a:rPr lang="en-US" sz="4000" b="1" dirty="0"/>
              <a:t>RFM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E271-D605-3E5A-3E51-70BB106B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91" y="1455991"/>
            <a:ext cx="4687633" cy="45161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Recency (</a:t>
            </a:r>
            <a:r>
              <a:rPr lang="en-US" b="1" dirty="0" err="1"/>
              <a:t>Sonluk</a:t>
            </a:r>
            <a:r>
              <a:rPr lang="en-US" b="1" dirty="0"/>
              <a:t>): </a:t>
            </a:r>
            <a:r>
              <a:rPr lang="en-US" dirty="0"/>
              <a:t>Bir </a:t>
            </a:r>
            <a:r>
              <a:rPr lang="en-US" dirty="0" err="1"/>
              <a:t>müşterinin</a:t>
            </a:r>
            <a:r>
              <a:rPr lang="en-US" dirty="0"/>
              <a:t> son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 </a:t>
            </a:r>
            <a:r>
              <a:rPr lang="en-US" dirty="0" err="1"/>
              <a:t>tarihinden</a:t>
            </a:r>
            <a:r>
              <a:rPr lang="en-US" dirty="0"/>
              <a:t> </a:t>
            </a:r>
            <a:r>
              <a:rPr lang="en-US" dirty="0" err="1"/>
              <a:t>bugüne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süreyi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Frequency =  (</a:t>
            </a:r>
            <a:r>
              <a:rPr lang="en-US" b="1" dirty="0" err="1"/>
              <a:t>Sıklık</a:t>
            </a:r>
            <a:r>
              <a:rPr lang="en-US" b="1" dirty="0"/>
              <a:t>): </a:t>
            </a:r>
            <a:r>
              <a:rPr lang="en-US" dirty="0"/>
              <a:t>Bir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diliminde</a:t>
            </a:r>
            <a:r>
              <a:rPr lang="en-US" dirty="0"/>
              <a:t> </a:t>
            </a:r>
            <a:r>
              <a:rPr lang="en-US" dirty="0" err="1"/>
              <a:t>gerçekleştirdiği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Monetary (</a:t>
            </a:r>
            <a:r>
              <a:rPr lang="en-US" b="1" dirty="0" err="1"/>
              <a:t>Parasal</a:t>
            </a:r>
            <a:r>
              <a:rPr lang="en-US" b="1" dirty="0"/>
              <a:t> </a:t>
            </a:r>
            <a:r>
              <a:rPr lang="en-US" b="1" dirty="0" err="1"/>
              <a:t>Değer</a:t>
            </a:r>
            <a:r>
              <a:rPr lang="en-US" b="1" dirty="0"/>
              <a:t>): </a:t>
            </a:r>
            <a:r>
              <a:rPr lang="en-US" dirty="0"/>
              <a:t>Bir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diliminde</a:t>
            </a:r>
            <a:r>
              <a:rPr lang="en-US" dirty="0"/>
              <a:t> </a:t>
            </a:r>
            <a:r>
              <a:rPr lang="en-US" dirty="0" err="1"/>
              <a:t>gerçekleştirdiği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miktarını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8E9D5-E38C-582C-AF8F-F342D950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92" y="1724025"/>
            <a:ext cx="6621066" cy="37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y IKEA products from a different country">
            <a:extLst>
              <a:ext uri="{FF2B5EF4-FFF2-40B4-BE49-F238E27FC236}">
                <a16:creationId xmlns:a16="http://schemas.microsoft.com/office/drawing/2014/main" id="{CEBEE8D3-0110-60F6-6A27-4263CC62A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16854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04B5D-FD2C-19CB-58E0-241476C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VERİ SETİ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D3FB2-F22E-2347-B455-548909D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545" y="1378437"/>
            <a:ext cx="2132214" cy="721201"/>
          </a:xfrm>
        </p:spPr>
        <p:txBody>
          <a:bodyPr>
            <a:noAutofit/>
          </a:bodyPr>
          <a:lstStyle/>
          <a:p>
            <a:pPr defTabSz="542605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VERİ SETİ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4FD4-04FC-5197-5749-9E0BF6FE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2" y="1378438"/>
            <a:ext cx="2898992" cy="4656974"/>
          </a:xfrm>
        </p:spPr>
        <p:txBody>
          <a:bodyPr>
            <a:noAutofit/>
          </a:bodyPr>
          <a:lstStyle/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 err="1"/>
              <a:t>Boyut</a:t>
            </a:r>
            <a:r>
              <a:rPr lang="en-US" sz="1800" dirty="0"/>
              <a:t>, 15 MB.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/>
              <a:t>01/12/2009 </a:t>
            </a:r>
            <a:r>
              <a:rPr lang="en-US" sz="1800" dirty="0" err="1"/>
              <a:t>ve</a:t>
            </a:r>
            <a:r>
              <a:rPr lang="en-US" sz="1800" dirty="0"/>
              <a:t> 09/12/2011 </a:t>
            </a:r>
            <a:r>
              <a:rPr lang="en-US" sz="1800" dirty="0" err="1"/>
              <a:t>arası</a:t>
            </a:r>
            <a:r>
              <a:rPr lang="en-US" sz="1800" dirty="0"/>
              <a:t> online </a:t>
            </a:r>
            <a:r>
              <a:rPr lang="en-US" sz="1800" dirty="0" err="1"/>
              <a:t>prakende</a:t>
            </a:r>
            <a:r>
              <a:rPr lang="en-US" sz="1800" dirty="0"/>
              <a:t> </a:t>
            </a:r>
            <a:r>
              <a:rPr lang="en-US" sz="1800" dirty="0" err="1"/>
              <a:t>satışları</a:t>
            </a:r>
            <a:r>
              <a:rPr lang="en-US" sz="1800" dirty="0"/>
              <a:t>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 err="1"/>
              <a:t>StockCode</a:t>
            </a:r>
            <a:r>
              <a:rPr lang="en-US" sz="1800" dirty="0"/>
              <a:t>: 5 </a:t>
            </a:r>
            <a:r>
              <a:rPr lang="en-US" sz="1800" dirty="0" err="1"/>
              <a:t>haneli</a:t>
            </a:r>
            <a:r>
              <a:rPr lang="en-US" sz="1800" dirty="0"/>
              <a:t> integer </a:t>
            </a:r>
            <a:r>
              <a:rPr lang="en-US" sz="1800" dirty="0" err="1"/>
              <a:t>değer</a:t>
            </a:r>
            <a:r>
              <a:rPr lang="en-US" sz="1800" dirty="0"/>
              <a:t>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/>
              <a:t>Description: Text </a:t>
            </a:r>
            <a:r>
              <a:rPr lang="en-US" sz="1800" dirty="0" err="1"/>
              <a:t>uzantılı</a:t>
            </a:r>
            <a:r>
              <a:rPr lang="en-US" sz="1800" dirty="0"/>
              <a:t> </a:t>
            </a:r>
            <a:r>
              <a:rPr lang="en-US" sz="1800" dirty="0" err="1"/>
              <a:t>açıklama</a:t>
            </a:r>
            <a:r>
              <a:rPr lang="en-US" sz="1800" dirty="0"/>
              <a:t>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/>
              <a:t>Quantity: integer </a:t>
            </a:r>
            <a:r>
              <a:rPr lang="en-US" sz="1800" dirty="0" err="1"/>
              <a:t>değer</a:t>
            </a:r>
            <a:r>
              <a:rPr lang="en-US" sz="1800" dirty="0"/>
              <a:t>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 err="1"/>
              <a:t>InvoiceDate</a:t>
            </a:r>
            <a:r>
              <a:rPr lang="en-US" sz="1800" dirty="0"/>
              <a:t>: date </a:t>
            </a:r>
            <a:r>
              <a:rPr lang="en-US" sz="1800" dirty="0" err="1"/>
              <a:t>uzantılı</a:t>
            </a:r>
            <a:r>
              <a:rPr lang="en-US" sz="1800" dirty="0"/>
              <a:t> </a:t>
            </a:r>
            <a:r>
              <a:rPr lang="en-US" sz="1800" dirty="0" err="1"/>
              <a:t>değer</a:t>
            </a:r>
            <a:r>
              <a:rPr lang="en-US" sz="1800" dirty="0"/>
              <a:t>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/>
              <a:t>Price: </a:t>
            </a:r>
            <a:r>
              <a:rPr lang="en-US" sz="1800" dirty="0" err="1"/>
              <a:t>Birim</a:t>
            </a:r>
            <a:r>
              <a:rPr lang="en-US" sz="1800" dirty="0"/>
              <a:t> </a:t>
            </a:r>
            <a:r>
              <a:rPr lang="en-US" sz="1800" dirty="0" err="1"/>
              <a:t>fiyatları</a:t>
            </a:r>
            <a:r>
              <a:rPr lang="en-US" sz="1800" dirty="0"/>
              <a:t>, integer.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 err="1"/>
              <a:t>CustomerID</a:t>
            </a:r>
            <a:r>
              <a:rPr lang="en-US" sz="1800" dirty="0"/>
              <a:t>: 5 </a:t>
            </a:r>
            <a:r>
              <a:rPr lang="en-US" sz="1800" dirty="0" err="1"/>
              <a:t>haneli</a:t>
            </a:r>
            <a:r>
              <a:rPr lang="en-US" sz="1800" dirty="0"/>
              <a:t> integer </a:t>
            </a:r>
            <a:r>
              <a:rPr lang="en-US" sz="1800" dirty="0" err="1"/>
              <a:t>değer</a:t>
            </a:r>
            <a:r>
              <a:rPr lang="en-US" sz="1800" dirty="0"/>
              <a:t>.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dirty="0"/>
              <a:t>Country: Text, </a:t>
            </a:r>
            <a:r>
              <a:rPr lang="en-US" sz="1800" dirty="0" err="1"/>
              <a:t>ülke</a:t>
            </a:r>
            <a:r>
              <a:rPr lang="en-US" sz="1800" dirty="0"/>
              <a:t> </a:t>
            </a:r>
            <a:r>
              <a:rPr lang="en-US" sz="1800" dirty="0" err="1"/>
              <a:t>ismi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C9305-55E9-2047-2B38-38C00678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60" y="325795"/>
            <a:ext cx="868566" cy="99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22E266-42DC-6226-1DB1-8F6A06EFD722}"/>
              </a:ext>
            </a:extLst>
          </p:cNvPr>
          <p:cNvSpPr txBox="1"/>
          <p:nvPr/>
        </p:nvSpPr>
        <p:spPr>
          <a:xfrm>
            <a:off x="7686386" y="2037819"/>
            <a:ext cx="30403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Değişkenler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Invoice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Fatura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ID)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StockCode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ID)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açıklaması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İlgili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miktarı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InvoiceDate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Fatura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kesim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tarihi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fiyatı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ID 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Müşteri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ID)</a:t>
            </a:r>
          </a:p>
          <a:p>
            <a:pPr marL="135651" indent="-135651" defTabSz="542605">
              <a:spcBef>
                <a:spcPts val="593"/>
              </a:spcBef>
              <a:buFontTx/>
              <a:buChar char="-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İlgili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Ülke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9F7EA-52D9-529C-8073-1CBE35F2911F}"/>
              </a:ext>
            </a:extLst>
          </p:cNvPr>
          <p:cNvSpPr/>
          <p:nvPr/>
        </p:nvSpPr>
        <p:spPr>
          <a:xfrm>
            <a:off x="3636219" y="2037820"/>
            <a:ext cx="161762" cy="38029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C3A20-8E51-4EF6-8D53-2FE0C7F82CB0}"/>
              </a:ext>
            </a:extLst>
          </p:cNvPr>
          <p:cNvSpPr/>
          <p:nvPr/>
        </p:nvSpPr>
        <p:spPr>
          <a:xfrm>
            <a:off x="7133525" y="2037819"/>
            <a:ext cx="161762" cy="38029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AFFF0-AE96-04E5-4DF4-967F350645FE}"/>
              </a:ext>
            </a:extLst>
          </p:cNvPr>
          <p:cNvSpPr txBox="1"/>
          <p:nvPr/>
        </p:nvSpPr>
        <p:spPr>
          <a:xfrm>
            <a:off x="4025153" y="2205318"/>
            <a:ext cx="2510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Ağırlıklı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benzersiz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her durum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hediyelik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eşya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satımı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vardır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Şirketin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birçok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müşterisi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toptancıdır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6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4FD4-04FC-5197-5749-9E0BF6FE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61" y="2529127"/>
            <a:ext cx="2534213" cy="2824539"/>
          </a:xfrm>
        </p:spPr>
        <p:txBody>
          <a:bodyPr>
            <a:noAutofit/>
          </a:bodyPr>
          <a:lstStyle/>
          <a:p>
            <a:pPr marL="131641" indent="-131641" defTabSz="526562">
              <a:spcBef>
                <a:spcPts val="576"/>
              </a:spcBef>
              <a:buFontTx/>
              <a:buChar char="-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Seçilen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örneklem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Fransa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31641" indent="-131641" defTabSz="526562">
              <a:spcBef>
                <a:spcPts val="576"/>
              </a:spcBef>
              <a:buFontTx/>
              <a:buChar char="-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Invoice’deki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iadeler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“C”.</a:t>
            </a:r>
          </a:p>
          <a:p>
            <a:pPr marL="131641" indent="-131641" defTabSz="526562">
              <a:spcBef>
                <a:spcPts val="576"/>
              </a:spcBef>
              <a:buFontTx/>
              <a:buChar char="-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StockCode’daki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“POST”, “M”, “DOT”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girdileri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31641" indent="-131641" defTabSz="526562">
              <a:spcBef>
                <a:spcPts val="576"/>
              </a:spcBef>
              <a:buFontTx/>
              <a:buChar char="-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değişkenleri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</a:t>
            </a:r>
          </a:p>
          <a:p>
            <a:pPr marL="131641" indent="-131641" defTabSz="526562">
              <a:spcBef>
                <a:spcPts val="576"/>
              </a:spcBef>
              <a:buFontTx/>
              <a:buChar char="-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F06BF-4F66-D779-A4C1-5B55B70AC0AA}"/>
              </a:ext>
            </a:extLst>
          </p:cNvPr>
          <p:cNvSpPr txBox="1">
            <a:spLocks/>
          </p:cNvSpPr>
          <p:nvPr/>
        </p:nvSpPr>
        <p:spPr>
          <a:xfrm>
            <a:off x="4432957" y="1659681"/>
            <a:ext cx="2766736" cy="728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31337">
              <a:spcAft>
                <a:spcPts val="558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TEMİZLEME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49425-8C0A-612D-46FA-46AF6FB3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91" y="227943"/>
            <a:ext cx="1552204" cy="1380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FFB076-92FB-F29A-E41F-2D64951A8350}"/>
              </a:ext>
            </a:extLst>
          </p:cNvPr>
          <p:cNvSpPr txBox="1"/>
          <p:nvPr/>
        </p:nvSpPr>
        <p:spPr>
          <a:xfrm>
            <a:off x="3398758" y="2624802"/>
            <a:ext cx="35031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5039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Veri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setindeki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aykırı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değerleri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belirlemek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değerleri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belirlenen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eşik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değerleriyle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değiştirmek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için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fonksiyon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tanımlandı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71AFA-E979-5597-F8E3-49A89C3E2559}"/>
              </a:ext>
            </a:extLst>
          </p:cNvPr>
          <p:cNvSpPr txBox="1"/>
          <p:nvPr/>
        </p:nvSpPr>
        <p:spPr>
          <a:xfrm>
            <a:off x="7678610" y="2328197"/>
            <a:ext cx="2582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168" indent="-197168" defTabSz="630936">
              <a:spcAft>
                <a:spcPts val="600"/>
              </a:spcAft>
              <a:buFontTx/>
              <a:buChar char="-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Ürünler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36975</a:t>
            </a:r>
          </a:p>
          <a:p>
            <a:pPr marL="197168" indent="-197168" defTabSz="630936">
              <a:spcAft>
                <a:spcPts val="600"/>
              </a:spcAft>
              <a:buFontTx/>
              <a:buChar char="-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Faturalar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5283</a:t>
            </a:r>
          </a:p>
          <a:p>
            <a:pPr marL="197168" indent="-197168" defTabSz="630936">
              <a:spcAft>
                <a:spcPts val="600"/>
              </a:spcAft>
              <a:buFontTx/>
              <a:buChar char="-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Müşteri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5881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12AF5-4F17-D631-FC31-FC3E7B53283C}"/>
              </a:ext>
            </a:extLst>
          </p:cNvPr>
          <p:cNvSpPr txBox="1"/>
          <p:nvPr/>
        </p:nvSpPr>
        <p:spPr>
          <a:xfrm>
            <a:off x="8039139" y="1928087"/>
            <a:ext cx="152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Normal Hali: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EE05B-B6C3-297B-28D7-2E74C728B411}"/>
              </a:ext>
            </a:extLst>
          </p:cNvPr>
          <p:cNvSpPr txBox="1"/>
          <p:nvPr/>
        </p:nvSpPr>
        <p:spPr>
          <a:xfrm>
            <a:off x="8207134" y="3941397"/>
            <a:ext cx="152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Temiz</a:t>
            </a:r>
            <a:r>
              <a:rPr lang="en-US" sz="2000" b="1" dirty="0"/>
              <a:t> Hali: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FB845-1006-5608-295C-0C1529731405}"/>
              </a:ext>
            </a:extLst>
          </p:cNvPr>
          <p:cNvSpPr txBox="1"/>
          <p:nvPr/>
        </p:nvSpPr>
        <p:spPr>
          <a:xfrm>
            <a:off x="7678610" y="4302157"/>
            <a:ext cx="2582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168" indent="-197168" defTabSz="630936">
              <a:spcAft>
                <a:spcPts val="600"/>
              </a:spcAft>
              <a:buFontTx/>
              <a:buChar char="-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Ürünler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36660</a:t>
            </a:r>
          </a:p>
          <a:p>
            <a:pPr marL="197168" indent="-197168" defTabSz="630936">
              <a:spcAft>
                <a:spcPts val="600"/>
              </a:spcAft>
              <a:buFontTx/>
              <a:buChar char="-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Faturalar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5268</a:t>
            </a:r>
          </a:p>
          <a:p>
            <a:pPr marL="197168" indent="-197168" defTabSz="630936">
              <a:spcAft>
                <a:spcPts val="600"/>
              </a:spcAft>
              <a:buFontTx/>
              <a:buChar char="-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Müşteri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5861</a:t>
            </a:r>
          </a:p>
        </p:txBody>
      </p:sp>
    </p:spTree>
    <p:extLst>
      <p:ext uri="{BB962C8B-B14F-4D97-AF65-F5344CB8AC3E}">
        <p14:creationId xmlns:p14="http://schemas.microsoft.com/office/powerpoint/2010/main" val="229046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59D7B438-F34F-EC83-EF13-D1F9BDCF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321699-A33A-7E4B-D207-076AD3DE0A4A}"/>
              </a:ext>
            </a:extLst>
          </p:cNvPr>
          <p:cNvSpPr txBox="1"/>
          <p:nvPr/>
        </p:nvSpPr>
        <p:spPr>
          <a:xfrm>
            <a:off x="4038600" y="158816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AYKIRI DEĞERLER</a:t>
            </a:r>
          </a:p>
        </p:txBody>
      </p:sp>
    </p:spTree>
    <p:extLst>
      <p:ext uri="{BB962C8B-B14F-4D97-AF65-F5344CB8AC3E}">
        <p14:creationId xmlns:p14="http://schemas.microsoft.com/office/powerpoint/2010/main" val="173157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0D812CCC-6A25-5A4B-D9F9-A09D2460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321699-A33A-7E4B-D207-076AD3DE0A4A}"/>
              </a:ext>
            </a:extLst>
          </p:cNvPr>
          <p:cNvSpPr txBox="1"/>
          <p:nvPr/>
        </p:nvSpPr>
        <p:spPr>
          <a:xfrm>
            <a:off x="2481262" y="177866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TEMİZLENMİŞ AYKIRI DEĞERLER</a:t>
            </a:r>
          </a:p>
        </p:txBody>
      </p:sp>
    </p:spTree>
    <p:extLst>
      <p:ext uri="{BB962C8B-B14F-4D97-AF65-F5344CB8AC3E}">
        <p14:creationId xmlns:p14="http://schemas.microsoft.com/office/powerpoint/2010/main" val="2941690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Transform HR Data Into Business Results - Spiceworks">
            <a:extLst>
              <a:ext uri="{FF2B5EF4-FFF2-40B4-BE49-F238E27FC236}">
                <a16:creationId xmlns:a16="http://schemas.microsoft.com/office/drawing/2014/main" id="{9B2A4A9F-658A-DBE4-1D3D-02540E85B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09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302CE-0E62-E6AE-0EC7-45193FBC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DEĞERLENDİRME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83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B482-DC0E-99D1-83B9-899B05B7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135" y="250825"/>
            <a:ext cx="3133725" cy="777875"/>
          </a:xfrm>
        </p:spPr>
        <p:txBody>
          <a:bodyPr>
            <a:normAutofit/>
          </a:bodyPr>
          <a:lstStyle/>
          <a:p>
            <a:r>
              <a:rPr lang="en-US" sz="4000" b="1" dirty="0"/>
              <a:t>SEPET ANALİZİ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A9D4D5-1736-F992-9982-10DDBD7C7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68296"/>
              </p:ext>
            </p:extLst>
          </p:nvPr>
        </p:nvGraphicFramePr>
        <p:xfrm>
          <a:off x="1114424" y="1828800"/>
          <a:ext cx="9963149" cy="412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6758">
                  <a:extLst>
                    <a:ext uri="{9D8B030D-6E8A-4147-A177-3AD203B41FA5}">
                      <a16:colId xmlns:a16="http://schemas.microsoft.com/office/drawing/2014/main" val="4048161563"/>
                    </a:ext>
                  </a:extLst>
                </a:gridCol>
                <a:gridCol w="4592001">
                  <a:extLst>
                    <a:ext uri="{9D8B030D-6E8A-4147-A177-3AD203B41FA5}">
                      <a16:colId xmlns:a16="http://schemas.microsoft.com/office/drawing/2014/main" val="2543322664"/>
                    </a:ext>
                  </a:extLst>
                </a:gridCol>
                <a:gridCol w="1044390">
                  <a:extLst>
                    <a:ext uri="{9D8B030D-6E8A-4147-A177-3AD203B41FA5}">
                      <a16:colId xmlns:a16="http://schemas.microsoft.com/office/drawing/2014/main" val="4189739431"/>
                    </a:ext>
                  </a:extLst>
                </a:gridCol>
              </a:tblGrid>
              <a:tr h="343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antecedents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consequents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confidence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20544782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({'SET/6 RED SPOTTY PAPER PLATES'})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frozenset({'SET/6 RED SPOTTY PAPER CUPS'})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358516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({'SET/6 RED SPOTTY PAPER CUPS'})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frozenset({'SET/6 RED SPOTTY PAPER PLATES'})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910237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({'PLASTERS IN TIN SPACEBOY'})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WOODLAND ANIMALS'})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60293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({'PLASTERS IN TIN SPACEBOY'})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CIRCUS PARADE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495991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({'PLASTERS IN TIN WOODLAND ANIMALS'})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CIRCUS PARADE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868732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({'STRAWBERRY LUNCH BOX WITH CUTLERY'})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frozenset({'LUNCH BOX WITH CUTLERY RETROSPOT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461239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frozenset</a:t>
                      </a:r>
                      <a:r>
                        <a:rPr lang="en-US" sz="1100" u="none" strike="noStrike" dirty="0">
                          <a:effectLst/>
                        </a:rPr>
                        <a:t>({'ROUND SNACK BOXES SET OF 4 FRUITS '})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frozenset({'ROUND SNACK BOXES SET OF4 WOODLAND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32769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CIRCUS PARADE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WOODLAND ANIMALS'})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4209177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WOODLAND ANIMALS'})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SPACEBOY'})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744763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frozenset({'LUNCH BOX WITH CUTLERY RETROSPOT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frozenset({'STRAWBERRY LUNCH BOX WITH CUTLERY'})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814476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CIRCUS PARADE 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frozenset({'PLASTERS IN TIN SPACEBOY'})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84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87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1F4D-A44D-DFCC-C054-4CA8D339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802956"/>
            <a:ext cx="4763577" cy="826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SEPET ANALİZİ SONUÇ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84BA-7CAF-CBB2-4FC5-3C6592E2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71" y="1629089"/>
            <a:ext cx="4977578" cy="457598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 err="1"/>
              <a:t>Min_support</a:t>
            </a:r>
            <a:r>
              <a:rPr lang="en-US" sz="2000" dirty="0"/>
              <a:t> </a:t>
            </a:r>
            <a:r>
              <a:rPr lang="en-US" sz="2000" dirty="0" err="1"/>
              <a:t>değerini</a:t>
            </a:r>
            <a:r>
              <a:rPr lang="en-US" sz="2000" dirty="0"/>
              <a:t> 0.08 </a:t>
            </a:r>
            <a:r>
              <a:rPr lang="en-US" sz="2000" dirty="0" err="1"/>
              <a:t>kabul</a:t>
            </a:r>
            <a:r>
              <a:rPr lang="en-US" sz="2000" dirty="0"/>
              <a:t> </a:t>
            </a:r>
            <a:r>
              <a:rPr lang="en-US" sz="2000" dirty="0" err="1"/>
              <a:t>edildiğinde</a:t>
            </a:r>
            <a:r>
              <a:rPr lang="en-US" sz="2000" dirty="0"/>
              <a:t>, 11 </a:t>
            </a:r>
            <a:r>
              <a:rPr lang="en-US" sz="2000" dirty="0" err="1"/>
              <a:t>satırlık</a:t>
            </a:r>
            <a:r>
              <a:rPr lang="en-US" sz="2000" dirty="0"/>
              <a:t> </a:t>
            </a:r>
            <a:r>
              <a:rPr lang="en-US" sz="2000" dirty="0" err="1"/>
              <a:t>ürün</a:t>
            </a:r>
            <a:r>
              <a:rPr lang="en-US" sz="2000" dirty="0"/>
              <a:t> </a:t>
            </a:r>
            <a:r>
              <a:rPr lang="en-US" sz="2000" dirty="0" err="1"/>
              <a:t>ilişkisi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 err="1"/>
              <a:t>Küçük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hızlı</a:t>
            </a:r>
            <a:r>
              <a:rPr lang="en-US" sz="2000" dirty="0"/>
              <a:t> </a:t>
            </a:r>
            <a:r>
              <a:rPr lang="en-US" sz="2000" dirty="0" err="1"/>
              <a:t>tüketilen</a:t>
            </a:r>
            <a:r>
              <a:rPr lang="en-US" sz="2000" dirty="0"/>
              <a:t> </a:t>
            </a:r>
            <a:r>
              <a:rPr lang="en-US" sz="2000" dirty="0" err="1"/>
              <a:t>ürünlerin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 </a:t>
            </a:r>
            <a:r>
              <a:rPr lang="en-US" sz="2000" dirty="0" err="1"/>
              <a:t>satıldığı</a:t>
            </a:r>
            <a:r>
              <a:rPr lang="en-US" sz="2000" dirty="0"/>
              <a:t> </a:t>
            </a:r>
            <a:r>
              <a:rPr lang="en-US" sz="2000" dirty="0" err="1"/>
              <a:t>gözlemlenir</a:t>
            </a:r>
            <a:r>
              <a:rPr lang="en-US" sz="2000" dirty="0"/>
              <a:t>. Buna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düzenlemeler</a:t>
            </a:r>
            <a:r>
              <a:rPr lang="en-US" sz="2000" dirty="0"/>
              <a:t> </a:t>
            </a:r>
            <a:r>
              <a:rPr lang="en-US" sz="2000" dirty="0" err="1"/>
              <a:t>yapılabilir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1. </a:t>
            </a:r>
            <a:r>
              <a:rPr lang="en-US" sz="2000" dirty="0" err="1"/>
              <a:t>Müşteriler</a:t>
            </a:r>
            <a:r>
              <a:rPr lang="en-US" sz="2000" dirty="0"/>
              <a:t> </a:t>
            </a:r>
            <a:r>
              <a:rPr lang="en-US" sz="2000" dirty="0" err="1"/>
              <a:t>küçük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kullanımlık</a:t>
            </a:r>
            <a:r>
              <a:rPr lang="en-US" sz="2000" dirty="0"/>
              <a:t> </a:t>
            </a:r>
            <a:r>
              <a:rPr lang="en-US" sz="2000" dirty="0" err="1"/>
              <a:t>eşyaları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 </a:t>
            </a:r>
            <a:r>
              <a:rPr lang="en-US" sz="2000" dirty="0" err="1"/>
              <a:t>tercih</a:t>
            </a:r>
            <a:r>
              <a:rPr lang="en-US" sz="2000" dirty="0"/>
              <a:t> </a:t>
            </a:r>
            <a:r>
              <a:rPr lang="en-US" sz="2000" dirty="0" err="1"/>
              <a:t>ettileri</a:t>
            </a:r>
            <a:r>
              <a:rPr lang="en-US" sz="2000" dirty="0"/>
              <a:t> </a:t>
            </a:r>
            <a:r>
              <a:rPr lang="en-US" sz="2000" dirty="0" err="1"/>
              <a:t>gözlemleniyor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ürünler</a:t>
            </a:r>
            <a:r>
              <a:rPr lang="en-US" sz="2000" dirty="0"/>
              <a:t> tam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dönüşümlü</a:t>
            </a:r>
            <a:r>
              <a:rPr lang="en-US" sz="2000" dirty="0"/>
              <a:t> </a:t>
            </a:r>
            <a:r>
              <a:rPr lang="en-US" sz="2000" dirty="0" err="1"/>
              <a:t>olmak</a:t>
            </a:r>
            <a:r>
              <a:rPr lang="en-US" sz="2000" dirty="0"/>
              <a:t> </a:t>
            </a:r>
            <a:r>
              <a:rPr lang="en-US" sz="2000" dirty="0" err="1"/>
              <a:t>üzere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çeşitlili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düzenlemeyle</a:t>
            </a:r>
            <a:r>
              <a:rPr lang="en-US" sz="2000" dirty="0"/>
              <a:t> </a:t>
            </a:r>
            <a:r>
              <a:rPr lang="en-US" sz="2000" dirty="0" err="1"/>
              <a:t>mağazada</a:t>
            </a:r>
            <a:r>
              <a:rPr lang="en-US" sz="2000" dirty="0"/>
              <a:t> </a:t>
            </a:r>
            <a:r>
              <a:rPr lang="en-US" sz="2000" dirty="0" err="1"/>
              <a:t>düzenleme</a:t>
            </a:r>
            <a:r>
              <a:rPr lang="en-US" sz="2000" dirty="0"/>
              <a:t> </a:t>
            </a:r>
            <a:r>
              <a:rPr lang="en-US" sz="2000" dirty="0" err="1"/>
              <a:t>yapılabilir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satılan</a:t>
            </a:r>
            <a:r>
              <a:rPr lang="en-US" sz="2000" dirty="0"/>
              <a:t> </a:t>
            </a:r>
            <a:r>
              <a:rPr lang="en-US" sz="2000" dirty="0" err="1"/>
              <a:t>ürünlerin</a:t>
            </a:r>
            <a:r>
              <a:rPr lang="en-US" sz="2000" dirty="0"/>
              <a:t>, </a:t>
            </a:r>
            <a:r>
              <a:rPr lang="en-US" sz="2000" dirty="0" err="1"/>
              <a:t>boyutları</a:t>
            </a:r>
            <a:r>
              <a:rPr lang="en-US" sz="2000" dirty="0"/>
              <a:t> </a:t>
            </a:r>
            <a:r>
              <a:rPr lang="en-US" sz="2000" dirty="0" err="1"/>
              <a:t>küçük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gözlemlendiği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bunları</a:t>
            </a:r>
            <a:r>
              <a:rPr lang="en-US" sz="2000" dirty="0"/>
              <a:t> </a:t>
            </a:r>
            <a:r>
              <a:rPr lang="en-US" sz="2000" dirty="0" err="1"/>
              <a:t>mağazanın</a:t>
            </a:r>
            <a:r>
              <a:rPr lang="en-US" sz="2000" dirty="0"/>
              <a:t> </a:t>
            </a:r>
            <a:r>
              <a:rPr lang="en-US" sz="2000" dirty="0" err="1"/>
              <a:t>giriş</a:t>
            </a:r>
            <a:r>
              <a:rPr lang="en-US" sz="2000" dirty="0"/>
              <a:t> </a:t>
            </a:r>
            <a:r>
              <a:rPr lang="en-US" sz="2000" dirty="0" err="1"/>
              <a:t>kısımlarına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gerekli</a:t>
            </a:r>
            <a:r>
              <a:rPr lang="en-US" sz="2000" dirty="0"/>
              <a:t> </a:t>
            </a:r>
            <a:r>
              <a:rPr lang="en-US" sz="2000" dirty="0" err="1"/>
              <a:t>ürünlerin</a:t>
            </a:r>
            <a:r>
              <a:rPr lang="en-US" sz="2000" dirty="0"/>
              <a:t> </a:t>
            </a:r>
            <a:r>
              <a:rPr lang="en-US" sz="2000" dirty="0" err="1"/>
              <a:t>yanlarına</a:t>
            </a:r>
            <a:r>
              <a:rPr lang="en-US" sz="2000" dirty="0"/>
              <a:t> </a:t>
            </a:r>
            <a:r>
              <a:rPr lang="en-US" sz="2000" dirty="0" err="1"/>
              <a:t>koyulması</a:t>
            </a:r>
            <a:r>
              <a:rPr lang="en-US" sz="2000" dirty="0"/>
              <a:t> </a:t>
            </a:r>
            <a:r>
              <a:rPr lang="en-US" sz="2000" dirty="0" err="1"/>
              <a:t>önemlidir</a:t>
            </a:r>
            <a:r>
              <a:rPr lang="en-US" sz="2000" dirty="0"/>
              <a:t>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849996E-3D9B-0757-C2E0-C4557EB95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72FB-9032-B030-0B04-F0082E6DD0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253" y="98660"/>
            <a:ext cx="4977578" cy="6586608"/>
          </a:xfrm>
          <a:prstGeom prst="rect">
            <a:avLst/>
          </a:prstGeom>
        </p:spPr>
        <p:txBody>
          <a:bodyPr rtlCol="0" anchor="ctr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dirty="0"/>
              <a:t>"SET/6 RED SPOTTY PAPER PLATES" </a:t>
            </a:r>
            <a:r>
              <a:rPr lang="en-US" sz="1800" dirty="0" err="1"/>
              <a:t>ve</a:t>
            </a:r>
            <a:r>
              <a:rPr lang="en-US" sz="1800" dirty="0"/>
              <a:t> "SET/6 RED SPOTTY PAPER CUPS"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tek</a:t>
            </a:r>
            <a:r>
              <a:rPr lang="en-US" sz="1800" dirty="0"/>
              <a:t> </a:t>
            </a:r>
            <a:r>
              <a:rPr lang="en-US" sz="1800" dirty="0" err="1"/>
              <a:t>kullanımlık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hafif</a:t>
            </a:r>
            <a:r>
              <a:rPr lang="en-US" sz="1800" dirty="0"/>
              <a:t> </a:t>
            </a:r>
            <a:r>
              <a:rPr lang="en-US" sz="1800" dirty="0" err="1"/>
              <a:t>ürünlerin</a:t>
            </a:r>
            <a:r>
              <a:rPr lang="en-US" sz="1800" dirty="0"/>
              <a:t> </a:t>
            </a:r>
            <a:r>
              <a:rPr lang="en-US" sz="1800" dirty="0" err="1"/>
              <a:t>satın</a:t>
            </a:r>
            <a:r>
              <a:rPr lang="en-US" sz="1800" dirty="0"/>
              <a:t> </a:t>
            </a:r>
            <a:r>
              <a:rPr lang="en-US" sz="1800" dirty="0" err="1"/>
              <a:t>alımı</a:t>
            </a:r>
            <a:r>
              <a:rPr lang="en-US" sz="1800" dirty="0"/>
              <a:t> </a:t>
            </a:r>
            <a:r>
              <a:rPr lang="en-US" sz="1800" dirty="0" err="1"/>
              <a:t>hızlı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kolaydır</a:t>
            </a:r>
            <a:r>
              <a:rPr lang="en-US" sz="1800" dirty="0"/>
              <a:t>. Bu </a:t>
            </a:r>
            <a:r>
              <a:rPr lang="en-US" sz="1800" dirty="0" err="1"/>
              <a:t>ürünleri</a:t>
            </a:r>
            <a:r>
              <a:rPr lang="en-US" sz="1800" dirty="0"/>
              <a:t> </a:t>
            </a:r>
            <a:r>
              <a:rPr lang="en-US" sz="1800" dirty="0" err="1"/>
              <a:t>müşterilerin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fark </a:t>
            </a:r>
            <a:r>
              <a:rPr lang="en-US" sz="1800" dirty="0" err="1"/>
              <a:t>etmesini</a:t>
            </a:r>
            <a:r>
              <a:rPr lang="en-US" sz="1800" dirty="0"/>
              <a:t> </a:t>
            </a:r>
            <a:r>
              <a:rPr lang="en-US" sz="1800" dirty="0" err="1"/>
              <a:t>sağlamak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mağaza</a:t>
            </a:r>
            <a:r>
              <a:rPr lang="en-US" sz="1800" dirty="0"/>
              <a:t> </a:t>
            </a:r>
            <a:r>
              <a:rPr lang="en-US" sz="1800" dirty="0" err="1"/>
              <a:t>girişine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insanların</a:t>
            </a:r>
            <a:r>
              <a:rPr lang="en-US" sz="1800" dirty="0"/>
              <a:t> tam </a:t>
            </a:r>
            <a:r>
              <a:rPr lang="en-US" sz="1800" dirty="0" err="1"/>
              <a:t>görebileceği</a:t>
            </a:r>
            <a:r>
              <a:rPr lang="en-US" sz="1800" dirty="0"/>
              <a:t> </a:t>
            </a:r>
            <a:r>
              <a:rPr lang="en-US" sz="1800" dirty="0" err="1"/>
              <a:t>yerlere</a:t>
            </a:r>
            <a:r>
              <a:rPr lang="en-US" sz="1800" dirty="0"/>
              <a:t> </a:t>
            </a:r>
            <a:r>
              <a:rPr lang="en-US" sz="1800" dirty="0" err="1"/>
              <a:t>yerleştirebilirsiniz</a:t>
            </a:r>
            <a:r>
              <a:rPr lang="en-US" sz="18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800" dirty="0" err="1"/>
              <a:t>Ürünleri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arada</a:t>
            </a:r>
            <a:r>
              <a:rPr lang="en-US" sz="1800" dirty="0"/>
              <a:t> </a:t>
            </a:r>
            <a:r>
              <a:rPr lang="en-US" sz="1800" dirty="0" err="1"/>
              <a:t>sergilemek</a:t>
            </a:r>
            <a:r>
              <a:rPr lang="en-US" sz="1800" dirty="0"/>
              <a:t>, </a:t>
            </a:r>
            <a:r>
              <a:rPr lang="en-US" sz="1800" dirty="0" err="1"/>
              <a:t>müşterilerin</a:t>
            </a:r>
            <a:r>
              <a:rPr lang="en-US" sz="1800" dirty="0"/>
              <a:t> </a:t>
            </a:r>
            <a:r>
              <a:rPr lang="en-US" sz="1800" dirty="0" err="1"/>
              <a:t>dikkatini</a:t>
            </a:r>
            <a:r>
              <a:rPr lang="en-US" sz="1800" dirty="0"/>
              <a:t> </a:t>
            </a:r>
            <a:r>
              <a:rPr lang="en-US" sz="1800" dirty="0" err="1"/>
              <a:t>çekebilir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alışveriş</a:t>
            </a:r>
            <a:r>
              <a:rPr lang="en-US" sz="1800" dirty="0"/>
              <a:t> </a:t>
            </a:r>
            <a:r>
              <a:rPr lang="en-US" sz="1800" dirty="0" err="1"/>
              <a:t>kararını</a:t>
            </a:r>
            <a:r>
              <a:rPr lang="en-US" sz="1800" dirty="0"/>
              <a:t> </a:t>
            </a:r>
            <a:r>
              <a:rPr lang="en-US" sz="1800" dirty="0" err="1"/>
              <a:t>hızlandırabilir</a:t>
            </a:r>
            <a:r>
              <a:rPr lang="en-US" sz="1800" dirty="0"/>
              <a:t>. </a:t>
            </a:r>
            <a:r>
              <a:rPr lang="en-US" sz="1800" dirty="0" err="1"/>
              <a:t>Örneğin</a:t>
            </a:r>
            <a:r>
              <a:rPr lang="en-US" sz="1800" dirty="0"/>
              <a:t>, "SET/6 RED SPOTTY PAPER PLATES" </a:t>
            </a:r>
            <a:r>
              <a:rPr lang="en-US" sz="1800" dirty="0" err="1"/>
              <a:t>ürününü</a:t>
            </a:r>
            <a:r>
              <a:rPr lang="en-US" sz="1800" dirty="0"/>
              <a:t> "SET/6 RED SPOTTY PAPER CUPS" </a:t>
            </a:r>
            <a:r>
              <a:rPr lang="en-US" sz="1800" dirty="0" err="1"/>
              <a:t>ürünüyle</a:t>
            </a:r>
            <a:r>
              <a:rPr lang="en-US" sz="1800" dirty="0"/>
              <a:t> </a:t>
            </a:r>
            <a:r>
              <a:rPr lang="en-US" sz="1800" dirty="0" err="1"/>
              <a:t>birlikte</a:t>
            </a:r>
            <a:r>
              <a:rPr lang="en-US" sz="1800" dirty="0"/>
              <a:t> </a:t>
            </a:r>
            <a:r>
              <a:rPr lang="en-US" sz="1800" dirty="0" err="1"/>
              <a:t>sergileyerek</a:t>
            </a:r>
            <a:r>
              <a:rPr lang="en-US" sz="1800" dirty="0"/>
              <a:t> </a:t>
            </a:r>
            <a:r>
              <a:rPr lang="en-US" sz="1800" dirty="0" err="1"/>
              <a:t>müşterilere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set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sunabilirsiniz</a:t>
            </a:r>
            <a:r>
              <a:rPr lang="en-US" sz="18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Bu </a:t>
            </a:r>
            <a:r>
              <a:rPr lang="en-US" sz="1800" dirty="0" err="1"/>
              <a:t>ürünleri</a:t>
            </a:r>
            <a:r>
              <a:rPr lang="en-US" sz="1800" dirty="0"/>
              <a:t> </a:t>
            </a:r>
            <a:r>
              <a:rPr lang="en-US" sz="1800" dirty="0" err="1"/>
              <a:t>cazip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paketleyerek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özel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teklifle</a:t>
            </a:r>
            <a:r>
              <a:rPr lang="en-US" sz="1800" dirty="0"/>
              <a:t> </a:t>
            </a:r>
            <a:r>
              <a:rPr lang="en-US" sz="1800" dirty="0" err="1"/>
              <a:t>sunarak</a:t>
            </a:r>
            <a:r>
              <a:rPr lang="en-US" sz="1800" dirty="0"/>
              <a:t> </a:t>
            </a:r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ilgisini</a:t>
            </a:r>
            <a:r>
              <a:rPr lang="en-US" sz="1800" dirty="0"/>
              <a:t> </a:t>
            </a:r>
            <a:r>
              <a:rPr lang="en-US" sz="1800" dirty="0" err="1"/>
              <a:t>artırabilirsiniz</a:t>
            </a:r>
            <a:r>
              <a:rPr lang="en-US" sz="1800" dirty="0"/>
              <a:t>. </a:t>
            </a:r>
            <a:r>
              <a:rPr lang="en-US" sz="1800" dirty="0" err="1"/>
              <a:t>Örneğin</a:t>
            </a:r>
            <a:r>
              <a:rPr lang="en-US" sz="1800" dirty="0"/>
              <a:t>, "SET/6 RED SPOTTY PAPER PLATES" </a:t>
            </a:r>
            <a:r>
              <a:rPr lang="en-US" sz="1800" dirty="0" err="1"/>
              <a:t>ve</a:t>
            </a:r>
            <a:r>
              <a:rPr lang="en-US" sz="1800" dirty="0"/>
              <a:t> "SET/6 RED SPOTTY PAPER CUPS" </a:t>
            </a:r>
            <a:r>
              <a:rPr lang="en-US" sz="1800" dirty="0" err="1"/>
              <a:t>ürünlerini</a:t>
            </a:r>
            <a:r>
              <a:rPr lang="en-US" sz="1800" dirty="0"/>
              <a:t> </a:t>
            </a:r>
            <a:r>
              <a:rPr lang="en-US" sz="1800" dirty="0" err="1"/>
              <a:t>birlikte</a:t>
            </a:r>
            <a:r>
              <a:rPr lang="en-US" sz="1800" dirty="0"/>
              <a:t> </a:t>
            </a:r>
            <a:r>
              <a:rPr lang="en-US" sz="1800" dirty="0" err="1"/>
              <a:t>satın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müşterilere</a:t>
            </a:r>
            <a:r>
              <a:rPr lang="en-US" sz="1800" dirty="0"/>
              <a:t> </a:t>
            </a:r>
            <a:r>
              <a:rPr lang="en-US" sz="1800" dirty="0" err="1"/>
              <a:t>indirim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hediyeler</a:t>
            </a:r>
            <a:r>
              <a:rPr lang="en-US" sz="1800" dirty="0"/>
              <a:t> </a:t>
            </a:r>
            <a:r>
              <a:rPr lang="en-US" sz="1800" dirty="0" err="1"/>
              <a:t>sunabilirsiniz</a:t>
            </a:r>
            <a:r>
              <a:rPr lang="en-US" sz="18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deneyimini</a:t>
            </a:r>
            <a:r>
              <a:rPr lang="en-US" sz="1800" dirty="0"/>
              <a:t> </a:t>
            </a:r>
            <a:r>
              <a:rPr lang="en-US" sz="1800" dirty="0" err="1"/>
              <a:t>iyileştirmek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ürünlerin</a:t>
            </a:r>
            <a:r>
              <a:rPr lang="en-US" sz="1800" dirty="0"/>
              <a:t> </a:t>
            </a:r>
            <a:r>
              <a:rPr lang="en-US" sz="1800" dirty="0" err="1"/>
              <a:t>yerleştirildiği</a:t>
            </a:r>
            <a:r>
              <a:rPr lang="en-US" sz="1800" dirty="0"/>
              <a:t> </a:t>
            </a:r>
            <a:r>
              <a:rPr lang="en-US" sz="1800" dirty="0" err="1"/>
              <a:t>alanları</a:t>
            </a:r>
            <a:r>
              <a:rPr lang="en-US" sz="1800" dirty="0"/>
              <a:t> </a:t>
            </a:r>
            <a:r>
              <a:rPr lang="en-US" sz="1800" dirty="0" err="1"/>
              <a:t>dikkatli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düzenleyebilirsiniz</a:t>
            </a:r>
            <a:r>
              <a:rPr lang="en-US" sz="1800" dirty="0"/>
              <a:t>. </a:t>
            </a:r>
            <a:r>
              <a:rPr lang="en-US" sz="1800" dirty="0" err="1"/>
              <a:t>Görsel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çekici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sunum</a:t>
            </a:r>
            <a:r>
              <a:rPr lang="en-US" sz="1800" dirty="0"/>
              <a:t> </a:t>
            </a:r>
            <a:r>
              <a:rPr lang="en-US" sz="1800" dirty="0" err="1"/>
              <a:t>yapmak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ürünleri</a:t>
            </a:r>
            <a:r>
              <a:rPr lang="en-US" sz="1800" dirty="0"/>
              <a:t> </a:t>
            </a:r>
            <a:r>
              <a:rPr lang="en-US" sz="1800" dirty="0" err="1"/>
              <a:t>kolay</a:t>
            </a:r>
            <a:r>
              <a:rPr lang="en-US" sz="1800" dirty="0"/>
              <a:t> </a:t>
            </a:r>
            <a:r>
              <a:rPr lang="en-US" sz="1800" dirty="0" err="1"/>
              <a:t>erişilebilir</a:t>
            </a:r>
            <a:r>
              <a:rPr lang="en-US" sz="1800" dirty="0"/>
              <a:t> hale </a:t>
            </a:r>
            <a:r>
              <a:rPr lang="en-US" sz="1800" dirty="0" err="1"/>
              <a:t>getirmek</a:t>
            </a:r>
            <a:r>
              <a:rPr lang="en-US" sz="1800" dirty="0"/>
              <a:t> </a:t>
            </a:r>
            <a:r>
              <a:rPr lang="en-US" sz="1800" dirty="0" err="1"/>
              <a:t>müşterilerin</a:t>
            </a:r>
            <a:r>
              <a:rPr lang="en-US" sz="1800" dirty="0"/>
              <a:t> </a:t>
            </a:r>
            <a:r>
              <a:rPr lang="en-US" sz="1800" dirty="0" err="1"/>
              <a:t>alışveriş</a:t>
            </a:r>
            <a:r>
              <a:rPr lang="en-US" sz="1800" dirty="0"/>
              <a:t> </a:t>
            </a:r>
            <a:r>
              <a:rPr lang="en-US" sz="1800" dirty="0" err="1"/>
              <a:t>yapma</a:t>
            </a:r>
            <a:r>
              <a:rPr lang="en-US" sz="1800" dirty="0"/>
              <a:t> </a:t>
            </a:r>
            <a:r>
              <a:rPr lang="en-US" sz="1800" dirty="0" err="1"/>
              <a:t>motivasyonunu</a:t>
            </a:r>
            <a:r>
              <a:rPr lang="en-US" sz="1800" dirty="0"/>
              <a:t> </a:t>
            </a:r>
            <a:r>
              <a:rPr lang="en-US" sz="1800" dirty="0" err="1"/>
              <a:t>artırabilir</a:t>
            </a:r>
            <a:r>
              <a:rPr lang="en-US" sz="1800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Phishing">
            <a:extLst>
              <a:ext uri="{FF2B5EF4-FFF2-40B4-BE49-F238E27FC236}">
                <a16:creationId xmlns:a16="http://schemas.microsoft.com/office/drawing/2014/main" id="{A8749EBD-BEB8-5C27-D9C2-B2E31854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3D898-811E-38DB-0157-09010FFC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194" y="349112"/>
            <a:ext cx="2691547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VERİ (DATA)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DD74-F6B2-B1F5-5566-125FC640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58" y="1972598"/>
            <a:ext cx="9208020" cy="443529"/>
          </a:xfrm>
        </p:spPr>
        <p:txBody>
          <a:bodyPr>
            <a:noAutofit/>
          </a:bodyPr>
          <a:lstStyle/>
          <a:p>
            <a:pPr marL="0" indent="0" algn="ctr" defTabSz="941832">
              <a:spcBef>
                <a:spcPts val="1030"/>
              </a:spcBef>
              <a:buNone/>
            </a:pP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şeyin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bilgi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olduğu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ama her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şeyin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olmadığını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unutmayalım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200" b="1" dirty="0"/>
          </a:p>
        </p:txBody>
      </p:sp>
      <p:pic>
        <p:nvPicPr>
          <p:cNvPr id="4098" name="Picture 2" descr="Why is big data important? ⋆ FutureNow">
            <a:extLst>
              <a:ext uri="{FF2B5EF4-FFF2-40B4-BE49-F238E27FC236}">
                <a16:creationId xmlns:a16="http://schemas.microsoft.com/office/drawing/2014/main" id="{F4698387-9C77-E605-9B3C-1B21E8B4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41" y="2576265"/>
            <a:ext cx="5444118" cy="32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s Nedir ? Ses Nasıl Oluşur? - Genel Biyoloji">
            <a:extLst>
              <a:ext uri="{FF2B5EF4-FFF2-40B4-BE49-F238E27FC236}">
                <a16:creationId xmlns:a16="http://schemas.microsoft.com/office/drawing/2014/main" id="{E6AD4CE3-1038-6452-BA05-C7A62417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4" y="2766711"/>
            <a:ext cx="2165091" cy="1325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C2D67B-F8C7-F07F-0C02-6056D4FEB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0" y="4276188"/>
            <a:ext cx="1730083" cy="157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235595-5D9B-BCFE-299D-96E7F5F23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576" y="5128688"/>
            <a:ext cx="1730623" cy="1576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ABFC43-8662-4CB8-9F16-A96C97F3F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798" y="2497954"/>
            <a:ext cx="1712428" cy="1790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0AA45E-6658-B75C-A434-78657F9DC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449" y="4635861"/>
            <a:ext cx="1746532" cy="1874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9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7642-F5D1-56B2-FE6B-E5779DAF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75" y="157162"/>
            <a:ext cx="2914650" cy="568325"/>
          </a:xfrm>
        </p:spPr>
        <p:txBody>
          <a:bodyPr>
            <a:noAutofit/>
          </a:bodyPr>
          <a:lstStyle/>
          <a:p>
            <a:r>
              <a:rPr lang="en-US" sz="4000" b="1" dirty="0"/>
              <a:t>CRM ANALİZİ</a:t>
            </a:r>
          </a:p>
        </p:txBody>
      </p:sp>
      <p:pic>
        <p:nvPicPr>
          <p:cNvPr id="4" name="Picture 3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CD310416-5FC9-9703-8ECA-B517756FB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1" y="936501"/>
            <a:ext cx="7153679" cy="57944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521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18B4D-E3EB-58E2-5C38-E0FBC2255957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00D9-02D3-8307-D40C-597D95391022}"/>
              </a:ext>
            </a:extLst>
          </p:cNvPr>
          <p:cNvSpPr txBox="1"/>
          <p:nvPr/>
        </p:nvSpPr>
        <p:spPr>
          <a:xfrm>
            <a:off x="706902" y="1126162"/>
            <a:ext cx="4282984" cy="740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Veri </a:t>
            </a:r>
            <a:r>
              <a:rPr lang="en-US" sz="2400" b="1" dirty="0" err="1"/>
              <a:t>seti</a:t>
            </a:r>
            <a:r>
              <a:rPr lang="en-US" sz="2400" b="1" dirty="0"/>
              <a:t> </a:t>
            </a:r>
            <a:r>
              <a:rPr lang="en-US" sz="2400" b="1" dirty="0" err="1"/>
              <a:t>üzerinde</a:t>
            </a:r>
            <a:r>
              <a:rPr lang="en-US" sz="2400" b="1" dirty="0"/>
              <a:t> </a:t>
            </a:r>
            <a:r>
              <a:rPr lang="en-US" sz="2400" b="1" dirty="0" err="1"/>
              <a:t>kullancıların</a:t>
            </a:r>
            <a:r>
              <a:rPr lang="en-US" sz="2400" b="1" dirty="0"/>
              <a:t> </a:t>
            </a:r>
            <a:r>
              <a:rPr lang="en-US" sz="2400" b="1" dirty="0" err="1"/>
              <a:t>yüzdelik</a:t>
            </a:r>
            <a:r>
              <a:rPr lang="en-US" sz="2400" b="1" dirty="0"/>
              <a:t> </a:t>
            </a:r>
            <a:r>
              <a:rPr lang="en-US" sz="2400" b="1" dirty="0" err="1"/>
              <a:t>dilimleri</a:t>
            </a:r>
            <a:r>
              <a:rPr lang="en-US" sz="2400" b="1" dirty="0"/>
              <a:t>.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6409B-16F6-2503-01AC-60FFDFE67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" r="13946" b="3"/>
          <a:stretch/>
        </p:blipFill>
        <p:spPr>
          <a:xfrm>
            <a:off x="5696790" y="650493"/>
            <a:ext cx="5940422" cy="5619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566C0-39E9-1D39-4035-7D12F0D7B599}"/>
              </a:ext>
            </a:extLst>
          </p:cNvPr>
          <p:cNvSpPr txBox="1"/>
          <p:nvPr/>
        </p:nvSpPr>
        <p:spPr>
          <a:xfrm>
            <a:off x="706902" y="2050431"/>
            <a:ext cx="3563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Fransa’ya</a:t>
            </a:r>
            <a:r>
              <a:rPr lang="en-US" sz="2400" dirty="0"/>
              <a:t> </a:t>
            </a:r>
            <a:r>
              <a:rPr lang="en-US" sz="2400" dirty="0" err="1"/>
              <a:t>ait</a:t>
            </a:r>
            <a:r>
              <a:rPr lang="en-US" sz="2400" dirty="0"/>
              <a:t> </a:t>
            </a:r>
            <a:r>
              <a:rPr lang="en-US" sz="2400" dirty="0" err="1"/>
              <a:t>dağılım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10 </a:t>
            </a:r>
            <a:r>
              <a:rPr lang="en-US" sz="2400" dirty="0" err="1"/>
              <a:t>segmente</a:t>
            </a:r>
            <a:r>
              <a:rPr lang="en-US" sz="2400" dirty="0"/>
              <a:t> </a:t>
            </a:r>
            <a:r>
              <a:rPr lang="en-US" sz="2400" dirty="0" err="1"/>
              <a:t>ayrılan</a:t>
            </a:r>
            <a:r>
              <a:rPr lang="en-US" sz="2400" dirty="0"/>
              <a:t> </a:t>
            </a:r>
            <a:r>
              <a:rPr lang="en-US" sz="2400" dirty="0" err="1"/>
              <a:t>müşteriler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En iyi </a:t>
            </a:r>
            <a:r>
              <a:rPr lang="en-US" sz="2400" b="1" dirty="0" err="1"/>
              <a:t>müşteri</a:t>
            </a:r>
            <a:r>
              <a:rPr lang="en-US" sz="2400" dirty="0"/>
              <a:t>: </a:t>
            </a:r>
          </a:p>
          <a:p>
            <a:r>
              <a:rPr lang="en-US" sz="2400" dirty="0"/>
              <a:t>Champions,</a:t>
            </a:r>
          </a:p>
          <a:p>
            <a:r>
              <a:rPr lang="en-US" sz="2400" b="1" dirty="0"/>
              <a:t>En </a:t>
            </a:r>
            <a:r>
              <a:rPr lang="en-US" sz="2400" b="1" dirty="0" err="1"/>
              <a:t>düşük</a:t>
            </a:r>
            <a:r>
              <a:rPr lang="en-US" sz="2400" b="1" dirty="0"/>
              <a:t> </a:t>
            </a:r>
            <a:r>
              <a:rPr lang="en-US" sz="2400" b="1" dirty="0" err="1"/>
              <a:t>müşteri</a:t>
            </a:r>
            <a:r>
              <a:rPr lang="en-US" sz="2400" dirty="0"/>
              <a:t>:</a:t>
            </a:r>
          </a:p>
          <a:p>
            <a:r>
              <a:rPr lang="en-US" sz="2400" dirty="0"/>
              <a:t>Hibernating.</a:t>
            </a:r>
          </a:p>
        </p:txBody>
      </p:sp>
    </p:spTree>
    <p:extLst>
      <p:ext uri="{BB962C8B-B14F-4D97-AF65-F5344CB8AC3E}">
        <p14:creationId xmlns:p14="http://schemas.microsoft.com/office/powerpoint/2010/main" val="3826918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88933-2E67-3035-53B8-90AE6C39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73" y="1119633"/>
            <a:ext cx="3494421" cy="78169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CRM PROGRAMI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238E-1813-6CED-6EAA-4950CCB0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36" y="2203079"/>
            <a:ext cx="10786925" cy="408118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 err="1"/>
              <a:t>Hazırlanan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program </a:t>
            </a:r>
            <a:r>
              <a:rPr lang="en-US" sz="2000" dirty="0" err="1"/>
              <a:t>sayesinde</a:t>
            </a:r>
            <a:r>
              <a:rPr lang="en-US" sz="2000" dirty="0"/>
              <a:t>, Customer ID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müşterinin</a:t>
            </a:r>
            <a:r>
              <a:rPr lang="en-US" sz="2000" dirty="0"/>
              <a:t> hangi </a:t>
            </a:r>
            <a:r>
              <a:rPr lang="en-US" sz="2000" dirty="0" err="1"/>
              <a:t>segmentasyona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ilişkili</a:t>
            </a:r>
            <a:r>
              <a:rPr lang="en-US" sz="2000" dirty="0"/>
              <a:t> </a:t>
            </a:r>
            <a:r>
              <a:rPr lang="en-US" sz="2000" dirty="0" err="1"/>
              <a:t>bilgileri</a:t>
            </a:r>
            <a:r>
              <a:rPr lang="en-US" sz="2000" dirty="0"/>
              <a:t> </a:t>
            </a:r>
            <a:r>
              <a:rPr lang="en-US" sz="2000" dirty="0" err="1"/>
              <a:t>ekrana</a:t>
            </a:r>
            <a:r>
              <a:rPr lang="en-US" sz="2000" dirty="0"/>
              <a:t> </a:t>
            </a:r>
            <a:r>
              <a:rPr lang="en-US" sz="2000" dirty="0" err="1"/>
              <a:t>yazdırılır</a:t>
            </a:r>
            <a:r>
              <a:rPr lang="en-US" sz="2000" dirty="0"/>
              <a:t>. Program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segmente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müşteriye</a:t>
            </a:r>
            <a:r>
              <a:rPr lang="en-US" sz="2000" dirty="0"/>
              <a:t> </a:t>
            </a:r>
            <a:r>
              <a:rPr lang="en-US" sz="2000" dirty="0" err="1"/>
              <a:t>yapılması</a:t>
            </a:r>
            <a:r>
              <a:rPr lang="en-US" sz="2000" dirty="0"/>
              <a:t> </a:t>
            </a:r>
            <a:r>
              <a:rPr lang="en-US" sz="2000" dirty="0" err="1"/>
              <a:t>gereken</a:t>
            </a:r>
            <a:r>
              <a:rPr lang="en-US" sz="2000" dirty="0"/>
              <a:t> </a:t>
            </a:r>
            <a:r>
              <a:rPr lang="en-US" sz="2000" dirty="0" err="1"/>
              <a:t>iyileştirme</a:t>
            </a:r>
            <a:r>
              <a:rPr lang="en-US" sz="2000" dirty="0"/>
              <a:t> </a:t>
            </a:r>
            <a:r>
              <a:rPr lang="en-US" sz="2000" dirty="0" err="1"/>
              <a:t>önerileri</a:t>
            </a:r>
            <a:r>
              <a:rPr lang="en-US" sz="2000" dirty="0"/>
              <a:t> </a:t>
            </a:r>
            <a:r>
              <a:rPr lang="en-US" sz="2000" dirty="0" err="1"/>
              <a:t>sunar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err="1"/>
              <a:t>Örneğin</a:t>
            </a:r>
            <a:r>
              <a:rPr lang="en-US" sz="2000" dirty="0"/>
              <a:t>,  </a:t>
            </a:r>
          </a:p>
          <a:p>
            <a:pPr marL="0" indent="0" algn="just">
              <a:buNone/>
            </a:pPr>
            <a:r>
              <a:rPr lang="en-US" sz="2000" b="1" dirty="0"/>
              <a:t>Champions,</a:t>
            </a:r>
          </a:p>
          <a:p>
            <a:pPr marL="0" indent="0" algn="just">
              <a:buNone/>
            </a:pPr>
            <a:r>
              <a:rPr lang="en-US" sz="2000" dirty="0"/>
              <a:t>1. Özel </a:t>
            </a:r>
            <a:r>
              <a:rPr lang="en-US" sz="2000" dirty="0" err="1"/>
              <a:t>teşekkür</a:t>
            </a:r>
            <a:r>
              <a:rPr lang="en-US" sz="2000" dirty="0"/>
              <a:t> </a:t>
            </a:r>
            <a:r>
              <a:rPr lang="en-US" sz="2000" dirty="0" err="1"/>
              <a:t>notları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hediyeler</a:t>
            </a:r>
            <a:r>
              <a:rPr lang="en-US" sz="2000" dirty="0"/>
              <a:t> </a:t>
            </a:r>
            <a:r>
              <a:rPr lang="en-US" sz="2000" dirty="0" err="1"/>
              <a:t>gönderin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s-ES" sz="2000" dirty="0" err="1"/>
              <a:t>Özel</a:t>
            </a:r>
            <a:r>
              <a:rPr lang="es-ES" sz="2000" dirty="0"/>
              <a:t> </a:t>
            </a:r>
            <a:r>
              <a:rPr lang="es-ES" sz="2000" dirty="0" err="1"/>
              <a:t>indirimler</a:t>
            </a:r>
            <a:r>
              <a:rPr lang="es-ES" sz="2000" dirty="0"/>
              <a:t> ve </a:t>
            </a:r>
            <a:r>
              <a:rPr lang="es-ES" sz="2000" dirty="0" err="1"/>
              <a:t>promosyonlar</a:t>
            </a:r>
            <a:r>
              <a:rPr lang="es-ES" sz="2000" dirty="0"/>
              <a:t> </a:t>
            </a:r>
            <a:r>
              <a:rPr lang="es-ES" sz="2000" dirty="0" err="1"/>
              <a:t>sunun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3. Yeni </a:t>
            </a:r>
            <a:r>
              <a:rPr lang="en-US" sz="2000" dirty="0" err="1"/>
              <a:t>ürünler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hizmetler</a:t>
            </a:r>
            <a:r>
              <a:rPr lang="en-US" sz="2000" dirty="0"/>
              <a:t> </a:t>
            </a:r>
            <a:r>
              <a:rPr lang="en-US" sz="2000" dirty="0" err="1"/>
              <a:t>hakkında</a:t>
            </a:r>
            <a:r>
              <a:rPr lang="en-US" sz="2000" dirty="0"/>
              <a:t> </a:t>
            </a:r>
            <a:r>
              <a:rPr lang="en-US" sz="2000" dirty="0" err="1"/>
              <a:t>bilgilendirin</a:t>
            </a:r>
            <a:r>
              <a:rPr lang="en-US" sz="2000" dirty="0">
                <a:solidFill>
                  <a:srgbClr val="6AAB73"/>
                </a:solidFill>
                <a:effectLst/>
                <a:latin typeface="JetBrains Mono"/>
              </a:rPr>
              <a:t>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Hibernating</a:t>
            </a:r>
            <a:r>
              <a:rPr lang="en-US" sz="2000" dirty="0"/>
              <a:t>, </a:t>
            </a:r>
          </a:p>
          <a:p>
            <a:pPr marL="0" indent="0" algn="just">
              <a:buNone/>
            </a:pPr>
            <a:r>
              <a:rPr lang="en-US" sz="2000" dirty="0"/>
              <a:t>1. </a:t>
            </a:r>
            <a:r>
              <a:rPr lang="en-US" sz="2000" dirty="0" err="1"/>
              <a:t>Uyandırmak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teklifler</a:t>
            </a:r>
            <a:r>
              <a:rPr lang="en-US" sz="2000" dirty="0"/>
              <a:t> </a:t>
            </a:r>
            <a:r>
              <a:rPr lang="en-US" sz="2000" dirty="0" err="1"/>
              <a:t>sunun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dirty="0" err="1"/>
              <a:t>İlgilendikleri</a:t>
            </a:r>
            <a:r>
              <a:rPr lang="en-US" sz="2000" dirty="0"/>
              <a:t> </a:t>
            </a:r>
            <a:r>
              <a:rPr lang="en-US" sz="2000" dirty="0" err="1"/>
              <a:t>ürün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hizmetler</a:t>
            </a:r>
            <a:r>
              <a:rPr lang="en-US" sz="2000" dirty="0"/>
              <a:t> </a:t>
            </a:r>
            <a:r>
              <a:rPr lang="en-US" sz="2000" dirty="0" err="1"/>
              <a:t>hakkında</a:t>
            </a:r>
            <a:r>
              <a:rPr lang="en-US" sz="2000" dirty="0"/>
              <a:t> </a:t>
            </a:r>
            <a:r>
              <a:rPr lang="en-US" sz="2000" dirty="0" err="1"/>
              <a:t>bilgilendirin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213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ler kapat resmi">
            <a:extLst>
              <a:ext uri="{FF2B5EF4-FFF2-40B4-BE49-F238E27FC236}">
                <a16:creationId xmlns:a16="http://schemas.microsoft.com/office/drawing/2014/main" id="{D9DBAF17-BD83-8366-684F-2A73028F5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20" r="773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AC8E-0F38-27AD-D8FF-37607012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2121428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ZAMANINIZI AYIRDIĞINIZ İÇİN HERKESE ÇOK TEŞEKKÜR EDERİM 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LÜTFEN SORULARINIZI ÇEKİNMEDEN SORUN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64003-AC2E-70C9-B92D-977EC4403D0F}"/>
              </a:ext>
            </a:extLst>
          </p:cNvPr>
          <p:cNvSpPr/>
          <p:nvPr/>
        </p:nvSpPr>
        <p:spPr>
          <a:xfrm>
            <a:off x="-9144" y="1124325"/>
            <a:ext cx="137160" cy="653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C92C-535E-ABF2-3FA4-FB556838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7"/>
            <a:ext cx="2658035" cy="925793"/>
          </a:xfrm>
        </p:spPr>
        <p:txBody>
          <a:bodyPr/>
          <a:lstStyle/>
          <a:p>
            <a:r>
              <a:rPr lang="en-US" dirty="0"/>
              <a:t>KAYNAKÇA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36CC-F49D-7D8F-60C5-BD2AB287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603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https://sdsclub.com/5-data-analysis-techniques-that-can-surprise-you/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https://www.c-q-l.org/resources/guides/12-reasons-why-data-is-important/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https://www.statista.com/statistics/254266/global-big-data-market-forecast/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https://www.questionpro.com/blog/data-collection-methods/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https://dergipark.org.tr/en/download/article-file/1149809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https://infocenter.informationbuilders.com/wf80/index.jsp?topic=%2Fpubdocs%2FRStat16%2Fsource%2Ftopic49.htm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CRM ANALYSIS = </a:t>
            </a:r>
            <a:r>
              <a:rPr lang="en-US" dirty="0">
                <a:hlinkClick r:id="rId8"/>
              </a:rPr>
              <a:t>https://clevertap.com/blog/rfm-analysis/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Veri </a:t>
            </a:r>
            <a:r>
              <a:rPr lang="en-US" dirty="0" err="1"/>
              <a:t>seti</a:t>
            </a:r>
            <a:r>
              <a:rPr lang="en-US" dirty="0"/>
              <a:t> = </a:t>
            </a:r>
            <a:r>
              <a:rPr lang="en-US" dirty="0">
                <a:hlinkClick r:id="rId9"/>
              </a:rPr>
              <a:t>https://www.kaggle.com/datasets/mashlyn/online-retail-ii-uci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5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5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D0CA1-6C19-A3A1-DC3D-A6FEC3A1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26" y="285787"/>
            <a:ext cx="2932271" cy="786707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Veri </a:t>
            </a:r>
            <a:r>
              <a:rPr lang="en-US" sz="4000" b="1" dirty="0" err="1"/>
              <a:t>Toplama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7AF1-115C-6CB2-E47C-5BE6CA50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72" y="2709920"/>
            <a:ext cx="5315189" cy="143813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Veri </a:t>
            </a:r>
            <a:r>
              <a:rPr lang="en-US" sz="2400" dirty="0" err="1"/>
              <a:t>toplama</a:t>
            </a:r>
            <a:r>
              <a:rPr lang="en-US" sz="2400" dirty="0"/>
              <a:t> </a:t>
            </a:r>
            <a:r>
              <a:rPr lang="en-US" sz="2400" dirty="0" err="1"/>
              <a:t>işlemi</a:t>
            </a:r>
            <a:r>
              <a:rPr lang="en-US" sz="2400" dirty="0"/>
              <a:t>, </a:t>
            </a:r>
            <a:r>
              <a:rPr lang="en-US" sz="2400" dirty="0" err="1"/>
              <a:t>bilgi</a:t>
            </a:r>
            <a:r>
              <a:rPr lang="en-US" sz="2400" dirty="0"/>
              <a:t>, </a:t>
            </a:r>
            <a:r>
              <a:rPr lang="en-US" sz="2400" dirty="0" err="1"/>
              <a:t>istatistik</a:t>
            </a:r>
            <a:r>
              <a:rPr lang="en-US" sz="2400" dirty="0"/>
              <a:t>, </a:t>
            </a:r>
            <a:r>
              <a:rPr lang="en-US" sz="2400" dirty="0" err="1"/>
              <a:t>gözlem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kayıtlardan</a:t>
            </a:r>
            <a:r>
              <a:rPr lang="en-US" sz="2400" dirty="0"/>
              <a:t> </a:t>
            </a:r>
            <a:r>
              <a:rPr lang="en-US" sz="2400" dirty="0" err="1"/>
              <a:t>oluşan</a:t>
            </a:r>
            <a:r>
              <a:rPr lang="en-US" sz="2400" dirty="0"/>
              <a:t> </a:t>
            </a:r>
            <a:r>
              <a:rPr lang="en-US" sz="2400" dirty="0" err="1"/>
              <a:t>verileri</a:t>
            </a:r>
            <a:r>
              <a:rPr lang="en-US" sz="2400" dirty="0"/>
              <a:t> </a:t>
            </a:r>
            <a:r>
              <a:rPr lang="en-US" sz="2400" dirty="0" err="1"/>
              <a:t>toplamak</a:t>
            </a:r>
            <a:r>
              <a:rPr lang="en-US" sz="2400" dirty="0"/>
              <a:t>, </a:t>
            </a:r>
            <a:r>
              <a:rPr lang="en-US" sz="2400" dirty="0" err="1"/>
              <a:t>birliktirmek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etmek</a:t>
            </a:r>
            <a:r>
              <a:rPr lang="en-US" sz="2400" dirty="0"/>
              <a:t> </a:t>
            </a:r>
            <a:r>
              <a:rPr lang="en-US" sz="2400" dirty="0" err="1"/>
              <a:t>anlamına</a:t>
            </a:r>
            <a:r>
              <a:rPr lang="en-US" sz="2400" dirty="0"/>
              <a:t> </a:t>
            </a:r>
            <a:r>
              <a:rPr lang="en-US" sz="2400" dirty="0" err="1"/>
              <a:t>gelir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064" name="Rectangle 205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Data Collection Methods">
            <a:extLst>
              <a:ext uri="{FF2B5EF4-FFF2-40B4-BE49-F238E27FC236}">
                <a16:creationId xmlns:a16="http://schemas.microsoft.com/office/drawing/2014/main" id="{4C444163-3CFA-B5A6-2651-C0833284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7197" y="1869372"/>
            <a:ext cx="5198720" cy="31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6C117-7411-A77D-7CBD-9588AB341F02}"/>
              </a:ext>
            </a:extLst>
          </p:cNvPr>
          <p:cNvSpPr txBox="1"/>
          <p:nvPr/>
        </p:nvSpPr>
        <p:spPr>
          <a:xfrm>
            <a:off x="991413" y="4672030"/>
            <a:ext cx="4462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Bir </a:t>
            </a:r>
            <a:r>
              <a:rPr lang="en-US" sz="2400" dirty="0" err="1"/>
              <a:t>ısı</a:t>
            </a:r>
            <a:r>
              <a:rPr lang="en-US" sz="2400" dirty="0"/>
              <a:t> </a:t>
            </a:r>
            <a:r>
              <a:rPr lang="en-US" sz="2400" dirty="0" err="1"/>
              <a:t>ponpası</a:t>
            </a:r>
            <a:r>
              <a:rPr lang="en-US" sz="2400" dirty="0"/>
              <a:t> </a:t>
            </a:r>
            <a:r>
              <a:rPr lang="en-US" sz="2400" dirty="0" err="1"/>
              <a:t>üzerindeki</a:t>
            </a:r>
            <a:r>
              <a:rPr lang="en-US" sz="2400" dirty="0"/>
              <a:t> </a:t>
            </a:r>
            <a:r>
              <a:rPr lang="en-US" sz="2400" dirty="0" err="1"/>
              <a:t>sensorden</a:t>
            </a:r>
            <a:r>
              <a:rPr lang="en-US" sz="2400" dirty="0"/>
              <a:t> de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toplanamaz</a:t>
            </a:r>
            <a:r>
              <a:rPr lang="en-US" sz="2400" dirty="0"/>
              <a:t> </a:t>
            </a:r>
            <a:r>
              <a:rPr lang="en-US" sz="2400" dirty="0" err="1"/>
              <a:t>mı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28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847E7C-27C2-1C47-4092-0CA3A3338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VERİ, NEDEN BU KADAR ÖNEMLİ?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C1F54-44C7-D48B-3EC7-FF430B730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928" y="1666350"/>
            <a:ext cx="7848496" cy="4983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E3580-884F-1546-E74A-CD41F78897C6}"/>
              </a:ext>
            </a:extLst>
          </p:cNvPr>
          <p:cNvSpPr txBox="1"/>
          <p:nvPr/>
        </p:nvSpPr>
        <p:spPr>
          <a:xfrm>
            <a:off x="2280404" y="1396588"/>
            <a:ext cx="763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2011’den 2027’ye </a:t>
            </a:r>
            <a:r>
              <a:rPr lang="en-US" b="1" dirty="0" err="1"/>
              <a:t>kadar</a:t>
            </a:r>
            <a:r>
              <a:rPr lang="en-US" b="1" dirty="0"/>
              <a:t> </a:t>
            </a:r>
            <a:r>
              <a:rPr lang="en-US" b="1" dirty="0" err="1"/>
              <a:t>dünya</a:t>
            </a:r>
            <a:r>
              <a:rPr lang="en-US" b="1" dirty="0"/>
              <a:t> </a:t>
            </a:r>
            <a:r>
              <a:rPr lang="en-US" b="1" dirty="0" err="1"/>
              <a:t>genelinde</a:t>
            </a:r>
            <a:r>
              <a:rPr lang="en-US" b="1" dirty="0"/>
              <a:t> </a:t>
            </a:r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pazarının</a:t>
            </a:r>
            <a:r>
              <a:rPr lang="en-US" b="1" dirty="0"/>
              <a:t> </a:t>
            </a:r>
            <a:r>
              <a:rPr lang="en-US" b="1" dirty="0" err="1"/>
              <a:t>gelir</a:t>
            </a:r>
            <a:r>
              <a:rPr lang="en-US" b="1" dirty="0"/>
              <a:t> </a:t>
            </a:r>
            <a:r>
              <a:rPr lang="en-US" b="1" dirty="0" err="1"/>
              <a:t>tahminleri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4EA49-3EF8-56F0-DEE7-CAFEFF69F55E}"/>
              </a:ext>
            </a:extLst>
          </p:cNvPr>
          <p:cNvSpPr txBox="1"/>
          <p:nvPr/>
        </p:nvSpPr>
        <p:spPr>
          <a:xfrm>
            <a:off x="4290725" y="6611779"/>
            <a:ext cx="5620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The values are based on the relevant software, hardware and services segment revenues.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237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DC049-1A24-DCCB-7D5D-2A1DECE6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763" y="569851"/>
            <a:ext cx="3776472" cy="858666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SEPET ANALİZİ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B472-77C8-EE7D-6802-67A4E794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161" y="3245406"/>
            <a:ext cx="4552256" cy="2183333"/>
          </a:xfrm>
        </p:spPr>
        <p:txBody>
          <a:bodyPr anchor="ctr" anchorCtr="0"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inceleyerek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alışveriş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davranışlarını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anlamaya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pazarlama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stratejilerini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etmeye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yardımcı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yöntemidir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C342-E640-6D5E-411D-59EE2AB6DC1C}"/>
              </a:ext>
            </a:extLst>
          </p:cNvPr>
          <p:cNvSpPr/>
          <p:nvPr/>
        </p:nvSpPr>
        <p:spPr>
          <a:xfrm>
            <a:off x="-1" y="0"/>
            <a:ext cx="606491" cy="10356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A93A2-86F7-C3BC-F2B4-23FE387CEF6A}"/>
              </a:ext>
            </a:extLst>
          </p:cNvPr>
          <p:cNvSpPr/>
          <p:nvPr/>
        </p:nvSpPr>
        <p:spPr>
          <a:xfrm>
            <a:off x="11585509" y="0"/>
            <a:ext cx="606491" cy="10356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4773B-8428-6C45-F96D-B4E12F541BA1}"/>
              </a:ext>
            </a:extLst>
          </p:cNvPr>
          <p:cNvSpPr/>
          <p:nvPr/>
        </p:nvSpPr>
        <p:spPr>
          <a:xfrm>
            <a:off x="-2" y="1998368"/>
            <a:ext cx="11454595" cy="20471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9CCAB-4FAA-F943-1D61-334651EAE020}"/>
              </a:ext>
            </a:extLst>
          </p:cNvPr>
          <p:cNvSpPr/>
          <p:nvPr/>
        </p:nvSpPr>
        <p:spPr>
          <a:xfrm>
            <a:off x="11383362" y="2203079"/>
            <a:ext cx="71231" cy="5769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4CD38-09D0-28C8-93BB-D7E823E68919}"/>
              </a:ext>
            </a:extLst>
          </p:cNvPr>
          <p:cNvSpPr/>
          <p:nvPr/>
        </p:nvSpPr>
        <p:spPr>
          <a:xfrm>
            <a:off x="11542699" y="1998368"/>
            <a:ext cx="152382" cy="7817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Perform Market Basket Analysis | 365 Data Science">
            <a:extLst>
              <a:ext uri="{FF2B5EF4-FFF2-40B4-BE49-F238E27FC236}">
                <a16:creationId xmlns:a16="http://schemas.microsoft.com/office/drawing/2014/main" id="{201E4109-7A31-0A23-45C1-B1859609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1" y="2644965"/>
            <a:ext cx="6007486" cy="33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9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pet Analizi (Birliktelik Analizi)">
            <a:extLst>
              <a:ext uri="{FF2B5EF4-FFF2-40B4-BE49-F238E27FC236}">
                <a16:creationId xmlns:a16="http://schemas.microsoft.com/office/drawing/2014/main" id="{3F7E67F2-CDE3-1249-E4D4-C75384FEA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5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F844-B04E-214B-A89B-B443C846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53" y="2602014"/>
            <a:ext cx="3438906" cy="439622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/>
              <a:t>Veri </a:t>
            </a:r>
            <a:r>
              <a:rPr lang="en-US" sz="2200" b="1" dirty="0" err="1"/>
              <a:t>Toplama</a:t>
            </a:r>
            <a:endParaRPr lang="en-US" sz="2200" b="1" dirty="0"/>
          </a:p>
          <a:p>
            <a:pPr marL="514350" indent="-514350">
              <a:buAutoNum type="arabicPeriod"/>
            </a:pPr>
            <a:r>
              <a:rPr lang="en-US" sz="2200" b="1" dirty="0"/>
              <a:t>Veri </a:t>
            </a:r>
            <a:r>
              <a:rPr lang="en-US" sz="2200" b="1" dirty="0" err="1"/>
              <a:t>Temizleme</a:t>
            </a:r>
            <a:r>
              <a:rPr lang="en-US" sz="2200" b="1" dirty="0"/>
              <a:t> </a:t>
            </a:r>
            <a:r>
              <a:rPr lang="en-US" sz="2200" b="1" dirty="0" err="1"/>
              <a:t>ve</a:t>
            </a:r>
            <a:r>
              <a:rPr lang="en-US" sz="2200" b="1" dirty="0"/>
              <a:t> </a:t>
            </a:r>
            <a:r>
              <a:rPr lang="en-US" sz="2200" b="1" dirty="0" err="1"/>
              <a:t>Düzenleme</a:t>
            </a:r>
            <a:endParaRPr lang="en-US" sz="2200" b="1" dirty="0"/>
          </a:p>
          <a:p>
            <a:pPr marL="514350" indent="-514350">
              <a:buAutoNum type="arabicPeriod"/>
            </a:pPr>
            <a:r>
              <a:rPr lang="en-US" sz="2200" b="1" dirty="0" err="1"/>
              <a:t>Ürünlerin</a:t>
            </a:r>
            <a:r>
              <a:rPr lang="en-US" sz="2200" b="1" dirty="0"/>
              <a:t> </a:t>
            </a:r>
            <a:r>
              <a:rPr lang="en-US" sz="2200" b="1" dirty="0" err="1"/>
              <a:t>birlikte</a:t>
            </a:r>
            <a:r>
              <a:rPr lang="en-US" sz="2200" b="1" dirty="0"/>
              <a:t> </a:t>
            </a:r>
            <a:r>
              <a:rPr lang="en-US" sz="2200" b="1" dirty="0" err="1"/>
              <a:t>alınma</a:t>
            </a:r>
            <a:r>
              <a:rPr lang="en-US" sz="2200" b="1" dirty="0"/>
              <a:t> </a:t>
            </a:r>
            <a:r>
              <a:rPr lang="en-US" sz="2200" b="1" dirty="0" err="1"/>
              <a:t>oranları</a:t>
            </a:r>
            <a:endParaRPr lang="en-US" sz="2200" b="1" dirty="0"/>
          </a:p>
          <a:p>
            <a:pPr marL="514350" indent="-514350">
              <a:buAutoNum type="arabicPeriod"/>
            </a:pPr>
            <a:r>
              <a:rPr lang="en-US" sz="2200" b="1" dirty="0" err="1"/>
              <a:t>Birlikte</a:t>
            </a:r>
            <a:r>
              <a:rPr lang="en-US" sz="2200" b="1" dirty="0"/>
              <a:t> </a:t>
            </a:r>
            <a:r>
              <a:rPr lang="en-US" sz="2200" b="1" dirty="0" err="1"/>
              <a:t>satın</a:t>
            </a:r>
            <a:r>
              <a:rPr lang="en-US" sz="2200" b="1" dirty="0"/>
              <a:t> alma </a:t>
            </a:r>
            <a:r>
              <a:rPr lang="en-US" sz="2200" b="1" dirty="0" err="1"/>
              <a:t>frekansı</a:t>
            </a:r>
            <a:r>
              <a:rPr lang="en-US" sz="2200" b="1" dirty="0"/>
              <a:t> </a:t>
            </a:r>
            <a:r>
              <a:rPr lang="en-US" sz="2200" b="1" dirty="0" err="1"/>
              <a:t>ve</a:t>
            </a:r>
            <a:r>
              <a:rPr lang="en-US" sz="2200" b="1" dirty="0"/>
              <a:t> </a:t>
            </a:r>
            <a:r>
              <a:rPr lang="en-US" sz="2200" b="1" dirty="0" err="1"/>
              <a:t>sıralaması</a:t>
            </a:r>
            <a:endParaRPr lang="en-US" sz="2200" b="1" dirty="0"/>
          </a:p>
          <a:p>
            <a:pPr marL="514350" indent="-514350">
              <a:buAutoNum type="arabicPeriod"/>
            </a:pPr>
            <a:r>
              <a:rPr lang="en-US" sz="2200" b="1" dirty="0" err="1"/>
              <a:t>Özelleştirme</a:t>
            </a:r>
            <a:r>
              <a:rPr lang="en-US" sz="2200" b="1" dirty="0"/>
              <a:t> </a:t>
            </a:r>
            <a:r>
              <a:rPr lang="en-US" sz="2200" b="1" dirty="0" err="1"/>
              <a:t>ve</a:t>
            </a:r>
            <a:r>
              <a:rPr lang="en-US" sz="2200" b="1" dirty="0"/>
              <a:t> </a:t>
            </a:r>
            <a:r>
              <a:rPr lang="en-US" sz="2200" b="1" dirty="0" err="1"/>
              <a:t>segmentasyon</a:t>
            </a:r>
            <a:r>
              <a:rPr lang="en-US" sz="2200" b="1" dirty="0"/>
              <a:t>.</a:t>
            </a:r>
          </a:p>
          <a:p>
            <a:pPr marL="514350" indent="-514350">
              <a:buAutoNum type="arabicPeriod"/>
            </a:pPr>
            <a:r>
              <a:rPr lang="en-US" sz="2200" b="1" dirty="0" err="1"/>
              <a:t>Strateji</a:t>
            </a:r>
            <a:r>
              <a:rPr lang="en-US" sz="2200" b="1" dirty="0"/>
              <a:t> </a:t>
            </a:r>
            <a:r>
              <a:rPr lang="en-US" sz="2200" b="1" dirty="0" err="1"/>
              <a:t>ve</a:t>
            </a:r>
            <a:r>
              <a:rPr lang="en-US" sz="2200" b="1" dirty="0"/>
              <a:t> </a:t>
            </a:r>
            <a:r>
              <a:rPr lang="en-US" sz="2200" b="1" dirty="0" err="1"/>
              <a:t>Uygulama</a:t>
            </a:r>
            <a:r>
              <a:rPr lang="en-US" sz="2200" b="1" dirty="0"/>
              <a:t> (Problem </a:t>
            </a:r>
            <a:r>
              <a:rPr lang="en-US" sz="2200" b="1" dirty="0" err="1"/>
              <a:t>Belirleme</a:t>
            </a:r>
            <a:r>
              <a:rPr lang="en-US" sz="22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B01C9-7DB2-5214-34C3-BD14904250E3}"/>
              </a:ext>
            </a:extLst>
          </p:cNvPr>
          <p:cNvSpPr txBox="1"/>
          <p:nvPr/>
        </p:nvSpPr>
        <p:spPr>
          <a:xfrm>
            <a:off x="424814" y="1586204"/>
            <a:ext cx="330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SEPET ANALİZİ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A13F7-0955-C55B-4B95-2A39B29EB711}"/>
              </a:ext>
            </a:extLst>
          </p:cNvPr>
          <p:cNvSpPr/>
          <p:nvPr/>
        </p:nvSpPr>
        <p:spPr>
          <a:xfrm>
            <a:off x="424814" y="843534"/>
            <a:ext cx="548640" cy="891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8EE1-E64D-72E3-3DE5-79EA5168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1" y="4329321"/>
            <a:ext cx="4301773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Birlikte</a:t>
            </a:r>
            <a:r>
              <a:rPr lang="en-US" sz="4000" b="1" dirty="0"/>
              <a:t> </a:t>
            </a:r>
            <a:r>
              <a:rPr lang="en-US" sz="4000" b="1" dirty="0" err="1"/>
              <a:t>Alınma</a:t>
            </a:r>
            <a:r>
              <a:rPr lang="en-US" sz="4000" b="1" dirty="0"/>
              <a:t> </a:t>
            </a:r>
            <a:r>
              <a:rPr lang="en-US" sz="4000" b="1" dirty="0" err="1"/>
              <a:t>Oranı</a:t>
            </a:r>
            <a:r>
              <a:rPr lang="en-US" sz="4000" b="1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22C4-CA71-03A4-9802-BD906949E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1"/>
          <a:stretch/>
        </p:blipFill>
        <p:spPr>
          <a:xfrm>
            <a:off x="844903" y="361910"/>
            <a:ext cx="4912160" cy="3483864"/>
          </a:xfrm>
          <a:prstGeom prst="rect">
            <a:avLst/>
          </a:prstGeom>
        </p:spPr>
      </p:pic>
      <p:pic>
        <p:nvPicPr>
          <p:cNvPr id="7" name="Picture 6" descr="A diagram of a shopping cart&#10;&#10;Description automatically generated with low confidence">
            <a:extLst>
              <a:ext uri="{FF2B5EF4-FFF2-40B4-BE49-F238E27FC236}">
                <a16:creationId xmlns:a16="http://schemas.microsoft.com/office/drawing/2014/main" id="{3B62E8DB-3B6C-135C-37EA-3DB478AB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891032"/>
            <a:ext cx="5522976" cy="2416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2AC5-26E2-3479-F4A6-6A3C361C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Ürünlerin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alınma</a:t>
            </a:r>
            <a:r>
              <a:rPr lang="en-US" sz="2400" dirty="0"/>
              <a:t> </a:t>
            </a:r>
            <a:r>
              <a:rPr lang="en-US" sz="2400" dirty="0" err="1"/>
              <a:t>oranları</a:t>
            </a:r>
            <a:r>
              <a:rPr lang="en-US" sz="2400" dirty="0"/>
              <a:t>, </a:t>
            </a:r>
            <a:r>
              <a:rPr lang="en-US" sz="2400" dirty="0" err="1"/>
              <a:t>müşterilerin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ürünü</a:t>
            </a:r>
            <a:r>
              <a:rPr lang="en-US" sz="2400" dirty="0"/>
              <a:t> </a:t>
            </a:r>
            <a:r>
              <a:rPr lang="en-US" sz="2400" dirty="0" err="1"/>
              <a:t>satın</a:t>
            </a:r>
            <a:r>
              <a:rPr lang="en-US" sz="2400" dirty="0"/>
              <a:t> </a:t>
            </a:r>
            <a:r>
              <a:rPr lang="en-US" sz="2400" dirty="0" err="1"/>
              <a:t>aldıklarında</a:t>
            </a:r>
            <a:r>
              <a:rPr lang="en-US" sz="2400" dirty="0"/>
              <a:t> hangi </a:t>
            </a:r>
            <a:r>
              <a:rPr lang="en-US" sz="2400" dirty="0" err="1"/>
              <a:t>diğer</a:t>
            </a:r>
            <a:r>
              <a:rPr lang="en-US" sz="2400" dirty="0"/>
              <a:t> </a:t>
            </a:r>
            <a:r>
              <a:rPr lang="en-US" sz="2400" dirty="0" err="1"/>
              <a:t>ürünleri</a:t>
            </a:r>
            <a:r>
              <a:rPr lang="en-US" sz="2400" dirty="0"/>
              <a:t> de </a:t>
            </a:r>
            <a:r>
              <a:rPr lang="en-US" sz="2400" dirty="0" err="1"/>
              <a:t>satın</a:t>
            </a:r>
            <a:r>
              <a:rPr lang="en-US" sz="2400" dirty="0"/>
              <a:t> alma </a:t>
            </a:r>
            <a:r>
              <a:rPr lang="en-US" sz="2400" dirty="0" err="1"/>
              <a:t>eğiliminde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gösteren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orandır</a:t>
            </a:r>
            <a:r>
              <a:rPr lang="en-US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DC555-34E0-09AE-414D-5923CB6932C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062-8252-9A56-B0BF-D2D51736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87" y="400636"/>
            <a:ext cx="8270289" cy="67356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Birlikte</a:t>
            </a:r>
            <a:r>
              <a:rPr lang="en-US" sz="4000" b="1" dirty="0"/>
              <a:t> </a:t>
            </a:r>
            <a:r>
              <a:rPr lang="en-US" sz="4000" b="1" dirty="0" err="1"/>
              <a:t>Satın</a:t>
            </a:r>
            <a:r>
              <a:rPr lang="en-US" sz="4000" b="1" dirty="0"/>
              <a:t> Alma </a:t>
            </a:r>
            <a:r>
              <a:rPr lang="en-US" sz="4000" b="1" dirty="0" err="1"/>
              <a:t>Frekansı</a:t>
            </a:r>
            <a:r>
              <a:rPr lang="en-US" sz="4000" b="1" dirty="0"/>
              <a:t> </a:t>
            </a:r>
            <a:r>
              <a:rPr lang="en-US" sz="4000" b="1" dirty="0" err="1"/>
              <a:t>ve</a:t>
            </a:r>
            <a:r>
              <a:rPr lang="en-US" sz="4000" b="1" dirty="0"/>
              <a:t> </a:t>
            </a:r>
            <a:r>
              <a:rPr lang="en-US" sz="4000" b="1" dirty="0" err="1"/>
              <a:t>Sıralaması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ED32-EBF9-4E04-00A8-52B67BD9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8568" cy="1494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satın</a:t>
            </a:r>
            <a:r>
              <a:rPr lang="en-US" sz="2400" dirty="0"/>
              <a:t> alma </a:t>
            </a:r>
            <a:r>
              <a:rPr lang="en-US" sz="2400" dirty="0" err="1"/>
              <a:t>frekansı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sıralamasını</a:t>
            </a:r>
            <a:r>
              <a:rPr lang="en-US" sz="2400" dirty="0"/>
              <a:t> </a:t>
            </a:r>
            <a:r>
              <a:rPr lang="en-US" sz="2400" dirty="0" err="1"/>
              <a:t>analiz</a:t>
            </a:r>
            <a:r>
              <a:rPr lang="en-US" sz="2400" dirty="0"/>
              <a:t> </a:t>
            </a:r>
            <a:r>
              <a:rPr lang="en-US" sz="2400" dirty="0" err="1"/>
              <a:t>etmek</a:t>
            </a:r>
            <a:r>
              <a:rPr lang="en-US" sz="2400" dirty="0"/>
              <a:t>, </a:t>
            </a:r>
            <a:r>
              <a:rPr lang="en-US" sz="2400" dirty="0" err="1"/>
              <a:t>şirketlere</a:t>
            </a:r>
            <a:r>
              <a:rPr lang="en-US" sz="2400" dirty="0"/>
              <a:t> </a:t>
            </a:r>
            <a:r>
              <a:rPr lang="en-US" sz="2400" dirty="0" err="1"/>
              <a:t>çapraz</a:t>
            </a:r>
            <a:r>
              <a:rPr lang="en-US" sz="2400" dirty="0"/>
              <a:t> </a:t>
            </a:r>
            <a:r>
              <a:rPr lang="en-US" sz="2400" dirty="0" err="1"/>
              <a:t>satış</a:t>
            </a:r>
            <a:r>
              <a:rPr lang="en-US" sz="2400" dirty="0"/>
              <a:t> </a:t>
            </a:r>
            <a:r>
              <a:rPr lang="en-US" sz="2400" dirty="0" err="1"/>
              <a:t>fırsatlarını</a:t>
            </a:r>
            <a:r>
              <a:rPr lang="en-US" sz="2400" dirty="0"/>
              <a:t> </a:t>
            </a:r>
            <a:r>
              <a:rPr lang="en-US" sz="2400" dirty="0" err="1"/>
              <a:t>belirlemede</a:t>
            </a:r>
            <a:r>
              <a:rPr lang="en-US" sz="2400" dirty="0"/>
              <a:t> </a:t>
            </a:r>
            <a:r>
              <a:rPr lang="en-US" sz="2400" dirty="0" err="1"/>
              <a:t>yardımcı</a:t>
            </a:r>
            <a:r>
              <a:rPr lang="en-US" sz="2400" dirty="0"/>
              <a:t> </a:t>
            </a:r>
            <a:r>
              <a:rPr lang="en-US" sz="2400" dirty="0" err="1"/>
              <a:t>olabilir</a:t>
            </a:r>
            <a:r>
              <a:rPr lang="en-US" sz="2400" dirty="0"/>
              <a:t>. </a:t>
            </a:r>
          </a:p>
        </p:txBody>
      </p:sp>
      <p:pic>
        <p:nvPicPr>
          <p:cNvPr id="4098" name="Picture 2" descr="Affinity analysis - Wikipedia">
            <a:extLst>
              <a:ext uri="{FF2B5EF4-FFF2-40B4-BE49-F238E27FC236}">
                <a16:creationId xmlns:a16="http://schemas.microsoft.com/office/drawing/2014/main" id="{558857C3-3172-218F-6EB8-0288EFDE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32" y="1287624"/>
            <a:ext cx="5108568" cy="4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6AF21-6FC9-225D-36E8-7778089E79EE}"/>
              </a:ext>
            </a:extLst>
          </p:cNvPr>
          <p:cNvSpPr txBox="1"/>
          <p:nvPr/>
        </p:nvSpPr>
        <p:spPr>
          <a:xfrm>
            <a:off x="838200" y="3359889"/>
            <a:ext cx="5108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Bu </a:t>
            </a:r>
            <a:r>
              <a:rPr lang="en-US" sz="2400" dirty="0" err="1"/>
              <a:t>analiz</a:t>
            </a:r>
            <a:r>
              <a:rPr lang="en-US" sz="2400" dirty="0"/>
              <a:t> </a:t>
            </a:r>
            <a:r>
              <a:rPr lang="en-US" sz="2400" dirty="0" err="1"/>
              <a:t>sonuçları</a:t>
            </a:r>
            <a:r>
              <a:rPr lang="en-US" sz="2400" dirty="0"/>
              <a:t>, </a:t>
            </a:r>
            <a:r>
              <a:rPr lang="en-US" sz="2400" dirty="0" err="1"/>
              <a:t>ürün</a:t>
            </a:r>
            <a:r>
              <a:rPr lang="en-US" sz="2400" dirty="0"/>
              <a:t> </a:t>
            </a:r>
            <a:r>
              <a:rPr lang="en-US" sz="2400" dirty="0" err="1"/>
              <a:t>yerleşimini</a:t>
            </a:r>
            <a:r>
              <a:rPr lang="en-US" sz="2400" dirty="0"/>
              <a:t> optimize </a:t>
            </a:r>
            <a:r>
              <a:rPr lang="en-US" sz="2400" dirty="0" err="1"/>
              <a:t>etmek</a:t>
            </a:r>
            <a:r>
              <a:rPr lang="en-US" sz="2400" dirty="0"/>
              <a:t>, </a:t>
            </a:r>
            <a:r>
              <a:rPr lang="en-US" sz="2400" dirty="0" err="1"/>
              <a:t>pazarlama</a:t>
            </a:r>
            <a:r>
              <a:rPr lang="en-US" sz="2400" dirty="0"/>
              <a:t> </a:t>
            </a:r>
            <a:r>
              <a:rPr lang="en-US" sz="2400" dirty="0" err="1"/>
              <a:t>stratejilerini</a:t>
            </a:r>
            <a:r>
              <a:rPr lang="en-US" sz="2400" dirty="0"/>
              <a:t> </a:t>
            </a:r>
            <a:r>
              <a:rPr lang="en-US" sz="2400" dirty="0" err="1"/>
              <a:t>geliştirmek</a:t>
            </a:r>
            <a:r>
              <a:rPr lang="en-US" sz="2400" dirty="0"/>
              <a:t>, </a:t>
            </a:r>
            <a:r>
              <a:rPr lang="en-US" sz="2400" dirty="0" err="1"/>
              <a:t>stok</a:t>
            </a:r>
            <a:r>
              <a:rPr lang="en-US" sz="2400" dirty="0"/>
              <a:t> </a:t>
            </a:r>
            <a:r>
              <a:rPr lang="en-US" sz="2400" dirty="0" err="1"/>
              <a:t>yöntemini</a:t>
            </a:r>
            <a:r>
              <a:rPr lang="en-US" sz="2400" dirty="0"/>
              <a:t> </a:t>
            </a:r>
            <a:r>
              <a:rPr lang="en-US" sz="2400" dirty="0" err="1"/>
              <a:t>iyileştirmek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müşteriye</a:t>
            </a:r>
            <a:r>
              <a:rPr lang="en-US" sz="2400" dirty="0"/>
              <a:t> </a:t>
            </a:r>
            <a:r>
              <a:rPr lang="en-US" sz="2400" dirty="0" err="1"/>
              <a:t>karşı</a:t>
            </a:r>
            <a:r>
              <a:rPr lang="en-US" sz="2400" dirty="0"/>
              <a:t> </a:t>
            </a:r>
            <a:r>
              <a:rPr lang="en-US" sz="2400" dirty="0" err="1"/>
              <a:t>kişileştirilmiş</a:t>
            </a:r>
            <a:r>
              <a:rPr lang="en-US" sz="2400" dirty="0"/>
              <a:t> </a:t>
            </a:r>
            <a:r>
              <a:rPr lang="en-US" sz="2400" dirty="0" err="1"/>
              <a:t>öneriler</a:t>
            </a:r>
            <a:r>
              <a:rPr lang="en-US" sz="2400" dirty="0"/>
              <a:t> </a:t>
            </a:r>
            <a:r>
              <a:rPr lang="en-US" sz="2400" dirty="0" err="1"/>
              <a:t>sunmak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anlanlarda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61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1533</Words>
  <Application>Microsoft Office PowerPoint</Application>
  <PresentationFormat>Widescreen</PresentationFormat>
  <Paragraphs>190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Meiryo</vt:lpstr>
      <vt:lpstr>-apple-system</vt:lpstr>
      <vt:lpstr>Arial</vt:lpstr>
      <vt:lpstr>Calibri</vt:lpstr>
      <vt:lpstr>Calibri Light</vt:lpstr>
      <vt:lpstr>JetBrains Mono</vt:lpstr>
      <vt:lpstr>Open Sans</vt:lpstr>
      <vt:lpstr>Söhne</vt:lpstr>
      <vt:lpstr>Times New Roman</vt:lpstr>
      <vt:lpstr>Office Theme</vt:lpstr>
      <vt:lpstr>PowerPoint Presentation</vt:lpstr>
      <vt:lpstr>PowerPoint Presentation</vt:lpstr>
      <vt:lpstr>VERİ (DATA)</vt:lpstr>
      <vt:lpstr>Veri Toplama</vt:lpstr>
      <vt:lpstr>VERİ, NEDEN BU KADAR ÖNEMLİ?</vt:lpstr>
      <vt:lpstr>SEPET ANALİZİ</vt:lpstr>
      <vt:lpstr>PowerPoint Presentation</vt:lpstr>
      <vt:lpstr>Birlikte Alınma Oranı?</vt:lpstr>
      <vt:lpstr>Birlikte Satın Alma Frekansı ve Sıralaması</vt:lpstr>
      <vt:lpstr>Özelleştirme ve segmentasyon</vt:lpstr>
      <vt:lpstr>Strateji ve Uygulama</vt:lpstr>
      <vt:lpstr>PowerPoint Presentation</vt:lpstr>
      <vt:lpstr>SUPPORT (DESTEK)</vt:lpstr>
      <vt:lpstr>CONFIDENCE (GÜVEN)</vt:lpstr>
      <vt:lpstr>Support ve Confidence</vt:lpstr>
      <vt:lpstr>LIFT (ARTIŞ FAKTÖRÜ)</vt:lpstr>
      <vt:lpstr>MÜŞTERİ İLİŞKİLERİ YÖNETİMİ</vt:lpstr>
      <vt:lpstr>PowerPoint Presentation</vt:lpstr>
      <vt:lpstr>Müşteri Gruplaması</vt:lpstr>
      <vt:lpstr>RFM</vt:lpstr>
      <vt:lpstr>VERİ SETİ</vt:lpstr>
      <vt:lpstr>VERİ SETİ</vt:lpstr>
      <vt:lpstr>PowerPoint Presentation</vt:lpstr>
      <vt:lpstr>PowerPoint Presentation</vt:lpstr>
      <vt:lpstr>PowerPoint Presentation</vt:lpstr>
      <vt:lpstr>DEĞERLENDİRME</vt:lpstr>
      <vt:lpstr>SEPET ANALİZİ</vt:lpstr>
      <vt:lpstr>SEPET ANALİZİ SONUÇ</vt:lpstr>
      <vt:lpstr>PowerPoint Presentation</vt:lpstr>
      <vt:lpstr>CRM ANALİZİ</vt:lpstr>
      <vt:lpstr>PowerPoint Presentation</vt:lpstr>
      <vt:lpstr>CRM PROGRAMI</vt:lpstr>
      <vt:lpstr>PowerPoint Presentation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MADENCİLİĞİ </dc:title>
  <dc:creator>MUSTAFA CAGRI AKTAS</dc:creator>
  <cp:lastModifiedBy>MUSTAFA CAGRI AKTAS</cp:lastModifiedBy>
  <cp:revision>31</cp:revision>
  <dcterms:created xsi:type="dcterms:W3CDTF">2023-05-25T15:00:40Z</dcterms:created>
  <dcterms:modified xsi:type="dcterms:W3CDTF">2023-06-05T07:34:12Z</dcterms:modified>
</cp:coreProperties>
</file>