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112" r:id="rId1"/>
  </p:sldMasterIdLst>
  <p:notesMasterIdLst>
    <p:notesMasterId r:id="rId40"/>
  </p:notesMasterIdLst>
  <p:sldIdLst>
    <p:sldId id="256" r:id="rId2"/>
    <p:sldId id="259" r:id="rId3"/>
    <p:sldId id="290" r:id="rId4"/>
    <p:sldId id="292" r:id="rId5"/>
    <p:sldId id="293" r:id="rId6"/>
    <p:sldId id="294" r:id="rId7"/>
    <p:sldId id="257" r:id="rId8"/>
    <p:sldId id="295" r:id="rId9"/>
    <p:sldId id="260" r:id="rId10"/>
    <p:sldId id="261" r:id="rId11"/>
    <p:sldId id="263" r:id="rId12"/>
    <p:sldId id="264" r:id="rId13"/>
    <p:sldId id="265" r:id="rId14"/>
    <p:sldId id="267" r:id="rId15"/>
    <p:sldId id="268" r:id="rId16"/>
    <p:sldId id="287" r:id="rId17"/>
    <p:sldId id="269" r:id="rId18"/>
    <p:sldId id="284" r:id="rId19"/>
    <p:sldId id="300" r:id="rId20"/>
    <p:sldId id="285" r:id="rId21"/>
    <p:sldId id="286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97" r:id="rId32"/>
    <p:sldId id="280" r:id="rId33"/>
    <p:sldId id="281" r:id="rId34"/>
    <p:sldId id="282" r:id="rId35"/>
    <p:sldId id="283" r:id="rId36"/>
    <p:sldId id="298" r:id="rId37"/>
    <p:sldId id="299" r:id="rId38"/>
    <p:sldId id="288" r:id="rId3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599"/>
  </p:normalViewPr>
  <p:slideViewPr>
    <p:cSldViewPr snapToGrid="0" snapToObjects="1">
      <p:cViewPr varScale="1">
        <p:scale>
          <a:sx n="129" d="100"/>
          <a:sy n="129" d="100"/>
        </p:scale>
        <p:origin x="11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DBADDD-1E96-684B-B778-F23F7D0323AC}" type="datetimeFigureOut">
              <a:rPr kumimoji="1" lang="zh-CN" altLang="en-US" smtClean="0"/>
              <a:t>2017/11/21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7816C6-04A1-6945-9B59-511E9061E5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440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816C6-04A1-6945-9B59-511E9061E597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26185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C7CCC9-5C7D-CD47-8062-4DE0E2E185A5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07" name="Text Box 3"/>
          <p:cNvSpPr txBox="1">
            <a:spLocks noChangeArrowheads="1"/>
          </p:cNvSpPr>
          <p:nvPr>
            <p:ph type="body"/>
          </p:nvPr>
        </p:nvSpPr>
        <p:spPr>
          <a:xfrm>
            <a:off x="914400" y="4343400"/>
            <a:ext cx="5027613" cy="41148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50788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816C6-04A1-6945-9B59-511E9061E597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08951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0A358A-B640-E34C-9E65-121E5713017D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27" name="Text Box 3"/>
          <p:cNvSpPr txBox="1">
            <a:spLocks noChangeArrowheads="1"/>
          </p:cNvSpPr>
          <p:nvPr>
            <p:ph type="body"/>
          </p:nvPr>
        </p:nvSpPr>
        <p:spPr>
          <a:xfrm>
            <a:off x="914400" y="4343400"/>
            <a:ext cx="5027613" cy="41148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271795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816C6-04A1-6945-9B59-511E9061E597}" type="slidenum">
              <a:rPr kumimoji="1" lang="zh-CN" altLang="en-US" smtClean="0"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40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816C6-04A1-6945-9B59-511E9061E597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2729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816C6-04A1-6945-9B59-511E9061E597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0836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816C6-04A1-6945-9B59-511E9061E597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3542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272733-35EF-D045-8EE8-1FB7B74F2DAA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085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altLang="zh-CN"/>
              <a:t>You have already called System.out.println and passed parameters to it.</a:t>
            </a:r>
          </a:p>
        </p:txBody>
      </p:sp>
    </p:spTree>
    <p:extLst>
      <p:ext uri="{BB962C8B-B14F-4D97-AF65-F5344CB8AC3E}">
        <p14:creationId xmlns:p14="http://schemas.microsoft.com/office/powerpoint/2010/main" val="1606789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4D2B14-0F58-2A4B-A5A5-DA16252B5FB6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614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89011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14AC1B-D4FD-EA4B-9879-F809F76C31A4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491" name="Text Box 3"/>
          <p:cNvSpPr txBox="1">
            <a:spLocks noChangeArrowheads="1"/>
          </p:cNvSpPr>
          <p:nvPr>
            <p:ph type="body"/>
          </p:nvPr>
        </p:nvSpPr>
        <p:spPr>
          <a:xfrm>
            <a:off x="914400" y="4343400"/>
            <a:ext cx="5027613" cy="41148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41315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9CEB1A-C5BE-CF4E-B8AD-5BDA8B4E216D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665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64900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831522-31C7-D244-9841-0ECAEA2E8516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686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24445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D0AC38AB-FCC8-FB46-B173-539176AFFE47}" type="datetime1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12924E00-6951-2E4A-9B91-938056433B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F85E-5847-3C4B-BFD2-53A01D202EB0}" type="datetime1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C6EF1747-8AF6-5B40-9609-46E7FD55CB2E}" type="datetime1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12924E00-6951-2E4A-9B91-938056433B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95EB2A54-6850-F644-A23A-9BB39C3F9372}" type="datetime1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12924E00-6951-2E4A-9B91-938056433B7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D0A9BAFF-140A-9442-AD6F-ED11439AC476}" type="datetime1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12924E00-6951-2E4A-9B91-938056433B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BF05B-BFCF-B844-83AC-5CA09464E751}" type="datetime1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2AE2-E679-F445-BF62-68C680BCFAAD}" type="datetime1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DBE00-BE42-BF4E-BD98-51722935D8A9}" type="datetime1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228DE42D-E2B6-BC47-A07A-BD445BF68EAE}" type="datetime1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12924E00-6951-2E4A-9B91-938056433B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524000"/>
            <a:ext cx="8229600" cy="4724400"/>
          </a:xfrm>
        </p:spPr>
        <p:txBody>
          <a:bodyPr/>
          <a:lstStyle/>
          <a:p>
            <a:r>
              <a:rPr lang="zh-CN" altLang="en-US" smtClean="0"/>
              <a:t>单击图标添加图表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038600" y="647700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090F77A0-3767-E34E-AA04-35546101C6A6}" type="datetime1">
              <a:rPr lang="zh-CN" altLang="en-US" smtClean="0"/>
              <a:t>2017/11/22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0" y="6461125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1371600" cy="228600"/>
          </a:xfrm>
        </p:spPr>
        <p:txBody>
          <a:bodyPr/>
          <a:lstStyle>
            <a:lvl1pPr>
              <a:defRPr/>
            </a:lvl1pPr>
          </a:lstStyle>
          <a:p>
            <a:fld id="{D6DF4AB1-67C3-4B81-8889-D28A5EFEEBE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0832844"/>
      </p:ext>
    </p:extLst>
  </p:cSld>
  <p:clrMapOvr>
    <a:masterClrMapping/>
  </p:clrMapOvr>
  <p:transition spd="med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F876-7E36-674A-B10D-5A9F875FF917}" type="datetime1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62773792-9255-4C42-A24A-5006B1520C52}" type="datetime1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12924E00-6951-2E4A-9B91-938056433B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52C36-43E1-8745-AA8A-418698BEC515}" type="datetime1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062BF-BA20-F94B-8740-FC127FB18F64}" type="datetime1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682E4-FE18-BB43-AC0A-B77EC50D9159}" type="datetime1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6447D-A9EE-E547-96D3-CA3EF8FF9390}" type="datetime1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A5C4-EE85-1440-BEB0-29734D4D1264}" type="datetime1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458D2-6AFC-CD49-AABF-2358986A5010}" type="datetime1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79791-A83E-FF4D-B0D7-B03E12629FC9}" type="datetime1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24E00-6951-2E4A-9B91-938056433B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1390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3" r:id="rId1"/>
    <p:sldLayoutId id="2147484114" r:id="rId2"/>
    <p:sldLayoutId id="2147484115" r:id="rId3"/>
    <p:sldLayoutId id="2147484116" r:id="rId4"/>
    <p:sldLayoutId id="2147484117" r:id="rId5"/>
    <p:sldLayoutId id="2147484118" r:id="rId6"/>
    <p:sldLayoutId id="2147484119" r:id="rId7"/>
    <p:sldLayoutId id="2147484120" r:id="rId8"/>
    <p:sldLayoutId id="2147484121" r:id="rId9"/>
    <p:sldLayoutId id="2147484122" r:id="rId10"/>
    <p:sldLayoutId id="2147484123" r:id="rId11"/>
    <p:sldLayoutId id="2147484124" r:id="rId12"/>
    <p:sldLayoutId id="2147484125" r:id="rId13"/>
    <p:sldLayoutId id="2147484126" r:id="rId14"/>
    <p:sldLayoutId id="2147484127" r:id="rId15"/>
    <p:sldLayoutId id="2147484128" r:id="rId16"/>
    <p:sldLayoutId id="2147484129" r:id="rId17"/>
    <p:sldLayoutId id="2147484130" r:id="rId18"/>
  </p:sldLayoutIdLst>
  <p:hf hdr="0" ftr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3" Type="http://schemas.openxmlformats.org/officeDocument/2006/relationships/hyperlink" Target="http://www.python.org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python.org/downloads/windows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编程入门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Min Cai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3296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解释器</a:t>
            </a:r>
            <a:endParaRPr lang="en-US" altLang="zh-CN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允许您一次输入一个命令并查看</a:t>
            </a:r>
            <a:r>
              <a:rPr lang="zh-CN" altLang="en-US" dirty="0" smtClean="0"/>
              <a:t>结果</a:t>
            </a:r>
            <a:endParaRPr lang="en-US" altLang="zh-CN" dirty="0" smtClean="0"/>
          </a:p>
          <a:p>
            <a:r>
              <a:rPr lang="zh-CN" altLang="en-US" dirty="0" smtClean="0"/>
              <a:t>一种探索</a:t>
            </a:r>
            <a:r>
              <a:rPr lang="en-US" altLang="zh-CN" dirty="0"/>
              <a:t>Python</a:t>
            </a:r>
            <a:r>
              <a:rPr lang="zh-CN" altLang="en-US" dirty="0"/>
              <a:t>语法的好方法</a:t>
            </a:r>
            <a:endParaRPr lang="en-US" altLang="zh-CN" dirty="0"/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3147687"/>
            <a:ext cx="5524500" cy="3115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735A-5A75-3B42-8EB7-186384D63343}" type="datetime1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5665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urier New" charset="0"/>
              </a:rPr>
              <a:t>print</a:t>
            </a:r>
            <a:r>
              <a:rPr lang="en-US" altLang="zh-CN" dirty="0" smtClean="0"/>
              <a:t> </a:t>
            </a:r>
            <a:r>
              <a:rPr lang="zh-CN" altLang="en-US" dirty="0" smtClean="0"/>
              <a:t>语句</a:t>
            </a:r>
            <a:endParaRPr lang="en-US" altLang="zh-CN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30213" indent="-323850" defTabSz="457200">
              <a:lnSpc>
                <a:spcPct val="110000"/>
              </a:lnSpc>
              <a:tabLst>
                <a:tab pos="3200400" algn="l"/>
              </a:tabLst>
            </a:pPr>
            <a:r>
              <a:rPr lang="en-US" altLang="zh-CN" dirty="0" smtClean="0"/>
              <a:t>Python</a:t>
            </a:r>
            <a:r>
              <a:rPr lang="zh-CN" altLang="en-US" dirty="0"/>
              <a:t>程序的</a:t>
            </a:r>
            <a:r>
              <a:rPr lang="zh-CN" altLang="en-US" dirty="0" smtClean="0"/>
              <a:t>代码只需直接写入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py</a:t>
            </a:r>
            <a:r>
              <a:rPr lang="zh-CN" altLang="en-US" dirty="0" smtClean="0"/>
              <a:t>文件，即可被解释执行</a:t>
            </a:r>
            <a:endParaRPr lang="en-US" altLang="zh-CN" dirty="0"/>
          </a:p>
        </p:txBody>
      </p:sp>
      <p:graphicFrame>
        <p:nvGraphicFramePr>
          <p:cNvPr id="40964" name="Group 4"/>
          <p:cNvGraphicFramePr>
            <a:graphicFrameLocks noGrp="1"/>
          </p:cNvGraphicFramePr>
          <p:nvPr/>
        </p:nvGraphicFramePr>
        <p:xfrm>
          <a:off x="609600" y="4038600"/>
          <a:ext cx="7924800" cy="1930540"/>
        </p:xfrm>
        <a:graphic>
          <a:graphicData uri="http://schemas.openxmlformats.org/drawingml/2006/table">
            <a:tbl>
              <a:tblPr/>
              <a:tblGrid>
                <a:gridCol w="450850"/>
                <a:gridCol w="7473950"/>
              </a:tblGrid>
              <a:tr h="276225">
                <a:tc gridSpan="2">
                  <a:txBody>
                    <a:bodyPr/>
                    <a:lstStyle>
                      <a:lvl1pPr marL="1063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5762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077913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5113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1941513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398713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855913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313113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770313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charset="0"/>
                        </a:rPr>
                        <a:t>swallows.py</a:t>
                      </a:r>
                    </a:p>
                  </a:txBody>
                  <a:tcPr marL="41477" marR="41477" marT="41477" marB="41477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954088">
                <a:tc>
                  <a:txBody>
                    <a:bodyPr/>
                    <a:lstStyle>
                      <a:lvl1pPr marL="1063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5762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077913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5113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1941513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398713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855913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313113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770313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106363" marR="0" lvl="0" indent="0" algn="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charset="0"/>
                        </a:rPr>
                        <a:t>1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charset="0"/>
                        </a:rPr>
                        <a:t>2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charset="0"/>
                        </a:rPr>
                        <a:t>3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charset="0"/>
                        </a:rPr>
                        <a:t>4</a:t>
                      </a:r>
                    </a:p>
                  </a:txBody>
                  <a:tcPr marL="41477" marR="82954" marT="207386" marB="207386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84A3"/>
                    </a:solidFill>
                  </a:tcPr>
                </a:tc>
                <a:tc>
                  <a:txBody>
                    <a:bodyPr/>
                    <a:lstStyle>
                      <a:lvl1pPr marL="1063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5762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077913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5113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1941513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398713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855913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313113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770313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print "Hello, world!"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print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print "Suppose two swallows carry it together."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print "African or European swallow?"</a:t>
                      </a:r>
                    </a:p>
                  </a:txBody>
                  <a:tcPr marL="41477" marR="165909" marT="207386" marB="207386" horzOverflow="overflow">
                    <a:lnL>
                      <a:noFill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975" name="Group 15"/>
          <p:cNvGraphicFramePr>
            <a:graphicFrameLocks noGrp="1"/>
          </p:cNvGraphicFramePr>
          <p:nvPr/>
        </p:nvGraphicFramePr>
        <p:xfrm>
          <a:off x="2609850" y="2784475"/>
          <a:ext cx="4476750" cy="949729"/>
        </p:xfrm>
        <a:graphic>
          <a:graphicData uri="http://schemas.openxmlformats.org/drawingml/2006/table">
            <a:tbl>
              <a:tblPr/>
              <a:tblGrid>
                <a:gridCol w="543648"/>
                <a:gridCol w="3933102"/>
              </a:tblGrid>
              <a:tr h="276225">
                <a:tc gridSpan="2">
                  <a:txBody>
                    <a:bodyPr/>
                    <a:lstStyle>
                      <a:lvl1pPr marL="1063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5762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077913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5113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1941513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398713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855913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313113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770313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charset="0"/>
                        </a:rPr>
                        <a:t>hello.py</a:t>
                      </a:r>
                    </a:p>
                  </a:txBody>
                  <a:tcPr marL="41477" marR="41477" marT="41477" marB="41477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61975">
                <a:tc>
                  <a:txBody>
                    <a:bodyPr/>
                    <a:lstStyle>
                      <a:lvl1pPr marL="1063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5762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077913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5113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1941513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398713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855913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313113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770313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106363" marR="0" lvl="0" indent="0" algn="r" defTabSz="457200" rtl="0" eaLnBrk="1" fontAlgn="base" latinLnBrk="0" hangingPunct="1">
                        <a:lnSpc>
                          <a:spcPct val="3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charset="0"/>
                        </a:rPr>
                        <a:t>1</a:t>
                      </a:r>
                    </a:p>
                  </a:txBody>
                  <a:tcPr marL="41477" marR="82954" marT="207386" marB="207386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84A3"/>
                    </a:solidFill>
                  </a:tcPr>
                </a:tc>
                <a:tc>
                  <a:txBody>
                    <a:bodyPr/>
                    <a:lstStyle>
                      <a:lvl1pPr marL="1063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5762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077913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5113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1941513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398713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855913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313113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770313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3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print "Hello, world!"</a:t>
                      </a:r>
                    </a:p>
                  </a:txBody>
                  <a:tcPr marL="41477" marR="165909" marT="207386" marB="207386" horzOverflow="overflow">
                    <a:lnL>
                      <a:noFill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F50C2-A830-8D40-82A2-F90C16144E1C}" type="datetime1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0335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注释（</a:t>
            </a:r>
            <a:r>
              <a:rPr lang="en-US" altLang="zh-CN" dirty="0" smtClean="0"/>
              <a:t>Comments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30213" indent="-323850" defTabSz="457200">
              <a:tabLst>
                <a:tab pos="3657600" algn="l"/>
              </a:tabLst>
            </a:pPr>
            <a:r>
              <a:rPr lang="zh-CN" altLang="en-US" dirty="0" smtClean="0"/>
              <a:t>语法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pPr marL="862013" lvl="1" defTabSz="457200">
              <a:lnSpc>
                <a:spcPct val="77000"/>
              </a:lnSpc>
              <a:buFontTx/>
              <a:buNone/>
              <a:tabLst>
                <a:tab pos="3657600" algn="l"/>
              </a:tabLst>
            </a:pPr>
            <a:r>
              <a:rPr lang="en-US" altLang="zh-CN" b="1" dirty="0">
                <a:solidFill>
                  <a:srgbClr val="008080"/>
                </a:solidFill>
                <a:latin typeface="Courier New" charset="0"/>
              </a:rPr>
              <a:t># </a:t>
            </a:r>
            <a:r>
              <a:rPr lang="zh-CN" altLang="en-US" b="1" dirty="0">
                <a:solidFill>
                  <a:srgbClr val="008080"/>
                </a:solidFill>
              </a:rPr>
              <a:t>注</a:t>
            </a:r>
            <a:r>
              <a:rPr lang="zh-CN" altLang="en-US" b="1" dirty="0">
                <a:solidFill>
                  <a:srgbClr val="008080"/>
                </a:solidFill>
              </a:rPr>
              <a:t>释文本</a:t>
            </a:r>
            <a:r>
              <a:rPr lang="zh-CN" altLang="en-US" b="1" dirty="0">
                <a:solidFill>
                  <a:srgbClr val="008080"/>
                </a:solidFill>
              </a:rPr>
              <a:t>（一行）</a:t>
            </a:r>
            <a:endParaRPr lang="en-US" altLang="zh-CN" sz="800" b="1" dirty="0">
              <a:solidFill>
                <a:srgbClr val="008080"/>
              </a:solidFill>
            </a:endParaRPr>
          </a:p>
        </p:txBody>
      </p:sp>
      <p:graphicFrame>
        <p:nvGraphicFramePr>
          <p:cNvPr id="4198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767384"/>
              </p:ext>
            </p:extLst>
          </p:nvPr>
        </p:nvGraphicFramePr>
        <p:xfrm>
          <a:off x="609600" y="3225800"/>
          <a:ext cx="7924800" cy="2359800"/>
        </p:xfrm>
        <a:graphic>
          <a:graphicData uri="http://schemas.openxmlformats.org/drawingml/2006/table">
            <a:tbl>
              <a:tblPr/>
              <a:tblGrid>
                <a:gridCol w="450850"/>
                <a:gridCol w="7473950"/>
              </a:tblGrid>
              <a:tr h="0">
                <a:tc gridSpan="2">
                  <a:txBody>
                    <a:bodyPr/>
                    <a:lstStyle>
                      <a:lvl1pPr marL="1063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5762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077913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5113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1941513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398713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855913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313113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770313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charset="0"/>
                        </a:rPr>
                        <a:t>swallows2.py</a:t>
                      </a:r>
                    </a:p>
                  </a:txBody>
                  <a:tcPr marL="41477" marR="41477" marT="41477" marB="41477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61975">
                <a:tc>
                  <a:txBody>
                    <a:bodyPr/>
                    <a:lstStyle>
                      <a:lvl1pPr marL="1063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5762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077913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5113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1941513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398713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855913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313113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770313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charset="0"/>
                        </a:rPr>
                        <a:t>1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charset="0"/>
                        </a:rPr>
                        <a:t>2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charset="0"/>
                        </a:rPr>
                        <a:t>3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charset="0"/>
                        </a:rPr>
                        <a:t>4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charset="0"/>
                        </a:rPr>
                        <a:t>5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charset="0"/>
                        </a:rPr>
                        <a:t>6</a:t>
                      </a:r>
                    </a:p>
                  </a:txBody>
                  <a:tcPr marL="41477" marR="82954" marT="207386" marB="207386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84A3"/>
                    </a:solidFill>
                  </a:tcPr>
                </a:tc>
                <a:tc>
                  <a:txBody>
                    <a:bodyPr/>
                    <a:lstStyle>
                      <a:lvl1pPr marL="1063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5762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077913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5113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1941513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398713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855913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313113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770313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Courier New" charset="0"/>
                        </a:rPr>
                        <a:t># Suzy Student, CSE 142, Fall 2097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Courier New" charset="0"/>
                        </a:rPr>
                        <a:t># This program prints important messages.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print "Hello, world!"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print                 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Courier New" charset="0"/>
                        </a:rPr>
                        <a:t># blank line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print "Suppose two swallows \"carry\" it together."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print 'African or "European" swallows?'</a:t>
                      </a:r>
                    </a:p>
                  </a:txBody>
                  <a:tcPr marL="41477" marR="165909" marT="207386" marB="207386" horzOverflow="overflow">
                    <a:lnL>
                      <a:noFill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0A39D-36AD-C547-9898-5BD4EFDFC277}" type="datetime1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9883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表达式（</a:t>
            </a:r>
            <a:r>
              <a:rPr lang="en-US" altLang="zh-CN" dirty="0" smtClean="0"/>
              <a:t>Expressions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tabLst>
                <a:tab pos="2743200" algn="l"/>
              </a:tabLst>
            </a:pPr>
            <a:r>
              <a:rPr lang="zh-CN" altLang="en-US" b="1" dirty="0" smtClean="0"/>
              <a:t>表达式</a:t>
            </a:r>
            <a:r>
              <a:rPr lang="en-US" altLang="zh-CN" dirty="0" smtClean="0"/>
              <a:t>: </a:t>
            </a:r>
            <a:r>
              <a:rPr lang="zh-CN" altLang="en-US" dirty="0" smtClean="0"/>
              <a:t>值或者计算出值的操作。</a:t>
            </a:r>
            <a:endParaRPr lang="en-US" altLang="zh-CN" sz="900" dirty="0"/>
          </a:p>
          <a:p>
            <a:pPr lvl="1">
              <a:buFontTx/>
              <a:buNone/>
              <a:tabLst>
                <a:tab pos="2743200" algn="l"/>
              </a:tabLst>
            </a:pPr>
            <a:r>
              <a:rPr lang="en-US" altLang="zh-CN" dirty="0"/>
              <a:t>	</a:t>
            </a:r>
            <a:r>
              <a:rPr lang="zh-CN" altLang="en-US" dirty="0" smtClean="0"/>
              <a:t>例子</a:t>
            </a:r>
            <a:r>
              <a:rPr lang="en-US" altLang="zh-CN" dirty="0" smtClean="0"/>
              <a:t>:</a:t>
            </a:r>
            <a:r>
              <a:rPr lang="en-US" altLang="zh-CN" dirty="0"/>
              <a:t>	</a:t>
            </a:r>
            <a:r>
              <a:rPr lang="en-US" altLang="zh-CN" dirty="0">
                <a:latin typeface="Courier New" charset="0"/>
              </a:rPr>
              <a:t>1 + 4 * 3</a:t>
            </a:r>
          </a:p>
          <a:p>
            <a:pPr lvl="1">
              <a:tabLst>
                <a:tab pos="2743200" algn="l"/>
              </a:tabLst>
            </a:pPr>
            <a:endParaRPr lang="en-US" altLang="zh-CN" sz="900" dirty="0"/>
          </a:p>
          <a:p>
            <a:pPr>
              <a:tabLst>
                <a:tab pos="2743200" algn="l"/>
              </a:tabLst>
            </a:pPr>
            <a:r>
              <a:rPr lang="zh-CN" altLang="en-US" dirty="0" smtClean="0"/>
              <a:t>算术操作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pPr lvl="1">
              <a:buClr>
                <a:schemeClr val="bg1"/>
              </a:buClr>
              <a:tabLst>
                <a:tab pos="2743200" algn="l"/>
              </a:tabLst>
            </a:pPr>
            <a:r>
              <a:rPr lang="en-US" altLang="zh-CN" dirty="0">
                <a:latin typeface="Courier New" charset="0"/>
              </a:rPr>
              <a:t>+ - * /	</a:t>
            </a:r>
            <a:r>
              <a:rPr lang="zh-CN" altLang="en-US" dirty="0"/>
              <a:t>加，</a:t>
            </a:r>
            <a:r>
              <a:rPr lang="zh-CN" altLang="en-US" dirty="0" smtClean="0"/>
              <a:t>减</a:t>
            </a:r>
            <a:r>
              <a:rPr lang="en-US" altLang="zh-CN" dirty="0" smtClean="0"/>
              <a:t>/</a:t>
            </a:r>
            <a:r>
              <a:rPr lang="zh-CN" altLang="en-US" dirty="0" smtClean="0"/>
              <a:t>取反</a:t>
            </a:r>
            <a:r>
              <a:rPr lang="zh-CN" altLang="en-US" dirty="0"/>
              <a:t>，乘，除</a:t>
            </a:r>
            <a:endParaRPr lang="en-US" altLang="zh-CN" dirty="0"/>
          </a:p>
          <a:p>
            <a:pPr lvl="1">
              <a:buClr>
                <a:schemeClr val="bg1"/>
              </a:buClr>
              <a:tabLst>
                <a:tab pos="2743200" algn="l"/>
              </a:tabLst>
            </a:pPr>
            <a:r>
              <a:rPr lang="en-US" altLang="zh-CN" dirty="0">
                <a:latin typeface="Courier New" charset="0"/>
              </a:rPr>
              <a:t>**	</a:t>
            </a:r>
            <a:r>
              <a:rPr lang="zh-CN" altLang="en-US" dirty="0" smtClean="0"/>
              <a:t>指数</a:t>
            </a:r>
            <a:endParaRPr lang="en-US" altLang="zh-CN" dirty="0"/>
          </a:p>
          <a:p>
            <a:pPr lvl="1">
              <a:buClr>
                <a:schemeClr val="bg1"/>
              </a:buClr>
              <a:tabLst>
                <a:tab pos="2743200" algn="l"/>
              </a:tabLst>
            </a:pPr>
            <a:r>
              <a:rPr lang="en-US" altLang="zh-CN" dirty="0">
                <a:latin typeface="Courier New" charset="0"/>
              </a:rPr>
              <a:t>%</a:t>
            </a:r>
            <a:r>
              <a:rPr lang="en-US" altLang="zh-CN" dirty="0"/>
              <a:t> 	</a:t>
            </a:r>
            <a:r>
              <a:rPr lang="zh-CN" altLang="en-US" dirty="0" smtClean="0"/>
              <a:t>余数</a:t>
            </a:r>
            <a:endParaRPr lang="en-US" altLang="zh-CN" dirty="0"/>
          </a:p>
          <a:p>
            <a:pPr lvl="1">
              <a:buClr>
                <a:schemeClr val="bg1"/>
              </a:buClr>
              <a:tabLst>
                <a:tab pos="2743200" algn="l"/>
              </a:tabLst>
            </a:pPr>
            <a:endParaRPr lang="en-US" altLang="zh-CN" dirty="0"/>
          </a:p>
          <a:p>
            <a:pPr>
              <a:tabLst>
                <a:tab pos="2743200" algn="l"/>
              </a:tabLst>
            </a:pPr>
            <a:r>
              <a:rPr lang="zh-CN" altLang="en-US" b="1" dirty="0" smtClean="0"/>
              <a:t>优先级</a:t>
            </a:r>
            <a:r>
              <a:rPr lang="en-US" altLang="zh-CN" dirty="0" smtClean="0"/>
              <a:t>: </a:t>
            </a:r>
            <a:r>
              <a:rPr lang="zh-CN" altLang="en-US" dirty="0" smtClean="0"/>
              <a:t>操作的计算顺序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pPr lvl="1">
              <a:tabLst>
                <a:tab pos="2743200" algn="l"/>
              </a:tabLst>
            </a:pPr>
            <a:r>
              <a:rPr lang="en-US" altLang="zh-CN" dirty="0">
                <a:latin typeface="Courier New" charset="0"/>
              </a:rPr>
              <a:t>* / % **</a:t>
            </a:r>
            <a:r>
              <a:rPr lang="en-US" altLang="zh-CN" dirty="0"/>
              <a:t>    </a:t>
            </a:r>
            <a:r>
              <a:rPr lang="zh-CN" altLang="en-US" dirty="0" smtClean="0"/>
              <a:t>比</a:t>
            </a:r>
            <a:r>
              <a:rPr lang="en-US" altLang="zh-CN" dirty="0" smtClean="0"/>
              <a:t>  </a:t>
            </a:r>
            <a:r>
              <a:rPr lang="en-US" altLang="zh-CN" dirty="0">
                <a:latin typeface="Courier New" charset="0"/>
              </a:rPr>
              <a:t>+ </a:t>
            </a:r>
            <a:r>
              <a:rPr lang="en-US" altLang="zh-CN" dirty="0" smtClean="0">
                <a:latin typeface="Courier New" charset="0"/>
              </a:rPr>
              <a:t>-</a:t>
            </a:r>
            <a:r>
              <a:rPr lang="zh-CN" altLang="en-US" dirty="0" smtClean="0">
                <a:latin typeface="Courier New" charset="0"/>
              </a:rPr>
              <a:t> 拥有更高的优先级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1000" dirty="0"/>
              <a:t/>
            </a:r>
            <a:br>
              <a:rPr lang="en-US" altLang="zh-CN" sz="1000" dirty="0"/>
            </a:br>
            <a:r>
              <a:rPr lang="en-US" altLang="zh-CN" dirty="0">
                <a:latin typeface="Courier New" charset="0"/>
              </a:rPr>
              <a:t>1 + </a:t>
            </a:r>
            <a:r>
              <a:rPr lang="en-US" altLang="zh-CN" b="1" dirty="0">
                <a:latin typeface="Courier New" charset="0"/>
              </a:rPr>
              <a:t>3 * 4</a:t>
            </a:r>
            <a:r>
              <a:rPr lang="en-US" altLang="zh-CN" dirty="0">
                <a:latin typeface="Courier New" charset="0"/>
              </a:rPr>
              <a:t>  </a:t>
            </a:r>
            <a:r>
              <a:rPr lang="en-US" altLang="zh-CN" dirty="0"/>
              <a:t>   </a:t>
            </a:r>
            <a:r>
              <a:rPr lang="zh-CN" altLang="en-US" dirty="0" smtClean="0"/>
              <a:t>是</a:t>
            </a:r>
            <a:r>
              <a:rPr lang="en-US" altLang="zh-CN" dirty="0" smtClean="0"/>
              <a:t>  </a:t>
            </a:r>
            <a:r>
              <a:rPr lang="en-US" altLang="zh-CN" dirty="0">
                <a:latin typeface="Courier New" charset="0"/>
              </a:rPr>
              <a:t>13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b="1" dirty="0">
                <a:latin typeface="Courier New" charset="0"/>
              </a:rPr>
              <a:t>(1 + 3)</a:t>
            </a:r>
            <a:r>
              <a:rPr lang="en-US" altLang="zh-CN" dirty="0">
                <a:latin typeface="Courier New" charset="0"/>
              </a:rPr>
              <a:t> * 4</a:t>
            </a:r>
            <a:r>
              <a:rPr lang="en-US" altLang="zh-CN" dirty="0"/>
              <a:t>   </a:t>
            </a:r>
            <a:r>
              <a:rPr lang="zh-CN" altLang="en-US" dirty="0" smtClean="0"/>
              <a:t>是</a:t>
            </a:r>
            <a:r>
              <a:rPr lang="en-US" altLang="zh-CN" dirty="0" smtClean="0"/>
              <a:t>  </a:t>
            </a:r>
            <a:r>
              <a:rPr lang="en-US" altLang="zh-CN" dirty="0">
                <a:latin typeface="Courier New" charset="0"/>
              </a:rPr>
              <a:t>16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57C1C-D530-D443-B0F0-3AF44FFB7CB7}" type="datetime1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515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变量（</a:t>
            </a:r>
            <a:r>
              <a:rPr lang="en-US" altLang="zh-CN" dirty="0" smtClean="0"/>
              <a:t>Variables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zh-CN" altLang="en-US" b="1" dirty="0" smtClean="0"/>
              <a:t>变量</a:t>
            </a:r>
            <a:r>
              <a:rPr lang="en-US" altLang="zh-CN" dirty="0" smtClean="0"/>
              <a:t>: </a:t>
            </a:r>
            <a:r>
              <a:rPr lang="zh-CN" altLang="en-US" dirty="0" smtClean="0"/>
              <a:t>一个能够存储值的命名内存块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变量命名规则与其他编程语言一样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大小写敏感</a:t>
            </a:r>
            <a:endParaRPr lang="en-US" altLang="zh-CN" sz="900" dirty="0"/>
          </a:p>
          <a:p>
            <a:pPr lvl="1">
              <a:lnSpc>
                <a:spcPct val="90000"/>
              </a:lnSpc>
            </a:pPr>
            <a:endParaRPr lang="en-US" altLang="zh-CN" sz="1500" dirty="0"/>
          </a:p>
          <a:p>
            <a:endParaRPr lang="en-US" altLang="zh-CN" b="1" dirty="0" smtClean="0"/>
          </a:p>
          <a:p>
            <a:r>
              <a:rPr lang="zh-CN" altLang="en-US" b="1" dirty="0" smtClean="0"/>
              <a:t>赋值</a:t>
            </a:r>
            <a:r>
              <a:rPr lang="en-US" altLang="zh-CN" dirty="0" smtClean="0"/>
              <a:t>:</a:t>
            </a:r>
            <a:r>
              <a:rPr lang="zh-CN" altLang="en-US" dirty="0" smtClean="0"/>
              <a:t> 将</a:t>
            </a:r>
            <a:r>
              <a:rPr lang="zh-CN" altLang="en-US" dirty="0"/>
              <a:t>值存储到变量中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语法</a:t>
            </a:r>
            <a:r>
              <a:rPr lang="en-US" altLang="zh-CN" dirty="0" smtClean="0"/>
              <a:t>:</a:t>
            </a:r>
            <a:endParaRPr lang="en-US" altLang="zh-CN" sz="10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b="1" i="1" dirty="0"/>
              <a:t>		</a:t>
            </a:r>
            <a:r>
              <a:rPr lang="zh-CN" altLang="en-US" b="1" i="1" dirty="0" smtClean="0"/>
              <a:t>变量</a:t>
            </a:r>
            <a:r>
              <a:rPr lang="zh-CN" altLang="en-US" b="1" dirty="0" smtClean="0"/>
              <a:t>名称 </a:t>
            </a:r>
            <a:r>
              <a:rPr lang="en-US" altLang="zh-CN" dirty="0" smtClean="0">
                <a:latin typeface="Courier New" charset="0"/>
              </a:rPr>
              <a:t>= </a:t>
            </a:r>
            <a:r>
              <a:rPr lang="zh-CN" altLang="en-US" b="1" dirty="0" smtClean="0"/>
              <a:t>表达式</a:t>
            </a:r>
            <a:endParaRPr lang="en-US" altLang="zh-CN" dirty="0">
              <a:latin typeface="Courier New" charset="0"/>
            </a:endParaRPr>
          </a:p>
          <a:p>
            <a:pPr lvl="1">
              <a:lnSpc>
                <a:spcPct val="90000"/>
              </a:lnSpc>
            </a:pPr>
            <a:endParaRPr lang="en-US" altLang="zh-CN" sz="800" dirty="0"/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例子</a:t>
            </a:r>
            <a:r>
              <a:rPr lang="en-US" altLang="zh-CN" dirty="0" smtClean="0"/>
              <a:t>:</a:t>
            </a:r>
            <a:r>
              <a:rPr lang="en-US" altLang="zh-CN" dirty="0"/>
              <a:t>	</a:t>
            </a:r>
            <a:r>
              <a:rPr lang="en-US" altLang="zh-CN" dirty="0">
                <a:latin typeface="Courier New" charset="0"/>
              </a:rPr>
              <a:t>x = 5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dirty="0"/>
              <a:t>			</a:t>
            </a:r>
            <a:r>
              <a:rPr lang="en-US" altLang="zh-CN" dirty="0" err="1" smtClean="0">
                <a:latin typeface="Courier New" charset="0"/>
              </a:rPr>
              <a:t>gpa</a:t>
            </a:r>
            <a:r>
              <a:rPr lang="en-US" altLang="zh-CN" dirty="0" smtClean="0">
                <a:latin typeface="Courier New" charset="0"/>
              </a:rPr>
              <a:t> </a:t>
            </a:r>
            <a:r>
              <a:rPr lang="en-US" altLang="zh-CN" dirty="0">
                <a:latin typeface="Courier New" charset="0"/>
              </a:rPr>
              <a:t>= 3.14</a:t>
            </a:r>
            <a:endParaRPr lang="en-US" altLang="zh-CN" sz="1300" dirty="0"/>
          </a:p>
          <a:p>
            <a:pPr>
              <a:lnSpc>
                <a:spcPct val="90000"/>
              </a:lnSpc>
            </a:pPr>
            <a:endParaRPr lang="en-US" altLang="zh-CN" sz="14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dirty="0">
                <a:latin typeface="Courier New" charset="0"/>
              </a:rPr>
              <a:t>     </a:t>
            </a:r>
            <a:r>
              <a:rPr lang="en-US" altLang="zh-CN" sz="2600" dirty="0">
                <a:latin typeface="Courier New" charset="0"/>
              </a:rPr>
              <a:t>x   5         </a:t>
            </a:r>
            <a:r>
              <a:rPr lang="zh-CN" altLang="en-US" sz="2600" dirty="0" smtClean="0">
                <a:latin typeface="Courier New" charset="0"/>
              </a:rPr>
              <a:t>    </a:t>
            </a:r>
            <a:r>
              <a:rPr lang="en-US" altLang="zh-CN" sz="2600" dirty="0" err="1" smtClean="0">
                <a:latin typeface="Courier New" charset="0"/>
              </a:rPr>
              <a:t>gpa</a:t>
            </a:r>
            <a:r>
              <a:rPr lang="en-US" altLang="zh-CN" sz="2600" dirty="0" smtClean="0">
                <a:latin typeface="Courier New" charset="0"/>
              </a:rPr>
              <a:t>    3.14 </a:t>
            </a:r>
            <a:endParaRPr lang="en-US" altLang="zh-CN" sz="2600" dirty="0">
              <a:latin typeface="Courier New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en-US" altLang="zh-CN" sz="1500" dirty="0"/>
          </a:p>
          <a:p>
            <a:pPr lvl="1">
              <a:lnSpc>
                <a:spcPct val="90000"/>
              </a:lnSpc>
            </a:pP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变量可以用在表达式中</a:t>
            </a:r>
            <a:endParaRPr lang="en-US" altLang="zh-CN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dirty="0">
                <a:latin typeface="Courier New" charset="0"/>
              </a:rPr>
              <a:t>				x + 4</a:t>
            </a:r>
            <a:r>
              <a:rPr lang="en-US" altLang="zh-CN" dirty="0"/>
              <a:t> </a:t>
            </a:r>
            <a:r>
              <a:rPr lang="zh-CN" altLang="en-US" dirty="0" smtClean="0"/>
              <a:t>是 </a:t>
            </a:r>
            <a:r>
              <a:rPr lang="en-US" altLang="zh-CN" dirty="0" smtClean="0">
                <a:latin typeface="Courier New" charset="0"/>
              </a:rPr>
              <a:t>9</a:t>
            </a:r>
            <a:endParaRPr lang="en-US" altLang="zh-CN" dirty="0">
              <a:latin typeface="Courier New" charset="0"/>
            </a:endParaRPr>
          </a:p>
        </p:txBody>
      </p:sp>
      <p:grpSp>
        <p:nvGrpSpPr>
          <p:cNvPr id="95236" name="Group 4"/>
          <p:cNvGrpSpPr>
            <a:grpSpLocks/>
          </p:cNvGrpSpPr>
          <p:nvPr/>
        </p:nvGrpSpPr>
        <p:grpSpPr bwMode="auto">
          <a:xfrm>
            <a:off x="5078730" y="2194560"/>
            <a:ext cx="2667000" cy="609600"/>
            <a:chOff x="1584" y="2784"/>
            <a:chExt cx="4000" cy="1256"/>
          </a:xfrm>
        </p:grpSpPr>
        <p:pic>
          <p:nvPicPr>
            <p:cNvPr id="95237" name="Picture 5" descr="car_stere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200" b="35400"/>
            <a:stretch>
              <a:fillRect/>
            </a:stretch>
          </p:blipFill>
          <p:spPr bwMode="auto">
            <a:xfrm>
              <a:off x="1584" y="2784"/>
              <a:ext cx="4000" cy="12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5238" name="Oval 6"/>
            <p:cNvSpPr>
              <a:spLocks noChangeArrowheads="1"/>
            </p:cNvSpPr>
            <p:nvPr/>
          </p:nvSpPr>
          <p:spPr bwMode="auto">
            <a:xfrm>
              <a:off x="2736" y="3600"/>
              <a:ext cx="1872" cy="384"/>
            </a:xfrm>
            <a:prstGeom prst="ellipse">
              <a:avLst/>
            </a:prstGeom>
            <a:noFill/>
            <a:ln w="635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5242" name="Group 10"/>
          <p:cNvGrpSpPr>
            <a:grpSpLocks/>
          </p:cNvGrpSpPr>
          <p:nvPr/>
        </p:nvGrpSpPr>
        <p:grpSpPr bwMode="auto">
          <a:xfrm>
            <a:off x="2171286" y="4886184"/>
            <a:ext cx="4240213" cy="533400"/>
            <a:chOff x="1254" y="2984"/>
            <a:chExt cx="2671" cy="336"/>
          </a:xfrm>
        </p:grpSpPr>
        <p:sp>
          <p:nvSpPr>
            <p:cNvPr id="95240" name="Rectangle 8"/>
            <p:cNvSpPr>
              <a:spLocks noChangeArrowheads="1"/>
            </p:cNvSpPr>
            <p:nvPr/>
          </p:nvSpPr>
          <p:spPr bwMode="auto">
            <a:xfrm>
              <a:off x="1254" y="2984"/>
              <a:ext cx="376" cy="3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41" name="Rectangle 9"/>
            <p:cNvSpPr>
              <a:spLocks noChangeArrowheads="1"/>
            </p:cNvSpPr>
            <p:nvPr/>
          </p:nvSpPr>
          <p:spPr bwMode="auto">
            <a:xfrm>
              <a:off x="3314" y="2984"/>
              <a:ext cx="611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9DF37-917E-0A4A-A967-DE2A324B4889}" type="datetime1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9028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数据类型（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Types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 smtClean="0"/>
              <a:t>类型</a:t>
            </a:r>
            <a:r>
              <a:rPr lang="en-US" altLang="zh-CN" dirty="0" smtClean="0"/>
              <a:t>:</a:t>
            </a:r>
            <a:r>
              <a:rPr lang="zh-CN" altLang="en-US" dirty="0" smtClean="0"/>
              <a:t> 一</a:t>
            </a:r>
            <a:r>
              <a:rPr lang="zh-CN" altLang="en-US" dirty="0"/>
              <a:t>个类别或一组数据</a:t>
            </a:r>
            <a:r>
              <a:rPr lang="zh-CN" altLang="en-US" dirty="0" smtClean="0"/>
              <a:t>值</a:t>
            </a:r>
            <a:endParaRPr lang="en-US" altLang="zh-CN" dirty="0"/>
          </a:p>
          <a:p>
            <a:pPr lvl="1"/>
            <a:r>
              <a:rPr lang="zh-CN" altLang="en-US" dirty="0" smtClean="0"/>
              <a:t>对</a:t>
            </a:r>
            <a:r>
              <a:rPr lang="zh-CN" altLang="en-US" dirty="0"/>
              <a:t>数据执行的</a:t>
            </a:r>
            <a:r>
              <a:rPr lang="zh-CN" altLang="en-US" dirty="0" smtClean="0"/>
              <a:t>操作进行约束</a:t>
            </a:r>
            <a:endParaRPr lang="en-US" altLang="zh-CN" dirty="0" smtClean="0"/>
          </a:p>
          <a:p>
            <a:pPr lvl="1"/>
            <a:r>
              <a:rPr lang="zh-CN" altLang="en-US" dirty="0"/>
              <a:t>例如：整数</a:t>
            </a:r>
            <a:r>
              <a:rPr lang="zh-CN" altLang="en-US" dirty="0" smtClean="0"/>
              <a:t>，浮点数，字</a:t>
            </a:r>
            <a:r>
              <a:rPr lang="zh-CN" altLang="en-US" dirty="0"/>
              <a:t>符串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Python</a:t>
            </a:r>
            <a:r>
              <a:rPr lang="zh-CN" altLang="en-US" dirty="0"/>
              <a:t>对</a:t>
            </a:r>
            <a:r>
              <a:rPr lang="zh-CN" altLang="en-US" dirty="0" smtClean="0"/>
              <a:t>类型要求很宽松</a:t>
            </a:r>
            <a:endParaRPr lang="en-US" altLang="zh-CN" dirty="0" smtClean="0"/>
          </a:p>
          <a:p>
            <a:pPr lvl="1"/>
            <a:r>
              <a:rPr lang="zh-CN" altLang="en-US" dirty="0"/>
              <a:t>变量的类型不需要</a:t>
            </a:r>
            <a:r>
              <a:rPr lang="zh-CN" altLang="en-US" dirty="0" smtClean="0"/>
              <a:t>声明，直接赋值即可使用</a:t>
            </a:r>
            <a:endParaRPr lang="en-US" altLang="zh-CN" dirty="0" smtClean="0"/>
          </a:p>
          <a:p>
            <a:pPr lvl="1"/>
            <a:r>
              <a:rPr lang="zh-CN" altLang="en-US" dirty="0"/>
              <a:t>变量可以在程序运行时改变</a:t>
            </a:r>
            <a:r>
              <a:rPr lang="zh-CN" altLang="en-US" dirty="0" smtClean="0"/>
              <a:t>类型</a:t>
            </a:r>
            <a:endParaRPr lang="en-US" altLang="zh-CN" dirty="0"/>
          </a:p>
        </p:txBody>
      </p:sp>
      <p:graphicFrame>
        <p:nvGraphicFramePr>
          <p:cNvPr id="105498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123131"/>
              </p:ext>
            </p:extLst>
          </p:nvPr>
        </p:nvGraphicFramePr>
        <p:xfrm>
          <a:off x="5048214" y="2194560"/>
          <a:ext cx="3718097" cy="2406015"/>
        </p:xfrm>
        <a:graphic>
          <a:graphicData uri="http://schemas.openxmlformats.org/drawingml/2006/table">
            <a:tbl>
              <a:tblPr/>
              <a:tblGrid>
                <a:gridCol w="1319825"/>
                <a:gridCol w="2398272"/>
              </a:tblGrid>
              <a:tr h="3714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值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Python 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类型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-128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Int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（整数）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True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Bool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（布尔类型）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3.14159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Float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（浮点数）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.5+2.1j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Complex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（复数）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’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ni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!’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Str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（字符串）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728EC-B25E-F542-A314-A19F8A54AE79}" type="datetime1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1067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集合类型（</a:t>
            </a:r>
            <a:r>
              <a:rPr kumimoji="1" lang="en-US" altLang="zh-CN" dirty="0" smtClean="0"/>
              <a:t>Collections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zh-CN" altLang="en-US" b="1" dirty="0" smtClean="0"/>
              <a:t>支持嵌套</a:t>
            </a:r>
            <a:endParaRPr kumimoji="1" lang="en-US" altLang="zh-CN" b="1" dirty="0" smtClean="0"/>
          </a:p>
          <a:p>
            <a:endParaRPr kumimoji="1" lang="en-US" altLang="zh-CN" b="1" dirty="0"/>
          </a:p>
          <a:p>
            <a:r>
              <a:rPr kumimoji="1" lang="zh-CN" altLang="en-US" b="1" dirty="0" smtClean="0"/>
              <a:t>列表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List</a:t>
            </a:r>
            <a:r>
              <a:rPr kumimoji="1" lang="zh-CN" altLang="en-US" dirty="0" smtClean="0"/>
              <a:t>），可看成普通的数组（</a:t>
            </a:r>
            <a:r>
              <a:rPr kumimoji="1" lang="en-US" altLang="zh-CN" dirty="0" smtClean="0"/>
              <a:t>Array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marL="457200" lvl="1" indent="0">
              <a:buNone/>
            </a:pPr>
            <a:r>
              <a:rPr kumimoji="1" lang="en-US" altLang="zh-CN" dirty="0" err="1" smtClean="0"/>
              <a:t>listA</a:t>
            </a:r>
            <a:r>
              <a:rPr kumimoji="1" lang="en-US" altLang="zh-CN" dirty="0" smtClean="0"/>
              <a:t> = [1, 2, 3, 4, 5], </a:t>
            </a:r>
            <a:r>
              <a:rPr kumimoji="1" lang="en-US" altLang="zh-CN" dirty="0" err="1" smtClean="0"/>
              <a:t>listB</a:t>
            </a:r>
            <a:r>
              <a:rPr kumimoji="1" lang="en-US" altLang="zh-CN" dirty="0" smtClean="0"/>
              <a:t> = [[1,2], [3,4], [5,6]]</a:t>
            </a:r>
          </a:p>
          <a:p>
            <a:pPr marL="457200" lvl="1" indent="0">
              <a:buNone/>
            </a:pPr>
            <a:r>
              <a:rPr kumimoji="1" lang="en-US" altLang="zh-CN" dirty="0" smtClean="0"/>
              <a:t>print </a:t>
            </a:r>
            <a:r>
              <a:rPr kumimoji="1" lang="en-US" altLang="zh-CN" dirty="0" err="1" smtClean="0"/>
              <a:t>listA</a:t>
            </a:r>
            <a:r>
              <a:rPr kumimoji="1" lang="en-US" altLang="zh-CN" dirty="0" smtClean="0"/>
              <a:t>[0] </a:t>
            </a:r>
            <a:r>
              <a:rPr lang="en-US" altLang="zh-CN" sz="2400" b="1" dirty="0">
                <a:solidFill>
                  <a:srgbClr val="008080"/>
                </a:solidFill>
              </a:rPr>
              <a:t># </a:t>
            </a:r>
            <a:r>
              <a:rPr lang="zh-CN" altLang="en-US" sz="2400" b="1" dirty="0">
                <a:solidFill>
                  <a:srgbClr val="008080"/>
                </a:solidFill>
              </a:rPr>
              <a:t>输出</a:t>
            </a:r>
            <a:r>
              <a:rPr lang="en-US" altLang="zh-CN" sz="2400" b="1" dirty="0">
                <a:solidFill>
                  <a:srgbClr val="008080"/>
                </a:solidFill>
              </a:rPr>
              <a:t>1</a:t>
            </a:r>
          </a:p>
          <a:p>
            <a:pPr marL="457200" lvl="1" indent="0">
              <a:buNone/>
            </a:pPr>
            <a:r>
              <a:rPr kumimoji="1" lang="en-US" altLang="zh-CN" dirty="0" smtClean="0"/>
              <a:t>print </a:t>
            </a:r>
            <a:r>
              <a:rPr kumimoji="1" lang="en-US" altLang="zh-CN" dirty="0" err="1" smtClean="0"/>
              <a:t>listB</a:t>
            </a:r>
            <a:r>
              <a:rPr kumimoji="1" lang="en-US" altLang="zh-CN" dirty="0" smtClean="0"/>
              <a:t>[0][1] </a:t>
            </a:r>
            <a:r>
              <a:rPr lang="en-US" altLang="zh-CN" sz="2400" b="1" dirty="0">
                <a:solidFill>
                  <a:srgbClr val="008080"/>
                </a:solidFill>
              </a:rPr>
              <a:t>#</a:t>
            </a:r>
            <a:r>
              <a:rPr lang="zh-CN" altLang="en-US" sz="2400" b="1" dirty="0">
                <a:solidFill>
                  <a:srgbClr val="008080"/>
                </a:solidFill>
              </a:rPr>
              <a:t> 输出</a:t>
            </a:r>
            <a:r>
              <a:rPr lang="en-US" altLang="zh-CN" sz="2400" b="1" dirty="0">
                <a:solidFill>
                  <a:srgbClr val="008080"/>
                </a:solidFill>
              </a:rPr>
              <a:t>2</a:t>
            </a:r>
          </a:p>
          <a:p>
            <a:endParaRPr kumimoji="1" lang="en-US" altLang="zh-CN" dirty="0" smtClean="0"/>
          </a:p>
          <a:p>
            <a:r>
              <a:rPr kumimoji="1" lang="zh-CN" altLang="en-US" b="1" dirty="0" smtClean="0"/>
              <a:t>字典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Dictionary</a:t>
            </a:r>
            <a:r>
              <a:rPr kumimoji="1" lang="zh-CN" altLang="en-US" dirty="0" smtClean="0"/>
              <a:t>），由键值对（</a:t>
            </a:r>
            <a:r>
              <a:rPr kumimoji="1" lang="en-US" altLang="zh-CN" dirty="0" smtClean="0"/>
              <a:t>Key-value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pair</a:t>
            </a:r>
            <a:r>
              <a:rPr kumimoji="1" lang="zh-CN" altLang="en-US" dirty="0" smtClean="0"/>
              <a:t>）构成</a:t>
            </a:r>
            <a:endParaRPr kumimoji="1" lang="en-US" altLang="zh-CN" dirty="0" smtClean="0"/>
          </a:p>
          <a:p>
            <a:pPr marL="457200" lvl="1" indent="0">
              <a:buNone/>
            </a:pPr>
            <a:r>
              <a:rPr kumimoji="1" lang="en-US" altLang="zh-CN" dirty="0" err="1" smtClean="0"/>
              <a:t>dictA</a:t>
            </a:r>
            <a:r>
              <a:rPr kumimoji="1" lang="en-US" altLang="zh-CN" dirty="0" smtClean="0"/>
              <a:t> = {‘gender’: ‘male’, ’age’: 20, ’major’: ‘Biology’}</a:t>
            </a:r>
          </a:p>
          <a:p>
            <a:pPr marL="457200" lvl="1" indent="0">
              <a:buNone/>
            </a:pPr>
            <a:r>
              <a:rPr kumimoji="1" lang="en-US" altLang="zh-CN" dirty="0" smtClean="0"/>
              <a:t>print </a:t>
            </a:r>
            <a:r>
              <a:rPr kumimoji="1" lang="en-US" altLang="zh-CN" dirty="0" err="1" smtClean="0"/>
              <a:t>dictA</a:t>
            </a:r>
            <a:r>
              <a:rPr kumimoji="1" lang="en-US" altLang="zh-CN" dirty="0" smtClean="0"/>
              <a:t>[‘age’] </a:t>
            </a:r>
            <a:r>
              <a:rPr lang="en-US" altLang="zh-CN" sz="2400" b="1" dirty="0">
                <a:solidFill>
                  <a:srgbClr val="008080"/>
                </a:solidFill>
              </a:rPr>
              <a:t># </a:t>
            </a:r>
            <a:r>
              <a:rPr lang="zh-CN" altLang="en-US" sz="2400" b="1" dirty="0">
                <a:solidFill>
                  <a:srgbClr val="008080"/>
                </a:solidFill>
              </a:rPr>
              <a:t>输出</a:t>
            </a:r>
            <a:r>
              <a:rPr lang="en-US" altLang="zh-CN" sz="2400" b="1" dirty="0">
                <a:solidFill>
                  <a:srgbClr val="008080"/>
                </a:solidFill>
              </a:rPr>
              <a:t>20</a:t>
            </a:r>
          </a:p>
          <a:p>
            <a:endParaRPr kumimoji="1" lang="en-US" altLang="zh-CN" dirty="0" smtClean="0"/>
          </a:p>
          <a:p>
            <a:r>
              <a:rPr kumimoji="1" lang="zh-CN" altLang="en-US" b="1" dirty="0" smtClean="0"/>
              <a:t>元组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Tuple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marL="457200" lvl="1" indent="0">
              <a:buNone/>
            </a:pPr>
            <a:r>
              <a:rPr kumimoji="1" lang="en-US" altLang="zh-CN" dirty="0" err="1" smtClean="0"/>
              <a:t>tupleA</a:t>
            </a:r>
            <a:r>
              <a:rPr kumimoji="1" lang="en-US" altLang="zh-CN" dirty="0" smtClean="0"/>
              <a:t> = (a, b, c)</a:t>
            </a:r>
            <a:r>
              <a:rPr kumimoji="1" lang="zh-CN" altLang="en-US" dirty="0" smtClean="0"/>
              <a:t> 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en-US" altLang="zh-CN" dirty="0" smtClean="0"/>
              <a:t>print </a:t>
            </a:r>
            <a:r>
              <a:rPr kumimoji="1" lang="en-US" altLang="zh-CN" dirty="0" err="1" smtClean="0"/>
              <a:t>tupleA</a:t>
            </a:r>
            <a:r>
              <a:rPr kumimoji="1" lang="en-US" altLang="zh-CN" dirty="0" smtClean="0"/>
              <a:t>[1] </a:t>
            </a:r>
            <a:r>
              <a:rPr lang="en-US" altLang="zh-CN" sz="2600" b="1" dirty="0">
                <a:solidFill>
                  <a:srgbClr val="008080"/>
                </a:solidFill>
              </a:rPr>
              <a:t># </a:t>
            </a:r>
            <a:r>
              <a:rPr lang="zh-CN" altLang="en-US" sz="2600" b="1" dirty="0">
                <a:solidFill>
                  <a:srgbClr val="008080"/>
                </a:solidFill>
              </a:rPr>
              <a:t>输出</a:t>
            </a:r>
            <a:r>
              <a:rPr lang="en-US" altLang="zh-CN" sz="2600" b="1" dirty="0">
                <a:solidFill>
                  <a:srgbClr val="008080"/>
                </a:solidFill>
              </a:rPr>
              <a:t>b</a:t>
            </a:r>
            <a:endParaRPr lang="zh-CN" altLang="en-US" sz="2600" b="1" dirty="0">
              <a:solidFill>
                <a:srgbClr val="00808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286C-4AE9-164F-BC82-B7B1D9ABE999}" type="datetime1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7336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参数（</a:t>
            </a:r>
            <a:r>
              <a:rPr lang="en-US" altLang="zh-CN" dirty="0" smtClean="0"/>
              <a:t>Parameters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 smtClean="0"/>
              <a:t>参数</a:t>
            </a:r>
            <a:r>
              <a:rPr lang="en-US" altLang="zh-CN" dirty="0" smtClean="0"/>
              <a:t>:</a:t>
            </a:r>
            <a:r>
              <a:rPr lang="zh-CN" altLang="en-US" dirty="0" smtClean="0"/>
              <a:t> 运行</a:t>
            </a:r>
            <a:r>
              <a:rPr lang="zh-CN" altLang="en-US" dirty="0"/>
              <a:t>时提供给命令的值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pPr lvl="1"/>
            <a:r>
              <a:rPr lang="zh-CN" altLang="en-US" dirty="0" smtClean="0"/>
              <a:t>语法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pPr lvl="1">
              <a:buFontTx/>
              <a:buNone/>
            </a:pPr>
            <a:r>
              <a:rPr lang="en-US" altLang="zh-CN" b="1" dirty="0"/>
              <a:t>		</a:t>
            </a:r>
            <a:r>
              <a:rPr lang="zh-CN" altLang="en-US" b="1" dirty="0" smtClean="0"/>
              <a:t>命令</a:t>
            </a:r>
            <a:r>
              <a:rPr lang="en-US" altLang="zh-CN" dirty="0" smtClean="0">
                <a:latin typeface="Courier New" charset="0"/>
              </a:rPr>
              <a:t>(</a:t>
            </a:r>
            <a:r>
              <a:rPr lang="en-US" altLang="zh-CN" dirty="0" smtClean="0"/>
              <a:t> </a:t>
            </a:r>
            <a:r>
              <a:rPr lang="zh-CN" altLang="en-US" b="1" dirty="0" smtClean="0">
                <a:solidFill>
                  <a:srgbClr val="003399"/>
                </a:solidFill>
              </a:rPr>
              <a:t>值</a:t>
            </a:r>
            <a:r>
              <a:rPr lang="en-US" altLang="zh-CN" dirty="0" smtClean="0">
                <a:latin typeface="Courier New" charset="0"/>
              </a:rPr>
              <a:t>)</a:t>
            </a:r>
            <a:endParaRPr lang="en-US" altLang="zh-CN" dirty="0">
              <a:latin typeface="Courier New" charset="0"/>
            </a:endParaRPr>
          </a:p>
          <a:p>
            <a:pPr lvl="1">
              <a:buFontTx/>
              <a:buNone/>
            </a:pPr>
            <a:r>
              <a:rPr lang="en-US" altLang="zh-CN" b="1" dirty="0"/>
              <a:t>		</a:t>
            </a:r>
            <a:r>
              <a:rPr lang="zh-CN" altLang="en-US" b="1" dirty="0" smtClean="0"/>
              <a:t>命令 </a:t>
            </a:r>
            <a:r>
              <a:rPr lang="en-US" altLang="zh-CN" dirty="0" smtClean="0">
                <a:latin typeface="Courier New" charset="0"/>
              </a:rPr>
              <a:t>(</a:t>
            </a:r>
            <a:r>
              <a:rPr lang="en-US" altLang="zh-CN" dirty="0" smtClean="0"/>
              <a:t> </a:t>
            </a:r>
            <a:r>
              <a:rPr lang="zh-CN" altLang="en-US" b="1" dirty="0" smtClean="0">
                <a:solidFill>
                  <a:srgbClr val="003399"/>
                </a:solidFill>
              </a:rPr>
              <a:t>值</a:t>
            </a:r>
            <a:r>
              <a:rPr lang="en-US" altLang="zh-CN" b="1" dirty="0" smtClean="0">
                <a:solidFill>
                  <a:srgbClr val="003399"/>
                </a:solidFill>
                <a:latin typeface="Courier New" charset="0"/>
              </a:rPr>
              <a:t>, </a:t>
            </a:r>
            <a:r>
              <a:rPr lang="zh-CN" altLang="en-US" b="1" dirty="0" smtClean="0">
                <a:solidFill>
                  <a:srgbClr val="003399"/>
                </a:solidFill>
              </a:rPr>
              <a:t>值</a:t>
            </a:r>
            <a:r>
              <a:rPr lang="en-US" altLang="zh-CN" b="1" dirty="0" smtClean="0">
                <a:solidFill>
                  <a:srgbClr val="003399"/>
                </a:solidFill>
                <a:latin typeface="Courier New" charset="0"/>
              </a:rPr>
              <a:t>, </a:t>
            </a:r>
            <a:r>
              <a:rPr lang="en-US" altLang="zh-CN" b="1" dirty="0">
                <a:solidFill>
                  <a:srgbClr val="003399"/>
                </a:solidFill>
              </a:rPr>
              <a:t>...</a:t>
            </a:r>
            <a:r>
              <a:rPr lang="en-US" altLang="zh-CN" b="1" dirty="0">
                <a:solidFill>
                  <a:srgbClr val="003399"/>
                </a:solidFill>
                <a:latin typeface="Courier New" charset="0"/>
              </a:rPr>
              <a:t>, </a:t>
            </a:r>
            <a:r>
              <a:rPr lang="zh-CN" altLang="en-US" b="1" dirty="0" smtClean="0">
                <a:solidFill>
                  <a:srgbClr val="003399"/>
                </a:solidFill>
              </a:rPr>
              <a:t>值</a:t>
            </a:r>
            <a:r>
              <a:rPr lang="en-US" altLang="zh-CN" dirty="0" smtClean="0">
                <a:latin typeface="Courier New" charset="0"/>
              </a:rPr>
              <a:t>)</a:t>
            </a:r>
            <a:endParaRPr lang="en-US" altLang="zh-CN" dirty="0">
              <a:latin typeface="Courier New" charset="0"/>
            </a:endParaRPr>
          </a:p>
          <a:p>
            <a:pPr lvl="1"/>
            <a:endParaRPr lang="en-US" altLang="zh-CN" dirty="0"/>
          </a:p>
          <a:p>
            <a:r>
              <a:rPr lang="zh-CN" altLang="en-US" dirty="0" smtClean="0"/>
              <a:t>例子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pPr lvl="1">
              <a:buFontTx/>
              <a:buNone/>
            </a:pPr>
            <a:r>
              <a:rPr lang="en-US" altLang="zh-CN" sz="900" dirty="0">
                <a:latin typeface="Courier New" charset="0"/>
              </a:rPr>
              <a:t>	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dirty="0">
                <a:latin typeface="Courier New" charset="0"/>
              </a:rPr>
              <a:t>	print </a:t>
            </a:r>
            <a:r>
              <a:rPr lang="en-US" altLang="zh-CN" dirty="0" err="1">
                <a:latin typeface="Courier New" charset="0"/>
              </a:rPr>
              <a:t>sqrt</a:t>
            </a:r>
            <a:r>
              <a:rPr lang="en-US" altLang="zh-CN" dirty="0">
                <a:latin typeface="Courier New" charset="0"/>
              </a:rPr>
              <a:t>(</a:t>
            </a:r>
            <a:r>
              <a:rPr lang="en-US" altLang="zh-CN" b="1" dirty="0">
                <a:latin typeface="Courier New" charset="0"/>
              </a:rPr>
              <a:t>25</a:t>
            </a:r>
            <a:r>
              <a:rPr lang="en-US" altLang="zh-CN" dirty="0">
                <a:latin typeface="Courier New" charset="0"/>
              </a:rPr>
              <a:t>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dirty="0">
                <a:latin typeface="Courier New" charset="0"/>
              </a:rPr>
              <a:t>	print </a:t>
            </a:r>
            <a:r>
              <a:rPr lang="en-US" altLang="zh-CN" dirty="0" err="1">
                <a:latin typeface="Courier New" charset="0"/>
              </a:rPr>
              <a:t>sqrt</a:t>
            </a:r>
            <a:r>
              <a:rPr lang="en-US" altLang="zh-CN" dirty="0">
                <a:latin typeface="Courier New" charset="0"/>
              </a:rPr>
              <a:t>(</a:t>
            </a:r>
            <a:r>
              <a:rPr lang="en-US" altLang="zh-CN" b="1" dirty="0">
                <a:latin typeface="Courier New" charset="0"/>
              </a:rPr>
              <a:t>15 + 10 * 10 + 6</a:t>
            </a:r>
            <a:r>
              <a:rPr lang="en-US" altLang="zh-CN" dirty="0">
                <a:latin typeface="Courier New" charset="0"/>
              </a:rPr>
              <a:t>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dirty="0">
                <a:latin typeface="Courier New" charset="0"/>
              </a:rPr>
              <a:t>	x = 5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dirty="0">
                <a:latin typeface="Courier New" charset="0"/>
              </a:rPr>
              <a:t>	print </a:t>
            </a:r>
            <a:r>
              <a:rPr lang="en-US" altLang="zh-CN" dirty="0" err="1">
                <a:latin typeface="Courier New" charset="0"/>
              </a:rPr>
              <a:t>sqrt</a:t>
            </a:r>
            <a:r>
              <a:rPr lang="en-US" altLang="zh-CN" dirty="0">
                <a:latin typeface="Courier New" charset="0"/>
              </a:rPr>
              <a:t>(</a:t>
            </a:r>
            <a:r>
              <a:rPr lang="en-US" altLang="zh-CN" b="1" dirty="0">
                <a:latin typeface="Courier New" charset="0"/>
              </a:rPr>
              <a:t>x + </a:t>
            </a:r>
            <a:r>
              <a:rPr lang="en-US" altLang="zh-CN" b="1" dirty="0" err="1">
                <a:latin typeface="Courier New" charset="0"/>
              </a:rPr>
              <a:t>sqrt</a:t>
            </a:r>
            <a:r>
              <a:rPr lang="en-US" altLang="zh-CN" b="1" dirty="0">
                <a:latin typeface="Courier New" charset="0"/>
              </a:rPr>
              <a:t>(16)</a:t>
            </a:r>
            <a:r>
              <a:rPr lang="en-US" altLang="zh-CN" dirty="0">
                <a:latin typeface="Courier New" charset="0"/>
              </a:rPr>
              <a:t>)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2D8B-6DE5-154F-8F02-46F6DCA0BFE1}" type="datetime1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8646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函数（</a:t>
            </a:r>
            <a:r>
              <a:rPr kumimoji="1" lang="en-US" altLang="zh-CN" dirty="0" smtClean="0"/>
              <a:t>Functions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4360" y="1887081"/>
            <a:ext cx="7955280" cy="4069080"/>
          </a:xfrm>
        </p:spPr>
        <p:txBody>
          <a:bodyPr/>
          <a:lstStyle/>
          <a:p>
            <a:r>
              <a:rPr kumimoji="1" lang="zh-CN" altLang="en-US" b="1" dirty="0" smtClean="0"/>
              <a:t>函数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语法：</a:t>
            </a:r>
            <a:endParaRPr kumimoji="1" lang="en-US" altLang="zh-CN" dirty="0" smtClean="0"/>
          </a:p>
          <a:p>
            <a:pPr marL="457200" lvl="1" indent="0">
              <a:buNone/>
            </a:pPr>
            <a:r>
              <a:rPr lang="en-US" altLang="zh-CN" b="1" dirty="0" err="1"/>
              <a:t>def</a:t>
            </a:r>
            <a:r>
              <a:rPr lang="en-US" altLang="zh-CN" dirty="0"/>
              <a:t> </a:t>
            </a:r>
            <a:r>
              <a:rPr lang="zh-CN" altLang="en-US" dirty="0" smtClean="0"/>
              <a:t>函数名称</a:t>
            </a:r>
            <a:r>
              <a:rPr lang="en-US" altLang="zh-CN" dirty="0" smtClean="0"/>
              <a:t>(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1,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2,</a:t>
            </a:r>
            <a:r>
              <a:rPr lang="mr-IN" altLang="zh-CN" dirty="0" smtClean="0"/>
              <a:t>…</a:t>
            </a:r>
            <a:r>
              <a:rPr lang="en-US" altLang="zh-CN" dirty="0" smtClean="0"/>
              <a:t>): </a:t>
            </a:r>
            <a:r>
              <a:rPr lang="en-US" altLang="zh-CN" sz="1900" b="1" dirty="0">
                <a:solidFill>
                  <a:srgbClr val="008080"/>
                </a:solidFill>
              </a:rPr>
              <a:t>#</a:t>
            </a:r>
            <a:r>
              <a:rPr lang="zh-CN" altLang="en-US" sz="1900" b="1" dirty="0">
                <a:solidFill>
                  <a:srgbClr val="008080"/>
                </a:solidFill>
              </a:rPr>
              <a:t> 参数</a:t>
            </a:r>
            <a:r>
              <a:rPr lang="zh-CN" altLang="en-US" sz="1900" b="1" dirty="0">
                <a:solidFill>
                  <a:srgbClr val="008080"/>
                </a:solidFill>
              </a:rPr>
              <a:t>列表可为空，可以有默认</a:t>
            </a:r>
            <a:r>
              <a:rPr lang="zh-CN" altLang="en-US" sz="1900" b="1" dirty="0" smtClean="0">
                <a:solidFill>
                  <a:srgbClr val="008080"/>
                </a:solidFill>
              </a:rPr>
              <a:t>值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语句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b="1" dirty="0" smtClean="0"/>
              <a:t>return</a:t>
            </a:r>
            <a:r>
              <a:rPr lang="en-US" altLang="zh-CN" dirty="0" smtClean="0"/>
              <a:t> </a:t>
            </a:r>
            <a:r>
              <a:rPr lang="zh-CN" altLang="en-US" dirty="0" smtClean="0"/>
              <a:t>返回值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例子：</a:t>
            </a:r>
            <a:endParaRPr kumimoji="1"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 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0C75-7AE2-6947-973F-83E28334CDE4}" type="datetime1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kumimoji="1" lang="zh-CN" altLang="en-US" smtClean="0"/>
              <a:t>18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94360" y="4754506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 smtClean="0">
                <a:solidFill>
                  <a:srgbClr val="0000FF"/>
                </a:solidFill>
                <a:effectLst/>
                <a:latin typeface="Courier New" charset="0"/>
              </a:rPr>
              <a:t>def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Courier New" charset="0"/>
              </a:rPr>
              <a:t> fibs_1(n): </a:t>
            </a:r>
            <a:endParaRPr lang="en-US" altLang="zh-CN" dirty="0">
              <a:solidFill>
                <a:srgbClr val="008080"/>
              </a:solidFill>
              <a:latin typeface="Courier New" charset="0"/>
            </a:endParaRPr>
          </a:p>
          <a:p>
            <a:pPr lvl="1"/>
            <a:r>
              <a:rPr lang="en-US" altLang="zh-CN" dirty="0" smtClean="0">
                <a:solidFill>
                  <a:srgbClr val="0000FF"/>
                </a:solidFill>
                <a:effectLst/>
                <a:latin typeface="Courier New" charset="0"/>
              </a:rPr>
              <a:t>if</a:t>
            </a:r>
            <a:r>
              <a:rPr lang="en-US" altLang="zh-CN" dirty="0" smtClean="0"/>
              <a:t> n == 0 </a:t>
            </a:r>
            <a:r>
              <a:rPr lang="en-US" altLang="zh-CN" dirty="0" smtClean="0">
                <a:solidFill>
                  <a:srgbClr val="0000FF"/>
                </a:solidFill>
                <a:effectLst/>
                <a:latin typeface="Courier New" charset="0"/>
              </a:rPr>
              <a:t>or</a:t>
            </a:r>
            <a:r>
              <a:rPr lang="en-US" altLang="zh-CN" dirty="0" smtClean="0"/>
              <a:t> n == 1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Courier New" charset="0"/>
              </a:rPr>
              <a:t>: </a:t>
            </a:r>
            <a:endParaRPr lang="en-US" altLang="zh-CN" dirty="0">
              <a:solidFill>
                <a:srgbClr val="008080"/>
              </a:solidFill>
              <a:latin typeface="Courier New" charset="0"/>
            </a:endParaRPr>
          </a:p>
          <a:p>
            <a:pPr lvl="1"/>
            <a:r>
              <a:rPr lang="en-US" altLang="zh-CN" dirty="0" smtClean="0">
                <a:solidFill>
                  <a:srgbClr val="0000FF"/>
                </a:solidFill>
                <a:effectLst/>
                <a:latin typeface="Courier New" charset="0"/>
              </a:rPr>
              <a:t>	return</a:t>
            </a:r>
            <a:r>
              <a:rPr lang="en-US" altLang="zh-CN" dirty="0" smtClean="0"/>
              <a:t> 1 </a:t>
            </a:r>
            <a:endParaRPr lang="en-US" altLang="zh-CN" dirty="0">
              <a:solidFill>
                <a:srgbClr val="008080"/>
              </a:solidFill>
              <a:latin typeface="Courier New" charset="0"/>
            </a:endParaRPr>
          </a:p>
          <a:p>
            <a:pPr lvl="1"/>
            <a:r>
              <a:rPr lang="en-US" altLang="zh-CN" dirty="0" smtClean="0">
                <a:solidFill>
                  <a:srgbClr val="0000FF"/>
                </a:solidFill>
                <a:effectLst/>
                <a:latin typeface="Courier New" charset="0"/>
              </a:rPr>
              <a:t>else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Courier New" charset="0"/>
              </a:rPr>
              <a:t>:</a:t>
            </a:r>
          </a:p>
          <a:p>
            <a:pPr lvl="1"/>
            <a:r>
              <a:rPr lang="en-US" altLang="zh-CN" dirty="0" smtClean="0">
                <a:solidFill>
                  <a:srgbClr val="0000FF"/>
                </a:solidFill>
                <a:effectLst/>
                <a:latin typeface="Courier New" charset="0"/>
              </a:rPr>
              <a:t>	return</a:t>
            </a:r>
            <a:r>
              <a:rPr lang="en-US" altLang="zh-CN" dirty="0" smtClean="0"/>
              <a:t> fibs(n-1) + fibs(n-2)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929808" y="4754506"/>
            <a:ext cx="378680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0000FF"/>
                </a:solidFill>
                <a:effectLst/>
                <a:latin typeface="Courier New" charset="0"/>
              </a:rPr>
              <a:t>def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Courier New" charset="0"/>
              </a:rPr>
              <a:t> fibs_2():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 = 0,1</a:t>
            </a:r>
          </a:p>
          <a:p>
            <a:r>
              <a:rPr lang="en-US" altLang="zh-CN" dirty="0" smtClean="0">
                <a:solidFill>
                  <a:srgbClr val="0000FF"/>
                </a:solidFill>
                <a:effectLst/>
                <a:latin typeface="Courier New" charset="0"/>
              </a:rPr>
              <a:t>	while</a:t>
            </a:r>
            <a:r>
              <a:rPr lang="en-US" altLang="zh-CN" dirty="0" smtClean="0"/>
              <a:t> True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Courier New" charset="0"/>
              </a:rPr>
              <a:t>:</a:t>
            </a:r>
          </a:p>
          <a:p>
            <a:pPr lvl="1"/>
            <a:r>
              <a:rPr lang="en-US" altLang="zh-CN" dirty="0" smtClean="0">
                <a:solidFill>
                  <a:srgbClr val="0000FF"/>
                </a:solidFill>
                <a:effectLst/>
                <a:latin typeface="Courier New" charset="0"/>
              </a:rPr>
              <a:t>		yield</a:t>
            </a:r>
            <a:r>
              <a:rPr lang="zh-CN" altLang="en-US" dirty="0" smtClean="0">
                <a:solidFill>
                  <a:srgbClr val="0000FF"/>
                </a:solidFill>
                <a:effectLst/>
                <a:latin typeface="Courier New" charset="0"/>
              </a:rPr>
              <a:t> </a:t>
            </a:r>
            <a:r>
              <a:rPr lang="en-US" altLang="zh-CN" dirty="0"/>
              <a:t>a</a:t>
            </a:r>
          </a:p>
          <a:p>
            <a:pPr lvl="1"/>
            <a:r>
              <a:rPr lang="en-US" altLang="zh-CN" dirty="0" smtClean="0"/>
              <a:t>		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b,a+b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5605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类与模块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类：相关数据及逻辑的容器，构建创建真实对象的蓝图。</a:t>
            </a:r>
          </a:p>
          <a:p>
            <a:pPr marL="457200" lvl="1" indent="0">
              <a:buNone/>
            </a:pPr>
            <a:r>
              <a:rPr lang="en-US" altLang="zh-CN" dirty="0" smtClean="0"/>
              <a:t>class </a:t>
            </a:r>
            <a:r>
              <a:rPr lang="en-US" altLang="zh-CN" dirty="0" err="1" smtClean="0"/>
              <a:t>className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baseClass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es</a:t>
            </a:r>
            <a:r>
              <a:rPr lang="en-US" altLang="zh-CN" dirty="0" smtClean="0"/>
              <a:t>]):</a:t>
            </a:r>
          </a:p>
          <a:p>
            <a:pPr marL="457200" lvl="1" indent="0">
              <a:buNone/>
            </a:pPr>
            <a:r>
              <a:rPr lang="en-US" altLang="zh-CN" dirty="0" smtClean="0"/>
              <a:t>    “optional documentation string” </a:t>
            </a:r>
            <a:r>
              <a:rPr lang="en-US" altLang="zh-CN" sz="1900" b="1" dirty="0">
                <a:solidFill>
                  <a:srgbClr val="008080"/>
                </a:solidFill>
              </a:rPr>
              <a:t># </a:t>
            </a:r>
            <a:r>
              <a:rPr lang="zh-CN" altLang="en-US" sz="1900" b="1" dirty="0">
                <a:solidFill>
                  <a:srgbClr val="008080"/>
                </a:solidFill>
              </a:rPr>
              <a:t>说明性文字</a:t>
            </a:r>
            <a:r>
              <a:rPr lang="en-US" altLang="zh-CN" sz="1900" b="1" dirty="0">
                <a:solidFill>
                  <a:srgbClr val="008080"/>
                </a:solidFill>
              </a:rPr>
              <a:t>(</a:t>
            </a:r>
            <a:r>
              <a:rPr lang="zh-CN" altLang="en-US" sz="1900" b="1" dirty="0">
                <a:solidFill>
                  <a:srgbClr val="008080"/>
                </a:solidFill>
              </a:rPr>
              <a:t>可选</a:t>
            </a:r>
            <a:r>
              <a:rPr lang="en-US" altLang="zh-CN" sz="1900" b="1" dirty="0">
                <a:solidFill>
                  <a:srgbClr val="00808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static_member_declarations</a:t>
            </a:r>
            <a:r>
              <a:rPr lang="en-US" altLang="zh-CN" dirty="0" smtClean="0"/>
              <a:t>        </a:t>
            </a:r>
            <a:r>
              <a:rPr lang="en-US" altLang="zh-CN" sz="1900" b="1" dirty="0">
                <a:solidFill>
                  <a:srgbClr val="008080"/>
                </a:solidFill>
              </a:rPr>
              <a:t># </a:t>
            </a:r>
            <a:r>
              <a:rPr lang="zh-CN" altLang="en-US" sz="1900" b="1" dirty="0">
                <a:solidFill>
                  <a:srgbClr val="008080"/>
                </a:solidFill>
              </a:rPr>
              <a:t>静态成员定义</a:t>
            </a:r>
            <a:endParaRPr lang="en-US" altLang="zh-CN" sz="1900" b="1" dirty="0">
              <a:solidFill>
                <a:srgbClr val="008080"/>
              </a:solidFill>
            </a:endParaRPr>
          </a:p>
          <a:p>
            <a:pPr marL="457200" lvl="1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method_declarations</a:t>
            </a:r>
            <a:r>
              <a:rPr lang="en-US" altLang="zh-CN" dirty="0" smtClean="0"/>
              <a:t>               </a:t>
            </a:r>
            <a:r>
              <a:rPr lang="en-US" altLang="zh-CN" sz="1900" b="1" dirty="0">
                <a:solidFill>
                  <a:srgbClr val="008080"/>
                </a:solidFill>
              </a:rPr>
              <a:t># </a:t>
            </a:r>
            <a:r>
              <a:rPr lang="zh-CN" altLang="en-US" sz="1900" b="1" dirty="0">
                <a:solidFill>
                  <a:srgbClr val="008080"/>
                </a:solidFill>
              </a:rPr>
              <a:t>方法定义</a:t>
            </a:r>
            <a:endParaRPr lang="en-US" altLang="zh-CN" sz="1900" b="1" dirty="0">
              <a:solidFill>
                <a:srgbClr val="008080"/>
              </a:solidFill>
            </a:endParaRPr>
          </a:p>
          <a:p>
            <a:endParaRPr lang="en-US" altLang="zh-CN" dirty="0" smtClean="0"/>
          </a:p>
          <a:p>
            <a:r>
              <a:rPr lang="zh-CN" altLang="en-US" dirty="0" smtClean="0"/>
              <a:t>模块：一种组织形式，将有联系的代码组织到独立文件中</a:t>
            </a:r>
          </a:p>
          <a:p>
            <a:pPr marL="457200" lvl="1" indent="0">
              <a:buNone/>
            </a:pPr>
            <a:r>
              <a:rPr lang="en-US" altLang="zh-CN" dirty="0" smtClean="0"/>
              <a:t># </a:t>
            </a:r>
            <a:r>
              <a:rPr lang="zh-CN" altLang="en-US" dirty="0" smtClean="0"/>
              <a:t>模块可以包含可执行代码、函数和类。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&gt;&gt;&gt;import sys  </a:t>
            </a:r>
            <a:r>
              <a:rPr lang="en-US" altLang="zh-CN" sz="1900" b="1" dirty="0">
                <a:solidFill>
                  <a:srgbClr val="008080"/>
                </a:solidFill>
              </a:rPr>
              <a:t># </a:t>
            </a:r>
            <a:r>
              <a:rPr lang="zh-CN" altLang="en-US" sz="1900" b="1" dirty="0">
                <a:solidFill>
                  <a:srgbClr val="008080"/>
                </a:solidFill>
              </a:rPr>
              <a:t>导入方法，</a:t>
            </a:r>
            <a:r>
              <a:rPr lang="en-US" altLang="zh-CN" sz="1900" b="1" dirty="0">
                <a:solidFill>
                  <a:srgbClr val="008080"/>
                </a:solidFill>
              </a:rPr>
              <a:t>sys</a:t>
            </a:r>
            <a:r>
              <a:rPr lang="zh-CN" altLang="en-US" sz="1900" b="1" dirty="0">
                <a:solidFill>
                  <a:srgbClr val="008080"/>
                </a:solidFill>
              </a:rPr>
              <a:t>为模块名称</a:t>
            </a:r>
            <a:endParaRPr lang="en-US" altLang="zh-CN" sz="1900" b="1" dirty="0">
              <a:solidFill>
                <a:srgbClr val="008080"/>
              </a:solidFill>
            </a:endParaRPr>
          </a:p>
          <a:p>
            <a:pPr marL="457200" lvl="1" indent="0">
              <a:buNone/>
            </a:pPr>
            <a:r>
              <a:rPr lang="en-US" altLang="zh-CN" dirty="0" smtClean="0"/>
              <a:t>&gt;&gt;&gt;</a:t>
            </a:r>
            <a:r>
              <a:rPr lang="en-US" altLang="zh-CN" dirty="0" err="1" smtClean="0"/>
              <a:t>sys.stdout.write</a:t>
            </a:r>
            <a:r>
              <a:rPr lang="en-US" altLang="zh-CN" dirty="0" smtClean="0"/>
              <a:t>(‘Hello world!’)</a:t>
            </a:r>
          </a:p>
          <a:p>
            <a:pPr marL="457200" lvl="1" indent="0">
              <a:buNone/>
            </a:pPr>
            <a:r>
              <a:rPr lang="en-US" altLang="zh-CN" dirty="0" smtClean="0"/>
              <a:t>&gt;&gt;&gt;</a:t>
            </a:r>
            <a:r>
              <a:rPr lang="en-US" altLang="zh-CN" dirty="0" err="1" smtClean="0"/>
              <a:t>sys.platform</a:t>
            </a:r>
            <a:r>
              <a:rPr lang="en-US" altLang="zh-CN" dirty="0" smtClean="0"/>
              <a:t>   </a:t>
            </a:r>
            <a:r>
              <a:rPr lang="en-US" altLang="zh-CN" sz="1900" b="1" dirty="0">
                <a:solidFill>
                  <a:srgbClr val="008080"/>
                </a:solidFill>
              </a:rPr>
              <a:t># 'win32'</a:t>
            </a:r>
          </a:p>
          <a:p>
            <a:pPr marL="457200" lvl="1" indent="0">
              <a:buNone/>
            </a:pPr>
            <a:r>
              <a:rPr lang="en-US" altLang="zh-CN" dirty="0" smtClean="0"/>
              <a:t>&gt;&gt;&gt;</a:t>
            </a:r>
            <a:r>
              <a:rPr lang="en-US" altLang="zh-CN" dirty="0" err="1" smtClean="0"/>
              <a:t>sys.version</a:t>
            </a:r>
            <a:r>
              <a:rPr lang="en-US" altLang="zh-CN" dirty="0" smtClean="0"/>
              <a:t>    </a:t>
            </a:r>
            <a:r>
              <a:rPr lang="en-US" altLang="zh-CN" sz="1900" b="1" dirty="0">
                <a:solidFill>
                  <a:srgbClr val="008080"/>
                </a:solidFill>
              </a:rPr>
              <a:t># '2.6.5 (r265:79096,……</a:t>
            </a:r>
            <a:endParaRPr lang="en-US" altLang="zh-CN" sz="1900" b="1" dirty="0">
              <a:solidFill>
                <a:srgbClr val="00808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F876-7E36-674A-B10D-5A9F875FF917}" type="datetime1">
              <a:rPr lang="zh-CN" altLang="en-US" smtClean="0"/>
              <a:pPr/>
              <a:t>2017/11/22</a:t>
            </a:fld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36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endParaRPr lang="en-US" altLang="zh-CN"/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由</a:t>
            </a:r>
            <a:r>
              <a:rPr lang="en-US" altLang="zh-CN" dirty="0" smtClean="0"/>
              <a:t>Guido van Rossum</a:t>
            </a:r>
            <a:r>
              <a:rPr lang="zh-CN" altLang="en-US" dirty="0" smtClean="0"/>
              <a:t>（现在在</a:t>
            </a:r>
            <a:r>
              <a:rPr lang="en-US" altLang="zh-CN" dirty="0" smtClean="0"/>
              <a:t>Google</a:t>
            </a:r>
            <a:r>
              <a:rPr lang="zh-CN" altLang="en-US" dirty="0" smtClean="0"/>
              <a:t>）创建于</a:t>
            </a:r>
            <a:r>
              <a:rPr lang="en-US" altLang="zh-CN" dirty="0" smtClean="0"/>
              <a:t>1991</a:t>
            </a:r>
            <a:r>
              <a:rPr lang="zh-CN" altLang="en-US" dirty="0" smtClean="0"/>
              <a:t>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命名为</a:t>
            </a:r>
            <a:r>
              <a:rPr lang="en-US" altLang="zh-CN" dirty="0" smtClean="0"/>
              <a:t>Monty Python</a:t>
            </a:r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作为一种脚本语言（</a:t>
            </a:r>
            <a:r>
              <a:rPr lang="en-US" altLang="zh-CN" dirty="0" smtClean="0"/>
              <a:t>Scripting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languages</a:t>
            </a:r>
            <a:r>
              <a:rPr lang="zh-CN" altLang="en-US" dirty="0" smtClean="0"/>
              <a:t>）很有用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脚本：一个用于中小型项目的程序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使用者：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Google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Yahoo !, </a:t>
            </a:r>
            <a:r>
              <a:rPr lang="en-US" altLang="zh-CN" dirty="0" err="1" smtClean="0"/>
              <a:t>Youtube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许多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发行版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游戏和应用程序（例如</a:t>
            </a:r>
            <a:r>
              <a:rPr lang="en-US" altLang="zh-CN" dirty="0" smtClean="0"/>
              <a:t>Eve Online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pic>
        <p:nvPicPr>
          <p:cNvPr id="34820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965" y="4001878"/>
            <a:ext cx="2738438" cy="2051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F24A-CB1D-054F-A269-CC0D9ED3CDC4}" type="datetime1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7695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一个完整的</a:t>
            </a:r>
            <a:r>
              <a:rPr kumimoji="1" lang="en-US" altLang="zh-CN" dirty="0" smtClean="0"/>
              <a:t>Python</a:t>
            </a:r>
            <a:r>
              <a:rPr kumimoji="1" lang="zh-CN" altLang="en-US" dirty="0" smtClean="0"/>
              <a:t>程序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kumimoji="1" lang="en-US" altLang="zh-CN" dirty="0"/>
              <a:t>i</a:t>
            </a:r>
            <a:r>
              <a:rPr kumimoji="1" lang="en-US" altLang="zh-CN" dirty="0" smtClean="0"/>
              <a:t>mport </a:t>
            </a:r>
            <a:r>
              <a:rPr kumimoji="1" lang="en-US" altLang="zh-CN" dirty="0" err="1" smtClean="0"/>
              <a:t>os</a:t>
            </a:r>
            <a:r>
              <a:rPr kumimoji="1" lang="en-US" altLang="zh-CN" dirty="0" smtClean="0"/>
              <a:t> </a:t>
            </a:r>
            <a:r>
              <a:rPr lang="en-US" altLang="zh-CN" b="1" dirty="0">
                <a:solidFill>
                  <a:srgbClr val="008080"/>
                </a:solidFill>
              </a:rPr>
              <a:t># </a:t>
            </a:r>
            <a:r>
              <a:rPr lang="zh-CN" altLang="en-US" b="1" dirty="0">
                <a:solidFill>
                  <a:srgbClr val="008080"/>
                </a:solidFill>
              </a:rPr>
              <a:t>导入</a:t>
            </a:r>
            <a:r>
              <a:rPr lang="en-US" altLang="zh-CN" b="1" dirty="0" err="1">
                <a:solidFill>
                  <a:srgbClr val="008080"/>
                </a:solidFill>
              </a:rPr>
              <a:t>os</a:t>
            </a:r>
            <a:r>
              <a:rPr lang="zh-CN" altLang="en-US" b="1" dirty="0">
                <a:solidFill>
                  <a:srgbClr val="008080"/>
                </a:solidFill>
              </a:rPr>
              <a:t>包</a:t>
            </a:r>
            <a:endParaRPr lang="en-US" altLang="zh-CN" b="1" dirty="0">
              <a:solidFill>
                <a:srgbClr val="008080"/>
              </a:solidFill>
            </a:endParaRPr>
          </a:p>
          <a:p>
            <a:pPr marL="0" indent="0">
              <a:buNone/>
            </a:pPr>
            <a:r>
              <a:rPr kumimoji="1" lang="en-US" altLang="zh-CN" dirty="0"/>
              <a:t>i</a:t>
            </a:r>
            <a:r>
              <a:rPr kumimoji="1" lang="en-US" altLang="zh-CN" dirty="0" smtClean="0"/>
              <a:t>mport sys</a:t>
            </a:r>
            <a:r>
              <a:rPr kumimoji="1" lang="zh-CN" altLang="en-US" dirty="0" smtClean="0"/>
              <a:t> </a:t>
            </a:r>
            <a:r>
              <a:rPr lang="en-US" altLang="zh-CN" b="1" dirty="0">
                <a:solidFill>
                  <a:srgbClr val="008080"/>
                </a:solidFill>
              </a:rPr>
              <a:t>#</a:t>
            </a:r>
            <a:r>
              <a:rPr lang="zh-CN" altLang="en-US" b="1" dirty="0">
                <a:solidFill>
                  <a:srgbClr val="008080"/>
                </a:solidFill>
              </a:rPr>
              <a:t> 导入</a:t>
            </a:r>
            <a:r>
              <a:rPr lang="en-US" altLang="zh-CN" b="1" dirty="0">
                <a:solidFill>
                  <a:srgbClr val="008080"/>
                </a:solidFill>
              </a:rPr>
              <a:t>sys</a:t>
            </a:r>
            <a:r>
              <a:rPr lang="zh-CN" altLang="en-US" b="1" dirty="0">
                <a:solidFill>
                  <a:srgbClr val="008080"/>
                </a:solidFill>
              </a:rPr>
              <a:t>包</a:t>
            </a:r>
            <a:endParaRPr lang="en-US" altLang="zh-CN" b="1" dirty="0">
              <a:solidFill>
                <a:srgbClr val="008080"/>
              </a:solidFill>
            </a:endParaRPr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class A:</a:t>
            </a:r>
            <a:r>
              <a:rPr kumimoji="1" lang="zh-CN" altLang="en-US" dirty="0" smtClean="0"/>
              <a:t> </a:t>
            </a:r>
            <a:r>
              <a:rPr lang="en-US" altLang="zh-CN" b="1" dirty="0">
                <a:solidFill>
                  <a:srgbClr val="008080"/>
                </a:solidFill>
              </a:rPr>
              <a:t>#</a:t>
            </a:r>
            <a:r>
              <a:rPr lang="zh-CN" altLang="en-US" b="1" dirty="0">
                <a:solidFill>
                  <a:srgbClr val="008080"/>
                </a:solidFill>
              </a:rPr>
              <a:t> 定义类型</a:t>
            </a:r>
            <a:r>
              <a:rPr lang="en-US" altLang="zh-CN" b="1" dirty="0">
                <a:solidFill>
                  <a:srgbClr val="008080"/>
                </a:solidFill>
              </a:rPr>
              <a:t>A</a:t>
            </a:r>
          </a:p>
          <a:p>
            <a:pPr marL="457200" lvl="1" indent="0">
              <a:buNone/>
            </a:pPr>
            <a:r>
              <a:rPr kumimoji="1" lang="en-US" altLang="zh-CN" dirty="0" err="1" smtClean="0"/>
              <a:t>def</a:t>
            </a:r>
            <a:r>
              <a:rPr kumimoji="1" lang="en-US" altLang="zh-CN" dirty="0" smtClean="0"/>
              <a:t> __</a:t>
            </a:r>
            <a:r>
              <a:rPr kumimoji="1" lang="en-US" altLang="zh-CN" dirty="0" err="1" smtClean="0"/>
              <a:t>init</a:t>
            </a:r>
            <a:r>
              <a:rPr kumimoji="1" lang="en-US" altLang="zh-CN" dirty="0" smtClean="0"/>
              <a:t>__(self, data=None):</a:t>
            </a:r>
            <a:r>
              <a:rPr kumimoji="1" lang="zh-CN" altLang="en-US" dirty="0" smtClean="0"/>
              <a:t> </a:t>
            </a:r>
            <a:r>
              <a:rPr lang="en-US" altLang="zh-CN" sz="2200" b="1" dirty="0">
                <a:solidFill>
                  <a:srgbClr val="008080"/>
                </a:solidFill>
              </a:rPr>
              <a:t>#</a:t>
            </a:r>
            <a:r>
              <a:rPr lang="zh-CN" altLang="en-US" sz="2200" b="1" dirty="0">
                <a:solidFill>
                  <a:srgbClr val="008080"/>
                </a:solidFill>
              </a:rPr>
              <a:t> 定义构造函数</a:t>
            </a:r>
            <a:endParaRPr lang="en-US" altLang="zh-CN" sz="2200" b="1" dirty="0">
              <a:solidFill>
                <a:srgbClr val="008080"/>
              </a:solidFill>
            </a:endParaRPr>
          </a:p>
          <a:p>
            <a:pPr marL="914400" lvl="2" indent="0">
              <a:buNone/>
            </a:pPr>
            <a:r>
              <a:rPr kumimoji="1" lang="en-US" altLang="zh-CN" dirty="0" err="1" smtClean="0"/>
              <a:t>self.data</a:t>
            </a:r>
            <a:r>
              <a:rPr kumimoji="1" lang="en-US" altLang="zh-CN" dirty="0" smtClean="0"/>
              <a:t> = data</a:t>
            </a:r>
            <a:r>
              <a:rPr kumimoji="1" lang="zh-CN" altLang="en-US" dirty="0" smtClean="0"/>
              <a:t> </a:t>
            </a:r>
            <a:r>
              <a:rPr lang="en-US" altLang="zh-CN" sz="2200" b="1" dirty="0">
                <a:solidFill>
                  <a:srgbClr val="008080"/>
                </a:solidFill>
              </a:rPr>
              <a:t>#</a:t>
            </a:r>
            <a:r>
              <a:rPr lang="zh-CN" altLang="en-US" sz="2200" b="1" dirty="0">
                <a:solidFill>
                  <a:srgbClr val="008080"/>
                </a:solidFill>
              </a:rPr>
              <a:t> 将参数</a:t>
            </a:r>
            <a:r>
              <a:rPr lang="en-US" altLang="zh-CN" sz="2200" b="1" dirty="0">
                <a:solidFill>
                  <a:srgbClr val="008080"/>
                </a:solidFill>
              </a:rPr>
              <a:t>data</a:t>
            </a:r>
            <a:r>
              <a:rPr lang="zh-CN" altLang="en-US" sz="2200" b="1" dirty="0">
                <a:solidFill>
                  <a:srgbClr val="008080"/>
                </a:solidFill>
              </a:rPr>
              <a:t>的值赋给字段</a:t>
            </a:r>
            <a:r>
              <a:rPr lang="en-US" altLang="zh-CN" sz="2200" b="1" dirty="0">
                <a:solidFill>
                  <a:srgbClr val="008080"/>
                </a:solidFill>
              </a:rPr>
              <a:t>data</a:t>
            </a:r>
          </a:p>
          <a:p>
            <a:pPr marL="457200" lvl="1" indent="0">
              <a:buNone/>
            </a:pPr>
            <a:r>
              <a:rPr kumimoji="1" lang="en-US" altLang="zh-CN" dirty="0" err="1"/>
              <a:t>d</a:t>
            </a:r>
            <a:r>
              <a:rPr kumimoji="1" lang="en-US" altLang="zh-CN" dirty="0" err="1" smtClean="0"/>
              <a:t>ef</a:t>
            </a:r>
            <a:r>
              <a:rPr kumimoji="1" lang="en-US" altLang="zh-CN" dirty="0" smtClean="0"/>
              <a:t> method(self, message):</a:t>
            </a:r>
            <a:r>
              <a:rPr kumimoji="1" lang="zh-CN" altLang="en-US" dirty="0" smtClean="0"/>
              <a:t> </a:t>
            </a:r>
            <a:r>
              <a:rPr lang="en-US" altLang="zh-CN" sz="2400" b="1" dirty="0">
                <a:solidFill>
                  <a:srgbClr val="008080"/>
                </a:solidFill>
              </a:rPr>
              <a:t>#</a:t>
            </a:r>
            <a:r>
              <a:rPr lang="zh-CN" altLang="en-US" sz="2400" b="1" dirty="0">
                <a:solidFill>
                  <a:srgbClr val="008080"/>
                </a:solidFill>
              </a:rPr>
              <a:t> 定义</a:t>
            </a:r>
            <a:r>
              <a:rPr lang="en-US" altLang="zh-CN" sz="2400" b="1" dirty="0">
                <a:solidFill>
                  <a:srgbClr val="008080"/>
                </a:solidFill>
              </a:rPr>
              <a:t>method</a:t>
            </a:r>
            <a:r>
              <a:rPr lang="zh-CN" altLang="en-US" sz="2400" b="1" dirty="0">
                <a:solidFill>
                  <a:srgbClr val="008080"/>
                </a:solidFill>
              </a:rPr>
              <a:t>方法</a:t>
            </a:r>
            <a:endParaRPr lang="en-US" altLang="zh-CN" sz="2400" b="1" dirty="0">
              <a:solidFill>
                <a:srgbClr val="008080"/>
              </a:solidFill>
            </a:endParaRPr>
          </a:p>
          <a:p>
            <a:pPr marL="914400" lvl="2" indent="0">
              <a:buNone/>
            </a:pPr>
            <a:r>
              <a:rPr kumimoji="1" lang="en-US" altLang="zh-CN" dirty="0" smtClean="0"/>
              <a:t>print message</a:t>
            </a:r>
            <a:r>
              <a:rPr kumimoji="1" lang="zh-CN" altLang="en-US" dirty="0" smtClean="0"/>
              <a:t> </a:t>
            </a:r>
            <a:r>
              <a:rPr lang="en-US" altLang="zh-CN" sz="2400" b="1" dirty="0">
                <a:solidFill>
                  <a:srgbClr val="008080"/>
                </a:solidFill>
              </a:rPr>
              <a:t>#</a:t>
            </a:r>
            <a:r>
              <a:rPr lang="zh-CN" altLang="en-US" sz="2400" b="1" dirty="0">
                <a:solidFill>
                  <a:srgbClr val="008080"/>
                </a:solidFill>
              </a:rPr>
              <a:t> 在屏幕上打印</a:t>
            </a:r>
            <a:r>
              <a:rPr lang="en-US" altLang="zh-CN" sz="2400" b="1" dirty="0">
                <a:solidFill>
                  <a:srgbClr val="008080"/>
                </a:solidFill>
              </a:rPr>
              <a:t>message</a:t>
            </a:r>
            <a:r>
              <a:rPr lang="zh-CN" altLang="en-US" sz="2400" b="1" dirty="0">
                <a:solidFill>
                  <a:srgbClr val="008080"/>
                </a:solidFill>
              </a:rPr>
              <a:t>的值</a:t>
            </a:r>
            <a:endParaRPr lang="en-US" altLang="zh-CN" sz="2400" b="1" dirty="0">
              <a:solidFill>
                <a:srgbClr val="008080"/>
              </a:solidFill>
            </a:endParaRP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smtClean="0"/>
              <a:t>test = A(‘data here’)</a:t>
            </a:r>
            <a:r>
              <a:rPr kumimoji="1" lang="zh-CN" altLang="en-US" dirty="0" smtClean="0"/>
              <a:t> </a:t>
            </a:r>
            <a:r>
              <a:rPr lang="en-US" altLang="zh-CN" b="1" dirty="0">
                <a:solidFill>
                  <a:srgbClr val="008080"/>
                </a:solidFill>
              </a:rPr>
              <a:t>#</a:t>
            </a:r>
            <a:r>
              <a:rPr lang="zh-CN" altLang="en-US" b="1" dirty="0">
                <a:solidFill>
                  <a:srgbClr val="008080"/>
                </a:solidFill>
              </a:rPr>
              <a:t> 实例化类型</a:t>
            </a:r>
            <a:r>
              <a:rPr lang="en-US" altLang="zh-CN" b="1" dirty="0">
                <a:solidFill>
                  <a:srgbClr val="008080"/>
                </a:solidFill>
              </a:rPr>
              <a:t>A</a:t>
            </a:r>
            <a:r>
              <a:rPr lang="zh-CN" altLang="en-US" b="1" dirty="0">
                <a:solidFill>
                  <a:srgbClr val="008080"/>
                </a:solidFill>
              </a:rPr>
              <a:t>的对象</a:t>
            </a:r>
            <a:r>
              <a:rPr lang="en-US" altLang="zh-CN" b="1" dirty="0">
                <a:solidFill>
                  <a:srgbClr val="008080"/>
                </a:solidFill>
              </a:rPr>
              <a:t>test</a:t>
            </a:r>
          </a:p>
          <a:p>
            <a:pPr marL="0" indent="0">
              <a:buNone/>
            </a:pPr>
            <a:r>
              <a:rPr kumimoji="1" lang="en-US" altLang="zh-CN" dirty="0" smtClean="0"/>
              <a:t>print </a:t>
            </a:r>
            <a:r>
              <a:rPr kumimoji="1" lang="en-US" altLang="zh-CN" dirty="0" err="1" smtClean="0"/>
              <a:t>test.data</a:t>
            </a:r>
            <a:r>
              <a:rPr kumimoji="1" lang="zh-CN" altLang="en-US" dirty="0" smtClean="0"/>
              <a:t> </a:t>
            </a:r>
            <a:r>
              <a:rPr lang="en-US" altLang="zh-CN" b="1" dirty="0">
                <a:solidFill>
                  <a:srgbClr val="008080"/>
                </a:solidFill>
              </a:rPr>
              <a:t>#</a:t>
            </a:r>
            <a:r>
              <a:rPr lang="zh-CN" altLang="en-US" b="1" dirty="0">
                <a:solidFill>
                  <a:srgbClr val="008080"/>
                </a:solidFill>
              </a:rPr>
              <a:t> 在屏幕上打印对象</a:t>
            </a:r>
            <a:r>
              <a:rPr lang="en-US" altLang="zh-CN" b="1" dirty="0">
                <a:solidFill>
                  <a:srgbClr val="008080"/>
                </a:solidFill>
              </a:rPr>
              <a:t>test</a:t>
            </a:r>
            <a:r>
              <a:rPr lang="zh-CN" altLang="en-US" b="1" dirty="0">
                <a:solidFill>
                  <a:srgbClr val="008080"/>
                </a:solidFill>
              </a:rPr>
              <a:t>的字段</a:t>
            </a:r>
            <a:r>
              <a:rPr lang="en-US" altLang="zh-CN" b="1" dirty="0">
                <a:solidFill>
                  <a:srgbClr val="008080"/>
                </a:solidFill>
              </a:rPr>
              <a:t>data</a:t>
            </a:r>
            <a:r>
              <a:rPr lang="zh-CN" altLang="en-US" b="1" dirty="0">
                <a:solidFill>
                  <a:srgbClr val="008080"/>
                </a:solidFill>
              </a:rPr>
              <a:t>的值</a:t>
            </a:r>
            <a:endParaRPr lang="en-US" altLang="zh-CN" b="1" dirty="0">
              <a:solidFill>
                <a:srgbClr val="008080"/>
              </a:solidFill>
            </a:endParaRP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err="1" smtClean="0"/>
              <a:t>test.method</a:t>
            </a:r>
            <a:r>
              <a:rPr kumimoji="1" lang="en-US" altLang="zh-CN" dirty="0" smtClean="0"/>
              <a:t>(‘goes here’)</a:t>
            </a:r>
            <a:r>
              <a:rPr kumimoji="1" lang="zh-CN" altLang="en-US" dirty="0" smtClean="0"/>
              <a:t> </a:t>
            </a:r>
            <a:r>
              <a:rPr lang="en-US" altLang="zh-CN" b="1" dirty="0">
                <a:solidFill>
                  <a:srgbClr val="008080"/>
                </a:solidFill>
              </a:rPr>
              <a:t>#</a:t>
            </a:r>
            <a:r>
              <a:rPr lang="zh-CN" altLang="en-US" b="1" dirty="0">
                <a:solidFill>
                  <a:srgbClr val="008080"/>
                </a:solidFill>
              </a:rPr>
              <a:t>调用对象</a:t>
            </a:r>
            <a:r>
              <a:rPr lang="en-US" altLang="zh-CN" b="1" dirty="0">
                <a:solidFill>
                  <a:srgbClr val="008080"/>
                </a:solidFill>
              </a:rPr>
              <a:t>test</a:t>
            </a:r>
            <a:r>
              <a:rPr lang="zh-CN" altLang="en-US" b="1" dirty="0">
                <a:solidFill>
                  <a:srgbClr val="008080"/>
                </a:solidFill>
              </a:rPr>
              <a:t>的</a:t>
            </a:r>
            <a:r>
              <a:rPr lang="en-US" altLang="zh-CN" b="1" dirty="0">
                <a:solidFill>
                  <a:srgbClr val="008080"/>
                </a:solidFill>
              </a:rPr>
              <a:t>method</a:t>
            </a:r>
            <a:r>
              <a:rPr lang="zh-CN" altLang="en-US" b="1" dirty="0">
                <a:solidFill>
                  <a:srgbClr val="008080"/>
                </a:solidFill>
              </a:rPr>
              <a:t>方法</a:t>
            </a:r>
            <a:endParaRPr lang="zh-CN" altLang="en-US" b="1" dirty="0">
              <a:solidFill>
                <a:srgbClr val="00808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4BC6D-8961-F742-A80A-2130D5CE01BF}" type="datetime1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1075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Python</a:t>
            </a:r>
            <a:r>
              <a:rPr kumimoji="1" lang="zh-CN" altLang="en-US" dirty="0" smtClean="0"/>
              <a:t>项目文件层次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D3014-94F6-4242-B7FC-4629A1D84031}" type="datetime1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kumimoji="1" lang="zh-CN" altLang="en-US" smtClean="0"/>
              <a:t>21</a:t>
            </a:fld>
            <a:endParaRPr kumimoji="1" lang="zh-CN" altLang="en-US"/>
          </a:p>
        </p:txBody>
      </p:sp>
      <p:pic>
        <p:nvPicPr>
          <p:cNvPr id="6" name="Picture 1" descr="C:\Users\Administrator\AppData\Roaming\Tencent\Users\664044367\QQ\WinTemp\RichOle\06@DXF445KNYAJ$SLFV1JDV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4376" y="2057401"/>
            <a:ext cx="6741804" cy="38474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49279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数学命令</a:t>
            </a:r>
            <a:endParaRPr lang="en-US" altLang="zh-CN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4360" y="2514051"/>
            <a:ext cx="7955280" cy="406908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endParaRPr lang="en-US" altLang="zh-CN" dirty="0"/>
          </a:p>
          <a:p>
            <a:pPr lvl="1">
              <a:lnSpc>
                <a:spcPct val="90000"/>
              </a:lnSpc>
            </a:pPr>
            <a:endParaRPr lang="en-US" altLang="zh-CN" dirty="0"/>
          </a:p>
          <a:p>
            <a:pPr lvl="1"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</a:pPr>
            <a:endParaRPr lang="en-US" altLang="zh-CN" dirty="0"/>
          </a:p>
          <a:p>
            <a:r>
              <a:rPr lang="zh-CN" altLang="en-US" dirty="0"/>
              <a:t>要使用这些命令，</a:t>
            </a:r>
            <a:r>
              <a:rPr lang="zh-CN" altLang="en-US" dirty="0" smtClean="0"/>
              <a:t>请将以下语句放在</a:t>
            </a:r>
            <a:r>
              <a:rPr lang="zh-CN" altLang="en-US" dirty="0"/>
              <a:t>您的</a:t>
            </a:r>
            <a:r>
              <a:rPr lang="zh-CN" altLang="en-US" dirty="0" smtClean="0"/>
              <a:t>程序头部：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latin typeface="Courier New" charset="0"/>
              </a:rPr>
              <a:t>from </a:t>
            </a:r>
            <a:r>
              <a:rPr lang="en-US" altLang="zh-CN" dirty="0">
                <a:latin typeface="Courier New" charset="0"/>
              </a:rPr>
              <a:t>math import *</a:t>
            </a:r>
          </a:p>
        </p:txBody>
      </p:sp>
      <p:graphicFrame>
        <p:nvGraphicFramePr>
          <p:cNvPr id="60534" name="Group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32830"/>
              </p:ext>
            </p:extLst>
          </p:nvPr>
        </p:nvGraphicFramePr>
        <p:xfrm>
          <a:off x="202095" y="1930676"/>
          <a:ext cx="6002338" cy="3486152"/>
        </p:xfrm>
        <a:graphic>
          <a:graphicData uri="http://schemas.openxmlformats.org/drawingml/2006/table">
            <a:tbl>
              <a:tblPr/>
              <a:tblGrid>
                <a:gridCol w="2414588"/>
                <a:gridCol w="3587750"/>
              </a:tblGrid>
              <a:tr h="317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函数名称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描述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abs(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value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绝对值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ceil(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value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向上取整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cos(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value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余弦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floor(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value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向下取整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log10(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value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以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10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为底的对数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max(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value1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,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value2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最大数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min(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value1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,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value2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最小数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round(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value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四舍五入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sin(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value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正弦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sqrt(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value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平方根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05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95739"/>
              </p:ext>
            </p:extLst>
          </p:nvPr>
        </p:nvGraphicFramePr>
        <p:xfrm>
          <a:off x="6269520" y="1930676"/>
          <a:ext cx="2771775" cy="971550"/>
        </p:xfrm>
        <a:graphic>
          <a:graphicData uri="http://schemas.openxmlformats.org/drawingml/2006/table">
            <a:tbl>
              <a:tblPr/>
              <a:tblGrid>
                <a:gridCol w="1219200"/>
                <a:gridCol w="1552575"/>
              </a:tblGrid>
              <a:tr h="323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常量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描述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2.7182818...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pi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3.1415926...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30052-2E67-0149-9B1E-24739DC69B71}" type="datetime1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9397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9225" y="1775791"/>
            <a:ext cx="8994775" cy="382374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339725" indent="-339725" defTabSz="4492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dirty="0">
                <a:latin typeface="Courier New" charset="0"/>
              </a:rPr>
              <a:t>input</a:t>
            </a:r>
            <a:r>
              <a:rPr lang="en-US" altLang="zh-CN" dirty="0"/>
              <a:t> </a:t>
            </a:r>
            <a:r>
              <a:rPr lang="en-US" altLang="zh-CN" dirty="0" smtClean="0"/>
              <a:t>:</a:t>
            </a:r>
            <a:r>
              <a:rPr lang="zh-CN" altLang="en-US" dirty="0"/>
              <a:t>从用户的键盘上读取一个</a:t>
            </a:r>
            <a:r>
              <a:rPr lang="zh-CN" altLang="en-US" dirty="0" smtClean="0"/>
              <a:t>数字</a:t>
            </a:r>
            <a:endParaRPr lang="en-US" altLang="zh-CN" dirty="0"/>
          </a:p>
          <a:p>
            <a:pPr marL="739775" lvl="1" indent="-282575" defTabSz="4492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zh-CN" altLang="en-US" dirty="0"/>
              <a:t>您可以将输入的结果存储到变量</a:t>
            </a:r>
            <a:r>
              <a:rPr lang="zh-CN" altLang="en-US" dirty="0" smtClean="0"/>
              <a:t>中</a:t>
            </a:r>
            <a:endParaRPr lang="en-US" altLang="zh-CN" sz="900" dirty="0"/>
          </a:p>
          <a:p>
            <a:pPr marL="1084263" lvl="2" indent="-169863" defTabSz="4492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altLang="zh-CN" sz="800" dirty="0"/>
          </a:p>
          <a:p>
            <a:pPr marL="739775" lvl="1" indent="-282575" defTabSz="4492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zh-CN" altLang="en-US" dirty="0" smtClean="0"/>
              <a:t>例子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pPr marL="739775" lvl="1" indent="-282575" defTabSz="4492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altLang="zh-CN" sz="1000" dirty="0"/>
          </a:p>
          <a:p>
            <a:pPr marL="739775" lvl="1" indent="-282575" defTabSz="449263">
              <a:lnSpc>
                <a:spcPct val="60000"/>
              </a:lnSpc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2000" b="1" dirty="0">
                <a:solidFill>
                  <a:schemeClr val="accent2"/>
                </a:solidFill>
                <a:latin typeface="Courier New" charset="0"/>
              </a:rPr>
              <a:t>	age = input("How old are you? ")</a:t>
            </a:r>
          </a:p>
          <a:p>
            <a:pPr marL="739775" lvl="1" indent="-282575" defTabSz="449263">
              <a:lnSpc>
                <a:spcPct val="60000"/>
              </a:lnSpc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2000" dirty="0">
                <a:latin typeface="Courier New" charset="0"/>
              </a:rPr>
              <a:t>	print "Your age is", age</a:t>
            </a:r>
          </a:p>
          <a:p>
            <a:pPr marL="739775" lvl="1" indent="-282575" defTabSz="449263">
              <a:lnSpc>
                <a:spcPct val="60000"/>
              </a:lnSpc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2000" dirty="0">
                <a:latin typeface="Courier New" charset="0"/>
              </a:rPr>
              <a:t>	</a:t>
            </a:r>
            <a:r>
              <a:rPr lang="en-GB" altLang="zh-CN" sz="2000" dirty="0">
                <a:latin typeface="Courier New" charset="0"/>
              </a:rPr>
              <a:t>print "You have", 65 - age, "years until retirement"</a:t>
            </a:r>
          </a:p>
          <a:p>
            <a:pPr marL="739775" lvl="1" indent="-282575" defTabSz="449263">
              <a:lnSpc>
                <a:spcPct val="60000"/>
              </a:lnSpc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zh-CN" sz="2000" dirty="0">
              <a:latin typeface="Courier New" charset="0"/>
            </a:endParaRPr>
          </a:p>
          <a:p>
            <a:pPr marL="739775" lvl="1" indent="-282575" defTabSz="449263">
              <a:lnSpc>
                <a:spcPct val="70000"/>
              </a:lnSpc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zh-CN" sz="1000" dirty="0">
              <a:latin typeface="Courier New" charset="0"/>
            </a:endParaRPr>
          </a:p>
          <a:p>
            <a:pPr marL="739775" lvl="1" indent="-282575" defTabSz="449263">
              <a:lnSpc>
                <a:spcPct val="70000"/>
              </a:lnSpc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dirty="0"/>
              <a:t>	</a:t>
            </a:r>
            <a:r>
              <a:rPr lang="zh-CN" altLang="en-US" dirty="0" smtClean="0"/>
              <a:t>输出</a:t>
            </a:r>
            <a:r>
              <a:rPr lang="en-GB" altLang="zh-CN" dirty="0" smtClean="0"/>
              <a:t>:</a:t>
            </a:r>
            <a:endParaRPr lang="en-GB" altLang="zh-CN" dirty="0"/>
          </a:p>
          <a:p>
            <a:pPr marL="739775" lvl="1" indent="-282575" defTabSz="449263">
              <a:lnSpc>
                <a:spcPct val="70000"/>
              </a:lnSpc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zh-CN" sz="1000" dirty="0"/>
          </a:p>
          <a:p>
            <a:pPr marL="739775" lvl="1" indent="-282575" defTabSz="449263">
              <a:lnSpc>
                <a:spcPct val="60000"/>
              </a:lnSpc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sz="2000" b="1" dirty="0">
                <a:latin typeface="Courier New" charset="0"/>
              </a:rPr>
              <a:t>	</a:t>
            </a:r>
            <a:r>
              <a:rPr lang="en-GB" altLang="zh-CN" sz="2000" dirty="0">
                <a:latin typeface="Courier New" charset="0"/>
              </a:rPr>
              <a:t>How old are you? </a:t>
            </a:r>
            <a:r>
              <a:rPr lang="en-GB" altLang="zh-CN" sz="2000" b="1" u="sng" dirty="0">
                <a:latin typeface="Courier New" charset="0"/>
              </a:rPr>
              <a:t>53</a:t>
            </a:r>
          </a:p>
          <a:p>
            <a:pPr marL="739775" lvl="1" indent="-282575" defTabSz="449263">
              <a:lnSpc>
                <a:spcPct val="60000"/>
              </a:lnSpc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sz="2000" dirty="0">
                <a:latin typeface="Courier New" charset="0"/>
              </a:rPr>
              <a:t>	Your age is 53</a:t>
            </a:r>
          </a:p>
          <a:p>
            <a:pPr marL="739775" lvl="1" indent="-282575" defTabSz="449263">
              <a:lnSpc>
                <a:spcPct val="60000"/>
              </a:lnSpc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sz="2000" dirty="0">
                <a:latin typeface="Courier New" charset="0"/>
              </a:rPr>
              <a:t>	You have 12 years until </a:t>
            </a:r>
            <a:r>
              <a:rPr lang="en-GB" altLang="zh-CN" sz="2000" dirty="0" smtClean="0">
                <a:latin typeface="Courier New" charset="0"/>
              </a:rPr>
              <a:t>retirement</a:t>
            </a:r>
            <a:endParaRPr lang="en-GB" altLang="zh-CN" sz="2000" dirty="0">
              <a:latin typeface="Courier New" charset="0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Courier New" charset="0"/>
              </a:rPr>
              <a:t>输入</a:t>
            </a:r>
            <a:endParaRPr lang="en-US" altLang="zh-CN" dirty="0">
              <a:latin typeface="Courier New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98447-0D4D-9B44-B8DA-E4BCB41EA2D2}" type="datetime1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5043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urier New" charset="0"/>
              </a:rPr>
              <a:t>if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>
                <a:latin typeface="Courier New" charset="0"/>
              </a:rPr>
              <a:t>if</a:t>
            </a:r>
            <a:r>
              <a:rPr lang="en-US" altLang="zh-CN" b="1" dirty="0"/>
              <a:t> </a:t>
            </a:r>
            <a:r>
              <a:rPr lang="zh-CN" altLang="en-US" b="1" dirty="0" smtClean="0"/>
              <a:t>语句</a:t>
            </a:r>
            <a:r>
              <a:rPr lang="en-US" altLang="zh-CN" dirty="0" smtClean="0"/>
              <a:t>:</a:t>
            </a:r>
            <a:r>
              <a:rPr lang="zh-CN" altLang="en-US" dirty="0"/>
              <a:t>只有当某个条件为真时才执行一组命令。 否则，这些命令被跳过。</a:t>
            </a:r>
            <a:endParaRPr lang="en-US" altLang="zh-CN" dirty="0"/>
          </a:p>
          <a:p>
            <a:pPr lvl="1">
              <a:lnSpc>
                <a:spcPct val="80000"/>
              </a:lnSpc>
            </a:pPr>
            <a:endParaRPr lang="en-US" altLang="zh-CN" sz="900" dirty="0"/>
          </a:p>
          <a:p>
            <a:pPr lvl="1">
              <a:lnSpc>
                <a:spcPct val="80000"/>
              </a:lnSpc>
            </a:pPr>
            <a:r>
              <a:rPr lang="zh-CN" altLang="en-US" dirty="0" smtClean="0"/>
              <a:t>语法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dirty="0"/>
              <a:t>	</a:t>
            </a:r>
            <a:r>
              <a:rPr lang="en-US" altLang="zh-CN" dirty="0">
                <a:latin typeface="Courier New" charset="0"/>
              </a:rPr>
              <a:t>if </a:t>
            </a:r>
            <a:r>
              <a:rPr lang="zh-CN" altLang="en-US" b="1" dirty="0" smtClean="0"/>
              <a:t>条件</a:t>
            </a:r>
            <a:r>
              <a:rPr lang="en-US" altLang="zh-CN" dirty="0" smtClean="0">
                <a:latin typeface="Courier New" charset="0"/>
              </a:rPr>
              <a:t>:</a:t>
            </a:r>
            <a:endParaRPr lang="en-US" altLang="zh-CN" dirty="0">
              <a:latin typeface="Courier New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dirty="0">
                <a:latin typeface="Courier New" charset="0"/>
              </a:rPr>
              <a:t>	    </a:t>
            </a:r>
            <a:r>
              <a:rPr lang="zh-CN" altLang="en-US" b="1" dirty="0" smtClean="0"/>
              <a:t>语句</a:t>
            </a:r>
            <a:endParaRPr lang="en-US" altLang="zh-CN" dirty="0">
              <a:latin typeface="Courier New" charset="0"/>
            </a:endParaRPr>
          </a:p>
          <a:p>
            <a:pPr lvl="1">
              <a:lnSpc>
                <a:spcPct val="80000"/>
              </a:lnSpc>
            </a:pPr>
            <a:endParaRPr lang="en-US" altLang="zh-CN" dirty="0">
              <a:latin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zh-CN" altLang="en-US" dirty="0" smtClean="0"/>
              <a:t>例子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sz="2100" dirty="0"/>
              <a:t>	</a:t>
            </a:r>
            <a:r>
              <a:rPr lang="en-US" altLang="zh-CN" sz="2100" dirty="0" err="1">
                <a:latin typeface="Courier New" charset="0"/>
              </a:rPr>
              <a:t>gpa</a:t>
            </a:r>
            <a:r>
              <a:rPr lang="en-US" altLang="zh-CN" sz="2100" dirty="0">
                <a:latin typeface="Courier New" charset="0"/>
              </a:rPr>
              <a:t> = input("What is your GPA? ")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sz="2100" b="1" dirty="0">
                <a:latin typeface="Courier New" charset="0"/>
              </a:rPr>
              <a:t>	if </a:t>
            </a:r>
            <a:r>
              <a:rPr lang="en-US" altLang="zh-CN" sz="2100" b="1" dirty="0" err="1">
                <a:latin typeface="Courier New" charset="0"/>
              </a:rPr>
              <a:t>gpa</a:t>
            </a:r>
            <a:r>
              <a:rPr lang="en-US" altLang="zh-CN" sz="2100" b="1" dirty="0">
                <a:latin typeface="Courier New" charset="0"/>
              </a:rPr>
              <a:t> &gt; 2.0: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sz="2100" dirty="0">
                <a:latin typeface="Courier New" charset="0"/>
              </a:rPr>
              <a:t>	    print "Your application is accepted."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6A59-76D7-844E-8970-4277D18967CA}" type="datetime1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390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Courier New" charset="0"/>
              </a:rPr>
              <a:t>if/else</a:t>
            </a:r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b="1" dirty="0">
                <a:latin typeface="Courier New" charset="0"/>
              </a:rPr>
              <a:t>if/else</a:t>
            </a:r>
            <a:r>
              <a:rPr lang="en-US" altLang="zh-CN" b="1" dirty="0"/>
              <a:t> </a:t>
            </a:r>
            <a:r>
              <a:rPr lang="zh-CN" altLang="en-US" b="1" dirty="0" smtClean="0"/>
              <a:t>语句</a:t>
            </a:r>
            <a:r>
              <a:rPr lang="en-US" altLang="zh-CN" dirty="0" smtClean="0"/>
              <a:t>:</a:t>
            </a:r>
            <a:r>
              <a:rPr lang="zh-CN" altLang="en-US" dirty="0"/>
              <a:t>如果某个条件为</a:t>
            </a:r>
            <a:r>
              <a:rPr lang="en-US" altLang="zh-CN" dirty="0"/>
              <a:t>True</a:t>
            </a:r>
            <a:r>
              <a:rPr lang="zh-CN" altLang="en-US" dirty="0"/>
              <a:t>，则执行一组语句，如果为</a:t>
            </a:r>
            <a:r>
              <a:rPr lang="en-US" altLang="zh-CN" dirty="0"/>
              <a:t>False</a:t>
            </a:r>
            <a:r>
              <a:rPr lang="zh-CN" altLang="en-US" dirty="0"/>
              <a:t>，则执行第二个语句集。</a:t>
            </a:r>
            <a:endParaRPr lang="en-US" altLang="zh-CN" sz="800" dirty="0"/>
          </a:p>
          <a:p>
            <a:pPr lvl="1">
              <a:lnSpc>
                <a:spcPct val="80000"/>
              </a:lnSpc>
            </a:pPr>
            <a:r>
              <a:rPr lang="zh-CN" altLang="en-US" sz="2000" dirty="0" smtClean="0"/>
              <a:t>语法</a:t>
            </a:r>
            <a:r>
              <a:rPr lang="en-US" altLang="zh-CN" sz="2000" dirty="0" smtClean="0"/>
              <a:t>:</a:t>
            </a:r>
            <a:endParaRPr lang="en-US" altLang="zh-CN" sz="20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sz="2000" dirty="0"/>
              <a:t>	</a:t>
            </a:r>
            <a:r>
              <a:rPr lang="en-US" altLang="zh-CN" sz="2000" dirty="0">
                <a:latin typeface="Courier New" charset="0"/>
              </a:rPr>
              <a:t>if </a:t>
            </a:r>
            <a:r>
              <a:rPr lang="zh-CN" altLang="en-US" sz="2000" b="1" dirty="0" smtClean="0"/>
              <a:t>条件</a:t>
            </a:r>
            <a:r>
              <a:rPr lang="en-US" altLang="zh-CN" sz="2000" dirty="0" smtClean="0">
                <a:latin typeface="Courier New" charset="0"/>
              </a:rPr>
              <a:t>:</a:t>
            </a:r>
            <a:endParaRPr lang="en-US" altLang="zh-CN" sz="2000" dirty="0">
              <a:latin typeface="Courier New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sz="2000" dirty="0">
                <a:latin typeface="Courier New" charset="0"/>
              </a:rPr>
              <a:t>	    </a:t>
            </a:r>
            <a:r>
              <a:rPr lang="zh-CN" altLang="en-US" sz="2000" b="1" dirty="0" smtClean="0"/>
              <a:t>语句</a:t>
            </a:r>
            <a:endParaRPr lang="en-US" altLang="zh-CN" sz="2000" b="1" dirty="0" smtClean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sz="2000" dirty="0">
                <a:latin typeface="Courier New" charset="0"/>
              </a:rPr>
              <a:t>	else: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sz="2000" dirty="0">
                <a:latin typeface="Courier New" charset="0"/>
              </a:rPr>
              <a:t>	    </a:t>
            </a:r>
            <a:r>
              <a:rPr lang="zh-CN" altLang="en-US" sz="2000" b="1" dirty="0" smtClean="0"/>
              <a:t>语句</a:t>
            </a:r>
            <a:endParaRPr lang="en-US" altLang="zh-CN" sz="2000" dirty="0">
              <a:latin typeface="Courier New" charset="0"/>
            </a:endParaRPr>
          </a:p>
          <a:p>
            <a:pPr lvl="1">
              <a:lnSpc>
                <a:spcPct val="80000"/>
              </a:lnSpc>
            </a:pPr>
            <a:endParaRPr lang="en-US" altLang="zh-CN" sz="2000" dirty="0">
              <a:latin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zh-CN" altLang="en-US" sz="2000" dirty="0" smtClean="0"/>
              <a:t>例子</a:t>
            </a:r>
            <a:r>
              <a:rPr lang="en-US" altLang="zh-CN" sz="2000" dirty="0" smtClean="0"/>
              <a:t>:</a:t>
            </a:r>
            <a:endParaRPr lang="en-US" altLang="zh-CN" sz="20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sz="1900" dirty="0"/>
              <a:t>	</a:t>
            </a:r>
            <a:r>
              <a:rPr lang="en-US" altLang="zh-CN" sz="1900" dirty="0" err="1">
                <a:latin typeface="Courier New" charset="0"/>
              </a:rPr>
              <a:t>gpa</a:t>
            </a:r>
            <a:r>
              <a:rPr lang="en-US" altLang="zh-CN" sz="1900" dirty="0">
                <a:latin typeface="Courier New" charset="0"/>
              </a:rPr>
              <a:t> = input("What is your GPA? ")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sz="1900" b="1" dirty="0">
                <a:latin typeface="Courier New" charset="0"/>
              </a:rPr>
              <a:t>	if </a:t>
            </a:r>
            <a:r>
              <a:rPr lang="en-US" altLang="zh-CN" sz="1900" b="1" dirty="0" err="1">
                <a:latin typeface="Courier New" charset="0"/>
              </a:rPr>
              <a:t>gpa</a:t>
            </a:r>
            <a:r>
              <a:rPr lang="en-US" altLang="zh-CN" sz="1900" b="1" dirty="0">
                <a:latin typeface="Courier New" charset="0"/>
              </a:rPr>
              <a:t> &gt; 2.0: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sz="1900" b="1" dirty="0">
                <a:latin typeface="Courier New" charset="0"/>
              </a:rPr>
              <a:t>	    </a:t>
            </a:r>
            <a:r>
              <a:rPr lang="en-US" altLang="zh-CN" sz="1900" dirty="0">
                <a:latin typeface="Courier New" charset="0"/>
              </a:rPr>
              <a:t>print "Welcome to Mars University!"</a:t>
            </a:r>
            <a:endParaRPr lang="en-US" altLang="zh-CN" sz="1900" b="1" dirty="0">
              <a:latin typeface="Courier New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sz="1900" b="1" dirty="0">
                <a:latin typeface="Courier New" charset="0"/>
              </a:rPr>
              <a:t>	else: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sz="1900" dirty="0">
                <a:latin typeface="Courier New" charset="0"/>
              </a:rPr>
              <a:t>	    print "Your application is denied."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zh-CN" sz="1900" b="1" dirty="0">
              <a:latin typeface="Courier New" charset="0"/>
            </a:endParaRPr>
          </a:p>
          <a:p>
            <a:pPr>
              <a:lnSpc>
                <a:spcPct val="80000"/>
              </a:lnSpc>
            </a:pPr>
            <a:r>
              <a:rPr lang="zh-CN" altLang="en-US" sz="2000" dirty="0" smtClean="0">
                <a:latin typeface="Courier New" charset="0"/>
              </a:rPr>
              <a:t>可用</a:t>
            </a:r>
            <a:r>
              <a:rPr lang="en-US" altLang="zh-CN" sz="2000" dirty="0" err="1" smtClean="0">
                <a:latin typeface="Courier New" charset="0"/>
              </a:rPr>
              <a:t>elif</a:t>
            </a:r>
            <a:r>
              <a:rPr lang="zh-CN" altLang="en-US" sz="2000" dirty="0" smtClean="0">
                <a:latin typeface="Courier New" charset="0"/>
              </a:rPr>
              <a:t>连接多个条件</a:t>
            </a:r>
            <a:endParaRPr lang="en-US" altLang="zh-CN" sz="200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25A8C-57BA-1747-9ED6-0DA138DBB31D}" type="datetime1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8953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逻辑</a:t>
            </a:r>
            <a:endParaRPr lang="en-US" altLang="zh-CN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/>
              <a:t>逻辑表达式可以使用逻辑运算符进行组合</a:t>
            </a:r>
            <a:r>
              <a:rPr lang="en-US" altLang="zh-CN" dirty="0" smtClean="0"/>
              <a:t>:</a:t>
            </a:r>
            <a:endParaRPr lang="en-US" altLang="zh-CN" dirty="0"/>
          </a:p>
        </p:txBody>
      </p:sp>
      <p:graphicFrame>
        <p:nvGraphicFramePr>
          <p:cNvPr id="70729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360894"/>
              </p:ext>
            </p:extLst>
          </p:nvPr>
        </p:nvGraphicFramePr>
        <p:xfrm>
          <a:off x="1772442" y="5029199"/>
          <a:ext cx="5564188" cy="1371600"/>
        </p:xfrm>
        <a:graphic>
          <a:graphicData uri="http://schemas.openxmlformats.org/drawingml/2006/table">
            <a:tbl>
              <a:tblPr/>
              <a:tblGrid>
                <a:gridCol w="1652588"/>
                <a:gridCol w="2914650"/>
                <a:gridCol w="996950"/>
              </a:tblGrid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操作符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例子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结果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and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(9 != 6) and (2 &lt; 3)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(2 == 3) or (-1 &lt; 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not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not (7 &gt; 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0687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852621"/>
              </p:ext>
            </p:extLst>
          </p:nvPr>
        </p:nvGraphicFramePr>
        <p:xfrm>
          <a:off x="761999" y="1779104"/>
          <a:ext cx="7585075" cy="2346960"/>
        </p:xfrm>
        <a:graphic>
          <a:graphicData uri="http://schemas.openxmlformats.org/drawingml/2006/table">
            <a:tbl>
              <a:tblPr/>
              <a:tblGrid>
                <a:gridCol w="1524000"/>
                <a:gridCol w="2641600"/>
                <a:gridCol w="1895475"/>
                <a:gridCol w="1524000"/>
              </a:tblGrid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操作符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含义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例子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结果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==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等于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 + 1 ==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!=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不等于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3.2 != 2.5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&lt;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小于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10 &lt;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大于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10 &gt;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&lt;=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小于或等于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126 &lt;= 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&gt;=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大于或等于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5.0 &gt;= 5.0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C1FF-3657-2C44-A101-370E0EB609F9}" type="datetime1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8759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urier New" charset="0"/>
              </a:rPr>
              <a:t>for</a:t>
            </a:r>
            <a:r>
              <a:rPr lang="en-US" altLang="zh-CN" dirty="0"/>
              <a:t> </a:t>
            </a:r>
            <a:r>
              <a:rPr lang="zh-CN" altLang="en-US" dirty="0" smtClean="0"/>
              <a:t>循环</a:t>
            </a:r>
            <a:endParaRPr lang="en-US" altLang="zh-CN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37360"/>
            <a:ext cx="7955280" cy="4069080"/>
          </a:xfrm>
        </p:spPr>
        <p:txBody>
          <a:bodyPr/>
          <a:lstStyle/>
          <a:p>
            <a:pPr lvl="1">
              <a:lnSpc>
                <a:spcPct val="77000"/>
              </a:lnSpc>
              <a:buFontTx/>
              <a:buNone/>
            </a:pPr>
            <a:r>
              <a:rPr lang="en-US" altLang="zh-CN" dirty="0">
                <a:latin typeface="Courier New" charset="0"/>
              </a:rPr>
              <a:t>for </a:t>
            </a:r>
            <a:r>
              <a:rPr lang="zh-CN" altLang="en-US" b="1" dirty="0" smtClean="0"/>
              <a:t>变量名称 </a:t>
            </a:r>
            <a:r>
              <a:rPr lang="en-US" altLang="zh-CN" dirty="0" smtClean="0">
                <a:latin typeface="Courier New" charset="0"/>
              </a:rPr>
              <a:t>in </a:t>
            </a:r>
            <a:r>
              <a:rPr lang="en-US" altLang="zh-CN" b="1" dirty="0" smtClean="0">
                <a:latin typeface="Courier New" charset="0"/>
              </a:rPr>
              <a:t>[item0, item1, </a:t>
            </a:r>
            <a:r>
              <a:rPr lang="mr-IN" altLang="zh-CN" b="1" dirty="0" smtClean="0">
                <a:latin typeface="Courier New" charset="0"/>
              </a:rPr>
              <a:t>…</a:t>
            </a:r>
            <a:r>
              <a:rPr lang="en-US" altLang="zh-CN" b="1" dirty="0" smtClean="0">
                <a:latin typeface="Courier New" charset="0"/>
              </a:rPr>
              <a:t>]</a:t>
            </a:r>
            <a:r>
              <a:rPr lang="en-US" altLang="zh-CN" dirty="0" smtClean="0">
                <a:latin typeface="Courier New" charset="0"/>
              </a:rPr>
              <a:t>:</a:t>
            </a:r>
            <a:endParaRPr lang="en-US" altLang="zh-CN" dirty="0">
              <a:latin typeface="Courier New" charset="0"/>
            </a:endParaRPr>
          </a:p>
          <a:p>
            <a:pPr lvl="1">
              <a:lnSpc>
                <a:spcPct val="77000"/>
              </a:lnSpc>
              <a:buFontTx/>
              <a:buNone/>
            </a:pPr>
            <a:r>
              <a:rPr lang="en-US" altLang="zh-CN" dirty="0">
                <a:latin typeface="Courier New" charset="0"/>
              </a:rPr>
              <a:t>    </a:t>
            </a:r>
            <a:r>
              <a:rPr lang="zh-CN" altLang="en-US" b="1" dirty="0" smtClean="0"/>
              <a:t>语句</a:t>
            </a:r>
            <a:endParaRPr lang="en-US" altLang="zh-CN" b="1" dirty="0"/>
          </a:p>
          <a:p>
            <a:pPr lvl="1">
              <a:lnSpc>
                <a:spcPct val="77000"/>
              </a:lnSpc>
              <a:buFontTx/>
              <a:buNone/>
            </a:pPr>
            <a:endParaRPr lang="en-US" altLang="zh-CN" sz="800" b="1" dirty="0"/>
          </a:p>
          <a:p>
            <a:pPr lvl="1">
              <a:lnSpc>
                <a:spcPct val="77000"/>
              </a:lnSpc>
              <a:buFontTx/>
              <a:buNone/>
            </a:pPr>
            <a:r>
              <a:rPr lang="en-US" altLang="zh-CN" dirty="0">
                <a:latin typeface="Courier New" charset="0"/>
              </a:rPr>
              <a:t>for </a:t>
            </a:r>
            <a:r>
              <a:rPr lang="zh-CN" altLang="en-US" b="1" dirty="0" smtClean="0"/>
              <a:t>变量名称 </a:t>
            </a:r>
            <a:r>
              <a:rPr lang="en-US" altLang="zh-CN" dirty="0" smtClean="0">
                <a:latin typeface="Courier New" charset="0"/>
              </a:rPr>
              <a:t>in range(</a:t>
            </a:r>
            <a:r>
              <a:rPr lang="zh-CN" altLang="en-US" b="1" dirty="0" smtClean="0"/>
              <a:t>初值</a:t>
            </a:r>
            <a:r>
              <a:rPr lang="en-US" altLang="zh-CN" b="1" dirty="0" smtClean="0">
                <a:latin typeface="Courier New" charset="0"/>
              </a:rPr>
              <a:t>, </a:t>
            </a:r>
            <a:r>
              <a:rPr lang="zh-CN" altLang="en-US" b="1" dirty="0" smtClean="0"/>
              <a:t>终值</a:t>
            </a:r>
            <a:r>
              <a:rPr lang="en-US" altLang="zh-CN" b="1" dirty="0" smtClean="0"/>
              <a:t>[</a:t>
            </a:r>
            <a:r>
              <a:rPr lang="en-US" altLang="zh-CN" b="1" dirty="0" smtClean="0">
                <a:latin typeface="Courier New" charset="0"/>
              </a:rPr>
              <a:t>, </a:t>
            </a:r>
            <a:r>
              <a:rPr lang="zh-CN" altLang="en-US" b="1" dirty="0" smtClean="0"/>
              <a:t>步长</a:t>
            </a:r>
            <a:r>
              <a:rPr lang="en-US" altLang="zh-CN" b="1" dirty="0" smtClean="0"/>
              <a:t>=1]</a:t>
            </a:r>
            <a:r>
              <a:rPr lang="en-US" altLang="zh-CN" dirty="0" smtClean="0">
                <a:latin typeface="Courier New" charset="0"/>
              </a:rPr>
              <a:t>):</a:t>
            </a:r>
            <a:endParaRPr lang="en-US" altLang="zh-CN" dirty="0">
              <a:latin typeface="Courier New" charset="0"/>
            </a:endParaRPr>
          </a:p>
          <a:p>
            <a:pPr lvl="1">
              <a:lnSpc>
                <a:spcPct val="77000"/>
              </a:lnSpc>
              <a:buFontTx/>
              <a:buNone/>
            </a:pPr>
            <a:r>
              <a:rPr lang="en-US" altLang="zh-CN" dirty="0">
                <a:latin typeface="Courier New" charset="0"/>
              </a:rPr>
              <a:t>    </a:t>
            </a:r>
            <a:r>
              <a:rPr lang="zh-CN" altLang="en-US" b="1" dirty="0" smtClean="0"/>
              <a:t>语句</a:t>
            </a:r>
            <a:endParaRPr lang="en-US" altLang="zh-CN" b="1" dirty="0"/>
          </a:p>
          <a:p>
            <a:pPr lvl="1">
              <a:lnSpc>
                <a:spcPct val="77000"/>
              </a:lnSpc>
              <a:buFontTx/>
              <a:buNone/>
            </a:pPr>
            <a:endParaRPr lang="en-US" altLang="zh-CN" sz="800" b="1" dirty="0"/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1121482" y="3429625"/>
            <a:ext cx="5867400" cy="3183179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880" tIns="91440" rIns="182880" bIns="9144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i="0" dirty="0">
                <a:latin typeface="Courier New" charset="0"/>
              </a:rPr>
              <a:t>&gt;&gt;&gt; for </a:t>
            </a:r>
            <a:r>
              <a:rPr lang="en-US" altLang="zh-CN" i="0" dirty="0" err="1">
                <a:latin typeface="Courier New" charset="0"/>
              </a:rPr>
              <a:t>i</a:t>
            </a:r>
            <a:r>
              <a:rPr lang="en-US" altLang="zh-CN" i="0" dirty="0">
                <a:latin typeface="Courier New" charset="0"/>
              </a:rPr>
              <a:t> in </a:t>
            </a:r>
            <a:r>
              <a:rPr lang="en-US" altLang="zh-CN" i="0" dirty="0" smtClean="0">
                <a:latin typeface="Courier New" charset="0"/>
              </a:rPr>
              <a:t>[2, 3, 4, 5]:</a:t>
            </a:r>
            <a:endParaRPr lang="en-US" altLang="zh-CN" i="0" dirty="0"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altLang="zh-CN" i="0" dirty="0">
                <a:latin typeface="Courier New" charset="0"/>
              </a:rPr>
              <a:t>        print </a:t>
            </a:r>
            <a:r>
              <a:rPr lang="en-US" altLang="zh-CN" i="0" dirty="0" err="1">
                <a:latin typeface="Courier New" charset="0"/>
              </a:rPr>
              <a:t>i</a:t>
            </a:r>
            <a:endParaRPr lang="en-US" altLang="zh-CN" i="0" dirty="0"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altLang="zh-CN" i="0" dirty="0">
                <a:latin typeface="Courier New" charset="0"/>
              </a:rPr>
              <a:t>2</a:t>
            </a:r>
          </a:p>
          <a:p>
            <a:pPr>
              <a:lnSpc>
                <a:spcPct val="90000"/>
              </a:lnSpc>
            </a:pPr>
            <a:r>
              <a:rPr lang="en-US" altLang="zh-CN" i="0" dirty="0">
                <a:latin typeface="Courier New" charset="0"/>
              </a:rPr>
              <a:t>3</a:t>
            </a:r>
          </a:p>
          <a:p>
            <a:pPr>
              <a:lnSpc>
                <a:spcPct val="90000"/>
              </a:lnSpc>
            </a:pPr>
            <a:r>
              <a:rPr lang="en-US" altLang="zh-CN" i="0" dirty="0">
                <a:latin typeface="Courier New" charset="0"/>
              </a:rPr>
              <a:t>4</a:t>
            </a:r>
          </a:p>
          <a:p>
            <a:pPr>
              <a:lnSpc>
                <a:spcPct val="90000"/>
              </a:lnSpc>
            </a:pPr>
            <a:r>
              <a:rPr lang="en-US" altLang="zh-CN" i="0" dirty="0">
                <a:latin typeface="Courier New" charset="0"/>
              </a:rPr>
              <a:t>5</a:t>
            </a:r>
          </a:p>
          <a:p>
            <a:pPr>
              <a:lnSpc>
                <a:spcPct val="90000"/>
              </a:lnSpc>
            </a:pPr>
            <a:endParaRPr lang="en-US" altLang="zh-CN" i="0" dirty="0" smtClean="0"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altLang="zh-CN" i="0" dirty="0" smtClean="0">
                <a:latin typeface="Courier New" charset="0"/>
              </a:rPr>
              <a:t>&gt;&gt;&gt; </a:t>
            </a:r>
            <a:r>
              <a:rPr lang="en-US" altLang="zh-CN" i="0" dirty="0">
                <a:latin typeface="Courier New" charset="0"/>
              </a:rPr>
              <a:t>for </a:t>
            </a:r>
            <a:r>
              <a:rPr lang="en-US" altLang="zh-CN" i="0" dirty="0" err="1">
                <a:latin typeface="Courier New" charset="0"/>
              </a:rPr>
              <a:t>i</a:t>
            </a:r>
            <a:r>
              <a:rPr lang="en-US" altLang="zh-CN" i="0" dirty="0">
                <a:latin typeface="Courier New" charset="0"/>
              </a:rPr>
              <a:t> in range(15, 0, -5):</a:t>
            </a:r>
          </a:p>
          <a:p>
            <a:pPr>
              <a:lnSpc>
                <a:spcPct val="90000"/>
              </a:lnSpc>
            </a:pPr>
            <a:r>
              <a:rPr lang="en-US" altLang="zh-CN" i="0" dirty="0">
                <a:latin typeface="Courier New" charset="0"/>
              </a:rPr>
              <a:t>        print </a:t>
            </a:r>
            <a:r>
              <a:rPr lang="en-US" altLang="zh-CN" i="0" dirty="0" err="1">
                <a:latin typeface="Courier New" charset="0"/>
              </a:rPr>
              <a:t>i</a:t>
            </a:r>
            <a:r>
              <a:rPr lang="en-US" altLang="zh-CN" i="0" dirty="0">
                <a:latin typeface="Courier New" charset="0"/>
              </a:rPr>
              <a:t>, "squared is", (</a:t>
            </a:r>
            <a:r>
              <a:rPr lang="en-US" altLang="zh-CN" i="0" dirty="0" err="1">
                <a:latin typeface="Courier New" charset="0"/>
              </a:rPr>
              <a:t>i</a:t>
            </a:r>
            <a:r>
              <a:rPr lang="en-US" altLang="zh-CN" i="0" dirty="0">
                <a:latin typeface="Courier New" charset="0"/>
              </a:rPr>
              <a:t> * </a:t>
            </a:r>
            <a:r>
              <a:rPr lang="en-US" altLang="zh-CN" i="0" dirty="0" err="1">
                <a:latin typeface="Courier New" charset="0"/>
              </a:rPr>
              <a:t>i</a:t>
            </a:r>
            <a:r>
              <a:rPr lang="en-US" altLang="zh-CN" i="0" dirty="0">
                <a:latin typeface="Courier New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zh-CN" i="0" dirty="0">
                <a:latin typeface="Courier New" charset="0"/>
              </a:rPr>
              <a:t>15 squared is 225</a:t>
            </a:r>
          </a:p>
          <a:p>
            <a:pPr>
              <a:lnSpc>
                <a:spcPct val="90000"/>
              </a:lnSpc>
            </a:pPr>
            <a:r>
              <a:rPr lang="en-US" altLang="zh-CN" i="0" dirty="0">
                <a:latin typeface="Courier New" charset="0"/>
              </a:rPr>
              <a:t>10 squared is 100</a:t>
            </a:r>
          </a:p>
          <a:p>
            <a:pPr>
              <a:lnSpc>
                <a:spcPct val="90000"/>
              </a:lnSpc>
            </a:pPr>
            <a:r>
              <a:rPr lang="en-US" altLang="zh-CN" i="0" dirty="0">
                <a:latin typeface="Courier New" charset="0"/>
              </a:rPr>
              <a:t>5 squared is 25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C4C69-03B3-5A4C-A749-6DA2E3591674}" type="datetime1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kumimoji="1" lang="zh-CN" altLang="en-US" smtClean="0"/>
              <a:t>27</a:t>
            </a:fld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-147750" y="3339548"/>
            <a:ext cx="12298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80000"/>
              </a:lnSpc>
            </a:pPr>
            <a:r>
              <a:rPr lang="zh-CN" altLang="en-US" sz="2000" dirty="0" smtClean="0"/>
              <a:t>例子</a:t>
            </a:r>
            <a:r>
              <a:rPr lang="en-US" altLang="zh-CN" sz="2000" dirty="0" smtClean="0"/>
              <a:t>: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67418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urier New" charset="0"/>
              </a:rPr>
              <a:t>While</a:t>
            </a:r>
            <a:r>
              <a:rPr lang="zh-CN" altLang="en-US" dirty="0" smtClean="0">
                <a:latin typeface="Courier New" charset="0"/>
              </a:rPr>
              <a:t>循环</a:t>
            </a:r>
            <a:endParaRPr lang="en-US" altLang="zh-CN" dirty="0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b="1" dirty="0">
                <a:latin typeface="Courier New" charset="0"/>
              </a:rPr>
              <a:t>while</a:t>
            </a:r>
            <a:r>
              <a:rPr lang="en-US" altLang="zh-CN" b="1" dirty="0"/>
              <a:t> </a:t>
            </a:r>
            <a:r>
              <a:rPr lang="zh-CN" altLang="en-US" b="1" dirty="0" smtClean="0"/>
              <a:t>循环</a:t>
            </a:r>
            <a:r>
              <a:rPr lang="en-US" altLang="zh-CN" dirty="0" smtClean="0"/>
              <a:t>:</a:t>
            </a:r>
            <a:r>
              <a:rPr lang="zh-CN" altLang="en-US" dirty="0" smtClean="0"/>
              <a:t> 只要</a:t>
            </a:r>
            <a:r>
              <a:rPr lang="zh-CN" altLang="en-US" dirty="0"/>
              <a:t>条件成立就执行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pPr lvl="1"/>
            <a:r>
              <a:rPr lang="zh-CN" altLang="en-US" dirty="0"/>
              <a:t>适用于无限循环</a:t>
            </a:r>
            <a:r>
              <a:rPr lang="en-US" altLang="zh-CN" dirty="0" smtClean="0"/>
              <a:t>(</a:t>
            </a:r>
            <a:r>
              <a:rPr lang="zh-CN" altLang="en-US" dirty="0"/>
              <a:t>重复未知的次数</a:t>
            </a:r>
            <a:r>
              <a:rPr lang="en-US" altLang="zh-CN" dirty="0" smtClean="0"/>
              <a:t>)</a:t>
            </a:r>
            <a:endParaRPr lang="en-US" altLang="zh-CN" i="1" dirty="0"/>
          </a:p>
          <a:p>
            <a:pPr lvl="1"/>
            <a:endParaRPr lang="en-US" altLang="zh-CN" sz="1000" dirty="0"/>
          </a:p>
          <a:p>
            <a:r>
              <a:rPr lang="zh-CN" altLang="en-US" dirty="0" smtClean="0"/>
              <a:t>语法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pPr lvl="1">
              <a:buFontTx/>
              <a:buNone/>
            </a:pPr>
            <a:r>
              <a:rPr lang="en-US" altLang="zh-CN" dirty="0"/>
              <a:t>	</a:t>
            </a:r>
            <a:r>
              <a:rPr lang="en-US" altLang="zh-CN" dirty="0">
                <a:latin typeface="Courier New" charset="0"/>
              </a:rPr>
              <a:t>while </a:t>
            </a:r>
            <a:r>
              <a:rPr lang="zh-CN" altLang="en-US" b="1" dirty="0" smtClean="0"/>
              <a:t>条件</a:t>
            </a:r>
            <a:r>
              <a:rPr lang="en-US" altLang="zh-CN" dirty="0" smtClean="0">
                <a:latin typeface="Courier New" charset="0"/>
              </a:rPr>
              <a:t>:</a:t>
            </a:r>
            <a:endParaRPr lang="en-US" altLang="zh-CN" dirty="0">
              <a:latin typeface="Courier New" charset="0"/>
            </a:endParaRPr>
          </a:p>
          <a:p>
            <a:pPr lvl="1">
              <a:buFontTx/>
              <a:buNone/>
            </a:pPr>
            <a:r>
              <a:rPr lang="en-US" altLang="zh-CN" dirty="0">
                <a:latin typeface="Courier New" charset="0"/>
              </a:rPr>
              <a:t>	    </a:t>
            </a:r>
            <a:r>
              <a:rPr lang="zh-CN" altLang="en-US" b="1" dirty="0" smtClean="0"/>
              <a:t>语句</a:t>
            </a:r>
            <a:endParaRPr lang="en-US" altLang="zh-CN" dirty="0">
              <a:latin typeface="Courier New" charset="0"/>
            </a:endParaRPr>
          </a:p>
          <a:p>
            <a:pPr lvl="1">
              <a:buFontTx/>
              <a:buNone/>
            </a:pPr>
            <a:endParaRPr lang="en-US" altLang="zh-CN" sz="800" dirty="0">
              <a:latin typeface="Courier New" charset="0"/>
            </a:endParaRPr>
          </a:p>
          <a:p>
            <a:r>
              <a:rPr lang="zh-CN" altLang="en-US" dirty="0" smtClean="0"/>
              <a:t>例子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sz="2000" dirty="0">
                <a:latin typeface="Courier New" charset="0"/>
              </a:rPr>
              <a:t>	number = 1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latin typeface="Courier New" charset="0"/>
              </a:rPr>
              <a:t>	while number &lt; 200: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sz="2000" dirty="0">
                <a:latin typeface="Courier New" charset="0"/>
              </a:rPr>
              <a:t>	    print number,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sz="2000" dirty="0">
                <a:latin typeface="Courier New" charset="0"/>
              </a:rPr>
              <a:t>	    number = number * 2</a:t>
            </a:r>
          </a:p>
          <a:p>
            <a:pPr lvl="1">
              <a:buFontTx/>
              <a:buNone/>
            </a:pPr>
            <a:endParaRPr lang="en-US" altLang="zh-CN" sz="800" b="1" dirty="0">
              <a:latin typeface="Courier New" charset="0"/>
            </a:endParaRPr>
          </a:p>
          <a:p>
            <a:pPr lvl="1"/>
            <a:r>
              <a:rPr lang="zh-CN" altLang="en-US" dirty="0" smtClean="0"/>
              <a:t>输出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2000" dirty="0">
                <a:latin typeface="Courier New" charset="0"/>
              </a:rPr>
              <a:t>	1 2 4 8 16 32 64 128</a:t>
            </a:r>
            <a:endParaRPr lang="en-US" altLang="zh-CN" sz="200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FFA3-8581-6F47-B19E-0295A2431801}" type="datetime1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6950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随机数</a:t>
            </a:r>
            <a:endParaRPr lang="en-US" altLang="zh-CN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zh-CN" dirty="0">
                <a:latin typeface="Courier New" charset="0"/>
              </a:rPr>
              <a:t>from random import *</a:t>
            </a:r>
          </a:p>
          <a:p>
            <a:pPr lvl="1"/>
            <a:endParaRPr lang="en-US" altLang="zh-CN" dirty="0">
              <a:latin typeface="Courier New" charset="0"/>
            </a:endParaRPr>
          </a:p>
          <a:p>
            <a:pPr lvl="1"/>
            <a:r>
              <a:rPr lang="en-US" altLang="zh-CN" dirty="0" err="1" smtClean="0">
                <a:latin typeface="Courier New" charset="0"/>
              </a:rPr>
              <a:t>randint</a:t>
            </a:r>
            <a:r>
              <a:rPr lang="en-US" altLang="zh-CN" dirty="0" smtClean="0">
                <a:latin typeface="Courier New" charset="0"/>
              </a:rPr>
              <a:t>(</a:t>
            </a:r>
            <a:r>
              <a:rPr lang="zh-CN" altLang="en-US" b="1" dirty="0" smtClean="0">
                <a:latin typeface="Verdana" charset="0"/>
              </a:rPr>
              <a:t>最小值</a:t>
            </a:r>
            <a:r>
              <a:rPr lang="en-US" altLang="zh-CN" dirty="0" smtClean="0">
                <a:latin typeface="Courier New" charset="0"/>
              </a:rPr>
              <a:t>, </a:t>
            </a:r>
            <a:r>
              <a:rPr lang="zh-CN" altLang="en-US" b="1" dirty="0" smtClean="0">
                <a:latin typeface="Verdana" charset="0"/>
              </a:rPr>
              <a:t>最大值</a:t>
            </a:r>
            <a:r>
              <a:rPr lang="en-US" altLang="zh-CN" dirty="0" smtClean="0">
                <a:latin typeface="Courier New" charset="0"/>
              </a:rPr>
              <a:t>)</a:t>
            </a:r>
            <a:r>
              <a:rPr lang="en-US" altLang="zh-CN" dirty="0">
                <a:latin typeface="Courier New" charset="0"/>
              </a:rPr>
              <a:t/>
            </a:r>
            <a:br>
              <a:rPr lang="en-US" altLang="zh-CN" dirty="0">
                <a:latin typeface="Courier New" charset="0"/>
              </a:rPr>
            </a:br>
            <a:r>
              <a:rPr lang="zh-CN" altLang="en-US" dirty="0" smtClean="0"/>
              <a:t>产生</a:t>
            </a:r>
            <a:r>
              <a:rPr lang="zh-CN" altLang="en-US" b="1" dirty="0">
                <a:latin typeface="Verdana" charset="0"/>
              </a:rPr>
              <a:t>最小值</a:t>
            </a:r>
            <a:r>
              <a:rPr lang="zh-CN" altLang="en-US" dirty="0" smtClean="0"/>
              <a:t>和</a:t>
            </a:r>
            <a:r>
              <a:rPr lang="zh-CN" altLang="en-US" b="1" dirty="0">
                <a:latin typeface="Verdana" charset="0"/>
              </a:rPr>
              <a:t>最大值</a:t>
            </a:r>
            <a:r>
              <a:rPr lang="zh-CN" altLang="en-US" dirty="0" smtClean="0"/>
              <a:t>之间</a:t>
            </a:r>
            <a:r>
              <a:rPr lang="zh-CN" altLang="en-US" dirty="0"/>
              <a:t>（包含</a:t>
            </a:r>
            <a:r>
              <a:rPr lang="zh-CN" altLang="en-US" dirty="0" smtClean="0"/>
              <a:t>）的</a:t>
            </a:r>
            <a:r>
              <a:rPr lang="zh-CN" altLang="en-US" dirty="0"/>
              <a:t>随机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例子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pPr lvl="1">
              <a:buFontTx/>
              <a:buNone/>
            </a:pPr>
            <a:r>
              <a:rPr lang="en-US" altLang="zh-CN" sz="800" dirty="0">
                <a:latin typeface="Courier New" charset="0"/>
              </a:rPr>
              <a:t>	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dirty="0">
                <a:latin typeface="Courier New" charset="0"/>
              </a:rPr>
              <a:t>	</a:t>
            </a:r>
            <a:r>
              <a:rPr lang="en-US" altLang="zh-CN" dirty="0" err="1">
                <a:latin typeface="Courier New" charset="0"/>
              </a:rPr>
              <a:t>coinflip</a:t>
            </a:r>
            <a:r>
              <a:rPr lang="en-US" altLang="zh-CN" dirty="0">
                <a:latin typeface="Courier New" charset="0"/>
              </a:rPr>
              <a:t> = </a:t>
            </a:r>
            <a:r>
              <a:rPr lang="en-US" altLang="zh-CN" b="1" dirty="0" err="1">
                <a:latin typeface="Courier New" charset="0"/>
              </a:rPr>
              <a:t>randint</a:t>
            </a:r>
            <a:r>
              <a:rPr lang="en-US" altLang="zh-CN" b="1" dirty="0">
                <a:latin typeface="Courier New" charset="0"/>
              </a:rPr>
              <a:t>(1, 2)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dirty="0">
                <a:latin typeface="Courier New" charset="0"/>
              </a:rPr>
              <a:t>	if </a:t>
            </a:r>
            <a:r>
              <a:rPr lang="en-US" altLang="zh-CN" dirty="0" err="1">
                <a:latin typeface="Courier New" charset="0"/>
              </a:rPr>
              <a:t>coinflip</a:t>
            </a:r>
            <a:r>
              <a:rPr lang="en-US" altLang="zh-CN" dirty="0">
                <a:latin typeface="Courier New" charset="0"/>
              </a:rPr>
              <a:t> == 1: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dirty="0">
                <a:latin typeface="Courier New" charset="0"/>
              </a:rPr>
              <a:t>	    print "Heads"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dirty="0">
                <a:latin typeface="Courier New" charset="0"/>
              </a:rPr>
              <a:t>	else: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dirty="0">
                <a:latin typeface="Courier New" charset="0"/>
              </a:rPr>
              <a:t>	    print "Tails"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88155-03F4-674F-9918-89D85BB8794D}" type="datetime1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7679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AutoShape 3"/>
          <p:cNvSpPr>
            <a:spLocks noChangeArrowheads="1"/>
          </p:cNvSpPr>
          <p:nvPr/>
        </p:nvSpPr>
        <p:spPr bwMode="gray">
          <a:xfrm rot="39573186">
            <a:off x="4731703" y="3353416"/>
            <a:ext cx="730250" cy="266700"/>
          </a:xfrm>
          <a:prstGeom prst="rightArrow">
            <a:avLst>
              <a:gd name="adj1" fmla="val 35167"/>
              <a:gd name="adj2" fmla="val 110880"/>
            </a:avLst>
          </a:prstGeom>
          <a:gradFill rotWithShape="1">
            <a:gsLst>
              <a:gs pos="0">
                <a:srgbClr val="5F5F5F">
                  <a:gamma/>
                  <a:shade val="63529"/>
                  <a:invGamma/>
                  <a:alpha val="0"/>
                </a:srgbClr>
              </a:gs>
              <a:gs pos="100000">
                <a:srgbClr val="5F5F5F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6" name="AutoShape 4"/>
          <p:cNvSpPr>
            <a:spLocks noChangeArrowheads="1"/>
          </p:cNvSpPr>
          <p:nvPr/>
        </p:nvSpPr>
        <p:spPr bwMode="gray">
          <a:xfrm rot="3465783">
            <a:off x="4732497" y="5344935"/>
            <a:ext cx="728662" cy="266700"/>
          </a:xfrm>
          <a:prstGeom prst="rightArrow">
            <a:avLst>
              <a:gd name="adj1" fmla="val 35167"/>
              <a:gd name="adj2" fmla="val 110639"/>
            </a:avLst>
          </a:prstGeom>
          <a:gradFill rotWithShape="1">
            <a:gsLst>
              <a:gs pos="0">
                <a:srgbClr val="5F5F5F">
                  <a:gamma/>
                  <a:shade val="63529"/>
                  <a:invGamma/>
                  <a:alpha val="0"/>
                </a:srgbClr>
              </a:gs>
              <a:gs pos="100000">
                <a:srgbClr val="5F5F5F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7" name="AutoShape 5"/>
          <p:cNvSpPr>
            <a:spLocks noChangeArrowheads="1"/>
          </p:cNvSpPr>
          <p:nvPr/>
        </p:nvSpPr>
        <p:spPr bwMode="gray">
          <a:xfrm rot="35969022">
            <a:off x="3610928" y="3424854"/>
            <a:ext cx="728662" cy="265112"/>
          </a:xfrm>
          <a:prstGeom prst="rightArrow">
            <a:avLst>
              <a:gd name="adj1" fmla="val 35167"/>
              <a:gd name="adj2" fmla="val 111302"/>
            </a:avLst>
          </a:prstGeom>
          <a:gradFill rotWithShape="1">
            <a:gsLst>
              <a:gs pos="0">
                <a:srgbClr val="5F5F5F">
                  <a:gamma/>
                  <a:shade val="63529"/>
                  <a:invGamma/>
                  <a:alpha val="0"/>
                </a:srgbClr>
              </a:gs>
              <a:gs pos="100000">
                <a:srgbClr val="5F5F5F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8" name="AutoShape 6"/>
          <p:cNvSpPr>
            <a:spLocks noChangeArrowheads="1"/>
          </p:cNvSpPr>
          <p:nvPr/>
        </p:nvSpPr>
        <p:spPr bwMode="gray">
          <a:xfrm rot="7535209">
            <a:off x="3576002" y="5315567"/>
            <a:ext cx="728663" cy="265112"/>
          </a:xfrm>
          <a:prstGeom prst="rightArrow">
            <a:avLst>
              <a:gd name="adj1" fmla="val 35167"/>
              <a:gd name="adj2" fmla="val 111302"/>
            </a:avLst>
          </a:prstGeom>
          <a:gradFill rotWithShape="1">
            <a:gsLst>
              <a:gs pos="0">
                <a:srgbClr val="5F5F5F">
                  <a:gamma/>
                  <a:shade val="63529"/>
                  <a:invGamma/>
                  <a:alpha val="0"/>
                </a:srgbClr>
              </a:gs>
              <a:gs pos="100000">
                <a:srgbClr val="5F5F5F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9" name="AutoShape 7"/>
          <p:cNvSpPr>
            <a:spLocks noChangeArrowheads="1"/>
          </p:cNvSpPr>
          <p:nvPr/>
        </p:nvSpPr>
        <p:spPr bwMode="gray">
          <a:xfrm>
            <a:off x="5265103" y="4391641"/>
            <a:ext cx="728662" cy="266700"/>
          </a:xfrm>
          <a:prstGeom prst="rightArrow">
            <a:avLst>
              <a:gd name="adj1" fmla="val 35167"/>
              <a:gd name="adj2" fmla="val 110639"/>
            </a:avLst>
          </a:prstGeom>
          <a:gradFill rotWithShape="1">
            <a:gsLst>
              <a:gs pos="0">
                <a:srgbClr val="5F5F5F">
                  <a:gamma/>
                  <a:shade val="63529"/>
                  <a:invGamma/>
                  <a:alpha val="0"/>
                </a:srgbClr>
              </a:gs>
              <a:gs pos="100000">
                <a:srgbClr val="5F5F5F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0" name="AutoShape 8"/>
          <p:cNvSpPr>
            <a:spLocks noChangeArrowheads="1"/>
          </p:cNvSpPr>
          <p:nvPr/>
        </p:nvSpPr>
        <p:spPr bwMode="gray">
          <a:xfrm rot="-10800000">
            <a:off x="3047365" y="4386879"/>
            <a:ext cx="795338" cy="265112"/>
          </a:xfrm>
          <a:prstGeom prst="rightArrow">
            <a:avLst>
              <a:gd name="adj1" fmla="val 35167"/>
              <a:gd name="adj2" fmla="val 121486"/>
            </a:avLst>
          </a:prstGeom>
          <a:gradFill rotWithShape="1">
            <a:gsLst>
              <a:gs pos="0">
                <a:srgbClr val="5F5F5F">
                  <a:gamma/>
                  <a:shade val="63529"/>
                  <a:invGamma/>
                  <a:alpha val="0"/>
                </a:srgbClr>
              </a:gs>
              <a:gs pos="100000">
                <a:srgbClr val="5F5F5F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1" name="Oval 9"/>
          <p:cNvSpPr>
            <a:spLocks noChangeArrowheads="1"/>
          </p:cNvSpPr>
          <p:nvPr/>
        </p:nvSpPr>
        <p:spPr bwMode="gray">
          <a:xfrm>
            <a:off x="2814003" y="2764454"/>
            <a:ext cx="3444875" cy="3446462"/>
          </a:xfrm>
          <a:prstGeom prst="ellipse">
            <a:avLst/>
          </a:prstGeom>
          <a:noFill/>
          <a:ln w="38100" algn="ctr">
            <a:solidFill>
              <a:srgbClr val="5F5F5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499803" y="3523279"/>
            <a:ext cx="1989137" cy="1987550"/>
            <a:chOff x="2238" y="1769"/>
            <a:chExt cx="1361" cy="1361"/>
          </a:xfrm>
        </p:grpSpPr>
        <p:sp>
          <p:nvSpPr>
            <p:cNvPr id="49163" name="Oval 11"/>
            <p:cNvSpPr>
              <a:spLocks noChangeArrowheads="1"/>
            </p:cNvSpPr>
            <p:nvPr/>
          </p:nvSpPr>
          <p:spPr bwMode="gray">
            <a:xfrm>
              <a:off x="2238" y="1769"/>
              <a:ext cx="1361" cy="1361"/>
            </a:xfrm>
            <a:prstGeom prst="ellipse">
              <a:avLst/>
            </a:prstGeom>
            <a:gradFill rotWithShape="1">
              <a:gsLst>
                <a:gs pos="0">
                  <a:srgbClr val="0099CC">
                    <a:gamma/>
                    <a:tint val="42353"/>
                    <a:invGamma/>
                  </a:srgbClr>
                </a:gs>
                <a:gs pos="50000">
                  <a:srgbClr val="0099CC"/>
                </a:gs>
                <a:gs pos="100000">
                  <a:srgbClr val="0099CC">
                    <a:gamma/>
                    <a:tint val="42353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164" name="Oval 12"/>
            <p:cNvSpPr>
              <a:spLocks noChangeArrowheads="1"/>
            </p:cNvSpPr>
            <p:nvPr/>
          </p:nvSpPr>
          <p:spPr bwMode="gray">
            <a:xfrm>
              <a:off x="2327" y="1858"/>
              <a:ext cx="1183" cy="1183"/>
            </a:xfrm>
            <a:prstGeom prst="ellipse">
              <a:avLst/>
            </a:prstGeom>
            <a:gradFill rotWithShape="1">
              <a:gsLst>
                <a:gs pos="0">
                  <a:srgbClr val="0099CC">
                    <a:gamma/>
                    <a:shade val="54118"/>
                    <a:invGamma/>
                  </a:srgbClr>
                </a:gs>
                <a:gs pos="50000">
                  <a:srgbClr val="0099CC"/>
                </a:gs>
                <a:gs pos="100000">
                  <a:srgbClr val="0099CC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165" name="Oval 13"/>
            <p:cNvSpPr>
              <a:spLocks noChangeArrowheads="1"/>
            </p:cNvSpPr>
            <p:nvPr/>
          </p:nvSpPr>
          <p:spPr bwMode="gray">
            <a:xfrm>
              <a:off x="2328" y="1860"/>
              <a:ext cx="1183" cy="1183"/>
            </a:xfrm>
            <a:prstGeom prst="ellipse">
              <a:avLst/>
            </a:prstGeom>
            <a:gradFill rotWithShape="1">
              <a:gsLst>
                <a:gs pos="0">
                  <a:srgbClr val="0099CC">
                    <a:gamma/>
                    <a:shade val="63529"/>
                    <a:invGamma/>
                  </a:srgbClr>
                </a:gs>
                <a:gs pos="100000">
                  <a:srgbClr val="0099CC">
                    <a:alpha val="0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166" name="Oval 14"/>
            <p:cNvSpPr>
              <a:spLocks noChangeArrowheads="1"/>
            </p:cNvSpPr>
            <p:nvPr/>
          </p:nvSpPr>
          <p:spPr bwMode="gray">
            <a:xfrm>
              <a:off x="2391" y="1917"/>
              <a:ext cx="1065" cy="1065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" name="Group 15"/>
            <p:cNvGrpSpPr>
              <a:grpSpLocks/>
            </p:cNvGrpSpPr>
            <p:nvPr/>
          </p:nvGrpSpPr>
          <p:grpSpPr bwMode="auto">
            <a:xfrm>
              <a:off x="2410" y="1929"/>
              <a:ext cx="1031" cy="1031"/>
              <a:chOff x="4166" y="1706"/>
              <a:chExt cx="1252" cy="1252"/>
            </a:xfrm>
          </p:grpSpPr>
          <p:sp>
            <p:nvSpPr>
              <p:cNvPr id="49168" name="Oval 16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49169" name="Oval 17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49170" name="Oval 18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49171" name="Oval 19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9172" name="Text Box 20"/>
            <p:cNvSpPr txBox="1">
              <a:spLocks noChangeArrowheads="1"/>
            </p:cNvSpPr>
            <p:nvPr/>
          </p:nvSpPr>
          <p:spPr bwMode="gray">
            <a:xfrm>
              <a:off x="2535" y="2215"/>
              <a:ext cx="782" cy="5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0" dirty="0" smtClean="0">
                  <a:solidFill>
                    <a:srgbClr val="080808"/>
                  </a:solidFill>
                  <a:ea typeface="宋体" charset="-122"/>
                </a:rPr>
                <a:t>Python</a:t>
              </a:r>
            </a:p>
            <a:p>
              <a:pPr algn="ctr" eaLnBrk="0" hangingPunct="0"/>
              <a:r>
                <a:rPr lang="zh-CN" altLang="en-US" sz="2400" b="0" dirty="0" smtClean="0">
                  <a:solidFill>
                    <a:srgbClr val="080808"/>
                  </a:solidFill>
                  <a:ea typeface="宋体" charset="-122"/>
                </a:rPr>
                <a:t>特点</a:t>
              </a:r>
              <a:endParaRPr lang="en-US" altLang="zh-CN" sz="2400" b="0" dirty="0">
                <a:solidFill>
                  <a:srgbClr val="080808"/>
                </a:solidFill>
                <a:ea typeface="宋体" charset="-122"/>
              </a:endParaRPr>
            </a:p>
          </p:txBody>
        </p:sp>
      </p:grpSp>
      <p:sp>
        <p:nvSpPr>
          <p:cNvPr id="49173" name="AutoShape 21"/>
          <p:cNvSpPr>
            <a:spLocks noChangeArrowheads="1"/>
          </p:cNvSpPr>
          <p:nvPr/>
        </p:nvSpPr>
        <p:spPr bwMode="gray">
          <a:xfrm>
            <a:off x="550217" y="4201155"/>
            <a:ext cx="2384425" cy="5635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 w="28575">
            <a:solidFill>
              <a:srgbClr val="FEFEFE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lvl="0" algn="ctr" eaLnBrk="0" hangingPunct="0"/>
            <a:r>
              <a:rPr lang="zh-CN" altLang="en-US" sz="2400" b="0" dirty="0" smtClean="0">
                <a:solidFill>
                  <a:srgbClr val="FEFEFE"/>
                </a:solidFill>
                <a:latin typeface="华文新魏" pitchFamily="2" charset="-122"/>
                <a:ea typeface="华文新魏" pitchFamily="2" charset="-122"/>
              </a:rPr>
              <a:t>丰富的库</a:t>
            </a:r>
            <a:endParaRPr lang="en-US" altLang="zh-CN" sz="2400" b="0" dirty="0">
              <a:solidFill>
                <a:srgbClr val="FEFEFE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9174" name="AutoShape 22"/>
          <p:cNvSpPr>
            <a:spLocks noChangeArrowheads="1"/>
          </p:cNvSpPr>
          <p:nvPr/>
        </p:nvSpPr>
        <p:spPr bwMode="gray">
          <a:xfrm>
            <a:off x="1264597" y="2700956"/>
            <a:ext cx="2384425" cy="563564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28575">
            <a:solidFill>
              <a:srgbClr val="FEFEFE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zh-CN" altLang="en-US" sz="2400" b="0" dirty="0" smtClean="0">
                <a:solidFill>
                  <a:srgbClr val="FEFEFE"/>
                </a:solidFill>
                <a:latin typeface="华文新魏" pitchFamily="2" charset="-122"/>
                <a:ea typeface="华文新魏" pitchFamily="2" charset="-122"/>
              </a:rPr>
              <a:t>简单、易学</a:t>
            </a:r>
            <a:endParaRPr lang="en-US" altLang="zh-CN" sz="2400" b="0" dirty="0">
              <a:solidFill>
                <a:srgbClr val="FEFEFE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9175" name="AutoShape 23"/>
          <p:cNvSpPr>
            <a:spLocks noChangeArrowheads="1"/>
          </p:cNvSpPr>
          <p:nvPr/>
        </p:nvSpPr>
        <p:spPr bwMode="gray">
          <a:xfrm>
            <a:off x="1264597" y="5693412"/>
            <a:ext cx="2384425" cy="64294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0" scaled="1"/>
          </a:gradFill>
          <a:ln w="28575">
            <a:solidFill>
              <a:srgbClr val="FEFEFE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zh-CN" altLang="en-US" sz="2400" b="0" dirty="0" smtClean="0">
                <a:solidFill>
                  <a:srgbClr val="FEFEFE"/>
                </a:solidFill>
                <a:latin typeface="华文新魏" pitchFamily="2" charset="-122"/>
                <a:ea typeface="华文新魏" pitchFamily="2" charset="-122"/>
              </a:rPr>
              <a:t>可扩展、可嵌入</a:t>
            </a:r>
            <a:endParaRPr lang="en-US" altLang="zh-CN" sz="2400" b="0" dirty="0">
              <a:solidFill>
                <a:srgbClr val="FEFEFE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9176" name="AutoShape 24"/>
          <p:cNvSpPr>
            <a:spLocks noChangeArrowheads="1"/>
          </p:cNvSpPr>
          <p:nvPr/>
        </p:nvSpPr>
        <p:spPr bwMode="gray">
          <a:xfrm>
            <a:off x="6095365" y="4201155"/>
            <a:ext cx="2454275" cy="5635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28575">
            <a:solidFill>
              <a:srgbClr val="FEFEFE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zh-CN" altLang="en-US" sz="2400" b="0" dirty="0" smtClean="0">
                <a:solidFill>
                  <a:srgbClr val="FEFEFE"/>
                </a:solidFill>
                <a:latin typeface="华文新魏" pitchFamily="2" charset="-122"/>
                <a:ea typeface="华文新魏" pitchFamily="2" charset="-122"/>
              </a:rPr>
              <a:t>解释性</a:t>
            </a:r>
            <a:endParaRPr lang="en-US" altLang="zh-CN" sz="2400" b="0" dirty="0">
              <a:solidFill>
                <a:srgbClr val="FEFEFE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9177" name="AutoShape 25"/>
          <p:cNvSpPr>
            <a:spLocks noChangeArrowheads="1"/>
          </p:cNvSpPr>
          <p:nvPr/>
        </p:nvSpPr>
        <p:spPr bwMode="gray">
          <a:xfrm>
            <a:off x="5382618" y="2700956"/>
            <a:ext cx="2454275" cy="563564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28575">
            <a:solidFill>
              <a:srgbClr val="FEFEFE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zh-CN" altLang="en-US" sz="2400" b="0" dirty="0" smtClean="0">
                <a:solidFill>
                  <a:srgbClr val="FEFEFE"/>
                </a:solidFill>
                <a:latin typeface="华文新魏" pitchFamily="2" charset="-122"/>
                <a:ea typeface="华文新魏" pitchFamily="2" charset="-122"/>
              </a:rPr>
              <a:t>面向对象、高层</a:t>
            </a:r>
            <a:endParaRPr lang="en-US" altLang="zh-CN" sz="2400" b="0" dirty="0">
              <a:solidFill>
                <a:srgbClr val="FEFEFE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9178" name="AutoShape 26"/>
          <p:cNvSpPr>
            <a:spLocks noChangeArrowheads="1"/>
          </p:cNvSpPr>
          <p:nvPr/>
        </p:nvSpPr>
        <p:spPr bwMode="gray">
          <a:xfrm>
            <a:off x="5382618" y="5693412"/>
            <a:ext cx="2454275" cy="64294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28575">
            <a:solidFill>
              <a:srgbClr val="FEFEFE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zh-CN" altLang="en-US" sz="2400" b="0" kern="100" dirty="0" smtClean="0">
                <a:solidFill>
                  <a:srgbClr val="F8F8F8"/>
                </a:solidFill>
                <a:latin typeface="华文新魏" pitchFamily="2" charset="-122"/>
                <a:ea typeface="华文新魏" pitchFamily="2" charset="-122"/>
                <a:cs typeface="Times New Roman"/>
              </a:rPr>
              <a:t>免费开源、可移植</a:t>
            </a:r>
            <a:endParaRPr lang="en-US" altLang="zh-CN" sz="2400" b="0" dirty="0">
              <a:solidFill>
                <a:srgbClr val="F8F8F8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为什么要学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？</a:t>
            </a:r>
            <a:endParaRPr lang="en-US" altLang="zh-CN" dirty="0"/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gray">
          <a:xfrm>
            <a:off x="550217" y="1883220"/>
            <a:ext cx="7858180" cy="1023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Char char="●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50800" dist="50800" dir="5400000" algn="ctr" rotWithShape="0">
                    <a:srgbClr val="FFFFFF"/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实际需要；高效、易懂；众多优点集于一身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charset="0"/>
              <a:buChar char="●"/>
              <a:tabLst/>
              <a:defRPr/>
            </a:pP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50800" dist="50800" dir="5400000" algn="ctr" rotWithShape="0">
                    <a:srgbClr val="FFFFFF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</a:rPr>
              <a:t>（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50800" dist="50800" dir="5400000" algn="ctr" rotWithShape="0">
                    <a:srgbClr val="FFFFFF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</a:rPr>
              <a:t>人生苦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50800" dist="50800" dir="5400000" algn="ctr" rotWithShape="0">
                    <a:srgbClr val="FFFFFF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</a:rPr>
              <a:t>短，我用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50800" dist="50800" dir="5400000" algn="ctr" rotWithShape="0">
                    <a:srgbClr val="FFFFFF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</a:rPr>
              <a:t>Python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50800" dist="50800" dir="5400000" algn="ctr" rotWithShape="0">
                    <a:srgbClr val="FFFFFF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</a:rPr>
              <a:t>！）</a:t>
            </a:r>
            <a:endParaRPr kumimoji="0" lang="en-US" altLang="zh-CN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50800" dist="50800" dir="5400000" algn="ctr" rotWithShape="0">
                  <a:srgbClr val="FFFFFF"/>
                </a:outerShdw>
              </a:effectLst>
              <a:uLnTx/>
              <a:uFillTx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99BB7-5C75-084A-920E-B03F420CCD13}" type="datetime1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3595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62339" y="2057401"/>
            <a:ext cx="8842375" cy="40513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339725" indent="-339725" defTabSz="4492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zh-CN" altLang="en-US" b="1" dirty="0" smtClean="0"/>
              <a:t>字符串</a:t>
            </a:r>
            <a:r>
              <a:rPr lang="en-GB" altLang="zh-CN" dirty="0" smtClean="0"/>
              <a:t>:</a:t>
            </a:r>
            <a:r>
              <a:rPr lang="zh-CN" altLang="en-US" dirty="0" smtClean="0"/>
              <a:t>一系列</a:t>
            </a:r>
            <a:r>
              <a:rPr lang="zh-CN" altLang="en-US" dirty="0"/>
              <a:t>文本</a:t>
            </a:r>
            <a:r>
              <a:rPr lang="zh-CN" altLang="en-US" dirty="0" smtClean="0"/>
              <a:t>字符</a:t>
            </a:r>
            <a:endParaRPr lang="en-GB" altLang="zh-CN" dirty="0"/>
          </a:p>
          <a:p>
            <a:pPr marL="739775" lvl="1" indent="-282575" defTabSz="4492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zh-CN" altLang="en-US" dirty="0"/>
              <a:t>字符串</a:t>
            </a:r>
            <a:r>
              <a:rPr lang="zh-CN" altLang="en-US" dirty="0" smtClean="0"/>
              <a:t>以双引</a:t>
            </a:r>
            <a:r>
              <a:rPr lang="zh-CN" altLang="en-US" dirty="0"/>
              <a:t>号“</a:t>
            </a:r>
            <a:r>
              <a:rPr lang="zh-CN" altLang="en-US" dirty="0" smtClean="0"/>
              <a:t>或单引号‘字符</a:t>
            </a:r>
            <a:r>
              <a:rPr lang="zh-CN" altLang="en-US" dirty="0"/>
              <a:t>开头和</a:t>
            </a:r>
            <a:r>
              <a:rPr lang="zh-CN" altLang="en-US" dirty="0" smtClean="0"/>
              <a:t>结尾，成对使用</a:t>
            </a:r>
            <a:endParaRPr lang="en-GB" altLang="zh-CN" sz="2000" dirty="0"/>
          </a:p>
          <a:p>
            <a:pPr marL="739775" lvl="1" indent="-282575" defTabSz="449263"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sz="700" dirty="0"/>
              <a:t/>
            </a:r>
            <a:br>
              <a:rPr lang="en-GB" altLang="zh-CN" sz="700" dirty="0"/>
            </a:br>
            <a:r>
              <a:rPr lang="en-GB" altLang="zh-CN" sz="2000" dirty="0">
                <a:latin typeface="Courier New" charset="0"/>
              </a:rPr>
              <a:t>"hello"</a:t>
            </a:r>
            <a:br>
              <a:rPr lang="en-GB" altLang="zh-CN" sz="2000" dirty="0">
                <a:latin typeface="Courier New" charset="0"/>
              </a:rPr>
            </a:br>
            <a:r>
              <a:rPr lang="en-GB" altLang="zh-CN" sz="2000" dirty="0">
                <a:latin typeface="Courier New" charset="0"/>
              </a:rPr>
              <a:t>"This is a string"</a:t>
            </a:r>
            <a:br>
              <a:rPr lang="en-GB" altLang="zh-CN" sz="2000" dirty="0">
                <a:latin typeface="Courier New" charset="0"/>
              </a:rPr>
            </a:br>
            <a:r>
              <a:rPr lang="en-GB" altLang="zh-CN" sz="2000" dirty="0">
                <a:latin typeface="Courier New" charset="0"/>
              </a:rPr>
              <a:t>"This, too, is a string.   It can be very long!"</a:t>
            </a:r>
          </a:p>
          <a:p>
            <a:pPr marL="739775" lvl="1" indent="-282575" defTabSz="4492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zh-CN" sz="2000" dirty="0">
              <a:latin typeface="Courier New" charset="0"/>
            </a:endParaRPr>
          </a:p>
          <a:p>
            <a:pPr marL="339725" indent="-339725" defTabSz="449263"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zh-CN" altLang="en-US" dirty="0"/>
              <a:t>字符串可以用反斜杠表示特殊</a:t>
            </a:r>
            <a:r>
              <a:rPr lang="zh-CN" altLang="en-US" dirty="0" smtClean="0"/>
              <a:t>字符</a:t>
            </a:r>
            <a:endParaRPr lang="en-GB" altLang="zh-CN" dirty="0"/>
          </a:p>
          <a:p>
            <a:pPr marL="739775" lvl="1" indent="-282575" defTabSz="449263">
              <a:lnSpc>
                <a:spcPct val="8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sz="2000" dirty="0">
                <a:latin typeface="Courier New" charset="0"/>
              </a:rPr>
              <a:t>\"	</a:t>
            </a:r>
            <a:r>
              <a:rPr lang="zh-CN" altLang="en-US" dirty="0">
                <a:latin typeface="Courier New" charset="0"/>
              </a:rPr>
              <a:t>引号字符</a:t>
            </a:r>
            <a:endParaRPr lang="en-GB" altLang="zh-CN" sz="2000" dirty="0">
              <a:latin typeface="Courier New" charset="0"/>
            </a:endParaRPr>
          </a:p>
          <a:p>
            <a:pPr marL="739775" lvl="1" indent="-282575" defTabSz="449263">
              <a:lnSpc>
                <a:spcPct val="8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sz="2000" dirty="0">
                <a:latin typeface="Courier New" charset="0"/>
              </a:rPr>
              <a:t>\t	</a:t>
            </a:r>
            <a:r>
              <a:rPr lang="zh-CN" altLang="en-US" sz="2000" dirty="0" smtClean="0">
                <a:latin typeface="Courier New" charset="0"/>
              </a:rPr>
              <a:t>制表符字符</a:t>
            </a:r>
            <a:endParaRPr lang="en-GB" altLang="zh-CN" sz="2000" dirty="0"/>
          </a:p>
          <a:p>
            <a:pPr marL="739775" lvl="1" indent="-282575" defTabSz="449263">
              <a:lnSpc>
                <a:spcPct val="8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sz="2000" dirty="0">
                <a:latin typeface="Courier New" charset="0"/>
              </a:rPr>
              <a:t>\\	</a:t>
            </a:r>
            <a:r>
              <a:rPr lang="zh-CN" altLang="en-US" sz="2000" dirty="0" smtClean="0"/>
              <a:t>反斜杠字符</a:t>
            </a:r>
            <a:endParaRPr lang="en-GB" altLang="zh-CN" sz="2000" dirty="0"/>
          </a:p>
          <a:p>
            <a:pPr marL="739775" lvl="1" indent="-282575" defTabSz="449263">
              <a:lnSpc>
                <a:spcPct val="8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zh-CN" sz="1000" dirty="0"/>
          </a:p>
          <a:p>
            <a:pPr marL="739775" lvl="1" indent="-282575" defTabSz="449263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sz="2000" dirty="0">
                <a:latin typeface="Courier New" charset="0"/>
              </a:rPr>
              <a:t>	"Bob said, \"Hello!\" to Susan."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字符串（</a:t>
            </a:r>
            <a:r>
              <a:rPr lang="en-GB" altLang="zh-CN" dirty="0" smtClean="0"/>
              <a:t>Strings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D0FEC-5C88-714B-B6BF-FCE4212CE002}" type="datetime1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327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24"/>
          <p:cNvSpPr>
            <a:spLocks noChangeArrowheads="1"/>
          </p:cNvSpPr>
          <p:nvPr/>
        </p:nvSpPr>
        <p:spPr bwMode="gray">
          <a:xfrm>
            <a:off x="827407" y="1796995"/>
            <a:ext cx="7500990" cy="515218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en-US" altLang="zh-CN" sz="2000" b="0" dirty="0" smtClean="0">
                <a:latin typeface="黑体" pitchFamily="2" charset="-122"/>
                <a:ea typeface="黑体" pitchFamily="2" charset="-122"/>
                <a:cs typeface="Arial" charset="0"/>
              </a:rPr>
              <a:t>[]</a:t>
            </a:r>
            <a:r>
              <a:rPr lang="zh-CN" altLang="en-US" sz="2000" b="0" dirty="0" smtClean="0">
                <a:latin typeface="黑体" pitchFamily="2" charset="-122"/>
                <a:ea typeface="黑体" pitchFamily="2" charset="-122"/>
                <a:cs typeface="Arial" charset="0"/>
              </a:rPr>
              <a:t>索引操作符  </a:t>
            </a:r>
            <a:r>
              <a:rPr lang="en-US" altLang="zh-CN" sz="2000" b="0" dirty="0" smtClean="0">
                <a:latin typeface="黑体" pitchFamily="2" charset="-122"/>
                <a:ea typeface="黑体" pitchFamily="2" charset="-122"/>
                <a:cs typeface="Arial" charset="0"/>
              </a:rPr>
              <a:t>[:]</a:t>
            </a:r>
            <a:r>
              <a:rPr lang="zh-CN" altLang="en-US" sz="2000" b="0" dirty="0" smtClean="0">
                <a:latin typeface="黑体" pitchFamily="2" charset="-122"/>
                <a:ea typeface="黑体" pitchFamily="2" charset="-122"/>
                <a:cs typeface="Arial" charset="0"/>
              </a:rPr>
              <a:t>切片操作符  </a:t>
            </a:r>
            <a:r>
              <a:rPr lang="en-US" altLang="zh-CN" sz="2000" b="0" dirty="0" smtClean="0">
                <a:latin typeface="黑体" pitchFamily="2" charset="-122"/>
                <a:ea typeface="黑体" pitchFamily="2" charset="-122"/>
                <a:cs typeface="Arial" charset="0"/>
              </a:rPr>
              <a:t>+</a:t>
            </a:r>
            <a:r>
              <a:rPr lang="zh-CN" altLang="en-US" sz="2000" b="0" dirty="0" smtClean="0">
                <a:latin typeface="黑体" pitchFamily="2" charset="-122"/>
                <a:ea typeface="黑体" pitchFamily="2" charset="-122"/>
                <a:cs typeface="Arial" charset="0"/>
              </a:rPr>
              <a:t>连接运算  </a:t>
            </a:r>
            <a:r>
              <a:rPr lang="en-US" altLang="zh-CN" sz="2000" b="0" dirty="0" smtClean="0">
                <a:latin typeface="黑体" pitchFamily="2" charset="-122"/>
                <a:ea typeface="黑体" pitchFamily="2" charset="-122"/>
                <a:cs typeface="Arial" charset="0"/>
              </a:rPr>
              <a:t>*</a:t>
            </a:r>
            <a:r>
              <a:rPr lang="zh-CN" altLang="en-US" sz="2000" b="0" dirty="0" smtClean="0">
                <a:latin typeface="黑体" pitchFamily="2" charset="-122"/>
                <a:ea typeface="黑体" pitchFamily="2" charset="-122"/>
                <a:cs typeface="Arial" charset="0"/>
              </a:rPr>
              <a:t>重复运算</a:t>
            </a:r>
            <a:endParaRPr lang="en-US" altLang="zh-CN" sz="2000" b="0" dirty="0" smtClean="0">
              <a:latin typeface="黑体" pitchFamily="2" charset="-122"/>
              <a:ea typeface="黑体" pitchFamily="2" charset="-122"/>
              <a:cs typeface="Arial" charset="0"/>
            </a:endParaRPr>
          </a:p>
          <a:p>
            <a:pPr lvl="1">
              <a:lnSpc>
                <a:spcPct val="120000"/>
              </a:lnSpc>
            </a:pPr>
            <a:endParaRPr lang="en-US" altLang="zh-CN" b="0" dirty="0" smtClean="0">
              <a:latin typeface="宋体" pitchFamily="2" charset="-122"/>
              <a:ea typeface="宋体" pitchFamily="2" charset="-122"/>
              <a:cs typeface="Arial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1600" b="0" dirty="0" smtClean="0">
                <a:latin typeface="宋体" pitchFamily="2" charset="-122"/>
                <a:ea typeface="宋体" pitchFamily="2" charset="-122"/>
                <a:cs typeface="Arial" charset="0"/>
              </a:rPr>
              <a:t>&gt;&gt;&gt; </a:t>
            </a:r>
            <a:r>
              <a:rPr lang="en-US" altLang="zh-CN" sz="1600" b="0" dirty="0" err="1" smtClean="0">
                <a:latin typeface="宋体" pitchFamily="2" charset="-122"/>
                <a:ea typeface="宋体" pitchFamily="2" charset="-122"/>
                <a:cs typeface="Arial" charset="0"/>
              </a:rPr>
              <a:t>strPython</a:t>
            </a:r>
            <a:r>
              <a:rPr lang="en-US" altLang="zh-CN" sz="1600" b="0" dirty="0" smtClean="0">
                <a:latin typeface="宋体" pitchFamily="2" charset="-122"/>
                <a:ea typeface="宋体" pitchFamily="2" charset="-122"/>
                <a:cs typeface="Arial" charset="0"/>
              </a:rPr>
              <a:t> = 'Python'</a:t>
            </a:r>
          </a:p>
          <a:p>
            <a:pPr lvl="1">
              <a:lnSpc>
                <a:spcPct val="120000"/>
              </a:lnSpc>
            </a:pPr>
            <a:r>
              <a:rPr lang="en-US" altLang="zh-CN" sz="1600" b="0" dirty="0" smtClean="0">
                <a:latin typeface="宋体" pitchFamily="2" charset="-122"/>
                <a:ea typeface="宋体" pitchFamily="2" charset="-122"/>
                <a:cs typeface="Arial" charset="0"/>
              </a:rPr>
              <a:t>&gt;&gt;&gt; </a:t>
            </a:r>
            <a:r>
              <a:rPr lang="en-US" altLang="zh-CN" sz="1600" b="0" dirty="0" err="1" smtClean="0">
                <a:latin typeface="宋体" pitchFamily="2" charset="-122"/>
                <a:ea typeface="宋体" pitchFamily="2" charset="-122"/>
                <a:cs typeface="Arial" charset="0"/>
              </a:rPr>
              <a:t>strIsCool</a:t>
            </a:r>
            <a:r>
              <a:rPr lang="en-US" altLang="zh-CN" sz="1600" b="0" dirty="0" smtClean="0">
                <a:latin typeface="宋体" pitchFamily="2" charset="-122"/>
                <a:ea typeface="宋体" pitchFamily="2" charset="-122"/>
                <a:cs typeface="Arial" charset="0"/>
              </a:rPr>
              <a:t> = 'is cool!'</a:t>
            </a:r>
          </a:p>
          <a:p>
            <a:pPr lvl="1">
              <a:lnSpc>
                <a:spcPct val="120000"/>
              </a:lnSpc>
            </a:pPr>
            <a:r>
              <a:rPr lang="en-US" altLang="zh-CN" sz="1600" dirty="0">
                <a:latin typeface="宋体" pitchFamily="2" charset="-122"/>
                <a:ea typeface="宋体" pitchFamily="2" charset="-122"/>
                <a:cs typeface="Arial" charset="0"/>
              </a:rPr>
              <a:t>&gt;&gt;&gt; </a:t>
            </a:r>
            <a:r>
              <a:rPr lang="en-US" altLang="zh-CN" sz="1600" dirty="0" err="1">
                <a:latin typeface="宋体" pitchFamily="2" charset="-122"/>
                <a:ea typeface="宋体" pitchFamily="2" charset="-122"/>
                <a:cs typeface="Arial" charset="0"/>
              </a:rPr>
              <a:t>strPython</a:t>
            </a:r>
            <a:r>
              <a:rPr lang="en-US" altLang="zh-CN" sz="1600" dirty="0">
                <a:latin typeface="宋体" pitchFamily="2" charset="-122"/>
                <a:ea typeface="宋体" pitchFamily="2" charset="-122"/>
                <a:cs typeface="Arial" charset="0"/>
              </a:rPr>
              <a:t>[0]    </a:t>
            </a:r>
            <a:r>
              <a:rPr lang="en-US" altLang="zh-CN" sz="2000" b="1" dirty="0">
                <a:solidFill>
                  <a:srgbClr val="008080"/>
                </a:solidFill>
              </a:rPr>
              <a:t># </a:t>
            </a:r>
            <a:r>
              <a:rPr lang="zh-CN" altLang="en-US" sz="2000" b="1" dirty="0">
                <a:solidFill>
                  <a:srgbClr val="008080"/>
                </a:solidFill>
              </a:rPr>
              <a:t>第一个</a:t>
            </a:r>
            <a:r>
              <a:rPr lang="zh-CN" altLang="en-US" sz="2000" b="1" dirty="0" smtClean="0">
                <a:solidFill>
                  <a:srgbClr val="008080"/>
                </a:solidFill>
              </a:rPr>
              <a:t>字符</a:t>
            </a:r>
            <a:endParaRPr lang="mr-IN" altLang="zh-CN" sz="2000" b="1" dirty="0" smtClean="0">
              <a:solidFill>
                <a:srgbClr val="008080"/>
              </a:solidFill>
            </a:endParaRPr>
          </a:p>
          <a:p>
            <a:pPr lvl="1">
              <a:lnSpc>
                <a:spcPct val="120000"/>
              </a:lnSpc>
            </a:pPr>
            <a:r>
              <a:rPr lang="mr-IN" altLang="zh-CN" sz="1600" dirty="0" err="1" smtClean="0">
                <a:latin typeface="宋体" pitchFamily="2" charset="-122"/>
                <a:ea typeface="宋体" pitchFamily="2" charset="-122"/>
                <a:cs typeface="Arial" charset="0"/>
              </a:rPr>
              <a:t>P</a:t>
            </a:r>
            <a:endParaRPr lang="en-US" altLang="zh-CN" sz="1600" dirty="0">
              <a:latin typeface="宋体" pitchFamily="2" charset="-122"/>
              <a:ea typeface="宋体" pitchFamily="2" charset="-122"/>
              <a:cs typeface="Arial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1600" dirty="0">
                <a:latin typeface="宋体" pitchFamily="2" charset="-122"/>
                <a:ea typeface="宋体" pitchFamily="2" charset="-122"/>
                <a:cs typeface="Arial" charset="0"/>
              </a:rPr>
              <a:t>&gt;&gt;&gt; </a:t>
            </a:r>
            <a:r>
              <a:rPr lang="en-US" altLang="zh-CN" sz="1600" dirty="0" err="1">
                <a:latin typeface="宋体" pitchFamily="2" charset="-122"/>
                <a:ea typeface="宋体" pitchFamily="2" charset="-122"/>
                <a:cs typeface="Arial" charset="0"/>
              </a:rPr>
              <a:t>strPython</a:t>
            </a:r>
            <a:r>
              <a:rPr lang="en-US" altLang="zh-CN" sz="1600" dirty="0">
                <a:latin typeface="宋体" pitchFamily="2" charset="-122"/>
                <a:ea typeface="宋体" pitchFamily="2" charset="-122"/>
                <a:cs typeface="Arial" charset="0"/>
              </a:rPr>
              <a:t>[2:5]</a:t>
            </a:r>
          </a:p>
          <a:p>
            <a:pPr lvl="1">
              <a:lnSpc>
                <a:spcPct val="120000"/>
              </a:lnSpc>
            </a:pPr>
            <a:r>
              <a:rPr lang="en-US" altLang="zh-CN" sz="1600" dirty="0" err="1" smtClean="0">
                <a:latin typeface="宋体" pitchFamily="2" charset="-122"/>
                <a:ea typeface="宋体" pitchFamily="2" charset="-122"/>
                <a:cs typeface="Arial" charset="0"/>
              </a:rPr>
              <a:t>tho</a:t>
            </a:r>
            <a:endParaRPr lang="en-US" altLang="zh-CN" sz="1600" dirty="0" smtClean="0">
              <a:latin typeface="宋体" pitchFamily="2" charset="-122"/>
              <a:ea typeface="宋体" pitchFamily="2" charset="-122"/>
              <a:cs typeface="Arial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1600" dirty="0" smtClean="0">
                <a:latin typeface="宋体" pitchFamily="2" charset="-122"/>
                <a:ea typeface="宋体" pitchFamily="2" charset="-122"/>
                <a:cs typeface="Arial" charset="0"/>
              </a:rPr>
              <a:t>&gt;&gt;&gt; </a:t>
            </a:r>
            <a:r>
              <a:rPr lang="en-US" altLang="zh-CN" sz="1600" dirty="0" err="1">
                <a:latin typeface="宋体" pitchFamily="2" charset="-122"/>
                <a:ea typeface="宋体" pitchFamily="2" charset="-122"/>
                <a:cs typeface="Arial" charset="0"/>
              </a:rPr>
              <a:t>strIsCool</a:t>
            </a:r>
            <a:r>
              <a:rPr lang="en-US" altLang="zh-CN" sz="1600" dirty="0">
                <a:latin typeface="宋体" pitchFamily="2" charset="-122"/>
                <a:ea typeface="宋体" pitchFamily="2" charset="-122"/>
                <a:cs typeface="Arial" charset="0"/>
              </a:rPr>
              <a:t>[-1]   </a:t>
            </a:r>
            <a:r>
              <a:rPr lang="en-US" altLang="zh-CN" sz="2000" b="1" dirty="0">
                <a:solidFill>
                  <a:srgbClr val="008080"/>
                </a:solidFill>
              </a:rPr>
              <a:t># </a:t>
            </a:r>
            <a:r>
              <a:rPr lang="zh-CN" altLang="en-US" sz="2000" b="1" dirty="0">
                <a:solidFill>
                  <a:srgbClr val="008080"/>
                </a:solidFill>
              </a:rPr>
              <a:t>最后一个字符</a:t>
            </a:r>
            <a:endParaRPr lang="en-US" altLang="zh-CN" sz="2000" b="1" dirty="0">
              <a:solidFill>
                <a:srgbClr val="008080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altLang="zh-CN" sz="1600" dirty="0" smtClean="0">
                <a:latin typeface="宋体" pitchFamily="2" charset="-122"/>
                <a:ea typeface="宋体" pitchFamily="2" charset="-122"/>
                <a:cs typeface="Arial" charset="0"/>
              </a:rPr>
              <a:t>!</a:t>
            </a:r>
            <a:endParaRPr lang="en-US" altLang="zh-CN" sz="1600" dirty="0">
              <a:latin typeface="宋体" pitchFamily="2" charset="-122"/>
              <a:ea typeface="宋体" pitchFamily="2" charset="-122"/>
              <a:cs typeface="Arial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1600" dirty="0">
                <a:latin typeface="宋体" pitchFamily="2" charset="-122"/>
                <a:ea typeface="宋体" pitchFamily="2" charset="-122"/>
                <a:cs typeface="Arial" charset="0"/>
              </a:rPr>
              <a:t>&gt;&gt;&gt; </a:t>
            </a:r>
            <a:r>
              <a:rPr lang="en-US" altLang="zh-CN" sz="1600" dirty="0" err="1">
                <a:latin typeface="宋体" pitchFamily="2" charset="-122"/>
                <a:ea typeface="宋体" pitchFamily="2" charset="-122"/>
                <a:cs typeface="Arial" charset="0"/>
              </a:rPr>
              <a:t>strIsCool</a:t>
            </a:r>
            <a:r>
              <a:rPr lang="en-US" altLang="zh-CN" sz="1600" dirty="0">
                <a:latin typeface="宋体" pitchFamily="2" charset="-122"/>
                <a:ea typeface="宋体" pitchFamily="2" charset="-122"/>
                <a:cs typeface="Arial" charset="0"/>
              </a:rPr>
              <a:t>[:2]</a:t>
            </a:r>
          </a:p>
          <a:p>
            <a:pPr lvl="1">
              <a:lnSpc>
                <a:spcPct val="120000"/>
              </a:lnSpc>
            </a:pPr>
            <a:r>
              <a:rPr lang="en-US" altLang="zh-CN" sz="1600" dirty="0">
                <a:latin typeface="宋体" pitchFamily="2" charset="-122"/>
                <a:ea typeface="宋体" pitchFamily="2" charset="-122"/>
                <a:cs typeface="Arial" charset="0"/>
              </a:rPr>
              <a:t>is</a:t>
            </a:r>
          </a:p>
          <a:p>
            <a:pPr lvl="1">
              <a:lnSpc>
                <a:spcPct val="120000"/>
              </a:lnSpc>
            </a:pPr>
            <a:r>
              <a:rPr lang="en-US" altLang="zh-CN" sz="1600" dirty="0">
                <a:latin typeface="宋体" pitchFamily="2" charset="-122"/>
                <a:ea typeface="宋体" pitchFamily="2" charset="-122"/>
                <a:cs typeface="Arial" charset="0"/>
              </a:rPr>
              <a:t>&gt;&gt;&gt; </a:t>
            </a:r>
            <a:r>
              <a:rPr lang="en-US" altLang="zh-CN" sz="1600" dirty="0" err="1">
                <a:latin typeface="宋体" pitchFamily="2" charset="-122"/>
                <a:ea typeface="宋体" pitchFamily="2" charset="-122"/>
                <a:cs typeface="Arial" charset="0"/>
              </a:rPr>
              <a:t>strPython</a:t>
            </a:r>
            <a:r>
              <a:rPr lang="en-US" altLang="zh-CN" sz="1600" dirty="0">
                <a:latin typeface="宋体" pitchFamily="2" charset="-122"/>
                <a:ea typeface="宋体" pitchFamily="2" charset="-122"/>
                <a:cs typeface="Arial" charset="0"/>
              </a:rPr>
              <a:t> + ‘ ’ + </a:t>
            </a:r>
            <a:r>
              <a:rPr lang="en-US" altLang="zh-CN" sz="1600" dirty="0" err="1">
                <a:latin typeface="宋体" pitchFamily="2" charset="-122"/>
                <a:ea typeface="宋体" pitchFamily="2" charset="-122"/>
                <a:cs typeface="Arial" charset="0"/>
              </a:rPr>
              <a:t>strIsCool</a:t>
            </a:r>
            <a:r>
              <a:rPr lang="en-US" altLang="zh-CN" sz="1600" dirty="0">
                <a:latin typeface="宋体" pitchFamily="2" charset="-122"/>
                <a:ea typeface="宋体" pitchFamily="2" charset="-122"/>
                <a:cs typeface="Arial" charset="0"/>
              </a:rPr>
              <a:t>   </a:t>
            </a:r>
            <a:r>
              <a:rPr lang="en-US" altLang="zh-CN" sz="2000" b="1" dirty="0">
                <a:solidFill>
                  <a:srgbClr val="008080"/>
                </a:solidFill>
              </a:rPr>
              <a:t># \n</a:t>
            </a:r>
            <a:r>
              <a:rPr lang="zh-CN" altLang="en-US" sz="2000" b="1" dirty="0">
                <a:solidFill>
                  <a:srgbClr val="008080"/>
                </a:solidFill>
              </a:rPr>
              <a:t>：回车</a:t>
            </a:r>
            <a:endParaRPr lang="en-US" altLang="zh-CN" sz="2000" b="1" dirty="0">
              <a:solidFill>
                <a:srgbClr val="008080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altLang="zh-CN" sz="1600" dirty="0">
                <a:latin typeface="宋体" pitchFamily="2" charset="-122"/>
                <a:ea typeface="宋体" pitchFamily="2" charset="-122"/>
                <a:cs typeface="Arial" charset="0"/>
              </a:rPr>
              <a:t>'Python is cool!’</a:t>
            </a:r>
          </a:p>
          <a:p>
            <a:pPr lvl="1">
              <a:lnSpc>
                <a:spcPct val="120000"/>
              </a:lnSpc>
            </a:pPr>
            <a:r>
              <a:rPr lang="en-US" altLang="zh-CN" sz="1600" b="0" dirty="0" smtClean="0">
                <a:latin typeface="宋体" pitchFamily="2" charset="-122"/>
                <a:ea typeface="宋体" pitchFamily="2" charset="-122"/>
                <a:cs typeface="Arial" charset="0"/>
              </a:rPr>
              <a:t>&gt;&gt;&gt; '-' * 30</a:t>
            </a:r>
          </a:p>
          <a:p>
            <a:pPr lvl="1">
              <a:lnSpc>
                <a:spcPct val="120000"/>
              </a:lnSpc>
            </a:pPr>
            <a:r>
              <a:rPr lang="en-US" altLang="zh-CN" sz="1600" b="0" dirty="0" smtClean="0">
                <a:latin typeface="宋体" pitchFamily="2" charset="-122"/>
                <a:ea typeface="宋体" pitchFamily="2" charset="-122"/>
                <a:cs typeface="Arial" charset="0"/>
              </a:rPr>
              <a:t>'------------------------------’</a:t>
            </a:r>
            <a:endParaRPr lang="en-US" altLang="zh-CN" sz="1400" b="0" dirty="0" smtClean="0">
              <a:latin typeface="宋体" pitchFamily="2" charset="-122"/>
              <a:ea typeface="宋体" pitchFamily="2" charset="-122"/>
              <a:cs typeface="Arial" charset="0"/>
            </a:endParaRPr>
          </a:p>
        </p:txBody>
      </p:sp>
      <p:sp>
        <p:nvSpPr>
          <p:cNvPr id="25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字符串操作</a:t>
            </a:r>
            <a:endParaRPr lang="en-US" altLang="zh-CN" dirty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1B83D-1070-4247-8830-BCA856A5F106}" type="datetime1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12" name="幻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8595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字符串属性</a:t>
            </a:r>
            <a:endParaRPr lang="en-US" altLang="zh-CN" dirty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CN" dirty="0" err="1" smtClean="0">
                <a:latin typeface="Courier New" charset="0"/>
              </a:rPr>
              <a:t>len</a:t>
            </a:r>
            <a:r>
              <a:rPr lang="en-US" altLang="zh-CN" dirty="0" smtClean="0">
                <a:latin typeface="Courier New" charset="0"/>
              </a:rPr>
              <a:t>(</a:t>
            </a:r>
            <a:r>
              <a:rPr lang="zh-CN" altLang="en-US" b="1" i="1" dirty="0" smtClean="0"/>
              <a:t>字符串</a:t>
            </a:r>
            <a:r>
              <a:rPr lang="en-US" altLang="zh-CN" dirty="0" smtClean="0">
                <a:latin typeface="Courier New" charset="0"/>
              </a:rPr>
              <a:t>)</a:t>
            </a:r>
            <a:r>
              <a:rPr lang="en-US" altLang="zh-CN" dirty="0">
                <a:latin typeface="Courier New" charset="0"/>
              </a:rPr>
              <a:t>	</a:t>
            </a:r>
            <a:r>
              <a:rPr lang="en-US" altLang="zh-CN" dirty="0"/>
              <a:t>	- </a:t>
            </a:r>
            <a:r>
              <a:rPr lang="zh-CN" altLang="en-US" dirty="0" smtClean="0"/>
              <a:t>字符串中的字符数量</a:t>
            </a:r>
            <a:endParaRPr lang="en-US" altLang="zh-CN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/>
              <a:t>					  </a:t>
            </a:r>
            <a:r>
              <a:rPr lang="en-US" altLang="zh-CN" dirty="0" smtClean="0"/>
              <a:t>(</a:t>
            </a:r>
            <a:r>
              <a:rPr lang="zh-CN" altLang="en-US" dirty="0" smtClean="0"/>
              <a:t>包含空格符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en-US" altLang="zh-CN" dirty="0" err="1" smtClean="0">
                <a:latin typeface="Courier New" charset="0"/>
              </a:rPr>
              <a:t>str.lower</a:t>
            </a:r>
            <a:r>
              <a:rPr lang="en-US" altLang="zh-CN" dirty="0" smtClean="0">
                <a:latin typeface="Courier New" charset="0"/>
              </a:rPr>
              <a:t>(</a:t>
            </a:r>
            <a:r>
              <a:rPr lang="zh-CN" altLang="en-US" b="1" i="1" dirty="0" smtClean="0"/>
              <a:t>字符串</a:t>
            </a:r>
            <a:r>
              <a:rPr lang="en-US" altLang="zh-CN" dirty="0" smtClean="0">
                <a:latin typeface="Courier New" charset="0"/>
              </a:rPr>
              <a:t>)</a:t>
            </a:r>
            <a:r>
              <a:rPr lang="en-US" altLang="zh-CN" dirty="0"/>
              <a:t>	</a:t>
            </a:r>
            <a:r>
              <a:rPr lang="en-US" altLang="zh-CN" dirty="0" smtClean="0"/>
              <a:t>-</a:t>
            </a:r>
            <a:r>
              <a:rPr lang="zh-CN" altLang="en-US" dirty="0" smtClean="0"/>
              <a:t> 字符</a:t>
            </a:r>
            <a:r>
              <a:rPr lang="zh-CN" altLang="en-US" dirty="0"/>
              <a:t>串的小写版本</a:t>
            </a:r>
            <a:endParaRPr lang="en-US" altLang="zh-CN" dirty="0"/>
          </a:p>
          <a:p>
            <a:r>
              <a:rPr lang="en-US" altLang="zh-CN" dirty="0" err="1" smtClean="0">
                <a:latin typeface="Courier New" charset="0"/>
              </a:rPr>
              <a:t>str.upper</a:t>
            </a:r>
            <a:r>
              <a:rPr lang="en-US" altLang="zh-CN" dirty="0" smtClean="0">
                <a:latin typeface="Courier New" charset="0"/>
              </a:rPr>
              <a:t>(</a:t>
            </a:r>
            <a:r>
              <a:rPr lang="zh-CN" altLang="en-US" b="1" i="1" dirty="0" smtClean="0"/>
              <a:t>字符串</a:t>
            </a:r>
            <a:r>
              <a:rPr lang="en-US" altLang="zh-CN" dirty="0" smtClean="0">
                <a:latin typeface="Courier New" charset="0"/>
              </a:rPr>
              <a:t>)</a:t>
            </a:r>
            <a:r>
              <a:rPr lang="en-US" altLang="zh-CN" dirty="0"/>
              <a:t>	</a:t>
            </a:r>
            <a:r>
              <a:rPr lang="en-US" altLang="zh-CN" dirty="0" smtClean="0"/>
              <a:t>-</a:t>
            </a:r>
            <a:r>
              <a:rPr lang="zh-CN" altLang="en-US" dirty="0" smtClean="0"/>
              <a:t> 字符</a:t>
            </a:r>
            <a:r>
              <a:rPr lang="zh-CN" altLang="en-US" dirty="0"/>
              <a:t>串的大写版本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例子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zh-CN" sz="2000" dirty="0">
                <a:latin typeface="Courier New" charset="0"/>
              </a:rPr>
              <a:t>	name = "Martin Douglas </a:t>
            </a:r>
            <a:r>
              <a:rPr lang="en-US" altLang="zh-CN" sz="2000" dirty="0" err="1">
                <a:latin typeface="Courier New" charset="0"/>
              </a:rPr>
              <a:t>Stepp</a:t>
            </a:r>
            <a:r>
              <a:rPr lang="en-US" altLang="zh-CN" sz="2000" dirty="0">
                <a:latin typeface="Courier New" charset="0"/>
              </a:rPr>
              <a:t>"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zh-CN" sz="2000" dirty="0">
                <a:latin typeface="Courier New" charset="0"/>
              </a:rPr>
              <a:t>	</a:t>
            </a:r>
            <a:r>
              <a:rPr lang="en-US" altLang="zh-CN" sz="2000" dirty="0" err="1">
                <a:latin typeface="Courier New" charset="0"/>
              </a:rPr>
              <a:t>big_name</a:t>
            </a:r>
            <a:r>
              <a:rPr lang="en-US" altLang="zh-CN" sz="2000" dirty="0">
                <a:latin typeface="Courier New" charset="0"/>
              </a:rPr>
              <a:t> = </a:t>
            </a:r>
            <a:r>
              <a:rPr lang="en-US" altLang="zh-CN" sz="2000" b="1" dirty="0" err="1">
                <a:latin typeface="Courier New" charset="0"/>
              </a:rPr>
              <a:t>str.upper</a:t>
            </a:r>
            <a:r>
              <a:rPr lang="en-US" altLang="zh-CN" sz="2000" b="1" dirty="0">
                <a:latin typeface="Courier New" charset="0"/>
              </a:rPr>
              <a:t>(name)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zh-CN" sz="2000" dirty="0">
                <a:latin typeface="Courier New" charset="0"/>
              </a:rPr>
              <a:t>	print </a:t>
            </a:r>
            <a:r>
              <a:rPr lang="en-US" altLang="zh-CN" sz="2000" dirty="0" err="1">
                <a:latin typeface="Courier New" charset="0"/>
              </a:rPr>
              <a:t>big_name</a:t>
            </a:r>
            <a:r>
              <a:rPr lang="en-US" altLang="zh-CN" sz="2000" dirty="0">
                <a:latin typeface="Courier New" charset="0"/>
              </a:rPr>
              <a:t>, "has", </a:t>
            </a:r>
            <a:r>
              <a:rPr lang="en-US" altLang="zh-CN" sz="2000" b="1" dirty="0" err="1">
                <a:latin typeface="Courier New" charset="0"/>
              </a:rPr>
              <a:t>len</a:t>
            </a:r>
            <a:r>
              <a:rPr lang="en-US" altLang="zh-CN" sz="2000" b="1" dirty="0">
                <a:latin typeface="Courier New" charset="0"/>
              </a:rPr>
              <a:t>(</a:t>
            </a:r>
            <a:r>
              <a:rPr lang="en-US" altLang="zh-CN" sz="2000" b="1" dirty="0" err="1">
                <a:latin typeface="Courier New" charset="0"/>
              </a:rPr>
              <a:t>big_name</a:t>
            </a:r>
            <a:r>
              <a:rPr lang="en-US" altLang="zh-CN" sz="2000" b="1" dirty="0">
                <a:latin typeface="Courier New" charset="0"/>
              </a:rPr>
              <a:t>)</a:t>
            </a:r>
            <a:r>
              <a:rPr lang="en-US" altLang="zh-CN" sz="2000" dirty="0">
                <a:latin typeface="Courier New" charset="0"/>
              </a:rPr>
              <a:t>, "characters"</a:t>
            </a:r>
          </a:p>
          <a:p>
            <a:pPr>
              <a:buFontTx/>
              <a:buNone/>
            </a:pPr>
            <a:endParaRPr lang="en-US" altLang="zh-CN" sz="800" dirty="0">
              <a:latin typeface="Courier New" charset="0"/>
            </a:endParaRPr>
          </a:p>
          <a:p>
            <a:pPr>
              <a:buFontTx/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输出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pPr>
              <a:buFontTx/>
              <a:buNone/>
            </a:pPr>
            <a:r>
              <a:rPr lang="en-US" altLang="zh-CN" sz="2000" dirty="0">
                <a:latin typeface="Courier New" charset="0"/>
              </a:rPr>
              <a:t>	MARTIN DOUGLAS STEPP has 20 characters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4ECCA-6417-1F42-AD1C-8C0AF5DA680D}" type="datetime1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2437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9225" y="2057401"/>
            <a:ext cx="8994775" cy="332822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339725" indent="-339725" defTabSz="4492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dirty="0" err="1">
                <a:latin typeface="Courier New" charset="0"/>
              </a:rPr>
              <a:t>raw_input</a:t>
            </a:r>
            <a:r>
              <a:rPr lang="en-US" altLang="zh-CN" dirty="0"/>
              <a:t> </a:t>
            </a:r>
            <a:r>
              <a:rPr lang="en-US" altLang="zh-CN" dirty="0" smtClean="0"/>
              <a:t>:</a:t>
            </a:r>
            <a:r>
              <a:rPr lang="zh-CN" altLang="en-US" dirty="0" smtClean="0"/>
              <a:t> 从</a:t>
            </a:r>
            <a:r>
              <a:rPr lang="zh-CN" altLang="en-US" dirty="0"/>
              <a:t>用户的键盘上读取一串</a:t>
            </a:r>
            <a:r>
              <a:rPr lang="zh-CN" altLang="en-US" dirty="0" smtClean="0"/>
              <a:t>文本</a:t>
            </a:r>
            <a:endParaRPr lang="en-US" altLang="zh-CN" sz="900" dirty="0"/>
          </a:p>
          <a:p>
            <a:pPr marL="739775" lvl="1" indent="-282575" defTabSz="4492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altLang="zh-CN" dirty="0"/>
          </a:p>
          <a:p>
            <a:pPr marL="739775" lvl="1" indent="-282575" defTabSz="4492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zh-CN" altLang="en-US" dirty="0" smtClean="0"/>
              <a:t>例子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pPr marL="739775" lvl="1" indent="-282575" defTabSz="4492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altLang="zh-CN" sz="1000" dirty="0"/>
          </a:p>
          <a:p>
            <a:pPr marL="739775" lvl="1" indent="-282575" defTabSz="449263">
              <a:lnSpc>
                <a:spcPct val="70000"/>
              </a:lnSpc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b="1" dirty="0">
                <a:latin typeface="Courier New" charset="0"/>
              </a:rPr>
              <a:t>	name = </a:t>
            </a:r>
            <a:r>
              <a:rPr lang="en-US" altLang="zh-CN" b="1" dirty="0" err="1">
                <a:latin typeface="Courier New" charset="0"/>
              </a:rPr>
              <a:t>raw_input</a:t>
            </a:r>
            <a:r>
              <a:rPr lang="en-US" altLang="zh-CN" b="1" dirty="0">
                <a:latin typeface="Courier New" charset="0"/>
              </a:rPr>
              <a:t>("Howdy. What's </a:t>
            </a:r>
            <a:r>
              <a:rPr lang="en-US" altLang="zh-CN" b="1" dirty="0" err="1">
                <a:latin typeface="Courier New" charset="0"/>
              </a:rPr>
              <a:t>yer</a:t>
            </a:r>
            <a:r>
              <a:rPr lang="en-US" altLang="zh-CN" b="1" dirty="0">
                <a:latin typeface="Courier New" charset="0"/>
              </a:rPr>
              <a:t> name? ")</a:t>
            </a:r>
          </a:p>
          <a:p>
            <a:pPr marL="739775" lvl="1" indent="-282575" defTabSz="449263">
              <a:lnSpc>
                <a:spcPct val="70000"/>
              </a:lnSpc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dirty="0">
                <a:latin typeface="Courier New" charset="0"/>
              </a:rPr>
              <a:t>	print name, "... what a silly name!"</a:t>
            </a:r>
          </a:p>
          <a:p>
            <a:pPr marL="739775" lvl="1" indent="-282575" defTabSz="449263">
              <a:lnSpc>
                <a:spcPct val="70000"/>
              </a:lnSpc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altLang="zh-CN" dirty="0">
              <a:latin typeface="Courier New" charset="0"/>
            </a:endParaRPr>
          </a:p>
          <a:p>
            <a:pPr marL="739775" lvl="1" indent="-282575" defTabSz="449263">
              <a:lnSpc>
                <a:spcPct val="70000"/>
              </a:lnSpc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zh-CN" sz="1000" dirty="0">
              <a:latin typeface="Courier New" charset="0"/>
            </a:endParaRPr>
          </a:p>
          <a:p>
            <a:pPr marL="739775" lvl="1" indent="-282575" defTabSz="449263">
              <a:lnSpc>
                <a:spcPct val="70000"/>
              </a:lnSpc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dirty="0"/>
              <a:t>	</a:t>
            </a:r>
            <a:r>
              <a:rPr lang="zh-CN" altLang="en-US" dirty="0" smtClean="0"/>
              <a:t>输出</a:t>
            </a:r>
            <a:r>
              <a:rPr lang="en-GB" altLang="zh-CN" dirty="0" smtClean="0"/>
              <a:t>:</a:t>
            </a:r>
            <a:endParaRPr lang="en-GB" altLang="zh-CN" dirty="0"/>
          </a:p>
          <a:p>
            <a:pPr marL="739775" lvl="1" indent="-282575" defTabSz="449263">
              <a:lnSpc>
                <a:spcPct val="70000"/>
              </a:lnSpc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zh-CN" sz="1000" dirty="0"/>
          </a:p>
          <a:p>
            <a:pPr marL="739775" lvl="1" indent="-282575" defTabSz="449263">
              <a:lnSpc>
                <a:spcPct val="70000"/>
              </a:lnSpc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b="1" dirty="0">
                <a:latin typeface="Courier New" charset="0"/>
              </a:rPr>
              <a:t>	</a:t>
            </a:r>
            <a:r>
              <a:rPr lang="en-GB" altLang="zh-CN" dirty="0">
                <a:latin typeface="Courier New" charset="0"/>
              </a:rPr>
              <a:t>Howdy. What's </a:t>
            </a:r>
            <a:r>
              <a:rPr lang="en-GB" altLang="zh-CN" dirty="0" err="1">
                <a:latin typeface="Courier New" charset="0"/>
              </a:rPr>
              <a:t>yer</a:t>
            </a:r>
            <a:r>
              <a:rPr lang="en-GB" altLang="zh-CN" dirty="0">
                <a:latin typeface="Courier New" charset="0"/>
              </a:rPr>
              <a:t> name? </a:t>
            </a:r>
            <a:r>
              <a:rPr lang="en-GB" altLang="zh-CN" b="1" u="sng" dirty="0">
                <a:latin typeface="Courier New" charset="0"/>
              </a:rPr>
              <a:t>Paris Hilton</a:t>
            </a:r>
          </a:p>
          <a:p>
            <a:pPr marL="739775" lvl="1" indent="-282575" defTabSz="449263">
              <a:lnSpc>
                <a:spcPct val="70000"/>
              </a:lnSpc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dirty="0">
                <a:latin typeface="Courier New" charset="0"/>
              </a:rPr>
              <a:t>	Paris Hilton ... what a silly name!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>
                <a:latin typeface="Courier New" charset="0"/>
              </a:rPr>
              <a:t>raw_input</a:t>
            </a:r>
            <a:endParaRPr lang="en-US" altLang="zh-CN">
              <a:latin typeface="Courier New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D078-2FF6-4F46-930F-9F633196F114}" type="datetime1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5854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文本处理</a:t>
            </a:r>
            <a:endParaRPr lang="en-US" altLang="zh-CN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zh-CN" altLang="en-US" b="1" dirty="0" smtClean="0"/>
              <a:t>文本处理</a:t>
            </a:r>
            <a:r>
              <a:rPr lang="en-US" altLang="zh-CN" dirty="0" smtClean="0"/>
              <a:t>: </a:t>
            </a:r>
            <a:r>
              <a:rPr lang="zh-CN" altLang="en-US" dirty="0" smtClean="0"/>
              <a:t>检查、编辑和格式化文本</a:t>
            </a:r>
            <a:endParaRPr lang="en-US" altLang="zh-CN" dirty="0"/>
          </a:p>
          <a:p>
            <a:pPr lvl="1"/>
            <a:r>
              <a:rPr lang="zh-CN" altLang="en-US" dirty="0"/>
              <a:t>通常使用逐个检查字符的</a:t>
            </a:r>
            <a:r>
              <a:rPr lang="zh-CN" altLang="en-US" dirty="0" smtClean="0"/>
              <a:t>循环</a:t>
            </a:r>
            <a:endParaRPr lang="en-US" altLang="zh-CN" dirty="0"/>
          </a:p>
          <a:p>
            <a:pPr lvl="1">
              <a:lnSpc>
                <a:spcPct val="90000"/>
              </a:lnSpc>
            </a:pPr>
            <a:endParaRPr lang="en-US" altLang="zh-CN" dirty="0"/>
          </a:p>
          <a:p>
            <a:r>
              <a:rPr lang="en-US" altLang="zh-CN" dirty="0"/>
              <a:t>for</a:t>
            </a:r>
            <a:r>
              <a:rPr lang="zh-CN" altLang="en-US" dirty="0"/>
              <a:t>循环可以按顺序检查字符串中的每个</a:t>
            </a:r>
            <a:r>
              <a:rPr lang="zh-CN" altLang="en-US" dirty="0" smtClean="0"/>
              <a:t>字符</a:t>
            </a:r>
            <a:endParaRPr lang="en-US" altLang="zh-CN" dirty="0"/>
          </a:p>
          <a:p>
            <a:pPr lvl="1">
              <a:lnSpc>
                <a:spcPct val="90000"/>
              </a:lnSpc>
            </a:pPr>
            <a:endParaRPr lang="en-US" altLang="zh-CN" sz="1100" dirty="0"/>
          </a:p>
          <a:p>
            <a:pPr lvl="1">
              <a:lnSpc>
                <a:spcPct val="70000"/>
              </a:lnSpc>
            </a:pPr>
            <a:r>
              <a:rPr lang="zh-CN" altLang="en-US" dirty="0" smtClean="0"/>
              <a:t>例子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zh-CN" sz="1000" b="1" dirty="0">
                <a:latin typeface="Courier New" charset="0"/>
              </a:rPr>
              <a:t>	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zh-CN" b="1" dirty="0">
                <a:latin typeface="Courier New" charset="0"/>
              </a:rPr>
              <a:t>	for c in "</a:t>
            </a:r>
            <a:r>
              <a:rPr lang="en-US" altLang="zh-CN" b="1" dirty="0" err="1">
                <a:latin typeface="Courier New" charset="0"/>
              </a:rPr>
              <a:t>booyah</a:t>
            </a:r>
            <a:r>
              <a:rPr lang="en-US" altLang="zh-CN" b="1" dirty="0">
                <a:latin typeface="Courier New" charset="0"/>
              </a:rPr>
              <a:t>":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zh-CN" dirty="0">
                <a:latin typeface="Courier New" charset="0"/>
              </a:rPr>
              <a:t>	    print c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zh-CN" sz="1000" dirty="0">
              <a:latin typeface="Courier New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输出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pPr lvl="1">
              <a:lnSpc>
                <a:spcPct val="60000"/>
              </a:lnSpc>
              <a:buFontTx/>
              <a:buNone/>
            </a:pPr>
            <a:r>
              <a:rPr lang="en-US" altLang="zh-CN" dirty="0">
                <a:latin typeface="Courier New" charset="0"/>
              </a:rPr>
              <a:t>	b</a:t>
            </a:r>
          </a:p>
          <a:p>
            <a:pPr lvl="1">
              <a:lnSpc>
                <a:spcPct val="60000"/>
              </a:lnSpc>
              <a:buFontTx/>
              <a:buNone/>
            </a:pPr>
            <a:r>
              <a:rPr lang="en-US" altLang="zh-CN" dirty="0">
                <a:latin typeface="Courier New" charset="0"/>
              </a:rPr>
              <a:t>	o</a:t>
            </a:r>
          </a:p>
          <a:p>
            <a:pPr lvl="1">
              <a:lnSpc>
                <a:spcPct val="60000"/>
              </a:lnSpc>
              <a:buFontTx/>
              <a:buNone/>
            </a:pPr>
            <a:r>
              <a:rPr lang="en-US" altLang="zh-CN" dirty="0">
                <a:latin typeface="Courier New" charset="0"/>
              </a:rPr>
              <a:t>	o</a:t>
            </a:r>
          </a:p>
          <a:p>
            <a:pPr lvl="1">
              <a:lnSpc>
                <a:spcPct val="60000"/>
              </a:lnSpc>
              <a:buFontTx/>
              <a:buNone/>
            </a:pPr>
            <a:r>
              <a:rPr lang="en-US" altLang="zh-CN" dirty="0">
                <a:latin typeface="Courier New" charset="0"/>
              </a:rPr>
              <a:t>	y</a:t>
            </a:r>
          </a:p>
          <a:p>
            <a:pPr lvl="1">
              <a:lnSpc>
                <a:spcPct val="60000"/>
              </a:lnSpc>
              <a:buFontTx/>
              <a:buNone/>
            </a:pPr>
            <a:r>
              <a:rPr lang="en-US" altLang="zh-CN" dirty="0">
                <a:latin typeface="Courier New" charset="0"/>
              </a:rPr>
              <a:t>	a</a:t>
            </a:r>
          </a:p>
          <a:p>
            <a:pPr lvl="1">
              <a:lnSpc>
                <a:spcPct val="60000"/>
              </a:lnSpc>
              <a:buFontTx/>
              <a:buNone/>
            </a:pPr>
            <a:r>
              <a:rPr lang="en-US" altLang="zh-CN" dirty="0">
                <a:latin typeface="Courier New" charset="0"/>
              </a:rPr>
              <a:t>	h</a:t>
            </a:r>
            <a:endParaRPr lang="en-US" altLang="zh-CN" sz="200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B9F3-207E-2544-B37D-DA9B74BADB03}" type="datetime1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3414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字符串和数字</a:t>
            </a:r>
            <a:endParaRPr lang="en-US" altLang="zh-CN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>
                <a:latin typeface="Courier New" charset="0"/>
              </a:rPr>
              <a:t>ord</a:t>
            </a:r>
            <a:r>
              <a:rPr lang="en-US" altLang="zh-CN" dirty="0">
                <a:latin typeface="Courier New" charset="0"/>
              </a:rPr>
              <a:t>(</a:t>
            </a:r>
            <a:r>
              <a:rPr lang="en-US" altLang="zh-CN" b="1" dirty="0"/>
              <a:t>text</a:t>
            </a:r>
            <a:r>
              <a:rPr lang="en-US" altLang="zh-CN" dirty="0">
                <a:latin typeface="Courier New" charset="0"/>
              </a:rPr>
              <a:t>)</a:t>
            </a:r>
            <a:r>
              <a:rPr lang="en-US" altLang="zh-CN" dirty="0"/>
              <a:t>		</a:t>
            </a:r>
            <a:r>
              <a:rPr lang="en-US" altLang="zh-CN" dirty="0" smtClean="0"/>
              <a:t>-</a:t>
            </a:r>
            <a:r>
              <a:rPr lang="zh-CN" altLang="en-US" dirty="0" smtClean="0"/>
              <a:t> 将</a:t>
            </a:r>
            <a:r>
              <a:rPr lang="zh-CN" altLang="en-US" dirty="0"/>
              <a:t>字符串转换为</a:t>
            </a:r>
            <a:r>
              <a:rPr lang="zh-CN" altLang="en-US" dirty="0" smtClean="0"/>
              <a:t>数字</a:t>
            </a:r>
            <a:endParaRPr lang="en-US" altLang="zh-CN" dirty="0"/>
          </a:p>
          <a:p>
            <a:pPr lvl="1"/>
            <a:r>
              <a:rPr lang="zh-CN" altLang="en-US" dirty="0" smtClean="0"/>
              <a:t>例子</a:t>
            </a:r>
            <a:r>
              <a:rPr lang="en-US" altLang="zh-CN" dirty="0" smtClean="0"/>
              <a:t>: </a:t>
            </a:r>
            <a:r>
              <a:rPr lang="en-US" altLang="zh-CN" dirty="0" err="1">
                <a:latin typeface="Courier New" charset="0"/>
              </a:rPr>
              <a:t>ord</a:t>
            </a:r>
            <a:r>
              <a:rPr lang="en-US" altLang="zh-CN" dirty="0">
                <a:latin typeface="Courier New" charset="0"/>
              </a:rPr>
              <a:t>("a")</a:t>
            </a:r>
            <a:r>
              <a:rPr lang="en-US" altLang="zh-CN" dirty="0"/>
              <a:t> </a:t>
            </a:r>
            <a:r>
              <a:rPr lang="zh-CN" altLang="en-US" dirty="0" smtClean="0"/>
              <a:t>是</a:t>
            </a:r>
            <a:r>
              <a:rPr lang="en-US" altLang="zh-CN" dirty="0" smtClean="0">
                <a:latin typeface="Courier New" charset="0"/>
              </a:rPr>
              <a:t>97</a:t>
            </a:r>
            <a:r>
              <a:rPr lang="en-US" altLang="zh-CN" dirty="0"/>
              <a:t>,  </a:t>
            </a:r>
            <a:r>
              <a:rPr lang="en-US" altLang="zh-CN" dirty="0" err="1">
                <a:latin typeface="Courier New" charset="0"/>
              </a:rPr>
              <a:t>ord</a:t>
            </a:r>
            <a:r>
              <a:rPr lang="en-US" altLang="zh-CN" dirty="0">
                <a:latin typeface="Courier New" charset="0"/>
              </a:rPr>
              <a:t>("b")</a:t>
            </a:r>
            <a:r>
              <a:rPr lang="en-US" altLang="zh-CN" dirty="0"/>
              <a:t> </a:t>
            </a:r>
            <a:r>
              <a:rPr lang="zh-CN" altLang="en-US" dirty="0" smtClean="0"/>
              <a:t>是</a:t>
            </a:r>
            <a:r>
              <a:rPr lang="en-US" altLang="zh-CN" dirty="0" smtClean="0">
                <a:latin typeface="Courier New" charset="0"/>
              </a:rPr>
              <a:t>98</a:t>
            </a:r>
            <a:r>
              <a:rPr lang="en-US" altLang="zh-CN" dirty="0"/>
              <a:t>, ...</a:t>
            </a:r>
          </a:p>
          <a:p>
            <a:pPr lvl="1"/>
            <a:endParaRPr lang="en-US" altLang="zh-CN" sz="1000" dirty="0"/>
          </a:p>
          <a:p>
            <a:pPr lvl="1"/>
            <a:r>
              <a:rPr lang="zh-CN" altLang="en-US" dirty="0"/>
              <a:t>字符使用标准</a:t>
            </a:r>
            <a:r>
              <a:rPr lang="zh-CN" altLang="en-US" dirty="0" smtClean="0"/>
              <a:t>映射如</a:t>
            </a:r>
            <a:r>
              <a:rPr lang="en-US" altLang="zh-CN" dirty="0"/>
              <a:t>ASCII</a:t>
            </a:r>
            <a:r>
              <a:rPr lang="zh-CN" altLang="en-US" dirty="0"/>
              <a:t>和</a:t>
            </a:r>
            <a:r>
              <a:rPr lang="en-US" altLang="zh-CN" dirty="0" smtClean="0"/>
              <a:t>Unicode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>
                <a:latin typeface="Courier New" charset="0"/>
              </a:rPr>
              <a:t>chr</a:t>
            </a:r>
            <a:r>
              <a:rPr lang="en-US" altLang="zh-CN" dirty="0">
                <a:latin typeface="Courier New" charset="0"/>
              </a:rPr>
              <a:t>(</a:t>
            </a:r>
            <a:r>
              <a:rPr lang="en-US" altLang="zh-CN" b="1" dirty="0"/>
              <a:t>number</a:t>
            </a:r>
            <a:r>
              <a:rPr lang="en-US" altLang="zh-CN" dirty="0"/>
              <a:t>)	</a:t>
            </a:r>
            <a:r>
              <a:rPr lang="en-US" altLang="zh-CN" dirty="0" smtClean="0"/>
              <a:t>-</a:t>
            </a:r>
            <a:r>
              <a:rPr lang="zh-CN" altLang="en-US" dirty="0" smtClean="0"/>
              <a:t> 将</a:t>
            </a:r>
            <a:r>
              <a:rPr lang="zh-CN" altLang="en-US" dirty="0"/>
              <a:t>数字转换为字符</a:t>
            </a:r>
            <a:r>
              <a:rPr lang="zh-CN" altLang="en-US" dirty="0" smtClean="0"/>
              <a:t>串</a:t>
            </a:r>
            <a:endParaRPr lang="en-US" altLang="zh-CN" dirty="0"/>
          </a:p>
          <a:p>
            <a:pPr lvl="1"/>
            <a:r>
              <a:rPr lang="zh-CN" altLang="en-US" dirty="0" smtClean="0"/>
              <a:t>例子</a:t>
            </a:r>
            <a:r>
              <a:rPr lang="en-US" altLang="zh-CN" dirty="0" smtClean="0"/>
              <a:t>: </a:t>
            </a:r>
            <a:r>
              <a:rPr lang="en-US" altLang="zh-CN" dirty="0" err="1">
                <a:latin typeface="Courier New" charset="0"/>
              </a:rPr>
              <a:t>chr</a:t>
            </a:r>
            <a:r>
              <a:rPr lang="en-US" altLang="zh-CN" dirty="0">
                <a:latin typeface="Courier New" charset="0"/>
              </a:rPr>
              <a:t>(99)</a:t>
            </a:r>
            <a:r>
              <a:rPr lang="en-US" altLang="zh-CN" dirty="0"/>
              <a:t> </a:t>
            </a:r>
            <a:r>
              <a:rPr lang="zh-CN" altLang="en-US" dirty="0" smtClean="0"/>
              <a:t>是</a:t>
            </a:r>
            <a:r>
              <a:rPr lang="en-US" altLang="zh-CN" dirty="0" smtClean="0">
                <a:latin typeface="Courier New" charset="0"/>
              </a:rPr>
              <a:t>"c</a:t>
            </a:r>
            <a:r>
              <a:rPr lang="en-US" altLang="zh-CN" dirty="0">
                <a:latin typeface="Courier New" charset="0"/>
              </a:rPr>
              <a:t>"</a:t>
            </a:r>
          </a:p>
          <a:p>
            <a:pPr lvl="1"/>
            <a:endParaRPr lang="en-US" altLang="zh-CN" dirty="0">
              <a:latin typeface="Courier New" charset="0"/>
            </a:endParaRPr>
          </a:p>
          <a:p>
            <a:pPr lvl="1"/>
            <a:endParaRPr lang="en-US" altLang="zh-CN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FF69-9CB3-5447-868F-669227343251}" type="datetime1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kumimoji="1" lang="zh-CN" altLang="en-US" smtClean="0"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078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文件操作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文件操作：</a:t>
            </a:r>
            <a:r>
              <a:rPr lang="en-US" altLang="zh-CN" dirty="0" smtClean="0"/>
              <a:t>open()  file()  </a:t>
            </a:r>
            <a:r>
              <a:rPr lang="en-US" altLang="zh-CN" dirty="0" err="1" smtClean="0"/>
              <a:t>readlines</a:t>
            </a:r>
            <a:r>
              <a:rPr lang="en-US" altLang="zh-CN" dirty="0" smtClean="0"/>
              <a:t>()  close()</a:t>
            </a:r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例子：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handle = open(</a:t>
            </a:r>
            <a:r>
              <a:rPr lang="en-US" altLang="zh-CN" dirty="0" err="1" smtClean="0"/>
              <a:t>file_name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access_mode</a:t>
            </a:r>
            <a:r>
              <a:rPr lang="en-US" altLang="zh-CN" dirty="0" smtClean="0"/>
              <a:t> = ‘r’)  </a:t>
            </a:r>
            <a:r>
              <a:rPr lang="en-US" altLang="zh-CN" b="1" dirty="0">
                <a:solidFill>
                  <a:srgbClr val="008080"/>
                </a:solidFill>
              </a:rPr>
              <a:t># </a:t>
            </a:r>
            <a:r>
              <a:rPr lang="zh-CN" altLang="en-US" b="1" dirty="0">
                <a:solidFill>
                  <a:srgbClr val="008080"/>
                </a:solidFill>
              </a:rPr>
              <a:t>默认 </a:t>
            </a:r>
            <a:r>
              <a:rPr lang="en-US" altLang="zh-CN" b="1" dirty="0">
                <a:solidFill>
                  <a:srgbClr val="008080"/>
                </a:solidFill>
              </a:rPr>
              <a:t>r</a:t>
            </a:r>
          </a:p>
          <a:p>
            <a:pPr marL="457200" lvl="1" indent="0">
              <a:buNone/>
            </a:pPr>
            <a:r>
              <a:rPr lang="en-US" altLang="zh-CN" b="1" dirty="0">
                <a:solidFill>
                  <a:srgbClr val="008080"/>
                </a:solidFill>
              </a:rPr>
              <a:t># r:</a:t>
            </a:r>
            <a:r>
              <a:rPr lang="zh-CN" altLang="en-US" b="1" dirty="0">
                <a:solidFill>
                  <a:srgbClr val="008080"/>
                </a:solidFill>
              </a:rPr>
              <a:t>读取；</a:t>
            </a:r>
            <a:r>
              <a:rPr lang="en-US" altLang="zh-CN" b="1" dirty="0">
                <a:solidFill>
                  <a:srgbClr val="008080"/>
                </a:solidFill>
              </a:rPr>
              <a:t>w:</a:t>
            </a:r>
            <a:r>
              <a:rPr lang="zh-CN" altLang="en-US" b="1" dirty="0">
                <a:solidFill>
                  <a:srgbClr val="008080"/>
                </a:solidFill>
              </a:rPr>
              <a:t>写入；</a:t>
            </a:r>
            <a:r>
              <a:rPr lang="en-US" altLang="zh-CN" b="1" dirty="0">
                <a:solidFill>
                  <a:srgbClr val="008080"/>
                </a:solidFill>
              </a:rPr>
              <a:t>a:</a:t>
            </a:r>
            <a:r>
              <a:rPr lang="zh-CN" altLang="en-US" b="1" dirty="0">
                <a:solidFill>
                  <a:srgbClr val="008080"/>
                </a:solidFill>
              </a:rPr>
              <a:t>添加；</a:t>
            </a:r>
            <a:r>
              <a:rPr lang="en-US" altLang="zh-CN" b="1" dirty="0">
                <a:solidFill>
                  <a:srgbClr val="008080"/>
                </a:solidFill>
              </a:rPr>
              <a:t>+:</a:t>
            </a:r>
            <a:r>
              <a:rPr lang="zh-CN" altLang="en-US" b="1" dirty="0">
                <a:solidFill>
                  <a:srgbClr val="008080"/>
                </a:solidFill>
              </a:rPr>
              <a:t>读写；</a:t>
            </a:r>
            <a:r>
              <a:rPr lang="en-US" altLang="zh-CN" b="1" dirty="0">
                <a:solidFill>
                  <a:srgbClr val="008080"/>
                </a:solidFill>
              </a:rPr>
              <a:t>b:</a:t>
            </a:r>
            <a:r>
              <a:rPr lang="zh-CN" altLang="en-US" b="1" dirty="0">
                <a:solidFill>
                  <a:srgbClr val="008080"/>
                </a:solidFill>
              </a:rPr>
              <a:t>二进制访问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filename = </a:t>
            </a:r>
            <a:r>
              <a:rPr lang="en-US" altLang="zh-CN" dirty="0" err="1" smtClean="0"/>
              <a:t>raw_input</a:t>
            </a:r>
            <a:r>
              <a:rPr lang="en-US" altLang="zh-CN" dirty="0" smtClean="0"/>
              <a:t>('</a:t>
            </a:r>
            <a:r>
              <a:rPr lang="zh-CN" altLang="en-US" dirty="0" smtClean="0"/>
              <a:t>请输入文件名</a:t>
            </a:r>
            <a:r>
              <a:rPr lang="en-US" altLang="zh-CN" dirty="0" smtClean="0"/>
              <a:t>:')</a:t>
            </a:r>
          </a:p>
          <a:p>
            <a:pPr marL="457200" lvl="1" indent="0">
              <a:buNone/>
            </a:pPr>
            <a:r>
              <a:rPr lang="en-US" altLang="zh-CN" dirty="0" err="1" smtClean="0"/>
              <a:t>hFile</a:t>
            </a:r>
            <a:r>
              <a:rPr lang="en-US" altLang="zh-CN" dirty="0" smtClean="0"/>
              <a:t> = file(filename, 'r')</a:t>
            </a:r>
          </a:p>
          <a:p>
            <a:pPr marL="457200" lvl="1" indent="0">
              <a:buNone/>
            </a:pPr>
            <a:r>
              <a:rPr lang="en-US" altLang="zh-CN" dirty="0" smtClean="0"/>
              <a:t>for </a:t>
            </a:r>
            <a:r>
              <a:rPr lang="en-US" altLang="zh-CN" dirty="0" err="1" smtClean="0"/>
              <a:t>nLine</a:t>
            </a:r>
            <a:r>
              <a:rPr lang="en-US" altLang="zh-CN" dirty="0" smtClean="0"/>
              <a:t> in </a:t>
            </a:r>
            <a:r>
              <a:rPr lang="en-US" altLang="zh-CN" dirty="0" err="1" smtClean="0"/>
              <a:t>hFile</a:t>
            </a:r>
            <a:r>
              <a:rPr lang="en-US" altLang="zh-CN" dirty="0" smtClean="0"/>
              <a:t>:</a:t>
            </a:r>
          </a:p>
          <a:p>
            <a:pPr marL="457200" lvl="1" indent="0">
              <a:buNone/>
            </a:pPr>
            <a:r>
              <a:rPr lang="en-US" altLang="zh-CN" dirty="0" smtClean="0"/>
              <a:t>    print </a:t>
            </a:r>
            <a:r>
              <a:rPr lang="en-US" altLang="zh-CN" dirty="0" err="1" smtClean="0"/>
              <a:t>nLine</a:t>
            </a:r>
            <a:r>
              <a:rPr lang="en-US" altLang="zh-CN" dirty="0" smtClean="0"/>
              <a:t>,</a:t>
            </a:r>
          </a:p>
          <a:p>
            <a:pPr marL="457200" lvl="1" indent="0">
              <a:buNone/>
            </a:pPr>
            <a:r>
              <a:rPr lang="en-US" altLang="zh-CN" dirty="0" err="1" smtClean="0"/>
              <a:t>hFile.close</a:t>
            </a:r>
            <a:r>
              <a:rPr lang="en-US" altLang="zh-CN" dirty="0" smtClean="0"/>
              <a:t>()   </a:t>
            </a:r>
            <a:r>
              <a:rPr lang="en-US" altLang="zh-CN" b="1" dirty="0">
                <a:solidFill>
                  <a:srgbClr val="008080"/>
                </a:solidFill>
              </a:rPr>
              <a:t># </a:t>
            </a:r>
            <a:r>
              <a:rPr lang="zh-CN" altLang="en-US" b="1" dirty="0">
                <a:solidFill>
                  <a:srgbClr val="008080"/>
                </a:solidFill>
              </a:rPr>
              <a:t>关闭</a:t>
            </a:r>
            <a:r>
              <a:rPr lang="en-US" altLang="zh-CN" b="1" dirty="0" err="1">
                <a:solidFill>
                  <a:srgbClr val="008080"/>
                </a:solidFill>
              </a:rPr>
              <a:t>hFile</a:t>
            </a:r>
            <a:r>
              <a:rPr lang="zh-CN" altLang="en-US" b="1" dirty="0">
                <a:solidFill>
                  <a:srgbClr val="008080"/>
                </a:solidFill>
              </a:rPr>
              <a:t>文件句柄</a:t>
            </a:r>
            <a:endParaRPr lang="en-US" altLang="zh-CN" b="1" dirty="0">
              <a:solidFill>
                <a:srgbClr val="008080"/>
              </a:solidFill>
            </a:endParaRPr>
          </a:p>
          <a:p>
            <a:pPr marL="457200" lvl="1" indent="0">
              <a:buNone/>
            </a:pPr>
            <a:r>
              <a:rPr lang="en-US" altLang="zh-CN" b="1" dirty="0">
                <a:solidFill>
                  <a:srgbClr val="008080"/>
                </a:solidFill>
              </a:rPr>
              <a:t># </a:t>
            </a:r>
            <a:r>
              <a:rPr lang="zh-CN" altLang="en-US" b="1" dirty="0">
                <a:solidFill>
                  <a:srgbClr val="008080"/>
                </a:solidFill>
              </a:rPr>
              <a:t>本示例适用于较小的文件，否则占用内存太大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56C5-D20D-ED47-BD46-422BFA650645}" type="datetime1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6953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错误处理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错误和异常：</a:t>
            </a:r>
            <a:r>
              <a:rPr lang="en-US" altLang="zh-CN" dirty="0" smtClean="0"/>
              <a:t>try </a:t>
            </a:r>
            <a:r>
              <a:rPr lang="mr-IN" altLang="zh-CN" dirty="0" smtClean="0"/>
              <a:t>–</a:t>
            </a:r>
            <a:r>
              <a:rPr lang="en-US" altLang="zh-CN" dirty="0" smtClean="0"/>
              <a:t> except </a:t>
            </a:r>
            <a:r>
              <a:rPr lang="en-US" altLang="zh-CN" dirty="0"/>
              <a:t> </a:t>
            </a:r>
            <a:r>
              <a:rPr lang="mr-IN" altLang="zh-CN" dirty="0"/>
              <a:t>–</a:t>
            </a:r>
            <a:r>
              <a:rPr lang="en-US" altLang="zh-CN" dirty="0"/>
              <a:t> </a:t>
            </a:r>
            <a:r>
              <a:rPr lang="en-US" altLang="zh-CN" dirty="0" smtClean="0"/>
              <a:t>raise</a:t>
            </a:r>
          </a:p>
          <a:p>
            <a:pPr lvl="1"/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b="1" dirty="0">
                <a:solidFill>
                  <a:srgbClr val="008080"/>
                </a:solidFill>
              </a:rPr>
              <a:t># P</a:t>
            </a:r>
            <a:r>
              <a:rPr lang="en-US" altLang="zh-CN" b="1" dirty="0">
                <a:solidFill>
                  <a:srgbClr val="008080"/>
                </a:solidFill>
              </a:rPr>
              <a:t>ython</a:t>
            </a:r>
            <a:r>
              <a:rPr lang="zh-CN" altLang="en-US" b="1" dirty="0">
                <a:solidFill>
                  <a:srgbClr val="008080"/>
                </a:solidFill>
              </a:rPr>
              <a:t>编译时会检查语法错误，运行时检测其他错误。</a:t>
            </a:r>
            <a:endParaRPr lang="en-US" altLang="zh-CN" b="1" dirty="0">
              <a:solidFill>
                <a:srgbClr val="008080"/>
              </a:solidFill>
            </a:endParaRPr>
          </a:p>
          <a:p>
            <a:pPr marL="457200" lvl="1" indent="0">
              <a:buNone/>
            </a:pPr>
            <a:r>
              <a:rPr lang="en-US" altLang="zh-CN" b="1" dirty="0">
                <a:solidFill>
                  <a:srgbClr val="008080"/>
                </a:solidFill>
              </a:rPr>
              <a:t># </a:t>
            </a:r>
            <a:r>
              <a:rPr lang="zh-CN" altLang="en-US" b="1" dirty="0">
                <a:solidFill>
                  <a:srgbClr val="008080"/>
                </a:solidFill>
              </a:rPr>
              <a:t>当遇到错误，</a:t>
            </a:r>
            <a:r>
              <a:rPr lang="en-US" altLang="zh-CN" b="1" dirty="0">
                <a:solidFill>
                  <a:srgbClr val="008080"/>
                </a:solidFill>
              </a:rPr>
              <a:t>Python</a:t>
            </a:r>
            <a:r>
              <a:rPr lang="zh-CN" altLang="en-US" b="1" dirty="0">
                <a:solidFill>
                  <a:srgbClr val="008080"/>
                </a:solidFill>
              </a:rPr>
              <a:t>解释器就引发异常，并显示详细信息。</a:t>
            </a:r>
            <a:endParaRPr lang="en-US" altLang="zh-CN" b="1" dirty="0">
              <a:solidFill>
                <a:srgbClr val="008080"/>
              </a:solidFill>
            </a:endParaRPr>
          </a:p>
          <a:p>
            <a:pPr marL="457200" lvl="1" indent="0">
              <a:buNone/>
            </a:pPr>
            <a:r>
              <a:rPr lang="en-US" altLang="zh-CN" dirty="0" smtClean="0"/>
              <a:t>try:</a:t>
            </a:r>
          </a:p>
          <a:p>
            <a:pPr marL="457200" lvl="1" indent="0">
              <a:buNone/>
            </a:pPr>
            <a:r>
              <a:rPr lang="en-US" altLang="zh-CN" dirty="0" smtClean="0"/>
              <a:t>    …… </a:t>
            </a:r>
            <a:r>
              <a:rPr lang="en-US" altLang="zh-CN" b="1" dirty="0">
                <a:solidFill>
                  <a:srgbClr val="008080"/>
                </a:solidFill>
              </a:rPr>
              <a:t># </a:t>
            </a:r>
            <a:r>
              <a:rPr lang="zh-CN" altLang="en-US" b="1" dirty="0">
                <a:solidFill>
                  <a:srgbClr val="008080"/>
                </a:solidFill>
              </a:rPr>
              <a:t>你打算管理的代码段</a:t>
            </a:r>
            <a:endParaRPr lang="en-US" altLang="zh-CN" b="1" dirty="0">
              <a:solidFill>
                <a:srgbClr val="008080"/>
              </a:solidFill>
            </a:endParaRPr>
          </a:p>
          <a:p>
            <a:pPr marL="457200" lvl="1" indent="0">
              <a:buNone/>
            </a:pPr>
            <a:r>
              <a:rPr lang="en-US" altLang="zh-CN" dirty="0" smtClean="0"/>
              <a:t>    ……</a:t>
            </a:r>
          </a:p>
          <a:p>
            <a:pPr marL="457200" lvl="1" indent="0">
              <a:buNone/>
            </a:pPr>
            <a:r>
              <a:rPr lang="en-US" altLang="zh-CN" dirty="0" smtClean="0"/>
              <a:t>except </a:t>
            </a:r>
            <a:r>
              <a:rPr lang="en-US" altLang="zh-CN" dirty="0" err="1" smtClean="0"/>
              <a:t>IOError</a:t>
            </a:r>
            <a:r>
              <a:rPr lang="en-US" altLang="zh-CN" dirty="0" smtClean="0"/>
              <a:t>, e:</a:t>
            </a:r>
          </a:p>
          <a:p>
            <a:pPr marL="457200" lvl="1" indent="0">
              <a:buNone/>
            </a:pPr>
            <a:r>
              <a:rPr lang="en-US" altLang="zh-CN" dirty="0" smtClean="0"/>
              <a:t>    print </a:t>
            </a:r>
            <a:r>
              <a:rPr lang="zh-CN" altLang="en-US" dirty="0" smtClean="0"/>
              <a:t>‘出错原因</a:t>
            </a:r>
            <a:r>
              <a:rPr lang="en-US" altLang="zh-CN" dirty="0" smtClean="0"/>
              <a:t>’, e</a:t>
            </a:r>
          </a:p>
          <a:p>
            <a:pPr marL="457200" lvl="1" indent="0">
              <a:buNone/>
            </a:pPr>
            <a:r>
              <a:rPr lang="en-US" altLang="zh-CN" b="1" dirty="0">
                <a:solidFill>
                  <a:srgbClr val="008080"/>
                </a:solidFill>
              </a:rPr>
              <a:t># </a:t>
            </a:r>
            <a:r>
              <a:rPr lang="zh-CN" altLang="en-US" b="1" dirty="0">
                <a:solidFill>
                  <a:srgbClr val="008080"/>
                </a:solidFill>
              </a:rPr>
              <a:t>程序员也可以用</a:t>
            </a:r>
            <a:r>
              <a:rPr lang="en-US" altLang="zh-CN" b="1" dirty="0">
                <a:solidFill>
                  <a:srgbClr val="008080"/>
                </a:solidFill>
              </a:rPr>
              <a:t>raise</a:t>
            </a:r>
            <a:r>
              <a:rPr lang="zh-CN" altLang="en-US" b="1" dirty="0">
                <a:solidFill>
                  <a:srgbClr val="008080"/>
                </a:solidFill>
              </a:rPr>
              <a:t>有意引发一个异常</a:t>
            </a:r>
            <a:endParaRPr lang="en-US" altLang="zh-CN" b="1" dirty="0">
              <a:solidFill>
                <a:srgbClr val="00808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F876-7E36-674A-B10D-5A9F875FF917}" type="datetime1">
              <a:rPr lang="zh-CN" altLang="en-US" smtClean="0"/>
              <a:pPr/>
              <a:t>2017/11/22</a:t>
            </a:fld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73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812148" y="823511"/>
            <a:ext cx="6377940" cy="1293028"/>
          </a:xfrm>
        </p:spPr>
        <p:txBody>
          <a:bodyPr/>
          <a:lstStyle/>
          <a:p>
            <a:r>
              <a:rPr kumimoji="1" lang="en-US" altLang="zh-CN" dirty="0" smtClean="0"/>
              <a:t>Thanks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Watching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9715-E8AD-844D-A6F4-532581759C62}" type="datetime1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kumimoji="1" lang="zh-CN" altLang="en-US" smtClean="0"/>
              <a:t>38</a:t>
            </a:fld>
            <a:endParaRPr kumimoji="1" lang="zh-CN" altLang="en-US"/>
          </a:p>
        </p:txBody>
      </p:sp>
      <p:pic>
        <p:nvPicPr>
          <p:cNvPr id="9" name="Picture 2" descr="http://i-7.vcimg.com/trim/19775c322b945d92c1ae39d21fc802e2234074/trim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3911" y="2116539"/>
            <a:ext cx="7236177" cy="40703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42972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为什么要学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？</a:t>
            </a:r>
            <a:endParaRPr lang="en-US" altLang="zh-CN" dirty="0"/>
          </a:p>
        </p:txBody>
      </p:sp>
      <p:sp>
        <p:nvSpPr>
          <p:cNvPr id="93" name="Rectangle 24"/>
          <p:cNvSpPr>
            <a:spLocks noChangeArrowheads="1"/>
          </p:cNvSpPr>
          <p:nvPr/>
        </p:nvSpPr>
        <p:spPr bwMode="gray">
          <a:xfrm>
            <a:off x="837346" y="2443316"/>
            <a:ext cx="7500990" cy="352711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 smtClean="0">
                <a:solidFill>
                  <a:srgbClr val="080808"/>
                </a:solidFill>
                <a:latin typeface="黑体" pitchFamily="2" charset="-122"/>
                <a:ea typeface="黑体" pitchFamily="2" charset="-122"/>
                <a:cs typeface="Arial" charset="0"/>
              </a:rPr>
              <a:t>1</a:t>
            </a:r>
            <a:r>
              <a:rPr lang="zh-CN" altLang="en-US" sz="2000" dirty="0" smtClean="0">
                <a:solidFill>
                  <a:srgbClr val="080808"/>
                </a:solidFill>
                <a:latin typeface="黑体" pitchFamily="2" charset="-122"/>
                <a:ea typeface="黑体" pitchFamily="2" charset="-122"/>
                <a:cs typeface="Arial" charset="0"/>
              </a:rPr>
              <a:t>）简单、易学</a:t>
            </a:r>
            <a:endParaRPr lang="en-US" altLang="zh-CN" sz="2000" dirty="0" smtClean="0">
              <a:solidFill>
                <a:srgbClr val="080808"/>
              </a:solidFill>
              <a:latin typeface="黑体" pitchFamily="2" charset="-122"/>
              <a:ea typeface="黑体" pitchFamily="2" charset="-122"/>
              <a:cs typeface="Arial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Python</a:t>
            </a:r>
            <a:r>
              <a:rPr lang="zh-CN" altLang="en-US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是一种代表简单主义思想的语言，有简单的语法，容易上手。</a:t>
            </a:r>
            <a:endParaRPr lang="en-US" altLang="zh-CN" b="0" dirty="0" smtClean="0">
              <a:solidFill>
                <a:srgbClr val="080808"/>
              </a:solidFill>
              <a:ea typeface="宋体" charset="-122"/>
              <a:cs typeface="Arial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Python</a:t>
            </a:r>
            <a:r>
              <a:rPr lang="zh-CN" altLang="en-US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的这种伪代码本质是它最大的优点之一。</a:t>
            </a:r>
            <a:endParaRPr lang="en-US" altLang="zh-CN" b="0" dirty="0" smtClean="0">
              <a:solidFill>
                <a:srgbClr val="080808"/>
              </a:solidFill>
              <a:ea typeface="宋体" charset="-122"/>
              <a:cs typeface="Arial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Python</a:t>
            </a:r>
            <a:r>
              <a:rPr lang="zh-CN" altLang="en-US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使你能够专注于解决问题而不是去搞明白语言本身。</a:t>
            </a:r>
            <a:endParaRPr lang="en-US" altLang="zh-CN" b="0" dirty="0" smtClean="0">
              <a:solidFill>
                <a:srgbClr val="080808"/>
              </a:solidFill>
              <a:ea typeface="宋体" charset="-122"/>
              <a:cs typeface="Arial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 smtClean="0">
                <a:solidFill>
                  <a:srgbClr val="080808"/>
                </a:solidFill>
                <a:latin typeface="黑体" pitchFamily="2" charset="-122"/>
                <a:ea typeface="黑体" pitchFamily="2" charset="-122"/>
                <a:cs typeface="Arial" charset="0"/>
              </a:rPr>
              <a:t>2</a:t>
            </a:r>
            <a:r>
              <a:rPr lang="zh-CN" altLang="en-US" sz="2000" dirty="0" smtClean="0">
                <a:solidFill>
                  <a:srgbClr val="080808"/>
                </a:solidFill>
                <a:latin typeface="黑体" pitchFamily="2" charset="-122"/>
                <a:ea typeface="黑体" pitchFamily="2" charset="-122"/>
                <a:cs typeface="Arial" charset="0"/>
              </a:rPr>
              <a:t>）面向对象的高层语言</a:t>
            </a:r>
            <a:endParaRPr lang="en-US" altLang="zh-CN" sz="2000" dirty="0" smtClean="0">
              <a:solidFill>
                <a:srgbClr val="080808"/>
              </a:solidFill>
              <a:latin typeface="黑体" pitchFamily="2" charset="-122"/>
              <a:ea typeface="黑体" pitchFamily="2" charset="-122"/>
              <a:cs typeface="Arial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无需关注底层细节，而</a:t>
            </a:r>
            <a:r>
              <a:rPr lang="en-US" altLang="zh-CN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C/C++</a:t>
            </a:r>
            <a:r>
              <a:rPr lang="zh-CN" altLang="en-US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中需要操作指针。</a:t>
            </a:r>
            <a:endParaRPr lang="en-US" altLang="zh-CN" b="0" dirty="0" smtClean="0">
              <a:solidFill>
                <a:srgbClr val="080808"/>
              </a:solidFill>
              <a:ea typeface="宋体" charset="-122"/>
              <a:cs typeface="Arial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与其他语言相比，</a:t>
            </a:r>
            <a:r>
              <a:rPr lang="en-US" altLang="zh-CN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Python</a:t>
            </a:r>
            <a:r>
              <a:rPr lang="zh-CN" altLang="en-US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以强大而又简单的方式实现面向对象编程。</a:t>
            </a:r>
            <a:endParaRPr lang="en-US" altLang="zh-CN" b="0" dirty="0" smtClean="0">
              <a:solidFill>
                <a:srgbClr val="080808"/>
              </a:solidFill>
              <a:ea typeface="宋体" charset="-122"/>
              <a:cs typeface="Arial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 smtClean="0">
                <a:solidFill>
                  <a:srgbClr val="080808"/>
                </a:solidFill>
                <a:latin typeface="黑体" pitchFamily="2" charset="-122"/>
                <a:ea typeface="黑体" pitchFamily="2" charset="-122"/>
                <a:cs typeface="Arial" charset="0"/>
              </a:rPr>
              <a:t>3</a:t>
            </a:r>
            <a:r>
              <a:rPr lang="zh-CN" altLang="en-US" sz="2000" dirty="0" smtClean="0">
                <a:solidFill>
                  <a:srgbClr val="080808"/>
                </a:solidFill>
                <a:latin typeface="黑体" pitchFamily="2" charset="-122"/>
                <a:ea typeface="黑体" pitchFamily="2" charset="-122"/>
                <a:cs typeface="Arial" charset="0"/>
              </a:rPr>
              <a:t>）解释性</a:t>
            </a:r>
          </a:p>
          <a:p>
            <a:pPr lvl="1">
              <a:lnSpc>
                <a:spcPct val="120000"/>
              </a:lnSpc>
            </a:pPr>
            <a:r>
              <a:rPr lang="en-US" altLang="zh-CN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Python</a:t>
            </a:r>
            <a:r>
              <a:rPr lang="zh-CN" altLang="en-US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程序不需要编译成二进制代码，可以直接在源代码上运行。</a:t>
            </a:r>
            <a:endParaRPr lang="en-US" altLang="zh-CN" b="0" dirty="0" smtClean="0">
              <a:solidFill>
                <a:srgbClr val="080808"/>
              </a:solidFill>
              <a:ea typeface="宋体" charset="-122"/>
              <a:cs typeface="Arial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对于编译性语言（</a:t>
            </a:r>
            <a:r>
              <a:rPr lang="en-US" altLang="zh-CN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C/C++</a:t>
            </a:r>
            <a:r>
              <a:rPr lang="zh-CN" altLang="en-US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），源文件</a:t>
            </a:r>
            <a:r>
              <a:rPr lang="en-US" altLang="zh-CN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-&gt;</a:t>
            </a:r>
            <a:r>
              <a:rPr lang="zh-CN" altLang="en-US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编译</a:t>
            </a:r>
            <a:r>
              <a:rPr lang="en-US" altLang="zh-CN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/</a:t>
            </a:r>
            <a:r>
              <a:rPr lang="zh-CN" altLang="en-US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链接器</a:t>
            </a:r>
            <a:r>
              <a:rPr lang="en-US" altLang="zh-CN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-&gt;</a:t>
            </a:r>
            <a:r>
              <a:rPr lang="zh-CN" altLang="en-US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可执行文件。</a:t>
            </a:r>
            <a:endParaRPr lang="en-US" altLang="zh-CN" b="0" dirty="0" smtClean="0">
              <a:solidFill>
                <a:srgbClr val="080808"/>
              </a:solidFill>
              <a:ea typeface="宋体" charset="-122"/>
              <a:cs typeface="Arial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83D6-FCBF-D744-B9C6-CFA113284BDB}" type="datetime1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1598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为什么要学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？</a:t>
            </a:r>
            <a:endParaRPr lang="en-US" altLang="zh-CN" dirty="0"/>
          </a:p>
        </p:txBody>
      </p:sp>
      <p:sp>
        <p:nvSpPr>
          <p:cNvPr id="93" name="Rectangle 24"/>
          <p:cNvSpPr>
            <a:spLocks noChangeArrowheads="1"/>
          </p:cNvSpPr>
          <p:nvPr/>
        </p:nvSpPr>
        <p:spPr bwMode="gray">
          <a:xfrm>
            <a:off x="827407" y="2443316"/>
            <a:ext cx="7500990" cy="352711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 smtClean="0">
                <a:solidFill>
                  <a:srgbClr val="080808"/>
                </a:solidFill>
                <a:latin typeface="黑体" pitchFamily="2" charset="-122"/>
                <a:ea typeface="黑体" pitchFamily="2" charset="-122"/>
                <a:cs typeface="Arial" charset="0"/>
              </a:rPr>
              <a:t>4</a:t>
            </a:r>
            <a:r>
              <a:rPr lang="zh-CN" altLang="en-US" sz="2000" dirty="0" smtClean="0">
                <a:solidFill>
                  <a:srgbClr val="080808"/>
                </a:solidFill>
                <a:latin typeface="黑体" pitchFamily="2" charset="-122"/>
                <a:ea typeface="黑体" pitchFamily="2" charset="-122"/>
                <a:cs typeface="Arial" charset="0"/>
              </a:rPr>
              <a:t>）免费开源，可移植性</a:t>
            </a:r>
            <a:endParaRPr lang="en-US" altLang="zh-CN" sz="2000" dirty="0" smtClean="0">
              <a:solidFill>
                <a:srgbClr val="080808"/>
              </a:solidFill>
              <a:latin typeface="黑体" pitchFamily="2" charset="-122"/>
              <a:ea typeface="黑体" pitchFamily="2" charset="-122"/>
              <a:cs typeface="Arial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Unix</a:t>
            </a:r>
            <a:r>
              <a:rPr lang="zh-CN" altLang="en-US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衍生系统，</a:t>
            </a:r>
            <a:r>
              <a:rPr lang="en-US" altLang="zh-CN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Win32</a:t>
            </a:r>
            <a:r>
              <a:rPr lang="zh-CN" altLang="en-US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系统家族</a:t>
            </a:r>
            <a:r>
              <a:rPr lang="zh-CN" altLang="en-US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，手机</a:t>
            </a:r>
            <a:r>
              <a:rPr lang="en-US" altLang="zh-CN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/</a:t>
            </a:r>
            <a:r>
              <a:rPr lang="zh-CN" altLang="en-US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平板电脑</a:t>
            </a:r>
            <a:r>
              <a:rPr lang="en-US" altLang="zh-CN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/</a:t>
            </a:r>
            <a:r>
              <a:rPr lang="en-US" altLang="zh-CN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PSP</a:t>
            </a:r>
            <a:r>
              <a:rPr lang="zh-CN" altLang="en-US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等等</a:t>
            </a:r>
            <a:r>
              <a:rPr lang="zh-CN" altLang="en-US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。</a:t>
            </a:r>
            <a:endParaRPr lang="en-US" altLang="zh-CN" b="0" dirty="0" smtClean="0">
              <a:solidFill>
                <a:srgbClr val="080808"/>
              </a:solidFill>
              <a:ea typeface="宋体" charset="-122"/>
              <a:cs typeface="Arial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 smtClean="0">
                <a:solidFill>
                  <a:srgbClr val="080808"/>
                </a:solidFill>
                <a:latin typeface="黑体" pitchFamily="2" charset="-122"/>
                <a:ea typeface="黑体" pitchFamily="2" charset="-122"/>
                <a:cs typeface="Arial" charset="0"/>
              </a:rPr>
              <a:t>5</a:t>
            </a:r>
            <a:r>
              <a:rPr lang="zh-CN" altLang="en-US" sz="2000" dirty="0" smtClean="0">
                <a:solidFill>
                  <a:srgbClr val="080808"/>
                </a:solidFill>
                <a:latin typeface="黑体" pitchFamily="2" charset="-122"/>
                <a:ea typeface="黑体" pitchFamily="2" charset="-122"/>
                <a:cs typeface="Arial" charset="0"/>
              </a:rPr>
              <a:t>）可扩展性，可嵌入性</a:t>
            </a:r>
            <a:endParaRPr lang="en-US" altLang="zh-CN" sz="2000" dirty="0" smtClean="0">
              <a:solidFill>
                <a:srgbClr val="080808"/>
              </a:solidFill>
              <a:latin typeface="黑体" pitchFamily="2" charset="-122"/>
              <a:ea typeface="黑体" pitchFamily="2" charset="-122"/>
              <a:cs typeface="Arial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a.</a:t>
            </a:r>
            <a:r>
              <a:rPr lang="zh-CN" altLang="en-US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如果</a:t>
            </a:r>
            <a:r>
              <a:rPr lang="zh-CN" altLang="en-US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一段关键代码希望运行得更快或者希望算法不公开，你可以把这部分程序用</a:t>
            </a:r>
            <a:r>
              <a:rPr lang="en-US" altLang="zh-CN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C</a:t>
            </a:r>
            <a:r>
              <a:rPr lang="zh-CN" altLang="en-US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或</a:t>
            </a:r>
            <a:r>
              <a:rPr lang="en-US" altLang="zh-CN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C++</a:t>
            </a:r>
            <a:r>
              <a:rPr lang="zh-CN" altLang="en-US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编写，然后在</a:t>
            </a:r>
            <a:r>
              <a:rPr lang="en-US" altLang="zh-CN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Python</a:t>
            </a:r>
            <a:r>
              <a:rPr lang="zh-CN" altLang="en-US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程序</a:t>
            </a:r>
            <a:r>
              <a:rPr lang="zh-CN" altLang="en-US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中调用它们</a:t>
            </a:r>
            <a:r>
              <a:rPr lang="zh-CN" altLang="en-US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。</a:t>
            </a:r>
          </a:p>
          <a:p>
            <a:pPr lvl="1">
              <a:lnSpc>
                <a:spcPct val="120000"/>
              </a:lnSpc>
            </a:pPr>
            <a:r>
              <a:rPr lang="en-US" altLang="zh-CN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b.</a:t>
            </a:r>
            <a:r>
              <a:rPr lang="zh-CN" altLang="en-US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您可以</a:t>
            </a:r>
            <a:r>
              <a:rPr lang="zh-CN" altLang="en-US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把</a:t>
            </a:r>
            <a:r>
              <a:rPr lang="en-US" altLang="zh-CN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Python</a:t>
            </a:r>
            <a:r>
              <a:rPr lang="zh-CN" altLang="en-US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嵌入到</a:t>
            </a:r>
            <a:r>
              <a:rPr lang="en-US" altLang="zh-CN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C/C++</a:t>
            </a:r>
            <a:r>
              <a:rPr lang="zh-CN" altLang="en-US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程序</a:t>
            </a:r>
            <a:r>
              <a:rPr lang="zh-CN" altLang="en-US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，</a:t>
            </a:r>
            <a:r>
              <a:rPr lang="zh-CN" altLang="en-US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以</a:t>
            </a:r>
            <a:r>
              <a:rPr lang="zh-CN" altLang="en-US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向</a:t>
            </a:r>
            <a:r>
              <a:rPr lang="zh-CN" altLang="en-US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程序用户提供脚本功能。</a:t>
            </a:r>
            <a:endParaRPr lang="en-US" altLang="zh-CN" b="0" dirty="0" smtClean="0">
              <a:solidFill>
                <a:srgbClr val="080808"/>
              </a:solidFill>
              <a:ea typeface="宋体" charset="-122"/>
              <a:cs typeface="Arial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 smtClean="0">
                <a:solidFill>
                  <a:srgbClr val="080808"/>
                </a:solidFill>
                <a:latin typeface="黑体" pitchFamily="2" charset="-122"/>
                <a:ea typeface="黑体" pitchFamily="2" charset="-122"/>
                <a:cs typeface="Arial" charset="0"/>
              </a:rPr>
              <a:t>6</a:t>
            </a:r>
            <a:r>
              <a:rPr lang="zh-CN" altLang="en-US" sz="2000" dirty="0" smtClean="0">
                <a:solidFill>
                  <a:srgbClr val="080808"/>
                </a:solidFill>
                <a:latin typeface="黑体" pitchFamily="2" charset="-122"/>
                <a:ea typeface="黑体" pitchFamily="2" charset="-122"/>
                <a:cs typeface="Arial" charset="0"/>
              </a:rPr>
              <a:t>）丰富的</a:t>
            </a:r>
            <a:r>
              <a:rPr lang="zh-CN" altLang="en-US" sz="2000" dirty="0" smtClean="0">
                <a:solidFill>
                  <a:srgbClr val="080808"/>
                </a:solidFill>
                <a:latin typeface="黑体" pitchFamily="2" charset="-122"/>
                <a:ea typeface="黑体" pitchFamily="2" charset="-122"/>
                <a:cs typeface="Arial" charset="0"/>
              </a:rPr>
              <a:t>库</a:t>
            </a:r>
            <a:endParaRPr lang="zh-CN" altLang="en-US" sz="2000" dirty="0" smtClean="0">
              <a:solidFill>
                <a:srgbClr val="080808"/>
              </a:solidFill>
              <a:latin typeface="黑体" pitchFamily="2" charset="-122"/>
              <a:ea typeface="黑体" pitchFamily="2" charset="-122"/>
              <a:cs typeface="Arial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Python</a:t>
            </a:r>
            <a:r>
              <a:rPr lang="zh-CN" altLang="en-US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支持通用软件开发，其标准库非常全面而强大，</a:t>
            </a:r>
            <a:r>
              <a:rPr lang="zh-CN" altLang="en-US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包括正则表达式、文档生成、单元测试、线程、数据库、网页浏览器、等等。</a:t>
            </a:r>
          </a:p>
          <a:p>
            <a:pPr lvl="1">
              <a:lnSpc>
                <a:spcPct val="120000"/>
              </a:lnSpc>
            </a:pPr>
            <a:r>
              <a:rPr lang="zh-CN" altLang="en-US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还有众多高</a:t>
            </a:r>
            <a:r>
              <a:rPr lang="zh-CN" altLang="en-US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质量</a:t>
            </a:r>
            <a:r>
              <a:rPr lang="zh-CN" altLang="en-US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的第三方库如</a:t>
            </a:r>
            <a:r>
              <a:rPr lang="en-US" altLang="zh-CN" b="0" dirty="0" err="1" smtClean="0">
                <a:solidFill>
                  <a:srgbClr val="080808"/>
                </a:solidFill>
                <a:ea typeface="宋体" charset="-122"/>
                <a:cs typeface="Arial" charset="0"/>
              </a:rPr>
              <a:t>numpy</a:t>
            </a:r>
            <a:r>
              <a:rPr lang="zh-CN" altLang="en-US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、</a:t>
            </a:r>
            <a:r>
              <a:rPr lang="en-US" altLang="zh-CN" b="0" dirty="0" err="1" smtClean="0">
                <a:solidFill>
                  <a:srgbClr val="080808"/>
                </a:solidFill>
                <a:ea typeface="宋体" charset="-122"/>
                <a:cs typeface="Arial" charset="0"/>
              </a:rPr>
              <a:t>tensorflow</a:t>
            </a:r>
            <a:r>
              <a:rPr lang="zh-CN" altLang="en-US" dirty="0">
                <a:solidFill>
                  <a:srgbClr val="080808"/>
                </a:solidFill>
                <a:cs typeface="Arial" charset="0"/>
              </a:rPr>
              <a:t> 、</a:t>
            </a:r>
            <a:r>
              <a:rPr lang="en-US" altLang="zh-CN" dirty="0" err="1">
                <a:solidFill>
                  <a:srgbClr val="080808"/>
                </a:solidFill>
                <a:cs typeface="Arial" charset="0"/>
              </a:rPr>
              <a:t>matplotlib</a:t>
            </a:r>
            <a:r>
              <a:rPr lang="zh-CN" altLang="en-US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等。</a:t>
            </a:r>
            <a:endParaRPr lang="zh-CN" altLang="en-US" b="0" dirty="0" smtClean="0">
              <a:solidFill>
                <a:srgbClr val="080808"/>
              </a:solidFill>
              <a:ea typeface="宋体" charset="-122"/>
              <a:cs typeface="Arial" charset="0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C6BA3-38C1-C748-B218-A6666B03EEA6}" type="datetime1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4504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8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进入</a:t>
            </a:r>
            <a:r>
              <a:rPr lang="en-US" altLang="zh-CN" smtClean="0"/>
              <a:t>Python</a:t>
            </a:r>
            <a:r>
              <a:rPr lang="zh-CN" altLang="en-US" smtClean="0"/>
              <a:t>编程世界</a:t>
            </a:r>
            <a:endParaRPr lang="en-US" altLang="zh-CN" dirty="0"/>
          </a:p>
        </p:txBody>
      </p:sp>
      <p:sp>
        <p:nvSpPr>
          <p:cNvPr id="10270" name="AutoShape 30"/>
          <p:cNvSpPr>
            <a:spLocks noChangeArrowheads="1"/>
          </p:cNvSpPr>
          <p:nvPr/>
        </p:nvSpPr>
        <p:spPr bwMode="gray">
          <a:xfrm>
            <a:off x="1260475" y="2479469"/>
            <a:ext cx="6653213" cy="1643065"/>
          </a:xfrm>
          <a:prstGeom prst="roundRect">
            <a:avLst>
              <a:gd name="adj" fmla="val 11921"/>
            </a:avLst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25400">
            <a:solidFill>
              <a:srgbClr val="FEFEFE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271" name="AutoShape 31"/>
          <p:cNvSpPr>
            <a:spLocks noChangeArrowheads="1"/>
          </p:cNvSpPr>
          <p:nvPr/>
        </p:nvSpPr>
        <p:spPr bwMode="gray">
          <a:xfrm>
            <a:off x="1263650" y="4599613"/>
            <a:ext cx="6653213" cy="1483135"/>
          </a:xfrm>
          <a:prstGeom prst="roundRect">
            <a:avLst>
              <a:gd name="adj" fmla="val 11921"/>
            </a:avLst>
          </a:prstGeom>
          <a:gradFill flip="none" rotWithShape="1">
            <a:gsLst>
              <a:gs pos="0">
                <a:schemeClr val="accent3">
                  <a:lumMod val="25000"/>
                  <a:shade val="30000"/>
                  <a:satMod val="115000"/>
                </a:schemeClr>
              </a:gs>
              <a:gs pos="50000">
                <a:schemeClr val="accent3">
                  <a:lumMod val="25000"/>
                  <a:shade val="67500"/>
                  <a:satMod val="115000"/>
                </a:schemeClr>
              </a:gs>
              <a:gs pos="100000">
                <a:schemeClr val="accent3">
                  <a:lumMod val="2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25400">
            <a:solidFill>
              <a:srgbClr val="FEFEFE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3" name="AutoShape 33"/>
          <p:cNvSpPr>
            <a:spLocks noChangeArrowheads="1"/>
          </p:cNvSpPr>
          <p:nvPr/>
        </p:nvSpPr>
        <p:spPr bwMode="gray">
          <a:xfrm flipV="1">
            <a:off x="1435100" y="4367007"/>
            <a:ext cx="6397625" cy="361950"/>
          </a:xfrm>
          <a:custGeom>
            <a:avLst/>
            <a:gdLst>
              <a:gd name="G0" fmla="+- 3813 0 0"/>
              <a:gd name="G1" fmla="+- 21600 0 3813"/>
              <a:gd name="G2" fmla="*/ 3813 1 2"/>
              <a:gd name="G3" fmla="+- 21600 0 G2"/>
              <a:gd name="G4" fmla="+/ 3813 21600 2"/>
              <a:gd name="G5" fmla="+/ G1 0 2"/>
              <a:gd name="G6" fmla="*/ 21600 21600 3813"/>
              <a:gd name="G7" fmla="*/ G6 1 2"/>
              <a:gd name="G8" fmla="+- 21600 0 G7"/>
              <a:gd name="G9" fmla="*/ 21600 1 2"/>
              <a:gd name="G10" fmla="+- 3813 0 G9"/>
              <a:gd name="G11" fmla="?: G10 G8 0"/>
              <a:gd name="G12" fmla="?: G10 G7 21600"/>
              <a:gd name="T0" fmla="*/ 19693 w 21600"/>
              <a:gd name="T1" fmla="*/ 10800 h 21600"/>
              <a:gd name="T2" fmla="*/ 10800 w 21600"/>
              <a:gd name="T3" fmla="*/ 21600 h 21600"/>
              <a:gd name="T4" fmla="*/ 1907 w 21600"/>
              <a:gd name="T5" fmla="*/ 10800 h 21600"/>
              <a:gd name="T6" fmla="*/ 10800 w 21600"/>
              <a:gd name="T7" fmla="*/ 0 h 21600"/>
              <a:gd name="T8" fmla="*/ 3707 w 21600"/>
              <a:gd name="T9" fmla="*/ 3707 h 21600"/>
              <a:gd name="T10" fmla="*/ 17893 w 21600"/>
              <a:gd name="T11" fmla="*/ 1789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813" y="21600"/>
                </a:lnTo>
                <a:lnTo>
                  <a:pt x="17787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chemeClr val="folHlink">
                  <a:alpha val="39999"/>
                </a:schemeClr>
              </a:gs>
              <a:gs pos="100000">
                <a:schemeClr val="folHlink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4" name="AutoShape 34"/>
          <p:cNvSpPr>
            <a:spLocks noChangeArrowheads="1"/>
          </p:cNvSpPr>
          <p:nvPr/>
        </p:nvSpPr>
        <p:spPr bwMode="gray">
          <a:xfrm flipV="1">
            <a:off x="1338263" y="2109580"/>
            <a:ext cx="6502400" cy="363538"/>
          </a:xfrm>
          <a:custGeom>
            <a:avLst/>
            <a:gdLst>
              <a:gd name="G0" fmla="+- 3813 0 0"/>
              <a:gd name="G1" fmla="+- 21600 0 3813"/>
              <a:gd name="G2" fmla="*/ 3813 1 2"/>
              <a:gd name="G3" fmla="+- 21600 0 G2"/>
              <a:gd name="G4" fmla="+/ 3813 21600 2"/>
              <a:gd name="G5" fmla="+/ G1 0 2"/>
              <a:gd name="G6" fmla="*/ 21600 21600 3813"/>
              <a:gd name="G7" fmla="*/ G6 1 2"/>
              <a:gd name="G8" fmla="+- 21600 0 G7"/>
              <a:gd name="G9" fmla="*/ 21600 1 2"/>
              <a:gd name="G10" fmla="+- 3813 0 G9"/>
              <a:gd name="G11" fmla="?: G10 G8 0"/>
              <a:gd name="G12" fmla="?: G10 G7 21600"/>
              <a:gd name="T0" fmla="*/ 19693 w 21600"/>
              <a:gd name="T1" fmla="*/ 10800 h 21600"/>
              <a:gd name="T2" fmla="*/ 10800 w 21600"/>
              <a:gd name="T3" fmla="*/ 21600 h 21600"/>
              <a:gd name="T4" fmla="*/ 1907 w 21600"/>
              <a:gd name="T5" fmla="*/ 10800 h 21600"/>
              <a:gd name="T6" fmla="*/ 10800 w 21600"/>
              <a:gd name="T7" fmla="*/ 0 h 21600"/>
              <a:gd name="T8" fmla="*/ 3707 w 21600"/>
              <a:gd name="T9" fmla="*/ 3707 h 21600"/>
              <a:gd name="T10" fmla="*/ 17893 w 21600"/>
              <a:gd name="T11" fmla="*/ 1789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813" y="21600"/>
                </a:lnTo>
                <a:lnTo>
                  <a:pt x="17787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chemeClr val="accent2">
                  <a:alpha val="39999"/>
                </a:schemeClr>
              </a:gs>
              <a:gs pos="100000">
                <a:schemeClr val="accent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276" name="Picture 36" descr="Picture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17625" y="2522330"/>
            <a:ext cx="674688" cy="574675"/>
          </a:xfrm>
          <a:prstGeom prst="rect">
            <a:avLst/>
          </a:prstGeom>
          <a:noFill/>
        </p:spPr>
      </p:pic>
      <p:pic>
        <p:nvPicPr>
          <p:cNvPr id="10277" name="Picture 37" descr="Picture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14450" y="4645650"/>
            <a:ext cx="676275" cy="573088"/>
          </a:xfrm>
          <a:prstGeom prst="rect">
            <a:avLst/>
          </a:prstGeom>
          <a:noFill/>
        </p:spPr>
      </p:pic>
      <p:sp>
        <p:nvSpPr>
          <p:cNvPr id="10279" name="AutoShape 39"/>
          <p:cNvSpPr>
            <a:spLocks noChangeArrowheads="1"/>
          </p:cNvSpPr>
          <p:nvPr/>
        </p:nvSpPr>
        <p:spPr bwMode="gray">
          <a:xfrm>
            <a:off x="1747838" y="2252455"/>
            <a:ext cx="5791200" cy="457200"/>
          </a:xfrm>
          <a:prstGeom prst="roundRect">
            <a:avLst>
              <a:gd name="adj" fmla="val 16667"/>
            </a:avLst>
          </a:prstGeom>
          <a:solidFill>
            <a:srgbClr val="FEFFFF"/>
          </a:solidFill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0" name="AutoShape 40"/>
          <p:cNvSpPr>
            <a:spLocks noChangeArrowheads="1"/>
          </p:cNvSpPr>
          <p:nvPr/>
        </p:nvSpPr>
        <p:spPr bwMode="gray">
          <a:xfrm>
            <a:off x="1747838" y="4391650"/>
            <a:ext cx="5791200" cy="457200"/>
          </a:xfrm>
          <a:prstGeom prst="roundRect">
            <a:avLst>
              <a:gd name="adj" fmla="val 16667"/>
            </a:avLst>
          </a:prstGeom>
          <a:solidFill>
            <a:srgbClr val="FEFFFF"/>
          </a:solidFill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2" name="Text Box 42"/>
          <p:cNvSpPr txBox="1">
            <a:spLocks noChangeArrowheads="1"/>
          </p:cNvSpPr>
          <p:nvPr/>
        </p:nvSpPr>
        <p:spPr bwMode="gray">
          <a:xfrm>
            <a:off x="1671638" y="2795371"/>
            <a:ext cx="6019800" cy="12003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buFontTx/>
              <a:buChar char="-"/>
            </a:pPr>
            <a:r>
              <a:rPr lang="en-US" altLang="zh-CN" dirty="0" smtClean="0">
                <a:solidFill>
                  <a:srgbClr val="FEFFFF"/>
                </a:solidFill>
                <a:ea typeface="宋体" charset="-122"/>
              </a:rPr>
              <a:t>Python</a:t>
            </a:r>
            <a:r>
              <a:rPr lang="zh-CN" altLang="en-US" dirty="0" smtClean="0">
                <a:solidFill>
                  <a:srgbClr val="FEFFFF"/>
                </a:solidFill>
                <a:ea typeface="宋体" charset="-122"/>
              </a:rPr>
              <a:t>的官网网站：</a:t>
            </a:r>
            <a:r>
              <a:rPr lang="en-US" altLang="zh-CN" dirty="0" smtClean="0">
                <a:solidFill>
                  <a:srgbClr val="FEFFFF"/>
                </a:solidFill>
                <a:ea typeface="宋体" charset="-122"/>
                <a:hlinkClick r:id="rId3"/>
              </a:rPr>
              <a:t>http://www.python.org</a:t>
            </a:r>
            <a:endParaRPr lang="en-US" altLang="zh-CN" dirty="0" smtClean="0">
              <a:solidFill>
                <a:srgbClr val="FEFFFF"/>
              </a:solidFill>
              <a:ea typeface="宋体" charset="-122"/>
            </a:endParaRPr>
          </a:p>
          <a:p>
            <a:pPr eaLnBrk="0" hangingPunct="0">
              <a:buFontTx/>
              <a:buChar char="-"/>
            </a:pPr>
            <a:r>
              <a:rPr lang="en-US" altLang="zh-CN" dirty="0" smtClean="0">
                <a:solidFill>
                  <a:srgbClr val="FEFFFF"/>
                </a:solidFill>
                <a:ea typeface="宋体" charset="-122"/>
              </a:rPr>
              <a:t>Unix</a:t>
            </a:r>
            <a:r>
              <a:rPr lang="zh-CN" altLang="en-US" dirty="0" smtClean="0">
                <a:solidFill>
                  <a:srgbClr val="FEFFFF"/>
                </a:solidFill>
                <a:ea typeface="宋体" charset="-122"/>
              </a:rPr>
              <a:t>衍生系统可能已经安装了</a:t>
            </a:r>
            <a:r>
              <a:rPr lang="en-US" altLang="zh-CN" dirty="0" smtClean="0">
                <a:solidFill>
                  <a:srgbClr val="FEFFFF"/>
                </a:solidFill>
                <a:ea typeface="宋体" charset="-122"/>
              </a:rPr>
              <a:t>Python</a:t>
            </a:r>
            <a:r>
              <a:rPr lang="zh-CN" altLang="en-US" dirty="0" smtClean="0">
                <a:solidFill>
                  <a:srgbClr val="FEFFFF"/>
                </a:solidFill>
                <a:ea typeface="宋体" charset="-122"/>
              </a:rPr>
              <a:t>，在命令行对话框中键入“</a:t>
            </a:r>
            <a:r>
              <a:rPr lang="en-US" altLang="zh-CN" dirty="0" smtClean="0">
                <a:solidFill>
                  <a:srgbClr val="FEFFFF"/>
                </a:solidFill>
                <a:ea typeface="宋体" charset="-122"/>
              </a:rPr>
              <a:t>python</a:t>
            </a:r>
            <a:r>
              <a:rPr lang="zh-CN" altLang="en-US" dirty="0" smtClean="0">
                <a:solidFill>
                  <a:srgbClr val="FEFFFF"/>
                </a:solidFill>
                <a:ea typeface="宋体" charset="-122"/>
              </a:rPr>
              <a:t>”即可显示版本信息。</a:t>
            </a:r>
            <a:endParaRPr lang="en-US" altLang="zh-CN" dirty="0" smtClean="0">
              <a:solidFill>
                <a:srgbClr val="FEFFFF"/>
              </a:solidFill>
              <a:ea typeface="宋体" charset="-122"/>
            </a:endParaRPr>
          </a:p>
          <a:p>
            <a:pPr eaLnBrk="0" hangingPunct="0">
              <a:buFontTx/>
              <a:buChar char="-"/>
            </a:pPr>
            <a:r>
              <a:rPr lang="en-US" altLang="zh-CN" dirty="0" smtClean="0">
                <a:solidFill>
                  <a:srgbClr val="FEFFFF"/>
                </a:solidFill>
                <a:ea typeface="宋体" charset="-122"/>
              </a:rPr>
              <a:t>Windows</a:t>
            </a:r>
            <a:r>
              <a:rPr lang="zh-CN" altLang="en-US" dirty="0" smtClean="0">
                <a:solidFill>
                  <a:srgbClr val="FEFFFF"/>
                </a:solidFill>
                <a:ea typeface="宋体" charset="-122"/>
              </a:rPr>
              <a:t>下安装</a:t>
            </a:r>
            <a:r>
              <a:rPr lang="en-US" altLang="zh-CN" dirty="0" smtClean="0">
                <a:solidFill>
                  <a:srgbClr val="FEFFFF"/>
                </a:solidFill>
                <a:ea typeface="宋体" charset="-122"/>
              </a:rPr>
              <a:t>Python</a:t>
            </a:r>
            <a:r>
              <a:rPr lang="zh-CN" altLang="en-US" dirty="0" smtClean="0">
                <a:solidFill>
                  <a:srgbClr val="FEFFFF"/>
                </a:solidFill>
                <a:ea typeface="宋体" charset="-122"/>
              </a:rPr>
              <a:t>和安装其他软件一样，很</a:t>
            </a:r>
            <a:r>
              <a:rPr lang="en-US" altLang="zh-CN" dirty="0" smtClean="0">
                <a:solidFill>
                  <a:srgbClr val="FEFFFF"/>
                </a:solidFill>
                <a:ea typeface="宋体" charset="-122"/>
              </a:rPr>
              <a:t>easy</a:t>
            </a:r>
            <a:r>
              <a:rPr lang="zh-CN" altLang="en-US" dirty="0" smtClean="0">
                <a:solidFill>
                  <a:srgbClr val="FEFFFF"/>
                </a:solidFill>
                <a:ea typeface="宋体" charset="-122"/>
              </a:rPr>
              <a:t>！</a:t>
            </a:r>
            <a:endParaRPr lang="en-US" altLang="zh-CN" dirty="0" smtClean="0">
              <a:solidFill>
                <a:srgbClr val="FEFFFF"/>
              </a:solidFill>
              <a:ea typeface="宋体" charset="-122"/>
            </a:endParaRPr>
          </a:p>
        </p:txBody>
      </p:sp>
      <p:sp>
        <p:nvSpPr>
          <p:cNvPr id="10283" name="Text Box 43"/>
          <p:cNvSpPr txBox="1">
            <a:spLocks noChangeArrowheads="1"/>
          </p:cNvSpPr>
          <p:nvPr/>
        </p:nvSpPr>
        <p:spPr bwMode="gray">
          <a:xfrm>
            <a:off x="1671638" y="5049426"/>
            <a:ext cx="6019800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buFontTx/>
              <a:buChar char="-"/>
            </a:pPr>
            <a:r>
              <a:rPr lang="zh-CN" altLang="en-US" b="0" dirty="0" smtClean="0">
                <a:solidFill>
                  <a:srgbClr val="FEFFFF"/>
                </a:solidFill>
                <a:ea typeface="宋体" charset="-122"/>
              </a:rPr>
              <a:t>编码</a:t>
            </a:r>
            <a:r>
              <a:rPr lang="zh-CN" altLang="en-US" b="0" dirty="0" smtClean="0">
                <a:solidFill>
                  <a:srgbClr val="FEFFFF"/>
                </a:solidFill>
                <a:ea typeface="宋体" charset="-122"/>
              </a:rPr>
              <a:t>方面：</a:t>
            </a:r>
            <a:r>
              <a:rPr lang="en-US" altLang="zh-CN" b="0" dirty="0" smtClean="0">
                <a:solidFill>
                  <a:srgbClr val="FEFFFF"/>
                </a:solidFill>
                <a:ea typeface="宋体" charset="-122"/>
              </a:rPr>
              <a:t>Python3.x</a:t>
            </a:r>
            <a:r>
              <a:rPr lang="zh-CN" altLang="en-US" b="0" dirty="0" smtClean="0">
                <a:solidFill>
                  <a:srgbClr val="FEFFFF"/>
                </a:solidFill>
                <a:ea typeface="宋体" charset="-122"/>
              </a:rPr>
              <a:t>默认</a:t>
            </a:r>
            <a:r>
              <a:rPr lang="en-US" altLang="zh-CN" b="0" dirty="0" smtClean="0">
                <a:solidFill>
                  <a:srgbClr val="FEFFFF"/>
                </a:solidFill>
                <a:ea typeface="宋体" charset="-122"/>
              </a:rPr>
              <a:t>utf-8</a:t>
            </a:r>
            <a:r>
              <a:rPr lang="zh-CN" altLang="en-US" b="0" dirty="0" smtClean="0">
                <a:solidFill>
                  <a:srgbClr val="FEFFFF"/>
                </a:solidFill>
                <a:ea typeface="宋体" charset="-122"/>
              </a:rPr>
              <a:t>。</a:t>
            </a:r>
            <a:endParaRPr lang="en-US" altLang="zh-CN" b="0" dirty="0" smtClean="0">
              <a:solidFill>
                <a:srgbClr val="FEFFFF"/>
              </a:solidFill>
              <a:ea typeface="宋体" charset="-122"/>
            </a:endParaRPr>
          </a:p>
          <a:p>
            <a:pPr eaLnBrk="0" hangingPunct="0">
              <a:buFontTx/>
              <a:buChar char="-"/>
            </a:pPr>
            <a:r>
              <a:rPr lang="zh-CN" altLang="en-US" b="0" dirty="0" smtClean="0">
                <a:solidFill>
                  <a:srgbClr val="FEFFFF"/>
                </a:solidFill>
                <a:ea typeface="宋体" charset="-122"/>
              </a:rPr>
              <a:t>语法方面有改动，数据类型方面有调整。</a:t>
            </a:r>
            <a:endParaRPr lang="en-US" altLang="zh-CN" b="0" dirty="0" smtClean="0">
              <a:solidFill>
                <a:srgbClr val="FEFFFF"/>
              </a:solidFill>
              <a:ea typeface="宋体" charset="-122"/>
            </a:endParaRPr>
          </a:p>
          <a:p>
            <a:pPr eaLnBrk="0" hangingPunct="0">
              <a:buFontTx/>
              <a:buChar char="-"/>
            </a:pPr>
            <a:r>
              <a:rPr lang="zh-CN" altLang="en-US" b="0" dirty="0" smtClean="0">
                <a:solidFill>
                  <a:srgbClr val="FEFFFF"/>
                </a:solidFill>
                <a:ea typeface="宋体" charset="-122"/>
              </a:rPr>
              <a:t>面向对象、异常处理和模块等方面也有改动</a:t>
            </a:r>
            <a:r>
              <a:rPr lang="zh-CN" altLang="en-US" b="0" dirty="0" smtClean="0">
                <a:solidFill>
                  <a:srgbClr val="FEFFFF"/>
                </a:solidFill>
                <a:ea typeface="宋体" charset="-122"/>
              </a:rPr>
              <a:t>。</a:t>
            </a:r>
            <a:endParaRPr lang="en-US" altLang="zh-CN" b="0" dirty="0" smtClean="0">
              <a:solidFill>
                <a:srgbClr val="FEFFFF"/>
              </a:solidFill>
              <a:ea typeface="宋体" charset="-122"/>
            </a:endParaRPr>
          </a:p>
        </p:txBody>
      </p:sp>
      <p:sp>
        <p:nvSpPr>
          <p:cNvPr id="10285" name="Rectangle 45"/>
          <p:cNvSpPr>
            <a:spLocks noChangeArrowheads="1"/>
          </p:cNvSpPr>
          <p:nvPr/>
        </p:nvSpPr>
        <p:spPr bwMode="black">
          <a:xfrm>
            <a:off x="2128838" y="2252455"/>
            <a:ext cx="5029200" cy="42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  <a:ea typeface="宋体" charset="-122"/>
              </a:rPr>
              <a:t>Python </a:t>
            </a:r>
            <a:r>
              <a:rPr lang="zh-CN" altLang="en-US" sz="2000" dirty="0" smtClean="0">
                <a:solidFill>
                  <a:schemeClr val="accent6">
                    <a:lumMod val="75000"/>
                  </a:schemeClr>
                </a:solidFill>
                <a:ea typeface="宋体" charset="-122"/>
              </a:rPr>
              <a:t>下载与安装</a:t>
            </a:r>
            <a:endParaRPr lang="en-US" altLang="zh-CN" sz="2000" dirty="0">
              <a:solidFill>
                <a:schemeClr val="accent6">
                  <a:lumMod val="75000"/>
                </a:schemeClr>
              </a:solidFill>
              <a:ea typeface="宋体" charset="-122"/>
            </a:endParaRPr>
          </a:p>
        </p:txBody>
      </p:sp>
      <p:sp>
        <p:nvSpPr>
          <p:cNvPr id="10286" name="Rectangle 46"/>
          <p:cNvSpPr>
            <a:spLocks noChangeArrowheads="1"/>
          </p:cNvSpPr>
          <p:nvPr/>
        </p:nvSpPr>
        <p:spPr bwMode="black">
          <a:xfrm>
            <a:off x="2128838" y="4401175"/>
            <a:ext cx="5029200" cy="42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000" dirty="0" smtClean="0">
                <a:solidFill>
                  <a:schemeClr val="accent3">
                    <a:lumMod val="25000"/>
                  </a:schemeClr>
                </a:solidFill>
                <a:ea typeface="宋体" charset="-122"/>
              </a:rPr>
              <a:t>Python2.x  </a:t>
            </a:r>
            <a:r>
              <a:rPr lang="en-US" altLang="zh-CN" sz="2000" dirty="0" err="1" smtClean="0">
                <a:solidFill>
                  <a:schemeClr val="accent3">
                    <a:lumMod val="25000"/>
                  </a:schemeClr>
                </a:solidFill>
                <a:ea typeface="宋体" charset="-122"/>
              </a:rPr>
              <a:t>vs</a:t>
            </a:r>
            <a:r>
              <a:rPr lang="en-US" altLang="zh-CN" sz="2000" dirty="0" smtClean="0">
                <a:solidFill>
                  <a:schemeClr val="accent3">
                    <a:lumMod val="25000"/>
                  </a:schemeClr>
                </a:solidFill>
                <a:ea typeface="宋体" charset="-122"/>
              </a:rPr>
              <a:t>  Python 3.x</a:t>
            </a:r>
            <a:endParaRPr lang="en-US" altLang="zh-CN" sz="2000" dirty="0">
              <a:solidFill>
                <a:schemeClr val="accent3">
                  <a:lumMod val="25000"/>
                </a:schemeClr>
              </a:solidFill>
              <a:ea typeface="宋体" charset="-122"/>
            </a:endParaRPr>
          </a:p>
        </p:txBody>
      </p:sp>
      <p:sp>
        <p:nvSpPr>
          <p:cNvPr id="19" name="日期占位符 3"/>
          <p:cNvSpPr>
            <a:spLocks noGrp="1"/>
          </p:cNvSpPr>
          <p:nvPr>
            <p:ph type="dt" sz="half" idx="10"/>
          </p:nvPr>
        </p:nvSpPr>
        <p:spPr>
          <a:xfrm>
            <a:off x="6412230" y="6356351"/>
            <a:ext cx="2137410" cy="365125"/>
          </a:xfrm>
        </p:spPr>
        <p:txBody>
          <a:bodyPr/>
          <a:lstStyle/>
          <a:p>
            <a:fld id="{F8F70492-2173-BE4D-B6A9-932E6FD7E6F0}" type="datetime1">
              <a:rPr kumimoji="1" lang="zh-CN" altLang="en-US" smtClean="0"/>
              <a:t>2017/11/22</a:t>
            </a:fld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565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下安装</a:t>
            </a:r>
            <a:r>
              <a:rPr lang="en-US" altLang="zh-CN" dirty="0" smtClean="0"/>
              <a:t>Python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下载最新版的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安装包：</a:t>
            </a:r>
            <a:endParaRPr lang="en-US" altLang="zh-CN" dirty="0" smtClean="0"/>
          </a:p>
          <a:p>
            <a:pPr lvl="1"/>
            <a:r>
              <a:rPr lang="en-AU" altLang="zh-CN" dirty="0" smtClean="0">
                <a:hlinkClick r:id="rId3"/>
              </a:rPr>
              <a:t>https://www.python.org/downloads/windows/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zh-CN" altLang="en-US" dirty="0"/>
              <a:t>安装界面</a:t>
            </a:r>
            <a:r>
              <a:rPr lang="zh-CN" altLang="en-US" dirty="0" smtClean="0"/>
              <a:t>勾选添加环境</a:t>
            </a:r>
            <a:r>
              <a:rPr lang="zh-CN" altLang="en-US" dirty="0"/>
              <a:t>变量</a:t>
            </a:r>
            <a:r>
              <a:rPr lang="zh-CN" altLang="en-US" dirty="0" smtClean="0"/>
              <a:t>，等待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安装好后，即可在命令行窗口输入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开始体验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自带交互式解释器环境</a:t>
            </a:r>
            <a:endParaRPr lang="en-US" altLang="zh-CN" dirty="0" smtClean="0"/>
          </a:p>
          <a:p>
            <a:r>
              <a:rPr lang="zh-CN" altLang="en-US" dirty="0" smtClean="0"/>
              <a:t>也可以选择</a:t>
            </a:r>
            <a:r>
              <a:rPr lang="en-US" altLang="zh-CN" dirty="0" err="1" smtClean="0"/>
              <a:t>Pycharm</a:t>
            </a:r>
            <a:r>
              <a:rPr lang="zh-CN" altLang="en-US" dirty="0" smtClean="0"/>
              <a:t>（先下载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运行时环境）或文本编辑器作为开发环境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85A6-10A2-BA4A-B6CC-AAB7375CAF2E}" type="datetime1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781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3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推荐学习资源</a:t>
            </a:r>
            <a:endParaRPr lang="en-US" altLang="zh-CN" dirty="0"/>
          </a:p>
        </p:txBody>
      </p:sp>
      <p:sp>
        <p:nvSpPr>
          <p:cNvPr id="4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417F4-CEA4-C84C-93CD-51ACC8C12732}" type="datetime1">
              <a:rPr lang="zh-CN" altLang="en-US" smtClean="0"/>
              <a:t>2017/11/22</a:t>
            </a:fld>
            <a:endParaRPr lang="zh-CN" altLang="en-US" dirty="0"/>
          </a:p>
        </p:txBody>
      </p:sp>
      <p:sp>
        <p:nvSpPr>
          <p:cNvPr id="10" name="Line 3"/>
          <p:cNvSpPr>
            <a:spLocks noChangeShapeType="1"/>
          </p:cNvSpPr>
          <p:nvPr/>
        </p:nvSpPr>
        <p:spPr bwMode="gray">
          <a:xfrm flipH="1">
            <a:off x="0" y="6400800"/>
            <a:ext cx="2819400" cy="22860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" name="Line 4"/>
          <p:cNvSpPr>
            <a:spLocks noChangeShapeType="1"/>
          </p:cNvSpPr>
          <p:nvPr/>
        </p:nvSpPr>
        <p:spPr bwMode="gray">
          <a:xfrm flipH="1">
            <a:off x="0" y="3962400"/>
            <a:ext cx="609600" cy="266700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gray">
          <a:xfrm>
            <a:off x="1614488" y="3543300"/>
            <a:ext cx="228600" cy="228600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gray">
          <a:xfrm>
            <a:off x="2428860" y="4343408"/>
            <a:ext cx="228600" cy="228600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54118"/>
                  <a:invGamma/>
                </a:schemeClr>
              </a:gs>
            </a:gsLst>
            <a:lin ang="5400000" scaled="1"/>
          </a:gra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gray">
          <a:xfrm>
            <a:off x="2908300" y="5330825"/>
            <a:ext cx="228600" cy="228600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19216"/>
                  <a:invGamma/>
                </a:schemeClr>
              </a:gs>
            </a:gsLst>
            <a:lin ang="5400000" scaled="1"/>
          </a:gra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gray">
          <a:xfrm flipH="1">
            <a:off x="0" y="3751263"/>
            <a:ext cx="1665288" cy="2878137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" name="Line 9"/>
          <p:cNvSpPr>
            <a:spLocks noChangeShapeType="1"/>
          </p:cNvSpPr>
          <p:nvPr/>
        </p:nvSpPr>
        <p:spPr bwMode="gray">
          <a:xfrm flipH="1">
            <a:off x="0" y="5481638"/>
            <a:ext cx="2895600" cy="1147762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0"/>
          <p:cNvSpPr>
            <a:spLocks noChangeShapeType="1"/>
          </p:cNvSpPr>
          <p:nvPr/>
        </p:nvSpPr>
        <p:spPr bwMode="gray">
          <a:xfrm flipH="1">
            <a:off x="142844" y="2285992"/>
            <a:ext cx="1143008" cy="4429156"/>
          </a:xfrm>
          <a:prstGeom prst="line">
            <a:avLst/>
          </a:prstGeom>
          <a:noFill/>
          <a:ln w="19050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1"/>
          <p:cNvSpPr>
            <a:spLocks noChangeShapeType="1"/>
          </p:cNvSpPr>
          <p:nvPr/>
        </p:nvSpPr>
        <p:spPr bwMode="gray">
          <a:xfrm flipH="1">
            <a:off x="214280" y="3500438"/>
            <a:ext cx="2071703" cy="3143272"/>
          </a:xfrm>
          <a:prstGeom prst="line">
            <a:avLst/>
          </a:prstGeom>
          <a:noFill/>
          <a:ln w="19050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" name="Line 12"/>
          <p:cNvSpPr>
            <a:spLocks noChangeShapeType="1"/>
          </p:cNvSpPr>
          <p:nvPr/>
        </p:nvSpPr>
        <p:spPr bwMode="gray">
          <a:xfrm flipH="1">
            <a:off x="142844" y="4500570"/>
            <a:ext cx="3214710" cy="2214578"/>
          </a:xfrm>
          <a:prstGeom prst="line">
            <a:avLst/>
          </a:prstGeom>
          <a:noFill/>
          <a:ln w="19050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0" name="Line 13"/>
          <p:cNvSpPr>
            <a:spLocks noChangeShapeType="1"/>
          </p:cNvSpPr>
          <p:nvPr/>
        </p:nvSpPr>
        <p:spPr bwMode="gray">
          <a:xfrm flipH="1">
            <a:off x="0" y="5572140"/>
            <a:ext cx="4500562" cy="1285860"/>
          </a:xfrm>
          <a:prstGeom prst="line">
            <a:avLst/>
          </a:prstGeom>
          <a:noFill/>
          <a:ln w="19050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1" name="Group 14"/>
          <p:cNvGrpSpPr>
            <a:grpSpLocks/>
          </p:cNvGrpSpPr>
          <p:nvPr/>
        </p:nvGrpSpPr>
        <p:grpSpPr bwMode="auto">
          <a:xfrm>
            <a:off x="0" y="4495800"/>
            <a:ext cx="2514600" cy="2362200"/>
            <a:chOff x="0" y="2654"/>
            <a:chExt cx="1592" cy="1522"/>
          </a:xfrm>
        </p:grpSpPr>
        <p:sp>
          <p:nvSpPr>
            <p:cNvPr id="22" name="Arc 15"/>
            <p:cNvSpPr>
              <a:spLocks/>
            </p:cNvSpPr>
            <p:nvPr/>
          </p:nvSpPr>
          <p:spPr bwMode="gray">
            <a:xfrm>
              <a:off x="0" y="2733"/>
              <a:ext cx="1440" cy="144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080808">
                <a:alpha val="50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16"/>
            <p:cNvSpPr>
              <a:spLocks noChangeShapeType="1"/>
            </p:cNvSpPr>
            <p:nvPr/>
          </p:nvSpPr>
          <p:spPr bwMode="gray">
            <a:xfrm flipH="1">
              <a:off x="0" y="2654"/>
              <a:ext cx="1592" cy="1522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Arc 17"/>
            <p:cNvSpPr>
              <a:spLocks/>
            </p:cNvSpPr>
            <p:nvPr/>
          </p:nvSpPr>
          <p:spPr bwMode="gray">
            <a:xfrm>
              <a:off x="0" y="2796"/>
              <a:ext cx="1382" cy="138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gradFill rotWithShape="1">
              <a:gsLst>
                <a:gs pos="0">
                  <a:srgbClr val="CBBC63">
                    <a:gamma/>
                    <a:shade val="72941"/>
                    <a:invGamma/>
                  </a:srgbClr>
                </a:gs>
                <a:gs pos="100000">
                  <a:srgbClr val="CBBC63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Arc 18"/>
            <p:cNvSpPr>
              <a:spLocks/>
            </p:cNvSpPr>
            <p:nvPr/>
          </p:nvSpPr>
          <p:spPr bwMode="gray">
            <a:xfrm>
              <a:off x="14" y="2817"/>
              <a:ext cx="1347" cy="134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gradFill rotWithShape="1">
              <a:gsLst>
                <a:gs pos="0">
                  <a:srgbClr val="CBBC63">
                    <a:alpha val="0"/>
                  </a:srgbClr>
                </a:gs>
                <a:gs pos="100000">
                  <a:srgbClr val="CBBC63">
                    <a:gamma/>
                    <a:tint val="63529"/>
                    <a:invGamma/>
                  </a:srgbClr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Text Box 19"/>
            <p:cNvSpPr txBox="1">
              <a:spLocks noChangeArrowheads="1"/>
            </p:cNvSpPr>
            <p:nvPr/>
          </p:nvSpPr>
          <p:spPr bwMode="gray">
            <a:xfrm>
              <a:off x="95" y="3348"/>
              <a:ext cx="1036" cy="6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dirty="0" smtClean="0">
                  <a:solidFill>
                    <a:srgbClr val="080808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2" charset="-122"/>
                  <a:ea typeface="黑体" pitchFamily="2" charset="-122"/>
                </a:rPr>
                <a:t>学习</a:t>
              </a:r>
              <a:endParaRPr lang="en-US" altLang="zh-CN" sz="2400" dirty="0" smtClean="0">
                <a:solidFill>
                  <a:srgbClr val="080808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2" charset="-122"/>
                <a:ea typeface="黑体" pitchFamily="2" charset="-122"/>
              </a:endParaRPr>
            </a:p>
            <a:p>
              <a:pPr algn="ctr">
                <a:spcBef>
                  <a:spcPct val="50000"/>
                </a:spcBef>
              </a:pPr>
              <a:r>
                <a:rPr lang="zh-CN" altLang="en-US" sz="2400" dirty="0" smtClean="0">
                  <a:solidFill>
                    <a:srgbClr val="080808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2" charset="-122"/>
                  <a:ea typeface="黑体" pitchFamily="2" charset="-122"/>
                </a:rPr>
                <a:t>资源</a:t>
              </a:r>
              <a:endParaRPr lang="en-US" altLang="zh-CN" sz="2400" dirty="0">
                <a:solidFill>
                  <a:srgbClr val="080808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27" name="Text Box 20"/>
          <p:cNvSpPr txBox="1">
            <a:spLocks noChangeArrowheads="1"/>
          </p:cNvSpPr>
          <p:nvPr/>
        </p:nvSpPr>
        <p:spPr bwMode="black">
          <a:xfrm>
            <a:off x="1800201" y="1428736"/>
            <a:ext cx="211775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Python</a:t>
            </a:r>
            <a:r>
              <a:rPr lang="zh-CN" altLang="en-US" sz="20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官方网站</a:t>
            </a: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black">
          <a:xfrm>
            <a:off x="3014647" y="2702478"/>
            <a:ext cx="26781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 err="1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Github</a:t>
            </a:r>
            <a:r>
              <a:rPr lang="zh-CN" altLang="en-US" sz="20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开源软件社区</a:t>
            </a:r>
            <a:endParaRPr lang="en-US" altLang="zh-CN" sz="2000" dirty="0">
              <a:solidFill>
                <a:srgbClr val="0070C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9" name="Text Box 22"/>
          <p:cNvSpPr txBox="1">
            <a:spLocks noChangeArrowheads="1"/>
          </p:cNvSpPr>
          <p:nvPr/>
        </p:nvSpPr>
        <p:spPr bwMode="black">
          <a:xfrm>
            <a:off x="4060834" y="3786190"/>
            <a:ext cx="21113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 err="1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OSChina</a:t>
            </a:r>
            <a:r>
              <a:rPr lang="zh-CN" altLang="en-US" sz="20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开源中国</a:t>
            </a:r>
            <a:endParaRPr lang="en-US" altLang="zh-CN" sz="2000" dirty="0">
              <a:solidFill>
                <a:srgbClr val="0070C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0" name="Text Box 23"/>
          <p:cNvSpPr txBox="1">
            <a:spLocks noChangeArrowheads="1"/>
          </p:cNvSpPr>
          <p:nvPr/>
        </p:nvSpPr>
        <p:spPr bwMode="black">
          <a:xfrm>
            <a:off x="5251468" y="4857760"/>
            <a:ext cx="202397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CSDN</a:t>
            </a:r>
            <a:r>
              <a:rPr lang="zh-CN" altLang="en-US" sz="20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程序员社区</a:t>
            </a:r>
            <a:endParaRPr lang="en-US" altLang="zh-CN" sz="2000" dirty="0">
              <a:solidFill>
                <a:srgbClr val="0070C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1" name="AutoShape 24"/>
          <p:cNvSpPr>
            <a:spLocks noChangeArrowheads="1"/>
          </p:cNvSpPr>
          <p:nvPr/>
        </p:nvSpPr>
        <p:spPr bwMode="gray">
          <a:xfrm>
            <a:off x="4429124" y="5072074"/>
            <a:ext cx="657225" cy="657225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50980"/>
                  <a:invGamma/>
                </a:schemeClr>
              </a:gs>
            </a:gsLst>
            <a:lin ang="5400000" scaled="1"/>
          </a:gradFill>
          <a:ln w="9525">
            <a:solidFill>
              <a:srgbClr val="FEFFFF"/>
            </a:solidFill>
            <a:round/>
            <a:headEnd/>
            <a:tailEnd/>
          </a:ln>
          <a:effectLst>
            <a:outerShdw dist="35921" dir="2700000" algn="ctr" rotWithShape="0">
              <a:srgbClr val="080808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Text Box 28"/>
          <p:cNvSpPr txBox="1">
            <a:spLocks noChangeArrowheads="1"/>
          </p:cNvSpPr>
          <p:nvPr/>
        </p:nvSpPr>
        <p:spPr bwMode="black">
          <a:xfrm>
            <a:off x="1800201" y="1782537"/>
            <a:ext cx="465457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b="0" dirty="0" smtClean="0">
                <a:ea typeface="宋体" charset="-122"/>
              </a:rPr>
              <a:t>http://</a:t>
            </a:r>
            <a:r>
              <a:rPr lang="en-US" altLang="zh-CN" b="0" dirty="0" err="1" smtClean="0">
                <a:ea typeface="宋体" charset="-122"/>
              </a:rPr>
              <a:t>python.org</a:t>
            </a:r>
            <a:r>
              <a:rPr lang="en-US" altLang="zh-CN" b="0" dirty="0" smtClean="0">
                <a:ea typeface="宋体" charset="-122"/>
              </a:rPr>
              <a:t>/</a:t>
            </a:r>
            <a:endParaRPr lang="en-US" altLang="zh-CN" sz="1400" b="0" dirty="0">
              <a:ea typeface="宋体" charset="-122"/>
            </a:endParaRPr>
          </a:p>
        </p:txBody>
      </p:sp>
      <p:sp>
        <p:nvSpPr>
          <p:cNvPr id="36" name="AutoShape 41"/>
          <p:cNvSpPr>
            <a:spLocks noChangeArrowheads="1"/>
          </p:cNvSpPr>
          <p:nvPr/>
        </p:nvSpPr>
        <p:spPr bwMode="gray">
          <a:xfrm>
            <a:off x="1000100" y="1700205"/>
            <a:ext cx="657225" cy="657225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gamma/>
                  <a:tint val="20000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9525">
            <a:solidFill>
              <a:srgbClr val="FEFFFF"/>
            </a:solidFill>
            <a:round/>
            <a:headEnd/>
            <a:tailEnd/>
          </a:ln>
          <a:effectLst>
            <a:outerShdw dist="35921" dir="2700000" algn="ctr" rotWithShape="0">
              <a:srgbClr val="080808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AutoShape 42"/>
          <p:cNvSpPr>
            <a:spLocks noChangeArrowheads="1"/>
          </p:cNvSpPr>
          <p:nvPr/>
        </p:nvSpPr>
        <p:spPr bwMode="gray">
          <a:xfrm>
            <a:off x="2143108" y="2857496"/>
            <a:ext cx="657225" cy="657225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tint val="28627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rgbClr val="FEFFFF"/>
            </a:solidFill>
            <a:round/>
            <a:headEnd/>
            <a:tailEnd/>
          </a:ln>
          <a:effectLst>
            <a:outerShdw dist="35921" dir="2700000" algn="ctr" rotWithShape="0">
              <a:srgbClr val="080808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AutoShape 43"/>
          <p:cNvSpPr>
            <a:spLocks noChangeArrowheads="1"/>
          </p:cNvSpPr>
          <p:nvPr/>
        </p:nvSpPr>
        <p:spPr bwMode="gray">
          <a:xfrm>
            <a:off x="3260733" y="3986221"/>
            <a:ext cx="657225" cy="657225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79216"/>
                  <a:invGamma/>
                </a:schemeClr>
              </a:gs>
            </a:gsLst>
            <a:lin ang="5400000" scaled="1"/>
          </a:gradFill>
          <a:ln w="9525">
            <a:solidFill>
              <a:srgbClr val="FEFFFF"/>
            </a:solidFill>
            <a:round/>
            <a:headEnd/>
            <a:tailEnd/>
          </a:ln>
          <a:effectLst>
            <a:outerShdw dist="35921" dir="2700000" algn="ctr" rotWithShape="0">
              <a:srgbClr val="080808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AutoShape 44"/>
          <p:cNvSpPr>
            <a:spLocks noChangeArrowheads="1"/>
          </p:cNvSpPr>
          <p:nvPr/>
        </p:nvSpPr>
        <p:spPr bwMode="gray">
          <a:xfrm>
            <a:off x="534988" y="3732213"/>
            <a:ext cx="228600" cy="228600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AutoShape 45"/>
          <p:cNvSpPr>
            <a:spLocks noChangeArrowheads="1"/>
          </p:cNvSpPr>
          <p:nvPr/>
        </p:nvSpPr>
        <p:spPr bwMode="gray">
          <a:xfrm>
            <a:off x="2843213" y="6299200"/>
            <a:ext cx="228600" cy="228600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19216"/>
                  <a:invGamma/>
                </a:schemeClr>
              </a:gs>
            </a:gsLst>
            <a:lin ang="5400000" scaled="1"/>
          </a:gra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Text Box 28"/>
          <p:cNvSpPr txBox="1">
            <a:spLocks noChangeArrowheads="1"/>
          </p:cNvSpPr>
          <p:nvPr/>
        </p:nvSpPr>
        <p:spPr bwMode="black">
          <a:xfrm>
            <a:off x="3014647" y="3059668"/>
            <a:ext cx="415450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b="0" dirty="0" smtClean="0">
                <a:ea typeface="宋体" charset="-122"/>
              </a:rPr>
              <a:t>http://</a:t>
            </a:r>
            <a:r>
              <a:rPr lang="en-US" altLang="zh-CN" b="0" dirty="0" err="1" smtClean="0">
                <a:ea typeface="宋体" charset="-122"/>
              </a:rPr>
              <a:t>github.com</a:t>
            </a:r>
            <a:r>
              <a:rPr lang="en-US" altLang="zh-CN" b="0" dirty="0" smtClean="0">
                <a:ea typeface="宋体" charset="-122"/>
              </a:rPr>
              <a:t>/</a:t>
            </a:r>
            <a:endParaRPr lang="en-US" altLang="zh-CN" sz="1400" b="0" dirty="0">
              <a:ea typeface="宋体" charset="-122"/>
            </a:endParaRPr>
          </a:p>
        </p:txBody>
      </p:sp>
      <p:sp>
        <p:nvSpPr>
          <p:cNvPr id="42" name="Text Box 28"/>
          <p:cNvSpPr txBox="1">
            <a:spLocks noChangeArrowheads="1"/>
          </p:cNvSpPr>
          <p:nvPr/>
        </p:nvSpPr>
        <p:spPr bwMode="black">
          <a:xfrm>
            <a:off x="4060834" y="4143380"/>
            <a:ext cx="465457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b="0" dirty="0" smtClean="0">
                <a:ea typeface="宋体" charset="-122"/>
              </a:rPr>
              <a:t>http://</a:t>
            </a:r>
            <a:r>
              <a:rPr lang="en-US" altLang="zh-CN" b="0" dirty="0" err="1" smtClean="0">
                <a:ea typeface="宋体" charset="-122"/>
              </a:rPr>
              <a:t>www.oschina.net</a:t>
            </a:r>
            <a:r>
              <a:rPr lang="en-US" altLang="zh-CN" b="0" dirty="0" smtClean="0">
                <a:ea typeface="宋体" charset="-122"/>
              </a:rPr>
              <a:t>/</a:t>
            </a:r>
            <a:endParaRPr lang="en-US" altLang="zh-CN" b="0" dirty="0" smtClean="0">
              <a:ea typeface="宋体" charset="-122"/>
            </a:endParaRPr>
          </a:p>
        </p:txBody>
      </p:sp>
      <p:sp>
        <p:nvSpPr>
          <p:cNvPr id="43" name="Text Box 28"/>
          <p:cNvSpPr txBox="1">
            <a:spLocks noChangeArrowheads="1"/>
          </p:cNvSpPr>
          <p:nvPr/>
        </p:nvSpPr>
        <p:spPr bwMode="black">
          <a:xfrm>
            <a:off x="5286380" y="5214950"/>
            <a:ext cx="3368686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b="0" dirty="0" smtClean="0">
                <a:ea typeface="宋体" charset="-122"/>
              </a:rPr>
              <a:t>http://</a:t>
            </a:r>
            <a:r>
              <a:rPr lang="en-US" altLang="zh-CN" b="0" dirty="0" err="1" smtClean="0">
                <a:ea typeface="宋体" charset="-122"/>
              </a:rPr>
              <a:t>www.csdn.net</a:t>
            </a:r>
            <a:r>
              <a:rPr lang="en-US" altLang="zh-CN" b="0" dirty="0" smtClean="0">
                <a:ea typeface="宋体" charset="-122"/>
              </a:rPr>
              <a:t>/</a:t>
            </a:r>
            <a:endParaRPr lang="en-US" altLang="zh-CN" b="0" dirty="0" smtClean="0">
              <a:ea typeface="宋体" charset="-122"/>
            </a:endParaRPr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F4AB1-67C3-4B81-8889-D28A5EFEEBEC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6768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解释型语言（</a:t>
            </a:r>
            <a:r>
              <a:rPr lang="en-US" altLang="zh-CN" dirty="0" smtClean="0"/>
              <a:t>Interpreted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Languages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是一种解释型语言</a:t>
            </a:r>
            <a:endParaRPr lang="en-US" altLang="zh-CN" dirty="0" smtClean="0"/>
          </a:p>
          <a:p>
            <a:pPr lvl="1"/>
            <a:r>
              <a:rPr lang="zh-CN" altLang="en-US" dirty="0"/>
              <a:t>不像许多其他语言（</a:t>
            </a:r>
            <a:r>
              <a:rPr lang="en-US" altLang="zh-CN" dirty="0"/>
              <a:t>Java</a:t>
            </a:r>
            <a:r>
              <a:rPr lang="zh-CN" altLang="en-US" dirty="0"/>
              <a:t>，</a:t>
            </a:r>
            <a:r>
              <a:rPr lang="en-US" altLang="zh-CN" dirty="0"/>
              <a:t>C</a:t>
            </a:r>
            <a:r>
              <a:rPr lang="zh-CN" altLang="en-US" dirty="0"/>
              <a:t>，</a:t>
            </a:r>
            <a:r>
              <a:rPr lang="en-US" altLang="zh-CN" dirty="0"/>
              <a:t>C ++</a:t>
            </a:r>
            <a:r>
              <a:rPr lang="zh-CN" altLang="en-US" dirty="0" smtClean="0"/>
              <a:t>）需要编译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Python</a:t>
            </a:r>
            <a:r>
              <a:rPr lang="zh-CN" altLang="en-US" dirty="0" smtClean="0"/>
              <a:t>代码编写完成后，</a:t>
            </a:r>
            <a:r>
              <a:rPr lang="zh-CN" altLang="en-US" dirty="0"/>
              <a:t>然后</a:t>
            </a:r>
            <a:r>
              <a:rPr lang="zh-CN" altLang="en-US" dirty="0" smtClean="0"/>
              <a:t>由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解释</a:t>
            </a:r>
            <a:r>
              <a:rPr lang="zh-CN" altLang="en-US" dirty="0"/>
              <a:t>器直接执行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解释</a:t>
            </a:r>
            <a:r>
              <a:rPr lang="zh-CN" altLang="en-US" dirty="0"/>
              <a:t>器中键入命令并查看即时结果</a:t>
            </a:r>
            <a:endParaRPr lang="en-US" altLang="zh-CN" dirty="0"/>
          </a:p>
        </p:txBody>
      </p:sp>
      <p:grpSp>
        <p:nvGrpSpPr>
          <p:cNvPr id="36868" name="Group 4"/>
          <p:cNvGrpSpPr>
            <a:grpSpLocks/>
          </p:cNvGrpSpPr>
          <p:nvPr/>
        </p:nvGrpSpPr>
        <p:grpSpPr bwMode="auto">
          <a:xfrm>
            <a:off x="798721" y="3983990"/>
            <a:ext cx="6707188" cy="2279650"/>
            <a:chOff x="860" y="3101"/>
            <a:chExt cx="3843" cy="1153"/>
          </a:xfrm>
        </p:grpSpPr>
        <p:sp>
          <p:nvSpPr>
            <p:cNvPr id="36869" name="Line 19"/>
            <p:cNvSpPr>
              <a:spLocks noChangeShapeType="1"/>
            </p:cNvSpPr>
            <p:nvPr/>
          </p:nvSpPr>
          <p:spPr bwMode="auto">
            <a:xfrm>
              <a:off x="2621" y="4252"/>
              <a:ext cx="1722" cy="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6870" name="Group 6"/>
            <p:cNvGrpSpPr>
              <a:grpSpLocks/>
            </p:cNvGrpSpPr>
            <p:nvPr/>
          </p:nvGrpSpPr>
          <p:grpSpPr bwMode="auto">
            <a:xfrm>
              <a:off x="860" y="3101"/>
              <a:ext cx="3843" cy="462"/>
              <a:chOff x="860" y="3101"/>
              <a:chExt cx="3843" cy="462"/>
            </a:xfrm>
          </p:grpSpPr>
          <p:grpSp>
            <p:nvGrpSpPr>
              <p:cNvPr id="36871" name="Group 7"/>
              <p:cNvGrpSpPr>
                <a:grpSpLocks/>
              </p:cNvGrpSpPr>
              <p:nvPr/>
            </p:nvGrpSpPr>
            <p:grpSpPr bwMode="auto">
              <a:xfrm>
                <a:off x="1590" y="3101"/>
                <a:ext cx="3113" cy="462"/>
                <a:chOff x="342" y="3053"/>
                <a:chExt cx="3113" cy="462"/>
              </a:xfrm>
            </p:grpSpPr>
            <p:sp>
              <p:nvSpPr>
                <p:cNvPr id="36872" name="AutoShape 10"/>
                <p:cNvSpPr>
                  <a:spLocks noChangeArrowheads="1"/>
                </p:cNvSpPr>
                <p:nvPr/>
              </p:nvSpPr>
              <p:spPr bwMode="auto">
                <a:xfrm>
                  <a:off x="2723" y="3143"/>
                  <a:ext cx="732" cy="372"/>
                </a:xfrm>
                <a:prstGeom prst="roundRect">
                  <a:avLst>
                    <a:gd name="adj" fmla="val 269"/>
                  </a:avLst>
                </a:prstGeom>
                <a:solidFill>
                  <a:srgbClr val="5C8526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81641" tIns="40820" rIns="81641" bIns="40820" anchor="ctr" anchorCtr="1"/>
                <a:lstStyle>
                  <a:lvl1pPr defTabSz="414338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674688" indent="-260350" defTabSz="414338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036638" indent="-206375" defTabSz="414338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450975" indent="-206375" defTabSz="414338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1866900" indent="-207963" defTabSz="414338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324100" indent="-207963" defTabSz="414338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781300" indent="-207963" defTabSz="414338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238500" indent="-207963" defTabSz="414338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695700" indent="-207963" defTabSz="414338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>
                    <a:lnSpc>
                      <a:spcPct val="94000"/>
                    </a:lnSpc>
                    <a:buClr>
                      <a:srgbClr val="000000"/>
                    </a:buClr>
                    <a:buSzPct val="45000"/>
                    <a:buFont typeface="Wingdings" charset="2"/>
                    <a:buNone/>
                  </a:pPr>
                  <a:r>
                    <a:rPr lang="zh-CN" altLang="en-US" i="0" dirty="0" smtClean="0">
                      <a:solidFill>
                        <a:srgbClr val="FFFFFF"/>
                      </a:solidFill>
                      <a:latin typeface="Tahoma" charset="0"/>
                      <a:ea typeface="Arial" charset="0"/>
                      <a:cs typeface="Arial" charset="0"/>
                    </a:rPr>
                    <a:t>计算机</a:t>
                  </a:r>
                  <a:endParaRPr lang="en-GB" altLang="zh-CN" i="0" dirty="0">
                    <a:solidFill>
                      <a:srgbClr val="FFFFFF"/>
                    </a:solidFill>
                    <a:latin typeface="Tahoma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36873" name="AutoShape 12"/>
                <p:cNvSpPr>
                  <a:spLocks noChangeArrowheads="1"/>
                </p:cNvSpPr>
                <p:nvPr/>
              </p:nvSpPr>
              <p:spPr bwMode="auto">
                <a:xfrm>
                  <a:off x="1612" y="3143"/>
                  <a:ext cx="1102" cy="372"/>
                </a:xfrm>
                <a:prstGeom prst="roundRect">
                  <a:avLst>
                    <a:gd name="adj" fmla="val 269"/>
                  </a:avLst>
                </a:prstGeom>
                <a:solidFill>
                  <a:srgbClr val="5784A3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81641" tIns="40820" rIns="81641" bIns="40820" anchor="ctr" anchorCtr="1"/>
                <a:lstStyle>
                  <a:lvl1pPr defTabSz="414338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674688" indent="-260350" defTabSz="414338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036638" indent="-206375" defTabSz="414338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450975" indent="-206375" defTabSz="414338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1866900" indent="-207963" defTabSz="414338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324100" indent="-207963" defTabSz="414338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781300" indent="-207963" defTabSz="414338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238500" indent="-207963" defTabSz="414338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695700" indent="-207963" defTabSz="414338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>
                    <a:lnSpc>
                      <a:spcPct val="94000"/>
                    </a:lnSpc>
                    <a:buClr>
                      <a:srgbClr val="000000"/>
                    </a:buClr>
                    <a:buSzPct val="45000"/>
                    <a:buFont typeface="Wingdings" charset="2"/>
                    <a:buNone/>
                  </a:pPr>
                  <a:r>
                    <a:rPr lang="zh-CN" altLang="en-US" dirty="0" smtClean="0">
                      <a:solidFill>
                        <a:srgbClr val="000000"/>
                      </a:solidFill>
                      <a:latin typeface="Tahoma" charset="0"/>
                      <a:ea typeface="Arial" charset="0"/>
                      <a:cs typeface="Arial" charset="0"/>
                    </a:rPr>
                    <a:t>运行时环境</a:t>
                  </a:r>
                  <a:endParaRPr lang="en-GB" altLang="zh-CN" i="0" dirty="0">
                    <a:solidFill>
                      <a:srgbClr val="000000"/>
                    </a:solidFill>
                    <a:latin typeface="Tahoma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36874" name="AutoShape 13"/>
                <p:cNvSpPr>
                  <a:spLocks noChangeArrowheads="1"/>
                </p:cNvSpPr>
                <p:nvPr/>
              </p:nvSpPr>
              <p:spPr bwMode="auto">
                <a:xfrm>
                  <a:off x="863" y="3143"/>
                  <a:ext cx="732" cy="372"/>
                </a:xfrm>
                <a:prstGeom prst="roundRect">
                  <a:avLst>
                    <a:gd name="adj" fmla="val 269"/>
                  </a:avLst>
                </a:prstGeom>
                <a:solidFill>
                  <a:srgbClr val="E78324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81641" tIns="40820" rIns="81641" bIns="40820" anchor="ctr" anchorCtr="1"/>
                <a:lstStyle>
                  <a:lvl1pPr defTabSz="414338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674688" indent="-260350" defTabSz="414338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036638" indent="-206375" defTabSz="414338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450975" indent="-206375" defTabSz="414338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1866900" indent="-207963" defTabSz="414338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324100" indent="-207963" defTabSz="414338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781300" indent="-207963" defTabSz="414338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238500" indent="-207963" defTabSz="414338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695700" indent="-207963" defTabSz="414338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>
                    <a:lnSpc>
                      <a:spcPct val="94000"/>
                    </a:lnSpc>
                    <a:buClr>
                      <a:srgbClr val="000000"/>
                    </a:buClr>
                    <a:buSzPct val="45000"/>
                    <a:buFont typeface="Wingdings" charset="2"/>
                    <a:buNone/>
                  </a:pPr>
                  <a:r>
                    <a:rPr lang="zh-CN" altLang="en-US" i="0" dirty="0" smtClean="0">
                      <a:solidFill>
                        <a:srgbClr val="000000"/>
                      </a:solidFill>
                      <a:latin typeface="Tahoma" charset="0"/>
                      <a:ea typeface="Arial" charset="0"/>
                      <a:cs typeface="Arial" charset="0"/>
                    </a:rPr>
                    <a:t>编译器</a:t>
                  </a:r>
                  <a:endParaRPr lang="en-GB" altLang="zh-CN" i="0" dirty="0">
                    <a:solidFill>
                      <a:srgbClr val="000000"/>
                    </a:solidFill>
                    <a:latin typeface="Tahoma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36875" name="AutoShape 14"/>
                <p:cNvSpPr>
                  <a:spLocks noChangeArrowheads="1"/>
                </p:cNvSpPr>
                <p:nvPr/>
              </p:nvSpPr>
              <p:spPr bwMode="auto">
                <a:xfrm>
                  <a:off x="342" y="3143"/>
                  <a:ext cx="503" cy="372"/>
                </a:xfrm>
                <a:prstGeom prst="roundRect">
                  <a:avLst>
                    <a:gd name="adj" fmla="val 269"/>
                  </a:avLst>
                </a:prstGeom>
                <a:solidFill>
                  <a:srgbClr val="646464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81641" tIns="40820" rIns="81641" bIns="40820" anchor="ctr" anchorCtr="1"/>
                <a:lstStyle>
                  <a:lvl1pPr defTabSz="414338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674688" indent="-260350" defTabSz="414338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036638" indent="-206375" defTabSz="414338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450975" indent="-206375" defTabSz="414338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1866900" indent="-207963" defTabSz="414338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324100" indent="-207963" defTabSz="414338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781300" indent="-207963" defTabSz="414338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238500" indent="-207963" defTabSz="414338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695700" indent="-207963" defTabSz="414338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>
                    <a:lnSpc>
                      <a:spcPct val="94000"/>
                    </a:lnSpc>
                    <a:buClr>
                      <a:srgbClr val="000000"/>
                    </a:buClr>
                    <a:buSzPct val="45000"/>
                    <a:buFont typeface="Wingdings" charset="2"/>
                    <a:buNone/>
                  </a:pPr>
                  <a:r>
                    <a:rPr lang="zh-CN" altLang="en-US" b="1" i="0" dirty="0" smtClean="0">
                      <a:solidFill>
                        <a:srgbClr val="FFFFFF"/>
                      </a:solidFill>
                      <a:latin typeface="Tahoma" charset="0"/>
                      <a:ea typeface="Arial" charset="0"/>
                      <a:cs typeface="Arial" charset="0"/>
                    </a:rPr>
                    <a:t>代码</a:t>
                  </a:r>
                  <a:endParaRPr lang="en-GB" altLang="zh-CN" b="1" i="0" dirty="0">
                    <a:solidFill>
                      <a:srgbClr val="FFFFFF"/>
                    </a:solidFill>
                    <a:latin typeface="Tahoma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36876" name="Line 19"/>
                <p:cNvSpPr>
                  <a:spLocks noChangeShapeType="1"/>
                </p:cNvSpPr>
                <p:nvPr/>
              </p:nvSpPr>
              <p:spPr bwMode="auto">
                <a:xfrm>
                  <a:off x="582" y="3053"/>
                  <a:ext cx="2490" cy="3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6877" name="Text Box 13"/>
              <p:cNvSpPr txBox="1">
                <a:spLocks noChangeArrowheads="1"/>
              </p:cNvSpPr>
              <p:nvPr/>
            </p:nvSpPr>
            <p:spPr bwMode="auto">
              <a:xfrm>
                <a:off x="860" y="3233"/>
                <a:ext cx="528" cy="1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B8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82954" tIns="41477" rIns="82954" bIns="41477">
                <a:spAutoFit/>
              </a:bodyPr>
              <a:lstStyle>
                <a:lvl1pPr defTabSz="830263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414338" defTabSz="830263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830263" defTabSz="830263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244600" defTabSz="830263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1658938" defTabSz="830263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116138" defTabSz="8302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573338" defTabSz="8302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030538" defTabSz="8302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487738" defTabSz="8302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ndale Mono" charset="0"/>
                  <a:buNone/>
                </a:pPr>
                <a:r>
                  <a:rPr lang="en-US" altLang="zh-CN" sz="2200" i="0" dirty="0">
                    <a:latin typeface="Verdana" charset="0"/>
                    <a:ea typeface="Arial" charset="0"/>
                    <a:cs typeface="Arial" charset="0"/>
                  </a:rPr>
                  <a:t>Java:</a:t>
                </a:r>
              </a:p>
            </p:txBody>
          </p:sp>
        </p:grpSp>
        <p:grpSp>
          <p:nvGrpSpPr>
            <p:cNvPr id="36878" name="Group 14"/>
            <p:cNvGrpSpPr>
              <a:grpSpLocks/>
            </p:cNvGrpSpPr>
            <p:nvPr/>
          </p:nvGrpSpPr>
          <p:grpSpPr bwMode="auto">
            <a:xfrm>
              <a:off x="870" y="3735"/>
              <a:ext cx="3833" cy="372"/>
              <a:chOff x="870" y="3735"/>
              <a:chExt cx="3833" cy="372"/>
            </a:xfrm>
          </p:grpSpPr>
          <p:grpSp>
            <p:nvGrpSpPr>
              <p:cNvPr id="36879" name="Group 15"/>
              <p:cNvGrpSpPr>
                <a:grpSpLocks/>
              </p:cNvGrpSpPr>
              <p:nvPr/>
            </p:nvGrpSpPr>
            <p:grpSpPr bwMode="auto">
              <a:xfrm>
                <a:off x="2338" y="3735"/>
                <a:ext cx="2365" cy="372"/>
                <a:chOff x="1090" y="3687"/>
                <a:chExt cx="2365" cy="372"/>
              </a:xfrm>
            </p:grpSpPr>
            <p:sp>
              <p:nvSpPr>
                <p:cNvPr id="36880" name="AutoShape 11"/>
                <p:cNvSpPr>
                  <a:spLocks noChangeArrowheads="1"/>
                </p:cNvSpPr>
                <p:nvPr/>
              </p:nvSpPr>
              <p:spPr bwMode="auto">
                <a:xfrm>
                  <a:off x="2723" y="3687"/>
                  <a:ext cx="732" cy="372"/>
                </a:xfrm>
                <a:prstGeom prst="roundRect">
                  <a:avLst>
                    <a:gd name="adj" fmla="val 269"/>
                  </a:avLst>
                </a:prstGeom>
                <a:solidFill>
                  <a:srgbClr val="5C8526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81641" tIns="40820" rIns="81641" bIns="40820" anchor="ctr" anchorCtr="1"/>
                <a:lstStyle>
                  <a:lvl1pPr defTabSz="414338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674688" indent="-260350" defTabSz="414338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036638" indent="-206375" defTabSz="414338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450975" indent="-206375" defTabSz="414338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1866900" indent="-207963" defTabSz="414338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324100" indent="-207963" defTabSz="414338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781300" indent="-207963" defTabSz="414338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238500" indent="-207963" defTabSz="414338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695700" indent="-207963" defTabSz="414338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>
                    <a:lnSpc>
                      <a:spcPct val="94000"/>
                    </a:lnSpc>
                    <a:buClr>
                      <a:srgbClr val="000000"/>
                    </a:buClr>
                    <a:buSzPct val="45000"/>
                    <a:buFont typeface="Wingdings" charset="2"/>
                    <a:buNone/>
                  </a:pPr>
                  <a:r>
                    <a:rPr lang="zh-CN" altLang="en-US" i="0" dirty="0" smtClean="0">
                      <a:solidFill>
                        <a:srgbClr val="FFFFFF"/>
                      </a:solidFill>
                      <a:latin typeface="Tahoma" charset="0"/>
                      <a:ea typeface="Arial" charset="0"/>
                      <a:cs typeface="Arial" charset="0"/>
                    </a:rPr>
                    <a:t>计算机</a:t>
                  </a:r>
                  <a:endParaRPr lang="en-GB" altLang="zh-CN" i="0" dirty="0">
                    <a:solidFill>
                      <a:srgbClr val="FFFFFF"/>
                    </a:solidFill>
                    <a:latin typeface="Tahoma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36881" name="AutoShape 15"/>
                <p:cNvSpPr>
                  <a:spLocks noChangeArrowheads="1"/>
                </p:cNvSpPr>
                <p:nvPr/>
              </p:nvSpPr>
              <p:spPr bwMode="auto">
                <a:xfrm>
                  <a:off x="1612" y="3687"/>
                  <a:ext cx="1102" cy="372"/>
                </a:xfrm>
                <a:prstGeom prst="roundRect">
                  <a:avLst>
                    <a:gd name="adj" fmla="val 269"/>
                  </a:avLst>
                </a:prstGeom>
                <a:solidFill>
                  <a:srgbClr val="FFD43B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81641" tIns="40820" rIns="81641" bIns="40820" anchor="ctr" anchorCtr="1"/>
                <a:lstStyle>
                  <a:lvl1pPr defTabSz="414338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674688" indent="-260350" defTabSz="414338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036638" indent="-206375" defTabSz="414338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450975" indent="-206375" defTabSz="414338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1866900" indent="-207963" defTabSz="414338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324100" indent="-207963" defTabSz="414338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781300" indent="-207963" defTabSz="414338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238500" indent="-207963" defTabSz="414338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695700" indent="-207963" defTabSz="414338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>
                    <a:lnSpc>
                      <a:spcPct val="94000"/>
                    </a:lnSpc>
                    <a:buClr>
                      <a:srgbClr val="000000"/>
                    </a:buClr>
                    <a:buSzPct val="45000"/>
                    <a:buFont typeface="Wingdings" charset="2"/>
                    <a:buNone/>
                  </a:pPr>
                  <a:r>
                    <a:rPr lang="zh-CN" altLang="en-US" i="0" dirty="0" smtClean="0">
                      <a:solidFill>
                        <a:srgbClr val="000000"/>
                      </a:solidFill>
                      <a:latin typeface="Tahoma" charset="0"/>
                      <a:ea typeface="Arial" charset="0"/>
                      <a:cs typeface="Arial" charset="0"/>
                    </a:rPr>
                    <a:t>解释器</a:t>
                  </a:r>
                  <a:endParaRPr lang="en-GB" altLang="zh-CN" i="0" dirty="0">
                    <a:solidFill>
                      <a:srgbClr val="000000"/>
                    </a:solidFill>
                    <a:latin typeface="Tahoma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36882" name="AutoShape 16"/>
                <p:cNvSpPr>
                  <a:spLocks noChangeArrowheads="1"/>
                </p:cNvSpPr>
                <p:nvPr/>
              </p:nvSpPr>
              <p:spPr bwMode="auto">
                <a:xfrm>
                  <a:off x="1090" y="3687"/>
                  <a:ext cx="503" cy="372"/>
                </a:xfrm>
                <a:prstGeom prst="roundRect">
                  <a:avLst>
                    <a:gd name="adj" fmla="val 269"/>
                  </a:avLst>
                </a:prstGeom>
                <a:solidFill>
                  <a:srgbClr val="646464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81641" tIns="40820" rIns="81641" bIns="40820" anchor="ctr" anchorCtr="1"/>
                <a:lstStyle>
                  <a:lvl1pPr defTabSz="414338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674688" indent="-260350" defTabSz="414338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036638" indent="-206375" defTabSz="414338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450975" indent="-206375" defTabSz="414338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1866900" indent="-207963" defTabSz="414338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324100" indent="-207963" defTabSz="414338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781300" indent="-207963" defTabSz="414338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238500" indent="-207963" defTabSz="414338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695700" indent="-207963" defTabSz="414338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>
                    <a:lnSpc>
                      <a:spcPct val="94000"/>
                    </a:lnSpc>
                    <a:buClr>
                      <a:srgbClr val="000000"/>
                    </a:buClr>
                    <a:buSzPct val="45000"/>
                    <a:buFont typeface="Wingdings" charset="2"/>
                    <a:buNone/>
                  </a:pPr>
                  <a:r>
                    <a:rPr lang="zh-CN" altLang="en-US" b="1" i="0" dirty="0" smtClean="0">
                      <a:solidFill>
                        <a:srgbClr val="FFFFFF"/>
                      </a:solidFill>
                      <a:latin typeface="Tahoma" charset="0"/>
                      <a:ea typeface="Arial" charset="0"/>
                      <a:cs typeface="Arial" charset="0"/>
                    </a:rPr>
                    <a:t>代码</a:t>
                  </a:r>
                  <a:endParaRPr lang="en-GB" altLang="zh-CN" b="1" i="0" dirty="0">
                    <a:solidFill>
                      <a:srgbClr val="FFFFFF"/>
                    </a:solidFill>
                    <a:latin typeface="Tahoma" charset="0"/>
                    <a:ea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36883" name="Text Box 19"/>
              <p:cNvSpPr txBox="1">
                <a:spLocks noChangeArrowheads="1"/>
              </p:cNvSpPr>
              <p:nvPr/>
            </p:nvSpPr>
            <p:spPr bwMode="auto">
              <a:xfrm>
                <a:off x="870" y="3776"/>
                <a:ext cx="720" cy="1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B8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82954" tIns="41477" rIns="82954" bIns="41477">
                <a:spAutoFit/>
              </a:bodyPr>
              <a:lstStyle>
                <a:lvl1pPr defTabSz="830263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414338" defTabSz="830263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830263" defTabSz="830263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244600" defTabSz="830263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1658938" defTabSz="830263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116138" defTabSz="8302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573338" defTabSz="8302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030538" defTabSz="8302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487738" defTabSz="8302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ndale Mono" charset="0"/>
                  <a:buNone/>
                </a:pPr>
                <a:r>
                  <a:rPr lang="en-US" altLang="zh-CN" sz="2200" i="0">
                    <a:latin typeface="Verdana" charset="0"/>
                    <a:ea typeface="Arial" charset="0"/>
                    <a:cs typeface="Arial" charset="0"/>
                  </a:rPr>
                  <a:t>Python:</a:t>
                </a:r>
              </a:p>
            </p:txBody>
          </p:sp>
        </p:grp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51A05-6177-EC42-9606-3B5C49387FB5}" type="datetime1">
              <a:rPr kumimoji="1" lang="zh-CN" altLang="en-US" smtClean="0"/>
              <a:t>2017/11/22</a:t>
            </a:fld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7050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水汽尾迹">
  <a:themeElements>
    <a:clrScheme name="水汽尾迹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水汽尾迹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汽尾迹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920</TotalTime>
  <Words>2173</Words>
  <Application>Microsoft Macintosh PowerPoint</Application>
  <PresentationFormat>全屏显示(4:3)</PresentationFormat>
  <Paragraphs>619</Paragraphs>
  <Slides>38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3" baseType="lpstr">
      <vt:lpstr>Andale Mono</vt:lpstr>
      <vt:lpstr>Century Gothic</vt:lpstr>
      <vt:lpstr>Courier New</vt:lpstr>
      <vt:lpstr>DengXian</vt:lpstr>
      <vt:lpstr>Mangal</vt:lpstr>
      <vt:lpstr>Tahoma</vt:lpstr>
      <vt:lpstr>Times New Roman</vt:lpstr>
      <vt:lpstr>Verdana</vt:lpstr>
      <vt:lpstr>Wingdings</vt:lpstr>
      <vt:lpstr>黑体</vt:lpstr>
      <vt:lpstr>华文新魏</vt:lpstr>
      <vt:lpstr>宋体</vt:lpstr>
      <vt:lpstr>微软雅黑</vt:lpstr>
      <vt:lpstr>Arial</vt:lpstr>
      <vt:lpstr>水汽尾迹</vt:lpstr>
      <vt:lpstr>Python编程入门</vt:lpstr>
      <vt:lpstr>Python</vt:lpstr>
      <vt:lpstr>为什么要学Python？</vt:lpstr>
      <vt:lpstr>为什么要学Python？</vt:lpstr>
      <vt:lpstr>为什么要学Python？</vt:lpstr>
      <vt:lpstr>进入Python编程世界</vt:lpstr>
      <vt:lpstr>Windows下安装Python</vt:lpstr>
      <vt:lpstr>Python推荐学习资源</vt:lpstr>
      <vt:lpstr>解释型语言（Interpreted Languages）</vt:lpstr>
      <vt:lpstr>Python解释器</vt:lpstr>
      <vt:lpstr>print 语句</vt:lpstr>
      <vt:lpstr>注释（Comments）</vt:lpstr>
      <vt:lpstr>表达式（Expressions）</vt:lpstr>
      <vt:lpstr>变量（Variables）</vt:lpstr>
      <vt:lpstr>数据类型（Data Types）</vt:lpstr>
      <vt:lpstr>集合类型（Collections）</vt:lpstr>
      <vt:lpstr>参数（Parameters）</vt:lpstr>
      <vt:lpstr>函数（Functions）</vt:lpstr>
      <vt:lpstr>类与模块</vt:lpstr>
      <vt:lpstr>一个完整的Python程序</vt:lpstr>
      <vt:lpstr>Python项目文件层次</vt:lpstr>
      <vt:lpstr>数学命令</vt:lpstr>
      <vt:lpstr>输入</vt:lpstr>
      <vt:lpstr>if</vt:lpstr>
      <vt:lpstr>if/else</vt:lpstr>
      <vt:lpstr>逻辑</vt:lpstr>
      <vt:lpstr>for 循环</vt:lpstr>
      <vt:lpstr>While循环</vt:lpstr>
      <vt:lpstr>随机数</vt:lpstr>
      <vt:lpstr>字符串（Strings）</vt:lpstr>
      <vt:lpstr>字符串操作</vt:lpstr>
      <vt:lpstr>字符串属性</vt:lpstr>
      <vt:lpstr>raw_input</vt:lpstr>
      <vt:lpstr>文本处理</vt:lpstr>
      <vt:lpstr>字符串和数字</vt:lpstr>
      <vt:lpstr>文件操作</vt:lpstr>
      <vt:lpstr>错误处理</vt:lpstr>
      <vt:lpstr>Thanks for Watching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 Programming</dc:title>
  <dc:creator>office365</dc:creator>
  <cp:lastModifiedBy>office365</cp:lastModifiedBy>
  <cp:revision>55</cp:revision>
  <dcterms:created xsi:type="dcterms:W3CDTF">2017-11-21T10:22:56Z</dcterms:created>
  <dcterms:modified xsi:type="dcterms:W3CDTF">2017-11-22T01:43:03Z</dcterms:modified>
</cp:coreProperties>
</file>