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12" r:id="rId1"/>
  </p:sldMasterIdLst>
  <p:notesMasterIdLst>
    <p:notesMasterId r:id="rId39"/>
  </p:notesMasterIdLst>
  <p:sldIdLst>
    <p:sldId id="256" r:id="rId2"/>
    <p:sldId id="259" r:id="rId3"/>
    <p:sldId id="290" r:id="rId4"/>
    <p:sldId id="292" r:id="rId5"/>
    <p:sldId id="293" r:id="rId6"/>
    <p:sldId id="294" r:id="rId7"/>
    <p:sldId id="257" r:id="rId8"/>
    <p:sldId id="295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87" r:id="rId17"/>
    <p:sldId id="269" r:id="rId18"/>
    <p:sldId id="284" r:id="rId19"/>
    <p:sldId id="285" r:id="rId20"/>
    <p:sldId id="286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97" r:id="rId31"/>
    <p:sldId id="280" r:id="rId32"/>
    <p:sldId id="281" r:id="rId33"/>
    <p:sldId id="282" r:id="rId34"/>
    <p:sldId id="283" r:id="rId35"/>
    <p:sldId id="298" r:id="rId36"/>
    <p:sldId id="299" r:id="rId37"/>
    <p:sldId id="28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9"/>
  </p:normalViewPr>
  <p:slideViewPr>
    <p:cSldViewPr snapToGrid="0" snapToObjects="1">
      <p:cViewPr varScale="1">
        <p:scale>
          <a:sx n="129" d="100"/>
          <a:sy n="129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BADDD-1E96-684B-B778-F23F7D0323AC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816C6-04A1-6945-9B59-511E9061E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4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618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CCC9-5C7D-CD47-8062-4DE0E2E185A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078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89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A358A-B640-E34C-9E65-121E5713017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" name="Text Box 3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717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72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54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72733-35EF-D045-8EE8-1FB7B74F2DA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You have already called System.out.println and passed parameters to it.</a:t>
            </a:r>
          </a:p>
        </p:txBody>
      </p:sp>
    </p:spTree>
    <p:extLst>
      <p:ext uri="{BB962C8B-B14F-4D97-AF65-F5344CB8AC3E}">
        <p14:creationId xmlns:p14="http://schemas.microsoft.com/office/powerpoint/2010/main" val="160678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D2B14-0F58-2A4B-A5A5-DA16252B5FB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901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4AC1B-D4FD-EA4B-9879-F809F76C31A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Text Box 3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1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CEB1A-C5BE-CF4E-B8AD-5BDA8B4E216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49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31522-31C7-D244-9841-0ECAEA2E851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444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0AC38AB-FCC8-FB46-B173-539176AFFE4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85E-5847-3C4B-BFD2-53A01D202EB0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6EF1747-8AF6-5B40-9609-46E7FD55CB2E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5EB2A54-6850-F644-A23A-9BB39C3F937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0A9BAFF-140A-9442-AD6F-ED11439AC476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05B-BFCF-B844-83AC-5CA09464E75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2AE2-E679-F445-BF62-68C680BCFAA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BE00-BE42-BF4E-BD98-51722935D8A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28DE42D-E2B6-BC47-A07A-BD445BF68EAE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386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90F77A0-3767-E34E-AA04-35546101C6A6}" type="datetime1">
              <a:rPr lang="zh-CN" altLang="en-US" smtClean="0"/>
              <a:t>2017/11/22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611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fld id="{D6DF4AB1-67C3-4B81-8889-D28A5EFEE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832844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876-7E36-674A-B10D-5A9F875FF91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773792-9255-4C42-A24A-5006B1520C5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2C36-43E1-8745-AA8A-418698BEC515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62BF-BA20-F94B-8740-FC127FB18F6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82E4-FE18-BB43-AC0A-B77EC50D915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447D-A9EE-E547-96D3-CA3EF8FF9390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A5C4-EE85-1440-BEB0-29734D4D126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58D2-6AFC-CD49-AABF-2358986A5010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9791-A83E-FF4D-B0D7-B03E12629FC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3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  <p:sldLayoutId id="2147484130" r:id="rId18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hyperlink" Target="http://www.python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downloads/window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编程入门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Min Cai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29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解释器</a:t>
            </a:r>
            <a:endParaRPr lang="en-US" altLang="zh-CN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允许您一次输入一个命令并查看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一种探索</a:t>
            </a:r>
            <a:r>
              <a:rPr lang="en-US" altLang="zh-CN" dirty="0"/>
              <a:t>Python</a:t>
            </a:r>
            <a:r>
              <a:rPr lang="zh-CN" altLang="en-US" dirty="0"/>
              <a:t>语法的好方法</a:t>
            </a:r>
            <a:endParaRPr lang="en-US" altLang="zh-CN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47687"/>
            <a:ext cx="5524500" cy="311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35A-5A75-3B42-8EB7-186384D63343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66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</a:rPr>
              <a:t>print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0213" indent="-323850" defTabSz="457200">
              <a:lnSpc>
                <a:spcPct val="110000"/>
              </a:lnSpc>
              <a:tabLst>
                <a:tab pos="3200400" algn="l"/>
              </a:tabLst>
            </a:pPr>
            <a:r>
              <a:rPr lang="en-US" altLang="zh-CN" dirty="0" smtClean="0"/>
              <a:t>Python</a:t>
            </a:r>
            <a:r>
              <a:rPr lang="zh-CN" altLang="en-US" dirty="0"/>
              <a:t>程序的</a:t>
            </a:r>
            <a:r>
              <a:rPr lang="zh-CN" altLang="en-US" dirty="0" smtClean="0"/>
              <a:t>代码只需直接写入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文件，即可被解释执行</a:t>
            </a:r>
            <a:endParaRPr lang="en-US" altLang="zh-CN" dirty="0"/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609600" y="4038600"/>
          <a:ext cx="7924800" cy="1930540"/>
        </p:xfrm>
        <a:graphic>
          <a:graphicData uri="http://schemas.openxmlformats.org/drawingml/2006/table">
            <a:tbl>
              <a:tblPr/>
              <a:tblGrid>
                <a:gridCol w="450850"/>
                <a:gridCol w="7473950"/>
              </a:tblGrid>
              <a:tr h="276225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swallows.py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540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"Hello, world!"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"Suppose two swallows carry it together."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"African or European swallow?"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/>
        </p:nvGraphicFramePr>
        <p:xfrm>
          <a:off x="2609850" y="2784475"/>
          <a:ext cx="4476750" cy="949729"/>
        </p:xfrm>
        <a:graphic>
          <a:graphicData uri="http://schemas.openxmlformats.org/drawingml/2006/table">
            <a:tbl>
              <a:tblPr/>
              <a:tblGrid>
                <a:gridCol w="543648"/>
                <a:gridCol w="3933102"/>
              </a:tblGrid>
              <a:tr h="276225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hello.py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"Hello, world!"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50C2-A830-8D40-82A2-F90C16144E1C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33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注释（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0213" indent="-323850" defTabSz="457200">
              <a:tabLst>
                <a:tab pos="3657600" algn="l"/>
              </a:tabLst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62013" lvl="1" defTabSz="457200">
              <a:lnSpc>
                <a:spcPct val="77000"/>
              </a:lnSpc>
              <a:buFontTx/>
              <a:buNone/>
              <a:tabLst>
                <a:tab pos="3657600" algn="l"/>
              </a:tabLst>
            </a:pPr>
            <a:r>
              <a:rPr lang="en-US" altLang="zh-CN" b="1" dirty="0">
                <a:solidFill>
                  <a:srgbClr val="008080"/>
                </a:solidFill>
                <a:latin typeface="Courier New" charset="0"/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注</a:t>
            </a:r>
            <a:r>
              <a:rPr lang="zh-CN" altLang="en-US" b="1" dirty="0">
                <a:solidFill>
                  <a:srgbClr val="008080"/>
                </a:solidFill>
              </a:rPr>
              <a:t>释文本</a:t>
            </a:r>
            <a:r>
              <a:rPr lang="zh-CN" altLang="en-US" b="1" dirty="0">
                <a:solidFill>
                  <a:srgbClr val="008080"/>
                </a:solidFill>
              </a:rPr>
              <a:t>（一行）</a:t>
            </a:r>
            <a:endParaRPr lang="en-US" altLang="zh-CN" sz="800" b="1" dirty="0">
              <a:solidFill>
                <a:srgbClr val="008080"/>
              </a:solidFill>
            </a:endParaRP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67384"/>
              </p:ext>
            </p:extLst>
          </p:nvPr>
        </p:nvGraphicFramePr>
        <p:xfrm>
          <a:off x="609600" y="3225800"/>
          <a:ext cx="7924800" cy="2359800"/>
        </p:xfrm>
        <a:graphic>
          <a:graphicData uri="http://schemas.openxmlformats.org/drawingml/2006/table">
            <a:tbl>
              <a:tblPr/>
              <a:tblGrid>
                <a:gridCol w="450850"/>
                <a:gridCol w="7473950"/>
              </a:tblGrid>
              <a:tr h="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swallows2.py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charset="0"/>
                        </a:rPr>
                        <a:t># Suzy Student, CSE 142, Fall 2097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charset="0"/>
                        </a:rPr>
                        <a:t># This program prints important messages.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"Hello, world!"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         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charset="0"/>
                        </a:rPr>
                        <a:t># blank line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"Suppose two swallows \"carry\" it together."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'African or "European" swallows?'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A39D-36AD-C547-9898-5BD4EFDFC27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88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表达式（</a:t>
            </a:r>
            <a:r>
              <a:rPr lang="en-US" altLang="zh-CN" dirty="0" smtClean="0"/>
              <a:t>Expressions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743200" algn="l"/>
              </a:tabLst>
            </a:pPr>
            <a:r>
              <a:rPr lang="zh-CN" altLang="en-US" b="1" dirty="0" smtClean="0"/>
              <a:t>表达式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值或者计算出值的操作。</a:t>
            </a:r>
            <a:endParaRPr lang="en-US" altLang="zh-CN" sz="900" dirty="0"/>
          </a:p>
          <a:p>
            <a:pPr lvl="1">
              <a:buFontTx/>
              <a:buNone/>
              <a:tabLst>
                <a:tab pos="2743200" algn="l"/>
              </a:tabLst>
            </a:pPr>
            <a:r>
              <a:rPr lang="en-US" altLang="zh-CN" dirty="0"/>
              <a:t>	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1 + 4 * 3</a:t>
            </a:r>
          </a:p>
          <a:p>
            <a:pPr lvl="1">
              <a:tabLst>
                <a:tab pos="2743200" algn="l"/>
              </a:tabLst>
            </a:pPr>
            <a:endParaRPr lang="en-US" altLang="zh-CN" sz="900" dirty="0"/>
          </a:p>
          <a:p>
            <a:pPr>
              <a:tabLst>
                <a:tab pos="2743200" algn="l"/>
              </a:tabLst>
            </a:pPr>
            <a:r>
              <a:rPr lang="zh-CN" altLang="en-US" dirty="0" smtClean="0"/>
              <a:t>算术操作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+ - * /	</a:t>
            </a:r>
            <a:r>
              <a:rPr lang="zh-CN" altLang="en-US" dirty="0"/>
              <a:t>加，</a:t>
            </a:r>
            <a:r>
              <a:rPr lang="zh-CN" altLang="en-US" dirty="0" smtClean="0"/>
              <a:t>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取反</a:t>
            </a:r>
            <a:r>
              <a:rPr lang="zh-CN" altLang="en-US" dirty="0"/>
              <a:t>，乘，除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**	</a:t>
            </a:r>
            <a:r>
              <a:rPr lang="zh-CN" altLang="en-US" dirty="0" smtClean="0"/>
              <a:t>指数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%</a:t>
            </a:r>
            <a:r>
              <a:rPr lang="en-US" altLang="zh-CN" dirty="0"/>
              <a:t> 	</a:t>
            </a:r>
            <a:r>
              <a:rPr lang="zh-CN" altLang="en-US" dirty="0" smtClean="0"/>
              <a:t>余数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endParaRPr lang="en-US" altLang="zh-CN" dirty="0"/>
          </a:p>
          <a:p>
            <a:pPr>
              <a:tabLst>
                <a:tab pos="2743200" algn="l"/>
              </a:tabLst>
            </a:pPr>
            <a:r>
              <a:rPr lang="zh-CN" altLang="en-US" b="1" dirty="0" smtClean="0"/>
              <a:t>优先级</a:t>
            </a:r>
            <a:r>
              <a:rPr lang="en-US" altLang="zh-CN" dirty="0" smtClean="0"/>
              <a:t>: </a:t>
            </a:r>
            <a:r>
              <a:rPr lang="zh-CN" altLang="en-US" dirty="0" smtClean="0"/>
              <a:t>操作的计算顺序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* / % **</a:t>
            </a:r>
            <a:r>
              <a:rPr lang="en-US" altLang="zh-CN" dirty="0"/>
              <a:t>    </a:t>
            </a:r>
            <a:r>
              <a:rPr lang="zh-CN" altLang="en-US" dirty="0" smtClean="0"/>
              <a:t>比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Courier New" charset="0"/>
              </a:rPr>
              <a:t>+ </a:t>
            </a:r>
            <a:r>
              <a:rPr lang="en-US" altLang="zh-CN" dirty="0" smtClean="0">
                <a:latin typeface="Courier New" charset="0"/>
              </a:rPr>
              <a:t>-</a:t>
            </a:r>
            <a:r>
              <a:rPr lang="zh-CN" altLang="en-US" dirty="0" smtClean="0">
                <a:latin typeface="Courier New" charset="0"/>
              </a:rPr>
              <a:t> 拥有更高的优先级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dirty="0">
                <a:latin typeface="Courier New" charset="0"/>
              </a:rPr>
              <a:t>1 + </a:t>
            </a:r>
            <a:r>
              <a:rPr lang="en-US" altLang="zh-CN" b="1" dirty="0">
                <a:latin typeface="Courier New" charset="0"/>
              </a:rPr>
              <a:t>3 * 4</a:t>
            </a:r>
            <a:r>
              <a:rPr lang="en-US" altLang="zh-CN" dirty="0">
                <a:latin typeface="Courier New" charset="0"/>
              </a:rPr>
              <a:t>  </a:t>
            </a:r>
            <a:r>
              <a:rPr lang="en-US" altLang="zh-CN" dirty="0"/>
              <a:t>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Courier New" charset="0"/>
              </a:rPr>
              <a:t>13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latin typeface="Courier New" charset="0"/>
              </a:rPr>
              <a:t>(1 + 3)</a:t>
            </a:r>
            <a:r>
              <a:rPr lang="en-US" altLang="zh-CN" dirty="0">
                <a:latin typeface="Courier New" charset="0"/>
              </a:rPr>
              <a:t> * 4</a:t>
            </a:r>
            <a:r>
              <a:rPr lang="en-US" altLang="zh-CN" dirty="0"/>
              <a:t>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Courier New" charset="0"/>
              </a:rPr>
              <a:t>16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7C1C-D530-D443-B0F0-3AF44FFB7CB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1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变量（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变量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一个能够存储值的命名内存块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变量命名规则与其他编程语言一样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大小写敏感</a:t>
            </a:r>
            <a:endParaRPr lang="en-US" altLang="zh-CN" sz="900" dirty="0"/>
          </a:p>
          <a:p>
            <a:pPr lvl="1">
              <a:lnSpc>
                <a:spcPct val="90000"/>
              </a:lnSpc>
            </a:pPr>
            <a:endParaRPr lang="en-US" altLang="zh-CN" sz="1500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赋值</a:t>
            </a:r>
            <a:r>
              <a:rPr lang="en-US" altLang="zh-CN" dirty="0" smtClean="0"/>
              <a:t>:</a:t>
            </a:r>
            <a:r>
              <a:rPr lang="zh-CN" altLang="en-US" dirty="0" smtClean="0"/>
              <a:t> 将</a:t>
            </a:r>
            <a:r>
              <a:rPr lang="zh-CN" altLang="en-US" dirty="0"/>
              <a:t>值存储到变量中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sz="1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i="1" dirty="0"/>
              <a:t>		</a:t>
            </a:r>
            <a:r>
              <a:rPr lang="zh-CN" altLang="en-US" b="1" i="1" dirty="0" smtClean="0"/>
              <a:t>变量</a:t>
            </a:r>
            <a:r>
              <a:rPr lang="zh-CN" altLang="en-US" b="1" dirty="0" smtClean="0"/>
              <a:t>名称 </a:t>
            </a:r>
            <a:r>
              <a:rPr lang="en-US" altLang="zh-CN" dirty="0" smtClean="0">
                <a:latin typeface="Courier New" charset="0"/>
              </a:rPr>
              <a:t>= </a:t>
            </a:r>
            <a:r>
              <a:rPr lang="zh-CN" altLang="en-US" b="1" dirty="0" smtClean="0"/>
              <a:t>表达式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endParaRPr lang="en-US" altLang="zh-CN" sz="800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x = 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		</a:t>
            </a:r>
            <a:r>
              <a:rPr lang="en-US" altLang="zh-CN" dirty="0" err="1" smtClean="0">
                <a:latin typeface="Courier New" charset="0"/>
              </a:rPr>
              <a:t>gpa</a:t>
            </a:r>
            <a:r>
              <a:rPr lang="en-US" altLang="zh-CN" dirty="0" smtClean="0">
                <a:latin typeface="Courier New" charset="0"/>
              </a:rPr>
              <a:t> </a:t>
            </a:r>
            <a:r>
              <a:rPr lang="en-US" altLang="zh-CN" dirty="0">
                <a:latin typeface="Courier New" charset="0"/>
              </a:rPr>
              <a:t>= 3.14</a:t>
            </a:r>
            <a:endParaRPr lang="en-US" altLang="zh-CN" sz="1300" dirty="0"/>
          </a:p>
          <a:p>
            <a:pPr>
              <a:lnSpc>
                <a:spcPct val="90000"/>
              </a:lnSpc>
            </a:pPr>
            <a:endParaRPr lang="en-US" altLang="zh-CN" sz="1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     </a:t>
            </a:r>
            <a:r>
              <a:rPr lang="en-US" altLang="zh-CN" sz="2600" dirty="0">
                <a:latin typeface="Courier New" charset="0"/>
              </a:rPr>
              <a:t>x   5         </a:t>
            </a:r>
            <a:r>
              <a:rPr lang="zh-CN" altLang="en-US" sz="2600" dirty="0" smtClean="0">
                <a:latin typeface="Courier New" charset="0"/>
              </a:rPr>
              <a:t>    </a:t>
            </a:r>
            <a:r>
              <a:rPr lang="en-US" altLang="zh-CN" sz="2600" dirty="0" err="1" smtClean="0">
                <a:latin typeface="Courier New" charset="0"/>
              </a:rPr>
              <a:t>gpa</a:t>
            </a:r>
            <a:r>
              <a:rPr lang="en-US" altLang="zh-CN" sz="2600" dirty="0" smtClean="0">
                <a:latin typeface="Courier New" charset="0"/>
              </a:rPr>
              <a:t>    3.14 </a:t>
            </a:r>
            <a:endParaRPr lang="en-US" altLang="zh-CN" sz="2600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1500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变量可以用在表达式中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			x + 4</a:t>
            </a:r>
            <a:r>
              <a:rPr lang="en-US" altLang="zh-CN" dirty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>
                <a:latin typeface="Courier New" charset="0"/>
              </a:rPr>
              <a:t>9</a:t>
            </a:r>
            <a:endParaRPr lang="en-US" altLang="zh-CN" dirty="0">
              <a:latin typeface="Courier New" charset="0"/>
            </a:endParaRP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5078730" y="2194560"/>
            <a:ext cx="2667000" cy="609600"/>
            <a:chOff x="1584" y="2784"/>
            <a:chExt cx="4000" cy="1256"/>
          </a:xfrm>
        </p:grpSpPr>
        <p:pic>
          <p:nvPicPr>
            <p:cNvPr id="95237" name="Picture 5" descr="car_stere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238" name="Oval 6"/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5242" name="Group 10"/>
          <p:cNvGrpSpPr>
            <a:grpSpLocks/>
          </p:cNvGrpSpPr>
          <p:nvPr/>
        </p:nvGrpSpPr>
        <p:grpSpPr bwMode="auto">
          <a:xfrm>
            <a:off x="2171286" y="4886184"/>
            <a:ext cx="4240213" cy="533400"/>
            <a:chOff x="1254" y="2984"/>
            <a:chExt cx="2671" cy="336"/>
          </a:xfrm>
        </p:grpSpPr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1254" y="2984"/>
              <a:ext cx="376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3314" y="2984"/>
              <a:ext cx="611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DF37-917E-0A4A-A967-DE2A324B488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02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类型</a:t>
            </a:r>
            <a:r>
              <a:rPr lang="en-US" altLang="zh-CN" dirty="0" smtClean="0"/>
              <a:t>:</a:t>
            </a:r>
            <a:r>
              <a:rPr lang="zh-CN" altLang="en-US" dirty="0" smtClean="0"/>
              <a:t> 一</a:t>
            </a:r>
            <a:r>
              <a:rPr lang="zh-CN" altLang="en-US" dirty="0"/>
              <a:t>个类别或一组数据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数据执行的</a:t>
            </a:r>
            <a:r>
              <a:rPr lang="zh-CN" altLang="en-US" dirty="0" smtClean="0"/>
              <a:t>操作进行约束</a:t>
            </a:r>
            <a:endParaRPr lang="en-US" altLang="zh-CN" dirty="0" smtClean="0"/>
          </a:p>
          <a:p>
            <a:pPr lvl="1"/>
            <a:r>
              <a:rPr lang="zh-CN" altLang="en-US" dirty="0"/>
              <a:t>例如：整数</a:t>
            </a:r>
            <a:r>
              <a:rPr lang="zh-CN" altLang="en-US" dirty="0" smtClean="0"/>
              <a:t>，浮点数，字</a:t>
            </a:r>
            <a:r>
              <a:rPr lang="zh-CN" altLang="en-US" dirty="0"/>
              <a:t>符串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对</a:t>
            </a:r>
            <a:r>
              <a:rPr lang="zh-CN" altLang="en-US" dirty="0" smtClean="0"/>
              <a:t>类型要求很宽松</a:t>
            </a:r>
            <a:endParaRPr lang="en-US" altLang="zh-CN" dirty="0" smtClean="0"/>
          </a:p>
          <a:p>
            <a:pPr lvl="1"/>
            <a:r>
              <a:rPr lang="zh-CN" altLang="en-US" dirty="0"/>
              <a:t>变量的类型不需要</a:t>
            </a:r>
            <a:r>
              <a:rPr lang="zh-CN" altLang="en-US" dirty="0" smtClean="0"/>
              <a:t>声明，直接赋值即可使用</a:t>
            </a:r>
            <a:endParaRPr lang="en-US" altLang="zh-CN" dirty="0" smtClean="0"/>
          </a:p>
          <a:p>
            <a:pPr lvl="1"/>
            <a:r>
              <a:rPr lang="zh-CN" altLang="en-US" dirty="0"/>
              <a:t>变量可以在程序运行时改变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  <p:graphicFrame>
        <p:nvGraphicFramePr>
          <p:cNvPr id="10549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23131"/>
              </p:ext>
            </p:extLst>
          </p:nvPr>
        </p:nvGraphicFramePr>
        <p:xfrm>
          <a:off x="5048214" y="2194560"/>
          <a:ext cx="3718097" cy="2406015"/>
        </p:xfrm>
        <a:graphic>
          <a:graphicData uri="http://schemas.openxmlformats.org/drawingml/2006/table">
            <a:tbl>
              <a:tblPr/>
              <a:tblGrid>
                <a:gridCol w="1319825"/>
                <a:gridCol w="2398272"/>
              </a:tblGrid>
              <a:tr h="3714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值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Python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-128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（整数）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Bool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（布尔类型）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3.14159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Float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（浮点数）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.5+2.1j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Complex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（复数）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Str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（字符串）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28EC-B25E-F542-A314-A19F8A54AE7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6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集合类型（</a:t>
            </a:r>
            <a:r>
              <a:rPr kumimoji="1" lang="en-US" altLang="zh-CN" dirty="0" smtClean="0"/>
              <a:t>Collections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b="1" dirty="0" smtClean="0"/>
              <a:t>支持嵌套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列表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），可看成普通的数组（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listA</a:t>
            </a:r>
            <a:r>
              <a:rPr kumimoji="1" lang="en-US" altLang="zh-CN" dirty="0" smtClean="0"/>
              <a:t> = [1, 2, 3, 4, 5], </a:t>
            </a:r>
            <a:r>
              <a:rPr kumimoji="1" lang="en-US" altLang="zh-CN" dirty="0" err="1" smtClean="0"/>
              <a:t>listB</a:t>
            </a:r>
            <a:r>
              <a:rPr kumimoji="1" lang="en-US" altLang="zh-CN" dirty="0" smtClean="0"/>
              <a:t> = [[1,2], [3,4], [5,6]]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listA</a:t>
            </a:r>
            <a:r>
              <a:rPr kumimoji="1" lang="en-US" altLang="zh-CN" dirty="0" smtClean="0"/>
              <a:t>[0] </a:t>
            </a:r>
            <a:r>
              <a:rPr lang="en-US" altLang="zh-CN" sz="2400" b="1" dirty="0">
                <a:solidFill>
                  <a:srgbClr val="008080"/>
                </a:solidFill>
              </a:rPr>
              <a:t># </a:t>
            </a:r>
            <a:r>
              <a:rPr lang="zh-CN" altLang="en-US" sz="2400" b="1" dirty="0">
                <a:solidFill>
                  <a:srgbClr val="008080"/>
                </a:solidFill>
              </a:rPr>
              <a:t>输出</a:t>
            </a:r>
            <a:r>
              <a:rPr lang="en-US" altLang="zh-CN" sz="2400" b="1" dirty="0">
                <a:solidFill>
                  <a:srgbClr val="008080"/>
                </a:solidFill>
              </a:rPr>
              <a:t>1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listB</a:t>
            </a:r>
            <a:r>
              <a:rPr kumimoji="1" lang="en-US" altLang="zh-CN" dirty="0" smtClean="0"/>
              <a:t>[0][1] </a:t>
            </a:r>
            <a:r>
              <a:rPr lang="en-US" altLang="zh-CN" sz="2400" b="1" dirty="0">
                <a:solidFill>
                  <a:srgbClr val="008080"/>
                </a:solidFill>
              </a:rPr>
              <a:t>#</a:t>
            </a:r>
            <a:r>
              <a:rPr lang="zh-CN" altLang="en-US" sz="2400" b="1" dirty="0">
                <a:solidFill>
                  <a:srgbClr val="008080"/>
                </a:solidFill>
              </a:rPr>
              <a:t> 输出</a:t>
            </a:r>
            <a:r>
              <a:rPr lang="en-US" altLang="zh-CN" sz="2400" b="1" dirty="0">
                <a:solidFill>
                  <a:srgbClr val="008080"/>
                </a:solidFill>
              </a:rPr>
              <a:t>2</a:t>
            </a:r>
          </a:p>
          <a:p>
            <a:endParaRPr kumimoji="1" lang="en-US" altLang="zh-CN" dirty="0" smtClean="0"/>
          </a:p>
          <a:p>
            <a:r>
              <a:rPr kumimoji="1" lang="zh-CN" altLang="en-US" b="1" dirty="0" smtClean="0"/>
              <a:t>字典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Dictionary</a:t>
            </a:r>
            <a:r>
              <a:rPr kumimoji="1" lang="zh-CN" altLang="en-US" dirty="0" smtClean="0"/>
              <a:t>），由键值对（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</a:t>
            </a:r>
            <a:r>
              <a:rPr kumimoji="1" lang="zh-CN" altLang="en-US" dirty="0" smtClean="0"/>
              <a:t>）构成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dictA</a:t>
            </a:r>
            <a:r>
              <a:rPr kumimoji="1" lang="en-US" altLang="zh-CN" dirty="0" smtClean="0"/>
              <a:t> = {‘gender’: ‘male’, ’age’: 20, ’major’: ‘Biology’}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dictA</a:t>
            </a:r>
            <a:r>
              <a:rPr kumimoji="1" lang="en-US" altLang="zh-CN" dirty="0" smtClean="0"/>
              <a:t>[‘age’] </a:t>
            </a:r>
            <a:r>
              <a:rPr lang="en-US" altLang="zh-CN" sz="2400" b="1" dirty="0">
                <a:solidFill>
                  <a:srgbClr val="008080"/>
                </a:solidFill>
              </a:rPr>
              <a:t># </a:t>
            </a:r>
            <a:r>
              <a:rPr lang="zh-CN" altLang="en-US" sz="2400" b="1" dirty="0">
                <a:solidFill>
                  <a:srgbClr val="008080"/>
                </a:solidFill>
              </a:rPr>
              <a:t>输出</a:t>
            </a:r>
            <a:r>
              <a:rPr lang="en-US" altLang="zh-CN" sz="2400" b="1" dirty="0">
                <a:solidFill>
                  <a:srgbClr val="008080"/>
                </a:solidFill>
              </a:rPr>
              <a:t>20</a:t>
            </a:r>
          </a:p>
          <a:p>
            <a:endParaRPr kumimoji="1" lang="en-US" altLang="zh-CN" dirty="0" smtClean="0"/>
          </a:p>
          <a:p>
            <a:r>
              <a:rPr kumimoji="1" lang="zh-CN" altLang="en-US" b="1" dirty="0" smtClean="0"/>
              <a:t>元组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Tuple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tupleA</a:t>
            </a:r>
            <a:r>
              <a:rPr kumimoji="1" lang="en-US" altLang="zh-CN" dirty="0" smtClean="0"/>
              <a:t> = (a, b, c)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tupleA</a:t>
            </a:r>
            <a:r>
              <a:rPr kumimoji="1" lang="en-US" altLang="zh-CN" dirty="0" smtClean="0"/>
              <a:t>[1] </a:t>
            </a:r>
            <a:r>
              <a:rPr lang="en-US" altLang="zh-CN" sz="2600" b="1" dirty="0">
                <a:solidFill>
                  <a:srgbClr val="008080"/>
                </a:solidFill>
              </a:rPr>
              <a:t># </a:t>
            </a:r>
            <a:r>
              <a:rPr lang="zh-CN" altLang="en-US" sz="2600" b="1" dirty="0">
                <a:solidFill>
                  <a:srgbClr val="008080"/>
                </a:solidFill>
              </a:rPr>
              <a:t>输出</a:t>
            </a:r>
            <a:r>
              <a:rPr lang="en-US" altLang="zh-CN" sz="2600" b="1" dirty="0">
                <a:solidFill>
                  <a:srgbClr val="008080"/>
                </a:solidFill>
              </a:rPr>
              <a:t>b</a:t>
            </a:r>
            <a:endParaRPr lang="zh-CN" altLang="en-US" sz="2600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86C-4AE9-164F-BC82-B7B1D9ABE99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33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参数（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 运行</a:t>
            </a:r>
            <a:r>
              <a:rPr lang="zh-CN" altLang="en-US" dirty="0"/>
              <a:t>时提供给命令的值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/>
              <a:t>		</a:t>
            </a:r>
            <a:r>
              <a:rPr lang="zh-CN" altLang="en-US" b="1" dirty="0" smtClean="0"/>
              <a:t>命令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dirty="0" smtClean="0">
                <a:latin typeface="Courier New" charset="0"/>
              </a:rPr>
              <a:t>)</a:t>
            </a:r>
            <a:endParaRPr lang="en-US" altLang="zh-CN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altLang="zh-CN" b="1" dirty="0"/>
              <a:t>		</a:t>
            </a:r>
            <a:r>
              <a:rPr lang="zh-CN" altLang="en-US" b="1" dirty="0" smtClean="0"/>
              <a:t>命令 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b="1" dirty="0" smtClean="0">
                <a:solidFill>
                  <a:srgbClr val="003399"/>
                </a:solidFill>
                <a:latin typeface="Courier New" charset="0"/>
              </a:rPr>
              <a:t>,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b="1" dirty="0" smtClean="0">
                <a:solidFill>
                  <a:srgbClr val="003399"/>
                </a:solidFill>
                <a:latin typeface="Courier New" charset="0"/>
              </a:rPr>
              <a:t>, </a:t>
            </a:r>
            <a:r>
              <a:rPr lang="en-US" altLang="zh-CN" b="1" dirty="0">
                <a:solidFill>
                  <a:srgbClr val="003399"/>
                </a:solidFill>
              </a:rPr>
              <a:t>...</a:t>
            </a:r>
            <a:r>
              <a:rPr lang="en-US" altLang="zh-CN" b="1" dirty="0">
                <a:solidFill>
                  <a:srgbClr val="003399"/>
                </a:solidFill>
                <a:latin typeface="Courier New" charset="0"/>
              </a:rPr>
              <a:t>,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dirty="0" smtClean="0">
                <a:latin typeface="Courier New" charset="0"/>
              </a:rPr>
              <a:t>)</a:t>
            </a:r>
            <a:endParaRPr lang="en-US" altLang="zh-CN" dirty="0">
              <a:latin typeface="Courier New" charset="0"/>
            </a:endParaRPr>
          </a:p>
          <a:p>
            <a:pPr lvl="1"/>
            <a:endParaRPr lang="en-US" altLang="zh-CN" dirty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900" dirty="0">
                <a:latin typeface="Courier New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print </a:t>
            </a:r>
            <a:r>
              <a:rPr lang="en-US" altLang="zh-CN" dirty="0" err="1">
                <a:latin typeface="Courier New" charset="0"/>
              </a:rPr>
              <a:t>sqrt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>
                <a:latin typeface="Courier New" charset="0"/>
              </a:rPr>
              <a:t>25</a:t>
            </a:r>
            <a:r>
              <a:rPr lang="en-US" altLang="zh-CN" dirty="0"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print </a:t>
            </a:r>
            <a:r>
              <a:rPr lang="en-US" altLang="zh-CN" dirty="0" err="1">
                <a:latin typeface="Courier New" charset="0"/>
              </a:rPr>
              <a:t>sqrt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>
                <a:latin typeface="Courier New" charset="0"/>
              </a:rPr>
              <a:t>15 + 10 * 10 + 6</a:t>
            </a:r>
            <a:r>
              <a:rPr lang="en-US" altLang="zh-CN" dirty="0"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x = 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print </a:t>
            </a:r>
            <a:r>
              <a:rPr lang="en-US" altLang="zh-CN" dirty="0" err="1">
                <a:latin typeface="Courier New" charset="0"/>
              </a:rPr>
              <a:t>sqrt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>
                <a:latin typeface="Courier New" charset="0"/>
              </a:rPr>
              <a:t>x + </a:t>
            </a:r>
            <a:r>
              <a:rPr lang="en-US" altLang="zh-CN" b="1" dirty="0" err="1">
                <a:latin typeface="Courier New" charset="0"/>
              </a:rPr>
              <a:t>sqrt</a:t>
            </a:r>
            <a:r>
              <a:rPr lang="en-US" altLang="zh-CN" b="1" dirty="0">
                <a:latin typeface="Courier New" charset="0"/>
              </a:rPr>
              <a:t>(16)</a:t>
            </a:r>
            <a:r>
              <a:rPr lang="en-US" altLang="zh-CN" dirty="0">
                <a:latin typeface="Courier New" charset="0"/>
              </a:rPr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2D8B-6DE5-154F-8F02-46F6DCA0BFE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64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函数（</a:t>
            </a:r>
            <a:r>
              <a:rPr kumimoji="1" lang="en-US" altLang="zh-CN" dirty="0" smtClean="0"/>
              <a:t>Functions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887081"/>
            <a:ext cx="7955280" cy="4069080"/>
          </a:xfrm>
        </p:spPr>
        <p:txBody>
          <a:bodyPr/>
          <a:lstStyle/>
          <a:p>
            <a:r>
              <a:rPr kumimoji="1" lang="zh-CN" altLang="en-US" b="1" dirty="0" smtClean="0"/>
              <a:t>函数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语法：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lang="en-US" altLang="zh-CN" b="1" dirty="0" err="1"/>
              <a:t>def</a:t>
            </a:r>
            <a:r>
              <a:rPr lang="en-US" altLang="zh-CN" dirty="0"/>
              <a:t> </a:t>
            </a:r>
            <a:r>
              <a:rPr lang="zh-CN" altLang="en-US" dirty="0" smtClean="0"/>
              <a:t>函数名称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2,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): 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例子：</a:t>
            </a:r>
            <a:endParaRPr kumimoji="1"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C75-7AE2-6947-973F-83E28334CDE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4360" y="475450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effectLst/>
                <a:latin typeface="Courier New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 fibs_1(n): </a:t>
            </a:r>
            <a:endParaRPr lang="en-US" altLang="zh-CN" dirty="0">
              <a:solidFill>
                <a:srgbClr val="008080"/>
              </a:solidFill>
              <a:latin typeface="Courier New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if</a:t>
            </a:r>
            <a:r>
              <a:rPr lang="en-US" altLang="zh-CN" dirty="0" smtClean="0"/>
              <a:t> n == 0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or</a:t>
            </a:r>
            <a:r>
              <a:rPr lang="en-US" altLang="zh-CN" dirty="0" smtClean="0"/>
              <a:t> n == 1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: </a:t>
            </a:r>
            <a:endParaRPr lang="en-US" altLang="zh-CN" dirty="0">
              <a:solidFill>
                <a:srgbClr val="008080"/>
              </a:solidFill>
              <a:latin typeface="Courier New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return</a:t>
            </a:r>
            <a:r>
              <a:rPr lang="en-US" altLang="zh-CN" dirty="0" smtClean="0"/>
              <a:t> 1 </a:t>
            </a:r>
            <a:endParaRPr lang="en-US" altLang="zh-CN" dirty="0">
              <a:solidFill>
                <a:srgbClr val="008080"/>
              </a:solidFill>
              <a:latin typeface="Courier New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else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: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return</a:t>
            </a:r>
            <a:r>
              <a:rPr lang="en-US" altLang="zh-CN" dirty="0" smtClean="0"/>
              <a:t> fibs(n-1) + fibs(n-2)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9808" y="4754506"/>
            <a:ext cx="37868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effectLst/>
                <a:latin typeface="Courier New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 fibs_2():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 = 0,1</a:t>
            </a:r>
          </a:p>
          <a:p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while</a:t>
            </a:r>
            <a:r>
              <a:rPr lang="en-US" altLang="zh-CN" dirty="0" smtClean="0"/>
              <a:t> True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: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	yield</a:t>
            </a:r>
            <a:r>
              <a:rPr lang="zh-CN" altLang="en-US" dirty="0" smtClean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 smtClean="0"/>
              <a:t>		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b,a+b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6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一个完整的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i</a:t>
            </a:r>
            <a:r>
              <a:rPr kumimoji="1" lang="en-US" altLang="zh-CN" dirty="0" smtClean="0"/>
              <a:t>mport </a:t>
            </a:r>
            <a:r>
              <a:rPr kumimoji="1" lang="en-US" altLang="zh-CN" dirty="0" err="1" smtClean="0"/>
              <a:t>os</a:t>
            </a:r>
            <a:r>
              <a:rPr kumimoji="1" lang="en-US" altLang="zh-CN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导入</a:t>
            </a:r>
            <a:r>
              <a:rPr lang="en-US" altLang="zh-CN" b="1" dirty="0" err="1">
                <a:solidFill>
                  <a:srgbClr val="008080"/>
                </a:solidFill>
              </a:rPr>
              <a:t>os</a:t>
            </a:r>
            <a:r>
              <a:rPr lang="zh-CN" altLang="en-US" b="1" dirty="0">
                <a:solidFill>
                  <a:srgbClr val="008080"/>
                </a:solidFill>
              </a:rPr>
              <a:t>包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i</a:t>
            </a:r>
            <a:r>
              <a:rPr kumimoji="1" lang="en-US" altLang="zh-CN" dirty="0" smtClean="0"/>
              <a:t>mport sys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导入</a:t>
            </a:r>
            <a:r>
              <a:rPr lang="en-US" altLang="zh-CN" b="1" dirty="0">
                <a:solidFill>
                  <a:srgbClr val="008080"/>
                </a:solidFill>
              </a:rPr>
              <a:t>sys</a:t>
            </a:r>
            <a:r>
              <a:rPr lang="zh-CN" altLang="en-US" b="1" dirty="0">
                <a:solidFill>
                  <a:srgbClr val="008080"/>
                </a:solidFill>
              </a:rPr>
              <a:t>包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class A: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定义类型</a:t>
            </a:r>
            <a:r>
              <a:rPr lang="en-US" altLang="zh-CN" b="1" dirty="0">
                <a:solidFill>
                  <a:srgbClr val="008080"/>
                </a:solidFill>
              </a:rPr>
              <a:t>A</a:t>
            </a:r>
          </a:p>
          <a:p>
            <a:pPr marL="457200" lvl="1" indent="0">
              <a:buNone/>
            </a:pP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__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__(self, data=None):</a:t>
            </a:r>
            <a:r>
              <a:rPr kumimoji="1" lang="zh-CN" altLang="en-US" dirty="0" smtClean="0"/>
              <a:t> </a:t>
            </a:r>
            <a:r>
              <a:rPr lang="en-US" altLang="zh-CN" sz="2200" b="1" dirty="0">
                <a:solidFill>
                  <a:srgbClr val="008080"/>
                </a:solidFill>
              </a:rPr>
              <a:t>#</a:t>
            </a:r>
            <a:r>
              <a:rPr lang="zh-CN" altLang="en-US" sz="2200" b="1" dirty="0">
                <a:solidFill>
                  <a:srgbClr val="008080"/>
                </a:solidFill>
              </a:rPr>
              <a:t> 定义构造函数</a:t>
            </a:r>
            <a:endParaRPr lang="en-US" altLang="zh-CN" sz="2200" b="1" dirty="0">
              <a:solidFill>
                <a:srgbClr val="008080"/>
              </a:solidFill>
            </a:endParaRPr>
          </a:p>
          <a:p>
            <a:pPr marL="914400" lvl="2" indent="0">
              <a:buNone/>
            </a:pPr>
            <a:r>
              <a:rPr kumimoji="1" lang="en-US" altLang="zh-CN" dirty="0" err="1" smtClean="0"/>
              <a:t>self.data</a:t>
            </a:r>
            <a:r>
              <a:rPr kumimoji="1" lang="en-US" altLang="zh-CN" dirty="0" smtClean="0"/>
              <a:t> = data</a:t>
            </a:r>
            <a:r>
              <a:rPr kumimoji="1" lang="zh-CN" altLang="en-US" dirty="0" smtClean="0"/>
              <a:t> </a:t>
            </a:r>
            <a:r>
              <a:rPr lang="en-US" altLang="zh-CN" sz="2200" b="1" dirty="0">
                <a:solidFill>
                  <a:srgbClr val="008080"/>
                </a:solidFill>
              </a:rPr>
              <a:t>#</a:t>
            </a:r>
            <a:r>
              <a:rPr lang="zh-CN" altLang="en-US" sz="2200" b="1" dirty="0">
                <a:solidFill>
                  <a:srgbClr val="008080"/>
                </a:solidFill>
              </a:rPr>
              <a:t> 将参数</a:t>
            </a:r>
            <a:r>
              <a:rPr lang="en-US" altLang="zh-CN" sz="2200" b="1" dirty="0">
                <a:solidFill>
                  <a:srgbClr val="008080"/>
                </a:solidFill>
              </a:rPr>
              <a:t>data</a:t>
            </a:r>
            <a:r>
              <a:rPr lang="zh-CN" altLang="en-US" sz="2200" b="1" dirty="0">
                <a:solidFill>
                  <a:srgbClr val="008080"/>
                </a:solidFill>
              </a:rPr>
              <a:t>的值赋给字段</a:t>
            </a:r>
            <a:r>
              <a:rPr lang="en-US" altLang="zh-CN" sz="2200" b="1" dirty="0">
                <a:solidFill>
                  <a:srgbClr val="008080"/>
                </a:solidFill>
              </a:rPr>
              <a:t>data</a:t>
            </a:r>
          </a:p>
          <a:p>
            <a:pPr marL="457200" lvl="1" indent="0">
              <a:buNone/>
            </a:pPr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ef</a:t>
            </a:r>
            <a:r>
              <a:rPr kumimoji="1" lang="en-US" altLang="zh-CN" dirty="0" smtClean="0"/>
              <a:t> method(self, message):</a:t>
            </a:r>
            <a:r>
              <a:rPr kumimoji="1" lang="zh-CN" altLang="en-US" dirty="0" smtClean="0"/>
              <a:t> </a:t>
            </a:r>
            <a:r>
              <a:rPr lang="en-US" altLang="zh-CN" sz="2400" b="1" dirty="0">
                <a:solidFill>
                  <a:srgbClr val="008080"/>
                </a:solidFill>
              </a:rPr>
              <a:t>#</a:t>
            </a:r>
            <a:r>
              <a:rPr lang="zh-CN" altLang="en-US" sz="2400" b="1" dirty="0">
                <a:solidFill>
                  <a:srgbClr val="008080"/>
                </a:solidFill>
              </a:rPr>
              <a:t> 定义</a:t>
            </a:r>
            <a:r>
              <a:rPr lang="en-US" altLang="zh-CN" sz="2400" b="1" dirty="0">
                <a:solidFill>
                  <a:srgbClr val="008080"/>
                </a:solidFill>
              </a:rPr>
              <a:t>method</a:t>
            </a:r>
            <a:r>
              <a:rPr lang="zh-CN" altLang="en-US" sz="2400" b="1" dirty="0">
                <a:solidFill>
                  <a:srgbClr val="008080"/>
                </a:solidFill>
              </a:rPr>
              <a:t>方法</a:t>
            </a:r>
            <a:endParaRPr lang="en-US" altLang="zh-CN" sz="2400" b="1" dirty="0">
              <a:solidFill>
                <a:srgbClr val="008080"/>
              </a:solidFill>
            </a:endParaRPr>
          </a:p>
          <a:p>
            <a:pPr marL="914400" lvl="2" indent="0">
              <a:buNone/>
            </a:pPr>
            <a:r>
              <a:rPr kumimoji="1" lang="en-US" altLang="zh-CN" dirty="0" smtClean="0"/>
              <a:t>print message</a:t>
            </a:r>
            <a:r>
              <a:rPr kumimoji="1" lang="zh-CN" altLang="en-US" dirty="0" smtClean="0"/>
              <a:t> </a:t>
            </a:r>
            <a:r>
              <a:rPr lang="en-US" altLang="zh-CN" sz="2400" b="1" dirty="0">
                <a:solidFill>
                  <a:srgbClr val="008080"/>
                </a:solidFill>
              </a:rPr>
              <a:t>#</a:t>
            </a:r>
            <a:r>
              <a:rPr lang="zh-CN" altLang="en-US" sz="2400" b="1" dirty="0">
                <a:solidFill>
                  <a:srgbClr val="008080"/>
                </a:solidFill>
              </a:rPr>
              <a:t> 在屏幕上打印</a:t>
            </a:r>
            <a:r>
              <a:rPr lang="en-US" altLang="zh-CN" sz="2400" b="1" dirty="0">
                <a:solidFill>
                  <a:srgbClr val="008080"/>
                </a:solidFill>
              </a:rPr>
              <a:t>message</a:t>
            </a:r>
            <a:r>
              <a:rPr lang="zh-CN" altLang="en-US" sz="2400" b="1" dirty="0">
                <a:solidFill>
                  <a:srgbClr val="008080"/>
                </a:solidFill>
              </a:rPr>
              <a:t>的值</a:t>
            </a:r>
            <a:endParaRPr lang="en-US" altLang="zh-CN" sz="2400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test = A(‘data here’)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实例化类型</a:t>
            </a:r>
            <a:r>
              <a:rPr lang="en-US" altLang="zh-CN" b="1" dirty="0">
                <a:solidFill>
                  <a:srgbClr val="008080"/>
                </a:solidFill>
              </a:rPr>
              <a:t>A</a:t>
            </a:r>
            <a:r>
              <a:rPr lang="zh-CN" altLang="en-US" b="1" dirty="0">
                <a:solidFill>
                  <a:srgbClr val="008080"/>
                </a:solidFill>
              </a:rPr>
              <a:t>的对象</a:t>
            </a:r>
            <a:r>
              <a:rPr lang="en-US" altLang="zh-CN" b="1" dirty="0">
                <a:solidFill>
                  <a:srgbClr val="008080"/>
                </a:solidFill>
              </a:rPr>
              <a:t>test</a:t>
            </a:r>
          </a:p>
          <a:p>
            <a:pPr marL="0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test.data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在屏幕上打印对象</a:t>
            </a:r>
            <a:r>
              <a:rPr lang="en-US" altLang="zh-CN" b="1" dirty="0">
                <a:solidFill>
                  <a:srgbClr val="008080"/>
                </a:solidFill>
              </a:rPr>
              <a:t>test</a:t>
            </a:r>
            <a:r>
              <a:rPr lang="zh-CN" altLang="en-US" b="1" dirty="0">
                <a:solidFill>
                  <a:srgbClr val="008080"/>
                </a:solidFill>
              </a:rPr>
              <a:t>的字段</a:t>
            </a:r>
            <a:r>
              <a:rPr lang="en-US" altLang="zh-CN" b="1" dirty="0">
                <a:solidFill>
                  <a:srgbClr val="008080"/>
                </a:solidFill>
              </a:rPr>
              <a:t>data</a:t>
            </a:r>
            <a:r>
              <a:rPr lang="zh-CN" altLang="en-US" b="1" dirty="0">
                <a:solidFill>
                  <a:srgbClr val="008080"/>
                </a:solidFill>
              </a:rPr>
              <a:t>的值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test.method</a:t>
            </a:r>
            <a:r>
              <a:rPr kumimoji="1" lang="en-US" altLang="zh-CN" dirty="0" smtClean="0"/>
              <a:t>(‘goes here’)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调用对象</a:t>
            </a:r>
            <a:r>
              <a:rPr lang="en-US" altLang="zh-CN" b="1" dirty="0">
                <a:solidFill>
                  <a:srgbClr val="008080"/>
                </a:solidFill>
              </a:rPr>
              <a:t>test</a:t>
            </a:r>
            <a:r>
              <a:rPr lang="zh-CN" altLang="en-US" b="1" dirty="0">
                <a:solidFill>
                  <a:srgbClr val="008080"/>
                </a:solidFill>
              </a:rPr>
              <a:t>的</a:t>
            </a:r>
            <a:r>
              <a:rPr lang="en-US" altLang="zh-CN" b="1" dirty="0">
                <a:solidFill>
                  <a:srgbClr val="008080"/>
                </a:solidFill>
              </a:rPr>
              <a:t>method</a:t>
            </a:r>
            <a:r>
              <a:rPr lang="zh-CN" altLang="en-US" b="1" dirty="0">
                <a:solidFill>
                  <a:srgbClr val="008080"/>
                </a:solidFill>
              </a:rPr>
              <a:t>方法</a:t>
            </a:r>
            <a:endParaRPr lang="zh-CN" altLang="en-US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BC6D-8961-F742-A80A-2130D5CE01BF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7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Guido van Rossum</a:t>
            </a:r>
            <a:r>
              <a:rPr lang="zh-CN" altLang="en-US" dirty="0" smtClean="0"/>
              <a:t>（现在在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）创建于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命名为</a:t>
            </a:r>
            <a:r>
              <a:rPr lang="en-US" altLang="zh-CN" dirty="0" smtClean="0"/>
              <a:t>Monty Python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作为一种脚本语言（</a:t>
            </a:r>
            <a:r>
              <a:rPr lang="en-US" altLang="zh-CN" dirty="0" smtClean="0"/>
              <a:t>Scripting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）很有用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脚本：一个用于中小型项目的程序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使用者：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Yahoo !,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游戏和应用程序（例如</a:t>
            </a:r>
            <a:r>
              <a:rPr lang="en-US" altLang="zh-CN" dirty="0" smtClean="0"/>
              <a:t>Eve Online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5" y="4001878"/>
            <a:ext cx="2738438" cy="205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F24A-CB1D-054F-A269-CC0D9ED3CDC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69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项目文件层次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014-94F6-4242-B7FC-4629A1D8403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20</a:t>
            </a:fld>
            <a:endParaRPr kumimoji="1" lang="zh-CN" altLang="en-US"/>
          </a:p>
        </p:txBody>
      </p:sp>
      <p:pic>
        <p:nvPicPr>
          <p:cNvPr id="6" name="Picture 1" descr="C:\Users\Administrator\AppData\Roaming\Tencent\Users\664044367\QQ\WinTemp\RichOle\06@DXF445KNYAJ$SLFV1JDV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376" y="2057401"/>
            <a:ext cx="6741804" cy="3847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927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数学命令</a:t>
            </a:r>
            <a:endParaRPr lang="en-US" alt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2514051"/>
            <a:ext cx="7955280" cy="40690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r>
              <a:rPr lang="zh-CN" altLang="en-US" dirty="0"/>
              <a:t>要使用这些命令，</a:t>
            </a:r>
            <a:r>
              <a:rPr lang="zh-CN" altLang="en-US" dirty="0" smtClean="0"/>
              <a:t>请将以下语句放在</a:t>
            </a:r>
            <a:r>
              <a:rPr lang="zh-CN" altLang="en-US" dirty="0"/>
              <a:t>您的</a:t>
            </a:r>
            <a:r>
              <a:rPr lang="zh-CN" altLang="en-US" dirty="0" smtClean="0"/>
              <a:t>程序头部：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ourier New" charset="0"/>
              </a:rPr>
              <a:t>from </a:t>
            </a:r>
            <a:r>
              <a:rPr lang="en-US" altLang="zh-CN" dirty="0">
                <a:latin typeface="Courier New" charset="0"/>
              </a:rPr>
              <a:t>math import *</a:t>
            </a:r>
          </a:p>
        </p:txBody>
      </p:sp>
      <p:graphicFrame>
        <p:nvGraphicFramePr>
          <p:cNvPr id="60534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2830"/>
              </p:ext>
            </p:extLst>
          </p:nvPr>
        </p:nvGraphicFramePr>
        <p:xfrm>
          <a:off x="202095" y="1930676"/>
          <a:ext cx="6002338" cy="3486152"/>
        </p:xfrm>
        <a:graphic>
          <a:graphicData uri="http://schemas.openxmlformats.org/drawingml/2006/table">
            <a:tbl>
              <a:tblPr/>
              <a:tblGrid>
                <a:gridCol w="2414588"/>
                <a:gridCol w="3587750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函数名称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描述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abs(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绝对值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ceil(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向上取整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cos(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余弦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floor(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向下取整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log10(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为底的对数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max(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,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最大数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min(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,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最小数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round(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四舍五入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sin(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正弦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sqrt(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平方根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5739"/>
              </p:ext>
            </p:extLst>
          </p:nvPr>
        </p:nvGraphicFramePr>
        <p:xfrm>
          <a:off x="6269520" y="1930676"/>
          <a:ext cx="2771775" cy="971550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常量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描述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0052-2E67-0149-9B1E-24739DC69B7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9225" y="1775791"/>
            <a:ext cx="8994775" cy="382374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dirty="0">
                <a:latin typeface="Courier New" charset="0"/>
              </a:rPr>
              <a:t>input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r>
              <a:rPr lang="zh-CN" altLang="en-US" dirty="0"/>
              <a:t>从用户的键盘上读取一个</a:t>
            </a:r>
            <a:r>
              <a:rPr lang="zh-CN" altLang="en-US" dirty="0" smtClean="0"/>
              <a:t>数字</a:t>
            </a: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您可以将输入的结果存储到变量</a:t>
            </a:r>
            <a:r>
              <a:rPr lang="zh-CN" altLang="en-US" dirty="0" smtClean="0"/>
              <a:t>中</a:t>
            </a:r>
            <a:endParaRPr lang="en-US" altLang="zh-CN" sz="900" dirty="0"/>
          </a:p>
          <a:p>
            <a:pPr marL="1084263" lvl="2" indent="-169863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8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1000" dirty="0"/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Courier New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000" dirty="0">
                <a:latin typeface="Courier New" charset="0"/>
              </a:rPr>
              <a:t>	print "Your age is", age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000" dirty="0">
                <a:latin typeface="Courier New" charset="0"/>
              </a:rPr>
              <a:t>	</a:t>
            </a:r>
            <a:r>
              <a:rPr lang="en-GB" altLang="zh-CN" sz="2000" dirty="0">
                <a:latin typeface="Courier New" charset="0"/>
              </a:rPr>
              <a:t>print "You have", 65 - age, "years until retirement"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/>
              <a:t>	</a:t>
            </a:r>
            <a:r>
              <a:rPr lang="zh-CN" altLang="en-US" dirty="0" smtClean="0"/>
              <a:t>输出</a:t>
            </a:r>
            <a:r>
              <a:rPr lang="en-GB" altLang="zh-CN" dirty="0" smtClean="0"/>
              <a:t>:</a:t>
            </a:r>
            <a:endParaRPr lang="en-GB" altLang="zh-CN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/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b="1" dirty="0">
                <a:latin typeface="Courier New" charset="0"/>
              </a:rPr>
              <a:t>	</a:t>
            </a:r>
            <a:r>
              <a:rPr lang="en-GB" altLang="zh-CN" sz="2000" dirty="0">
                <a:latin typeface="Courier New" charset="0"/>
              </a:rPr>
              <a:t>How old are you? </a:t>
            </a:r>
            <a:r>
              <a:rPr lang="en-GB" altLang="zh-CN" sz="2000" b="1" u="sng" dirty="0">
                <a:latin typeface="Courier New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	You have 12 years until </a:t>
            </a:r>
            <a:r>
              <a:rPr lang="en-GB" altLang="zh-CN" sz="2000" dirty="0" smtClean="0">
                <a:latin typeface="Courier New" charset="0"/>
              </a:rPr>
              <a:t>retirement</a:t>
            </a:r>
            <a:endParaRPr lang="en-GB" altLang="zh-CN" sz="2000" dirty="0">
              <a:latin typeface="Courier New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urier New" charset="0"/>
              </a:rPr>
              <a:t>输入</a:t>
            </a:r>
            <a:endParaRPr lang="en-US" altLang="zh-CN" dirty="0">
              <a:latin typeface="Courier New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8447-0D4D-9B44-B8DA-E4BCB41EA2D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04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</a:rPr>
              <a:t>if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Courier New" charset="0"/>
              </a:rPr>
              <a:t>if</a:t>
            </a:r>
            <a:r>
              <a:rPr lang="en-US" altLang="zh-CN" b="1" dirty="0"/>
              <a:t> </a:t>
            </a:r>
            <a:r>
              <a:rPr lang="zh-CN" altLang="en-US" b="1" dirty="0" smtClean="0"/>
              <a:t>语句</a:t>
            </a:r>
            <a:r>
              <a:rPr lang="en-US" altLang="zh-CN" dirty="0" smtClean="0"/>
              <a:t>:</a:t>
            </a:r>
            <a:r>
              <a:rPr lang="zh-CN" altLang="en-US" dirty="0"/>
              <a:t>只有当某个条件为真时才执行一组命令。 否则，这些命令被跳过。</a:t>
            </a: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sz="900" dirty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if </a:t>
            </a:r>
            <a:r>
              <a:rPr lang="zh-CN" altLang="en-US" b="1" dirty="0" smtClean="0"/>
              <a:t>条件</a:t>
            </a:r>
            <a:r>
              <a:rPr lang="en-US" altLang="zh-CN" dirty="0" smtClean="0">
                <a:latin typeface="Courier New" charset="0"/>
              </a:rPr>
              <a:t>: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</a:t>
            </a:r>
            <a:r>
              <a:rPr lang="zh-CN" altLang="en-US" b="1" dirty="0" smtClean="0"/>
              <a:t>语句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endParaRPr lang="en-US" altLang="zh-CN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100" dirty="0"/>
              <a:t>	</a:t>
            </a:r>
            <a:r>
              <a:rPr lang="en-US" altLang="zh-CN" sz="2100" dirty="0" err="1">
                <a:latin typeface="Courier New" charset="0"/>
              </a:rPr>
              <a:t>gpa</a:t>
            </a:r>
            <a:r>
              <a:rPr lang="en-US" altLang="zh-CN" sz="2100" dirty="0">
                <a:latin typeface="Courier New" charset="0"/>
              </a:rPr>
              <a:t> = input("What is your GPA? 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100" b="1" dirty="0">
                <a:latin typeface="Courier New" charset="0"/>
              </a:rPr>
              <a:t>	if </a:t>
            </a:r>
            <a:r>
              <a:rPr lang="en-US" altLang="zh-CN" sz="2100" b="1" dirty="0" err="1">
                <a:latin typeface="Courier New" charset="0"/>
              </a:rPr>
              <a:t>gpa</a:t>
            </a:r>
            <a:r>
              <a:rPr lang="en-US" altLang="zh-CN" sz="2100" b="1" dirty="0">
                <a:latin typeface="Courier New" charset="0"/>
              </a:rPr>
              <a:t> &gt; 2.0: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100" dirty="0">
                <a:latin typeface="Courier New" charset="0"/>
              </a:rPr>
              <a:t>	    print "Your application is accepted."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6A59-76D7-844E-8970-4277D18967CA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9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</a:rPr>
              <a:t>if/else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Courier New" charset="0"/>
              </a:rPr>
              <a:t>if/else</a:t>
            </a:r>
            <a:r>
              <a:rPr lang="en-US" altLang="zh-CN" b="1" dirty="0"/>
              <a:t> </a:t>
            </a:r>
            <a:r>
              <a:rPr lang="zh-CN" altLang="en-US" b="1" dirty="0" smtClean="0"/>
              <a:t>语句</a:t>
            </a:r>
            <a:r>
              <a:rPr lang="en-US" altLang="zh-CN" dirty="0" smtClean="0"/>
              <a:t>:</a:t>
            </a:r>
            <a:r>
              <a:rPr lang="zh-CN" altLang="en-US" dirty="0"/>
              <a:t>如果某个条件为</a:t>
            </a:r>
            <a:r>
              <a:rPr lang="en-US" altLang="zh-CN" dirty="0"/>
              <a:t>True</a:t>
            </a:r>
            <a:r>
              <a:rPr lang="zh-CN" altLang="en-US" dirty="0"/>
              <a:t>，则执行一组语句，如果为</a:t>
            </a:r>
            <a:r>
              <a:rPr lang="en-US" altLang="zh-CN" dirty="0"/>
              <a:t>False</a:t>
            </a:r>
            <a:r>
              <a:rPr lang="zh-CN" altLang="en-US" dirty="0"/>
              <a:t>，则执行第二个语句集。</a:t>
            </a:r>
            <a:endParaRPr lang="en-US" altLang="zh-CN" sz="800" dirty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语法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latin typeface="Courier New" charset="0"/>
              </a:rPr>
              <a:t>if </a:t>
            </a:r>
            <a:r>
              <a:rPr lang="zh-CN" altLang="en-US" sz="2000" b="1" dirty="0" smtClean="0"/>
              <a:t>条件</a:t>
            </a:r>
            <a:r>
              <a:rPr lang="en-US" altLang="zh-CN" sz="2000" dirty="0" smtClean="0">
                <a:latin typeface="Courier New" charset="0"/>
              </a:rPr>
              <a:t>:</a:t>
            </a:r>
            <a:endParaRPr lang="en-US" altLang="zh-CN" sz="20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</a:t>
            </a:r>
            <a:r>
              <a:rPr lang="zh-CN" altLang="en-US" sz="2000" b="1" dirty="0" smtClean="0"/>
              <a:t>语句</a:t>
            </a:r>
            <a:endParaRPr lang="en-US" altLang="zh-CN" sz="2000" b="1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else: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</a:t>
            </a:r>
            <a:r>
              <a:rPr lang="zh-CN" altLang="en-US" sz="2000" b="1" dirty="0" smtClean="0"/>
              <a:t>语句</a:t>
            </a:r>
            <a:endParaRPr lang="en-US" altLang="zh-CN" sz="2000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dirty="0"/>
              <a:t>	</a:t>
            </a:r>
            <a:r>
              <a:rPr lang="en-US" altLang="zh-CN" sz="1900" dirty="0" err="1">
                <a:latin typeface="Courier New" charset="0"/>
              </a:rPr>
              <a:t>gpa</a:t>
            </a:r>
            <a:r>
              <a:rPr lang="en-US" altLang="zh-CN" sz="1900" dirty="0">
                <a:latin typeface="Courier New" charset="0"/>
              </a:rPr>
              <a:t> = input("What is your GPA? 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charset="0"/>
              </a:rPr>
              <a:t>	if </a:t>
            </a:r>
            <a:r>
              <a:rPr lang="en-US" altLang="zh-CN" sz="1900" b="1" dirty="0" err="1">
                <a:latin typeface="Courier New" charset="0"/>
              </a:rPr>
              <a:t>gpa</a:t>
            </a:r>
            <a:r>
              <a:rPr lang="en-US" altLang="zh-CN" sz="1900" b="1" dirty="0">
                <a:latin typeface="Courier New" charset="0"/>
              </a:rPr>
              <a:t> &gt; 2.0: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charset="0"/>
              </a:rPr>
              <a:t>	    </a:t>
            </a:r>
            <a:r>
              <a:rPr lang="en-US" altLang="zh-CN" sz="1900" dirty="0">
                <a:latin typeface="Courier New" charset="0"/>
              </a:rPr>
              <a:t>print "Welcome to Mars University!"</a:t>
            </a:r>
            <a:endParaRPr lang="en-US" altLang="zh-CN" sz="1900" b="1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charset="0"/>
              </a:rPr>
              <a:t>	else: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dirty="0">
                <a:latin typeface="Courier New" charset="0"/>
              </a:rPr>
              <a:t>	    print "Your application is denied."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CN" sz="1900" b="1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Courier New" charset="0"/>
              </a:rPr>
              <a:t>可用</a:t>
            </a:r>
            <a:r>
              <a:rPr lang="en-US" altLang="zh-CN" sz="2000" dirty="0" err="1" smtClean="0">
                <a:latin typeface="Courier New" charset="0"/>
              </a:rPr>
              <a:t>elif</a:t>
            </a:r>
            <a:r>
              <a:rPr lang="zh-CN" altLang="en-US" sz="2000" dirty="0" smtClean="0">
                <a:latin typeface="Courier New" charset="0"/>
              </a:rPr>
              <a:t>连接多个条件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5A8C-57BA-1747-9ED6-0DA138DBB31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95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endParaRPr lang="en-US" altLang="zh-CN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逻辑表达式可以使用逻辑运算符进行组合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graphicFrame>
        <p:nvGraphicFramePr>
          <p:cNvPr id="7072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60894"/>
              </p:ext>
            </p:extLst>
          </p:nvPr>
        </p:nvGraphicFramePr>
        <p:xfrm>
          <a:off x="1772442" y="5029199"/>
          <a:ext cx="5564188" cy="1371600"/>
        </p:xfrm>
        <a:graphic>
          <a:graphicData uri="http://schemas.openxmlformats.org/drawingml/2006/table">
            <a:tbl>
              <a:tblPr/>
              <a:tblGrid>
                <a:gridCol w="1652588"/>
                <a:gridCol w="2914650"/>
                <a:gridCol w="996950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操作符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例子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(9 != 6) and (2 &lt; 3)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(2 == 3) or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 (7 &gt;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68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52621"/>
              </p:ext>
            </p:extLst>
          </p:nvPr>
        </p:nvGraphicFramePr>
        <p:xfrm>
          <a:off x="761999" y="1779104"/>
          <a:ext cx="7585075" cy="2346960"/>
        </p:xfrm>
        <a:graphic>
          <a:graphicData uri="http://schemas.openxmlformats.org/drawingml/2006/table">
            <a:tbl>
              <a:tblPr/>
              <a:tblGrid>
                <a:gridCol w="1524000"/>
                <a:gridCol w="2641600"/>
                <a:gridCol w="1895475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操作符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含义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例子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不等于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小于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大于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小于或等于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大于或等于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C1FF-3657-2C44-A101-370E0EB609F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75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 smtClean="0"/>
              <a:t>循环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37360"/>
            <a:ext cx="7955280" cy="4069080"/>
          </a:xfrm>
        </p:spPr>
        <p:txBody>
          <a:bodyPr/>
          <a:lstStyle/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for </a:t>
            </a:r>
            <a:r>
              <a:rPr lang="zh-CN" altLang="en-US" b="1" dirty="0" smtClean="0"/>
              <a:t>变量名称 </a:t>
            </a:r>
            <a:r>
              <a:rPr lang="en-US" altLang="zh-CN" dirty="0" smtClean="0">
                <a:latin typeface="Courier New" charset="0"/>
              </a:rPr>
              <a:t>in </a:t>
            </a:r>
            <a:r>
              <a:rPr lang="en-US" altLang="zh-CN" b="1" dirty="0" smtClean="0">
                <a:latin typeface="Courier New" charset="0"/>
              </a:rPr>
              <a:t>[item0, item1, </a:t>
            </a:r>
            <a:r>
              <a:rPr lang="mr-IN" altLang="zh-CN" b="1" dirty="0" smtClean="0">
                <a:latin typeface="Courier New" charset="0"/>
              </a:rPr>
              <a:t>…</a:t>
            </a:r>
            <a:r>
              <a:rPr lang="en-US" altLang="zh-CN" b="1" dirty="0" smtClean="0">
                <a:latin typeface="Courier New" charset="0"/>
              </a:rPr>
              <a:t>]</a:t>
            </a:r>
            <a:r>
              <a:rPr lang="en-US" altLang="zh-CN" dirty="0" smtClean="0">
                <a:latin typeface="Courier New" charset="0"/>
              </a:rPr>
              <a:t>: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    </a:t>
            </a:r>
            <a:r>
              <a:rPr lang="zh-CN" altLang="en-US" b="1" dirty="0" smtClean="0"/>
              <a:t>语句</a:t>
            </a:r>
            <a:endParaRPr lang="en-US" altLang="zh-CN" b="1" dirty="0"/>
          </a:p>
          <a:p>
            <a:pPr lvl="1">
              <a:lnSpc>
                <a:spcPct val="77000"/>
              </a:lnSpc>
              <a:buFontTx/>
              <a:buNone/>
            </a:pPr>
            <a:endParaRPr lang="en-US" altLang="zh-CN" sz="800" b="1" dirty="0"/>
          </a:p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for </a:t>
            </a:r>
            <a:r>
              <a:rPr lang="zh-CN" altLang="en-US" b="1" dirty="0" smtClean="0"/>
              <a:t>变量名称 </a:t>
            </a:r>
            <a:r>
              <a:rPr lang="en-US" altLang="zh-CN" dirty="0" smtClean="0">
                <a:latin typeface="Courier New" charset="0"/>
              </a:rPr>
              <a:t>in range(</a:t>
            </a:r>
            <a:r>
              <a:rPr lang="zh-CN" altLang="en-US" b="1" dirty="0" smtClean="0"/>
              <a:t>初值</a:t>
            </a:r>
            <a:r>
              <a:rPr lang="en-US" altLang="zh-CN" b="1" dirty="0" smtClean="0">
                <a:latin typeface="Courier New" charset="0"/>
              </a:rPr>
              <a:t>, </a:t>
            </a:r>
            <a:r>
              <a:rPr lang="zh-CN" altLang="en-US" b="1" dirty="0" smtClean="0"/>
              <a:t>终值</a:t>
            </a:r>
            <a:r>
              <a:rPr lang="en-US" altLang="zh-CN" b="1" dirty="0" smtClean="0"/>
              <a:t>[</a:t>
            </a:r>
            <a:r>
              <a:rPr lang="en-US" altLang="zh-CN" b="1" dirty="0" smtClean="0">
                <a:latin typeface="Courier New" charset="0"/>
              </a:rPr>
              <a:t>, </a:t>
            </a:r>
            <a:r>
              <a:rPr lang="zh-CN" altLang="en-US" b="1" dirty="0" smtClean="0"/>
              <a:t>步长</a:t>
            </a:r>
            <a:r>
              <a:rPr lang="en-US" altLang="zh-CN" b="1" dirty="0" smtClean="0"/>
              <a:t>=1]</a:t>
            </a:r>
            <a:r>
              <a:rPr lang="en-US" altLang="zh-CN" dirty="0" smtClean="0">
                <a:latin typeface="Courier New" charset="0"/>
              </a:rPr>
              <a:t>):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    </a:t>
            </a:r>
            <a:r>
              <a:rPr lang="zh-CN" altLang="en-US" b="1" dirty="0" smtClean="0"/>
              <a:t>语句</a:t>
            </a:r>
            <a:endParaRPr lang="en-US" altLang="zh-CN" b="1" dirty="0"/>
          </a:p>
          <a:p>
            <a:pPr lvl="1">
              <a:lnSpc>
                <a:spcPct val="77000"/>
              </a:lnSpc>
              <a:buFontTx/>
              <a:buNone/>
            </a:pPr>
            <a:endParaRPr lang="en-US" altLang="zh-CN" sz="800" b="1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21482" y="3429625"/>
            <a:ext cx="5867400" cy="318317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&gt;&gt;&gt; for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 in </a:t>
            </a:r>
            <a:r>
              <a:rPr lang="en-US" altLang="zh-CN" i="0" dirty="0" smtClean="0">
                <a:latin typeface="Courier New" charset="0"/>
              </a:rPr>
              <a:t>[2, 3, 4, 5]:</a:t>
            </a:r>
            <a:endParaRPr lang="en-US" altLang="zh-CN" i="0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        print </a:t>
            </a:r>
            <a:r>
              <a:rPr lang="en-US" altLang="zh-CN" i="0" dirty="0" err="1">
                <a:latin typeface="Courier New" charset="0"/>
              </a:rPr>
              <a:t>i</a:t>
            </a:r>
            <a:endParaRPr lang="en-US" altLang="zh-CN" i="0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5</a:t>
            </a:r>
          </a:p>
          <a:p>
            <a:pPr>
              <a:lnSpc>
                <a:spcPct val="90000"/>
              </a:lnSpc>
            </a:pPr>
            <a:endParaRPr lang="en-US" altLang="zh-CN" i="0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zh-CN" i="0" dirty="0" smtClean="0">
                <a:latin typeface="Courier New" charset="0"/>
              </a:rPr>
              <a:t>&gt;&gt;&gt; </a:t>
            </a:r>
            <a:r>
              <a:rPr lang="en-US" altLang="zh-CN" i="0" dirty="0">
                <a:latin typeface="Courier New" charset="0"/>
              </a:rPr>
              <a:t>for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 in range(15, 0, -5):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        print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, "squared is", (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 *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15 squared is 225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10 squared is 100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5 squared is 25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4C69-03B3-5A4C-A749-6DA2E359167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47750" y="3339548"/>
            <a:ext cx="1229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: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41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</a:rPr>
              <a:t>While</a:t>
            </a:r>
            <a:r>
              <a:rPr lang="zh-CN" altLang="en-US" dirty="0" smtClean="0">
                <a:latin typeface="Courier New" charset="0"/>
              </a:rPr>
              <a:t>循环</a:t>
            </a:r>
            <a:endParaRPr lang="en-US" altLang="zh-CN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Courier New" charset="0"/>
              </a:rPr>
              <a:t>while</a:t>
            </a:r>
            <a:r>
              <a:rPr lang="en-US" altLang="zh-CN" b="1" dirty="0"/>
              <a:t> </a:t>
            </a:r>
            <a:r>
              <a:rPr lang="zh-CN" altLang="en-US" b="1" dirty="0" smtClean="0"/>
              <a:t>循环</a:t>
            </a:r>
            <a:r>
              <a:rPr lang="en-US" altLang="zh-CN" dirty="0" smtClean="0"/>
              <a:t>:</a:t>
            </a:r>
            <a:r>
              <a:rPr lang="zh-CN" altLang="en-US" dirty="0" smtClean="0"/>
              <a:t> 只要</a:t>
            </a:r>
            <a:r>
              <a:rPr lang="zh-CN" altLang="en-US" dirty="0"/>
              <a:t>条件成立就执行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适用于无限循环</a:t>
            </a:r>
            <a:r>
              <a:rPr lang="en-US" altLang="zh-CN" dirty="0" smtClean="0"/>
              <a:t>(</a:t>
            </a:r>
            <a:r>
              <a:rPr lang="zh-CN" altLang="en-US" dirty="0"/>
              <a:t>重复未知的次数</a:t>
            </a:r>
            <a:r>
              <a:rPr lang="en-US" altLang="zh-CN" dirty="0" smtClean="0"/>
              <a:t>)</a:t>
            </a:r>
            <a:endParaRPr lang="en-US" altLang="zh-CN" i="1" dirty="0"/>
          </a:p>
          <a:p>
            <a:pPr lvl="1"/>
            <a:endParaRPr lang="en-US" altLang="zh-CN" sz="1000" dirty="0"/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while </a:t>
            </a:r>
            <a:r>
              <a:rPr lang="zh-CN" altLang="en-US" b="1" dirty="0" smtClean="0"/>
              <a:t>条件</a:t>
            </a:r>
            <a:r>
              <a:rPr lang="en-US" altLang="zh-CN" dirty="0" smtClean="0">
                <a:latin typeface="Courier New" charset="0"/>
              </a:rPr>
              <a:t>:</a:t>
            </a:r>
            <a:endParaRPr lang="en-US" altLang="zh-CN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charset="0"/>
              </a:rPr>
              <a:t>	    </a:t>
            </a:r>
            <a:r>
              <a:rPr lang="zh-CN" altLang="en-US" b="1" dirty="0" smtClean="0"/>
              <a:t>语句</a:t>
            </a:r>
            <a:endParaRPr lang="en-US" altLang="zh-CN" dirty="0">
              <a:latin typeface="Courier New" charset="0"/>
            </a:endParaRPr>
          </a:p>
          <a:p>
            <a:pPr lvl="1">
              <a:buFontTx/>
              <a:buNone/>
            </a:pPr>
            <a:endParaRPr lang="en-US" altLang="zh-CN" sz="800" dirty="0">
              <a:latin typeface="Courier New" charset="0"/>
            </a:endParaRPr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number =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	while number &lt; 200: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print number,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number = number * 2</a:t>
            </a:r>
          </a:p>
          <a:p>
            <a:pPr lvl="1">
              <a:buFontTx/>
              <a:buNone/>
            </a:pPr>
            <a:endParaRPr lang="en-US" altLang="zh-CN" sz="800" b="1" dirty="0">
              <a:latin typeface="Courier New" charset="0"/>
            </a:endParaRPr>
          </a:p>
          <a:p>
            <a:pPr lvl="1"/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1 2 4 8 16 32 64 128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FFA3-8581-6F47-B19E-0295A243180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95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</a:t>
            </a:r>
            <a:endParaRPr lang="en-US" altLang="zh-CN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Courier New" charset="0"/>
              </a:rPr>
              <a:t>from random import *</a:t>
            </a:r>
          </a:p>
          <a:p>
            <a:pPr lvl="1"/>
            <a:endParaRPr lang="en-US" altLang="zh-CN" dirty="0">
              <a:latin typeface="Courier New" charset="0"/>
            </a:endParaRPr>
          </a:p>
          <a:p>
            <a:pPr lvl="1"/>
            <a:r>
              <a:rPr lang="en-US" altLang="zh-CN" dirty="0" err="1" smtClean="0">
                <a:latin typeface="Courier New" charset="0"/>
              </a:rPr>
              <a:t>randint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dirty="0" smtClean="0">
                <a:latin typeface="Verdana" charset="0"/>
              </a:rPr>
              <a:t>最小值</a:t>
            </a:r>
            <a:r>
              <a:rPr lang="en-US" altLang="zh-CN" dirty="0" smtClean="0">
                <a:latin typeface="Courier New" charset="0"/>
              </a:rPr>
              <a:t>, </a:t>
            </a:r>
            <a:r>
              <a:rPr lang="zh-CN" altLang="en-US" b="1" dirty="0" smtClean="0">
                <a:latin typeface="Verdana" charset="0"/>
              </a:rPr>
              <a:t>最大值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>
                <a:latin typeface="Courier New" charset="0"/>
              </a:rPr>
              <a:t/>
            </a:r>
            <a:br>
              <a:rPr lang="en-US" altLang="zh-CN" dirty="0">
                <a:latin typeface="Courier New" charset="0"/>
              </a:rPr>
            </a:br>
            <a:r>
              <a:rPr lang="zh-CN" altLang="en-US" dirty="0" smtClean="0"/>
              <a:t>产生</a:t>
            </a:r>
            <a:r>
              <a:rPr lang="zh-CN" altLang="en-US" b="1" dirty="0">
                <a:latin typeface="Verdana" charset="0"/>
              </a:rPr>
              <a:t>最小值</a:t>
            </a:r>
            <a:r>
              <a:rPr lang="zh-CN" altLang="en-US" dirty="0" smtClean="0"/>
              <a:t>和</a:t>
            </a:r>
            <a:r>
              <a:rPr lang="zh-CN" altLang="en-US" b="1" dirty="0">
                <a:latin typeface="Verdana" charset="0"/>
              </a:rPr>
              <a:t>最大值</a:t>
            </a:r>
            <a:r>
              <a:rPr lang="zh-CN" altLang="en-US" dirty="0" smtClean="0"/>
              <a:t>之间</a:t>
            </a:r>
            <a:r>
              <a:rPr lang="zh-CN" altLang="en-US" dirty="0"/>
              <a:t>（包含</a:t>
            </a:r>
            <a:r>
              <a:rPr lang="zh-CN" altLang="en-US" dirty="0" smtClean="0"/>
              <a:t>）的</a:t>
            </a:r>
            <a:r>
              <a:rPr lang="zh-CN" altLang="en-US" dirty="0"/>
              <a:t>随机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800" dirty="0">
                <a:latin typeface="Courier New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dirty="0" err="1">
                <a:latin typeface="Courier New" charset="0"/>
              </a:rPr>
              <a:t>coinflip</a:t>
            </a:r>
            <a:r>
              <a:rPr lang="en-US" altLang="zh-CN" dirty="0">
                <a:latin typeface="Courier New" charset="0"/>
              </a:rPr>
              <a:t> = </a:t>
            </a:r>
            <a:r>
              <a:rPr lang="en-US" altLang="zh-CN" b="1" dirty="0" err="1">
                <a:latin typeface="Courier New" charset="0"/>
              </a:rPr>
              <a:t>randint</a:t>
            </a:r>
            <a:r>
              <a:rPr lang="en-US" altLang="zh-CN" b="1" dirty="0">
                <a:latin typeface="Courier New" charset="0"/>
              </a:rPr>
              <a:t>(1, 2)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if </a:t>
            </a:r>
            <a:r>
              <a:rPr lang="en-US" altLang="zh-CN" dirty="0" err="1">
                <a:latin typeface="Courier New" charset="0"/>
              </a:rPr>
              <a:t>coinflip</a:t>
            </a:r>
            <a:r>
              <a:rPr lang="en-US" altLang="zh-CN" dirty="0">
                <a:latin typeface="Courier New" charset="0"/>
              </a:rPr>
              <a:t> == 1: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print "Heads"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else: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print "Tails"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155-03F4-674F-9918-89D85BB8794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67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339" y="2057401"/>
            <a:ext cx="8842375" cy="40513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/>
              <a:t>字符串</a:t>
            </a:r>
            <a:r>
              <a:rPr lang="en-GB" altLang="zh-CN" dirty="0" smtClean="0"/>
              <a:t>:</a:t>
            </a:r>
            <a:r>
              <a:rPr lang="zh-CN" altLang="en-US" dirty="0" smtClean="0"/>
              <a:t>一系列</a:t>
            </a:r>
            <a:r>
              <a:rPr lang="zh-CN" altLang="en-US" dirty="0"/>
              <a:t>文本</a:t>
            </a:r>
            <a:r>
              <a:rPr lang="zh-CN" altLang="en-US" dirty="0" smtClean="0"/>
              <a:t>字符</a:t>
            </a:r>
            <a:endParaRPr lang="en-GB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字符串</a:t>
            </a:r>
            <a:r>
              <a:rPr lang="zh-CN" altLang="en-US" dirty="0" smtClean="0"/>
              <a:t>以双引</a:t>
            </a:r>
            <a:r>
              <a:rPr lang="zh-CN" altLang="en-US" dirty="0"/>
              <a:t>号“</a:t>
            </a:r>
            <a:r>
              <a:rPr lang="zh-CN" altLang="en-US" dirty="0" smtClean="0"/>
              <a:t>或单引号‘字符</a:t>
            </a:r>
            <a:r>
              <a:rPr lang="zh-CN" altLang="en-US" dirty="0"/>
              <a:t>开头和</a:t>
            </a:r>
            <a:r>
              <a:rPr lang="zh-CN" altLang="en-US" dirty="0" smtClean="0"/>
              <a:t>结尾，成对使用</a:t>
            </a:r>
            <a:endParaRPr lang="en-GB" altLang="zh-CN" sz="2000" dirty="0"/>
          </a:p>
          <a:p>
            <a:pPr marL="739775" lvl="1" indent="-282575" defTabSz="449263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700" dirty="0"/>
              <a:t/>
            </a:r>
            <a:br>
              <a:rPr lang="en-GB" altLang="zh-CN" sz="700" dirty="0"/>
            </a:br>
            <a:r>
              <a:rPr lang="en-GB" altLang="zh-CN" sz="2000" dirty="0">
                <a:latin typeface="Courier New" charset="0"/>
              </a:rPr>
              <a:t>"hello"</a:t>
            </a:r>
            <a:br>
              <a:rPr lang="en-GB" altLang="zh-CN" sz="2000" dirty="0">
                <a:latin typeface="Courier New" charset="0"/>
              </a:rPr>
            </a:br>
            <a:r>
              <a:rPr lang="en-GB" altLang="zh-CN" sz="2000" dirty="0">
                <a:latin typeface="Courier New" charset="0"/>
              </a:rPr>
              <a:t>"This is a string"</a:t>
            </a:r>
            <a:br>
              <a:rPr lang="en-GB" altLang="zh-CN" sz="2000" dirty="0">
                <a:latin typeface="Courier New" charset="0"/>
              </a:rPr>
            </a:br>
            <a:r>
              <a:rPr lang="en-GB" altLang="zh-CN" sz="2000" dirty="0">
                <a:latin typeface="Courier New" charset="0"/>
              </a:rPr>
              <a:t>"This, too, is a string.   It can be very long!"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dirty="0">
              <a:latin typeface="Courier New" charset="0"/>
            </a:endParaRPr>
          </a:p>
          <a:p>
            <a:pPr marL="339725" indent="-339725" defTabSz="449263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字符串可以用反斜杠表示特殊</a:t>
            </a:r>
            <a:r>
              <a:rPr lang="zh-CN" altLang="en-US" dirty="0" smtClean="0"/>
              <a:t>字符</a:t>
            </a:r>
            <a:endParaRPr lang="en-GB" altLang="zh-CN" dirty="0"/>
          </a:p>
          <a:p>
            <a:pPr marL="739775" lvl="1" indent="-282575" defTabSz="449263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\"	</a:t>
            </a:r>
            <a:r>
              <a:rPr lang="zh-CN" altLang="en-US" dirty="0">
                <a:latin typeface="Courier New" charset="0"/>
              </a:rPr>
              <a:t>引号字符</a:t>
            </a:r>
            <a:endParaRPr lang="en-GB" altLang="zh-CN" sz="2000" dirty="0">
              <a:latin typeface="Courier New" charset="0"/>
            </a:endParaRP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\t	</a:t>
            </a:r>
            <a:r>
              <a:rPr lang="zh-CN" altLang="en-US" sz="2000" dirty="0" smtClean="0">
                <a:latin typeface="Courier New" charset="0"/>
              </a:rPr>
              <a:t>制表符字符</a:t>
            </a:r>
            <a:endParaRPr lang="en-GB" altLang="zh-CN" sz="20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\\	</a:t>
            </a:r>
            <a:r>
              <a:rPr lang="zh-CN" altLang="en-US" sz="2000" dirty="0" smtClean="0"/>
              <a:t>反斜杠字符</a:t>
            </a:r>
            <a:endParaRPr lang="en-GB" altLang="zh-CN" sz="20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	"Bob said, \"Hello!\" to Susan."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字符串（</a:t>
            </a:r>
            <a:r>
              <a:rPr lang="en-GB" altLang="zh-CN" dirty="0" smtClean="0"/>
              <a:t>Strings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FEC-5C88-714B-B6BF-FCE4212CE00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2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AutoShape 3"/>
          <p:cNvSpPr>
            <a:spLocks noChangeArrowheads="1"/>
          </p:cNvSpPr>
          <p:nvPr/>
        </p:nvSpPr>
        <p:spPr bwMode="gray">
          <a:xfrm rot="39573186">
            <a:off x="4731703" y="3353416"/>
            <a:ext cx="730250" cy="266700"/>
          </a:xfrm>
          <a:prstGeom prst="rightArrow">
            <a:avLst>
              <a:gd name="adj1" fmla="val 35167"/>
              <a:gd name="adj2" fmla="val 11088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gray">
          <a:xfrm rot="3465783">
            <a:off x="4732497" y="5344935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gray">
          <a:xfrm rot="35969022">
            <a:off x="3610928" y="3424854"/>
            <a:ext cx="728662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gray">
          <a:xfrm rot="7535209">
            <a:off x="3576002" y="5315567"/>
            <a:ext cx="728663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gray">
          <a:xfrm>
            <a:off x="5265103" y="4391641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gray">
          <a:xfrm rot="-10800000">
            <a:off x="3047365" y="4386879"/>
            <a:ext cx="795338" cy="265112"/>
          </a:xfrm>
          <a:prstGeom prst="rightArrow">
            <a:avLst>
              <a:gd name="adj1" fmla="val 35167"/>
              <a:gd name="adj2" fmla="val 121486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2814003" y="2764454"/>
            <a:ext cx="3444875" cy="3446462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499803" y="3523279"/>
            <a:ext cx="1989137" cy="1987550"/>
            <a:chOff x="2238" y="1769"/>
            <a:chExt cx="1361" cy="1361"/>
          </a:xfrm>
        </p:grpSpPr>
        <p:sp>
          <p:nvSpPr>
            <p:cNvPr id="49163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9168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1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72" name="Text Box 20"/>
            <p:cNvSpPr txBox="1">
              <a:spLocks noChangeArrowheads="1"/>
            </p:cNvSpPr>
            <p:nvPr/>
          </p:nvSpPr>
          <p:spPr bwMode="gray">
            <a:xfrm>
              <a:off x="2535" y="2215"/>
              <a:ext cx="782" cy="5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 dirty="0" smtClean="0">
                  <a:solidFill>
                    <a:srgbClr val="080808"/>
                  </a:solidFill>
                  <a:ea typeface="宋体" charset="-122"/>
                </a:rPr>
                <a:t>Python</a:t>
              </a:r>
            </a:p>
            <a:p>
              <a:pPr algn="ctr" eaLnBrk="0" hangingPunct="0"/>
              <a:r>
                <a:rPr lang="zh-CN" altLang="en-US" sz="2400" b="0" dirty="0" smtClean="0">
                  <a:solidFill>
                    <a:srgbClr val="080808"/>
                  </a:solidFill>
                  <a:ea typeface="宋体" charset="-122"/>
                </a:rPr>
                <a:t>特点</a:t>
              </a:r>
              <a:endParaRPr lang="en-US" altLang="zh-CN" sz="2400" b="0" dirty="0">
                <a:solidFill>
                  <a:srgbClr val="080808"/>
                </a:solidFill>
                <a:ea typeface="宋体" charset="-122"/>
              </a:endParaRPr>
            </a:p>
          </p:txBody>
        </p:sp>
      </p:grpSp>
      <p:sp>
        <p:nvSpPr>
          <p:cNvPr id="49173" name="AutoShape 21"/>
          <p:cNvSpPr>
            <a:spLocks noChangeArrowheads="1"/>
          </p:cNvSpPr>
          <p:nvPr/>
        </p:nvSpPr>
        <p:spPr bwMode="gray">
          <a:xfrm>
            <a:off x="550217" y="4201155"/>
            <a:ext cx="238442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丰富的库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4" name="AutoShape 22"/>
          <p:cNvSpPr>
            <a:spLocks noChangeArrowheads="1"/>
          </p:cNvSpPr>
          <p:nvPr/>
        </p:nvSpPr>
        <p:spPr bwMode="gray">
          <a:xfrm>
            <a:off x="1264597" y="2700956"/>
            <a:ext cx="238442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简单、易学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5" name="AutoShape 23"/>
          <p:cNvSpPr>
            <a:spLocks noChangeArrowheads="1"/>
          </p:cNvSpPr>
          <p:nvPr/>
        </p:nvSpPr>
        <p:spPr bwMode="gray">
          <a:xfrm>
            <a:off x="1264597" y="5693412"/>
            <a:ext cx="238442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可扩展、可嵌入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6" name="AutoShape 24"/>
          <p:cNvSpPr>
            <a:spLocks noChangeArrowheads="1"/>
          </p:cNvSpPr>
          <p:nvPr/>
        </p:nvSpPr>
        <p:spPr bwMode="gray">
          <a:xfrm>
            <a:off x="6095365" y="4201155"/>
            <a:ext cx="245427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解释性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7" name="AutoShape 25"/>
          <p:cNvSpPr>
            <a:spLocks noChangeArrowheads="1"/>
          </p:cNvSpPr>
          <p:nvPr/>
        </p:nvSpPr>
        <p:spPr bwMode="gray">
          <a:xfrm>
            <a:off x="5382618" y="2700956"/>
            <a:ext cx="245427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面向对象、高层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gray">
          <a:xfrm>
            <a:off x="5382618" y="5693412"/>
            <a:ext cx="245427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kern="100" dirty="0" smtClean="0">
                <a:solidFill>
                  <a:srgbClr val="F8F8F8"/>
                </a:solidFill>
                <a:latin typeface="华文新魏" pitchFamily="2" charset="-122"/>
                <a:ea typeface="华文新魏" pitchFamily="2" charset="-122"/>
                <a:cs typeface="Times New Roman"/>
              </a:rPr>
              <a:t>免费开源、可移植</a:t>
            </a:r>
            <a:endParaRPr lang="en-US" altLang="zh-CN" sz="2400" b="0" dirty="0">
              <a:solidFill>
                <a:srgbClr val="F8F8F8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gray">
          <a:xfrm>
            <a:off x="550217" y="1883220"/>
            <a:ext cx="7858180" cy="102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●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实际需要；高效、易懂；众多优点集于一身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●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人生苦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短，我用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Python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！）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FFFFFF"/>
                </a:outerShdw>
              </a:effectLst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9BB7-5C75-084A-920E-B03F420CCD13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59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4"/>
          <p:cNvSpPr>
            <a:spLocks noChangeArrowheads="1"/>
          </p:cNvSpPr>
          <p:nvPr/>
        </p:nvSpPr>
        <p:spPr bwMode="gray">
          <a:xfrm>
            <a:off x="827407" y="1796995"/>
            <a:ext cx="7500990" cy="5152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[]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索引操作符  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[:]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切片操作符  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+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连接运算  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*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重复运算</a:t>
            </a:r>
            <a:endParaRPr lang="en-US" altLang="zh-CN" sz="2000" b="0" dirty="0" smtClean="0"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endParaRPr lang="en-US" altLang="zh-CN" b="0" dirty="0" smtClean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 = 'Python'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 = 'is cool!'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[0]    </a:t>
            </a:r>
            <a:r>
              <a:rPr lang="en-US" altLang="zh-CN" sz="2000" b="1" dirty="0">
                <a:solidFill>
                  <a:srgbClr val="008080"/>
                </a:solidFill>
              </a:rPr>
              <a:t># </a:t>
            </a:r>
            <a:r>
              <a:rPr lang="zh-CN" altLang="en-US" sz="2000" b="1" dirty="0">
                <a:solidFill>
                  <a:srgbClr val="008080"/>
                </a:solidFill>
              </a:rPr>
              <a:t>第一个</a:t>
            </a:r>
            <a:r>
              <a:rPr lang="zh-CN" altLang="en-US" sz="2000" b="1" dirty="0" smtClean="0">
                <a:solidFill>
                  <a:srgbClr val="008080"/>
                </a:solidFill>
              </a:rPr>
              <a:t>字符</a:t>
            </a:r>
            <a:endParaRPr lang="mr-IN" altLang="zh-CN" sz="2000" b="1" dirty="0" smtClean="0">
              <a:solidFill>
                <a:srgbClr val="008080"/>
              </a:solidFill>
            </a:endParaRPr>
          </a:p>
          <a:p>
            <a:pPr lvl="1">
              <a:lnSpc>
                <a:spcPct val="120000"/>
              </a:lnSpc>
            </a:pPr>
            <a:r>
              <a:rPr lang="mr-IN" altLang="zh-CN" sz="1600" dirty="0" err="1" smtClean="0">
                <a:latin typeface="宋体" pitchFamily="2" charset="-122"/>
                <a:ea typeface="宋体" pitchFamily="2" charset="-122"/>
                <a:cs typeface="Arial" charset="0"/>
              </a:rPr>
              <a:t>P</a:t>
            </a:r>
            <a:endParaRPr lang="en-US" altLang="zh-CN" sz="1600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[2:5]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>
                <a:latin typeface="宋体" pitchFamily="2" charset="-122"/>
                <a:ea typeface="宋体" pitchFamily="2" charset="-122"/>
                <a:cs typeface="Arial" charset="0"/>
              </a:rPr>
              <a:t>tho</a:t>
            </a:r>
            <a:endParaRPr lang="en-US" altLang="zh-CN" sz="1600" dirty="0" smtClean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[-1]   </a:t>
            </a:r>
            <a:r>
              <a:rPr lang="en-US" altLang="zh-CN" sz="2000" b="1" dirty="0">
                <a:solidFill>
                  <a:srgbClr val="008080"/>
                </a:solidFill>
              </a:rPr>
              <a:t># </a:t>
            </a:r>
            <a:r>
              <a:rPr lang="zh-CN" altLang="en-US" sz="2000" b="1" dirty="0">
                <a:solidFill>
                  <a:srgbClr val="008080"/>
                </a:solidFill>
              </a:rPr>
              <a:t>最后一个字符</a:t>
            </a:r>
            <a:endParaRPr lang="en-US" altLang="zh-CN" sz="2000" b="1" dirty="0">
              <a:solidFill>
                <a:srgbClr val="00808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" charset="0"/>
              </a:rPr>
              <a:t>!</a:t>
            </a:r>
            <a:endParaRPr lang="en-US" altLang="zh-CN" sz="1600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[:2]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is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 + ‘ ’ +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   </a:t>
            </a:r>
            <a:r>
              <a:rPr lang="en-US" altLang="zh-CN" sz="2000" b="1" dirty="0">
                <a:solidFill>
                  <a:srgbClr val="008080"/>
                </a:solidFill>
              </a:rPr>
              <a:t># \n</a:t>
            </a:r>
            <a:r>
              <a:rPr lang="zh-CN" altLang="en-US" sz="2000" b="1" dirty="0">
                <a:solidFill>
                  <a:srgbClr val="008080"/>
                </a:solidFill>
              </a:rPr>
              <a:t>：回车</a:t>
            </a:r>
            <a:endParaRPr lang="en-US" altLang="zh-CN" sz="2000" b="1" dirty="0">
              <a:solidFill>
                <a:srgbClr val="00808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'Python is cool!’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'-' * 30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'------------------------------’</a:t>
            </a:r>
            <a:endParaRPr lang="en-US" altLang="zh-CN" sz="1400" b="0" dirty="0" smtClean="0">
              <a:latin typeface="宋体" pitchFamily="2" charset="-122"/>
              <a:ea typeface="宋体" pitchFamily="2" charset="-122"/>
              <a:cs typeface="Arial" charset="0"/>
            </a:endParaRPr>
          </a:p>
        </p:txBody>
      </p:sp>
      <p:sp>
        <p:nvSpPr>
          <p:cNvPr id="25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字符串操作</a:t>
            </a:r>
            <a:endParaRPr lang="en-US" altLang="zh-CN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B83D-1070-4247-8830-BCA856A5F106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59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字符串属性</a:t>
            </a:r>
            <a:endParaRPr lang="en-US" altLang="zh-CN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latin typeface="Courier New" charset="0"/>
              </a:rPr>
              <a:t>len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i="1" dirty="0" smtClean="0"/>
              <a:t>字符串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dirty="0"/>
              <a:t>	- </a:t>
            </a:r>
            <a:r>
              <a:rPr lang="zh-CN" altLang="en-US" dirty="0" smtClean="0"/>
              <a:t>字符串中的字符数量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					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包含空格符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>
                <a:latin typeface="Courier New" charset="0"/>
              </a:rPr>
              <a:t>str.lower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i="1" dirty="0" smtClean="0"/>
              <a:t>字符串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字符</a:t>
            </a:r>
            <a:r>
              <a:rPr lang="zh-CN" altLang="en-US" dirty="0"/>
              <a:t>串的小写版本</a:t>
            </a:r>
            <a:endParaRPr lang="en-US" altLang="zh-CN" dirty="0"/>
          </a:p>
          <a:p>
            <a:r>
              <a:rPr lang="en-US" altLang="zh-CN" dirty="0" err="1" smtClean="0">
                <a:latin typeface="Courier New" charset="0"/>
              </a:rPr>
              <a:t>str.upper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i="1" dirty="0" smtClean="0"/>
              <a:t>字符串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字符</a:t>
            </a:r>
            <a:r>
              <a:rPr lang="zh-CN" altLang="en-US" dirty="0"/>
              <a:t>串的大写版本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name = "Martin Douglas </a:t>
            </a:r>
            <a:r>
              <a:rPr lang="en-US" altLang="zh-CN" sz="2000" dirty="0" err="1">
                <a:latin typeface="Courier New" charset="0"/>
              </a:rPr>
              <a:t>Stepp</a:t>
            </a:r>
            <a:r>
              <a:rPr lang="en-US" altLang="zh-CN" sz="2000" dirty="0">
                <a:latin typeface="Courier New" charset="0"/>
              </a:rPr>
              <a:t>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</a:t>
            </a:r>
            <a:r>
              <a:rPr lang="en-US" altLang="zh-CN" sz="2000" dirty="0" err="1">
                <a:latin typeface="Courier New" charset="0"/>
              </a:rPr>
              <a:t>big_name</a:t>
            </a:r>
            <a:r>
              <a:rPr lang="en-US" altLang="zh-CN" sz="2000" dirty="0">
                <a:latin typeface="Courier New" charset="0"/>
              </a:rPr>
              <a:t> = </a:t>
            </a:r>
            <a:r>
              <a:rPr lang="en-US" altLang="zh-CN" sz="2000" b="1" dirty="0" err="1">
                <a:latin typeface="Courier New" charset="0"/>
              </a:rPr>
              <a:t>str.upper</a:t>
            </a:r>
            <a:r>
              <a:rPr lang="en-US" altLang="zh-CN" sz="2000" b="1" dirty="0">
                <a:latin typeface="Courier New" charset="0"/>
              </a:rPr>
              <a:t>(name)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print </a:t>
            </a:r>
            <a:r>
              <a:rPr lang="en-US" altLang="zh-CN" sz="2000" dirty="0" err="1">
                <a:latin typeface="Courier New" charset="0"/>
              </a:rPr>
              <a:t>big_name</a:t>
            </a:r>
            <a:r>
              <a:rPr lang="en-US" altLang="zh-CN" sz="2000" dirty="0">
                <a:latin typeface="Courier New" charset="0"/>
              </a:rPr>
              <a:t>, "has", </a:t>
            </a:r>
            <a:r>
              <a:rPr lang="en-US" altLang="zh-CN" sz="2000" b="1" dirty="0" err="1">
                <a:latin typeface="Courier New" charset="0"/>
              </a:rPr>
              <a:t>len</a:t>
            </a:r>
            <a:r>
              <a:rPr lang="en-US" altLang="zh-CN" sz="2000" b="1" dirty="0">
                <a:latin typeface="Courier New" charset="0"/>
              </a:rPr>
              <a:t>(</a:t>
            </a:r>
            <a:r>
              <a:rPr lang="en-US" altLang="zh-CN" sz="2000" b="1" dirty="0" err="1">
                <a:latin typeface="Courier New" charset="0"/>
              </a:rPr>
              <a:t>big_name</a:t>
            </a:r>
            <a:r>
              <a:rPr lang="en-US" altLang="zh-CN" sz="2000" b="1" dirty="0">
                <a:latin typeface="Courier New" charset="0"/>
              </a:rPr>
              <a:t>)</a:t>
            </a:r>
            <a:r>
              <a:rPr lang="en-US" altLang="zh-CN" sz="2000" dirty="0">
                <a:latin typeface="Courier New" charset="0"/>
              </a:rPr>
              <a:t>, "characters"</a:t>
            </a:r>
          </a:p>
          <a:p>
            <a:pPr>
              <a:buFontTx/>
              <a:buNone/>
            </a:pPr>
            <a:endParaRPr lang="en-US" altLang="zh-CN" sz="8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sz="2000" dirty="0">
                <a:latin typeface="Courier New" charset="0"/>
              </a:rPr>
              <a:t>	MARTIN DOUGLAS STEPP has 20 characters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CCA-6417-1F42-AD1C-8C0AF5DA680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43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9225" y="2057401"/>
            <a:ext cx="8994775" cy="33282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dirty="0" err="1">
                <a:latin typeface="Courier New" charset="0"/>
              </a:rPr>
              <a:t>raw_input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从</a:t>
            </a:r>
            <a:r>
              <a:rPr lang="zh-CN" altLang="en-US" dirty="0"/>
              <a:t>用户的键盘上读取一串</a:t>
            </a:r>
            <a:r>
              <a:rPr lang="zh-CN" altLang="en-US" dirty="0" smtClean="0"/>
              <a:t>文本</a:t>
            </a:r>
            <a:endParaRPr lang="en-US" altLang="zh-CN" sz="9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1000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b="1" dirty="0">
                <a:latin typeface="Courier New" charset="0"/>
              </a:rPr>
              <a:t>	name = </a:t>
            </a:r>
            <a:r>
              <a:rPr lang="en-US" altLang="zh-CN" b="1" dirty="0" err="1">
                <a:latin typeface="Courier New" charset="0"/>
              </a:rPr>
              <a:t>raw_input</a:t>
            </a:r>
            <a:r>
              <a:rPr lang="en-US" altLang="zh-CN" b="1" dirty="0">
                <a:latin typeface="Courier New" charset="0"/>
              </a:rPr>
              <a:t>("Howdy. What's </a:t>
            </a:r>
            <a:r>
              <a:rPr lang="en-US" altLang="zh-CN" b="1" dirty="0" err="1">
                <a:latin typeface="Courier New" charset="0"/>
              </a:rPr>
              <a:t>yer</a:t>
            </a:r>
            <a:r>
              <a:rPr lang="en-US" altLang="zh-CN" b="1" dirty="0">
                <a:latin typeface="Courier New" charset="0"/>
              </a:rPr>
              <a:t> name? ")</a:t>
            </a: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dirty="0">
                <a:latin typeface="Courier New" charset="0"/>
              </a:rPr>
              <a:t>	print name, "... what a silly name!"</a:t>
            </a: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/>
              <a:t>	</a:t>
            </a:r>
            <a:r>
              <a:rPr lang="zh-CN" altLang="en-US" dirty="0" smtClean="0"/>
              <a:t>输出</a:t>
            </a:r>
            <a:r>
              <a:rPr lang="en-GB" altLang="zh-CN" dirty="0" smtClean="0"/>
              <a:t>:</a:t>
            </a:r>
            <a:endParaRPr lang="en-GB" altLang="zh-CN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latin typeface="Courier New" charset="0"/>
              </a:rPr>
              <a:t>	</a:t>
            </a:r>
            <a:r>
              <a:rPr lang="en-GB" altLang="zh-CN" dirty="0">
                <a:latin typeface="Courier New" charset="0"/>
              </a:rPr>
              <a:t>Howdy. What's </a:t>
            </a:r>
            <a:r>
              <a:rPr lang="en-GB" altLang="zh-CN" dirty="0" err="1">
                <a:latin typeface="Courier New" charset="0"/>
              </a:rPr>
              <a:t>yer</a:t>
            </a:r>
            <a:r>
              <a:rPr lang="en-GB" altLang="zh-CN" dirty="0">
                <a:latin typeface="Courier New" charset="0"/>
              </a:rPr>
              <a:t> name? </a:t>
            </a:r>
            <a:r>
              <a:rPr lang="en-GB" altLang="zh-CN" b="1" u="sng" dirty="0">
                <a:latin typeface="Courier New" charset="0"/>
              </a:rPr>
              <a:t>Paris Hilton</a:t>
            </a: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Courier New" charset="0"/>
              </a:rPr>
              <a:t>	Paris Hilton ... what a silly name!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latin typeface="Courier New" charset="0"/>
              </a:rPr>
              <a:t>raw_input</a:t>
            </a:r>
            <a:endParaRPr lang="en-US" altLang="zh-CN">
              <a:latin typeface="Courier New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D078-2FF6-4F46-930F-9F633196F11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85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文本处理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文本处理</a:t>
            </a:r>
            <a:r>
              <a:rPr lang="en-US" altLang="zh-CN" dirty="0" smtClean="0"/>
              <a:t>: </a:t>
            </a:r>
            <a:r>
              <a:rPr lang="zh-CN" altLang="en-US" dirty="0" smtClean="0"/>
              <a:t>检查、编辑和格式化文本</a:t>
            </a:r>
            <a:endParaRPr lang="en-US" altLang="zh-CN" dirty="0"/>
          </a:p>
          <a:p>
            <a:pPr lvl="1"/>
            <a:r>
              <a:rPr lang="zh-CN" altLang="en-US" dirty="0"/>
              <a:t>通常使用逐个检查字符的</a:t>
            </a:r>
            <a:r>
              <a:rPr lang="zh-CN" altLang="en-US" dirty="0" smtClean="0"/>
              <a:t>循环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循环可以按顺序检查字符串中的每个</a:t>
            </a:r>
            <a:r>
              <a:rPr lang="zh-CN" altLang="en-US" dirty="0" smtClean="0"/>
              <a:t>字符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sz="1100" dirty="0"/>
          </a:p>
          <a:p>
            <a:pPr lvl="1">
              <a:lnSpc>
                <a:spcPct val="7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000" b="1" dirty="0">
                <a:latin typeface="Courier New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b="1" dirty="0">
                <a:latin typeface="Courier New" charset="0"/>
              </a:rPr>
              <a:t>	for c in "</a:t>
            </a:r>
            <a:r>
              <a:rPr lang="en-US" altLang="zh-CN" b="1" dirty="0" err="1">
                <a:latin typeface="Courier New" charset="0"/>
              </a:rPr>
              <a:t>booyah</a:t>
            </a:r>
            <a:r>
              <a:rPr lang="en-US" altLang="zh-CN" b="1" dirty="0">
                <a:latin typeface="Courier New" charset="0"/>
              </a:rPr>
              <a:t>":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print c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1000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b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o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o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y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a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h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9F3-207E-2544-B37D-DA9B74BADB03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41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字符串和数字</a:t>
            </a:r>
            <a:endParaRPr lang="en-US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Courier New" charset="0"/>
              </a:rPr>
              <a:t>ord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/>
              <a:t>text</a:t>
            </a:r>
            <a:r>
              <a:rPr lang="en-US" altLang="zh-CN" dirty="0">
                <a:latin typeface="Courier New" charset="0"/>
              </a:rPr>
              <a:t>)</a:t>
            </a:r>
            <a:r>
              <a:rPr lang="en-US" altLang="zh-CN" dirty="0"/>
              <a:t>	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将</a:t>
            </a:r>
            <a:r>
              <a:rPr lang="zh-CN" altLang="en-US" dirty="0"/>
              <a:t>字符串转换为</a:t>
            </a:r>
            <a:r>
              <a:rPr lang="zh-CN" altLang="en-US" dirty="0" smtClean="0"/>
              <a:t>数字</a:t>
            </a:r>
            <a:endParaRPr lang="en-US" altLang="zh-CN" dirty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en-US" altLang="zh-CN" dirty="0" err="1">
                <a:latin typeface="Courier New" charset="0"/>
              </a:rPr>
              <a:t>ord</a:t>
            </a:r>
            <a:r>
              <a:rPr lang="en-US" altLang="zh-CN" dirty="0">
                <a:latin typeface="Courier New" charset="0"/>
              </a:rPr>
              <a:t>("a")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urier New" charset="0"/>
              </a:rPr>
              <a:t>97</a:t>
            </a:r>
            <a:r>
              <a:rPr lang="en-US" altLang="zh-CN" dirty="0"/>
              <a:t>,  </a:t>
            </a:r>
            <a:r>
              <a:rPr lang="en-US" altLang="zh-CN" dirty="0" err="1">
                <a:latin typeface="Courier New" charset="0"/>
              </a:rPr>
              <a:t>ord</a:t>
            </a:r>
            <a:r>
              <a:rPr lang="en-US" altLang="zh-CN" dirty="0">
                <a:latin typeface="Courier New" charset="0"/>
              </a:rPr>
              <a:t>("b")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urier New" charset="0"/>
              </a:rPr>
              <a:t>98</a:t>
            </a:r>
            <a:r>
              <a:rPr lang="en-US" altLang="zh-CN" dirty="0"/>
              <a:t>, ...</a:t>
            </a:r>
          </a:p>
          <a:p>
            <a:pPr lvl="1"/>
            <a:endParaRPr lang="en-US" altLang="zh-CN" sz="1000" dirty="0"/>
          </a:p>
          <a:p>
            <a:pPr lvl="1"/>
            <a:r>
              <a:rPr lang="zh-CN" altLang="en-US" dirty="0"/>
              <a:t>字符使用标准</a:t>
            </a:r>
            <a:r>
              <a:rPr lang="zh-CN" altLang="en-US" dirty="0" smtClean="0"/>
              <a:t>映射如</a:t>
            </a:r>
            <a:r>
              <a:rPr lang="en-US" altLang="zh-CN" dirty="0"/>
              <a:t>ASCII</a:t>
            </a:r>
            <a:r>
              <a:rPr lang="zh-CN" altLang="en-US" dirty="0"/>
              <a:t>和</a:t>
            </a:r>
            <a:r>
              <a:rPr lang="en-US" altLang="zh-CN" dirty="0" smtClean="0"/>
              <a:t>Unicode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latin typeface="Courier New" charset="0"/>
              </a:rPr>
              <a:t>chr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/>
              <a:t>number</a:t>
            </a:r>
            <a:r>
              <a:rPr lang="en-US" altLang="zh-CN" dirty="0"/>
              <a:t>)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将</a:t>
            </a:r>
            <a:r>
              <a:rPr lang="zh-CN" altLang="en-US" dirty="0"/>
              <a:t>数字转换为字符</a:t>
            </a:r>
            <a:r>
              <a:rPr lang="zh-CN" altLang="en-US" dirty="0" smtClean="0"/>
              <a:t>串</a:t>
            </a:r>
            <a:endParaRPr lang="en-US" altLang="zh-CN" dirty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en-US" altLang="zh-CN" dirty="0" err="1">
                <a:latin typeface="Courier New" charset="0"/>
              </a:rPr>
              <a:t>chr</a:t>
            </a:r>
            <a:r>
              <a:rPr lang="en-US" altLang="zh-CN" dirty="0">
                <a:latin typeface="Courier New" charset="0"/>
              </a:rPr>
              <a:t>(99)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urier New" charset="0"/>
              </a:rPr>
              <a:t>"c</a:t>
            </a:r>
            <a:r>
              <a:rPr lang="en-US" altLang="zh-CN" dirty="0">
                <a:latin typeface="Courier New" charset="0"/>
              </a:rPr>
              <a:t>"</a:t>
            </a:r>
          </a:p>
          <a:p>
            <a:pPr lvl="1"/>
            <a:endParaRPr lang="en-US" altLang="zh-CN" dirty="0">
              <a:latin typeface="Courier New" charset="0"/>
            </a:endParaRPr>
          </a:p>
          <a:p>
            <a:pPr lvl="1"/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FF69-9CB3-5447-868F-66922734325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7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文件操作：</a:t>
            </a:r>
            <a:r>
              <a:rPr lang="en-US" altLang="zh-CN" dirty="0" smtClean="0"/>
              <a:t>open()  file()  </a:t>
            </a:r>
            <a:r>
              <a:rPr lang="en-US" altLang="zh-CN" dirty="0" err="1" smtClean="0"/>
              <a:t>readlines</a:t>
            </a:r>
            <a:r>
              <a:rPr lang="en-US" altLang="zh-CN" dirty="0" smtClean="0"/>
              <a:t>()  close()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handle = open(</a:t>
            </a:r>
            <a:r>
              <a:rPr lang="en-US" altLang="zh-CN" dirty="0" err="1" smtClean="0"/>
              <a:t>file_name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access_mode</a:t>
            </a:r>
            <a:r>
              <a:rPr lang="en-US" altLang="zh-CN" dirty="0" smtClean="0"/>
              <a:t> = ‘r’) 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默认 </a:t>
            </a:r>
            <a:r>
              <a:rPr lang="en-US" altLang="zh-CN" b="1" dirty="0">
                <a:solidFill>
                  <a:srgbClr val="008080"/>
                </a:solidFill>
              </a:rPr>
              <a:t>r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r:</a:t>
            </a:r>
            <a:r>
              <a:rPr lang="zh-CN" altLang="en-US" b="1" dirty="0">
                <a:solidFill>
                  <a:srgbClr val="008080"/>
                </a:solidFill>
              </a:rPr>
              <a:t>读取；</a:t>
            </a:r>
            <a:r>
              <a:rPr lang="en-US" altLang="zh-CN" b="1" dirty="0">
                <a:solidFill>
                  <a:srgbClr val="008080"/>
                </a:solidFill>
              </a:rPr>
              <a:t>w:</a:t>
            </a:r>
            <a:r>
              <a:rPr lang="zh-CN" altLang="en-US" b="1" dirty="0">
                <a:solidFill>
                  <a:srgbClr val="008080"/>
                </a:solidFill>
              </a:rPr>
              <a:t>写入；</a:t>
            </a:r>
            <a:r>
              <a:rPr lang="en-US" altLang="zh-CN" b="1" dirty="0">
                <a:solidFill>
                  <a:srgbClr val="008080"/>
                </a:solidFill>
              </a:rPr>
              <a:t>a:</a:t>
            </a:r>
            <a:r>
              <a:rPr lang="zh-CN" altLang="en-US" b="1" dirty="0">
                <a:solidFill>
                  <a:srgbClr val="008080"/>
                </a:solidFill>
              </a:rPr>
              <a:t>添加；</a:t>
            </a:r>
            <a:r>
              <a:rPr lang="en-US" altLang="zh-CN" b="1" dirty="0">
                <a:solidFill>
                  <a:srgbClr val="008080"/>
                </a:solidFill>
              </a:rPr>
              <a:t>+:</a:t>
            </a:r>
            <a:r>
              <a:rPr lang="zh-CN" altLang="en-US" b="1" dirty="0">
                <a:solidFill>
                  <a:srgbClr val="008080"/>
                </a:solidFill>
              </a:rPr>
              <a:t>读写；</a:t>
            </a:r>
            <a:r>
              <a:rPr lang="en-US" altLang="zh-CN" b="1" dirty="0">
                <a:solidFill>
                  <a:srgbClr val="008080"/>
                </a:solidFill>
              </a:rPr>
              <a:t>b:</a:t>
            </a:r>
            <a:r>
              <a:rPr lang="zh-CN" altLang="en-US" b="1" dirty="0">
                <a:solidFill>
                  <a:srgbClr val="008080"/>
                </a:solidFill>
              </a:rPr>
              <a:t>二进制访问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filename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('</a:t>
            </a:r>
            <a:r>
              <a:rPr lang="zh-CN" altLang="en-US" dirty="0" smtClean="0"/>
              <a:t>请输入文件名</a:t>
            </a:r>
            <a:r>
              <a:rPr lang="en-US" altLang="zh-CN" dirty="0" smtClean="0"/>
              <a:t>:')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hFile</a:t>
            </a:r>
            <a:r>
              <a:rPr lang="en-US" altLang="zh-CN" dirty="0" smtClean="0"/>
              <a:t> = file(filename, 'r')</a:t>
            </a:r>
          </a:p>
          <a:p>
            <a:pPr marL="457200" lvl="1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nLine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    print </a:t>
            </a:r>
            <a:r>
              <a:rPr lang="en-US" altLang="zh-CN" dirty="0" err="1" smtClean="0"/>
              <a:t>nLine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 err="1" smtClean="0"/>
              <a:t>hFile.close</a:t>
            </a:r>
            <a:r>
              <a:rPr lang="en-US" altLang="zh-CN" dirty="0" smtClean="0"/>
              <a:t>()  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关闭</a:t>
            </a:r>
            <a:r>
              <a:rPr lang="en-US" altLang="zh-CN" b="1" dirty="0" err="1">
                <a:solidFill>
                  <a:srgbClr val="008080"/>
                </a:solidFill>
              </a:rPr>
              <a:t>hFile</a:t>
            </a:r>
            <a:r>
              <a:rPr lang="zh-CN" altLang="en-US" b="1" dirty="0">
                <a:solidFill>
                  <a:srgbClr val="008080"/>
                </a:solidFill>
              </a:rPr>
              <a:t>文件句柄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本示例适用于较小的文件，否则占用内存太大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56C5-D20D-ED47-BD46-422BFA650645}" type="datetime1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9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错误和异常：</a:t>
            </a:r>
            <a:r>
              <a:rPr lang="en-US" altLang="zh-CN" dirty="0" smtClean="0"/>
              <a:t>try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except </a:t>
            </a:r>
            <a:r>
              <a:rPr lang="en-US" altLang="zh-CN" dirty="0"/>
              <a:t> </a:t>
            </a:r>
            <a:r>
              <a:rPr lang="mr-IN" altLang="zh-CN" dirty="0"/>
              <a:t>–</a:t>
            </a:r>
            <a:r>
              <a:rPr lang="en-US" altLang="zh-CN" dirty="0"/>
              <a:t> </a:t>
            </a:r>
            <a:r>
              <a:rPr lang="en-US" altLang="zh-CN" dirty="0" smtClean="0"/>
              <a:t>raise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P</a:t>
            </a:r>
            <a:r>
              <a:rPr lang="en-US" altLang="zh-CN" b="1" dirty="0">
                <a:solidFill>
                  <a:srgbClr val="008080"/>
                </a:solidFill>
              </a:rPr>
              <a:t>ython</a:t>
            </a:r>
            <a:r>
              <a:rPr lang="zh-CN" altLang="en-US" b="1" dirty="0">
                <a:solidFill>
                  <a:srgbClr val="008080"/>
                </a:solidFill>
              </a:rPr>
              <a:t>编译时会检查语法错误，运行时检测其他错误。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当遇到错误，</a:t>
            </a:r>
            <a:r>
              <a:rPr lang="en-US" altLang="zh-CN" b="1" dirty="0">
                <a:solidFill>
                  <a:srgbClr val="008080"/>
                </a:solidFill>
              </a:rPr>
              <a:t>Python</a:t>
            </a:r>
            <a:r>
              <a:rPr lang="zh-CN" altLang="en-US" b="1" dirty="0">
                <a:solidFill>
                  <a:srgbClr val="008080"/>
                </a:solidFill>
              </a:rPr>
              <a:t>解释器就引发异常，并显示详细信息。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try:</a:t>
            </a:r>
          </a:p>
          <a:p>
            <a:pPr marL="457200" lvl="1" indent="0">
              <a:buNone/>
            </a:pPr>
            <a:r>
              <a:rPr lang="en-US" altLang="zh-CN" dirty="0" smtClean="0"/>
              <a:t>    ……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你打算管理的代码段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……</a:t>
            </a:r>
          </a:p>
          <a:p>
            <a:pPr marL="457200" lvl="1" indent="0">
              <a:buNone/>
            </a:pPr>
            <a:r>
              <a:rPr lang="en-US" altLang="zh-CN" dirty="0" smtClean="0"/>
              <a:t>except </a:t>
            </a:r>
            <a:r>
              <a:rPr lang="en-US" altLang="zh-CN" dirty="0" err="1" smtClean="0"/>
              <a:t>IOError</a:t>
            </a:r>
            <a:r>
              <a:rPr lang="en-US" altLang="zh-CN" dirty="0" smtClean="0"/>
              <a:t>, e:</a:t>
            </a:r>
          </a:p>
          <a:p>
            <a:pPr marL="457200" lvl="1" indent="0">
              <a:buNone/>
            </a:pPr>
            <a:r>
              <a:rPr lang="en-US" altLang="zh-CN" dirty="0" smtClean="0"/>
              <a:t>    print </a:t>
            </a:r>
            <a:r>
              <a:rPr lang="zh-CN" altLang="en-US" dirty="0" smtClean="0"/>
              <a:t>‘出错原因</a:t>
            </a:r>
            <a:r>
              <a:rPr lang="en-US" altLang="zh-CN" dirty="0" smtClean="0"/>
              <a:t>’, e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程序员也可以用</a:t>
            </a:r>
            <a:r>
              <a:rPr lang="en-US" altLang="zh-CN" b="1" dirty="0">
                <a:solidFill>
                  <a:srgbClr val="008080"/>
                </a:solidFill>
              </a:rPr>
              <a:t>raise</a:t>
            </a:r>
            <a:r>
              <a:rPr lang="zh-CN" altLang="en-US" b="1" dirty="0">
                <a:solidFill>
                  <a:srgbClr val="008080"/>
                </a:solidFill>
              </a:rPr>
              <a:t>有意引发一个异常</a:t>
            </a:r>
            <a:endParaRPr lang="en-US" altLang="zh-CN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876-7E36-674A-B10D-5A9F875FF917}" type="datetime1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12148" y="823511"/>
            <a:ext cx="6377940" cy="1293028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Watching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9715-E8AD-844D-A6F4-532581759C6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37</a:t>
            </a:fld>
            <a:endParaRPr kumimoji="1" lang="zh-CN" altLang="en-US"/>
          </a:p>
        </p:txBody>
      </p:sp>
      <p:pic>
        <p:nvPicPr>
          <p:cNvPr id="9" name="Picture 2" descr="http://i-7.vcimg.com/trim/19775c322b945d92c1ae39d21fc802e2234074/tri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911" y="2116539"/>
            <a:ext cx="7236177" cy="407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297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gray">
          <a:xfrm>
            <a:off x="837346" y="2443316"/>
            <a:ext cx="7500990" cy="3527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1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）简单、易学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是一种代表简单主义思想的语言，有简单的语法，容易上手。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的这种伪代码本质是它最大的优点之一。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使你能够专注于解决问题而不是去搞明白语言本身。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2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）面向对象的高层语言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无需关注底层细节，而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中需要操作指针。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与其他语言相比，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以强大而又简单的方式实现面向对象编程。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3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）解释性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程序不需要编译成二进制代码，可以直接在源代码上运行。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对于编译性语言（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），源文件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-&gt;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编译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链接器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-&gt;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可执行文件。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3D6-FCBF-D744-B9C6-CFA113284BDB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59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gray">
          <a:xfrm>
            <a:off x="827407" y="2443316"/>
            <a:ext cx="7500990" cy="3527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4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）免费开源，可移植性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Unix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衍生系统，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Win32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系统家族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，手机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平板电脑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en-US" altLang="zh-CN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PSP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等等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5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）可扩展性，可嵌入性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a.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如果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一段关键代码希望运行得更快或者希望算法不公开，你可以把这部分程序用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或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编写，然后在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中调用它们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b.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您可以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把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嵌入到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，</a:t>
            </a:r>
            <a:r>
              <a:rPr lang="zh-CN" altLang="en-US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以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向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程序用户提供脚本功能。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6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）丰富的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库</a:t>
            </a:r>
            <a:endParaRPr lang="zh-CN" altLang="en-US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支持通用软件开发，其标准库非常全面而强大，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包括正则表达式、文档生成、单元测试、线程、数据库、网页浏览器、等等。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还有众多高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质量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的第三方库如</a:t>
            </a:r>
            <a:r>
              <a:rPr lang="en-US" altLang="zh-CN" b="0" dirty="0" err="1" smtClean="0">
                <a:solidFill>
                  <a:srgbClr val="080808"/>
                </a:solidFill>
                <a:ea typeface="宋体" charset="-122"/>
                <a:cs typeface="Arial" charset="0"/>
              </a:rPr>
              <a:t>numpy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、</a:t>
            </a:r>
            <a:r>
              <a:rPr lang="en-US" altLang="zh-CN" b="0" dirty="0" err="1" smtClean="0">
                <a:solidFill>
                  <a:srgbClr val="080808"/>
                </a:solidFill>
                <a:ea typeface="宋体" charset="-122"/>
                <a:cs typeface="Arial" charset="0"/>
              </a:rPr>
              <a:t>tensorflow</a:t>
            </a:r>
            <a:r>
              <a:rPr lang="zh-CN" altLang="en-US" dirty="0">
                <a:solidFill>
                  <a:srgbClr val="080808"/>
                </a:solidFill>
                <a:cs typeface="Arial" charset="0"/>
              </a:rPr>
              <a:t> 、</a:t>
            </a:r>
            <a:r>
              <a:rPr lang="en-US" altLang="zh-CN" dirty="0" err="1">
                <a:solidFill>
                  <a:srgbClr val="080808"/>
                </a:solidFill>
                <a:cs typeface="Arial" charset="0"/>
              </a:rPr>
              <a:t>matplotlib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等。</a:t>
            </a:r>
            <a:endParaRPr lang="zh-CN" altLang="en-US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BA3-38C1-C748-B218-A6666B03EEA6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50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进入</a:t>
            </a:r>
            <a:r>
              <a:rPr lang="en-US" altLang="zh-CN" smtClean="0"/>
              <a:t>Python</a:t>
            </a:r>
            <a:r>
              <a:rPr lang="zh-CN" altLang="en-US" smtClean="0"/>
              <a:t>编程世界</a:t>
            </a:r>
            <a:endParaRPr lang="en-US" altLang="zh-CN" dirty="0"/>
          </a:p>
        </p:txBody>
      </p:sp>
      <p:sp>
        <p:nvSpPr>
          <p:cNvPr id="10270" name="AutoShape 30"/>
          <p:cNvSpPr>
            <a:spLocks noChangeArrowheads="1"/>
          </p:cNvSpPr>
          <p:nvPr/>
        </p:nvSpPr>
        <p:spPr bwMode="gray">
          <a:xfrm>
            <a:off x="1260475" y="2479469"/>
            <a:ext cx="6653213" cy="164306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71" name="AutoShape 31"/>
          <p:cNvSpPr>
            <a:spLocks noChangeArrowheads="1"/>
          </p:cNvSpPr>
          <p:nvPr/>
        </p:nvSpPr>
        <p:spPr bwMode="gray">
          <a:xfrm>
            <a:off x="1263650" y="4599613"/>
            <a:ext cx="6653213" cy="148313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accent3">
                  <a:lumMod val="25000"/>
                  <a:shade val="30000"/>
                  <a:satMod val="115000"/>
                </a:schemeClr>
              </a:gs>
              <a:gs pos="50000">
                <a:schemeClr val="accent3">
                  <a:lumMod val="25000"/>
                  <a:shade val="67500"/>
                  <a:satMod val="115000"/>
                </a:schemeClr>
              </a:gs>
              <a:gs pos="100000">
                <a:schemeClr val="accent3">
                  <a:lumMod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3" name="AutoShape 33"/>
          <p:cNvSpPr>
            <a:spLocks noChangeArrowheads="1"/>
          </p:cNvSpPr>
          <p:nvPr/>
        </p:nvSpPr>
        <p:spPr bwMode="gray">
          <a:xfrm flipV="1">
            <a:off x="1435100" y="4367007"/>
            <a:ext cx="6397625" cy="361950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39999"/>
                </a:schemeClr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4" name="AutoShape 34"/>
          <p:cNvSpPr>
            <a:spLocks noChangeArrowheads="1"/>
          </p:cNvSpPr>
          <p:nvPr/>
        </p:nvSpPr>
        <p:spPr bwMode="gray">
          <a:xfrm flipV="1">
            <a:off x="1338263" y="2109580"/>
            <a:ext cx="6502400" cy="363538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39999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76" name="Picture 36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25" y="2522330"/>
            <a:ext cx="674688" cy="574675"/>
          </a:xfrm>
          <a:prstGeom prst="rect">
            <a:avLst/>
          </a:prstGeom>
          <a:noFill/>
        </p:spPr>
      </p:pic>
      <p:pic>
        <p:nvPicPr>
          <p:cNvPr id="10277" name="Picture 37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4645650"/>
            <a:ext cx="676275" cy="573088"/>
          </a:xfrm>
          <a:prstGeom prst="rect">
            <a:avLst/>
          </a:prstGeom>
          <a:noFill/>
        </p:spPr>
      </p:pic>
      <p:sp>
        <p:nvSpPr>
          <p:cNvPr id="10279" name="AutoShape 39"/>
          <p:cNvSpPr>
            <a:spLocks noChangeArrowheads="1"/>
          </p:cNvSpPr>
          <p:nvPr/>
        </p:nvSpPr>
        <p:spPr bwMode="gray">
          <a:xfrm>
            <a:off x="1747838" y="2252455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0" name="AutoShape 40"/>
          <p:cNvSpPr>
            <a:spLocks noChangeArrowheads="1"/>
          </p:cNvSpPr>
          <p:nvPr/>
        </p:nvSpPr>
        <p:spPr bwMode="gray">
          <a:xfrm>
            <a:off x="1747838" y="439165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gray">
          <a:xfrm>
            <a:off x="1671638" y="2795371"/>
            <a:ext cx="60198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的官网网站：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  <a:hlinkClick r:id="rId3"/>
              </a:rPr>
              <a:t>http://www.python.org</a:t>
            </a:r>
            <a:endParaRPr lang="en-US" altLang="zh-CN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Unix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衍生系统可能已经安装了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，在命令行对话框中键入“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”即可显示版本信息。</a:t>
            </a:r>
            <a:endParaRPr lang="en-US" altLang="zh-CN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Windows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下安装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和安装其他软件一样，很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easy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！</a:t>
            </a:r>
            <a:endParaRPr lang="en-US" altLang="zh-CN" dirty="0" smtClean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gray">
          <a:xfrm>
            <a:off x="1671638" y="5049426"/>
            <a:ext cx="60198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编码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方面：</a:t>
            </a:r>
            <a:r>
              <a:rPr lang="en-US" altLang="zh-CN" b="0" dirty="0" smtClean="0">
                <a:solidFill>
                  <a:srgbClr val="FEFFFF"/>
                </a:solidFill>
                <a:ea typeface="宋体" charset="-122"/>
              </a:rPr>
              <a:t>Python3.x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默认</a:t>
            </a:r>
            <a:r>
              <a:rPr lang="en-US" altLang="zh-CN" b="0" dirty="0" smtClean="0">
                <a:solidFill>
                  <a:srgbClr val="FEFFFF"/>
                </a:solidFill>
                <a:ea typeface="宋体" charset="-122"/>
              </a:rPr>
              <a:t>utf-8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。</a:t>
            </a:r>
            <a:endParaRPr lang="en-US" altLang="zh-CN" b="0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语法方面有改动，数据类型方面有调整。</a:t>
            </a:r>
            <a:endParaRPr lang="en-US" altLang="zh-CN" b="0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面向对象、异常处理和模块等方面也有改动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。</a:t>
            </a:r>
            <a:endParaRPr lang="en-US" altLang="zh-CN" b="0" dirty="0" smtClean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black">
          <a:xfrm>
            <a:off x="2128838" y="2252455"/>
            <a:ext cx="5029200" cy="4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Python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下载与安装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black">
          <a:xfrm>
            <a:off x="2128838" y="4401175"/>
            <a:ext cx="5029200" cy="4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accent3">
                    <a:lumMod val="25000"/>
                  </a:schemeClr>
                </a:solidFill>
                <a:ea typeface="宋体" charset="-122"/>
              </a:rPr>
              <a:t>Python2.x  </a:t>
            </a:r>
            <a:r>
              <a:rPr lang="en-US" altLang="zh-CN" sz="2000" dirty="0" err="1" smtClean="0">
                <a:solidFill>
                  <a:schemeClr val="accent3">
                    <a:lumMod val="25000"/>
                  </a:schemeClr>
                </a:solidFill>
                <a:ea typeface="宋体" charset="-122"/>
              </a:rPr>
              <a:t>vs</a:t>
            </a:r>
            <a:r>
              <a:rPr lang="en-US" altLang="zh-CN" sz="2000" dirty="0" smtClean="0">
                <a:solidFill>
                  <a:schemeClr val="accent3">
                    <a:lumMod val="25000"/>
                  </a:schemeClr>
                </a:solidFill>
                <a:ea typeface="宋体" charset="-122"/>
              </a:rPr>
              <a:t>  Python 3.x</a:t>
            </a:r>
            <a:endParaRPr lang="en-US" altLang="zh-CN" sz="2000" dirty="0">
              <a:solidFill>
                <a:schemeClr val="accent3">
                  <a:lumMod val="25000"/>
                </a:schemeClr>
              </a:solidFill>
              <a:ea typeface="宋体" charset="-122"/>
            </a:endParaRP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F8F70492-2173-BE4D-B6A9-932E6FD7E6F0}" type="datetime1">
              <a:rPr kumimoji="1" lang="zh-CN" altLang="en-US" smtClean="0"/>
              <a:t>2017/11/22</a:t>
            </a:fld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6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下载最新版的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安装包：</a:t>
            </a:r>
            <a:endParaRPr lang="en-US" altLang="zh-CN" dirty="0" smtClean="0"/>
          </a:p>
          <a:p>
            <a:pPr lvl="1"/>
            <a:r>
              <a:rPr lang="en-AU" altLang="zh-CN" dirty="0" smtClean="0">
                <a:hlinkClick r:id="rId3"/>
              </a:rPr>
              <a:t>https://www.python.org/downloads/windows/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安装界面</a:t>
            </a:r>
            <a:r>
              <a:rPr lang="zh-CN" altLang="en-US" dirty="0" smtClean="0"/>
              <a:t>勾选添加环境</a:t>
            </a:r>
            <a:r>
              <a:rPr lang="zh-CN" altLang="en-US" dirty="0"/>
              <a:t>变量</a:t>
            </a:r>
            <a:r>
              <a:rPr lang="zh-CN" altLang="en-US" dirty="0" smtClean="0"/>
              <a:t>，等待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安装好后，即可在命令行窗口输入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开始体验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自带交互式解释器环境</a:t>
            </a:r>
            <a:endParaRPr lang="en-US" altLang="zh-CN" dirty="0" smtClean="0"/>
          </a:p>
          <a:p>
            <a:r>
              <a:rPr lang="zh-CN" altLang="en-US" dirty="0" smtClean="0"/>
              <a:t>也可以选择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（先下载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运行时环境）或文本编辑器作为开发环境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85A6-10A2-BA4A-B6CC-AAB7375CAF2E}" type="datetime1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8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推荐学习资源</a:t>
            </a:r>
            <a:endParaRPr lang="en-US" altLang="zh-CN" dirty="0"/>
          </a:p>
        </p:txBody>
      </p:sp>
      <p:sp>
        <p:nvSpPr>
          <p:cNvPr id="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17F4-CEA4-C84C-93CD-51ACC8C12732}" type="datetime1">
              <a:rPr lang="zh-CN" altLang="en-US" smtClean="0"/>
              <a:t>2017/11/22</a:t>
            </a:fld>
            <a:endParaRPr lang="zh-CN" altLang="en-US" dirty="0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gray">
          <a:xfrm flipH="1">
            <a:off x="0" y="6400800"/>
            <a:ext cx="281940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 flipH="1">
            <a:off x="0" y="3962400"/>
            <a:ext cx="609600" cy="26670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614488" y="35433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428860" y="4343408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2908300" y="533082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gray">
          <a:xfrm flipH="1">
            <a:off x="0" y="3751263"/>
            <a:ext cx="1665288" cy="28781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gray">
          <a:xfrm flipH="1">
            <a:off x="0" y="5481638"/>
            <a:ext cx="2895600" cy="11477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gray">
          <a:xfrm flipH="1">
            <a:off x="142844" y="2285992"/>
            <a:ext cx="1143008" cy="4429156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gray">
          <a:xfrm flipH="1">
            <a:off x="214280" y="3500438"/>
            <a:ext cx="2071703" cy="314327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gray">
          <a:xfrm flipH="1">
            <a:off x="142844" y="4500570"/>
            <a:ext cx="3214710" cy="2214578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gray">
          <a:xfrm flipH="1">
            <a:off x="0" y="5572140"/>
            <a:ext cx="4500562" cy="128586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0" y="4495800"/>
            <a:ext cx="2514600" cy="2362200"/>
            <a:chOff x="0" y="2654"/>
            <a:chExt cx="1592" cy="1522"/>
          </a:xfrm>
        </p:grpSpPr>
        <p:sp>
          <p:nvSpPr>
            <p:cNvPr id="22" name="Arc 15"/>
            <p:cNvSpPr>
              <a:spLocks/>
            </p:cNvSpPr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80808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 flipH="1">
              <a:off x="0" y="2654"/>
              <a:ext cx="1592" cy="152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rc 17"/>
            <p:cNvSpPr>
              <a:spLocks/>
            </p:cNvSpPr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gamma/>
                    <a:shade val="72941"/>
                    <a:invGamma/>
                  </a:srgbClr>
                </a:gs>
                <a:gs pos="100000">
                  <a:srgbClr val="CBBC6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rc 18"/>
            <p:cNvSpPr>
              <a:spLocks/>
            </p:cNvSpPr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CBBC63">
                    <a:gamma/>
                    <a:tint val="63529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gray">
            <a:xfrm>
              <a:off x="95" y="3348"/>
              <a:ext cx="1036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学习</a:t>
              </a:r>
              <a:endParaRPr lang="en-US" altLang="zh-CN" sz="240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资源</a:t>
              </a:r>
              <a:endParaRPr lang="en-US" altLang="zh-CN" sz="2400" dirty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black">
          <a:xfrm>
            <a:off x="1800201" y="1428736"/>
            <a:ext cx="2117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Python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官方网站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black">
          <a:xfrm>
            <a:off x="3014647" y="2702478"/>
            <a:ext cx="26781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Github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开源软件社区</a:t>
            </a:r>
            <a:endParaRPr lang="en-US" altLang="zh-CN" sz="20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black">
          <a:xfrm>
            <a:off x="4060834" y="3786190"/>
            <a:ext cx="2111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OSChina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开源中国</a:t>
            </a:r>
            <a:endParaRPr lang="en-US" altLang="zh-CN" sz="20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black">
          <a:xfrm>
            <a:off x="5251468" y="4857760"/>
            <a:ext cx="2023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CSDN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程序员社区</a:t>
            </a:r>
            <a:endParaRPr lang="en-US" altLang="zh-CN" sz="20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AutoShape 24"/>
          <p:cNvSpPr>
            <a:spLocks noChangeArrowheads="1"/>
          </p:cNvSpPr>
          <p:nvPr/>
        </p:nvSpPr>
        <p:spPr bwMode="gray">
          <a:xfrm>
            <a:off x="4429124" y="507207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black">
          <a:xfrm>
            <a:off x="1800201" y="1782537"/>
            <a:ext cx="46545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python.org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36" name="AutoShape 41"/>
          <p:cNvSpPr>
            <a:spLocks noChangeArrowheads="1"/>
          </p:cNvSpPr>
          <p:nvPr/>
        </p:nvSpPr>
        <p:spPr bwMode="gray">
          <a:xfrm>
            <a:off x="1000100" y="1700205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gray">
          <a:xfrm>
            <a:off x="2143108" y="2857496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gray">
          <a:xfrm>
            <a:off x="3260733" y="3986221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44"/>
          <p:cNvSpPr>
            <a:spLocks noChangeArrowheads="1"/>
          </p:cNvSpPr>
          <p:nvPr/>
        </p:nvSpPr>
        <p:spPr bwMode="gray">
          <a:xfrm>
            <a:off x="534988" y="3732213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gray">
          <a:xfrm>
            <a:off x="2843213" y="62992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black">
          <a:xfrm>
            <a:off x="3014647" y="3059668"/>
            <a:ext cx="4154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github.com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black">
          <a:xfrm>
            <a:off x="4060834" y="4143380"/>
            <a:ext cx="46545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www.oschina.net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b="0" dirty="0" smtClean="0">
              <a:ea typeface="宋体" charset="-122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black">
          <a:xfrm>
            <a:off x="5286380" y="5214950"/>
            <a:ext cx="3368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www.csdn.net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b="0" dirty="0" smtClean="0">
              <a:ea typeface="宋体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4AB1-67C3-4B81-8889-D28A5EFEEBE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76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解释型语言（</a:t>
            </a:r>
            <a:r>
              <a:rPr lang="en-US" altLang="zh-CN" dirty="0" smtClean="0"/>
              <a:t>Interpreted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是一种解释型语言</a:t>
            </a:r>
            <a:endParaRPr lang="en-US" altLang="zh-CN" dirty="0" smtClean="0"/>
          </a:p>
          <a:p>
            <a:pPr lvl="1"/>
            <a:r>
              <a:rPr lang="zh-CN" altLang="en-US" dirty="0"/>
              <a:t>不像许多其他语言（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 ++</a:t>
            </a:r>
            <a:r>
              <a:rPr lang="zh-CN" altLang="en-US" dirty="0" smtClean="0"/>
              <a:t>）需要编译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代码编写完成后，</a:t>
            </a:r>
            <a:r>
              <a:rPr lang="zh-CN" altLang="en-US" dirty="0"/>
              <a:t>然后</a:t>
            </a:r>
            <a:r>
              <a:rPr lang="zh-CN" altLang="en-US" dirty="0" smtClean="0"/>
              <a:t>由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</a:t>
            </a:r>
            <a:r>
              <a:rPr lang="zh-CN" altLang="en-US" dirty="0"/>
              <a:t>器直接执行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</a:t>
            </a:r>
            <a:r>
              <a:rPr lang="zh-CN" altLang="en-US" dirty="0"/>
              <a:t>器中键入命令并查看即时结果</a:t>
            </a:r>
            <a:endParaRPr lang="en-US" altLang="zh-CN" dirty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798721" y="3983990"/>
            <a:ext cx="6707188" cy="2279650"/>
            <a:chOff x="860" y="3101"/>
            <a:chExt cx="3843" cy="1153"/>
          </a:xfrm>
        </p:grpSpPr>
        <p:sp>
          <p:nvSpPr>
            <p:cNvPr id="36869" name="Line 19"/>
            <p:cNvSpPr>
              <a:spLocks noChangeShapeType="1"/>
            </p:cNvSpPr>
            <p:nvPr/>
          </p:nvSpPr>
          <p:spPr bwMode="auto">
            <a:xfrm>
              <a:off x="2621" y="4252"/>
              <a:ext cx="1722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0" name="Group 6"/>
            <p:cNvGrpSpPr>
              <a:grpSpLocks/>
            </p:cNvGrpSpPr>
            <p:nvPr/>
          </p:nvGrpSpPr>
          <p:grpSpPr bwMode="auto"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36871" name="Group 7"/>
              <p:cNvGrpSpPr>
                <a:grpSpLocks/>
              </p:cNvGrpSpPr>
              <p:nvPr/>
            </p:nvGrpSpPr>
            <p:grpSpPr bwMode="auto"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36872" name="AutoShape 10"/>
                <p:cNvSpPr>
                  <a:spLocks noChangeArrowheads="1"/>
                </p:cNvSpPr>
                <p:nvPr/>
              </p:nvSpPr>
              <p:spPr bwMode="auto"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计算机</a:t>
                  </a:r>
                  <a:endParaRPr lang="en-GB" altLang="zh-CN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3" name="AutoShape 12"/>
                <p:cNvSpPr>
                  <a:spLocks noChangeArrowheads="1"/>
                </p:cNvSpPr>
                <p:nvPr/>
              </p:nvSpPr>
              <p:spPr bwMode="auto"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dirty="0" smtClean="0">
                      <a:solidFill>
                        <a:srgbClr val="000000"/>
                      </a:solidFill>
                      <a:latin typeface="Tahoma" charset="0"/>
                      <a:ea typeface="Arial" charset="0"/>
                      <a:cs typeface="Arial" charset="0"/>
                    </a:rPr>
                    <a:t>运行时环境</a:t>
                  </a:r>
                  <a:endParaRPr lang="en-GB" altLang="zh-CN" i="0" dirty="0">
                    <a:solidFill>
                      <a:srgbClr val="000000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4" name="AutoShape 13"/>
                <p:cNvSpPr>
                  <a:spLocks noChangeArrowheads="1"/>
                </p:cNvSpPr>
                <p:nvPr/>
              </p:nvSpPr>
              <p:spPr bwMode="auto"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000000"/>
                      </a:solidFill>
                      <a:latin typeface="Tahoma" charset="0"/>
                      <a:ea typeface="Arial" charset="0"/>
                      <a:cs typeface="Arial" charset="0"/>
                    </a:rPr>
                    <a:t>编译器</a:t>
                  </a:r>
                  <a:endParaRPr lang="en-GB" altLang="zh-CN" i="0" dirty="0">
                    <a:solidFill>
                      <a:srgbClr val="000000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5" name="AutoShape 14"/>
                <p:cNvSpPr>
                  <a:spLocks noChangeArrowheads="1"/>
                </p:cNvSpPr>
                <p:nvPr/>
              </p:nvSpPr>
              <p:spPr bwMode="auto"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b="1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代码</a:t>
                  </a:r>
                  <a:endParaRPr lang="en-GB" altLang="zh-CN" b="1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6" name="Line 19"/>
                <p:cNvSpPr>
                  <a:spLocks noChangeShapeType="1"/>
                </p:cNvSpPr>
                <p:nvPr/>
              </p:nvSpPr>
              <p:spPr bwMode="auto">
                <a:xfrm>
                  <a:off x="582" y="3053"/>
                  <a:ext cx="2490" cy="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877" name="Text Box 13"/>
              <p:cNvSpPr txBox="1">
                <a:spLocks noChangeArrowheads="1"/>
              </p:cNvSpPr>
              <p:nvPr/>
            </p:nvSpPr>
            <p:spPr bwMode="auto">
              <a:xfrm>
                <a:off x="860" y="3233"/>
                <a:ext cx="528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143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30263" defTabSz="830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244600" defTabSz="830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6589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1161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5733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0305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4877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zh-CN" sz="2200" i="0" dirty="0">
                    <a:latin typeface="Verdana" charset="0"/>
                    <a:ea typeface="Arial" charset="0"/>
                    <a:cs typeface="Arial" charset="0"/>
                  </a:rPr>
                  <a:t>Java:</a:t>
                </a:r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36879" name="Group 15"/>
              <p:cNvGrpSpPr>
                <a:grpSpLocks/>
              </p:cNvGrpSpPr>
              <p:nvPr/>
            </p:nvGrpSpPr>
            <p:grpSpPr bwMode="auto"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36880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计算机</a:t>
                  </a:r>
                  <a:endParaRPr lang="en-GB" altLang="zh-CN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81" name="AutoShape 15"/>
                <p:cNvSpPr>
                  <a:spLocks noChangeArrowheads="1"/>
                </p:cNvSpPr>
                <p:nvPr/>
              </p:nvSpPr>
              <p:spPr bwMode="auto"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000000"/>
                      </a:solidFill>
                      <a:latin typeface="Tahoma" charset="0"/>
                      <a:ea typeface="Arial" charset="0"/>
                      <a:cs typeface="Arial" charset="0"/>
                    </a:rPr>
                    <a:t>解释器</a:t>
                  </a:r>
                  <a:endParaRPr lang="en-GB" altLang="zh-CN" i="0" dirty="0">
                    <a:solidFill>
                      <a:srgbClr val="000000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82" name="AutoShape 16"/>
                <p:cNvSpPr>
                  <a:spLocks noChangeArrowheads="1"/>
                </p:cNvSpPr>
                <p:nvPr/>
              </p:nvSpPr>
              <p:spPr bwMode="auto"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b="1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代码</a:t>
                  </a:r>
                  <a:endParaRPr lang="en-GB" altLang="zh-CN" b="1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883" name="Text Box 19"/>
              <p:cNvSpPr txBox="1">
                <a:spLocks noChangeArrowheads="1"/>
              </p:cNvSpPr>
              <p:nvPr/>
            </p:nvSpPr>
            <p:spPr bwMode="auto">
              <a:xfrm>
                <a:off x="870" y="3776"/>
                <a:ext cx="720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143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30263" defTabSz="830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244600" defTabSz="830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6589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1161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5733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0305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4877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zh-CN" sz="2200" i="0">
                    <a:latin typeface="Verdana" charset="0"/>
                    <a:ea typeface="Arial" charset="0"/>
                    <a:cs typeface="Arial" charset="0"/>
                  </a:rPr>
                  <a:t>Python:</a:t>
                </a:r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A05-6177-EC42-9606-3B5C49387FB5}" type="datetime1">
              <a:rPr kumimoji="1" lang="zh-CN" altLang="en-US" smtClean="0"/>
              <a:t>2017/11/22</a:t>
            </a:fld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05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915</TotalTime>
  <Words>2054</Words>
  <Application>Microsoft Macintosh PowerPoint</Application>
  <PresentationFormat>全屏显示(4:3)</PresentationFormat>
  <Paragraphs>604</Paragraphs>
  <Slides>37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Andale Mono</vt:lpstr>
      <vt:lpstr>Century Gothic</vt:lpstr>
      <vt:lpstr>Courier New</vt:lpstr>
      <vt:lpstr>DengXian</vt:lpstr>
      <vt:lpstr>Mangal</vt:lpstr>
      <vt:lpstr>Tahoma</vt:lpstr>
      <vt:lpstr>Times New Roman</vt:lpstr>
      <vt:lpstr>Verdana</vt:lpstr>
      <vt:lpstr>Wingdings</vt:lpstr>
      <vt:lpstr>黑体</vt:lpstr>
      <vt:lpstr>华文新魏</vt:lpstr>
      <vt:lpstr>宋体</vt:lpstr>
      <vt:lpstr>微软雅黑</vt:lpstr>
      <vt:lpstr>Arial</vt:lpstr>
      <vt:lpstr>水汽尾迹</vt:lpstr>
      <vt:lpstr>Python编程入门</vt:lpstr>
      <vt:lpstr>Python</vt:lpstr>
      <vt:lpstr>为什么要学Python？</vt:lpstr>
      <vt:lpstr>为什么要学Python？</vt:lpstr>
      <vt:lpstr>为什么要学Python？</vt:lpstr>
      <vt:lpstr>进入Python编程世界</vt:lpstr>
      <vt:lpstr>Windows下安装Python</vt:lpstr>
      <vt:lpstr>Python推荐学习资源</vt:lpstr>
      <vt:lpstr>解释型语言（Interpreted Languages）</vt:lpstr>
      <vt:lpstr>Python解释器</vt:lpstr>
      <vt:lpstr>print 语句</vt:lpstr>
      <vt:lpstr>注释（Comments）</vt:lpstr>
      <vt:lpstr>表达式（Expressions）</vt:lpstr>
      <vt:lpstr>变量（Variables）</vt:lpstr>
      <vt:lpstr>数据类型（Data Types）</vt:lpstr>
      <vt:lpstr>集合类型（Collections）</vt:lpstr>
      <vt:lpstr>参数（Parameters）</vt:lpstr>
      <vt:lpstr>函数（Functions）</vt:lpstr>
      <vt:lpstr>一个完整的Python程序</vt:lpstr>
      <vt:lpstr>Python项目文件层次</vt:lpstr>
      <vt:lpstr>数学命令</vt:lpstr>
      <vt:lpstr>输入</vt:lpstr>
      <vt:lpstr>if</vt:lpstr>
      <vt:lpstr>if/else</vt:lpstr>
      <vt:lpstr>逻辑</vt:lpstr>
      <vt:lpstr>for 循环</vt:lpstr>
      <vt:lpstr>While循环</vt:lpstr>
      <vt:lpstr>随机数</vt:lpstr>
      <vt:lpstr>字符串（Strings）</vt:lpstr>
      <vt:lpstr>字符串操作</vt:lpstr>
      <vt:lpstr>字符串属性</vt:lpstr>
      <vt:lpstr>raw_input</vt:lpstr>
      <vt:lpstr>文本处理</vt:lpstr>
      <vt:lpstr>字符串和数字</vt:lpstr>
      <vt:lpstr>文件操作</vt:lpstr>
      <vt:lpstr>错误处理</vt:lpstr>
      <vt:lpstr>Thanks for Watching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office365</dc:creator>
  <cp:lastModifiedBy>office365</cp:lastModifiedBy>
  <cp:revision>54</cp:revision>
  <dcterms:created xsi:type="dcterms:W3CDTF">2017-11-21T10:22:56Z</dcterms:created>
  <dcterms:modified xsi:type="dcterms:W3CDTF">2017-11-22T01:38:33Z</dcterms:modified>
</cp:coreProperties>
</file>