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6"/>
    <p:restoredTop sz="94719"/>
  </p:normalViewPr>
  <p:slideViewPr>
    <p:cSldViewPr snapToGrid="0" snapToObjects="1">
      <p:cViewPr>
        <p:scale>
          <a:sx n="139" d="100"/>
          <a:sy n="139" d="100"/>
        </p:scale>
        <p:origin x="-9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26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0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6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1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9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CDAE-C514-FB41-9C0E-61262CB1112B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5616-0064-4D45-839F-223C8DB8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229A-E370-2C4F-8F8B-225C51CF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32845"/>
            <a:ext cx="9448800" cy="1825096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Baby, Build*a*Book!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70AE8-180C-D04C-A2F9-65D61233C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Brought to you by: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R2-K2</a:t>
            </a:r>
          </a:p>
        </p:txBody>
      </p:sp>
    </p:spTree>
    <p:extLst>
      <p:ext uri="{BB962C8B-B14F-4D97-AF65-F5344CB8AC3E}">
        <p14:creationId xmlns:p14="http://schemas.microsoft.com/office/powerpoint/2010/main" val="76990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8B28-66E4-204E-BE1C-A5B773A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3491951-228A-AC4B-92B3-A34AB55577D1}"/>
              </a:ext>
            </a:extLst>
          </p:cNvPr>
          <p:cNvSpPr/>
          <p:nvPr/>
        </p:nvSpPr>
        <p:spPr>
          <a:xfrm>
            <a:off x="438912" y="2414016"/>
            <a:ext cx="2194560" cy="31089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89CE8-7972-744D-858D-3901DC083FE2}"/>
              </a:ext>
            </a:extLst>
          </p:cNvPr>
          <p:cNvSpPr txBox="1"/>
          <p:nvPr/>
        </p:nvSpPr>
        <p:spPr>
          <a:xfrm>
            <a:off x="438912" y="5608320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BabyBook_DB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8A7A7D-61DF-FC4D-B543-981382EFC7F2}"/>
              </a:ext>
            </a:extLst>
          </p:cNvPr>
          <p:cNvSpPr/>
          <p:nvPr/>
        </p:nvSpPr>
        <p:spPr>
          <a:xfrm>
            <a:off x="2895600" y="2057401"/>
            <a:ext cx="1316736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EF686B-ED6C-7D44-B832-EDCE9F81CC62}"/>
              </a:ext>
            </a:extLst>
          </p:cNvPr>
          <p:cNvSpPr/>
          <p:nvPr/>
        </p:nvSpPr>
        <p:spPr>
          <a:xfrm>
            <a:off x="2895600" y="3492247"/>
            <a:ext cx="1316736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399989-101E-0947-A3AC-5E09165C9F05}"/>
              </a:ext>
            </a:extLst>
          </p:cNvPr>
          <p:cNvSpPr/>
          <p:nvPr/>
        </p:nvSpPr>
        <p:spPr>
          <a:xfrm>
            <a:off x="2895600" y="4927093"/>
            <a:ext cx="1316736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F5F27-5DF5-A341-B426-51FEC8530409}"/>
              </a:ext>
            </a:extLst>
          </p:cNvPr>
          <p:cNvSpPr txBox="1"/>
          <p:nvPr/>
        </p:nvSpPr>
        <p:spPr>
          <a:xfrm>
            <a:off x="2767965" y="3029737"/>
            <a:ext cx="144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137CE-6235-974F-8931-31F0DCFF9B4D}"/>
              </a:ext>
            </a:extLst>
          </p:cNvPr>
          <p:cNvSpPr txBox="1"/>
          <p:nvPr/>
        </p:nvSpPr>
        <p:spPr>
          <a:xfrm>
            <a:off x="2767965" y="4464583"/>
            <a:ext cx="144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5757A-3492-D640-B9EF-A907F395383B}"/>
              </a:ext>
            </a:extLst>
          </p:cNvPr>
          <p:cNvSpPr txBox="1"/>
          <p:nvPr/>
        </p:nvSpPr>
        <p:spPr>
          <a:xfrm>
            <a:off x="2767965" y="6001775"/>
            <a:ext cx="144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DD476-87F9-D741-8FF7-B32E93D909EA}"/>
              </a:ext>
            </a:extLst>
          </p:cNvPr>
          <p:cNvSpPr txBox="1"/>
          <p:nvPr/>
        </p:nvSpPr>
        <p:spPr>
          <a:xfrm>
            <a:off x="438912" y="1517904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DBE67-1945-F341-881D-3E6634351D5C}"/>
              </a:ext>
            </a:extLst>
          </p:cNvPr>
          <p:cNvSpPr txBox="1"/>
          <p:nvPr/>
        </p:nvSpPr>
        <p:spPr>
          <a:xfrm>
            <a:off x="2895600" y="1490962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C855C4C-D382-034F-9FB8-BCEBC82BF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8022"/>
              </p:ext>
            </p:extLst>
          </p:nvPr>
        </p:nvGraphicFramePr>
        <p:xfrm>
          <a:off x="4559806" y="842288"/>
          <a:ext cx="1550924" cy="1285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300">
                  <a:extLst>
                    <a:ext uri="{9D8B030D-6E8A-4147-A177-3AD203B41FA5}">
                      <a16:colId xmlns:a16="http://schemas.microsoft.com/office/drawing/2014/main" val="4175886372"/>
                    </a:ext>
                  </a:extLst>
                </a:gridCol>
                <a:gridCol w="1059624">
                  <a:extLst>
                    <a:ext uri="{9D8B030D-6E8A-4147-A177-3AD203B41FA5}">
                      <a16:colId xmlns:a16="http://schemas.microsoft.com/office/drawing/2014/main" val="2489861273"/>
                    </a:ext>
                  </a:extLst>
                </a:gridCol>
              </a:tblGrid>
              <a:tr h="1371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Scenario 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891934"/>
                  </a:ext>
                </a:extLst>
              </a:tr>
              <a:tr h="13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439603"/>
                  </a:ext>
                </a:extLst>
              </a:tr>
              <a:tr h="266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ID</a:t>
                      </a:r>
                    </a:p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 err="1">
                          <a:effectLst/>
                        </a:rPr>
                        <a:t>int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Scene</a:t>
                      </a:r>
                    </a:p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939827"/>
                  </a:ext>
                </a:extLst>
              </a:tr>
              <a:tr h="137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Beach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175566"/>
                  </a:ext>
                </a:extLst>
              </a:tr>
              <a:tr h="137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Space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904739"/>
                  </a:ext>
                </a:extLst>
              </a:tr>
              <a:tr h="137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Forrest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658123"/>
                  </a:ext>
                </a:extLst>
              </a:tr>
              <a:tr h="137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Snow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7677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C221A13-9E76-8847-A3E0-30068CDE8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31505"/>
              </p:ext>
            </p:extLst>
          </p:nvPr>
        </p:nvGraphicFramePr>
        <p:xfrm>
          <a:off x="5597396" y="1675628"/>
          <a:ext cx="5908804" cy="3620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905">
                  <a:extLst>
                    <a:ext uri="{9D8B030D-6E8A-4147-A177-3AD203B41FA5}">
                      <a16:colId xmlns:a16="http://schemas.microsoft.com/office/drawing/2014/main" val="2806873300"/>
                    </a:ext>
                  </a:extLst>
                </a:gridCol>
                <a:gridCol w="633140">
                  <a:extLst>
                    <a:ext uri="{9D8B030D-6E8A-4147-A177-3AD203B41FA5}">
                      <a16:colId xmlns:a16="http://schemas.microsoft.com/office/drawing/2014/main" val="1858419192"/>
                    </a:ext>
                  </a:extLst>
                </a:gridCol>
                <a:gridCol w="605678">
                  <a:extLst>
                    <a:ext uri="{9D8B030D-6E8A-4147-A177-3AD203B41FA5}">
                      <a16:colId xmlns:a16="http://schemas.microsoft.com/office/drawing/2014/main" val="2015919392"/>
                    </a:ext>
                  </a:extLst>
                </a:gridCol>
                <a:gridCol w="475418">
                  <a:extLst>
                    <a:ext uri="{9D8B030D-6E8A-4147-A177-3AD203B41FA5}">
                      <a16:colId xmlns:a16="http://schemas.microsoft.com/office/drawing/2014/main" val="1631470666"/>
                    </a:ext>
                  </a:extLst>
                </a:gridCol>
                <a:gridCol w="659905">
                  <a:extLst>
                    <a:ext uri="{9D8B030D-6E8A-4147-A177-3AD203B41FA5}">
                      <a16:colId xmlns:a16="http://schemas.microsoft.com/office/drawing/2014/main" val="2321081303"/>
                    </a:ext>
                  </a:extLst>
                </a:gridCol>
                <a:gridCol w="659905">
                  <a:extLst>
                    <a:ext uri="{9D8B030D-6E8A-4147-A177-3AD203B41FA5}">
                      <a16:colId xmlns:a16="http://schemas.microsoft.com/office/drawing/2014/main" val="2804346806"/>
                    </a:ext>
                  </a:extLst>
                </a:gridCol>
                <a:gridCol w="2214853">
                  <a:extLst>
                    <a:ext uri="{9D8B030D-6E8A-4147-A177-3AD203B41FA5}">
                      <a16:colId xmlns:a16="http://schemas.microsoft.com/office/drawing/2014/main" val="1123220955"/>
                    </a:ext>
                  </a:extLst>
                </a:gridCol>
              </a:tblGrid>
              <a:tr h="18568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Story 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16094"/>
                  </a:ext>
                </a:extLst>
              </a:tr>
              <a:tr h="175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663790"/>
                  </a:ext>
                </a:extLst>
              </a:tr>
              <a:tr h="371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ID</a:t>
                      </a:r>
                      <a:br>
                        <a:rPr lang="en-US" sz="1000" b="1" u="none" strike="noStrike">
                          <a:effectLst/>
                        </a:rPr>
                      </a:br>
                      <a:r>
                        <a:rPr lang="en-US" sz="1000" b="1" u="none" strike="noStrike">
                          <a:effectLst/>
                        </a:rPr>
                        <a:t>(int)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Scene_ID</a:t>
                      </a:r>
                      <a:br>
                        <a:rPr lang="en-US" sz="1000" b="1" u="none" strike="noStrike">
                          <a:effectLst/>
                        </a:rPr>
                      </a:br>
                      <a:r>
                        <a:rPr lang="en-US" sz="1000" b="1" u="none" strike="noStrike">
                          <a:effectLst/>
                        </a:rPr>
                        <a:t>(int)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Page_No</a:t>
                      </a:r>
                      <a:br>
                        <a:rPr lang="en-US" sz="1000" b="1" u="none" strike="noStrike">
                          <a:effectLst/>
                        </a:rPr>
                      </a:br>
                      <a:r>
                        <a:rPr lang="en-US" sz="1000" b="1" u="none" strike="noStrike">
                          <a:effectLst/>
                        </a:rPr>
                        <a:t>(int)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Content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(varchar)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8989"/>
                  </a:ext>
                </a:extLst>
              </a:tr>
              <a:tr h="147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My name is "</a:t>
                      </a:r>
                      <a:r>
                        <a:rPr lang="en-US" sz="1000" u="none" strike="noStrike" dirty="0" err="1">
                          <a:effectLst/>
                        </a:rPr>
                        <a:t>Char_Name</a:t>
                      </a:r>
                      <a:r>
                        <a:rPr lang="en-US" sz="1000" u="none" strike="noStrike" dirty="0">
                          <a:effectLst/>
                        </a:rPr>
                        <a:t>" and I think it would be cool be in outer space.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959024"/>
                  </a:ext>
                </a:extLst>
              </a:tr>
              <a:tr h="185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 would travel in my "Fav_Color" rocket.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91270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If it gets scarywhile traveling to space, I will think about "Fav_Char" and they will keep my safe.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29660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Inside my rocket, I would have "Fav_Food" to eat while I peek out the window and look at the stars.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569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 would go to the moon and "Fav_Activity". It might be hard because you float like a bubble.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96289"/>
                  </a:ext>
                </a:extLst>
              </a:tr>
              <a:tr h="287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 would wave to my family and I would wave to "BFF_Name". Even though they might not see me.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94850"/>
                  </a:ext>
                </a:extLst>
              </a:tr>
              <a:tr h="185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Forest story page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82135"/>
                  </a:ext>
                </a:extLst>
              </a:tr>
              <a:tr h="185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forest story page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20401"/>
                  </a:ext>
                </a:extLst>
              </a:tr>
              <a:tr h="185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forest story page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62040"/>
                  </a:ext>
                </a:extLst>
              </a:tr>
              <a:tr h="185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forest story page 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19104"/>
                  </a:ext>
                </a:extLst>
              </a:tr>
              <a:tr h="185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forest story page 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7719"/>
                  </a:ext>
                </a:extLst>
              </a:tr>
              <a:tr h="1856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forest story page 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436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5ACF332-F298-924E-A02B-9C12A895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77556"/>
              </p:ext>
            </p:extLst>
          </p:nvPr>
        </p:nvGraphicFramePr>
        <p:xfrm>
          <a:off x="4559806" y="5148493"/>
          <a:ext cx="7455412" cy="1658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416">
                  <a:extLst>
                    <a:ext uri="{9D8B030D-6E8A-4147-A177-3AD203B41FA5}">
                      <a16:colId xmlns:a16="http://schemas.microsoft.com/office/drawing/2014/main" val="3099482749"/>
                    </a:ext>
                  </a:extLst>
                </a:gridCol>
                <a:gridCol w="892283">
                  <a:extLst>
                    <a:ext uri="{9D8B030D-6E8A-4147-A177-3AD203B41FA5}">
                      <a16:colId xmlns:a16="http://schemas.microsoft.com/office/drawing/2014/main" val="2739809249"/>
                    </a:ext>
                  </a:extLst>
                </a:gridCol>
                <a:gridCol w="719583">
                  <a:extLst>
                    <a:ext uri="{9D8B030D-6E8A-4147-A177-3AD203B41FA5}">
                      <a16:colId xmlns:a16="http://schemas.microsoft.com/office/drawing/2014/main" val="2748590422"/>
                    </a:ext>
                  </a:extLst>
                </a:gridCol>
                <a:gridCol w="1093766">
                  <a:extLst>
                    <a:ext uri="{9D8B030D-6E8A-4147-A177-3AD203B41FA5}">
                      <a16:colId xmlns:a16="http://schemas.microsoft.com/office/drawing/2014/main" val="4099356499"/>
                    </a:ext>
                  </a:extLst>
                </a:gridCol>
                <a:gridCol w="757960">
                  <a:extLst>
                    <a:ext uri="{9D8B030D-6E8A-4147-A177-3AD203B41FA5}">
                      <a16:colId xmlns:a16="http://schemas.microsoft.com/office/drawing/2014/main" val="211346100"/>
                    </a:ext>
                  </a:extLst>
                </a:gridCol>
                <a:gridCol w="825122">
                  <a:extLst>
                    <a:ext uri="{9D8B030D-6E8A-4147-A177-3AD203B41FA5}">
                      <a16:colId xmlns:a16="http://schemas.microsoft.com/office/drawing/2014/main" val="115756737"/>
                    </a:ext>
                  </a:extLst>
                </a:gridCol>
                <a:gridCol w="700394">
                  <a:extLst>
                    <a:ext uri="{9D8B030D-6E8A-4147-A177-3AD203B41FA5}">
                      <a16:colId xmlns:a16="http://schemas.microsoft.com/office/drawing/2014/main" val="1519633115"/>
                    </a:ext>
                  </a:extLst>
                </a:gridCol>
                <a:gridCol w="1247277">
                  <a:extLst>
                    <a:ext uri="{9D8B030D-6E8A-4147-A177-3AD203B41FA5}">
                      <a16:colId xmlns:a16="http://schemas.microsoft.com/office/drawing/2014/main" val="2623461750"/>
                    </a:ext>
                  </a:extLst>
                </a:gridCol>
                <a:gridCol w="671611">
                  <a:extLst>
                    <a:ext uri="{9D8B030D-6E8A-4147-A177-3AD203B41FA5}">
                      <a16:colId xmlns:a16="http://schemas.microsoft.com/office/drawing/2014/main" val="1252151921"/>
                    </a:ext>
                  </a:extLst>
                </a:gridCol>
              </a:tblGrid>
              <a:tr h="21269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Character 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741881"/>
                  </a:ext>
                </a:extLst>
              </a:tr>
              <a:tr h="169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470110"/>
                  </a:ext>
                </a:extLst>
              </a:tr>
              <a:tr h="425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ID</a:t>
                      </a:r>
                      <a:br>
                        <a:rPr lang="en-US" sz="1000" b="1" u="none" strike="noStrike">
                          <a:effectLst/>
                        </a:rPr>
                      </a:br>
                      <a:r>
                        <a:rPr lang="en-US" sz="1000" b="1" u="none" strike="noStrike">
                          <a:effectLst/>
                        </a:rPr>
                        <a:t>(int)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Char_Name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(Char)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Fav_Color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(Char)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Fav_Food</a:t>
                      </a:r>
                      <a:br>
                        <a:rPr lang="en-US" sz="1000" b="1" u="none" strike="noStrike">
                          <a:effectLst/>
                        </a:rPr>
                      </a:br>
                      <a:r>
                        <a:rPr lang="en-US" sz="1000" b="1" u="none" strike="noStrike">
                          <a:effectLst/>
                        </a:rPr>
                        <a:t>(Char)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BFF_Name</a:t>
                      </a:r>
                      <a:br>
                        <a:rPr lang="en-US" sz="1000" b="1" u="none" strike="noStrike">
                          <a:effectLst/>
                        </a:rPr>
                      </a:br>
                      <a:r>
                        <a:rPr lang="en-US" sz="1000" b="1" u="none" strike="noStrike">
                          <a:effectLst/>
                        </a:rPr>
                        <a:t>(Char)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Fav_Animal</a:t>
                      </a:r>
                      <a:br>
                        <a:rPr lang="en-US" sz="1000" b="1" u="none" strike="noStrike">
                          <a:effectLst/>
                        </a:rPr>
                      </a:br>
                      <a:r>
                        <a:rPr lang="en-US" sz="1000" b="1" u="none" strike="noStrike">
                          <a:effectLst/>
                        </a:rPr>
                        <a:t>(Char)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Fav_Hero</a:t>
                      </a:r>
                      <a:br>
                        <a:rPr lang="en-US" sz="1000" b="1" u="none" strike="noStrike">
                          <a:effectLst/>
                        </a:rPr>
                      </a:br>
                      <a:r>
                        <a:rPr lang="en-US" sz="1000" b="1" u="none" strike="noStrike">
                          <a:effectLst/>
                        </a:rPr>
                        <a:t>(Char)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Fav_Activity</a:t>
                      </a:r>
                      <a:br>
                        <a:rPr lang="en-US" sz="1000" b="1" u="none" strike="noStrike">
                          <a:effectLst/>
                        </a:rPr>
                      </a:br>
                      <a:r>
                        <a:rPr lang="en-US" sz="1000" b="1" u="none" strike="noStrike">
                          <a:effectLst/>
                        </a:rPr>
                        <a:t>(Char)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Scene_ID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 err="1">
                          <a:effectLst/>
                        </a:rPr>
                        <a:t>Int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3850534"/>
                  </a:ext>
                </a:extLst>
              </a:tr>
              <a:tr h="212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Kimberly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Yellow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Popcorn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Horse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Eeyore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Horseback Riding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039910"/>
                  </a:ext>
                </a:extLst>
              </a:tr>
              <a:tr h="212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Risa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Fuschia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Cotton Candy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Pooh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7568648"/>
                  </a:ext>
                </a:extLst>
              </a:tr>
              <a:tr h="212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Ryan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Gummy Worms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Piglet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video Gaming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855484"/>
                  </a:ext>
                </a:extLst>
              </a:tr>
              <a:tr h="212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Kenzie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Chocolate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Bobby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Dolphin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Tigger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77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8612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{09354D3E-81A6-FD4E-B7DF-57B0CC40F87C}tf10001079</Template>
  <TotalTime>109</TotalTime>
  <Words>308</Words>
  <Application>Microsoft Macintosh PowerPoint</Application>
  <PresentationFormat>Widescreen</PresentationFormat>
  <Paragraphs>137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Vapor Trail</vt:lpstr>
      <vt:lpstr>Baby, Build*a*Book!</vt:lpstr>
      <vt:lpstr>Database Design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Baby, Build*a*Book!</dc:title>
  <dc:creator>Kimberly Maturo-Hilt</dc:creator>
  <cp:lastModifiedBy>Kimberly Maturo-Hilt</cp:lastModifiedBy>
  <cp:revision>4</cp:revision>
  <dcterms:created xsi:type="dcterms:W3CDTF">2018-06-26T12:14:35Z</dcterms:created>
  <dcterms:modified xsi:type="dcterms:W3CDTF">2018-06-26T14:04:12Z</dcterms:modified>
</cp:coreProperties>
</file>