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29" r:id="rId4"/>
    <p:sldId id="258" r:id="rId5"/>
    <p:sldId id="259" r:id="rId6"/>
    <p:sldId id="260" r:id="rId7"/>
    <p:sldId id="330" r:id="rId8"/>
    <p:sldId id="261" r:id="rId9"/>
    <p:sldId id="266" r:id="rId10"/>
    <p:sldId id="267" r:id="rId11"/>
    <p:sldId id="268" r:id="rId12"/>
    <p:sldId id="274" r:id="rId13"/>
    <p:sldId id="262" r:id="rId14"/>
    <p:sldId id="273" r:id="rId15"/>
    <p:sldId id="331" r:id="rId16"/>
    <p:sldId id="291" r:id="rId17"/>
    <p:sldId id="294" r:id="rId18"/>
    <p:sldId id="295" r:id="rId19"/>
    <p:sldId id="296" r:id="rId20"/>
    <p:sldId id="297" r:id="rId21"/>
    <p:sldId id="275" r:id="rId22"/>
    <p:sldId id="269" r:id="rId23"/>
    <p:sldId id="272" r:id="rId24"/>
    <p:sldId id="270" r:id="rId25"/>
    <p:sldId id="271" r:id="rId26"/>
    <p:sldId id="265" r:id="rId27"/>
    <p:sldId id="264" r:id="rId28"/>
    <p:sldId id="263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9" r:id="rId42"/>
    <p:sldId id="288" r:id="rId43"/>
    <p:sldId id="299" r:id="rId44"/>
    <p:sldId id="312" r:id="rId45"/>
    <p:sldId id="324" r:id="rId46"/>
    <p:sldId id="325" r:id="rId47"/>
    <p:sldId id="318" r:id="rId48"/>
    <p:sldId id="326" r:id="rId49"/>
    <p:sldId id="300" r:id="rId50"/>
    <p:sldId id="298" r:id="rId51"/>
    <p:sldId id="292" r:id="rId52"/>
    <p:sldId id="306" r:id="rId53"/>
    <p:sldId id="301" r:id="rId54"/>
    <p:sldId id="293" r:id="rId55"/>
    <p:sldId id="304" r:id="rId56"/>
    <p:sldId id="319" r:id="rId57"/>
    <p:sldId id="321" r:id="rId58"/>
    <p:sldId id="322" r:id="rId59"/>
    <p:sldId id="320" r:id="rId60"/>
    <p:sldId id="327" r:id="rId61"/>
    <p:sldId id="305" r:id="rId62"/>
    <p:sldId id="307" r:id="rId63"/>
    <p:sldId id="308" r:id="rId64"/>
    <p:sldId id="328" r:id="rId65"/>
    <p:sldId id="309" r:id="rId66"/>
    <p:sldId id="311" r:id="rId67"/>
    <p:sldId id="310" r:id="rId68"/>
    <p:sldId id="313" r:id="rId69"/>
    <p:sldId id="314" r:id="rId70"/>
    <p:sldId id="315" r:id="rId71"/>
    <p:sldId id="316" r:id="rId72"/>
    <p:sldId id="323" r:id="rId73"/>
    <p:sldId id="317" r:id="rId74"/>
    <p:sldId id="332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71" autoAdjust="0"/>
    <p:restoredTop sz="94660"/>
  </p:normalViewPr>
  <p:slideViewPr>
    <p:cSldViewPr snapToGrid="0">
      <p:cViewPr>
        <p:scale>
          <a:sx n="66" d="100"/>
          <a:sy n="66" d="100"/>
        </p:scale>
        <p:origin x="-180" y="-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B32DA-B07C-4E8E-8937-429034B49003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326C7AAF-6699-4DB4-89DB-C3D7A5B27CF3}">
      <dgm:prSet phldrT="[Text]" custT="1"/>
      <dgm:spPr/>
      <dgm:t>
        <a:bodyPr/>
        <a:lstStyle/>
        <a:p>
          <a:r>
            <a:rPr lang="en-US" sz="2000" dirty="0" smtClean="0"/>
            <a:t>object</a:t>
          </a:r>
          <a:endParaRPr lang="en-US" sz="2000" dirty="0"/>
        </a:p>
      </dgm:t>
    </dgm:pt>
    <dgm:pt modelId="{9B3A6514-8E52-4ADA-9A24-F0766AEDFFC5}" type="parTrans" cxnId="{165F5CE3-3B18-4ED7-893D-06A7C5AFDFC4}">
      <dgm:prSet/>
      <dgm:spPr/>
      <dgm:t>
        <a:bodyPr/>
        <a:lstStyle/>
        <a:p>
          <a:endParaRPr lang="en-US"/>
        </a:p>
      </dgm:t>
    </dgm:pt>
    <dgm:pt modelId="{EC8674E5-941B-466A-82CB-A963811A3F61}" type="sibTrans" cxnId="{165F5CE3-3B18-4ED7-893D-06A7C5AFDFC4}">
      <dgm:prSet custT="1"/>
      <dgm:spPr>
        <a:solidFill>
          <a:schemeClr val="accent6"/>
        </a:solidFill>
      </dgm:spPr>
      <dgm:t>
        <a:bodyPr/>
        <a:lstStyle/>
        <a:p>
          <a:r>
            <a:rPr lang="en-US" sz="2000" dirty="0" smtClean="0"/>
            <a:t>function</a:t>
          </a:r>
          <a:endParaRPr lang="en-US" sz="2000" dirty="0"/>
        </a:p>
      </dgm:t>
    </dgm:pt>
    <dgm:pt modelId="{53BFEC5B-1D9B-48F1-8B83-7AAD42124653}">
      <dgm:prSet phldrT="[Text]" custT="1"/>
      <dgm:spPr/>
      <dgm:t>
        <a:bodyPr/>
        <a:lstStyle/>
        <a:p>
          <a:r>
            <a:rPr lang="en-US" sz="2000" dirty="0" smtClean="0"/>
            <a:t>object</a:t>
          </a:r>
          <a:endParaRPr lang="en-US" sz="2000" dirty="0"/>
        </a:p>
      </dgm:t>
    </dgm:pt>
    <dgm:pt modelId="{04A953AB-3DFF-4B38-96A8-A1AAAA8953E6}" type="parTrans" cxnId="{0A8F134D-E6B4-4F78-8CED-AD4EF00962F7}">
      <dgm:prSet/>
      <dgm:spPr/>
      <dgm:t>
        <a:bodyPr/>
        <a:lstStyle/>
        <a:p>
          <a:endParaRPr lang="en-US"/>
        </a:p>
      </dgm:t>
    </dgm:pt>
    <dgm:pt modelId="{84A84370-345B-4C89-9945-F9DD29024254}" type="sibTrans" cxnId="{0A8F134D-E6B4-4F78-8CED-AD4EF00962F7}">
      <dgm:prSet/>
      <dgm:spPr/>
      <dgm:t>
        <a:bodyPr/>
        <a:lstStyle/>
        <a:p>
          <a:endParaRPr lang="en-US"/>
        </a:p>
      </dgm:t>
    </dgm:pt>
    <dgm:pt modelId="{203FE7B1-D5AB-4AE6-BC6D-8124FF8F6950}" type="pres">
      <dgm:prSet presAssocID="{A50B32DA-B07C-4E8E-8937-429034B49003}" presName="Name0" presStyleCnt="0">
        <dgm:presLayoutVars>
          <dgm:dir/>
          <dgm:resizeHandles val="exact"/>
        </dgm:presLayoutVars>
      </dgm:prSet>
      <dgm:spPr/>
    </dgm:pt>
    <dgm:pt modelId="{0766C9A2-E971-4DF3-B849-9AABB5F1CFA5}" type="pres">
      <dgm:prSet presAssocID="{326C7AAF-6699-4DB4-89DB-C3D7A5B27CF3}" presName="node" presStyleLbl="node1" presStyleIdx="0" presStyleCnt="2" custScaleX="18315" custScaleY="25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76E8E-5DB9-4738-8188-CA7DF4D577A6}" type="pres">
      <dgm:prSet presAssocID="{EC8674E5-941B-466A-82CB-A963811A3F61}" presName="sibTrans" presStyleLbl="sibTrans2D1" presStyleIdx="0" presStyleCnt="1" custScaleX="172519" custScaleY="123887"/>
      <dgm:spPr/>
      <dgm:t>
        <a:bodyPr/>
        <a:lstStyle/>
        <a:p>
          <a:endParaRPr lang="en-US"/>
        </a:p>
      </dgm:t>
    </dgm:pt>
    <dgm:pt modelId="{273D5075-4135-4F32-82A5-DC5C17215DDB}" type="pres">
      <dgm:prSet presAssocID="{EC8674E5-941B-466A-82CB-A963811A3F61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B3D8E98-302B-4D7E-8350-6182BB50A062}" type="pres">
      <dgm:prSet presAssocID="{53BFEC5B-1D9B-48F1-8B83-7AAD42124653}" presName="node" presStyleLbl="node1" presStyleIdx="1" presStyleCnt="2" custScaleX="19968" custScaleY="22963" custLinFactNeighborX="9768" custLinFactNeighborY="-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279696-BE7E-484B-B08E-9A0D2F9A6B5C}" type="presOf" srcId="{326C7AAF-6699-4DB4-89DB-C3D7A5B27CF3}" destId="{0766C9A2-E971-4DF3-B849-9AABB5F1CFA5}" srcOrd="0" destOrd="0" presId="urn:microsoft.com/office/officeart/2005/8/layout/process1"/>
    <dgm:cxn modelId="{0A8F134D-E6B4-4F78-8CED-AD4EF00962F7}" srcId="{A50B32DA-B07C-4E8E-8937-429034B49003}" destId="{53BFEC5B-1D9B-48F1-8B83-7AAD42124653}" srcOrd="1" destOrd="0" parTransId="{04A953AB-3DFF-4B38-96A8-A1AAAA8953E6}" sibTransId="{84A84370-345B-4C89-9945-F9DD29024254}"/>
    <dgm:cxn modelId="{165F5CE3-3B18-4ED7-893D-06A7C5AFDFC4}" srcId="{A50B32DA-B07C-4E8E-8937-429034B49003}" destId="{326C7AAF-6699-4DB4-89DB-C3D7A5B27CF3}" srcOrd="0" destOrd="0" parTransId="{9B3A6514-8E52-4ADA-9A24-F0766AEDFFC5}" sibTransId="{EC8674E5-941B-466A-82CB-A963811A3F61}"/>
    <dgm:cxn modelId="{966ACFC7-DB02-4793-8442-8BDF9204BEFA}" type="presOf" srcId="{EC8674E5-941B-466A-82CB-A963811A3F61}" destId="{273D5075-4135-4F32-82A5-DC5C17215DDB}" srcOrd="1" destOrd="0" presId="urn:microsoft.com/office/officeart/2005/8/layout/process1"/>
    <dgm:cxn modelId="{CA5C206B-5891-447F-A2E2-8EF83CFA7500}" type="presOf" srcId="{A50B32DA-B07C-4E8E-8937-429034B49003}" destId="{203FE7B1-D5AB-4AE6-BC6D-8124FF8F6950}" srcOrd="0" destOrd="0" presId="urn:microsoft.com/office/officeart/2005/8/layout/process1"/>
    <dgm:cxn modelId="{C8666716-F3E3-4665-AFC5-4C033058966D}" type="presOf" srcId="{EC8674E5-941B-466A-82CB-A963811A3F61}" destId="{C6476E8E-5DB9-4738-8188-CA7DF4D577A6}" srcOrd="0" destOrd="0" presId="urn:microsoft.com/office/officeart/2005/8/layout/process1"/>
    <dgm:cxn modelId="{965A92BF-3384-4AC0-AC90-D7DEAAAE5E54}" type="presOf" srcId="{53BFEC5B-1D9B-48F1-8B83-7AAD42124653}" destId="{9B3D8E98-302B-4D7E-8350-6182BB50A062}" srcOrd="0" destOrd="0" presId="urn:microsoft.com/office/officeart/2005/8/layout/process1"/>
    <dgm:cxn modelId="{00AB95A7-1913-433C-95F0-382841E6FB3A}" type="presParOf" srcId="{203FE7B1-D5AB-4AE6-BC6D-8124FF8F6950}" destId="{0766C9A2-E971-4DF3-B849-9AABB5F1CFA5}" srcOrd="0" destOrd="0" presId="urn:microsoft.com/office/officeart/2005/8/layout/process1"/>
    <dgm:cxn modelId="{53C6F55F-DA8C-4E4A-819F-6F69A0509B42}" type="presParOf" srcId="{203FE7B1-D5AB-4AE6-BC6D-8124FF8F6950}" destId="{C6476E8E-5DB9-4738-8188-CA7DF4D577A6}" srcOrd="1" destOrd="0" presId="urn:microsoft.com/office/officeart/2005/8/layout/process1"/>
    <dgm:cxn modelId="{5483431A-0080-4F13-9267-AE10102BAC7B}" type="presParOf" srcId="{C6476E8E-5DB9-4738-8188-CA7DF4D577A6}" destId="{273D5075-4135-4F32-82A5-DC5C17215DDB}" srcOrd="0" destOrd="0" presId="urn:microsoft.com/office/officeart/2005/8/layout/process1"/>
    <dgm:cxn modelId="{AFC212FF-93AC-4482-88B3-23DD2164F772}" type="presParOf" srcId="{203FE7B1-D5AB-4AE6-BC6D-8124FF8F6950}" destId="{9B3D8E98-302B-4D7E-8350-6182BB50A06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29BB7-E611-4C9C-8541-EDBC497BB36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E284BF-E412-454F-A46C-E452B86290E9}">
      <dgm:prSet phldrT="[Text]"/>
      <dgm:spPr/>
      <dgm:t>
        <a:bodyPr/>
        <a:lstStyle/>
        <a:p>
          <a:r>
            <a:rPr lang="en-US" dirty="0" err="1" smtClean="0"/>
            <a:t>Tkintertoy</a:t>
          </a:r>
          <a:endParaRPr lang="en-US" dirty="0"/>
        </a:p>
      </dgm:t>
    </dgm:pt>
    <dgm:pt modelId="{868AAEDD-3D1E-4C2E-818A-D7D9889B404B}" type="parTrans" cxnId="{8C23983B-6942-4CF5-A0A9-94BACDB9621D}">
      <dgm:prSet/>
      <dgm:spPr/>
      <dgm:t>
        <a:bodyPr/>
        <a:lstStyle/>
        <a:p>
          <a:endParaRPr lang="en-US"/>
        </a:p>
      </dgm:t>
    </dgm:pt>
    <dgm:pt modelId="{2A5FF0D5-C2CD-43D0-937B-49DAB142DD1E}" type="sibTrans" cxnId="{8C23983B-6942-4CF5-A0A9-94BACDB9621D}">
      <dgm:prSet/>
      <dgm:spPr/>
      <dgm:t>
        <a:bodyPr/>
        <a:lstStyle/>
        <a:p>
          <a:endParaRPr lang="en-US"/>
        </a:p>
      </dgm:t>
    </dgm:pt>
    <dgm:pt modelId="{59A3BD83-3AA5-4A71-A0D2-111B0704699A}">
      <dgm:prSet phldrT="[Text]"/>
      <dgm:spPr/>
      <dgm:t>
        <a:bodyPr/>
        <a:lstStyle/>
        <a:p>
          <a:r>
            <a:rPr lang="en-US" dirty="0" err="1" smtClean="0"/>
            <a:t>Tkinter</a:t>
          </a:r>
          <a:endParaRPr lang="en-US" dirty="0"/>
        </a:p>
      </dgm:t>
    </dgm:pt>
    <dgm:pt modelId="{29A2AD72-4470-425D-A63E-5664C8F6A032}" type="parTrans" cxnId="{ED4D7957-DE3A-4F00-9170-254C89C8A7E3}">
      <dgm:prSet/>
      <dgm:spPr/>
      <dgm:t>
        <a:bodyPr/>
        <a:lstStyle/>
        <a:p>
          <a:endParaRPr lang="en-US"/>
        </a:p>
      </dgm:t>
    </dgm:pt>
    <dgm:pt modelId="{FB60C6C7-BE5C-4507-A10E-DD7F2F0C94D5}" type="sibTrans" cxnId="{ED4D7957-DE3A-4F00-9170-254C89C8A7E3}">
      <dgm:prSet/>
      <dgm:spPr/>
      <dgm:t>
        <a:bodyPr/>
        <a:lstStyle/>
        <a:p>
          <a:endParaRPr lang="en-US"/>
        </a:p>
      </dgm:t>
    </dgm:pt>
    <dgm:pt modelId="{1FB0228B-98AC-4910-A9AB-2CA3220F570E}">
      <dgm:prSet phldrT="[Text]"/>
      <dgm:spPr/>
      <dgm:t>
        <a:bodyPr/>
        <a:lstStyle/>
        <a:p>
          <a:r>
            <a:rPr lang="en-US" dirty="0" err="1" smtClean="0"/>
            <a:t>Tk</a:t>
          </a:r>
          <a:r>
            <a:rPr lang="en-US" dirty="0" smtClean="0"/>
            <a:t> and </a:t>
          </a:r>
          <a:r>
            <a:rPr lang="en-US" dirty="0" err="1" smtClean="0"/>
            <a:t>Ttk</a:t>
          </a:r>
          <a:endParaRPr lang="en-US" dirty="0"/>
        </a:p>
      </dgm:t>
    </dgm:pt>
    <dgm:pt modelId="{A88E2F12-45F0-4EA5-8E80-2A141E74A479}" type="parTrans" cxnId="{435E08F2-87CD-4827-BE51-354A1382B782}">
      <dgm:prSet/>
      <dgm:spPr/>
      <dgm:t>
        <a:bodyPr/>
        <a:lstStyle/>
        <a:p>
          <a:endParaRPr lang="en-US"/>
        </a:p>
      </dgm:t>
    </dgm:pt>
    <dgm:pt modelId="{85D28A62-77E1-4A37-A3A8-0CE5B64BC0BF}" type="sibTrans" cxnId="{435E08F2-87CD-4827-BE51-354A1382B782}">
      <dgm:prSet/>
      <dgm:spPr/>
      <dgm:t>
        <a:bodyPr/>
        <a:lstStyle/>
        <a:p>
          <a:endParaRPr lang="en-US"/>
        </a:p>
      </dgm:t>
    </dgm:pt>
    <dgm:pt modelId="{24678559-129F-4BE5-96A1-91495F8B5D4A}">
      <dgm:prSet phldrT="[Text]"/>
      <dgm:spPr/>
      <dgm:t>
        <a:bodyPr/>
        <a:lstStyle/>
        <a:p>
          <a:r>
            <a:rPr lang="en-US" dirty="0" smtClean="0"/>
            <a:t>TCL</a:t>
          </a:r>
          <a:endParaRPr lang="en-US" dirty="0"/>
        </a:p>
      </dgm:t>
    </dgm:pt>
    <dgm:pt modelId="{3CD5D5C1-B54E-446A-BACE-D7E83553708B}" type="parTrans" cxnId="{90C97E99-CF61-4CA5-BCAE-76751EC5F0B1}">
      <dgm:prSet/>
      <dgm:spPr/>
      <dgm:t>
        <a:bodyPr/>
        <a:lstStyle/>
        <a:p>
          <a:endParaRPr lang="en-US"/>
        </a:p>
      </dgm:t>
    </dgm:pt>
    <dgm:pt modelId="{65BA7810-61D0-46E9-AE97-5B9BC1CC3DC8}" type="sibTrans" cxnId="{90C97E99-CF61-4CA5-BCAE-76751EC5F0B1}">
      <dgm:prSet/>
      <dgm:spPr/>
      <dgm:t>
        <a:bodyPr/>
        <a:lstStyle/>
        <a:p>
          <a:endParaRPr lang="en-US"/>
        </a:p>
      </dgm:t>
    </dgm:pt>
    <dgm:pt modelId="{6F41E52C-4ADB-417A-BBEA-DF4B99AD3024}">
      <dgm:prSet phldrT="[Text]"/>
      <dgm:spPr/>
      <dgm:t>
        <a:bodyPr/>
        <a:lstStyle/>
        <a:p>
          <a:r>
            <a:rPr lang="en-US" dirty="0" smtClean="0"/>
            <a:t>Operating System</a:t>
          </a:r>
          <a:endParaRPr lang="en-US" dirty="0"/>
        </a:p>
      </dgm:t>
    </dgm:pt>
    <dgm:pt modelId="{25D0F940-D5F8-4D07-A644-023A84C419BF}" type="parTrans" cxnId="{3000E722-F301-40B4-A349-FADEF15D1C42}">
      <dgm:prSet/>
      <dgm:spPr/>
      <dgm:t>
        <a:bodyPr/>
        <a:lstStyle/>
        <a:p>
          <a:endParaRPr lang="en-US"/>
        </a:p>
      </dgm:t>
    </dgm:pt>
    <dgm:pt modelId="{317CAD55-96BD-4280-BC7C-48EDD6E11541}" type="sibTrans" cxnId="{3000E722-F301-40B4-A349-FADEF15D1C42}">
      <dgm:prSet/>
      <dgm:spPr/>
      <dgm:t>
        <a:bodyPr/>
        <a:lstStyle/>
        <a:p>
          <a:endParaRPr lang="en-US"/>
        </a:p>
      </dgm:t>
    </dgm:pt>
    <dgm:pt modelId="{DA348EE3-5585-4E7E-BA24-6132E0124859}" type="pres">
      <dgm:prSet presAssocID="{39629BB7-E611-4C9C-8541-EDBC497BB36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C241A5-D5EF-4097-A39E-4366944159C8}" type="pres">
      <dgm:prSet presAssocID="{39629BB7-E611-4C9C-8541-EDBC497BB369}" presName="dummyMaxCanvas" presStyleCnt="0">
        <dgm:presLayoutVars/>
      </dgm:prSet>
      <dgm:spPr/>
    </dgm:pt>
    <dgm:pt modelId="{B46CF437-9941-4DE3-A25C-63148FE61073}" type="pres">
      <dgm:prSet presAssocID="{39629BB7-E611-4C9C-8541-EDBC497BB369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DCBB2-B08C-41E6-A2D8-7AD4C9314DB6}" type="pres">
      <dgm:prSet presAssocID="{39629BB7-E611-4C9C-8541-EDBC497BB36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59B94-8FA8-4EEF-886C-AEF858AE02A8}" type="pres">
      <dgm:prSet presAssocID="{39629BB7-E611-4C9C-8541-EDBC497BB36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8D66A-9340-4B01-9906-5AC3C5C7F221}" type="pres">
      <dgm:prSet presAssocID="{39629BB7-E611-4C9C-8541-EDBC497BB36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0656D-8755-467C-B450-A0B96E988CA3}" type="pres">
      <dgm:prSet presAssocID="{39629BB7-E611-4C9C-8541-EDBC497BB36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B6FAD-84D6-4DE3-A35F-09CEFBE42C30}" type="pres">
      <dgm:prSet presAssocID="{39629BB7-E611-4C9C-8541-EDBC497BB369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A927B-5E66-43DA-9A23-9C247D648AFB}" type="pres">
      <dgm:prSet presAssocID="{39629BB7-E611-4C9C-8541-EDBC497BB369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AA0273-AD4C-45E9-9BBA-2591ABF95A6D}" type="pres">
      <dgm:prSet presAssocID="{39629BB7-E611-4C9C-8541-EDBC497BB369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2A8D8-9B1D-451E-8981-45A8EEA6CDCF}" type="pres">
      <dgm:prSet presAssocID="{39629BB7-E611-4C9C-8541-EDBC497BB369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3241F-6F11-439B-9289-69E8E96E67FC}" type="pres">
      <dgm:prSet presAssocID="{39629BB7-E611-4C9C-8541-EDBC497BB369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224ED-4A58-4F18-B477-BF1DE15ADC8F}" type="pres">
      <dgm:prSet presAssocID="{39629BB7-E611-4C9C-8541-EDBC497BB36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206F5-DBFA-4FE6-B589-C71BC198B4A2}" type="pres">
      <dgm:prSet presAssocID="{39629BB7-E611-4C9C-8541-EDBC497BB36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3A287-75B8-4DA2-B62C-D5043B1D9C22}" type="pres">
      <dgm:prSet presAssocID="{39629BB7-E611-4C9C-8541-EDBC497BB36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FB0A7-EE5E-474B-879D-1A1CC60B1F0F}" type="pres">
      <dgm:prSet presAssocID="{39629BB7-E611-4C9C-8541-EDBC497BB36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89A4E5-00CE-4BC1-B901-84B8260F6126}" type="presOf" srcId="{6F41E52C-4ADB-417A-BBEA-DF4B99AD3024}" destId="{29EFB0A7-EE5E-474B-879D-1A1CC60B1F0F}" srcOrd="1" destOrd="0" presId="urn:microsoft.com/office/officeart/2005/8/layout/vProcess5"/>
    <dgm:cxn modelId="{3000E722-F301-40B4-A349-FADEF15D1C42}" srcId="{39629BB7-E611-4C9C-8541-EDBC497BB369}" destId="{6F41E52C-4ADB-417A-BBEA-DF4B99AD3024}" srcOrd="4" destOrd="0" parTransId="{25D0F940-D5F8-4D07-A644-023A84C419BF}" sibTransId="{317CAD55-96BD-4280-BC7C-48EDD6E11541}"/>
    <dgm:cxn modelId="{9CE5EFDC-801A-4D5C-9F2D-D4363A285AAC}" type="presOf" srcId="{3AE284BF-E412-454F-A46C-E452B86290E9}" destId="{B46CF437-9941-4DE3-A25C-63148FE61073}" srcOrd="0" destOrd="0" presId="urn:microsoft.com/office/officeart/2005/8/layout/vProcess5"/>
    <dgm:cxn modelId="{6D851CC2-245C-4CF4-8E42-B73F8299BAE7}" type="presOf" srcId="{24678559-129F-4BE5-96A1-91495F8B5D4A}" destId="{B5B3A287-75B8-4DA2-B62C-D5043B1D9C22}" srcOrd="1" destOrd="0" presId="urn:microsoft.com/office/officeart/2005/8/layout/vProcess5"/>
    <dgm:cxn modelId="{D92A1B2C-EB88-4889-A7D3-7E50F359E678}" type="presOf" srcId="{1FB0228B-98AC-4910-A9AB-2CA3220F570E}" destId="{AE459B94-8FA8-4EEF-886C-AEF858AE02A8}" srcOrd="0" destOrd="0" presId="urn:microsoft.com/office/officeart/2005/8/layout/vProcess5"/>
    <dgm:cxn modelId="{D8247E01-C849-4666-8A85-5C88126E4413}" type="presOf" srcId="{65BA7810-61D0-46E9-AE97-5B9BC1CC3DC8}" destId="{FD62A8D8-9B1D-451E-8981-45A8EEA6CDCF}" srcOrd="0" destOrd="0" presId="urn:microsoft.com/office/officeart/2005/8/layout/vProcess5"/>
    <dgm:cxn modelId="{4604B972-9300-46B2-BD7B-B18E2ECEFA14}" type="presOf" srcId="{FB60C6C7-BE5C-4507-A10E-DD7F2F0C94D5}" destId="{F7DA927B-5E66-43DA-9A23-9C247D648AFB}" srcOrd="0" destOrd="0" presId="urn:microsoft.com/office/officeart/2005/8/layout/vProcess5"/>
    <dgm:cxn modelId="{E3856EBF-4AE6-47DF-8BD4-2DE7163222AE}" type="presOf" srcId="{59A3BD83-3AA5-4A71-A0D2-111B0704699A}" destId="{DF9DCBB2-B08C-41E6-A2D8-7AD4C9314DB6}" srcOrd="0" destOrd="0" presId="urn:microsoft.com/office/officeart/2005/8/layout/vProcess5"/>
    <dgm:cxn modelId="{ED4D7957-DE3A-4F00-9170-254C89C8A7E3}" srcId="{39629BB7-E611-4C9C-8541-EDBC497BB369}" destId="{59A3BD83-3AA5-4A71-A0D2-111B0704699A}" srcOrd="1" destOrd="0" parTransId="{29A2AD72-4470-425D-A63E-5664C8F6A032}" sibTransId="{FB60C6C7-BE5C-4507-A10E-DD7F2F0C94D5}"/>
    <dgm:cxn modelId="{8C23983B-6942-4CF5-A0A9-94BACDB9621D}" srcId="{39629BB7-E611-4C9C-8541-EDBC497BB369}" destId="{3AE284BF-E412-454F-A46C-E452B86290E9}" srcOrd="0" destOrd="0" parTransId="{868AAEDD-3D1E-4C2E-818A-D7D9889B404B}" sibTransId="{2A5FF0D5-C2CD-43D0-937B-49DAB142DD1E}"/>
    <dgm:cxn modelId="{435E08F2-87CD-4827-BE51-354A1382B782}" srcId="{39629BB7-E611-4C9C-8541-EDBC497BB369}" destId="{1FB0228B-98AC-4910-A9AB-2CA3220F570E}" srcOrd="2" destOrd="0" parTransId="{A88E2F12-45F0-4EA5-8E80-2A141E74A479}" sibTransId="{85D28A62-77E1-4A37-A3A8-0CE5B64BC0BF}"/>
    <dgm:cxn modelId="{6CD3FF51-16B8-4E0B-B4A9-430D50CA7B8E}" type="presOf" srcId="{1FB0228B-98AC-4910-A9AB-2CA3220F570E}" destId="{212206F5-DBFA-4FE6-B589-C71BC198B4A2}" srcOrd="1" destOrd="0" presId="urn:microsoft.com/office/officeart/2005/8/layout/vProcess5"/>
    <dgm:cxn modelId="{CD18CA51-BD45-4AB0-BFF5-1EABAE09A7E9}" type="presOf" srcId="{39629BB7-E611-4C9C-8541-EDBC497BB369}" destId="{DA348EE3-5585-4E7E-BA24-6132E0124859}" srcOrd="0" destOrd="0" presId="urn:microsoft.com/office/officeart/2005/8/layout/vProcess5"/>
    <dgm:cxn modelId="{90C97E99-CF61-4CA5-BCAE-76751EC5F0B1}" srcId="{39629BB7-E611-4C9C-8541-EDBC497BB369}" destId="{24678559-129F-4BE5-96A1-91495F8B5D4A}" srcOrd="3" destOrd="0" parTransId="{3CD5D5C1-B54E-446A-BACE-D7E83553708B}" sibTransId="{65BA7810-61D0-46E9-AE97-5B9BC1CC3DC8}"/>
    <dgm:cxn modelId="{A68C8216-6220-4643-B4DC-A1E0B1E2E7EB}" type="presOf" srcId="{3AE284BF-E412-454F-A46C-E452B86290E9}" destId="{1A13241F-6F11-439B-9289-69E8E96E67FC}" srcOrd="1" destOrd="0" presId="urn:microsoft.com/office/officeart/2005/8/layout/vProcess5"/>
    <dgm:cxn modelId="{41748FF5-B102-4A47-8034-FD84ACCEED16}" type="presOf" srcId="{85D28A62-77E1-4A37-A3A8-0CE5B64BC0BF}" destId="{21AA0273-AD4C-45E9-9BBA-2591ABF95A6D}" srcOrd="0" destOrd="0" presId="urn:microsoft.com/office/officeart/2005/8/layout/vProcess5"/>
    <dgm:cxn modelId="{841ABFF9-31A7-4EFD-BECD-F9A7129A5B33}" type="presOf" srcId="{2A5FF0D5-C2CD-43D0-937B-49DAB142DD1E}" destId="{189B6FAD-84D6-4DE3-A35F-09CEFBE42C30}" srcOrd="0" destOrd="0" presId="urn:microsoft.com/office/officeart/2005/8/layout/vProcess5"/>
    <dgm:cxn modelId="{A6343766-68E4-457C-B6D3-6F31367623CE}" type="presOf" srcId="{59A3BD83-3AA5-4A71-A0D2-111B0704699A}" destId="{DFC224ED-4A58-4F18-B477-BF1DE15ADC8F}" srcOrd="1" destOrd="0" presId="urn:microsoft.com/office/officeart/2005/8/layout/vProcess5"/>
    <dgm:cxn modelId="{A8310523-73B2-41F7-B415-128DB01142AA}" type="presOf" srcId="{6F41E52C-4ADB-417A-BBEA-DF4B99AD3024}" destId="{2250656D-8755-467C-B450-A0B96E988CA3}" srcOrd="0" destOrd="0" presId="urn:microsoft.com/office/officeart/2005/8/layout/vProcess5"/>
    <dgm:cxn modelId="{EA5ED1BD-7E16-400F-9530-598E1E934808}" type="presOf" srcId="{24678559-129F-4BE5-96A1-91495F8B5D4A}" destId="{4248D66A-9340-4B01-9906-5AC3C5C7F221}" srcOrd="0" destOrd="0" presId="urn:microsoft.com/office/officeart/2005/8/layout/vProcess5"/>
    <dgm:cxn modelId="{F85CCA41-EC36-4D8E-86DB-2CB954E122FB}" type="presParOf" srcId="{DA348EE3-5585-4E7E-BA24-6132E0124859}" destId="{20C241A5-D5EF-4097-A39E-4366944159C8}" srcOrd="0" destOrd="0" presId="urn:microsoft.com/office/officeart/2005/8/layout/vProcess5"/>
    <dgm:cxn modelId="{A1C2A9AE-34C9-4645-AF93-72DCB68896D5}" type="presParOf" srcId="{DA348EE3-5585-4E7E-BA24-6132E0124859}" destId="{B46CF437-9941-4DE3-A25C-63148FE61073}" srcOrd="1" destOrd="0" presId="urn:microsoft.com/office/officeart/2005/8/layout/vProcess5"/>
    <dgm:cxn modelId="{64C069D6-143D-4DA9-9E72-00D3D708C4C2}" type="presParOf" srcId="{DA348EE3-5585-4E7E-BA24-6132E0124859}" destId="{DF9DCBB2-B08C-41E6-A2D8-7AD4C9314DB6}" srcOrd="2" destOrd="0" presId="urn:microsoft.com/office/officeart/2005/8/layout/vProcess5"/>
    <dgm:cxn modelId="{E7466FB7-32A8-48F8-ABC3-3EDBCA2521CB}" type="presParOf" srcId="{DA348EE3-5585-4E7E-BA24-6132E0124859}" destId="{AE459B94-8FA8-4EEF-886C-AEF858AE02A8}" srcOrd="3" destOrd="0" presId="urn:microsoft.com/office/officeart/2005/8/layout/vProcess5"/>
    <dgm:cxn modelId="{E6CA600E-9028-405E-B8B3-3F9694EF7CBA}" type="presParOf" srcId="{DA348EE3-5585-4E7E-BA24-6132E0124859}" destId="{4248D66A-9340-4B01-9906-5AC3C5C7F221}" srcOrd="4" destOrd="0" presId="urn:microsoft.com/office/officeart/2005/8/layout/vProcess5"/>
    <dgm:cxn modelId="{67703929-E469-4FEE-8841-D2ADEF666109}" type="presParOf" srcId="{DA348EE3-5585-4E7E-BA24-6132E0124859}" destId="{2250656D-8755-467C-B450-A0B96E988CA3}" srcOrd="5" destOrd="0" presId="urn:microsoft.com/office/officeart/2005/8/layout/vProcess5"/>
    <dgm:cxn modelId="{BE99F93A-B7AE-4B1F-A24D-68E35DEBBC96}" type="presParOf" srcId="{DA348EE3-5585-4E7E-BA24-6132E0124859}" destId="{189B6FAD-84D6-4DE3-A35F-09CEFBE42C30}" srcOrd="6" destOrd="0" presId="urn:microsoft.com/office/officeart/2005/8/layout/vProcess5"/>
    <dgm:cxn modelId="{BCF8FE12-D710-48F9-A831-E6BBFA98D8AD}" type="presParOf" srcId="{DA348EE3-5585-4E7E-BA24-6132E0124859}" destId="{F7DA927B-5E66-43DA-9A23-9C247D648AFB}" srcOrd="7" destOrd="0" presId="urn:microsoft.com/office/officeart/2005/8/layout/vProcess5"/>
    <dgm:cxn modelId="{12EB377A-2E9F-4AB2-966D-971DC85380C5}" type="presParOf" srcId="{DA348EE3-5585-4E7E-BA24-6132E0124859}" destId="{21AA0273-AD4C-45E9-9BBA-2591ABF95A6D}" srcOrd="8" destOrd="0" presId="urn:microsoft.com/office/officeart/2005/8/layout/vProcess5"/>
    <dgm:cxn modelId="{14C8A830-7B47-48A8-AF52-0C5CBB851654}" type="presParOf" srcId="{DA348EE3-5585-4E7E-BA24-6132E0124859}" destId="{FD62A8D8-9B1D-451E-8981-45A8EEA6CDCF}" srcOrd="9" destOrd="0" presId="urn:microsoft.com/office/officeart/2005/8/layout/vProcess5"/>
    <dgm:cxn modelId="{5934FD1C-6B93-45AA-B452-79EAC1993006}" type="presParOf" srcId="{DA348EE3-5585-4E7E-BA24-6132E0124859}" destId="{1A13241F-6F11-439B-9289-69E8E96E67FC}" srcOrd="10" destOrd="0" presId="urn:microsoft.com/office/officeart/2005/8/layout/vProcess5"/>
    <dgm:cxn modelId="{BC5E8D46-B739-4B8F-BD91-CC499FCFB8F1}" type="presParOf" srcId="{DA348EE3-5585-4E7E-BA24-6132E0124859}" destId="{DFC224ED-4A58-4F18-B477-BF1DE15ADC8F}" srcOrd="11" destOrd="0" presId="urn:microsoft.com/office/officeart/2005/8/layout/vProcess5"/>
    <dgm:cxn modelId="{DDE2C946-04D9-4440-A75E-5DA325543915}" type="presParOf" srcId="{DA348EE3-5585-4E7E-BA24-6132E0124859}" destId="{212206F5-DBFA-4FE6-B589-C71BC198B4A2}" srcOrd="12" destOrd="0" presId="urn:microsoft.com/office/officeart/2005/8/layout/vProcess5"/>
    <dgm:cxn modelId="{2BEB1847-C991-4B46-858A-848B8259086C}" type="presParOf" srcId="{DA348EE3-5585-4E7E-BA24-6132E0124859}" destId="{B5B3A287-75B8-4DA2-B62C-D5043B1D9C22}" srcOrd="13" destOrd="0" presId="urn:microsoft.com/office/officeart/2005/8/layout/vProcess5"/>
    <dgm:cxn modelId="{9D266FF9-7DEB-4B7A-A84A-4DBED4B86E2D}" type="presParOf" srcId="{DA348EE3-5585-4E7E-BA24-6132E0124859}" destId="{29EFB0A7-EE5E-474B-879D-1A1CC60B1F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6C9A2-E971-4DF3-B849-9AABB5F1CFA5}">
      <dsp:nvSpPr>
        <dsp:cNvPr id="0" name=""/>
        <dsp:cNvSpPr/>
      </dsp:nvSpPr>
      <dsp:spPr>
        <a:xfrm>
          <a:off x="806929" y="523966"/>
          <a:ext cx="1361044" cy="11437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840428" y="557465"/>
        <a:ext cx="1294046" cy="1076725"/>
      </dsp:txXfrm>
    </dsp:sp>
    <dsp:sp modelId="{C6476E8E-5DB9-4738-8188-CA7DF4D577A6}">
      <dsp:nvSpPr>
        <dsp:cNvPr id="0" name=""/>
        <dsp:cNvSpPr/>
      </dsp:nvSpPr>
      <dsp:spPr>
        <a:xfrm rot="21564698">
          <a:off x="2349515" y="-69368"/>
          <a:ext cx="2871970" cy="2283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2349533" y="390788"/>
        <a:ext cx="2187012" cy="1369916"/>
      </dsp:txXfrm>
    </dsp:sp>
    <dsp:sp modelId="{9B3D8E98-302B-4D7E-8350-6182BB50A062}">
      <dsp:nvSpPr>
        <dsp:cNvPr id="0" name=""/>
        <dsp:cNvSpPr/>
      </dsp:nvSpPr>
      <dsp:spPr>
        <a:xfrm>
          <a:off x="5308803" y="537030"/>
          <a:ext cx="1483884" cy="10238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338791" y="567018"/>
        <a:ext cx="1423908" cy="963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CF437-9941-4DE3-A25C-63148FE61073}">
      <dsp:nvSpPr>
        <dsp:cNvPr id="0" name=""/>
        <dsp:cNvSpPr/>
      </dsp:nvSpPr>
      <dsp:spPr>
        <a:xfrm>
          <a:off x="0" y="0"/>
          <a:ext cx="4839208" cy="6816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Tkintertoy</a:t>
          </a:r>
          <a:endParaRPr lang="en-US" sz="2900" kern="1200" dirty="0"/>
        </a:p>
      </dsp:txBody>
      <dsp:txXfrm>
        <a:off x="19965" y="19965"/>
        <a:ext cx="4023886" cy="641733"/>
      </dsp:txXfrm>
    </dsp:sp>
    <dsp:sp modelId="{DF9DCBB2-B08C-41E6-A2D8-7AD4C9314DB6}">
      <dsp:nvSpPr>
        <dsp:cNvPr id="0" name=""/>
        <dsp:cNvSpPr/>
      </dsp:nvSpPr>
      <dsp:spPr>
        <a:xfrm>
          <a:off x="361369" y="776338"/>
          <a:ext cx="4839208" cy="6816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Tkinter</a:t>
          </a:r>
          <a:endParaRPr lang="en-US" sz="2900" kern="1200" dirty="0"/>
        </a:p>
      </dsp:txBody>
      <dsp:txXfrm>
        <a:off x="381334" y="796303"/>
        <a:ext cx="3994827" cy="641733"/>
      </dsp:txXfrm>
    </dsp:sp>
    <dsp:sp modelId="{AE459B94-8FA8-4EEF-886C-AEF858AE02A8}">
      <dsp:nvSpPr>
        <dsp:cNvPr id="0" name=""/>
        <dsp:cNvSpPr/>
      </dsp:nvSpPr>
      <dsp:spPr>
        <a:xfrm>
          <a:off x="722738" y="1552677"/>
          <a:ext cx="4839208" cy="6816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Tk</a:t>
          </a:r>
          <a:r>
            <a:rPr lang="en-US" sz="2900" kern="1200" dirty="0" smtClean="0"/>
            <a:t> and </a:t>
          </a:r>
          <a:r>
            <a:rPr lang="en-US" sz="2900" kern="1200" dirty="0" err="1" smtClean="0"/>
            <a:t>Ttk</a:t>
          </a:r>
          <a:endParaRPr lang="en-US" sz="2900" kern="1200" dirty="0"/>
        </a:p>
      </dsp:txBody>
      <dsp:txXfrm>
        <a:off x="742703" y="1572642"/>
        <a:ext cx="3994827" cy="641733"/>
      </dsp:txXfrm>
    </dsp:sp>
    <dsp:sp modelId="{4248D66A-9340-4B01-9906-5AC3C5C7F221}">
      <dsp:nvSpPr>
        <dsp:cNvPr id="0" name=""/>
        <dsp:cNvSpPr/>
      </dsp:nvSpPr>
      <dsp:spPr>
        <a:xfrm>
          <a:off x="1084108" y="2329016"/>
          <a:ext cx="4839208" cy="6816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TCL</a:t>
          </a:r>
          <a:endParaRPr lang="en-US" sz="2900" kern="1200" dirty="0"/>
        </a:p>
      </dsp:txBody>
      <dsp:txXfrm>
        <a:off x="1104073" y="2348981"/>
        <a:ext cx="3994827" cy="641733"/>
      </dsp:txXfrm>
    </dsp:sp>
    <dsp:sp modelId="{2250656D-8755-467C-B450-A0B96E988CA3}">
      <dsp:nvSpPr>
        <dsp:cNvPr id="0" name=""/>
        <dsp:cNvSpPr/>
      </dsp:nvSpPr>
      <dsp:spPr>
        <a:xfrm>
          <a:off x="1445477" y="3105355"/>
          <a:ext cx="4839208" cy="6816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Operating System</a:t>
          </a:r>
          <a:endParaRPr lang="en-US" sz="2900" kern="1200" dirty="0"/>
        </a:p>
      </dsp:txBody>
      <dsp:txXfrm>
        <a:off x="1465442" y="3125320"/>
        <a:ext cx="3994827" cy="641733"/>
      </dsp:txXfrm>
    </dsp:sp>
    <dsp:sp modelId="{189B6FAD-84D6-4DE3-A35F-09CEFBE42C30}">
      <dsp:nvSpPr>
        <dsp:cNvPr id="0" name=""/>
        <dsp:cNvSpPr/>
      </dsp:nvSpPr>
      <dsp:spPr>
        <a:xfrm>
          <a:off x="4396126" y="497992"/>
          <a:ext cx="443081" cy="4430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495819" y="497992"/>
        <a:ext cx="243695" cy="333418"/>
      </dsp:txXfrm>
    </dsp:sp>
    <dsp:sp modelId="{F7DA927B-5E66-43DA-9A23-9C247D648AFB}">
      <dsp:nvSpPr>
        <dsp:cNvPr id="0" name=""/>
        <dsp:cNvSpPr/>
      </dsp:nvSpPr>
      <dsp:spPr>
        <a:xfrm>
          <a:off x="4757496" y="1274331"/>
          <a:ext cx="443081" cy="44308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4857189" y="1274331"/>
        <a:ext cx="243695" cy="333418"/>
      </dsp:txXfrm>
    </dsp:sp>
    <dsp:sp modelId="{21AA0273-AD4C-45E9-9BBA-2591ABF95A6D}">
      <dsp:nvSpPr>
        <dsp:cNvPr id="0" name=""/>
        <dsp:cNvSpPr/>
      </dsp:nvSpPr>
      <dsp:spPr>
        <a:xfrm>
          <a:off x="5118865" y="2039309"/>
          <a:ext cx="443081" cy="44308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218558" y="2039309"/>
        <a:ext cx="243695" cy="333418"/>
      </dsp:txXfrm>
    </dsp:sp>
    <dsp:sp modelId="{FD62A8D8-9B1D-451E-8981-45A8EEA6CDCF}">
      <dsp:nvSpPr>
        <dsp:cNvPr id="0" name=""/>
        <dsp:cNvSpPr/>
      </dsp:nvSpPr>
      <dsp:spPr>
        <a:xfrm>
          <a:off x="5480235" y="2823222"/>
          <a:ext cx="443081" cy="4430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579928" y="2823222"/>
        <a:ext cx="243695" cy="333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8875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Programming on purpose with </a:t>
            </a:r>
            <a:r>
              <a:rPr lang="en-US" b="1" i="1" dirty="0" smtClean="0"/>
              <a:t>python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#1 GUI DISCOUNT CALCULATOR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2588" y="4996517"/>
            <a:ext cx="9448800" cy="1437104"/>
          </a:xfrm>
        </p:spPr>
        <p:txBody>
          <a:bodyPr>
            <a:normAutofit/>
          </a:bodyPr>
          <a:lstStyle/>
          <a:p>
            <a:r>
              <a:rPr lang="en-US" dirty="0" smtClean="0"/>
              <a:t>Mike Callahan</a:t>
            </a:r>
          </a:p>
          <a:p>
            <a:r>
              <a:rPr lang="en-US" dirty="0" smtClean="0"/>
              <a:t>STEM Educator</a:t>
            </a:r>
          </a:p>
          <a:p>
            <a:r>
              <a:rPr lang="en-US" dirty="0" smtClean="0"/>
              <a:t>4/18/2019</a:t>
            </a:r>
            <a:endParaRPr lang="en-US" dirty="0"/>
          </a:p>
        </p:txBody>
      </p:sp>
      <p:pic>
        <p:nvPicPr>
          <p:cNvPr id="4" name="pop1.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4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974771" cy="4024125"/>
          </a:xfrm>
        </p:spPr>
        <p:txBody>
          <a:bodyPr/>
          <a:lstStyle/>
          <a:p>
            <a:r>
              <a:rPr lang="en-US" dirty="0" smtClean="0"/>
              <a:t>IDLE is included in almost every Python installation</a:t>
            </a:r>
          </a:p>
          <a:p>
            <a:r>
              <a:rPr lang="en-US" dirty="0" smtClean="0"/>
              <a:t>It contains a shell and editor windows</a:t>
            </a:r>
          </a:p>
          <a:p>
            <a:r>
              <a:rPr lang="en-US" dirty="0" smtClean="0"/>
              <a:t>While it is not the best development system available, it will work for our </a:t>
            </a:r>
            <a:r>
              <a:rPr lang="en-US" dirty="0" smtClean="0"/>
              <a:t>purposes and is a good introduction to coding.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ython 3.7.2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19" y="1857827"/>
            <a:ext cx="4350611" cy="45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Python is an object</a:t>
            </a:r>
          </a:p>
          <a:p>
            <a:r>
              <a:rPr lang="en-US" dirty="0" smtClean="0"/>
              <a:t>Objects can labels called variables</a:t>
            </a:r>
          </a:p>
          <a:p>
            <a:r>
              <a:rPr lang="en-US" dirty="0" smtClean="0"/>
              <a:t>In Python variables must start with a letter or an underscore (_)</a:t>
            </a:r>
          </a:p>
          <a:p>
            <a:r>
              <a:rPr lang="en-US" dirty="0" smtClean="0"/>
              <a:t>Case IS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acts as a label for the 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41257" y="3643086"/>
            <a:ext cx="1596571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7852228" y="2656114"/>
            <a:ext cx="2322287" cy="377372"/>
          </a:xfrm>
          <a:prstGeom prst="borderCallout2">
            <a:avLst>
              <a:gd name="adj1" fmla="val 57211"/>
              <a:gd name="adj2" fmla="val 1667"/>
              <a:gd name="adj3" fmla="val 61058"/>
              <a:gd name="adj4" fmla="val -14167"/>
              <a:gd name="adj5" fmla="val 266346"/>
              <a:gd name="adj6" fmla="val -4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OUR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The initial price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The sale percentage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sale</a:t>
            </a: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The discounted price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discount</a:t>
            </a: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The coupon percentage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coupon</a:t>
            </a: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The final price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The total percentage savings is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endParaRPr lang="en-US" sz="2200" dirty="0" smtClean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assigning variables to objects (BINDING)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 = object expression</a:t>
            </a: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Variable name is on the left followed by a space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Even though it looks like an equation, IT IS NOT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The equals sign (=) can be thought of &lt;- 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Object is on the right preceded by a space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(The </a:t>
            </a:r>
            <a:r>
              <a:rPr lang="en-US" sz="2400" dirty="0">
                <a:cs typeface="Courier New" panose="02070309020205020404" pitchFamily="49" charset="0"/>
              </a:rPr>
              <a:t>spaces are optional, but show good </a:t>
            </a:r>
            <a:r>
              <a:rPr lang="en-US" sz="2400" dirty="0" smtClean="0">
                <a:cs typeface="Courier New" panose="02070309020205020404" pitchFamily="49" charset="0"/>
              </a:rPr>
              <a:t>style)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The expression can be simple, very complex, or anything in between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You do not have to "declare" the variable before using it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The type of the variable is defined by the object expression</a:t>
            </a:r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Variables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7029" y="4746170"/>
            <a:ext cx="1625600" cy="97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calculated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2627085" y="4157028"/>
            <a:ext cx="1393371" cy="240799"/>
          </a:xfrm>
          <a:prstGeom prst="borderCallout2">
            <a:avLst>
              <a:gd name="adj1" fmla="val 57211"/>
              <a:gd name="adj2" fmla="val 1667"/>
              <a:gd name="adj3" fmla="val 61058"/>
              <a:gd name="adj4" fmla="val -14167"/>
              <a:gd name="adj5" fmla="val 266346"/>
              <a:gd name="adj6" fmla="val -4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discount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84283" y="4746169"/>
            <a:ext cx="1088573" cy="97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4637313" y="4157027"/>
            <a:ext cx="1393371" cy="240799"/>
          </a:xfrm>
          <a:prstGeom prst="borderCallout2">
            <a:avLst>
              <a:gd name="adj1" fmla="val 57211"/>
              <a:gd name="adj2" fmla="val 1667"/>
              <a:gd name="adj3" fmla="val 61058"/>
              <a:gd name="adj4" fmla="val -14167"/>
              <a:gd name="adj5" fmla="val 266346"/>
              <a:gd name="adj6" fmla="val -4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33999" y="4746168"/>
            <a:ext cx="1553030" cy="97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calculated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7351485" y="4157026"/>
            <a:ext cx="1393371" cy="240799"/>
          </a:xfrm>
          <a:prstGeom prst="borderCallout2">
            <a:avLst>
              <a:gd name="adj1" fmla="val 57211"/>
              <a:gd name="adj2" fmla="val 1667"/>
              <a:gd name="adj3" fmla="val 61058"/>
              <a:gd name="adj4" fmla="val -14167"/>
              <a:gd name="adj5" fmla="val 266346"/>
              <a:gd name="adj6" fmla="val -4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74055" y="2939141"/>
            <a:ext cx="1088573" cy="97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4" name="Line Callout 2 13"/>
          <p:cNvSpPr/>
          <p:nvPr/>
        </p:nvSpPr>
        <p:spPr>
          <a:xfrm>
            <a:off x="2627085" y="2349999"/>
            <a:ext cx="1393371" cy="240799"/>
          </a:xfrm>
          <a:prstGeom prst="borderCallout2">
            <a:avLst>
              <a:gd name="adj1" fmla="val 57211"/>
              <a:gd name="adj2" fmla="val 1667"/>
              <a:gd name="adj3" fmla="val 61058"/>
              <a:gd name="adj4" fmla="val -14167"/>
              <a:gd name="adj5" fmla="val 266346"/>
              <a:gd name="adj6" fmla="val -4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inital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789711" y="2939141"/>
            <a:ext cx="1088573" cy="97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Line Callout 2 15"/>
          <p:cNvSpPr/>
          <p:nvPr/>
        </p:nvSpPr>
        <p:spPr>
          <a:xfrm>
            <a:off x="6342741" y="2349999"/>
            <a:ext cx="1393371" cy="240799"/>
          </a:xfrm>
          <a:prstGeom prst="borderCallout2">
            <a:avLst>
              <a:gd name="adj1" fmla="val 57211"/>
              <a:gd name="adj2" fmla="val 1667"/>
              <a:gd name="adj3" fmla="val 61058"/>
              <a:gd name="adj4" fmla="val -14167"/>
              <a:gd name="adj5" fmla="val 266346"/>
              <a:gd name="adj6" fmla="val -4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200571" y="4746170"/>
            <a:ext cx="1770743" cy="97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calculated</a:t>
            </a:r>
            <a:endParaRPr lang="en-US" dirty="0"/>
          </a:p>
        </p:txBody>
      </p:sp>
      <p:sp>
        <p:nvSpPr>
          <p:cNvPr id="18" name="Line Callout 2 17"/>
          <p:cNvSpPr/>
          <p:nvPr/>
        </p:nvSpPr>
        <p:spPr>
          <a:xfrm>
            <a:off x="10080171" y="4157028"/>
            <a:ext cx="1393371" cy="240799"/>
          </a:xfrm>
          <a:prstGeom prst="borderCallout2">
            <a:avLst>
              <a:gd name="adj1" fmla="val 57211"/>
              <a:gd name="adj2" fmla="val 1667"/>
              <a:gd name="adj3" fmla="val 61058"/>
              <a:gd name="adj4" fmla="val -14167"/>
              <a:gd name="adj5" fmla="val 266346"/>
              <a:gd name="adj6" fmla="val -4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algn="l">
              <a:defRPr/>
            </a:pPr>
            <a:fld id="{C02A468E-A323-462A-B3E0-4BAF29E4EA98}" type="slidenum">
              <a:rPr lang="en-US"/>
              <a:pPr algn="l">
                <a:defRPr/>
              </a:pPr>
              <a:t>16</a:t>
            </a:fld>
            <a:endParaRPr lang="en-US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NUMBERS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integers - no decimal point, no limit, precise</a:t>
            </a:r>
          </a:p>
          <a:p>
            <a:pPr lvl="1"/>
            <a:r>
              <a:rPr lang="en-US" dirty="0" smtClean="0"/>
              <a:t>ex. 1, -23, 2147483647, -2147483648</a:t>
            </a:r>
          </a:p>
          <a:p>
            <a:r>
              <a:rPr lang="en-US" dirty="0" smtClean="0"/>
              <a:t>float - decimal point and optional power of ten, not precise</a:t>
            </a:r>
          </a:p>
          <a:p>
            <a:pPr lvl="1"/>
            <a:r>
              <a:rPr lang="en-US" dirty="0" smtClean="0"/>
              <a:t>ex. 1.23, -234.34, 6.02E24, 3.0e10</a:t>
            </a:r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Not important now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523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algn="l">
              <a:defRPr/>
            </a:pPr>
            <a:fld id="{2FD38E55-FAFC-4E8D-BBC0-DEECC6595FA2}" type="slidenum">
              <a:rPr lang="en-US"/>
              <a:pPr algn="l">
                <a:defRPr/>
              </a:pPr>
              <a:t>17</a:t>
            </a:fld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Sequences</a:t>
            </a:r>
            <a:br>
              <a:rPr lang="en-US" dirty="0" smtClean="0"/>
            </a:br>
            <a:r>
              <a:rPr lang="en-US" sz="3200" dirty="0" smtClean="0"/>
              <a:t>- for data referenced by index</a:t>
            </a:r>
            <a:endParaRPr lang="en-US" dirty="0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6687455" cy="4024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Strings</a:t>
            </a:r>
          </a:p>
          <a:p>
            <a:pPr lvl="1"/>
            <a:r>
              <a:rPr lang="en-US" dirty="0" smtClean="0"/>
              <a:t>An immutable (constant) sequence of alphanumeric characters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/>
              <a:t>'Mike'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Lists</a:t>
            </a:r>
          </a:p>
          <a:p>
            <a:pPr lvl="1"/>
            <a:r>
              <a:rPr lang="en-US" dirty="0" smtClean="0"/>
              <a:t>A mutable sequence of objects</a:t>
            </a:r>
          </a:p>
          <a:p>
            <a:pPr lvl="1"/>
            <a:r>
              <a:rPr lang="en-US" dirty="0" smtClean="0"/>
              <a:t>Ex. </a:t>
            </a:r>
            <a:r>
              <a:rPr lang="en-US" dirty="0" smtClean="0"/>
              <a:t>[‘a’, 1, 3.14]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Tuples</a:t>
            </a:r>
          </a:p>
          <a:p>
            <a:pPr lvl="1"/>
            <a:r>
              <a:rPr lang="en-US" dirty="0" smtClean="0"/>
              <a:t>An immutable sequence of objects</a:t>
            </a:r>
          </a:p>
          <a:p>
            <a:pPr lvl="1"/>
            <a:r>
              <a:rPr lang="en-US" dirty="0" smtClean="0"/>
              <a:t>Ex. ('one', 'small', 'step')</a:t>
            </a:r>
          </a:p>
        </p:txBody>
      </p:sp>
      <p:sp>
        <p:nvSpPr>
          <p:cNvPr id="2" name="Rectangle 1"/>
          <p:cNvSpPr/>
          <p:nvPr/>
        </p:nvSpPr>
        <p:spPr>
          <a:xfrm>
            <a:off x="8432815" y="2873829"/>
            <a:ext cx="246742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79557" y="2873829"/>
            <a:ext cx="246742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26299" y="2873829"/>
            <a:ext cx="246742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73041" y="2873829"/>
            <a:ext cx="246742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32794" y="4325259"/>
            <a:ext cx="275771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08565" y="4325259"/>
            <a:ext cx="275771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84335" y="4325259"/>
            <a:ext cx="805545" cy="33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3.14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47314" y="5442857"/>
            <a:ext cx="711180" cy="37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158515" y="5442857"/>
            <a:ext cx="863597" cy="37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029355" y="5442857"/>
            <a:ext cx="769274" cy="377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17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algn="l">
              <a:defRPr/>
            </a:pPr>
            <a:fld id="{3D21C061-AF57-4E85-B205-836042B953B3}" type="slidenum">
              <a:rPr lang="en-US"/>
              <a:pPr algn="l">
                <a:defRPr/>
              </a:pPr>
              <a:t>18</a:t>
            </a:fld>
            <a:endParaRPr lang="en-US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operator []</a:t>
            </a:r>
            <a:br>
              <a:rPr lang="en-US" dirty="0" smtClean="0"/>
            </a:br>
            <a:r>
              <a:rPr lang="en-US" sz="3200" dirty="0" smtClean="0"/>
              <a:t>- for selecting a single object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4379686" cy="4024125"/>
          </a:xfrm>
        </p:spPr>
        <p:txBody>
          <a:bodyPr/>
          <a:lstStyle/>
          <a:p>
            <a:r>
              <a:rPr lang="en-US" dirty="0" smtClean="0"/>
              <a:t>Count from 0</a:t>
            </a:r>
          </a:p>
          <a:p>
            <a:r>
              <a:rPr lang="en-US" dirty="0" smtClean="0"/>
              <a:t>If index is negative, count from back</a:t>
            </a:r>
          </a:p>
          <a:p>
            <a:r>
              <a:rPr lang="en-US" dirty="0" smtClean="0"/>
              <a:t>Index too large is an error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47156" y="2148115"/>
            <a:ext cx="58368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abcdefg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"&lt;pyshell#9&gt;", line 1, in &lt;module&gt;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 index out of range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282476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algn="l">
              <a:defRPr/>
            </a:pPr>
            <a:fld id="{2D28F8EF-6871-4946-9850-1203CAB54009}" type="slidenum">
              <a:rPr lang="en-US"/>
              <a:pPr algn="l">
                <a:defRPr/>
              </a:pPr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Mapped Type - Dictionaries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17688"/>
            <a:ext cx="4775200" cy="1763712"/>
          </a:xfrm>
        </p:spPr>
        <p:txBody>
          <a:bodyPr/>
          <a:lstStyle/>
          <a:p>
            <a:r>
              <a:rPr lang="en-US" dirty="0" smtClean="0"/>
              <a:t>Dictionaries – data referenced by keys</a:t>
            </a:r>
          </a:p>
          <a:p>
            <a:pPr lvl="1"/>
            <a:r>
              <a:rPr lang="en-US" dirty="0" smtClean="0"/>
              <a:t>{key1:object1, key2:object2, …}</a:t>
            </a:r>
          </a:p>
          <a:p>
            <a:r>
              <a:rPr lang="en-US" dirty="0" smtClean="0"/>
              <a:t>Keys must be </a:t>
            </a:r>
            <a:r>
              <a:rPr lang="en-US" dirty="0" smtClean="0"/>
              <a:t>immutable (usually a string)</a:t>
            </a: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6995886" y="4267199"/>
            <a:ext cx="2830286" cy="22932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9959" y="1843320"/>
            <a:ext cx="6388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ages = {'Jimmy':34, 'Billy':32, 'Sue':36}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ages['Jimmy']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ages['Billy']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ages['Sue']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89371" y="4542971"/>
            <a:ext cx="1234731" cy="406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Jimmy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24102" y="4542971"/>
            <a:ext cx="49246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489370" y="5101771"/>
            <a:ext cx="1234731" cy="406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24101" y="5101771"/>
            <a:ext cx="49246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489369" y="5660571"/>
            <a:ext cx="1234731" cy="406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4100" y="5660571"/>
            <a:ext cx="492469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9826171" y="3555999"/>
            <a:ext cx="1074057" cy="355600"/>
          </a:xfrm>
          <a:prstGeom prst="borderCallout1">
            <a:avLst>
              <a:gd name="adj1" fmla="val 35076"/>
              <a:gd name="adj2" fmla="val 1126"/>
              <a:gd name="adj3" fmla="val 222704"/>
              <a:gd name="adj4" fmla="val -545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22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Python, we will design a GUI interface discount calculator, which can run on any platform with Python installed</a:t>
            </a:r>
          </a:p>
          <a:p>
            <a:r>
              <a:rPr lang="en-US" dirty="0" smtClean="0"/>
              <a:t>We will learn about Python variables, functions, GUI design, and event driven programming</a:t>
            </a:r>
          </a:p>
          <a:p>
            <a:r>
              <a:rPr lang="en-US" dirty="0" smtClean="0"/>
              <a:t>That is asking a lot out of two hours but we will concentrate only on the parts of Python we need for this task</a:t>
            </a:r>
          </a:p>
          <a:p>
            <a:r>
              <a:rPr lang="en-US" dirty="0" smtClean="0"/>
              <a:t>This should get us started in the right direction</a:t>
            </a:r>
          </a:p>
          <a:p>
            <a:r>
              <a:rPr lang="en-US" dirty="0" smtClean="0"/>
              <a:t>At the end, we will discuss further educational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sequences and mapped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Sequences are referenced by an index number, the order is fixed</a:t>
            </a:r>
          </a:p>
          <a:p>
            <a:r>
              <a:rPr lang="en-US" dirty="0" smtClean="0"/>
              <a:t>Mapped are referenced by a key, the actual order is undefined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programmer </a:t>
            </a:r>
            <a:r>
              <a:rPr lang="en-US" dirty="0" smtClean="0"/>
              <a:t>does not need to worry about the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>
                <a:cs typeface="Courier New" panose="02070309020205020404" pitchFamily="49" charset="0"/>
              </a:rPr>
              <a:t>Since we are working in floating point numbers, make all constants floating point as well</a:t>
            </a:r>
          </a:p>
          <a:p>
            <a:pPr lvl="1"/>
            <a:r>
              <a:rPr lang="en-US" sz="2200" dirty="0" smtClean="0">
                <a:cs typeface="Courier New" panose="02070309020205020404" pitchFamily="49" charset="0"/>
              </a:rPr>
              <a:t>Multiplication is </a:t>
            </a:r>
            <a:r>
              <a:rPr lang="en-US" sz="2200" dirty="0">
                <a:cs typeface="Courier New" panose="02070309020205020404" pitchFamily="49" charset="0"/>
              </a:rPr>
              <a:t>an * in all computer languages, because X or x is a common variable name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Division is a slash in all computer languages because ÷ is not a standard character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We must convert percentages to decimal fractions and vice versa by dividing/multiplying by 100 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We must round to the nearest cents for prices and </a:t>
            </a:r>
            <a:r>
              <a:rPr lang="en-US" sz="2200" dirty="0" smtClean="0">
                <a:cs typeface="Courier New" panose="02070309020205020404" pitchFamily="49" charset="0"/>
              </a:rPr>
              <a:t>tenth for total percentage discount</a:t>
            </a:r>
            <a:endParaRPr lang="en-US" sz="22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take objects and either change them or create new objects</a:t>
            </a:r>
          </a:p>
          <a:p>
            <a:r>
              <a:rPr lang="en-US" dirty="0" smtClean="0"/>
              <a:t>They can be thought </a:t>
            </a:r>
            <a:r>
              <a:rPr lang="en-US" dirty="0" smtClean="0"/>
              <a:t>of </a:t>
            </a:r>
            <a:r>
              <a:rPr lang="en-US" dirty="0" smtClean="0"/>
              <a:t>like "black boxes"</a:t>
            </a:r>
          </a:p>
          <a:p>
            <a:r>
              <a:rPr lang="en-US" dirty="0" smtClean="0"/>
              <a:t>Python includes many functions built-in and other functions can be added by importing libraries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05496242"/>
              </p:ext>
            </p:extLst>
          </p:nvPr>
        </p:nvGraphicFramePr>
        <p:xfrm>
          <a:off x="2249715" y="4005944"/>
          <a:ext cx="7431313" cy="2191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7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78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function(object1, object2)</a:t>
            </a:r>
          </a:p>
          <a:p>
            <a:pPr marL="0" indent="0">
              <a:buNone/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/>
            <a:r>
              <a:rPr lang="en-US" sz="2400" dirty="0"/>
              <a:t>Function name is followed by a parenthesis with no space</a:t>
            </a:r>
          </a:p>
          <a:p>
            <a:pPr marL="285750" indent="-285750"/>
            <a:r>
              <a:rPr lang="en-US" sz="2400" dirty="0"/>
              <a:t>Objects that are used are separated by commas and </a:t>
            </a:r>
            <a:r>
              <a:rPr lang="en-US" sz="2400" dirty="0" smtClean="0"/>
              <a:t>spaces, called arguments or parameters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The function "returns" an object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The </a:t>
            </a:r>
            <a:r>
              <a:rPr lang="en-US" sz="2400" dirty="0">
                <a:cs typeface="Courier New" panose="02070309020205020404" pitchFamily="49" charset="0"/>
              </a:rPr>
              <a:t>new object is frequently assigned to a </a:t>
            </a:r>
            <a:r>
              <a:rPr lang="en-US" sz="2400" dirty="0" smtClean="0">
                <a:cs typeface="Courier New" panose="02070309020205020404" pitchFamily="49" charset="0"/>
              </a:rPr>
              <a:t>variable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If the variable is already assigned, the old object is destroyed and replaced with the new object.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 The space is automatically reclaimed (garbage collected)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a function that rounds numbers</a:t>
            </a:r>
          </a:p>
          <a:p>
            <a:r>
              <a:rPr lang="en-US" dirty="0" smtClean="0"/>
              <a:t>Round is built-in, no need to import</a:t>
            </a:r>
          </a:p>
          <a:p>
            <a:r>
              <a:rPr lang="en-US" dirty="0" smtClean="0"/>
              <a:t>It works a little differently than what we were taught by rounding to the nearest even number</a:t>
            </a:r>
          </a:p>
          <a:p>
            <a:r>
              <a:rPr lang="en-US" dirty="0" smtClean="0"/>
              <a:t>This is what some mathematicians prefer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2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on round</a:t>
            </a:r>
            <a:endParaRPr lang="en-US" dirty="0"/>
          </a:p>
        </p:txBody>
      </p:sp>
      <p:pic>
        <p:nvPicPr>
          <p:cNvPr id="6" name="Content Placeholder 5" descr="Python 3.7.2 documentatio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12" y="1743982"/>
            <a:ext cx="8893235" cy="4024313"/>
          </a:xfrm>
        </p:spPr>
      </p:pic>
      <p:pic>
        <p:nvPicPr>
          <p:cNvPr id="8" name="Picture 7" descr="*Python 3.7.2 Shell*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82"/>
          <a:stretch/>
        </p:blipFill>
        <p:spPr>
          <a:xfrm>
            <a:off x="748155" y="4484914"/>
            <a:ext cx="6515575" cy="201748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367314" y="4746171"/>
            <a:ext cx="377372" cy="246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251200" y="2598058"/>
            <a:ext cx="1291771" cy="188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HELP and testing  round </a:t>
            </a:r>
            <a:endParaRPr lang="en-US" dirty="0"/>
          </a:p>
        </p:txBody>
      </p:sp>
      <p:pic>
        <p:nvPicPr>
          <p:cNvPr id="4" name="Content Placeholder 3" descr="Python 3.7.2 Shell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42"/>
          <a:stretch/>
        </p:blipFill>
        <p:spPr>
          <a:xfrm>
            <a:off x="2529715" y="2193925"/>
            <a:ext cx="6761453" cy="3640818"/>
          </a:xfrm>
        </p:spPr>
      </p:pic>
    </p:spTree>
    <p:extLst>
      <p:ext uri="{BB962C8B-B14F-4D97-AF65-F5344CB8AC3E}">
        <p14:creationId xmlns:p14="http://schemas.microsoft.com/office/powerpoint/2010/main" val="309836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343" y="532149"/>
            <a:ext cx="10649857" cy="1293028"/>
          </a:xfrm>
        </p:spPr>
        <p:txBody>
          <a:bodyPr/>
          <a:lstStyle/>
          <a:p>
            <a:r>
              <a:rPr lang="en-US" dirty="0" smtClean="0"/>
              <a:t>discount math to 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399222"/>
            <a:ext cx="10820400" cy="30741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= 39.95 # (comment) starting price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sale = 30.0     # sale percentage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coupon = 15.0   # coupon percentage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discount = round((initial*(1.0–sale/100.0)), 2) # sale price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final = round((discount*(1.0–coupon/100.0)), 2) # final price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total = round(((initial-final)/initial)*100.0), 1)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total percentage discount (sale &amp; coupon)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650" y="1850567"/>
            <a:ext cx="10324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$39.95 x (1 – 30/100) = $27.97			- Sale price</a:t>
            </a:r>
          </a:p>
          <a:p>
            <a:r>
              <a:rPr lang="en-US" sz="2800" dirty="0" smtClean="0"/>
              <a:t>$27.97 x (1 – 15/100) = $23.77			- Final price</a:t>
            </a:r>
          </a:p>
          <a:p>
            <a:r>
              <a:rPr lang="en-US" sz="2800" dirty="0" smtClean="0"/>
              <a:t>($39.95 - $23.77)/$39.95 = 40.5%		- Total savings (not 45%!)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3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pic>
        <p:nvPicPr>
          <p:cNvPr id="4" name="Picture 3" descr="Python 3.7.2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98" y="2356341"/>
            <a:ext cx="7525030" cy="30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own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order for our program to be useful, we must create our own function</a:t>
            </a:r>
          </a:p>
          <a:p>
            <a:r>
              <a:rPr lang="en-US" dirty="0" smtClean="0"/>
              <a:t>In Python you this syntax: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4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function(object1, object2):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code goes here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indented 4 spaces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object</a:t>
            </a:r>
          </a:p>
          <a:p>
            <a:pPr marL="0" indent="0">
              <a:buNone/>
            </a:pPr>
            <a:endParaRPr lang="en-US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cs typeface="Courier New" panose="02070309020205020404" pitchFamily="49" charset="0"/>
              </a:rPr>
              <a:t># is a comment line, Python ignores it</a:t>
            </a:r>
            <a:endParaRPr lang="en-US" sz="2400" dirty="0"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0"/>
          </p:cNvCxnSpPr>
          <p:nvPr/>
        </p:nvCxnSpPr>
        <p:spPr>
          <a:xfrm flipH="1" flipV="1">
            <a:off x="8432801" y="3570515"/>
            <a:ext cx="1487430" cy="1669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921829" y="3570514"/>
            <a:ext cx="3439885" cy="1712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80285" y="523966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parameters</a:t>
            </a: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on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methods of learning computer languages teach you a part of the language, and then you give examples that use that part of the language</a:t>
            </a:r>
          </a:p>
          <a:p>
            <a:r>
              <a:rPr lang="en-US" dirty="0" smtClean="0"/>
              <a:t>Here, we are focused on developing an application</a:t>
            </a:r>
          </a:p>
          <a:p>
            <a:r>
              <a:rPr lang="en-US" dirty="0" smtClean="0"/>
              <a:t>We will introduce the parts of the Python programming language we need to accomplish our task</a:t>
            </a:r>
          </a:p>
          <a:p>
            <a:r>
              <a:rPr lang="en-US" dirty="0" smtClean="0"/>
              <a:t>We will teach these sections when we need them</a:t>
            </a:r>
          </a:p>
          <a:p>
            <a:r>
              <a:rPr lang="en-US" dirty="0" smtClean="0"/>
              <a:t>Thus, the application development and learning the Python language will occur at the same time</a:t>
            </a:r>
          </a:p>
          <a:p>
            <a:r>
              <a:rPr lang="en-US" dirty="0" smtClean="0"/>
              <a:t>We will introduce graphical user interface design (GUI) much earlier than usual for this reason</a:t>
            </a:r>
          </a:p>
          <a:p>
            <a:r>
              <a:rPr lang="en-US" dirty="0" smtClean="0"/>
              <a:t>This </a:t>
            </a:r>
            <a:r>
              <a:rPr lang="en-US" dirty="0"/>
              <a:t>should make programming more useful and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83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doubleDiscount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(initial, sale, coupon):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calculates a double discount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discount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round((initial*(1.0–sale/100.0)), 2)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final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round((discount*(1.0–coupon/100.0)), 2)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total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round((1–(1.0–sale/100.0)*(1.0–coupon/100.0))*100, 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(final, total)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cs typeface="Courier New" panose="02070309020205020404" pitchFamily="49" charset="0"/>
              </a:rPr>
              <a:t>Since our function has to return two objects, we can bundle them into a tuple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 tuple is an object </a:t>
            </a:r>
            <a:r>
              <a:rPr lang="en-US" sz="2000" dirty="0" smtClean="0">
                <a:cs typeface="Courier New" panose="02070309020205020404" pitchFamily="49" charset="0"/>
              </a:rPr>
              <a:t>which contains other object</a:t>
            </a: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and testing our function</a:t>
            </a:r>
            <a:endParaRPr lang="en-US" dirty="0"/>
          </a:p>
        </p:txBody>
      </p:sp>
      <p:pic>
        <p:nvPicPr>
          <p:cNvPr id="3" name="Picture 2" descr="Python 3.7.2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131" y="2433626"/>
            <a:ext cx="7173889" cy="35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 in an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4960257" cy="4024125"/>
          </a:xfrm>
        </p:spPr>
        <p:txBody>
          <a:bodyPr/>
          <a:lstStyle/>
          <a:p>
            <a:r>
              <a:rPr lang="en-US" dirty="0" smtClean="0"/>
              <a:t>Notice, the function will disappear when we exit Python</a:t>
            </a:r>
          </a:p>
          <a:p>
            <a:r>
              <a:rPr lang="en-US" dirty="0" smtClean="0"/>
              <a:t>We need to place the function into a file</a:t>
            </a:r>
          </a:p>
          <a:p>
            <a:r>
              <a:rPr lang="en-US" dirty="0" smtClean="0"/>
              <a:t>There is an easy way to move code from the shell into an edit window</a:t>
            </a:r>
          </a:p>
          <a:p>
            <a:pPr lvl="1"/>
            <a:r>
              <a:rPr lang="en-US" dirty="0" smtClean="0"/>
              <a:t>File/Save As</a:t>
            </a:r>
          </a:p>
          <a:p>
            <a:endParaRPr lang="en-US" dirty="0"/>
          </a:p>
        </p:txBody>
      </p:sp>
      <p:pic>
        <p:nvPicPr>
          <p:cNvPr id="5" name="Picture 4" descr="*guicalc1.py - C:\Users\Owner\OneDrive\Documents\bumblebee\python\guicalc1.py (3.7.2)*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78" y="1988457"/>
            <a:ext cx="5393890" cy="44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915229" cy="4024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Just keep the code you need</a:t>
            </a:r>
          </a:p>
          <a:p>
            <a:r>
              <a:rPr lang="en-US" dirty="0" smtClean="0"/>
              <a:t>Format/</a:t>
            </a:r>
            <a:r>
              <a:rPr lang="en-US" dirty="0" err="1" smtClean="0"/>
              <a:t>Dedent</a:t>
            </a:r>
            <a:r>
              <a:rPr lang="en-US" dirty="0" smtClean="0"/>
              <a:t> or Indent region can be very useful</a:t>
            </a:r>
          </a:p>
          <a:p>
            <a:r>
              <a:rPr lang="en-US" dirty="0" smtClean="0"/>
              <a:t>In order to see our output in the shell window we need to add the print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The print lines and the initialization code will be removed in the final application </a:t>
            </a:r>
            <a:endParaRPr lang="en-US" dirty="0"/>
          </a:p>
        </p:txBody>
      </p:sp>
      <p:pic>
        <p:nvPicPr>
          <p:cNvPr id="4" name="Picture 3" descr="guicalc1.py - C:\Users\Owner\OneDrive\Documents\bumblebee\python\guicalc1.py (3.7.2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1" y="2280141"/>
            <a:ext cx="6525536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code</a:t>
            </a:r>
            <a:endParaRPr lang="en-US" dirty="0"/>
          </a:p>
        </p:txBody>
      </p:sp>
      <p:pic>
        <p:nvPicPr>
          <p:cNvPr id="5" name="Picture 4" descr="Python 3.7.2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18" y="3719789"/>
            <a:ext cx="6525536" cy="252447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4" t="9765" r="59270" b="63773"/>
          <a:stretch/>
        </p:blipFill>
        <p:spPr bwMode="auto">
          <a:xfrm>
            <a:off x="456671" y="1150761"/>
            <a:ext cx="6002185" cy="2569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8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testing</a:t>
            </a:r>
            <a:endParaRPr lang="en-US" dirty="0"/>
          </a:p>
        </p:txBody>
      </p:sp>
      <p:pic>
        <p:nvPicPr>
          <p:cNvPr id="4" name="Picture 3" descr="Python 3.7.2 She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332" y="3376629"/>
            <a:ext cx="7830593" cy="3029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046514"/>
            <a:ext cx="100003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Running the module lets you test the code with your imbedded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Importing the module adds the function to Python which allows you to run other tests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37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49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Our function works but users expect modern GUIs, not command line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Writing GUIs can be complicated but a library exists that makes simple GUIs easy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is called </a:t>
            </a:r>
            <a:r>
              <a:rPr lang="en-US" dirty="0" err="1" smtClean="0"/>
              <a:t>Tkintertoy</a:t>
            </a:r>
            <a:r>
              <a:rPr lang="en-US" dirty="0" smtClean="0"/>
              <a:t> since it is based on a standard library in Python called </a:t>
            </a:r>
            <a:r>
              <a:rPr lang="en-US" dirty="0" err="1" smtClean="0"/>
              <a:t>Tkinter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Tk</a:t>
            </a:r>
            <a:r>
              <a:rPr lang="en-US" dirty="0" smtClean="0"/>
              <a:t> (toolkit</a:t>
            </a:r>
            <a:r>
              <a:rPr lang="en-US" dirty="0" smtClean="0"/>
              <a:t>) or </a:t>
            </a:r>
            <a:r>
              <a:rPr lang="en-US" dirty="0" err="1" smtClean="0"/>
              <a:t>Ttk</a:t>
            </a:r>
            <a:r>
              <a:rPr lang="en-US" dirty="0" smtClean="0"/>
              <a:t> </a:t>
            </a:r>
            <a:r>
              <a:rPr lang="en-US" dirty="0" smtClean="0"/>
              <a:t>was the first easier to use library for making GUIs based on TCL (tool control language)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TCL is hardly used </a:t>
            </a:r>
            <a:r>
              <a:rPr lang="en-US" dirty="0" smtClean="0"/>
              <a:t>anymore but </a:t>
            </a:r>
            <a:r>
              <a:rPr lang="en-US" dirty="0" smtClean="0"/>
              <a:t>many languages have interfaces to </a:t>
            </a:r>
            <a:r>
              <a:rPr lang="en-US" dirty="0" err="1" smtClean="0"/>
              <a:t>Tk</a:t>
            </a:r>
            <a:r>
              <a:rPr lang="en-US" dirty="0" smtClean="0"/>
              <a:t> which keeps TCL alive.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TCL and </a:t>
            </a:r>
            <a:r>
              <a:rPr lang="en-US" dirty="0" err="1" smtClean="0"/>
              <a:t>Tk</a:t>
            </a:r>
            <a:r>
              <a:rPr lang="en-US" dirty="0" smtClean="0"/>
              <a:t> are included in the Windows and Mac versions of Python. TCL and </a:t>
            </a:r>
            <a:r>
              <a:rPr lang="en-US" dirty="0" err="1" smtClean="0"/>
              <a:t>Tk</a:t>
            </a:r>
            <a:r>
              <a:rPr lang="en-US" dirty="0" smtClean="0"/>
              <a:t> are already included in Linux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Tkinter</a:t>
            </a:r>
            <a:r>
              <a:rPr lang="en-US" dirty="0" smtClean="0"/>
              <a:t> is the Python interface to </a:t>
            </a:r>
            <a:r>
              <a:rPr lang="en-US" dirty="0" err="1" smtClean="0"/>
              <a:t>Tk</a:t>
            </a:r>
            <a:r>
              <a:rPr lang="en-US" dirty="0" smtClean="0"/>
              <a:t> and </a:t>
            </a:r>
            <a:r>
              <a:rPr lang="en-US" dirty="0" err="1" smtClean="0"/>
              <a:t>Ttk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While all this sounds complicated, </a:t>
            </a:r>
            <a:r>
              <a:rPr lang="en-US" dirty="0" err="1" smtClean="0"/>
              <a:t>Tkintertoy</a:t>
            </a:r>
            <a:r>
              <a:rPr lang="en-US" dirty="0" smtClean="0"/>
              <a:t> hides the complexity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Tkintertoy</a:t>
            </a:r>
            <a:r>
              <a:rPr lang="en-US" dirty="0" smtClean="0"/>
              <a:t> is free and available on </a:t>
            </a:r>
            <a:r>
              <a:rPr lang="en-US" dirty="0" err="1" smtClean="0"/>
              <a:t>PyPI</a:t>
            </a:r>
            <a:r>
              <a:rPr lang="en-US" dirty="0" smtClean="0"/>
              <a:t>, the Python </a:t>
            </a:r>
            <a:r>
              <a:rPr lang="en-US" dirty="0" err="1" smtClean="0"/>
              <a:t>respository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tkintertoy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structure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7794615"/>
              </p:ext>
            </p:extLst>
          </p:nvPr>
        </p:nvGraphicFramePr>
        <p:xfrm>
          <a:off x="3018952" y="2351314"/>
          <a:ext cx="6284686" cy="378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7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isCal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" y="2481940"/>
            <a:ext cx="2728813" cy="39795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GUI BASICs</a:t>
            </a:r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5254172" y="1930399"/>
            <a:ext cx="1944914" cy="4789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9470"/>
              <a:gd name="adj6" fmla="val -914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6" name="Line Callout 2 5"/>
          <p:cNvSpPr/>
          <p:nvPr/>
        </p:nvSpPr>
        <p:spPr>
          <a:xfrm>
            <a:off x="2547257" y="1690914"/>
            <a:ext cx="1944914" cy="4789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3409"/>
              <a:gd name="adj6" fmla="val -429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966857" y="2714171"/>
            <a:ext cx="1944914" cy="4789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651"/>
              <a:gd name="adj6" fmla="val -21681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Widget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6538686" y="3969656"/>
            <a:ext cx="1944914" cy="4789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2500"/>
              <a:gd name="adj6" fmla="val -2086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Widget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7424057" y="5196114"/>
            <a:ext cx="1944914" cy="4789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105"/>
              <a:gd name="adj6" fmla="val -21756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– The window that contains the application. All widgets are inside the window.</a:t>
            </a:r>
          </a:p>
          <a:p>
            <a:r>
              <a:rPr lang="en-US" dirty="0" smtClean="0"/>
              <a:t>Title – The title of the window. This lets the user know which application they have started.</a:t>
            </a:r>
          </a:p>
          <a:p>
            <a:r>
              <a:rPr lang="en-US" dirty="0" smtClean="0"/>
              <a:t>Widget – An object that holds some part of the interface. Widgets have specific purposes and limit the user into making the correct input.</a:t>
            </a:r>
          </a:p>
          <a:p>
            <a:pPr lvl="1"/>
            <a:r>
              <a:rPr lang="en-US" dirty="0" smtClean="0"/>
              <a:t>Entry – The user types in a value into a box. All entries are strings, even numeric values</a:t>
            </a:r>
          </a:p>
          <a:p>
            <a:pPr lvl="1"/>
            <a:r>
              <a:rPr lang="en-US" dirty="0" smtClean="0"/>
              <a:t>Label – The application places a string into a box. The user cannot access this box.</a:t>
            </a:r>
          </a:p>
          <a:p>
            <a:pPr lvl="1"/>
            <a:r>
              <a:rPr lang="en-US" dirty="0" smtClean="0"/>
              <a:t>Button – The user clicks on these to make something happen. Buttons are connected to functions or methods.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4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the tasks</a:t>
            </a:r>
          </a:p>
          <a:p>
            <a:r>
              <a:rPr lang="en-US" dirty="0" smtClean="0"/>
              <a:t>Developing the code to accomplish the task</a:t>
            </a:r>
          </a:p>
          <a:p>
            <a:r>
              <a:rPr lang="en-US" dirty="0" smtClean="0"/>
              <a:t>Organizing code into functions</a:t>
            </a:r>
          </a:p>
          <a:p>
            <a:r>
              <a:rPr lang="en-US" dirty="0" smtClean="0"/>
              <a:t>GUI design</a:t>
            </a:r>
          </a:p>
          <a:p>
            <a:r>
              <a:rPr lang="en-US" dirty="0" smtClean="0"/>
              <a:t>Assembling functions into an application</a:t>
            </a:r>
          </a:p>
          <a:p>
            <a:r>
              <a:rPr lang="en-US" dirty="0" smtClean="0"/>
              <a:t>Creating a shortcut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tkintertoy</a:t>
            </a:r>
            <a:r>
              <a:rPr lang="en-US" dirty="0" smtClean="0"/>
              <a:t> GUI CREATION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GUI creation code is contained in a separate function or class. This way the design of the GUI is independent to the function that is doing 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window is created which will contain all the </a:t>
            </a:r>
            <a:r>
              <a:rPr lang="en-US" dirty="0" smtClean="0"/>
              <a:t>widgets, usually labeled </a:t>
            </a:r>
            <a:r>
              <a:rPr lang="en-US" dirty="0" err="1" smtClean="0"/>
              <a:t>gui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window is usually given a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desired widgets are created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widgets are placed in the window at the desired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function returns the </a:t>
            </a:r>
            <a:r>
              <a:rPr lang="en-US" dirty="0" err="1" smtClean="0"/>
              <a:t>gui</a:t>
            </a:r>
            <a:r>
              <a:rPr lang="en-US" dirty="0" smtClean="0"/>
              <a:t> variable </a:t>
            </a:r>
            <a:r>
              <a:rPr lang="en-US" dirty="0" smtClean="0"/>
              <a:t>which will be used by other functions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objects have methods</a:t>
            </a:r>
          </a:p>
          <a:p>
            <a:r>
              <a:rPr lang="en-US" dirty="0" smtClean="0"/>
              <a:t>Unlike functions, methods are attached (bound) to their object with a period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'Mike'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'MIKE'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Tkintertoy</a:t>
            </a:r>
            <a:r>
              <a:rPr lang="en-US" dirty="0" smtClean="0"/>
              <a:t>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Call the </a:t>
            </a:r>
            <a:r>
              <a:rPr lang="en-US" dirty="0" err="1" smtClean="0"/>
              <a:t>addWidget</a:t>
            </a:r>
            <a:r>
              <a:rPr lang="en-US" dirty="0" smtClean="0"/>
              <a:t> method of the </a:t>
            </a:r>
            <a:r>
              <a:rPr lang="en-US" dirty="0" err="1" smtClean="0"/>
              <a:t>gui</a:t>
            </a:r>
            <a:r>
              <a:rPr lang="en-US" dirty="0" smtClean="0"/>
              <a:t> with a tag and a label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tag will be key for the widget in the </a:t>
            </a:r>
            <a:r>
              <a:rPr lang="en-US" dirty="0" err="1" smtClean="0"/>
              <a:t>gui.contents</a:t>
            </a:r>
            <a:r>
              <a:rPr lang="en-US" dirty="0" smtClean="0"/>
              <a:t> dictionary, all widgets must have a tag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label will be the text on the widget frame that the user will see, not all widgets have frames or labels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gui.addEntry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('initial', 'Initial Price')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From now on we can get the contents of the widget by using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('initial')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and place contents in the widget by using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('initial', value)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1" y="3913850"/>
            <a:ext cx="2519591" cy="74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6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widget does not make it appear, you must plot it</a:t>
            </a:r>
          </a:p>
          <a:p>
            <a:r>
              <a:rPr lang="en-US" dirty="0" smtClean="0"/>
              <a:t>Plotting requires a row and column, which default to zero</a:t>
            </a:r>
          </a:p>
          <a:p>
            <a:r>
              <a:rPr lang="en-US" dirty="0" smtClean="0"/>
              <a:t>There are many other optional parameters which we will discuss later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('commands', row=5)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This will place the button widget in the 6</a:t>
            </a:r>
            <a:r>
              <a:rPr lang="en-US" baseline="30000" dirty="0" smtClean="0">
                <a:cs typeface="Courier New" panose="02070309020205020404" pitchFamily="49" charset="0"/>
              </a:rPr>
              <a:t>th</a:t>
            </a:r>
            <a:r>
              <a:rPr lang="en-US" dirty="0" smtClean="0">
                <a:cs typeface="Courier New" panose="02070309020205020404" pitchFamily="49" charset="0"/>
              </a:rPr>
              <a:t> row (we start at 0)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keyword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only required parameter for plot() is the widget tag</a:t>
            </a:r>
          </a:p>
          <a:p>
            <a:r>
              <a:rPr lang="en-US" dirty="0" smtClean="0"/>
              <a:t>However, there are many optional parameters</a:t>
            </a:r>
          </a:p>
          <a:p>
            <a:r>
              <a:rPr lang="en-US" dirty="0" smtClean="0"/>
              <a:t>If the programmer had to supply all the optional parameters or remember the order of the parameters, the task would be immense and the code would be ugly</a:t>
            </a:r>
          </a:p>
          <a:p>
            <a:r>
              <a:rPr lang="en-US" dirty="0" smtClean="0"/>
              <a:t>Python makes this easy by using keyword parameters</a:t>
            </a:r>
          </a:p>
          <a:p>
            <a:r>
              <a:rPr lang="en-US" dirty="0" smtClean="0"/>
              <a:t>After the required tag parameter is listed, the programmer only needs the supply the optional parameters they need by using the keywords</a:t>
            </a:r>
          </a:p>
          <a:p>
            <a:r>
              <a:rPr lang="en-US" dirty="0" smtClean="0"/>
              <a:t>The order of the keyword parameters is not important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('commands', row=5,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232857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911114" cy="4024125"/>
          </a:xfrm>
        </p:spPr>
        <p:txBody>
          <a:bodyPr/>
          <a:lstStyle/>
          <a:p>
            <a:r>
              <a:rPr lang="en-US" dirty="0" smtClean="0"/>
              <a:t>Lets try out </a:t>
            </a:r>
            <a:r>
              <a:rPr lang="en-US" dirty="0" err="1" smtClean="0"/>
              <a:t>Tkintertoy</a:t>
            </a:r>
            <a:r>
              <a:rPr lang="en-US" dirty="0" smtClean="0"/>
              <a:t> by creating a window with one widget, a command button row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Import Window from </a:t>
            </a:r>
            <a:r>
              <a:rPr lang="en-US" dirty="0" err="1" smtClean="0"/>
              <a:t>tkintertoy</a:t>
            </a:r>
            <a:r>
              <a:rPr lang="en-US" dirty="0" smtClean="0"/>
              <a:t> (this is usually the first line in all </a:t>
            </a:r>
            <a:r>
              <a:rPr lang="en-US" dirty="0" err="1" smtClean="0"/>
              <a:t>tkintertoy</a:t>
            </a:r>
            <a:r>
              <a:rPr lang="en-US" dirty="0" smtClean="0"/>
              <a:t>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function that creates the GUI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Title the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a Button widget 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Plot it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imple_gui.py - C:/Users/mcall/Documents/dev/simple_gui.py (3.7.2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97" y="3494613"/>
            <a:ext cx="3994832" cy="268658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9216571" y="5355771"/>
            <a:ext cx="885372" cy="113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694057" y="5617029"/>
            <a:ext cx="1306286" cy="870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29375" y="6342746"/>
            <a:ext cx="20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tag must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56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787571" cy="4024125"/>
          </a:xfrm>
        </p:spPr>
        <p:txBody>
          <a:bodyPr/>
          <a:lstStyle/>
          <a:p>
            <a:r>
              <a:rPr lang="en-US" dirty="0" smtClean="0"/>
              <a:t>We must call the function that creates the GUI</a:t>
            </a:r>
          </a:p>
          <a:p>
            <a:r>
              <a:rPr lang="en-US" dirty="0" smtClean="0"/>
              <a:t>After </a:t>
            </a:r>
            <a:r>
              <a:rPr lang="en-US" dirty="0"/>
              <a:t>the GUI is created, the </a:t>
            </a:r>
            <a:r>
              <a:rPr lang="en-US" dirty="0" smtClean="0"/>
              <a:t>application runs </a:t>
            </a:r>
            <a:r>
              <a:rPr lang="en-US" dirty="0" err="1" smtClean="0"/>
              <a:t>waitforUser</a:t>
            </a:r>
            <a:r>
              <a:rPr lang="en-US" dirty="0" smtClean="0"/>
              <a:t>, which loops </a:t>
            </a:r>
            <a:r>
              <a:rPr lang="en-US" dirty="0"/>
              <a:t>until the user clicks on a command </a:t>
            </a:r>
            <a:r>
              <a:rPr lang="en-US" dirty="0" smtClean="0"/>
              <a:t>button</a:t>
            </a:r>
          </a:p>
          <a:p>
            <a:r>
              <a:rPr lang="en-US" dirty="0" smtClean="0"/>
              <a:t>This is called an event loop</a:t>
            </a:r>
          </a:p>
          <a:p>
            <a:pPr lvl="1"/>
            <a:r>
              <a:rPr lang="en-US" dirty="0" smtClean="0"/>
              <a:t>In this case, there are no further  instructions so the application will exit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simple_gui.py - C:/Users/mcall/Documents/dev/simple_gui.py (3.7.2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54" y="2307772"/>
            <a:ext cx="3857449" cy="3203262"/>
          </a:xfrm>
          <a:prstGeom prst="rect">
            <a:avLst/>
          </a:prstGeom>
        </p:spPr>
      </p:pic>
      <p:pic>
        <p:nvPicPr>
          <p:cNvPr id="4" name="Picture 3" descr="My First GU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97" y="5682294"/>
            <a:ext cx="241016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5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5252"/>
            <a:ext cx="10820400" cy="49827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gui.waitforUser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Unlike procedure-driven programming, there is no way the programmer will know what the user is going to do when using a GUI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application will have to respond to whatever the user does whenever he does something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These are called events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For example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the user moves the mouse, the mouse pointer on the screen must move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the user clicks on a entry widget, then the input cursor will blink in that widget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If the user press a key, then the value of that key will appear in the widget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is an amazing number of possible events that the application must keep tract of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Fortunately, </a:t>
            </a:r>
            <a:r>
              <a:rPr lang="en-US" dirty="0" err="1" smtClean="0"/>
              <a:t>Tkintertoy</a:t>
            </a:r>
            <a:r>
              <a:rPr lang="en-US" dirty="0" smtClean="0"/>
              <a:t> includes an event processing loop that takes care of most of these events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design the GUI for the Discount Calculator</a:t>
            </a:r>
          </a:p>
          <a:p>
            <a:r>
              <a:rPr lang="en-US" dirty="0" smtClean="0"/>
              <a:t>In addition to the previous window, we need:</a:t>
            </a:r>
          </a:p>
          <a:p>
            <a:pPr lvl="1"/>
            <a:r>
              <a:rPr lang="en-US" dirty="0" smtClean="0"/>
              <a:t>Three Entry widgets</a:t>
            </a:r>
          </a:p>
          <a:p>
            <a:pPr lvl="2"/>
            <a:r>
              <a:rPr lang="en-US" dirty="0" smtClean="0"/>
              <a:t>Initial Price</a:t>
            </a:r>
          </a:p>
          <a:p>
            <a:pPr lvl="2"/>
            <a:r>
              <a:rPr lang="en-US" dirty="0" smtClean="0"/>
              <a:t>Sale Discount</a:t>
            </a:r>
          </a:p>
          <a:p>
            <a:pPr lvl="2"/>
            <a:r>
              <a:rPr lang="en-US" dirty="0" smtClean="0"/>
              <a:t>Coupon Discount</a:t>
            </a:r>
          </a:p>
          <a:p>
            <a:pPr lvl="1"/>
            <a:r>
              <a:rPr lang="en-US" dirty="0" smtClean="0"/>
              <a:t>Two Label widgets</a:t>
            </a:r>
          </a:p>
          <a:p>
            <a:pPr lvl="2"/>
            <a:r>
              <a:rPr lang="en-US" dirty="0" smtClean="0"/>
              <a:t>Final Price</a:t>
            </a:r>
          </a:p>
          <a:p>
            <a:pPr lvl="2"/>
            <a:r>
              <a:rPr lang="en-US" dirty="0" smtClean="0"/>
              <a:t>Total Discount</a:t>
            </a:r>
          </a:p>
          <a:p>
            <a:pPr lvl="1"/>
            <a:r>
              <a:rPr lang="en-US" dirty="0" smtClean="0"/>
              <a:t>One Button row widget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06971" y="2409371"/>
            <a:ext cx="2322286" cy="537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06971" y="2940595"/>
            <a:ext cx="2322286" cy="537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06971" y="3486333"/>
            <a:ext cx="2322286" cy="537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06971" y="4032071"/>
            <a:ext cx="2322286" cy="537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06971" y="4577809"/>
            <a:ext cx="2322286" cy="537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06971" y="5123546"/>
            <a:ext cx="2322286" cy="537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40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97" y="2276977"/>
            <a:ext cx="2725148" cy="398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gui</a:t>
            </a:r>
            <a:r>
              <a:rPr lang="en-US" dirty="0" smtClean="0"/>
              <a:t> grid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982" y="2249714"/>
            <a:ext cx="5050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is only one column so we don't need the </a:t>
            </a:r>
            <a:r>
              <a:rPr lang="en-US" sz="2400" i="1" dirty="0" smtClean="0"/>
              <a:t>column</a:t>
            </a:r>
            <a:r>
              <a:rPr lang="en-US" sz="2400" dirty="0" smtClean="0"/>
              <a:t> </a:t>
            </a:r>
            <a:r>
              <a:rPr lang="en-US" sz="2400" dirty="0" smtClean="0"/>
              <a:t>parameter (everything will default to column 0)</a:t>
            </a:r>
            <a:endParaRPr lang="en-US" sz="2400" dirty="0" smtClean="0"/>
          </a:p>
        </p:txBody>
      </p:sp>
      <p:sp>
        <p:nvSpPr>
          <p:cNvPr id="6" name="Line Callout 3 (No Border) 5"/>
          <p:cNvSpPr/>
          <p:nvPr/>
        </p:nvSpPr>
        <p:spPr>
          <a:xfrm flipH="1">
            <a:off x="5863772" y="2380352"/>
            <a:ext cx="1045024" cy="348343"/>
          </a:xfrm>
          <a:prstGeom prst="callout3">
            <a:avLst>
              <a:gd name="adj1" fmla="val 210416"/>
              <a:gd name="adj2" fmla="val -33933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0</a:t>
            </a:r>
            <a:endParaRPr lang="en-US" dirty="0"/>
          </a:p>
        </p:txBody>
      </p:sp>
      <p:sp>
        <p:nvSpPr>
          <p:cNvPr id="7" name="Line Callout 3 (No Border) 6"/>
          <p:cNvSpPr/>
          <p:nvPr/>
        </p:nvSpPr>
        <p:spPr>
          <a:xfrm flipH="1">
            <a:off x="5863772" y="2881104"/>
            <a:ext cx="1045024" cy="348343"/>
          </a:xfrm>
          <a:prstGeom prst="callout3">
            <a:avLst>
              <a:gd name="adj1" fmla="val 210416"/>
              <a:gd name="adj2" fmla="val -33933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8" name="Line Callout 3 (No Border) 7"/>
          <p:cNvSpPr/>
          <p:nvPr/>
        </p:nvSpPr>
        <p:spPr>
          <a:xfrm flipH="1">
            <a:off x="5863772" y="3418409"/>
            <a:ext cx="1045024" cy="348343"/>
          </a:xfrm>
          <a:prstGeom prst="callout3">
            <a:avLst>
              <a:gd name="adj1" fmla="val 210416"/>
              <a:gd name="adj2" fmla="val -33933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2</a:t>
            </a:r>
            <a:endParaRPr lang="en-US" dirty="0"/>
          </a:p>
        </p:txBody>
      </p:sp>
      <p:sp>
        <p:nvSpPr>
          <p:cNvPr id="9" name="Line Callout 3 (No Border) 8"/>
          <p:cNvSpPr/>
          <p:nvPr/>
        </p:nvSpPr>
        <p:spPr>
          <a:xfrm flipH="1">
            <a:off x="5863772" y="4093323"/>
            <a:ext cx="1045024" cy="348343"/>
          </a:xfrm>
          <a:prstGeom prst="callout3">
            <a:avLst>
              <a:gd name="adj1" fmla="val 152083"/>
              <a:gd name="adj2" fmla="val -68655"/>
              <a:gd name="adj3" fmla="val 114584"/>
              <a:gd name="adj4" fmla="val -331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3</a:t>
            </a:r>
            <a:endParaRPr lang="en-US" dirty="0"/>
          </a:p>
        </p:txBody>
      </p:sp>
      <p:sp>
        <p:nvSpPr>
          <p:cNvPr id="10" name="Line Callout 3 (No Border) 9"/>
          <p:cNvSpPr/>
          <p:nvPr/>
        </p:nvSpPr>
        <p:spPr>
          <a:xfrm flipH="1">
            <a:off x="5863772" y="4790303"/>
            <a:ext cx="1045024" cy="348343"/>
          </a:xfrm>
          <a:prstGeom prst="callout3">
            <a:avLst>
              <a:gd name="adj1" fmla="val 93750"/>
              <a:gd name="adj2" fmla="val -50600"/>
              <a:gd name="adj3" fmla="val 85417"/>
              <a:gd name="adj4" fmla="val -38723"/>
              <a:gd name="adj5" fmla="val 54167"/>
              <a:gd name="adj6" fmla="val -23145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4</a:t>
            </a:r>
            <a:endParaRPr lang="en-US" dirty="0"/>
          </a:p>
        </p:txBody>
      </p:sp>
      <p:sp>
        <p:nvSpPr>
          <p:cNvPr id="11" name="Line Callout 3 (No Border) 10"/>
          <p:cNvSpPr/>
          <p:nvPr/>
        </p:nvSpPr>
        <p:spPr>
          <a:xfrm flipH="1">
            <a:off x="5863772" y="5436188"/>
            <a:ext cx="1045024" cy="348343"/>
          </a:xfrm>
          <a:prstGeom prst="callout3">
            <a:avLst>
              <a:gd name="adj1" fmla="val 114583"/>
              <a:gd name="adj2" fmla="val -28378"/>
              <a:gd name="adj3" fmla="val 52084"/>
              <a:gd name="adj4" fmla="val -16501"/>
              <a:gd name="adj5" fmla="val 37500"/>
              <a:gd name="adj6" fmla="val -9256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a calculator that can handle sales and coupons (commonly called a "double play")</a:t>
            </a:r>
          </a:p>
          <a:p>
            <a:r>
              <a:rPr lang="en-US" dirty="0" smtClean="0"/>
              <a:t>Designing a graphical user interface (GUI)</a:t>
            </a:r>
          </a:p>
          <a:p>
            <a:r>
              <a:rPr lang="en-US" dirty="0" smtClean="0"/>
              <a:t>Connecting the GUI to the actions of the calculator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creation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36457" y="1915895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the GUI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Window()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gui.setTitle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('Discount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('initial', 'Initial Price')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('sale', 'Sale Discount')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('coupon', 'Coupon Discount')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('final', 'Final Price')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('total', 'Total Discount')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('commands')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('initial', row=0)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('sale', row=1)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('coupon', row=2)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('final', row=3,)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('total', row=4,)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('commands', row=5,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ine Callout 3 (No Border) 5"/>
          <p:cNvSpPr/>
          <p:nvPr/>
        </p:nvSpPr>
        <p:spPr>
          <a:xfrm flipH="1">
            <a:off x="798283" y="1901380"/>
            <a:ext cx="3628571" cy="348343"/>
          </a:xfrm>
          <a:prstGeom prst="callout3">
            <a:avLst>
              <a:gd name="adj1" fmla="val 210416"/>
              <a:gd name="adj2" fmla="val -33933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the window</a:t>
            </a:r>
            <a:endParaRPr lang="en-US" dirty="0"/>
          </a:p>
        </p:txBody>
      </p:sp>
      <p:sp>
        <p:nvSpPr>
          <p:cNvPr id="7" name="Line Callout 3 (No Border) 6"/>
          <p:cNvSpPr/>
          <p:nvPr/>
        </p:nvSpPr>
        <p:spPr>
          <a:xfrm flipH="1">
            <a:off x="798283" y="2271504"/>
            <a:ext cx="3628571" cy="348343"/>
          </a:xfrm>
          <a:prstGeom prst="callout3">
            <a:avLst>
              <a:gd name="adj1" fmla="val 189583"/>
              <a:gd name="adj2" fmla="val -34333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the title</a:t>
            </a:r>
            <a:endParaRPr lang="en-US" dirty="0"/>
          </a:p>
        </p:txBody>
      </p:sp>
      <p:sp>
        <p:nvSpPr>
          <p:cNvPr id="8" name="Line Callout 3 (No Border) 7"/>
          <p:cNvSpPr/>
          <p:nvPr/>
        </p:nvSpPr>
        <p:spPr>
          <a:xfrm flipH="1">
            <a:off x="798283" y="2648893"/>
            <a:ext cx="3628571" cy="348343"/>
          </a:xfrm>
          <a:prstGeom prst="callout3">
            <a:avLst>
              <a:gd name="adj1" fmla="val 160416"/>
              <a:gd name="adj2" fmla="val -34333"/>
              <a:gd name="adj3" fmla="val 139584"/>
              <a:gd name="adj4" fmla="val -202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initial entry widget</a:t>
            </a:r>
            <a:endParaRPr lang="en-US" dirty="0"/>
          </a:p>
        </p:txBody>
      </p:sp>
      <p:sp>
        <p:nvSpPr>
          <p:cNvPr id="9" name="Line Callout 3 (No Border) 8"/>
          <p:cNvSpPr/>
          <p:nvPr/>
        </p:nvSpPr>
        <p:spPr>
          <a:xfrm flipH="1">
            <a:off x="798283" y="3033517"/>
            <a:ext cx="3628571" cy="348343"/>
          </a:xfrm>
          <a:prstGeom prst="callout3">
            <a:avLst>
              <a:gd name="adj1" fmla="val 122916"/>
              <a:gd name="adj2" fmla="val -34333"/>
              <a:gd name="adj3" fmla="val 102084"/>
              <a:gd name="adj4" fmla="val -198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sale entry widget</a:t>
            </a:r>
            <a:endParaRPr lang="en-US" dirty="0"/>
          </a:p>
        </p:txBody>
      </p:sp>
      <p:sp>
        <p:nvSpPr>
          <p:cNvPr id="10" name="Line Callout 3 (No Border) 9"/>
          <p:cNvSpPr/>
          <p:nvPr/>
        </p:nvSpPr>
        <p:spPr>
          <a:xfrm flipH="1">
            <a:off x="798283" y="3403627"/>
            <a:ext cx="3628571" cy="348343"/>
          </a:xfrm>
          <a:prstGeom prst="callout3">
            <a:avLst>
              <a:gd name="adj1" fmla="val 89583"/>
              <a:gd name="adj2" fmla="val -33133"/>
              <a:gd name="adj3" fmla="val 60417"/>
              <a:gd name="adj4" fmla="val -22667"/>
              <a:gd name="adj5" fmla="val 37500"/>
              <a:gd name="adj6" fmla="val -94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coupon entry widget</a:t>
            </a:r>
            <a:endParaRPr lang="en-US" dirty="0"/>
          </a:p>
        </p:txBody>
      </p:sp>
      <p:sp>
        <p:nvSpPr>
          <p:cNvPr id="11" name="Line Callout 3 (No Border) 10"/>
          <p:cNvSpPr/>
          <p:nvPr/>
        </p:nvSpPr>
        <p:spPr>
          <a:xfrm flipH="1">
            <a:off x="798283" y="3788251"/>
            <a:ext cx="3628571" cy="348343"/>
          </a:xfrm>
          <a:prstGeom prst="callout3">
            <a:avLst>
              <a:gd name="adj1" fmla="val 68749"/>
              <a:gd name="adj2" fmla="val -34333"/>
              <a:gd name="adj3" fmla="val 60417"/>
              <a:gd name="adj4" fmla="val -22667"/>
              <a:gd name="adj5" fmla="val 37500"/>
              <a:gd name="adj6" fmla="val -94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final label widget</a:t>
            </a:r>
            <a:endParaRPr lang="en-US" dirty="0"/>
          </a:p>
        </p:txBody>
      </p:sp>
      <p:sp>
        <p:nvSpPr>
          <p:cNvPr id="12" name="Line Callout 3 (No Border) 11"/>
          <p:cNvSpPr/>
          <p:nvPr/>
        </p:nvSpPr>
        <p:spPr>
          <a:xfrm flipH="1">
            <a:off x="805543" y="4158361"/>
            <a:ext cx="3628571" cy="348343"/>
          </a:xfrm>
          <a:prstGeom prst="callout3">
            <a:avLst>
              <a:gd name="adj1" fmla="val 43749"/>
              <a:gd name="adj2" fmla="val -33133"/>
              <a:gd name="adj3" fmla="val 35417"/>
              <a:gd name="adj4" fmla="val -23067"/>
              <a:gd name="adj5" fmla="val 37500"/>
              <a:gd name="adj6" fmla="val -94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total label widget</a:t>
            </a:r>
            <a:endParaRPr lang="en-US" dirty="0"/>
          </a:p>
        </p:txBody>
      </p:sp>
      <p:sp>
        <p:nvSpPr>
          <p:cNvPr id="13" name="Line Callout 3 (No Border) 12"/>
          <p:cNvSpPr/>
          <p:nvPr/>
        </p:nvSpPr>
        <p:spPr>
          <a:xfrm flipH="1">
            <a:off x="812802" y="4542985"/>
            <a:ext cx="3628571" cy="696672"/>
          </a:xfrm>
          <a:prstGeom prst="callout3">
            <a:avLst>
              <a:gd name="adj1" fmla="val 2082"/>
              <a:gd name="adj2" fmla="val -34333"/>
              <a:gd name="adj3" fmla="val 18750"/>
              <a:gd name="adj4" fmla="val -23467"/>
              <a:gd name="adj5" fmla="val 37500"/>
              <a:gd name="adj6" fmla="val -94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button widgets, defaults to Ok and Cancel</a:t>
            </a:r>
            <a:endParaRPr lang="en-US" dirty="0"/>
          </a:p>
        </p:txBody>
      </p:sp>
      <p:sp>
        <p:nvSpPr>
          <p:cNvPr id="14" name="Line Callout 3 (No Border) 13"/>
          <p:cNvSpPr/>
          <p:nvPr/>
        </p:nvSpPr>
        <p:spPr>
          <a:xfrm flipH="1">
            <a:off x="805543" y="5450131"/>
            <a:ext cx="3628571" cy="348343"/>
          </a:xfrm>
          <a:prstGeom prst="callout3">
            <a:avLst>
              <a:gd name="adj1" fmla="val 18749"/>
              <a:gd name="adj2" fmla="val -32733"/>
              <a:gd name="adj3" fmla="val 18750"/>
              <a:gd name="adj4" fmla="val -23467"/>
              <a:gd name="adj5" fmla="val 37500"/>
              <a:gd name="adj6" fmla="val -94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the widgets in the window</a:t>
            </a:r>
            <a:endParaRPr lang="en-US" dirty="0"/>
          </a:p>
        </p:txBody>
      </p:sp>
      <p:sp>
        <p:nvSpPr>
          <p:cNvPr id="15" name="Line Callout 3 (No Border) 14"/>
          <p:cNvSpPr/>
          <p:nvPr/>
        </p:nvSpPr>
        <p:spPr>
          <a:xfrm flipH="1">
            <a:off x="798282" y="5994416"/>
            <a:ext cx="3628571" cy="348343"/>
          </a:xfrm>
          <a:prstGeom prst="callout3">
            <a:avLst>
              <a:gd name="adj1" fmla="val 127082"/>
              <a:gd name="adj2" fmla="val -34733"/>
              <a:gd name="adj3" fmla="val 85417"/>
              <a:gd name="adj4" fmla="val -21467"/>
              <a:gd name="adj5" fmla="val 66667"/>
              <a:gd name="adj6" fmla="val -9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the GUI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GUI is created, the application loops until the user clicks on a command button</a:t>
            </a:r>
          </a:p>
          <a:p>
            <a:pPr lvl="1"/>
            <a:r>
              <a:rPr lang="en-US" dirty="0" smtClean="0"/>
              <a:t>If the user clicks on Ok, we want to get the contents of the initial, sale, and coupon entry widgets, call </a:t>
            </a:r>
            <a:r>
              <a:rPr lang="en-US" dirty="0" err="1" smtClean="0"/>
              <a:t>doubleDiscount</a:t>
            </a:r>
            <a:r>
              <a:rPr lang="en-US" dirty="0" smtClean="0"/>
              <a:t>, and place the results in the final and total widgets</a:t>
            </a:r>
          </a:p>
          <a:p>
            <a:pPr lvl="1"/>
            <a:r>
              <a:rPr lang="en-US" dirty="0" smtClean="0"/>
              <a:t>If the user clicks on Cancel, the application closes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2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algn="l">
              <a:defRPr/>
            </a:pPr>
            <a:fld id="{41EB0ACC-1B95-4D65-BA45-709F90C4AE3B}" type="slidenum">
              <a:rPr lang="en-US"/>
              <a:pPr algn="l">
                <a:defRPr/>
              </a:pPr>
              <a:t>52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1" y="228600"/>
            <a:ext cx="10773833" cy="1143000"/>
          </a:xfrm>
        </p:spPr>
        <p:txBody>
          <a:bodyPr/>
          <a:lstStyle/>
          <a:p>
            <a:r>
              <a:rPr lang="en-US" smtClean="0"/>
              <a:t>Python Decisions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55054"/>
            <a:ext cx="4760686" cy="3581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if condition: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     block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elif</a:t>
            </a:r>
            <a:r>
              <a:rPr lang="en-US" sz="2400" dirty="0" smtClean="0"/>
              <a:t> condition: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     block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else: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        block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Python marks blocks of code with indents (no more {})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Standard indenting is 4 spaces, DON'T USE TABS!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Don’t forget the colons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126515" y="1968955"/>
            <a:ext cx="357020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</a:rPr>
              <a:t>action </a:t>
            </a:r>
            <a:r>
              <a:rPr lang="en-US" sz="2000" dirty="0">
                <a:latin typeface="Courier New" pitchFamily="49" charset="0"/>
              </a:rPr>
              <a:t>== </a:t>
            </a:r>
            <a:r>
              <a:rPr lang="en-US" sz="2000" dirty="0" smtClean="0">
                <a:latin typeface="Courier New" pitchFamily="49" charset="0"/>
              </a:rPr>
              <a:t>1:</a:t>
            </a:r>
            <a:endParaRPr lang="en-US" sz="2000" dirty="0"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do_something</a:t>
            </a:r>
            <a:r>
              <a:rPr lang="en-US" sz="2000" dirty="0" smtClean="0">
                <a:latin typeface="Courier New" pitchFamily="49" charset="0"/>
              </a:rPr>
              <a:t>()</a:t>
            </a:r>
            <a:endParaRPr lang="en-US" sz="2000" dirty="0"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else: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do_something_else</a:t>
            </a:r>
            <a:r>
              <a:rPr lang="en-US" sz="2000" dirty="0" smtClean="0">
                <a:latin typeface="Courier New" pitchFamily="49" charset="0"/>
              </a:rPr>
              <a:t>()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09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  <p:bldP spid="3994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algn="l">
              <a:defRPr/>
            </a:pPr>
            <a:fld id="{0DD8811E-828E-46BC-A8EA-999187CFD61E}" type="slidenum">
              <a:rPr lang="en-US"/>
              <a:pPr algn="l">
                <a:defRPr/>
              </a:pPr>
              <a:t>53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/>
          <a:lstStyle/>
          <a:p>
            <a:r>
              <a:rPr lang="en-US" smtClean="0"/>
              <a:t>Python Loops - Conditional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3022600"/>
          </a:xfrm>
        </p:spPr>
        <p:txBody>
          <a:bodyPr/>
          <a:lstStyle/>
          <a:p>
            <a:r>
              <a:rPr lang="en-US" dirty="0" smtClean="0"/>
              <a:t>while condition: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block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else: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block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Exit loops using break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Continue loops using continue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else part runs if loop ends normally, </a:t>
            </a:r>
            <a:r>
              <a:rPr lang="en-US" sz="2000" dirty="0" err="1"/>
              <a:t>ie</a:t>
            </a:r>
            <a:r>
              <a:rPr lang="en-US" sz="2000" dirty="0"/>
              <a:t>. no break</a:t>
            </a:r>
          </a:p>
          <a:p>
            <a:endParaRPr lang="en-US" dirty="0" smtClean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096434" y="4714876"/>
            <a:ext cx="350288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Courier New" pitchFamily="49" charset="0"/>
              </a:rPr>
              <a:t>while </a:t>
            </a:r>
            <a:r>
              <a:rPr lang="en-US" sz="2400" dirty="0" smtClean="0">
                <a:latin typeface="Courier New" pitchFamily="49" charset="0"/>
              </a:rPr>
              <a:t>True:</a:t>
            </a:r>
            <a:endParaRPr lang="en-US" sz="2400" dirty="0">
              <a:latin typeface="Courier New" pitchFamily="49" charset="0"/>
            </a:endParaRPr>
          </a:p>
          <a:p>
            <a:pPr eaLnBrk="1" hangingPunct="1"/>
            <a:r>
              <a:rPr lang="en-US" sz="2400" dirty="0" smtClean="0">
                <a:latin typeface="Courier New" pitchFamily="49" charset="0"/>
              </a:rPr>
              <a:t>    </a:t>
            </a:r>
            <a:r>
              <a:rPr lang="en-US" sz="2400" dirty="0" err="1" smtClean="0">
                <a:latin typeface="Courier New" pitchFamily="49" charset="0"/>
              </a:rPr>
              <a:t>do_something</a:t>
            </a:r>
            <a:r>
              <a:rPr lang="en-US" sz="2400" dirty="0" smtClean="0">
                <a:latin typeface="Courier New" pitchFamily="49" charset="0"/>
              </a:rPr>
              <a:t>()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  if condition: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      break</a:t>
            </a:r>
          </a:p>
          <a:p>
            <a:pPr eaLnBrk="1" hangingPunct="1"/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 </a:t>
            </a:r>
            <a:endParaRPr lang="en-US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40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algn="l">
              <a:defRPr/>
            </a:pPr>
            <a:fld id="{9F126440-CE3A-4BAE-A171-3DBFAB2BAABD}" type="slidenum">
              <a:rPr lang="en-US"/>
              <a:pPr algn="l">
                <a:defRPr/>
              </a:pPr>
              <a:t>54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10972800" cy="1143000"/>
          </a:xfrm>
        </p:spPr>
        <p:txBody>
          <a:bodyPr/>
          <a:lstStyle/>
          <a:p>
            <a:r>
              <a:rPr lang="en-US" smtClean="0"/>
              <a:t>Boolean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109728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variable that can be True or False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True = 1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False = 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All objects with the value of zero, or empty are logically interpreted as False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0, [], (), {} are all False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None</a:t>
            </a:r>
            <a:r>
              <a:rPr lang="en-US" dirty="0" smtClean="0"/>
              <a:t> is a special value which is also False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Everything else is True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This is an extremely useful feature that can lead to easy to read code!</a:t>
            </a:r>
          </a:p>
        </p:txBody>
      </p:sp>
    </p:spTree>
    <p:extLst>
      <p:ext uri="{BB962C8B-B14F-4D97-AF65-F5344CB8AC3E}">
        <p14:creationId xmlns:p14="http://schemas.microsoft.com/office/powerpoint/2010/main" val="2232077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pPr algn="l">
              <a:defRPr/>
            </a:pPr>
            <a:fld id="{E54B25E3-1833-4371-8690-86EBC63DB61E}" type="slidenum">
              <a:rPr lang="en-US"/>
              <a:pPr algn="l">
                <a:defRPr/>
              </a:pPr>
              <a:t>55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1086" y="764373"/>
            <a:ext cx="9895114" cy="1293028"/>
          </a:xfrm>
        </p:spPr>
        <p:txBody>
          <a:bodyPr/>
          <a:lstStyle/>
          <a:p>
            <a:r>
              <a:rPr lang="en-US" dirty="0" smtClean="0"/>
              <a:t>Packing and Unpacking Tuples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94560"/>
            <a:ext cx="3683000" cy="4024125"/>
          </a:xfrm>
        </p:spPr>
        <p:txBody>
          <a:bodyPr/>
          <a:lstStyle/>
          <a:p>
            <a:r>
              <a:rPr lang="en-US" dirty="0" smtClean="0"/>
              <a:t>Tuples can be used to quickly fill variables</a:t>
            </a:r>
          </a:p>
          <a:p>
            <a:r>
              <a:rPr lang="en-US" dirty="0" smtClean="0"/>
              <a:t>Tuples can also be used to swap variables</a:t>
            </a:r>
          </a:p>
          <a:p>
            <a:pPr lvl="1"/>
            <a:r>
              <a:rPr lang="en-US" dirty="0" smtClean="0"/>
              <a:t>sometimes you can drop the ()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368800" y="1965903"/>
            <a:ext cx="724262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Courier New" pitchFamily="49" charset="0"/>
              </a:rPr>
              <a:t>&gt;&gt;&gt; verb, prep, value = 'count', 'to', 3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verb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'count'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prep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'to'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value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3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a = 1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b = 2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a, b = b, a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a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b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1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&gt;&gt;&gt; 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93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  <p:bldP spid="2765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COMMand</a:t>
            </a:r>
            <a:r>
              <a:rPr lang="en-US" dirty="0" smtClean="0"/>
              <a:t>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gui.waitforUser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gui.contents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break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event processing loop will run until one of two things happen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user clicks on the Ok button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user clicks on the Cancel button (or clicks on the close window widget)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the user clicked on the Ok button, </a:t>
            </a:r>
            <a:r>
              <a:rPr lang="en-US" dirty="0" err="1" smtClean="0">
                <a:cs typeface="Courier New" panose="02070309020205020404" pitchFamily="49" charset="0"/>
              </a:rPr>
              <a:t>gui.contents</a:t>
            </a:r>
            <a:r>
              <a:rPr lang="en-US" dirty="0" smtClean="0">
                <a:cs typeface="Courier New" panose="02070309020205020404" pitchFamily="49" charset="0"/>
              </a:rPr>
              <a:t> will contain all the widgets in the window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the user clicked on the cancel button, </a:t>
            </a:r>
            <a:r>
              <a:rPr lang="en-US" dirty="0" err="1" smtClean="0">
                <a:cs typeface="Courier New" panose="02070309020205020404" pitchFamily="49" charset="0"/>
              </a:rPr>
              <a:t>gui.contents</a:t>
            </a:r>
            <a:r>
              <a:rPr lang="en-US" dirty="0" smtClean="0">
                <a:cs typeface="Courier New" panose="02070309020205020404" pitchFamily="49" charset="0"/>
              </a:rPr>
              <a:t> will be empty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343" y="764373"/>
            <a:ext cx="10141857" cy="1293028"/>
          </a:xfrm>
        </p:spPr>
        <p:txBody>
          <a:bodyPr/>
          <a:lstStyle/>
          <a:p>
            <a:r>
              <a:rPr lang="en-US" dirty="0" smtClean="0"/>
              <a:t>The code behind OK and cancel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breakout(self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# for Ok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 Exit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but don't destroy the master.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 stops the event loop, but window remains displayed.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self.master.quit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      # break out of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cancel(self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# for Cancel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 Clear contents and exit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mainloop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 stops the event loop, removes the window, and deletes the widget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structure.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"""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None                            # clear content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self.master.destroy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     # close 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199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4159"/>
            <a:ext cx="8610600" cy="1293028"/>
          </a:xfrm>
        </p:spPr>
        <p:txBody>
          <a:bodyPr/>
          <a:lstStyle/>
          <a:p>
            <a:r>
              <a:rPr lang="en-US" dirty="0" err="1" smtClean="0"/>
              <a:t>GUI.contents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2" y="1280159"/>
            <a:ext cx="11259457" cy="53238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{'initial': {'type': 'entry</a:t>
            </a:r>
            <a:r>
              <a:rPr lang="en-US" sz="1600" dirty="0" smtClean="0"/>
              <a:t>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</a:t>
            </a:r>
            <a:r>
              <a:rPr lang="en-US" sz="1600" dirty="0"/>
              <a:t>'value': &lt;</a:t>
            </a:r>
            <a:r>
              <a:rPr lang="en-US" sz="1600" dirty="0" err="1"/>
              <a:t>tkinter.StringVar</a:t>
            </a:r>
            <a:r>
              <a:rPr lang="en-US" sz="1600" dirty="0"/>
              <a:t> object at 0x034F3E50</a:t>
            </a:r>
            <a:r>
              <a:rPr lang="en-US" sz="1600" dirty="0" smtClean="0"/>
              <a:t>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'frame</a:t>
            </a:r>
            <a:r>
              <a:rPr lang="en-US" sz="1600" dirty="0"/>
              <a:t>': &lt;</a:t>
            </a:r>
            <a:r>
              <a:rPr lang="en-US" sz="1600" dirty="0" err="1"/>
              <a:t>tkinter.ttk.Labelframe</a:t>
            </a:r>
            <a:r>
              <a:rPr lang="en-US" sz="1600" dirty="0"/>
              <a:t> object .!</a:t>
            </a:r>
            <a:r>
              <a:rPr lang="en-US" sz="1600" dirty="0" err="1"/>
              <a:t>labelframe</a:t>
            </a:r>
            <a:r>
              <a:rPr lang="en-US" sz="1600" dirty="0" smtClean="0"/>
              <a:t>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'widget</a:t>
            </a:r>
            <a:r>
              <a:rPr lang="en-US" sz="1600" dirty="0"/>
              <a:t>': &lt;</a:t>
            </a:r>
            <a:r>
              <a:rPr lang="en-US" sz="1600" dirty="0" err="1"/>
              <a:t>tkinter.ttk.Entry</a:t>
            </a:r>
            <a:r>
              <a:rPr lang="en-US" sz="1600" dirty="0"/>
              <a:t> object .!</a:t>
            </a:r>
            <a:r>
              <a:rPr lang="en-US" sz="1600" dirty="0" err="1"/>
              <a:t>labelframe</a:t>
            </a:r>
            <a:r>
              <a:rPr lang="en-US" sz="1600" dirty="0"/>
              <a:t>.!entry</a:t>
            </a:r>
            <a:r>
              <a:rPr lang="en-US" sz="1600" dirty="0" smtClean="0"/>
              <a:t>&gt;},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'sale</a:t>
            </a:r>
            <a:r>
              <a:rPr lang="en-US" sz="1600" dirty="0"/>
              <a:t>': {'type': 'entry',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'value</a:t>
            </a:r>
            <a:r>
              <a:rPr lang="en-US" sz="1600" dirty="0"/>
              <a:t>': &lt;</a:t>
            </a:r>
            <a:r>
              <a:rPr lang="en-US" sz="1600" dirty="0" err="1"/>
              <a:t>tkinter.StringVar</a:t>
            </a:r>
            <a:r>
              <a:rPr lang="en-US" sz="1600" dirty="0"/>
              <a:t> object at 0x0350E430</a:t>
            </a:r>
            <a:r>
              <a:rPr lang="en-US" sz="1600" dirty="0" smtClean="0"/>
              <a:t>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    'frame</a:t>
            </a:r>
            <a:r>
              <a:rPr lang="en-US" sz="1600" dirty="0"/>
              <a:t>': &lt;</a:t>
            </a:r>
            <a:r>
              <a:rPr lang="en-US" sz="1600" dirty="0" err="1"/>
              <a:t>tkinter.ttk.Labelframe</a:t>
            </a:r>
            <a:r>
              <a:rPr lang="en-US" sz="1600" dirty="0"/>
              <a:t> object .!labelframe2</a:t>
            </a:r>
            <a:r>
              <a:rPr lang="en-US" sz="1600" dirty="0" smtClean="0"/>
              <a:t>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/>
              <a:t>'widget': &lt;</a:t>
            </a:r>
            <a:r>
              <a:rPr lang="en-US" sz="1600" dirty="0" err="1"/>
              <a:t>tkinter.ttk.Entry</a:t>
            </a:r>
            <a:r>
              <a:rPr lang="en-US" sz="1600" dirty="0"/>
              <a:t> object .!labelframe2.!entry</a:t>
            </a:r>
            <a:r>
              <a:rPr lang="en-US" sz="1600" dirty="0" smtClean="0"/>
              <a:t>&gt;},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'coupon</a:t>
            </a:r>
            <a:r>
              <a:rPr lang="en-US" sz="1600" dirty="0"/>
              <a:t>': {'type': 'entry</a:t>
            </a:r>
            <a:r>
              <a:rPr lang="en-US" sz="1600" dirty="0" smtClean="0"/>
              <a:t>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</a:t>
            </a:r>
            <a:r>
              <a:rPr lang="en-US" sz="1600" dirty="0"/>
              <a:t>'value': &lt;</a:t>
            </a:r>
            <a:r>
              <a:rPr lang="en-US" sz="1600" dirty="0" err="1"/>
              <a:t>tkinter.StringVar</a:t>
            </a:r>
            <a:r>
              <a:rPr lang="en-US" sz="1600" dirty="0"/>
              <a:t> object at 0x035309D0&gt;,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'frame</a:t>
            </a:r>
            <a:r>
              <a:rPr lang="en-US" sz="1600" dirty="0"/>
              <a:t>': &lt;</a:t>
            </a:r>
            <a:r>
              <a:rPr lang="en-US" sz="1600" dirty="0" err="1"/>
              <a:t>tkinter.ttk.Labelframe</a:t>
            </a:r>
            <a:r>
              <a:rPr lang="en-US" sz="1600" dirty="0"/>
              <a:t> object .!labelframe3&gt;,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'widget</a:t>
            </a:r>
            <a:r>
              <a:rPr lang="en-US" sz="1600" dirty="0"/>
              <a:t>': &lt;</a:t>
            </a:r>
            <a:r>
              <a:rPr lang="en-US" sz="1600" dirty="0" err="1"/>
              <a:t>tkinter.ttk.Entry</a:t>
            </a:r>
            <a:r>
              <a:rPr lang="en-US" sz="1600" dirty="0"/>
              <a:t> object .!labelframe3.!entry&gt;},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'final</a:t>
            </a:r>
            <a:r>
              <a:rPr lang="en-US" sz="1600" dirty="0"/>
              <a:t>': {'type': 'label</a:t>
            </a:r>
            <a:r>
              <a:rPr lang="en-US" sz="1600" dirty="0" smtClean="0"/>
              <a:t>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'frame</a:t>
            </a:r>
            <a:r>
              <a:rPr lang="en-US" sz="1600" dirty="0"/>
              <a:t>': &lt;</a:t>
            </a:r>
            <a:r>
              <a:rPr lang="en-US" sz="1600" dirty="0" err="1"/>
              <a:t>tkinter.ttk.Labelframe</a:t>
            </a:r>
            <a:r>
              <a:rPr lang="en-US" sz="1600" dirty="0"/>
              <a:t> object .!labelframe4</a:t>
            </a:r>
            <a:r>
              <a:rPr lang="en-US" sz="1600" dirty="0" smtClean="0"/>
              <a:t>&gt;,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/>
              <a:t>'widget': &lt;</a:t>
            </a:r>
            <a:r>
              <a:rPr lang="en-US" sz="1600" dirty="0" err="1"/>
              <a:t>tkinter.ttk.Label</a:t>
            </a:r>
            <a:r>
              <a:rPr lang="en-US" sz="1600" dirty="0"/>
              <a:t> object .!labelframe4.!label&gt;},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'total</a:t>
            </a:r>
            <a:r>
              <a:rPr lang="en-US" sz="1600" dirty="0"/>
              <a:t>': {'type': 'label</a:t>
            </a:r>
            <a:r>
              <a:rPr lang="en-US" sz="1600" dirty="0" smtClean="0"/>
              <a:t>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</a:t>
            </a:r>
            <a:r>
              <a:rPr lang="en-US" sz="1600" dirty="0"/>
              <a:t>'frame': &lt;</a:t>
            </a:r>
            <a:r>
              <a:rPr lang="en-US" sz="1600" dirty="0" err="1"/>
              <a:t>tkinter.ttk.Labelframe</a:t>
            </a:r>
            <a:r>
              <a:rPr lang="en-US" sz="1600" dirty="0"/>
              <a:t> object .!labelframe5&gt;,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'widget</a:t>
            </a:r>
            <a:r>
              <a:rPr lang="en-US" sz="1600" dirty="0"/>
              <a:t>': &lt;</a:t>
            </a:r>
            <a:r>
              <a:rPr lang="en-US" sz="1600" dirty="0" err="1"/>
              <a:t>tkinter.ttk.Label</a:t>
            </a:r>
            <a:r>
              <a:rPr lang="en-US" sz="1600" dirty="0"/>
              <a:t> object .!labelframe5.!label&gt;},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/>
              <a:t>'commands</a:t>
            </a:r>
            <a:r>
              <a:rPr lang="en-US" sz="1600" dirty="0"/>
              <a:t>': {'type': 'buttons</a:t>
            </a:r>
            <a:r>
              <a:rPr lang="en-US" sz="1600" dirty="0" smtClean="0"/>
              <a:t>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</a:t>
            </a:r>
            <a:r>
              <a:rPr lang="en-US" sz="1600" dirty="0"/>
              <a:t>'frame': &lt;</a:t>
            </a:r>
            <a:r>
              <a:rPr lang="en-US" sz="1600" dirty="0" err="1"/>
              <a:t>tkinter.ttk.Frame</a:t>
            </a:r>
            <a:r>
              <a:rPr lang="en-US" sz="1600" dirty="0"/>
              <a:t> object .!frame&gt;,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'widget</a:t>
            </a:r>
            <a:r>
              <a:rPr lang="en-US" sz="1600" dirty="0"/>
              <a:t>': [&lt;</a:t>
            </a:r>
            <a:r>
              <a:rPr lang="en-US" sz="1600" dirty="0" err="1"/>
              <a:t>tkinter.ttk.Button</a:t>
            </a:r>
            <a:r>
              <a:rPr lang="en-US" sz="1600" dirty="0"/>
              <a:t> object .!</a:t>
            </a:r>
            <a:r>
              <a:rPr lang="en-US" sz="1600" dirty="0" err="1"/>
              <a:t>frame.!button</a:t>
            </a:r>
            <a:r>
              <a:rPr lang="en-US" sz="1600" dirty="0"/>
              <a:t>&gt;, &lt;</a:t>
            </a:r>
            <a:r>
              <a:rPr lang="en-US" sz="1600" dirty="0" err="1"/>
              <a:t>tkinter.ttk.Button</a:t>
            </a:r>
            <a:r>
              <a:rPr lang="en-US" sz="1600" dirty="0"/>
              <a:t> object .!frame.!button2&gt;]}}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53829" y="1828800"/>
            <a:ext cx="3715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Don't worry about what all these means, just note that each widget is a dictionary with a type, frame, and widget key, entries also have a value key. You can also see how </a:t>
            </a:r>
            <a:r>
              <a:rPr lang="en-US" i="1" dirty="0" err="1" smtClean="0"/>
              <a:t>tkintertoy</a:t>
            </a:r>
            <a:r>
              <a:rPr lang="en-US" i="1" dirty="0" smtClean="0"/>
              <a:t> is built upon </a:t>
            </a:r>
            <a:r>
              <a:rPr lang="en-US" i="1" dirty="0" err="1" smtClean="0"/>
              <a:t>tkinter</a:t>
            </a:r>
            <a:r>
              <a:rPr lang="en-US" i="1" dirty="0" smtClean="0"/>
              <a:t> which is built upon </a:t>
            </a:r>
            <a:r>
              <a:rPr lang="en-US" i="1" dirty="0" err="1" smtClean="0"/>
              <a:t>ttk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8250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0205"/>
            <a:ext cx="8610600" cy="1293028"/>
          </a:xfrm>
        </p:spPr>
        <p:txBody>
          <a:bodyPr/>
          <a:lstStyle/>
          <a:p>
            <a:r>
              <a:rPr lang="en-US" dirty="0" smtClean="0"/>
              <a:t>WORKING with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13989"/>
            <a:ext cx="6556829" cy="5142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 = float(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gui.get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('initial'))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cs typeface="Courier New" panose="02070309020205020404" pitchFamily="49" charset="0"/>
              </a:rPr>
              <a:t>To get the contents of a widget, use the get() method using the widget tag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cs typeface="Courier New" panose="02070309020205020404" pitchFamily="49" charset="0"/>
              </a:rPr>
              <a:t>Get() always return a string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cs typeface="Courier New" panose="02070309020205020404" pitchFamily="49" charset="0"/>
              </a:rPr>
              <a:t>We must convert the string into a float in order to use it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('final',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(final))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cs typeface="Courier New" panose="02070309020205020404" pitchFamily="49" charset="0"/>
              </a:rPr>
              <a:t>To change the contents of a widget, use the put() method using the widget tag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cs typeface="Courier New" panose="02070309020205020404" pitchFamily="49" charset="0"/>
              </a:rPr>
              <a:t>Put() always needs a string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cs typeface="Courier New" panose="02070309020205020404" pitchFamily="49" charset="0"/>
              </a:rPr>
              <a:t>We must convert the float into string in order to use it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Content Placeholder 3" descr="DisCal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50" y="2525486"/>
            <a:ext cx="2231178" cy="325380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736114" y="2191657"/>
            <a:ext cx="123371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36113" y="4116750"/>
            <a:ext cx="1233715" cy="566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</a:t>
            </a:r>
            <a:endParaRPr lang="en-US" dirty="0"/>
          </a:p>
        </p:txBody>
      </p:sp>
      <p:cxnSp>
        <p:nvCxnSpPr>
          <p:cNvPr id="10" name="Elbow Connector 9"/>
          <p:cNvCxnSpPr>
            <a:endCxn id="5" idx="2"/>
          </p:cNvCxnSpPr>
          <p:nvPr/>
        </p:nvCxnSpPr>
        <p:spPr>
          <a:xfrm rot="10800000">
            <a:off x="8352973" y="2757715"/>
            <a:ext cx="1255485" cy="44994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</p:cNvCxnSpPr>
          <p:nvPr/>
        </p:nvCxnSpPr>
        <p:spPr>
          <a:xfrm rot="5400000" flipH="1" flipV="1">
            <a:off x="9088921" y="3800412"/>
            <a:ext cx="146445" cy="1618346"/>
          </a:xfrm>
          <a:prstGeom prst="bentConnector4">
            <a:avLst>
              <a:gd name="adj1" fmla="val -156100"/>
              <a:gd name="adj2" fmla="val 690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7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4373"/>
            <a:ext cx="10515600" cy="1293028"/>
          </a:xfrm>
        </p:spPr>
        <p:txBody>
          <a:bodyPr/>
          <a:lstStyle/>
          <a:p>
            <a:r>
              <a:rPr lang="en-US" dirty="0" smtClean="0"/>
              <a:t>creating a DISCOUNT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 discount calculator need to do?</a:t>
            </a:r>
          </a:p>
          <a:p>
            <a:pPr lvl="1"/>
            <a:r>
              <a:rPr lang="en-US" dirty="0" smtClean="0"/>
              <a:t>It must handle double discounting (sales and coupons)</a:t>
            </a:r>
          </a:p>
          <a:p>
            <a:pPr lvl="2"/>
            <a:r>
              <a:rPr lang="en-US" dirty="0" smtClean="0"/>
              <a:t>One cannot simply add discounts together</a:t>
            </a:r>
          </a:p>
          <a:p>
            <a:pPr lvl="1"/>
            <a:r>
              <a:rPr lang="en-US" dirty="0" smtClean="0"/>
              <a:t>Return the sale and final prices and the total discount</a:t>
            </a:r>
          </a:p>
        </p:txBody>
      </p:sp>
    </p:spTree>
    <p:extLst>
      <p:ext uri="{BB962C8B-B14F-4D97-AF65-F5344CB8AC3E}">
        <p14:creationId xmlns:p14="http://schemas.microsoft.com/office/powerpoint/2010/main" val="24361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common practice to place all the code that actually executes the steps for an application into a function called main()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GUI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the application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 the event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the user clicked on OK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Gather the contents from the widgets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the final price and total discount and update the widgets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the loop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Else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Exit the application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84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main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9400" y="2220691"/>
            <a:ext cx="116269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run the script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makeGui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# create the GUI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 # loop until the user clicks on Cancel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gui.waitforUser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start the event loop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# user clicked on Ok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initial = float(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('initial')) # get contents and convert to float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sale = float(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('sale'))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coupon = float(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('coupon'))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final, total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doubleDiscount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(initial, sale, coupon)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discount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('final',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(final)) # convert to string and set contents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('total',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(total))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 # user clicked on Cancel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 # exit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91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DISCALC</a:t>
            </a:r>
            <a:endParaRPr lang="en-US" dirty="0"/>
          </a:p>
        </p:txBody>
      </p:sp>
      <p:pic>
        <p:nvPicPr>
          <p:cNvPr id="5" name="Content Placeholder 3" descr="DisCalc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872" y="2017483"/>
            <a:ext cx="2728813" cy="3979519"/>
          </a:xfrm>
        </p:spPr>
      </p:pic>
      <p:pic>
        <p:nvPicPr>
          <p:cNvPr id="6" name="Picture 5" descr="*discalc.py - C:\Users\Owner\OneDrive\Documents\bumblebee\python\discalc.py (3.7.2)*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57" y="726694"/>
            <a:ext cx="4945672" cy="58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GUI?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395686" cy="4024125"/>
          </a:xfrm>
        </p:spPr>
        <p:txBody>
          <a:bodyPr/>
          <a:lstStyle/>
          <a:p>
            <a:r>
              <a:rPr lang="en-US" dirty="0" smtClean="0"/>
              <a:t>This GUI works but it is not as balanced as it should be</a:t>
            </a:r>
          </a:p>
          <a:p>
            <a:r>
              <a:rPr lang="en-US" dirty="0" smtClean="0"/>
              <a:t>Label widgets are not the same size</a:t>
            </a:r>
          </a:p>
          <a:p>
            <a:r>
              <a:rPr lang="en-US" dirty="0" err="1" smtClean="0"/>
              <a:t>Tkintertoy</a:t>
            </a:r>
            <a:r>
              <a:rPr lang="en-US" dirty="0" smtClean="0"/>
              <a:t> plot() options allow for a 2-dimensional design</a:t>
            </a:r>
          </a:p>
          <a:p>
            <a:r>
              <a:rPr lang="en-US" dirty="0" smtClean="0"/>
              <a:t>Lets look at a better GUI</a:t>
            </a:r>
          </a:p>
        </p:txBody>
      </p:sp>
      <p:pic>
        <p:nvPicPr>
          <p:cNvPr id="4" name="Content Placeholder 3" descr="DisCal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416" y="2206168"/>
            <a:ext cx="2728813" cy="397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DESIGN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14" y="2194560"/>
            <a:ext cx="6077857" cy="4024125"/>
          </a:xfrm>
        </p:spPr>
        <p:txBody>
          <a:bodyPr/>
          <a:lstStyle/>
          <a:p>
            <a:r>
              <a:rPr lang="en-US" dirty="0" smtClean="0"/>
              <a:t>Place all Entry widgets on the right side</a:t>
            </a:r>
          </a:p>
          <a:p>
            <a:r>
              <a:rPr lang="en-US" dirty="0" smtClean="0"/>
              <a:t>Place all Label widgets on the left side</a:t>
            </a:r>
          </a:p>
          <a:p>
            <a:r>
              <a:rPr lang="en-US" dirty="0" smtClean="0"/>
              <a:t>Draw a line between the groups</a:t>
            </a:r>
          </a:p>
          <a:p>
            <a:r>
              <a:rPr lang="en-US" dirty="0" smtClean="0"/>
              <a:t>Place the button widgets in the middle of the groups at the bottom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8457" y="2439851"/>
            <a:ext cx="2322286" cy="537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8457" y="2971075"/>
            <a:ext cx="2322286" cy="537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68457" y="3516813"/>
            <a:ext cx="2322286" cy="5370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637486" y="2434046"/>
            <a:ext cx="2322286" cy="537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37486" y="2971074"/>
            <a:ext cx="2322286" cy="537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76343" y="4341226"/>
            <a:ext cx="2322286" cy="5370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21371" y="2439851"/>
            <a:ext cx="0" cy="1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533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DISCALC 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931229" cy="4024125"/>
          </a:xfrm>
        </p:spPr>
        <p:txBody>
          <a:bodyPr/>
          <a:lstStyle/>
          <a:p>
            <a:r>
              <a:rPr lang="en-US" dirty="0" smtClean="0"/>
              <a:t>Notice, this is better balanced</a:t>
            </a:r>
          </a:p>
          <a:p>
            <a:r>
              <a:rPr lang="en-US" dirty="0" smtClean="0"/>
              <a:t>A line separates the input from the output</a:t>
            </a:r>
          </a:p>
          <a:p>
            <a:r>
              <a:rPr lang="en-US" dirty="0" smtClean="0"/>
              <a:t>The window title is viewable</a:t>
            </a:r>
          </a:p>
          <a:p>
            <a:endParaRPr lang="en-US" dirty="0"/>
          </a:p>
        </p:txBody>
      </p:sp>
      <p:pic>
        <p:nvPicPr>
          <p:cNvPr id="5" name="Picture 4" descr="DisCal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28" y="2239600"/>
            <a:ext cx="5260272" cy="35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addlabel</a:t>
            </a:r>
            <a:r>
              <a:rPr lang="en-US" dirty="0" smtClean="0"/>
              <a:t> WIDTH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addLabel</a:t>
            </a:r>
            <a:r>
              <a:rPr lang="en-US" dirty="0" smtClean="0"/>
              <a:t>() sizes the widget to hold the frame title</a:t>
            </a:r>
          </a:p>
          <a:p>
            <a:r>
              <a:rPr lang="en-US" dirty="0" smtClean="0"/>
              <a:t>You can force a larger frame by using the </a:t>
            </a:r>
            <a:r>
              <a:rPr lang="en-US" i="1" dirty="0" smtClean="0"/>
              <a:t>width</a:t>
            </a:r>
            <a:r>
              <a:rPr lang="en-US" dirty="0" smtClean="0"/>
              <a:t> parameter</a:t>
            </a:r>
          </a:p>
          <a:p>
            <a:r>
              <a:rPr lang="en-US" dirty="0" smtClean="0"/>
              <a:t>Width is based on characters</a:t>
            </a:r>
          </a:p>
          <a:p>
            <a:r>
              <a:rPr lang="en-US" dirty="0" err="1" smtClean="0"/>
              <a:t>addEntry</a:t>
            </a:r>
            <a:r>
              <a:rPr lang="en-US" dirty="0" smtClean="0"/>
              <a:t>() width defaults to </a:t>
            </a:r>
            <a:r>
              <a:rPr lang="en-US" dirty="0" smtClean="0"/>
              <a:t>20</a:t>
            </a:r>
          </a:p>
          <a:p>
            <a:r>
              <a:rPr lang="en-US" dirty="0" smtClean="0"/>
              <a:t>To make labels the same width as entries just set </a:t>
            </a:r>
            <a:r>
              <a:rPr lang="en-US" i="1" dirty="0" smtClean="0"/>
              <a:t>width</a:t>
            </a:r>
            <a:r>
              <a:rPr lang="en-US" dirty="0" smtClean="0"/>
              <a:t> to 20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('final', 'Final Price', width=20)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plot() optional labeled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row</a:t>
            </a:r>
            <a:r>
              <a:rPr lang="en-US" dirty="0" smtClean="0"/>
              <a:t> – The row number counting from 0, defaults to 0</a:t>
            </a:r>
          </a:p>
          <a:p>
            <a:r>
              <a:rPr lang="en-US" i="1" dirty="0" smtClean="0"/>
              <a:t>column</a:t>
            </a:r>
            <a:r>
              <a:rPr lang="en-US" dirty="0" smtClean="0"/>
              <a:t> – The column number counting from 0, defaults to 0</a:t>
            </a:r>
          </a:p>
          <a:p>
            <a:r>
              <a:rPr lang="en-US" i="1" dirty="0" err="1" smtClean="0"/>
              <a:t>rowspan</a:t>
            </a:r>
            <a:r>
              <a:rPr lang="en-US" dirty="0" smtClean="0"/>
              <a:t> – The number of rows to stretch across, defaults to 1</a:t>
            </a:r>
          </a:p>
          <a:p>
            <a:r>
              <a:rPr lang="en-US" i="1" dirty="0" err="1" smtClean="0"/>
              <a:t>columnspan</a:t>
            </a:r>
            <a:r>
              <a:rPr lang="en-US" dirty="0" smtClean="0"/>
              <a:t> – The number of columns to stretch across, defaults to 1</a:t>
            </a:r>
          </a:p>
          <a:p>
            <a:r>
              <a:rPr lang="en-US" i="1" dirty="0" err="1" smtClean="0"/>
              <a:t>padx</a:t>
            </a:r>
            <a:r>
              <a:rPr lang="en-US" dirty="0" smtClean="0"/>
              <a:t> – Number of pixel spaces in the horizontal around the widget frame</a:t>
            </a:r>
          </a:p>
          <a:p>
            <a:r>
              <a:rPr lang="en-US" i="1" dirty="0" err="1" smtClean="0"/>
              <a:t>pady</a:t>
            </a:r>
            <a:r>
              <a:rPr lang="en-US" dirty="0" smtClean="0"/>
              <a:t> – Number of pixel spaces in the vertical around the widget frame</a:t>
            </a:r>
          </a:p>
          <a:p>
            <a:r>
              <a:rPr lang="en-US" i="1" dirty="0" smtClean="0"/>
              <a:t>sticky</a:t>
            </a:r>
            <a:r>
              <a:rPr lang="en-US" dirty="0" smtClean="0"/>
              <a:t> – The directions to stretch across to fill a space, defaults to 'c' for </a:t>
            </a:r>
            <a:r>
              <a:rPr lang="en-US" dirty="0" smtClean="0"/>
              <a:t>center</a:t>
            </a:r>
          </a:p>
          <a:p>
            <a:r>
              <a:rPr lang="en-US" dirty="0" smtClean="0"/>
              <a:t>There are even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GUI grid</a:t>
            </a:r>
            <a:endParaRPr lang="en-US" dirty="0"/>
          </a:p>
        </p:txBody>
      </p:sp>
      <p:pic>
        <p:nvPicPr>
          <p:cNvPr id="4" name="Picture 3" descr="DisCal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43" y="2380352"/>
            <a:ext cx="5260272" cy="3506847"/>
          </a:xfrm>
          <a:prstGeom prst="rect">
            <a:avLst/>
          </a:prstGeom>
        </p:spPr>
      </p:pic>
      <p:sp>
        <p:nvSpPr>
          <p:cNvPr id="5" name="Line Callout 3 (No Border) 4"/>
          <p:cNvSpPr/>
          <p:nvPr/>
        </p:nvSpPr>
        <p:spPr>
          <a:xfrm flipH="1">
            <a:off x="2414741" y="2728695"/>
            <a:ext cx="1045024" cy="348343"/>
          </a:xfrm>
          <a:prstGeom prst="callout3">
            <a:avLst>
              <a:gd name="adj1" fmla="val 210416"/>
              <a:gd name="adj2" fmla="val -33933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0</a:t>
            </a:r>
            <a:endParaRPr lang="en-US" dirty="0"/>
          </a:p>
        </p:txBody>
      </p:sp>
      <p:sp>
        <p:nvSpPr>
          <p:cNvPr id="6" name="Line Callout 3 (No Border) 5"/>
          <p:cNvSpPr/>
          <p:nvPr/>
        </p:nvSpPr>
        <p:spPr>
          <a:xfrm flipH="1">
            <a:off x="2414741" y="3418124"/>
            <a:ext cx="1045024" cy="348343"/>
          </a:xfrm>
          <a:prstGeom prst="callout3">
            <a:avLst>
              <a:gd name="adj1" fmla="val 210416"/>
              <a:gd name="adj2" fmla="val -33933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1</a:t>
            </a:r>
            <a:endParaRPr lang="en-US" dirty="0"/>
          </a:p>
        </p:txBody>
      </p:sp>
      <p:sp>
        <p:nvSpPr>
          <p:cNvPr id="7" name="Line Callout 3 (No Border) 6"/>
          <p:cNvSpPr/>
          <p:nvPr/>
        </p:nvSpPr>
        <p:spPr>
          <a:xfrm flipH="1">
            <a:off x="2414741" y="4133775"/>
            <a:ext cx="1045024" cy="348343"/>
          </a:xfrm>
          <a:prstGeom prst="callout3">
            <a:avLst>
              <a:gd name="adj1" fmla="val 210416"/>
              <a:gd name="adj2" fmla="val -33933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2</a:t>
            </a:r>
            <a:endParaRPr lang="en-US" dirty="0"/>
          </a:p>
        </p:txBody>
      </p:sp>
      <p:sp>
        <p:nvSpPr>
          <p:cNvPr id="8" name="Line Callout 3 (No Border) 7"/>
          <p:cNvSpPr/>
          <p:nvPr/>
        </p:nvSpPr>
        <p:spPr>
          <a:xfrm flipH="1">
            <a:off x="2414741" y="4869552"/>
            <a:ext cx="1045024" cy="348343"/>
          </a:xfrm>
          <a:prstGeom prst="callout3">
            <a:avLst>
              <a:gd name="adj1" fmla="val 147916"/>
              <a:gd name="adj2" fmla="val -114489"/>
              <a:gd name="adj3" fmla="val 114584"/>
              <a:gd name="adj4" fmla="val -331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3</a:t>
            </a:r>
            <a:endParaRPr lang="en-US" dirty="0"/>
          </a:p>
        </p:txBody>
      </p:sp>
      <p:sp>
        <p:nvSpPr>
          <p:cNvPr id="9" name="Line Callout 3 (No Border) 8"/>
          <p:cNvSpPr/>
          <p:nvPr/>
        </p:nvSpPr>
        <p:spPr>
          <a:xfrm flipH="1">
            <a:off x="2205229" y="1647379"/>
            <a:ext cx="1464048" cy="348343"/>
          </a:xfrm>
          <a:prstGeom prst="callout3">
            <a:avLst>
              <a:gd name="adj1" fmla="val 397916"/>
              <a:gd name="adj2" fmla="val -73588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0</a:t>
            </a:r>
            <a:endParaRPr lang="en-US" dirty="0"/>
          </a:p>
        </p:txBody>
      </p:sp>
      <p:sp>
        <p:nvSpPr>
          <p:cNvPr id="10" name="Line Callout 3 (No Border) 9"/>
          <p:cNvSpPr/>
          <p:nvPr/>
        </p:nvSpPr>
        <p:spPr>
          <a:xfrm flipH="1">
            <a:off x="4027715" y="1647380"/>
            <a:ext cx="1464048" cy="348343"/>
          </a:xfrm>
          <a:prstGeom prst="callout3">
            <a:avLst>
              <a:gd name="adj1" fmla="val 410416"/>
              <a:gd name="adj2" fmla="val -42855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1</a:t>
            </a:r>
            <a:endParaRPr lang="en-US" dirty="0"/>
          </a:p>
        </p:txBody>
      </p:sp>
      <p:sp>
        <p:nvSpPr>
          <p:cNvPr id="11" name="Line Callout 3 (No Border) 10"/>
          <p:cNvSpPr/>
          <p:nvPr/>
        </p:nvSpPr>
        <p:spPr>
          <a:xfrm flipH="1">
            <a:off x="6121979" y="1640130"/>
            <a:ext cx="1464048" cy="348343"/>
          </a:xfrm>
          <a:prstGeom prst="callout3">
            <a:avLst>
              <a:gd name="adj1" fmla="val 410416"/>
              <a:gd name="adj2" fmla="val 25550"/>
              <a:gd name="adj3" fmla="val 172917"/>
              <a:gd name="adj4" fmla="val -20667"/>
              <a:gd name="adj5" fmla="val 87500"/>
              <a:gd name="adj6" fmla="val -7867"/>
              <a:gd name="adj7" fmla="val 42130"/>
              <a:gd name="adj8" fmla="val 8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3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makegui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93366"/>
            <a:ext cx="6977744" cy="51010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create the GUI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Window()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gui.setTitle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DisCalc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('initial', 'Initial Price')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('sale', 'Sale Discount')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gui.addEntry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('coupon', 'Coupon Discount')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orient='vertical')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('final', 'Final Price', width=20)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('total', 'Total Discount', width=20)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gui.addButton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('commands')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('initial', row=0, column=0,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('sale', row=1, column=0,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('coupon', row=2, column=0,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row=0, column=1,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 sticky='ns',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('final', row=0, column=2,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('total', row=1, column=2,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('commands', row=5,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DisCal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313" y="2002972"/>
            <a:ext cx="4484915" cy="298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shirt cost $39.95, however, this week these shirts are on sale for 30% off. What is the final price?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3417" y="4114800"/>
            <a:ext cx="10324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$39.95 x (1 – 30/100) = $27.97			- Sale price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36468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parameters for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972526"/>
          </a:xfrm>
        </p:spPr>
        <p:txBody>
          <a:bodyPr>
            <a:normAutofit/>
          </a:bodyPr>
          <a:lstStyle/>
          <a:p>
            <a:r>
              <a:rPr lang="en-US" sz="2000" i="1" dirty="0" smtClean="0">
                <a:cs typeface="Courier New" panose="02070309020205020404" pitchFamily="49" charset="0"/>
              </a:rPr>
              <a:t>row</a:t>
            </a:r>
            <a:r>
              <a:rPr lang="en-US" sz="2000" dirty="0" smtClean="0">
                <a:cs typeface="Courier New" panose="02070309020205020404" pitchFamily="49" charset="0"/>
              </a:rPr>
              <a:t> and </a:t>
            </a:r>
            <a:r>
              <a:rPr lang="en-US" sz="2000" i="1" dirty="0" smtClean="0">
                <a:cs typeface="Courier New" panose="02070309020205020404" pitchFamily="49" charset="0"/>
              </a:rPr>
              <a:t>column</a:t>
            </a:r>
            <a:r>
              <a:rPr lang="en-US" sz="2000" dirty="0" smtClean="0">
                <a:cs typeface="Courier New" panose="02070309020205020404" pitchFamily="49" charset="0"/>
              </a:rPr>
              <a:t>: where the line begins</a:t>
            </a:r>
          </a:p>
          <a:p>
            <a:r>
              <a:rPr lang="en-US" sz="2000" i="1" dirty="0" err="1" smtClean="0">
                <a:cs typeface="Courier New" panose="02070309020205020404" pitchFamily="49" charset="0"/>
              </a:rPr>
              <a:t>rowspan</a:t>
            </a:r>
            <a:r>
              <a:rPr lang="en-US" sz="2000" dirty="0" smtClean="0">
                <a:cs typeface="Courier New" panose="02070309020205020404" pitchFamily="49" charset="0"/>
              </a:rPr>
              <a:t>: how many rows the line has the stretch</a:t>
            </a:r>
          </a:p>
          <a:p>
            <a:r>
              <a:rPr lang="en-US" sz="2000" i="1" dirty="0" smtClean="0">
                <a:cs typeface="Courier New" panose="02070309020205020404" pitchFamily="49" charset="0"/>
              </a:rPr>
              <a:t>sticky</a:t>
            </a:r>
            <a:r>
              <a:rPr lang="en-US" sz="2000" dirty="0" smtClean="0">
                <a:cs typeface="Courier New" panose="02070309020205020404" pitchFamily="49" charset="0"/>
              </a:rPr>
              <a:t>: the line stretch from top ('n') to bottom ('s')</a:t>
            </a:r>
          </a:p>
          <a:p>
            <a:r>
              <a:rPr lang="en-US" sz="2000" i="1" dirty="0" err="1" smtClean="0">
                <a:cs typeface="Courier New" panose="02070309020205020404" pitchFamily="49" charset="0"/>
              </a:rPr>
              <a:t>padx</a:t>
            </a:r>
            <a:r>
              <a:rPr lang="en-US" sz="2000" dirty="0" smtClean="0">
                <a:cs typeface="Courier New" panose="02070309020205020404" pitchFamily="49" charset="0"/>
              </a:rPr>
              <a:t>: 5 pixel space around the line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Lines don't have a frame or label, but do have a tag 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gui.plot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row=0, column=1,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=3, sticky='ns',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  <a:endParaRPr lang="en-US" sz="2000" dirty="0"/>
          </a:p>
        </p:txBody>
      </p:sp>
      <p:pic>
        <p:nvPicPr>
          <p:cNvPr id="4" name="Picture 3" descr="DisCal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00" y="2162638"/>
            <a:ext cx="3300843" cy="2200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2800" y="5824248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</a:rPr>
              <a:t>short for separator</a:t>
            </a:r>
            <a:endParaRPr lang="en-US" sz="1600" i="1" dirty="0">
              <a:solidFill>
                <a:srgbClr val="00B0F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670629" y="4891314"/>
            <a:ext cx="3222171" cy="1102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9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Notice, in order to change the GUI, we only needed to change </a:t>
            </a:r>
            <a:r>
              <a:rPr lang="en-US" dirty="0" err="1" smtClean="0"/>
              <a:t>makeGUI</a:t>
            </a:r>
            <a:r>
              <a:rPr lang="en-US" dirty="0" smtClean="0"/>
              <a:t>(), and </a:t>
            </a:r>
            <a:r>
              <a:rPr lang="en-US" dirty="0" smtClean="0"/>
              <a:t>in there mainly </a:t>
            </a:r>
            <a:r>
              <a:rPr lang="en-US" dirty="0" smtClean="0"/>
              <a:t>the plot method calls.</a:t>
            </a:r>
          </a:p>
          <a:p>
            <a:r>
              <a:rPr lang="en-US" dirty="0" smtClean="0"/>
              <a:t>All other code remains the same</a:t>
            </a:r>
          </a:p>
          <a:p>
            <a:r>
              <a:rPr lang="en-US" dirty="0" smtClean="0"/>
              <a:t>This allows us to play with design without worrying about function</a:t>
            </a:r>
          </a:p>
          <a:p>
            <a:r>
              <a:rPr lang="en-US" dirty="0" smtClean="0"/>
              <a:t>This is called "modular coding".</a:t>
            </a:r>
          </a:p>
          <a:p>
            <a:r>
              <a:rPr lang="en-US" dirty="0" smtClean="0"/>
              <a:t>Each function is independent of other functions except the input and output that they share</a:t>
            </a:r>
          </a:p>
          <a:p>
            <a:r>
              <a:rPr lang="en-US" dirty="0" smtClean="0"/>
              <a:t>This should be limited to the very least amount of information as possible</a:t>
            </a:r>
          </a:p>
          <a:p>
            <a:r>
              <a:rPr lang="en-US" dirty="0" smtClean="0"/>
              <a:t>An even better way is using object-oriented coding but that is beyond the scope of this session</a:t>
            </a:r>
          </a:p>
          <a:p>
            <a:r>
              <a:rPr lang="en-US" dirty="0" smtClean="0"/>
              <a:t>We also need to trap errors better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220029" cy="4024125"/>
          </a:xfrm>
        </p:spPr>
        <p:txBody>
          <a:bodyPr/>
          <a:lstStyle/>
          <a:p>
            <a:r>
              <a:rPr lang="en-US" dirty="0" smtClean="0"/>
              <a:t>In order to make this application easy to reach, we need to make a shortcut</a:t>
            </a:r>
          </a:p>
          <a:p>
            <a:r>
              <a:rPr lang="en-US" dirty="0" smtClean="0"/>
              <a:t>Here is how Windows works</a:t>
            </a:r>
          </a:p>
          <a:p>
            <a:endParaRPr lang="en-US" dirty="0"/>
          </a:p>
        </p:txBody>
      </p:sp>
      <p:pic>
        <p:nvPicPr>
          <p:cNvPr id="4" name="Picture 3" descr="discalc2.py Propert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0" y="1959429"/>
            <a:ext cx="3079147" cy="4361444"/>
          </a:xfrm>
          <a:prstGeom prst="rect">
            <a:avLst/>
          </a:prstGeom>
        </p:spPr>
      </p:pic>
      <p:sp>
        <p:nvSpPr>
          <p:cNvPr id="5" name="Line Callout 3 4"/>
          <p:cNvSpPr/>
          <p:nvPr/>
        </p:nvSpPr>
        <p:spPr>
          <a:xfrm flipH="1">
            <a:off x="638629" y="4310743"/>
            <a:ext cx="4688114" cy="827314"/>
          </a:xfrm>
          <a:prstGeom prst="borderCallout3">
            <a:avLst>
              <a:gd name="adj1" fmla="val 27083"/>
              <a:gd name="adj2" fmla="val -105"/>
              <a:gd name="adj3" fmla="val 18750"/>
              <a:gd name="adj4" fmla="val -16667"/>
              <a:gd name="adj5" fmla="val -31885"/>
              <a:gd name="adj6" fmla="val -37492"/>
              <a:gd name="adj7" fmla="val -86733"/>
              <a:gd name="adj8" fmla="val -6694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pythonw</a:t>
            </a:r>
            <a:r>
              <a:rPr lang="en-US" b="1" dirty="0" smtClean="0"/>
              <a:t> </a:t>
            </a:r>
            <a:r>
              <a:rPr lang="en-US" b="1" dirty="0" smtClean="0"/>
              <a:t>location followed by </a:t>
            </a:r>
            <a:r>
              <a:rPr lang="en-US" b="1" dirty="0" smtClean="0"/>
              <a:t>discalc2.py</a:t>
            </a:r>
            <a:endParaRPr lang="en-US" b="1" dirty="0"/>
          </a:p>
        </p:txBody>
      </p:sp>
      <p:sp>
        <p:nvSpPr>
          <p:cNvPr id="6" name="Line Callout 3 5"/>
          <p:cNvSpPr/>
          <p:nvPr/>
        </p:nvSpPr>
        <p:spPr>
          <a:xfrm flipH="1">
            <a:off x="638629" y="5413731"/>
            <a:ext cx="4688114" cy="827314"/>
          </a:xfrm>
          <a:prstGeom prst="borderCallout3">
            <a:avLst>
              <a:gd name="adj1" fmla="val 27083"/>
              <a:gd name="adj2" fmla="val -105"/>
              <a:gd name="adj3" fmla="val 18750"/>
              <a:gd name="adj4" fmla="val -16667"/>
              <a:gd name="adj5" fmla="val -31885"/>
              <a:gd name="adj6" fmla="val -37492"/>
              <a:gd name="adj7" fmla="val -176207"/>
              <a:gd name="adj8" fmla="val -6508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Location of </a:t>
            </a:r>
            <a:r>
              <a:rPr lang="en-US" b="1" dirty="0" smtClean="0"/>
              <a:t>discalc2.py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317" y="3730576"/>
            <a:ext cx="733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24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accomplished!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it would be an stretch to say you are a Python programmer, you did write an </a:t>
            </a:r>
            <a:r>
              <a:rPr lang="en-US" dirty="0" err="1" smtClean="0"/>
              <a:t>truely</a:t>
            </a:r>
            <a:r>
              <a:rPr lang="en-US" dirty="0" smtClean="0"/>
              <a:t> </a:t>
            </a:r>
            <a:r>
              <a:rPr lang="en-US" dirty="0" smtClean="0"/>
              <a:t>useful GUI application in 2 hours.</a:t>
            </a:r>
          </a:p>
          <a:p>
            <a:r>
              <a:rPr lang="en-US" dirty="0" smtClean="0"/>
              <a:t>This is just a start into an entire new world.</a:t>
            </a:r>
          </a:p>
          <a:p>
            <a:r>
              <a:rPr lang="en-US" dirty="0" smtClean="0"/>
              <a:t>There are plenty of sources on-line to further your education.</a:t>
            </a:r>
          </a:p>
          <a:p>
            <a:r>
              <a:rPr lang="en-US" dirty="0" smtClean="0"/>
              <a:t>Python includes a tutorial.</a:t>
            </a:r>
          </a:p>
          <a:p>
            <a:r>
              <a:rPr lang="en-US" dirty="0" smtClean="0"/>
              <a:t>Many of them are free: python.org, code.org</a:t>
            </a:r>
            <a:r>
              <a:rPr lang="en-US" dirty="0"/>
              <a:t>, </a:t>
            </a:r>
            <a:r>
              <a:rPr lang="en-US" dirty="0" smtClean="0"/>
              <a:t>www.khanacademy.org</a:t>
            </a:r>
          </a:p>
          <a:p>
            <a:r>
              <a:rPr lang="en-US" dirty="0" smtClean="0"/>
              <a:t>There are also numerous books you can buy to guide you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next slide tutorial will be an application that calculates NFL passer ratings.</a:t>
            </a:r>
            <a:endParaRPr lang="en-US" dirty="0" smtClean="0"/>
          </a:p>
          <a:p>
            <a:r>
              <a:rPr lang="en-US" dirty="0" smtClean="0"/>
              <a:t>Good luck and "may the source (code) be with you</a:t>
            </a:r>
            <a:r>
              <a:rPr lang="en-US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62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AppData\Local\Microsoft\Windows\INetCache\IE\CIR6URBM\01editoriale01FB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428875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5584" y="764373"/>
            <a:ext cx="8610600" cy="1293028"/>
          </a:xfrm>
        </p:spPr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discount math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3500" y="2209800"/>
            <a:ext cx="971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shirt cost $39.95 normally, however, this week these shirts</a:t>
            </a:r>
          </a:p>
          <a:p>
            <a:r>
              <a:rPr lang="en-US" sz="2400" dirty="0" smtClean="0"/>
              <a:t>are on sale for 30% off. </a:t>
            </a:r>
            <a:r>
              <a:rPr lang="en-US" sz="2400" b="1" dirty="0" smtClean="0"/>
              <a:t>Also</a:t>
            </a:r>
            <a:r>
              <a:rPr lang="en-US" sz="2400" dirty="0" smtClean="0"/>
              <a:t>, you have a coupon that allows you </a:t>
            </a:r>
            <a:r>
              <a:rPr lang="en-US" sz="2400" dirty="0" smtClean="0"/>
              <a:t>an additional </a:t>
            </a:r>
            <a:r>
              <a:rPr lang="en-US" sz="2400" dirty="0" smtClean="0"/>
              <a:t>15% off. What is the final price?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53417" y="4114800"/>
            <a:ext cx="10324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$39.95 x (1 – 30/100) = $27.97			- Sale price</a:t>
            </a:r>
          </a:p>
          <a:p>
            <a:r>
              <a:rPr lang="en-US" sz="2800" dirty="0" smtClean="0"/>
              <a:t>$27.97 x (1 – 15/100) = $23.77			- Final price</a:t>
            </a:r>
          </a:p>
          <a:p>
            <a:r>
              <a:rPr lang="en-US" sz="2800" dirty="0" smtClean="0"/>
              <a:t>($39.95 - $23.77)/$39.95 = 40.5%		- Total savings (not 45%!)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078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r>
              <a:rPr lang="en-US" dirty="0" err="1" smtClean="0"/>
              <a:t>pythyon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an interactive interpreted language</a:t>
            </a:r>
          </a:p>
          <a:p>
            <a:r>
              <a:rPr lang="en-US" dirty="0" smtClean="0"/>
              <a:t>This means that you can type anything at the prompt, and Python will do it</a:t>
            </a:r>
          </a:p>
          <a:p>
            <a:r>
              <a:rPr lang="en-US" dirty="0" smtClean="0"/>
              <a:t>There is no better way to learn about a programming language</a:t>
            </a:r>
          </a:p>
          <a:p>
            <a:r>
              <a:rPr lang="en-US" dirty="0" smtClean="0"/>
              <a:t>Select IDLE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32"/>
          <a:stretch/>
        </p:blipFill>
        <p:spPr bwMode="auto">
          <a:xfrm>
            <a:off x="3269773" y="3541488"/>
            <a:ext cx="8031163" cy="305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831771" y="4484914"/>
            <a:ext cx="1944915" cy="46445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2753</TotalTime>
  <Words>4471</Words>
  <Application>Microsoft Office PowerPoint</Application>
  <PresentationFormat>Custom</PresentationFormat>
  <Paragraphs>649</Paragraphs>
  <Slides>74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Vapor Trail</vt:lpstr>
      <vt:lpstr>Programming on purpose with python  #1 GUI DISCOUNT CALCULATOR</vt:lpstr>
      <vt:lpstr>Purpose</vt:lpstr>
      <vt:lpstr>programming on purpose</vt:lpstr>
      <vt:lpstr>Sections</vt:lpstr>
      <vt:lpstr>Defining TASKs</vt:lpstr>
      <vt:lpstr>creating a DISCOUNT Calculator</vt:lpstr>
      <vt:lpstr>discount math</vt:lpstr>
      <vt:lpstr>double discount math</vt:lpstr>
      <vt:lpstr>interactive pythyon</vt:lpstr>
      <vt:lpstr>idle</vt:lpstr>
      <vt:lpstr>objects and VARIABLES</vt:lpstr>
      <vt:lpstr>variables and objects</vt:lpstr>
      <vt:lpstr>DEFINING OUR VARIABLES</vt:lpstr>
      <vt:lpstr>assigning variables to objects (BINDING)</vt:lpstr>
      <vt:lpstr>Our Variables</vt:lpstr>
      <vt:lpstr>Python NUMBERS</vt:lpstr>
      <vt:lpstr>Python Sequences - for data referenced by index</vt:lpstr>
      <vt:lpstr>Index operator [] - for selecting a single object</vt:lpstr>
      <vt:lpstr>Mapped Type - Dictionaries</vt:lpstr>
      <vt:lpstr>differences between sequences and mapped</vt:lpstr>
      <vt:lpstr>computer math</vt:lpstr>
      <vt:lpstr>functions</vt:lpstr>
      <vt:lpstr>calling functions</vt:lpstr>
      <vt:lpstr>round function</vt:lpstr>
      <vt:lpstr>documentation on round</vt:lpstr>
      <vt:lpstr>INTERACTIVE HELP and testing  round </vt:lpstr>
      <vt:lpstr>discount math to python code</vt:lpstr>
      <vt:lpstr>interactive python</vt:lpstr>
      <vt:lpstr>creating our own function</vt:lpstr>
      <vt:lpstr>our function</vt:lpstr>
      <vt:lpstr>coding and testing our function</vt:lpstr>
      <vt:lpstr>writing code in an editor</vt:lpstr>
      <vt:lpstr>cleaning up code</vt:lpstr>
      <vt:lpstr>testing code</vt:lpstr>
      <vt:lpstr>interactive testing</vt:lpstr>
      <vt:lpstr>Graphical user interface (GUI)</vt:lpstr>
      <vt:lpstr>library structure</vt:lpstr>
      <vt:lpstr>GUI BASICs</vt:lpstr>
      <vt:lpstr>GUI Definitions</vt:lpstr>
      <vt:lpstr>tkintertoy GUI CREATION basics</vt:lpstr>
      <vt:lpstr>methods</vt:lpstr>
      <vt:lpstr>creating a Tkintertoy widget</vt:lpstr>
      <vt:lpstr>plotting widgets</vt:lpstr>
      <vt:lpstr>optional keyword parameters</vt:lpstr>
      <vt:lpstr>Our First GUI</vt:lpstr>
      <vt:lpstr>Running the GUI</vt:lpstr>
      <vt:lpstr>Event-driven programming</vt:lpstr>
      <vt:lpstr>GUI DESIGN</vt:lpstr>
      <vt:lpstr>The gui grid</vt:lpstr>
      <vt:lpstr>gui creation code</vt:lpstr>
      <vt:lpstr>button commands</vt:lpstr>
      <vt:lpstr>Python Decisions</vt:lpstr>
      <vt:lpstr>Python Loops - Conditional</vt:lpstr>
      <vt:lpstr>Boolean</vt:lpstr>
      <vt:lpstr>Packing and Unpacking Tuples</vt:lpstr>
      <vt:lpstr> COMMand BUTTONs</vt:lpstr>
      <vt:lpstr>The code behind OK and cancel</vt:lpstr>
      <vt:lpstr>GUI.contents</vt:lpstr>
      <vt:lpstr>WORKING with widgets</vt:lpstr>
      <vt:lpstr>main function</vt:lpstr>
      <vt:lpstr>The main function</vt:lpstr>
      <vt:lpstr>DISCALC</vt:lpstr>
      <vt:lpstr>A Better GUI?</vt:lpstr>
      <vt:lpstr>GUI DESIGN #2</vt:lpstr>
      <vt:lpstr>DISCALC v2</vt:lpstr>
      <vt:lpstr>addlabel WIDTH parameter</vt:lpstr>
      <vt:lpstr>more plot() optional labeled parameters</vt:lpstr>
      <vt:lpstr>NEW GUI grid</vt:lpstr>
      <vt:lpstr>New makegui</vt:lpstr>
      <vt:lpstr>plot parameters for line</vt:lpstr>
      <vt:lpstr>final comments</vt:lpstr>
      <vt:lpstr>Final step</vt:lpstr>
      <vt:lpstr>mission accomplished!</vt:lpstr>
      <vt:lpstr>thank you for your 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on purpose</dc:title>
  <dc:creator>Mike Callahan</dc:creator>
  <cp:lastModifiedBy>Mike Callahan</cp:lastModifiedBy>
  <cp:revision>117</cp:revision>
  <dcterms:created xsi:type="dcterms:W3CDTF">2019-02-06T18:44:57Z</dcterms:created>
  <dcterms:modified xsi:type="dcterms:W3CDTF">2019-04-19T00:52:20Z</dcterms:modified>
</cp:coreProperties>
</file>