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0154489-D5A8-483B-9664-E1D17B96D98F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Panel data methods can be used to data structures that do not involve time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Hierarchical data structures contain clusters of observations that share common characteristics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When these characteristics are unobservable and correlated with other explanatory variables, pooled OLS will give us estimates that are biased and inefficient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Panel methods can control for the unobserved heterogeneity between groups and give us a less biased and more efficient estimator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Consider a geographical dataset that observes variables at the MSOA (Middle Layer Super Output Area – a small geographical unit used for neighbourhood statistics) level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Each observation is part of a local authority and a region – if there is variation in characteristics between local authorities that is correlated with our other variables (an unobserved local authority effect), we will get biased and inefficient estimates with pooled OLS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2190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We can control for any unobserved local authority effects using panel techniques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With a Fixed Effects model, we add local authority specific intercepts to the model</a:t>
            </a:r>
            <a:endParaRPr/>
          </a:p>
        </p:txBody>
      </p:sp>
      <p:sp>
        <p:nvSpPr>
          <p:cNvPr id="47" name="TextShape 3"/>
          <p:cNvSpPr txBox="1"/>
          <p:nvPr/>
        </p:nvSpPr>
        <p:spPr>
          <a:xfrm>
            <a:off x="504000" y="4536000"/>
            <a:ext cx="9071640" cy="2190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The unobserved variable </a:t>
            </a:r>
            <a:r>
              <a:rPr lang="en-GB" sz="3200">
                <a:latin typeface="Arial"/>
                <a:ea typeface="Arial"/>
              </a:rPr>
              <a:t>α</a:t>
            </a:r>
            <a:r>
              <a:rPr lang="en-GB" sz="3200">
                <a:latin typeface="Arial"/>
                <a:ea typeface="Arial"/>
              </a:rPr>
              <a:t> changes only between local authority (j), and accounts for the unobserved local authority effect, or local authority fixed effect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  <a:ea typeface="Arial"/>
              </a:rPr>
              <a:t> </a:t>
            </a:r>
            <a:r>
              <a:rPr lang="en-GB" sz="3200">
                <a:latin typeface="Arial"/>
                <a:ea typeface="Arial"/>
              </a:rPr>
              <a:t>We can therefore interpret the coefficient </a:t>
            </a:r>
            <a:r>
              <a:rPr lang="en-GB" sz="3200">
                <a:latin typeface="Arial"/>
                <a:ea typeface="Arial"/>
              </a:rPr>
              <a:t>β</a:t>
            </a:r>
            <a:r>
              <a:rPr lang="en-GB" sz="3200" baseline="-101000">
                <a:latin typeface="Arial"/>
                <a:ea typeface="Arial"/>
              </a:rPr>
              <a:t>1 </a:t>
            </a:r>
            <a:r>
              <a:rPr lang="en-GB" sz="3200">
                <a:latin typeface="Arial"/>
                <a:ea typeface="Arial"/>
              </a:rPr>
              <a:t>as the effect of income within local authorities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graphicFrame>
        <p:nvGraphicFramePr>
          <p:cNvPr id="50" name="Table 3"/>
          <p:cNvGraphicFramePr/>
          <p:nvPr/>
        </p:nvGraphicFramePr>
        <p:xfrm>
          <a:off x="650880" y="289080"/>
          <a:ext cx="8907840" cy="7147440"/>
        </p:xfrm>
        <a:graphic>
          <a:graphicData uri="http://schemas.openxmlformats.org/drawingml/2006/table">
            <a:tbl>
              <a:tblPr/>
              <a:tblGrid>
                <a:gridCol w="3418920"/>
                <a:gridCol w="2628000"/>
                <a:gridCol w="2861280"/>
              </a:tblGrid>
              <a:tr h="654840"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GB">
                          <a:latin typeface="Arial"/>
                        </a:rPr>
                        <a:t>Model 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GB">
                          <a:latin typeface="Arial"/>
                        </a:rPr>
                        <a:t>Model 2</a:t>
                      </a:r>
                      <a:endParaRPr/>
                    </a:p>
                  </a:txBody>
                  <a:tcPr/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lang="en-GB">
                          <a:latin typeface="Arial"/>
                        </a:rPr>
                        <a:t>(Intercept)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GB">
                          <a:latin typeface="Arial"/>
                        </a:rPr>
                        <a:t>16142.067 (139.382)***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613800">
                <a:tc>
                  <a:txBody>
                    <a:bodyPr lIns="90000" rIns="90000" tIns="46800" bIns="46800"/>
                    <a:p>
                      <a:r>
                        <a:rPr lang="en-GB">
                          <a:latin typeface="Arial"/>
                        </a:rPr>
                        <a:t>income_est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GB">
                          <a:latin typeface="Arial"/>
                        </a:rPr>
                        <a:t>11.681 (0.222)***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GB">
                          <a:latin typeface="Arial"/>
                        </a:rPr>
                        <a:t>20.111 (0.237)***</a:t>
                      </a:r>
                      <a:endParaRPr/>
                    </a:p>
                  </a:txBody>
                  <a:tcPr/>
                </a:tc>
              </a:tr>
              <a:tr h="599040">
                <a:tc>
                  <a:txBody>
                    <a:bodyPr lIns="90000" rIns="90000" tIns="46800" bIns="46800"/>
                    <a:p>
                      <a:r>
                        <a:rPr lang="en-GB">
                          <a:latin typeface="Arial"/>
                        </a:rPr>
                        <a:t>factor(LA_NAME)Adur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GB">
                          <a:latin typeface="Arial"/>
                        </a:rPr>
                        <a:t>8565.306 (788.001)***</a:t>
                      </a:r>
                      <a:endParaRPr/>
                    </a:p>
                  </a:txBody>
                  <a:tcPr/>
                </a:tc>
              </a:tr>
              <a:tr h="452520">
                <a:tc>
                  <a:txBody>
                    <a:bodyPr lIns="90000" rIns="90000" tIns="46800" bIns="46800"/>
                    <a:p>
                      <a:r>
                        <a:rPr lang="en-GB">
                          <a:latin typeface="Arial"/>
                        </a:rPr>
                        <a:t>factor(LA_NAME)Allerdale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GB">
                          <a:latin typeface="Arial"/>
                        </a:rPr>
                        <a:t>14011.637 (644.481)***</a:t>
                      </a:r>
                      <a:endParaRPr/>
                    </a:p>
                  </a:txBody>
                  <a:tcPr/>
                </a:tc>
              </a:tr>
              <a:tr h="501840">
                <a:tc>
                  <a:txBody>
                    <a:bodyPr lIns="90000" rIns="90000" tIns="46800" bIns="46800"/>
                    <a:p>
                      <a:r>
                        <a:rPr lang="en-GB">
                          <a:latin typeface="Arial"/>
                        </a:rPr>
                        <a:t>...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GB">
                          <a:latin typeface="Arial"/>
                        </a:rPr>
                        <a:t>...</a:t>
                      </a:r>
                      <a:endParaRPr/>
                    </a:p>
                  </a:txBody>
                  <a:tcPr/>
                </a:tc>
              </a:tr>
              <a:tr h="588960">
                <a:tc>
                  <a:txBody>
                    <a:bodyPr lIns="90000" rIns="90000" tIns="46800" bIns="46800"/>
                    <a:p>
                      <a:r>
                        <a:rPr lang="en-GB">
                          <a:latin typeface="Arial"/>
                        </a:rPr>
                        <a:t>factor(LA_NAME)Wyre Forest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GB">
                          <a:latin typeface="Arial"/>
                        </a:rPr>
                        <a:t>11827.033 (600.448)***</a:t>
                      </a:r>
                      <a:endParaRPr/>
                    </a:p>
                  </a:txBody>
                  <a:tcPr/>
                </a:tc>
              </a:tr>
              <a:tr h="682920">
                <a:tc>
                  <a:txBody>
                    <a:bodyPr lIns="90000" rIns="90000" tIns="46800" bIns="46800"/>
                    <a:p>
                      <a:r>
                        <a:rPr lang="en-GB">
                          <a:latin typeface="Arial"/>
                        </a:rPr>
                        <a:t>factor(LA_NAME)York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GB">
                          <a:latin typeface="Arial"/>
                        </a:rPr>
                        <a:t>11895.069 (467.120)***</a:t>
                      </a:r>
                      <a:endParaRPr/>
                    </a:p>
                  </a:txBody>
                  <a:tcPr/>
                </a:tc>
              </a:tr>
              <a:tr h="422280">
                <a:tc>
                  <a:txBody>
                    <a:bodyPr lIns="90000" rIns="90000" tIns="46800" bIns="46800"/>
                    <a:p>
                      <a:r>
                        <a:rPr lang="en-GB">
                          <a:latin typeface="Arial"/>
                        </a:rPr>
                        <a:t>R2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GB">
                          <a:latin typeface="Arial"/>
                        </a:rPr>
                        <a:t>0.280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GB">
                          <a:latin typeface="Arial"/>
                        </a:rPr>
                        <a:t>0.992</a:t>
                      </a:r>
                      <a:endParaRPr/>
                    </a:p>
                  </a:txBody>
                  <a:tcPr/>
                </a:tc>
              </a:tr>
              <a:tr h="431280">
                <a:tc>
                  <a:txBody>
                    <a:bodyPr lIns="90000" rIns="90000" tIns="46800" bIns="46800"/>
                    <a:p>
                      <a:r>
                        <a:rPr lang="en-GB">
                          <a:latin typeface="Arial"/>
                        </a:rPr>
                        <a:t>Adj. R2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GB">
                          <a:latin typeface="Arial"/>
                        </a:rPr>
                        <a:t>0.279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GB">
                          <a:latin typeface="Arial"/>
                        </a:rPr>
                        <a:t>0.991</a:t>
                      </a:r>
                      <a:endParaRPr/>
                    </a:p>
                  </a:txBody>
                  <a:tcPr/>
                </a:tc>
              </a:tr>
              <a:tr h="440280">
                <a:tc>
                  <a:txBody>
                    <a:bodyPr lIns="90000" rIns="90000" tIns="46800" bIns="46800"/>
                    <a:p>
                      <a:r>
                        <a:rPr lang="en-GB">
                          <a:latin typeface="Arial"/>
                        </a:rPr>
                        <a:t>Num. obs.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GB">
                          <a:latin typeface="Arial"/>
                        </a:rPr>
                        <a:t>7133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GB">
                          <a:latin typeface="Arial"/>
                        </a:rPr>
                        <a:t>7133</a:t>
                      </a:r>
                      <a:endParaRPr/>
                    </a:p>
                  </a:txBody>
                  <a:tcPr/>
                </a:tc>
              </a:tr>
              <a:tr h="548280">
                <a:tc>
                  <a:txBody>
                    <a:bodyPr lIns="90000" rIns="90000" tIns="46800" bIns="46800"/>
                    <a:p>
                      <a:r>
                        <a:rPr lang="en-GB">
                          <a:latin typeface="Arial"/>
                        </a:rPr>
                        <a:t>RMSE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GB">
                          <a:latin typeface="Arial"/>
                        </a:rPr>
                        <a:t>3119.431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GB">
                          <a:latin typeface="Arial"/>
                        </a:rPr>
                        <a:t>2192.678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lang="en-GB">
                          <a:latin typeface="Arial"/>
                        </a:rPr>
                        <a:t>***p &lt; 0.001, **p &lt; 0.01, *p &lt; 0.05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Pooled OLS</a:t>
            </a:r>
            <a:endParaRPr/>
          </a:p>
        </p:txBody>
      </p:sp>
      <p:pic>
        <p:nvPicPr>
          <p:cNvPr id="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60160" y="1768320"/>
            <a:ext cx="355824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Fixed Effects</a:t>
            </a:r>
            <a:endParaRPr/>
          </a:p>
        </p:txBody>
      </p:sp>
      <p:pic>
        <p:nvPicPr>
          <p:cNvPr id="5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60160" y="1768320"/>
            <a:ext cx="3558240" cy="478368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Questions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Did you use total energy consumption? Divided by number of meters?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