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5" r:id="rId3"/>
    <p:sldId id="281" r:id="rId4"/>
    <p:sldId id="287" r:id="rId5"/>
    <p:sldId id="285" r:id="rId6"/>
    <p:sldId id="268" r:id="rId7"/>
    <p:sldId id="256" r:id="rId8"/>
    <p:sldId id="289" r:id="rId9"/>
    <p:sldId id="288" r:id="rId10"/>
    <p:sldId id="290" r:id="rId11"/>
    <p:sldId id="291" r:id="rId12"/>
    <p:sldId id="284" r:id="rId13"/>
    <p:sldId id="282" r:id="rId14"/>
    <p:sldId id="286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BDF"/>
    <a:srgbClr val="8335E5"/>
    <a:srgbClr val="6B8DE1"/>
    <a:srgbClr val="16286E"/>
    <a:srgbClr val="F2F2F2"/>
    <a:srgbClr val="7BEBD8"/>
    <a:srgbClr val="6C92E1"/>
    <a:srgbClr val="6313DC"/>
    <a:srgbClr val="1E3ADA"/>
    <a:srgbClr val="030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9770C-3BFC-41DC-923E-03329F3109F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78512D6-270D-4828-8D4A-D17D8AB65B8B}">
      <dgm:prSet phldrT="[Texto]" custT="1"/>
      <dgm:spPr>
        <a:solidFill>
          <a:srgbClr val="00B050"/>
        </a:solidFill>
      </dgm:spPr>
      <dgm:t>
        <a:bodyPr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Control de Proyectos</a:t>
          </a:r>
        </a:p>
      </dgm:t>
    </dgm:pt>
    <dgm:pt modelId="{7FD574F7-560C-432E-81D4-772274F67CDC}" type="parTrans" cxnId="{64E3B766-8A3E-4500-A777-49236B156B7D}">
      <dgm:prSet/>
      <dgm:spPr/>
      <dgm:t>
        <a:bodyPr/>
        <a:lstStyle/>
        <a:p>
          <a:endParaRPr lang="es-MX"/>
        </a:p>
      </dgm:t>
    </dgm:pt>
    <dgm:pt modelId="{6C4B0692-57A1-4291-AE85-67B59CF3D783}" type="sibTrans" cxnId="{64E3B766-8A3E-4500-A777-49236B156B7D}">
      <dgm:prSet custT="1"/>
      <dgm:spPr>
        <a:solidFill>
          <a:srgbClr val="0070C0"/>
        </a:solidFill>
      </dgm:spPr>
      <dgm:t>
        <a:bodyPr/>
        <a:lstStyle/>
        <a:p>
          <a:r>
            <a:rPr lang="es-MX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Control de Empleados</a:t>
          </a:r>
        </a:p>
      </dgm:t>
    </dgm:pt>
    <dgm:pt modelId="{A85E2E7E-152F-409C-9672-8912104233E2}">
      <dgm:prSet phldrT="[Texto]"/>
      <dgm:spPr>
        <a:solidFill>
          <a:srgbClr val="FF0000"/>
        </a:solidFill>
      </dgm:spPr>
      <dgm:t>
        <a:bodyPr/>
        <a:lstStyle/>
        <a:p>
          <a:r>
            <a:rPr lang="es-MX" dirty="0"/>
            <a:t>Flotilla Vehicular</a:t>
          </a:r>
        </a:p>
      </dgm:t>
    </dgm:pt>
    <dgm:pt modelId="{E8133800-D99B-4B19-9284-512FF94606B7}" type="parTrans" cxnId="{C748924B-E9F9-4B3A-875A-FAC8B36E67D9}">
      <dgm:prSet/>
      <dgm:spPr/>
      <dgm:t>
        <a:bodyPr/>
        <a:lstStyle/>
        <a:p>
          <a:endParaRPr lang="es-MX"/>
        </a:p>
      </dgm:t>
    </dgm:pt>
    <dgm:pt modelId="{B67C0B69-2E36-4A44-8926-F3F8F8AC9CE6}" type="sibTrans" cxnId="{C748924B-E9F9-4B3A-875A-FAC8B36E67D9}">
      <dgm:prSet custT="1"/>
      <dgm:spPr>
        <a:solidFill>
          <a:schemeClr val="accent2"/>
        </a:solidFill>
      </dgm:spPr>
      <dgm:t>
        <a:bodyPr/>
        <a:lstStyle/>
        <a:p>
          <a:r>
            <a:rPr lang="es-MX" sz="2200" dirty="0"/>
            <a:t>Autenticación</a:t>
          </a:r>
        </a:p>
      </dgm:t>
    </dgm:pt>
    <dgm:pt modelId="{5D97C07D-953B-4800-AF55-A5E089E30E1A}" type="pres">
      <dgm:prSet presAssocID="{06E9770C-3BFC-41DC-923E-03329F3109FA}" presName="Name0" presStyleCnt="0">
        <dgm:presLayoutVars>
          <dgm:chMax/>
          <dgm:chPref/>
          <dgm:dir/>
          <dgm:animLvl val="lvl"/>
        </dgm:presLayoutVars>
      </dgm:prSet>
      <dgm:spPr/>
    </dgm:pt>
    <dgm:pt modelId="{160AE842-B84C-41C3-918E-7649551F1779}" type="pres">
      <dgm:prSet presAssocID="{578512D6-270D-4828-8D4A-D17D8AB65B8B}" presName="composite" presStyleCnt="0"/>
      <dgm:spPr/>
    </dgm:pt>
    <dgm:pt modelId="{37F3D12D-10BA-41F6-9C24-11961D4DEB68}" type="pres">
      <dgm:prSet presAssocID="{578512D6-270D-4828-8D4A-D17D8AB65B8B}" presName="Parent1" presStyleLbl="node1" presStyleIdx="0" presStyleCnt="4" custScaleX="106720" custLinFactNeighborX="7611" custLinFactNeighborY="-981">
        <dgm:presLayoutVars>
          <dgm:chMax val="1"/>
          <dgm:chPref val="1"/>
          <dgm:bulletEnabled val="1"/>
        </dgm:presLayoutVars>
      </dgm:prSet>
      <dgm:spPr/>
    </dgm:pt>
    <dgm:pt modelId="{248FDAD2-ED20-4707-B2C9-FA2469535620}" type="pres">
      <dgm:prSet presAssocID="{578512D6-270D-4828-8D4A-D17D8AB65B8B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65AED70D-8360-4312-9EA1-1874C7AA14AB}" type="pres">
      <dgm:prSet presAssocID="{578512D6-270D-4828-8D4A-D17D8AB65B8B}" presName="BalanceSpacing" presStyleCnt="0"/>
      <dgm:spPr/>
    </dgm:pt>
    <dgm:pt modelId="{D98A5D86-2A83-439E-987E-0487D006A393}" type="pres">
      <dgm:prSet presAssocID="{578512D6-270D-4828-8D4A-D17D8AB65B8B}" presName="BalanceSpacing1" presStyleCnt="0"/>
      <dgm:spPr/>
    </dgm:pt>
    <dgm:pt modelId="{DBB8BA18-3E2B-47CE-B5FF-F1AEDCCB4BAD}" type="pres">
      <dgm:prSet presAssocID="{6C4B0692-57A1-4291-AE85-67B59CF3D783}" presName="Accent1Text" presStyleLbl="node1" presStyleIdx="1" presStyleCnt="4" custScaleX="108592"/>
      <dgm:spPr/>
    </dgm:pt>
    <dgm:pt modelId="{F7AFB00C-C82E-4002-9C34-4F84702F16B4}" type="pres">
      <dgm:prSet presAssocID="{6C4B0692-57A1-4291-AE85-67B59CF3D783}" presName="spaceBetweenRectangles" presStyleCnt="0"/>
      <dgm:spPr/>
    </dgm:pt>
    <dgm:pt modelId="{850D449C-4C7A-4C99-8F96-166ECAC41F24}" type="pres">
      <dgm:prSet presAssocID="{A85E2E7E-152F-409C-9672-8912104233E2}" presName="composite" presStyleCnt="0"/>
      <dgm:spPr/>
    </dgm:pt>
    <dgm:pt modelId="{FF03ADEE-A7EF-44C6-9E83-F45B7A540DC4}" type="pres">
      <dgm:prSet presAssocID="{A85E2E7E-152F-409C-9672-8912104233E2}" presName="Parent1" presStyleLbl="node1" presStyleIdx="2" presStyleCnt="4" custScaleX="107680" custLinFactNeighborX="2433" custLinFactNeighborY="-4965">
        <dgm:presLayoutVars>
          <dgm:chMax val="1"/>
          <dgm:chPref val="1"/>
          <dgm:bulletEnabled val="1"/>
        </dgm:presLayoutVars>
      </dgm:prSet>
      <dgm:spPr/>
    </dgm:pt>
    <dgm:pt modelId="{B7985321-B561-4AB6-A7C5-C2DD530DEF20}" type="pres">
      <dgm:prSet presAssocID="{A85E2E7E-152F-409C-9672-8912104233E2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3768D5C-3B01-40C1-8049-F0E826FB0C8A}" type="pres">
      <dgm:prSet presAssocID="{A85E2E7E-152F-409C-9672-8912104233E2}" presName="BalanceSpacing" presStyleCnt="0"/>
      <dgm:spPr/>
    </dgm:pt>
    <dgm:pt modelId="{03FB23BA-5349-47EF-9072-76D0769FD386}" type="pres">
      <dgm:prSet presAssocID="{A85E2E7E-152F-409C-9672-8912104233E2}" presName="BalanceSpacing1" presStyleCnt="0"/>
      <dgm:spPr/>
    </dgm:pt>
    <dgm:pt modelId="{68716785-AF6A-4BD3-AA5D-148DAE964C79}" type="pres">
      <dgm:prSet presAssocID="{B67C0B69-2E36-4A44-8926-F3F8F8AC9CE6}" presName="Accent1Text" presStyleLbl="node1" presStyleIdx="3" presStyleCnt="4" custScaleX="109763" custLinFactNeighborX="8901" custLinFactNeighborY="-4965"/>
      <dgm:spPr/>
    </dgm:pt>
  </dgm:ptLst>
  <dgm:cxnLst>
    <dgm:cxn modelId="{4F3F0900-24DA-4DE6-A3BB-5ABDAC357A5F}" type="presOf" srcId="{B67C0B69-2E36-4A44-8926-F3F8F8AC9CE6}" destId="{68716785-AF6A-4BD3-AA5D-148DAE964C79}" srcOrd="0" destOrd="0" presId="urn:microsoft.com/office/officeart/2008/layout/AlternatingHexagons"/>
    <dgm:cxn modelId="{282E2038-1DF6-431A-AED6-8704B4FD9658}" type="presOf" srcId="{578512D6-270D-4828-8D4A-D17D8AB65B8B}" destId="{37F3D12D-10BA-41F6-9C24-11961D4DEB68}" srcOrd="0" destOrd="0" presId="urn:microsoft.com/office/officeart/2008/layout/AlternatingHexagons"/>
    <dgm:cxn modelId="{64E3B766-8A3E-4500-A777-49236B156B7D}" srcId="{06E9770C-3BFC-41DC-923E-03329F3109FA}" destId="{578512D6-270D-4828-8D4A-D17D8AB65B8B}" srcOrd="0" destOrd="0" parTransId="{7FD574F7-560C-432E-81D4-772274F67CDC}" sibTransId="{6C4B0692-57A1-4291-AE85-67B59CF3D783}"/>
    <dgm:cxn modelId="{C748924B-E9F9-4B3A-875A-FAC8B36E67D9}" srcId="{06E9770C-3BFC-41DC-923E-03329F3109FA}" destId="{A85E2E7E-152F-409C-9672-8912104233E2}" srcOrd="1" destOrd="0" parTransId="{E8133800-D99B-4B19-9284-512FF94606B7}" sibTransId="{B67C0B69-2E36-4A44-8926-F3F8F8AC9CE6}"/>
    <dgm:cxn modelId="{D310A68C-CF76-4C5A-ACC5-8774CD74E959}" type="presOf" srcId="{06E9770C-3BFC-41DC-923E-03329F3109FA}" destId="{5D97C07D-953B-4800-AF55-A5E089E30E1A}" srcOrd="0" destOrd="0" presId="urn:microsoft.com/office/officeart/2008/layout/AlternatingHexagons"/>
    <dgm:cxn modelId="{F1237890-5824-4476-B989-E4F5269EF272}" type="presOf" srcId="{6C4B0692-57A1-4291-AE85-67B59CF3D783}" destId="{DBB8BA18-3E2B-47CE-B5FF-F1AEDCCB4BAD}" srcOrd="0" destOrd="0" presId="urn:microsoft.com/office/officeart/2008/layout/AlternatingHexagons"/>
    <dgm:cxn modelId="{58C1C8AC-2D78-42ED-B718-5571D95384CD}" type="presOf" srcId="{A85E2E7E-152F-409C-9672-8912104233E2}" destId="{FF03ADEE-A7EF-44C6-9E83-F45B7A540DC4}" srcOrd="0" destOrd="0" presId="urn:microsoft.com/office/officeart/2008/layout/AlternatingHexagons"/>
    <dgm:cxn modelId="{78B9BA69-5718-498A-8C78-37C358605781}" type="presParOf" srcId="{5D97C07D-953B-4800-AF55-A5E089E30E1A}" destId="{160AE842-B84C-41C3-918E-7649551F1779}" srcOrd="0" destOrd="0" presId="urn:microsoft.com/office/officeart/2008/layout/AlternatingHexagons"/>
    <dgm:cxn modelId="{29EC1989-7463-4FE5-884A-7B19A5F946D1}" type="presParOf" srcId="{160AE842-B84C-41C3-918E-7649551F1779}" destId="{37F3D12D-10BA-41F6-9C24-11961D4DEB68}" srcOrd="0" destOrd="0" presId="urn:microsoft.com/office/officeart/2008/layout/AlternatingHexagons"/>
    <dgm:cxn modelId="{58210647-A71C-43C8-AF0A-2220DC7F6FAA}" type="presParOf" srcId="{160AE842-B84C-41C3-918E-7649551F1779}" destId="{248FDAD2-ED20-4707-B2C9-FA2469535620}" srcOrd="1" destOrd="0" presId="urn:microsoft.com/office/officeart/2008/layout/AlternatingHexagons"/>
    <dgm:cxn modelId="{08E9F93B-F2A8-4F8F-84BA-9DE08A5B5976}" type="presParOf" srcId="{160AE842-B84C-41C3-918E-7649551F1779}" destId="{65AED70D-8360-4312-9EA1-1874C7AA14AB}" srcOrd="2" destOrd="0" presId="urn:microsoft.com/office/officeart/2008/layout/AlternatingHexagons"/>
    <dgm:cxn modelId="{EEFD418A-9179-40FD-89D2-1AC30715AA96}" type="presParOf" srcId="{160AE842-B84C-41C3-918E-7649551F1779}" destId="{D98A5D86-2A83-439E-987E-0487D006A393}" srcOrd="3" destOrd="0" presId="urn:microsoft.com/office/officeart/2008/layout/AlternatingHexagons"/>
    <dgm:cxn modelId="{F4A98419-1DDA-4B37-A6D9-AD8FAFF1456B}" type="presParOf" srcId="{160AE842-B84C-41C3-918E-7649551F1779}" destId="{DBB8BA18-3E2B-47CE-B5FF-F1AEDCCB4BAD}" srcOrd="4" destOrd="0" presId="urn:microsoft.com/office/officeart/2008/layout/AlternatingHexagons"/>
    <dgm:cxn modelId="{090837DC-5966-4806-8C1A-97B76935861E}" type="presParOf" srcId="{5D97C07D-953B-4800-AF55-A5E089E30E1A}" destId="{F7AFB00C-C82E-4002-9C34-4F84702F16B4}" srcOrd="1" destOrd="0" presId="urn:microsoft.com/office/officeart/2008/layout/AlternatingHexagons"/>
    <dgm:cxn modelId="{77C28ECD-ACBC-4A8D-B41F-B3F325B73B78}" type="presParOf" srcId="{5D97C07D-953B-4800-AF55-A5E089E30E1A}" destId="{850D449C-4C7A-4C99-8F96-166ECAC41F24}" srcOrd="2" destOrd="0" presId="urn:microsoft.com/office/officeart/2008/layout/AlternatingHexagons"/>
    <dgm:cxn modelId="{0343F986-7DAA-431C-842E-1A136E0B67E4}" type="presParOf" srcId="{850D449C-4C7A-4C99-8F96-166ECAC41F24}" destId="{FF03ADEE-A7EF-44C6-9E83-F45B7A540DC4}" srcOrd="0" destOrd="0" presId="urn:microsoft.com/office/officeart/2008/layout/AlternatingHexagons"/>
    <dgm:cxn modelId="{FD094141-6563-48E9-A5B8-C1360D076D92}" type="presParOf" srcId="{850D449C-4C7A-4C99-8F96-166ECAC41F24}" destId="{B7985321-B561-4AB6-A7C5-C2DD530DEF20}" srcOrd="1" destOrd="0" presId="urn:microsoft.com/office/officeart/2008/layout/AlternatingHexagons"/>
    <dgm:cxn modelId="{C112CD46-665B-4A1C-90C7-26423AC08EDC}" type="presParOf" srcId="{850D449C-4C7A-4C99-8F96-166ECAC41F24}" destId="{43768D5C-3B01-40C1-8049-F0E826FB0C8A}" srcOrd="2" destOrd="0" presId="urn:microsoft.com/office/officeart/2008/layout/AlternatingHexagons"/>
    <dgm:cxn modelId="{E043B102-2257-482A-BDFA-A520AE809B2C}" type="presParOf" srcId="{850D449C-4C7A-4C99-8F96-166ECAC41F24}" destId="{03FB23BA-5349-47EF-9072-76D0769FD386}" srcOrd="3" destOrd="0" presId="urn:microsoft.com/office/officeart/2008/layout/AlternatingHexagons"/>
    <dgm:cxn modelId="{9AD2F02B-C68B-42DD-A758-ED4DE9C9CC26}" type="presParOf" srcId="{850D449C-4C7A-4C99-8F96-166ECAC41F24}" destId="{68716785-AF6A-4BD3-AA5D-148DAE964C7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3D12D-10BA-41F6-9C24-11961D4DEB68}">
      <dsp:nvSpPr>
        <dsp:cNvPr id="0" name=""/>
        <dsp:cNvSpPr/>
      </dsp:nvSpPr>
      <dsp:spPr>
        <a:xfrm rot="5400000">
          <a:off x="2987115" y="996282"/>
          <a:ext cx="1878009" cy="1743664"/>
        </a:xfrm>
        <a:prstGeom prst="hexagon">
          <a:avLst>
            <a:gd name="adj" fmla="val 25000"/>
            <a:gd name="vf" fmla="val 11547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Control de Proyectos</a:t>
          </a:r>
        </a:p>
      </dsp:txBody>
      <dsp:txXfrm rot="-5400000">
        <a:off x="3334503" y="1230916"/>
        <a:ext cx="1183232" cy="1274397"/>
      </dsp:txXfrm>
    </dsp:sp>
    <dsp:sp modelId="{248FDAD2-ED20-4707-B2C9-FA2469535620}">
      <dsp:nvSpPr>
        <dsp:cNvPr id="0" name=""/>
        <dsp:cNvSpPr/>
      </dsp:nvSpPr>
      <dsp:spPr>
        <a:xfrm>
          <a:off x="4668280" y="1323134"/>
          <a:ext cx="2095858" cy="1126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8BA18-3E2B-47CE-B5FF-F1AEDCCB4BAD}">
      <dsp:nvSpPr>
        <dsp:cNvPr id="0" name=""/>
        <dsp:cNvSpPr/>
      </dsp:nvSpPr>
      <dsp:spPr>
        <a:xfrm rot="5400000">
          <a:off x="1098184" y="999412"/>
          <a:ext cx="1878009" cy="1774250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Control de Empleados</a:t>
          </a:r>
        </a:p>
      </dsp:txBody>
      <dsp:txXfrm rot="-5400000">
        <a:off x="1437602" y="1251888"/>
        <a:ext cx="1199172" cy="1269299"/>
      </dsp:txXfrm>
    </dsp:sp>
    <dsp:sp modelId="{FF03ADEE-A7EF-44C6-9E83-F45B7A540DC4}">
      <dsp:nvSpPr>
        <dsp:cNvPr id="0" name=""/>
        <dsp:cNvSpPr/>
      </dsp:nvSpPr>
      <dsp:spPr>
        <a:xfrm rot="5400000">
          <a:off x="2016844" y="2507674"/>
          <a:ext cx="1878009" cy="1759349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Flotilla Vehicular</a:t>
          </a:r>
        </a:p>
      </dsp:txBody>
      <dsp:txXfrm rot="-5400000">
        <a:off x="2360135" y="2751457"/>
        <a:ext cx="1191427" cy="1271783"/>
      </dsp:txXfrm>
    </dsp:sp>
    <dsp:sp modelId="{B7985321-B561-4AB6-A7C5-C2DD530DEF20}">
      <dsp:nvSpPr>
        <dsp:cNvPr id="0" name=""/>
        <dsp:cNvSpPr/>
      </dsp:nvSpPr>
      <dsp:spPr>
        <a:xfrm>
          <a:off x="3304" y="2917189"/>
          <a:ext cx="2028250" cy="1126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16785-AF6A-4BD3-AA5D-148DAE964C79}">
      <dsp:nvSpPr>
        <dsp:cNvPr id="0" name=""/>
        <dsp:cNvSpPr/>
      </dsp:nvSpPr>
      <dsp:spPr>
        <a:xfrm rot="5400000">
          <a:off x="3887101" y="2490657"/>
          <a:ext cx="1878009" cy="1793383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Autenticación</a:t>
          </a:r>
        </a:p>
      </dsp:txBody>
      <dsp:txXfrm rot="-5400000">
        <a:off x="4221577" y="2754293"/>
        <a:ext cx="1209057" cy="1266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61690C-4C47-4C78-B862-66354E985A5A}" type="datetime1">
              <a:rPr lang="es-ES" smtClean="0"/>
              <a:t>28/09/2020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47B61-BF17-45FD-9803-9BB2EB150729}" type="datetime1">
              <a:rPr lang="es-ES" smtClean="0"/>
              <a:pPr/>
              <a:t>28/09/2020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921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B9459-25CE-40A2-B345-3C37E8C43C15}" type="datetime1">
              <a:rPr lang="es-ES" noProof="0" smtClean="0"/>
              <a:t>28/09/2020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CB996-CD22-4BBC-9BD8-D422A4A670AF}" type="datetime1">
              <a:rPr lang="es-ES" noProof="0" smtClean="0"/>
              <a:t>28/09/2020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69469-E73C-4D84-894B-33B71544AD78}" type="datetime1">
              <a:rPr lang="es-ES" noProof="0" smtClean="0"/>
              <a:t>28/09/2020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A0A6F-BECE-41EA-BF07-798F4132C9EF}" type="datetime1">
              <a:rPr lang="es-ES" noProof="0" smtClean="0"/>
              <a:t>28/09/2020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4E8EF-BBD5-4328-B9AD-651CDE96AA78}" type="datetime1">
              <a:rPr lang="es-ES" noProof="0" smtClean="0"/>
              <a:t>28/09/2020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BCEF7A-A401-4FF2-808B-CF842632DA4F}" type="datetime1">
              <a:rPr lang="es-ES" noProof="0" smtClean="0"/>
              <a:t>28/09/2020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82FAF-75BA-4122-805A-A75045D55CE9}" type="datetime1">
              <a:rPr lang="es-ES" noProof="0" smtClean="0"/>
              <a:t>28/09/2020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72C4E0-D24B-4FEB-8047-4C0D0110F0CE}" type="datetime1">
              <a:rPr lang="es-ES" noProof="0" smtClean="0"/>
              <a:t>28/09/2020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CECD4F-F723-4DE4-AF10-E28D68B82B2D}" type="datetime1">
              <a:rPr lang="es-ES" noProof="0" smtClean="0"/>
              <a:t>28/09/2020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48780-B602-44CF-86FF-34AFCE04270A}" type="datetime1">
              <a:rPr lang="es-ES" noProof="0" smtClean="0"/>
              <a:t>28/09/2020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502F7-479D-448B-8DD6-F7BE5FAA2482}" type="datetime1">
              <a:rPr lang="es-ES" noProof="0" smtClean="0"/>
              <a:t>28/09/2020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1B3EB86-27BA-4D1C-9385-C80361276849}" type="datetime1">
              <a:rPr lang="es-ES" noProof="0" smtClean="0"/>
              <a:t>28/09/2020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descr="Esta imagen es una forma decorativa abstrac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a libre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" name="Forma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24" name="Cuadro de tex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439760" y="4091608"/>
            <a:ext cx="732601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Consultoría Estratégica en Seguridad</a:t>
            </a: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Diapositiva de recursos humanos 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adro de texto 2">
            <a:extLst>
              <a:ext uri="{FF2B5EF4-FFF2-40B4-BE49-F238E27FC236}">
                <a16:creationId xmlns:a16="http://schemas.microsoft.com/office/drawing/2014/main" id="{2CA2DBE5-7010-4928-9B86-B9AA605FCB54}"/>
              </a:ext>
            </a:extLst>
          </p:cNvPr>
          <p:cNvSpPr txBox="1">
            <a:spLocks/>
          </p:cNvSpPr>
          <p:nvPr/>
        </p:nvSpPr>
        <p:spPr>
          <a:xfrm>
            <a:off x="513715" y="70485"/>
            <a:ext cx="10515600" cy="62928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3200" dirty="0"/>
              <a:t>Diseño de Interfaces – Módulos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CD67490-9104-41B2-97F4-21E7F76432FE}"/>
              </a:ext>
            </a:extLst>
          </p:cNvPr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gradFill flip="none" rotWithShape="1">
            <a:gsLst>
              <a:gs pos="0">
                <a:srgbClr val="81DBDF">
                  <a:alpha val="63000"/>
                </a:srgbClr>
              </a:gs>
              <a:gs pos="74000">
                <a:srgbClr val="6B8DE1"/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rgbClr val="8335E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D652A4E-35CF-45E8-B088-491C920AF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89" y="2150993"/>
            <a:ext cx="11708622" cy="319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4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adro de texto 2">
            <a:extLst>
              <a:ext uri="{FF2B5EF4-FFF2-40B4-BE49-F238E27FC236}">
                <a16:creationId xmlns:a16="http://schemas.microsoft.com/office/drawing/2014/main" id="{2CA2DBE5-7010-4928-9B86-B9AA605FCB54}"/>
              </a:ext>
            </a:extLst>
          </p:cNvPr>
          <p:cNvSpPr txBox="1">
            <a:spLocks/>
          </p:cNvSpPr>
          <p:nvPr/>
        </p:nvSpPr>
        <p:spPr>
          <a:xfrm>
            <a:off x="513715" y="70485"/>
            <a:ext cx="10515600" cy="62928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3200" dirty="0"/>
              <a:t>Diseño de Interfaces – Formularios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CD67490-9104-41B2-97F4-21E7F76432FE}"/>
              </a:ext>
            </a:extLst>
          </p:cNvPr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gradFill flip="none" rotWithShape="1">
            <a:gsLst>
              <a:gs pos="0">
                <a:srgbClr val="81DBDF">
                  <a:alpha val="63000"/>
                </a:srgbClr>
              </a:gs>
              <a:gs pos="74000">
                <a:srgbClr val="6B8DE1"/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rgbClr val="8335E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BEED74-26D6-4BCA-90BC-4CBE045C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48" y="699769"/>
            <a:ext cx="6343857" cy="57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3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 de texto 2">
            <a:extLst>
              <a:ext uri="{FF2B5EF4-FFF2-40B4-BE49-F238E27FC236}">
                <a16:creationId xmlns:a16="http://schemas.microsoft.com/office/drawing/2014/main" id="{0AE6D686-10A0-4AFE-941F-7A33A67BD0F2}"/>
              </a:ext>
            </a:extLst>
          </p:cNvPr>
          <p:cNvSpPr txBox="1">
            <a:spLocks/>
          </p:cNvSpPr>
          <p:nvPr/>
        </p:nvSpPr>
        <p:spPr>
          <a:xfrm>
            <a:off x="513715" y="214864"/>
            <a:ext cx="10515600" cy="62928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3100" dirty="0"/>
              <a:t>Estimación de costos de alojamiento APP</a:t>
            </a:r>
          </a:p>
        </p:txBody>
      </p:sp>
      <p:sp>
        <p:nvSpPr>
          <p:cNvPr id="9" name="Cuadro de texto 4">
            <a:extLst>
              <a:ext uri="{FF2B5EF4-FFF2-40B4-BE49-F238E27FC236}">
                <a16:creationId xmlns:a16="http://schemas.microsoft.com/office/drawing/2014/main" id="{71850CC7-D265-4725-AA89-443AD1EB7C86}"/>
              </a:ext>
            </a:extLst>
          </p:cNvPr>
          <p:cNvSpPr txBox="1"/>
          <p:nvPr/>
        </p:nvSpPr>
        <p:spPr>
          <a:xfrm>
            <a:off x="513715" y="1087193"/>
            <a:ext cx="6841664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s-ES" i="0" dirty="0"/>
              <a:t>Costos de alojamiento usando el servicio de </a:t>
            </a:r>
            <a:r>
              <a:rPr lang="es-ES" b="1" i="0" dirty="0"/>
              <a:t>Godaddy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3157BC81-5D65-40DF-A87D-61C4D70F8689}"/>
              </a:ext>
            </a:extLst>
          </p:cNvPr>
          <p:cNvGrpSpPr/>
          <p:nvPr/>
        </p:nvGrpSpPr>
        <p:grpSpPr>
          <a:xfrm>
            <a:off x="6420484" y="1939922"/>
            <a:ext cx="5698064" cy="3888439"/>
            <a:chOff x="387625" y="2345243"/>
            <a:chExt cx="4651821" cy="4094718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846ADE66-F2D1-4ADB-AD39-444E982C47CC}"/>
                </a:ext>
              </a:extLst>
            </p:cNvPr>
            <p:cNvGrpSpPr/>
            <p:nvPr/>
          </p:nvGrpSpPr>
          <p:grpSpPr>
            <a:xfrm>
              <a:off x="387626" y="2345243"/>
              <a:ext cx="4651820" cy="4094718"/>
              <a:chOff x="1073426" y="3167270"/>
              <a:chExt cx="4651820" cy="4094718"/>
            </a:xfrm>
          </p:grpSpPr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62D7ABEF-3DEA-4545-906D-01920AF6F0AE}"/>
                  </a:ext>
                </a:extLst>
              </p:cNvPr>
              <p:cNvSpPr/>
              <p:nvPr/>
            </p:nvSpPr>
            <p:spPr>
              <a:xfrm>
                <a:off x="1073426" y="3167270"/>
                <a:ext cx="4651820" cy="502544"/>
              </a:xfrm>
              <a:prstGeom prst="rect">
                <a:avLst/>
              </a:prstGeom>
              <a:solidFill>
                <a:srgbClr val="16286E"/>
              </a:solidFill>
              <a:ln>
                <a:solidFill>
                  <a:srgbClr val="1628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Costo 24 meses GoDaddy</a:t>
                </a:r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04BFCED0-3D19-4FFA-8941-E9FB9D7B61E5}"/>
                  </a:ext>
                </a:extLst>
              </p:cNvPr>
              <p:cNvSpPr/>
              <p:nvPr/>
            </p:nvSpPr>
            <p:spPr>
              <a:xfrm>
                <a:off x="1073426" y="3669814"/>
                <a:ext cx="4651820" cy="3592174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43420D8-ABDB-4FE4-87B2-D97FC468ECC4}"/>
                </a:ext>
              </a:extLst>
            </p:cNvPr>
            <p:cNvSpPr txBox="1"/>
            <p:nvPr/>
          </p:nvSpPr>
          <p:spPr>
            <a:xfrm>
              <a:off x="387625" y="3000636"/>
              <a:ext cx="4538381" cy="330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/>
                <a:t>Hosting Landing Page                   </a:t>
              </a:r>
              <a:r>
                <a:rPr lang="es-MX" b="1" dirty="0">
                  <a:solidFill>
                    <a:srgbClr val="16286E"/>
                  </a:solidFill>
                </a:rPr>
                <a:t>$2639.76 MXN/2años</a:t>
              </a:r>
              <a:endParaRPr lang="es-MX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>
                  <a:solidFill>
                    <a:srgbClr val="111111"/>
                  </a:solidFill>
                  <a:latin typeface="gdsherpa"/>
                </a:rPr>
                <a:t>Aplicación de gestión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b="0" i="0" dirty="0">
                  <a:solidFill>
                    <a:srgbClr val="111111"/>
                  </a:solidFill>
                  <a:effectLst/>
                  <a:latin typeface="gdsherpa"/>
                </a:rPr>
                <a:t>Ancho de banda sin medición</a:t>
              </a:r>
              <a:endParaRPr lang="es-MX" dirty="0">
                <a:solidFill>
                  <a:srgbClr val="111111"/>
                </a:solidFill>
                <a:latin typeface="gdsherp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b="0" i="0" dirty="0">
                  <a:solidFill>
                    <a:srgbClr val="111111"/>
                  </a:solidFill>
                  <a:effectLst/>
                  <a:latin typeface="gdsherpa"/>
                </a:rPr>
                <a:t>Almacenamiento Ilimitado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b="0" i="0" dirty="0">
                  <a:solidFill>
                    <a:srgbClr val="111111"/>
                  </a:solidFill>
                  <a:effectLst/>
                  <a:latin typeface="gdsherpa"/>
                </a:rPr>
                <a:t>Cuenta de correo empresarial (Gratis 1 año)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b="0" i="0" dirty="0">
                  <a:solidFill>
                    <a:srgbClr val="111111"/>
                  </a:solidFill>
                  <a:effectLst/>
                  <a:latin typeface="gdsherpa"/>
                </a:rPr>
                <a:t>Dominio </a:t>
              </a:r>
              <a:r>
                <a:rPr lang="es-MX" dirty="0">
                  <a:solidFill>
                    <a:srgbClr val="111111"/>
                  </a:solidFill>
                  <a:latin typeface="gdsherpa"/>
                </a:rPr>
                <a:t>(Gratis 1 año)</a:t>
              </a:r>
              <a:endParaRPr lang="es-MX" b="0" i="0" dirty="0">
                <a:solidFill>
                  <a:srgbClr val="111111"/>
                </a:solidFill>
                <a:effectLst/>
                <a:latin typeface="gdsherpa"/>
              </a:endParaRPr>
            </a:p>
            <a:p>
              <a:endParaRPr lang="es-MX" b="1" dirty="0">
                <a:solidFill>
                  <a:srgbClr val="16286E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>
                  <a:solidFill>
                    <a:srgbClr val="111111"/>
                  </a:solidFill>
                  <a:latin typeface="gdsherpa"/>
                </a:rPr>
                <a:t>Dominio: </a:t>
              </a:r>
              <a:r>
                <a:rPr lang="es-MX" b="1" i="0" dirty="0">
                  <a:solidFill>
                    <a:srgbClr val="111111"/>
                  </a:solidFill>
                  <a:effectLst/>
                  <a:latin typeface="gdsherpa"/>
                </a:rPr>
                <a:t>consultoriaces.com           </a:t>
              </a:r>
              <a:r>
                <a:rPr lang="es-MX" b="1" dirty="0">
                  <a:solidFill>
                    <a:srgbClr val="16286E"/>
                  </a:solidFill>
                </a:rPr>
                <a:t>$110.99MXN/Año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>
                  <a:solidFill>
                    <a:srgbClr val="111111"/>
                  </a:solidFill>
                  <a:latin typeface="gdsherpa"/>
                </a:rPr>
                <a:t>Cuenta de Email en equipo:              </a:t>
              </a:r>
              <a:r>
                <a:rPr lang="es-MX" b="1" dirty="0">
                  <a:solidFill>
                    <a:srgbClr val="16286E"/>
                  </a:solidFill>
                </a:rPr>
                <a:t>$55.00MXN/MES</a:t>
              </a:r>
              <a:endParaRPr lang="es-MX" dirty="0">
                <a:solidFill>
                  <a:srgbClr val="16286E"/>
                </a:solidFill>
              </a:endParaRPr>
            </a:p>
            <a:p>
              <a:endParaRPr lang="es-MX" b="1" dirty="0">
                <a:solidFill>
                  <a:srgbClr val="16286E"/>
                </a:solidFill>
              </a:endParaRPr>
            </a:p>
            <a:p>
              <a:r>
                <a:rPr lang="es-MX" dirty="0"/>
                <a:t>		       Costo Total: </a:t>
              </a:r>
              <a:r>
                <a:rPr lang="es-MX" b="1" dirty="0">
                  <a:solidFill>
                    <a:srgbClr val="16286E"/>
                  </a:solidFill>
                </a:rPr>
                <a:t> $2639.76 MXN/2año</a:t>
              </a:r>
              <a:endParaRPr lang="es-MX" dirty="0"/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D3131A5-0658-4712-BF6A-3576A122A607}"/>
              </a:ext>
            </a:extLst>
          </p:cNvPr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gradFill flip="none" rotWithShape="1">
            <a:gsLst>
              <a:gs pos="0">
                <a:srgbClr val="81DBDF">
                  <a:alpha val="63000"/>
                </a:srgbClr>
              </a:gs>
              <a:gs pos="74000">
                <a:srgbClr val="6B8DE1"/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rgbClr val="8335E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07CA005-FE84-4A3C-9940-8138E81C40DF}"/>
              </a:ext>
            </a:extLst>
          </p:cNvPr>
          <p:cNvGrpSpPr/>
          <p:nvPr/>
        </p:nvGrpSpPr>
        <p:grpSpPr>
          <a:xfrm>
            <a:off x="73451" y="1939922"/>
            <a:ext cx="5698064" cy="3888439"/>
            <a:chOff x="387625" y="2345243"/>
            <a:chExt cx="4651821" cy="4094718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60C272B9-E99A-440E-ADB8-D8A82194721F}"/>
                </a:ext>
              </a:extLst>
            </p:cNvPr>
            <p:cNvGrpSpPr/>
            <p:nvPr/>
          </p:nvGrpSpPr>
          <p:grpSpPr>
            <a:xfrm>
              <a:off x="387626" y="2345243"/>
              <a:ext cx="4651820" cy="4094718"/>
              <a:chOff x="1073426" y="3167270"/>
              <a:chExt cx="4651820" cy="4094718"/>
            </a:xfrm>
          </p:grpSpPr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948AB1D2-E222-4329-ACCF-A89F317E064E}"/>
                  </a:ext>
                </a:extLst>
              </p:cNvPr>
              <p:cNvSpPr/>
              <p:nvPr/>
            </p:nvSpPr>
            <p:spPr>
              <a:xfrm>
                <a:off x="1073426" y="3167270"/>
                <a:ext cx="4651820" cy="502544"/>
              </a:xfrm>
              <a:prstGeom prst="rect">
                <a:avLst/>
              </a:prstGeom>
              <a:solidFill>
                <a:srgbClr val="16286E"/>
              </a:solidFill>
              <a:ln>
                <a:solidFill>
                  <a:srgbClr val="1628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Costo 12 meses GoDaddy</a:t>
                </a:r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0ABB2ED6-65BB-4F9C-A280-455EAA0CE8FE}"/>
                  </a:ext>
                </a:extLst>
              </p:cNvPr>
              <p:cNvSpPr/>
              <p:nvPr/>
            </p:nvSpPr>
            <p:spPr>
              <a:xfrm>
                <a:off x="1073426" y="3669814"/>
                <a:ext cx="4651820" cy="3592174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CB8DCC2-B281-46B7-AD17-EF75F496EAE1}"/>
                </a:ext>
              </a:extLst>
            </p:cNvPr>
            <p:cNvSpPr txBox="1"/>
            <p:nvPr/>
          </p:nvSpPr>
          <p:spPr>
            <a:xfrm>
              <a:off x="387625" y="3000636"/>
              <a:ext cx="4538381" cy="330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/>
                <a:t>Hosting Landing Page                   </a:t>
              </a:r>
              <a:r>
                <a:rPr lang="es-MX" b="1" dirty="0">
                  <a:solidFill>
                    <a:srgbClr val="16286E"/>
                  </a:solidFill>
                </a:rPr>
                <a:t>$1439.88 MXN/1año</a:t>
              </a:r>
              <a:endParaRPr lang="es-MX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>
                  <a:solidFill>
                    <a:srgbClr val="111111"/>
                  </a:solidFill>
                  <a:latin typeface="gdsherpa"/>
                </a:rPr>
                <a:t>Aplicación de gestión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b="0" i="0" dirty="0">
                  <a:solidFill>
                    <a:srgbClr val="111111"/>
                  </a:solidFill>
                  <a:effectLst/>
                  <a:latin typeface="gdsherpa"/>
                </a:rPr>
                <a:t>Ancho de banda sin medición</a:t>
              </a:r>
              <a:endParaRPr lang="es-MX" dirty="0">
                <a:solidFill>
                  <a:srgbClr val="111111"/>
                </a:solidFill>
                <a:latin typeface="gdsherp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b="0" i="0" dirty="0">
                  <a:solidFill>
                    <a:srgbClr val="111111"/>
                  </a:solidFill>
                  <a:effectLst/>
                  <a:latin typeface="gdsherpa"/>
                </a:rPr>
                <a:t>Almacenamiento Ilimitado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b="0" i="0" dirty="0">
                  <a:solidFill>
                    <a:srgbClr val="111111"/>
                  </a:solidFill>
                  <a:effectLst/>
                  <a:latin typeface="gdsherpa"/>
                </a:rPr>
                <a:t>Cuenta de correo empresarial (Gratis 1 año)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b="0" i="0" dirty="0">
                  <a:solidFill>
                    <a:srgbClr val="111111"/>
                  </a:solidFill>
                  <a:effectLst/>
                  <a:latin typeface="gdsherpa"/>
                </a:rPr>
                <a:t>Dominio </a:t>
              </a:r>
              <a:r>
                <a:rPr lang="es-MX" dirty="0">
                  <a:solidFill>
                    <a:srgbClr val="111111"/>
                  </a:solidFill>
                  <a:latin typeface="gdsherpa"/>
                </a:rPr>
                <a:t>(Gratis 1 año)</a:t>
              </a:r>
              <a:endParaRPr lang="es-MX" b="0" i="0" dirty="0">
                <a:solidFill>
                  <a:srgbClr val="111111"/>
                </a:solidFill>
                <a:effectLst/>
                <a:latin typeface="gdsherpa"/>
              </a:endParaRPr>
            </a:p>
            <a:p>
              <a:endParaRPr lang="es-MX" b="1" dirty="0">
                <a:solidFill>
                  <a:srgbClr val="16286E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>
                  <a:solidFill>
                    <a:srgbClr val="111111"/>
                  </a:solidFill>
                  <a:latin typeface="gdsherpa"/>
                </a:rPr>
                <a:t>Dominio: </a:t>
              </a:r>
              <a:r>
                <a:rPr lang="es-MX" b="1" i="0" dirty="0">
                  <a:solidFill>
                    <a:srgbClr val="111111"/>
                  </a:solidFill>
                  <a:effectLst/>
                  <a:latin typeface="gdsherpa"/>
                </a:rPr>
                <a:t>consultoriaces.com           </a:t>
              </a:r>
              <a:r>
                <a:rPr lang="es-MX" b="1" dirty="0">
                  <a:solidFill>
                    <a:srgbClr val="16286E"/>
                  </a:solidFill>
                </a:rPr>
                <a:t>$110.99MXN/Año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>
                  <a:solidFill>
                    <a:srgbClr val="111111"/>
                  </a:solidFill>
                  <a:latin typeface="gdsherpa"/>
                </a:rPr>
                <a:t>Cuenta de Email en equipo:              </a:t>
              </a:r>
              <a:r>
                <a:rPr lang="es-MX" b="1" dirty="0">
                  <a:solidFill>
                    <a:srgbClr val="16286E"/>
                  </a:solidFill>
                </a:rPr>
                <a:t>$55.00MXN/MES</a:t>
              </a:r>
              <a:endParaRPr lang="es-MX" dirty="0">
                <a:solidFill>
                  <a:srgbClr val="16286E"/>
                </a:solidFill>
              </a:endParaRPr>
            </a:p>
            <a:p>
              <a:endParaRPr lang="es-MX" b="1" dirty="0">
                <a:solidFill>
                  <a:srgbClr val="16286E"/>
                </a:solidFill>
              </a:endParaRPr>
            </a:p>
            <a:p>
              <a:r>
                <a:rPr lang="es-MX" dirty="0"/>
                <a:t>                                          Costo Total: </a:t>
              </a:r>
              <a:r>
                <a:rPr lang="es-MX" b="1" dirty="0">
                  <a:solidFill>
                    <a:srgbClr val="16286E"/>
                  </a:solidFill>
                </a:rPr>
                <a:t> $1439.88 MXN/2año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57714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2">
            <a:extLst>
              <a:ext uri="{FF2B5EF4-FFF2-40B4-BE49-F238E27FC236}">
                <a16:creationId xmlns:a16="http://schemas.microsoft.com/office/drawing/2014/main" id="{334E5846-A2F8-4774-A02F-47B8D60054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896" y="375209"/>
            <a:ext cx="10515600" cy="9806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s-ES" sz="2800" dirty="0"/>
              <a:t>Servicios y Entregables</a:t>
            </a:r>
          </a:p>
        </p:txBody>
      </p:sp>
      <p:sp>
        <p:nvSpPr>
          <p:cNvPr id="5" name="Cuadro de texto 4">
            <a:extLst>
              <a:ext uri="{FF2B5EF4-FFF2-40B4-BE49-F238E27FC236}">
                <a16:creationId xmlns:a16="http://schemas.microsoft.com/office/drawing/2014/main" id="{4BDBEC17-FE08-47C3-AFFE-EE54CE197460}"/>
              </a:ext>
            </a:extLst>
          </p:cNvPr>
          <p:cNvSpPr txBox="1"/>
          <p:nvPr/>
        </p:nvSpPr>
        <p:spPr>
          <a:xfrm>
            <a:off x="506896" y="1642348"/>
            <a:ext cx="10089545" cy="246221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s-MX" sz="2000" i="0" dirty="0"/>
              <a:t>Al finalizar el proyecto se hará entrega de lo siguiente: </a:t>
            </a:r>
          </a:p>
          <a:p>
            <a:endParaRPr lang="es-MX" sz="2000" i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i="0" dirty="0"/>
              <a:t>Aplicación Web con las funcionalidades ya descritas en este documento.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i="0" dirty="0"/>
              <a:t>Código fuente del proyecto.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i="0" dirty="0"/>
              <a:t>Instalación en el ambiente del cliente.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i="0" dirty="0"/>
              <a:t>Capacitación al cliente.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i="0" dirty="0"/>
              <a:t>Periodo de soporte de 3 meses por incidencias y 15 días de ajustes de Diseño (Cambios que no afecten el proceso funcional)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2DA177C-4F7A-4261-8261-131EDCB5A986}"/>
              </a:ext>
            </a:extLst>
          </p:cNvPr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gradFill flip="none" rotWithShape="1">
            <a:gsLst>
              <a:gs pos="0">
                <a:srgbClr val="81DBDF">
                  <a:alpha val="63000"/>
                </a:srgbClr>
              </a:gs>
              <a:gs pos="74000">
                <a:srgbClr val="6B8DE1"/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rgbClr val="8335E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237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2">
            <a:extLst>
              <a:ext uri="{FF2B5EF4-FFF2-40B4-BE49-F238E27FC236}">
                <a16:creationId xmlns:a16="http://schemas.microsoft.com/office/drawing/2014/main" id="{334E5846-A2F8-4774-A02F-47B8D60054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896" y="375209"/>
            <a:ext cx="10515600" cy="9806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s-ES" sz="2800" dirty="0"/>
              <a:t>Honorarios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2DA177C-4F7A-4261-8261-131EDCB5A986}"/>
              </a:ext>
            </a:extLst>
          </p:cNvPr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gradFill flip="none" rotWithShape="1">
            <a:gsLst>
              <a:gs pos="0">
                <a:srgbClr val="81DBDF">
                  <a:alpha val="63000"/>
                </a:srgbClr>
              </a:gs>
              <a:gs pos="74000">
                <a:srgbClr val="6B8DE1"/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rgbClr val="8335E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61F5019-8687-4647-90CA-F16CA544BBA7}"/>
              </a:ext>
            </a:extLst>
          </p:cNvPr>
          <p:cNvGrpSpPr/>
          <p:nvPr/>
        </p:nvGrpSpPr>
        <p:grpSpPr>
          <a:xfrm>
            <a:off x="1893710" y="1527539"/>
            <a:ext cx="8071044" cy="1412709"/>
            <a:chOff x="1884474" y="2312630"/>
            <a:chExt cx="8071044" cy="1412709"/>
          </a:xfrm>
        </p:grpSpPr>
        <p:sp>
          <p:nvSpPr>
            <p:cNvPr id="7" name="Google Shape;695;p41">
              <a:extLst>
                <a:ext uri="{FF2B5EF4-FFF2-40B4-BE49-F238E27FC236}">
                  <a16:creationId xmlns:a16="http://schemas.microsoft.com/office/drawing/2014/main" id="{54835913-19DB-4105-8D79-657B46FE3CCB}"/>
                </a:ext>
              </a:extLst>
            </p:cNvPr>
            <p:cNvSpPr/>
            <p:nvPr/>
          </p:nvSpPr>
          <p:spPr>
            <a:xfrm>
              <a:off x="1884474" y="2312630"/>
              <a:ext cx="5112000" cy="36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Componente</a:t>
              </a:r>
              <a:endParaRPr dirty="0"/>
            </a:p>
          </p:txBody>
        </p:sp>
        <p:sp>
          <p:nvSpPr>
            <p:cNvPr id="8" name="Google Shape;696;p41">
              <a:extLst>
                <a:ext uri="{FF2B5EF4-FFF2-40B4-BE49-F238E27FC236}">
                  <a16:creationId xmlns:a16="http://schemas.microsoft.com/office/drawing/2014/main" id="{043901C0-EF01-49D9-8537-54FBF9FB3F76}"/>
                </a:ext>
              </a:extLst>
            </p:cNvPr>
            <p:cNvSpPr/>
            <p:nvPr/>
          </p:nvSpPr>
          <p:spPr>
            <a:xfrm>
              <a:off x="7039518" y="2312630"/>
              <a:ext cx="2916000" cy="36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Honorarios (MXP)</a:t>
              </a:r>
              <a:endParaRPr/>
            </a:p>
          </p:txBody>
        </p:sp>
        <p:sp>
          <p:nvSpPr>
            <p:cNvPr id="10" name="Google Shape;698;p41">
              <a:extLst>
                <a:ext uri="{FF2B5EF4-FFF2-40B4-BE49-F238E27FC236}">
                  <a16:creationId xmlns:a16="http://schemas.microsoft.com/office/drawing/2014/main" id="{2EF693B2-ECF4-4624-81E0-013F0683CBD0}"/>
                </a:ext>
              </a:extLst>
            </p:cNvPr>
            <p:cNvSpPr/>
            <p:nvPr/>
          </p:nvSpPr>
          <p:spPr>
            <a:xfrm>
              <a:off x="7069050" y="2744678"/>
              <a:ext cx="2880320" cy="864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5755" marR="0" lvl="0" indent="-325755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 b="1" dirty="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$3,000.00 MXN</a:t>
              </a:r>
              <a:endParaRPr dirty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A68DE1C-1850-4335-8D6F-A518D0811BD1}"/>
                </a:ext>
              </a:extLst>
            </p:cNvPr>
            <p:cNvSpPr/>
            <p:nvPr/>
          </p:nvSpPr>
          <p:spPr>
            <a:xfrm>
              <a:off x="1884474" y="2744678"/>
              <a:ext cx="5112000" cy="980661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800" i="0" dirty="0">
                  <a:solidFill>
                    <a:schemeClr val="tx2"/>
                  </a:solidFill>
                </a:rPr>
                <a:t>Sitio web expositivo</a:t>
              </a:r>
              <a:endParaRPr lang="es-MX" dirty="0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163E9C-7AE8-4EB6-A1D1-FBFE7912DF18}"/>
              </a:ext>
            </a:extLst>
          </p:cNvPr>
          <p:cNvSpPr txBox="1"/>
          <p:nvPr/>
        </p:nvSpPr>
        <p:spPr>
          <a:xfrm>
            <a:off x="1774441" y="4372741"/>
            <a:ext cx="901443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400" dirty="0">
              <a:solidFill>
                <a:schemeClr val="tx2"/>
              </a:solidFill>
              <a:sym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400" dirty="0">
              <a:solidFill>
                <a:schemeClr val="tx2"/>
              </a:solidFill>
              <a:sym typeface="Arial"/>
            </a:endParaRPr>
          </a:p>
          <a:p>
            <a:pPr algn="just"/>
            <a:endParaRPr lang="es-MX" sz="1400" dirty="0">
              <a:solidFill>
                <a:schemeClr val="tx2"/>
              </a:solidFill>
              <a:sym typeface="Arial"/>
            </a:endParaRPr>
          </a:p>
          <a:p>
            <a:pPr algn="just"/>
            <a:endParaRPr lang="es-MX" sz="1400" dirty="0">
              <a:solidFill>
                <a:schemeClr val="tx2"/>
              </a:solidFill>
              <a:sym typeface="Arial"/>
            </a:endParaRPr>
          </a:p>
          <a:p>
            <a:pPr algn="just"/>
            <a:endParaRPr lang="es-MX" sz="1400" dirty="0">
              <a:solidFill>
                <a:schemeClr val="tx2"/>
              </a:solidFill>
              <a:sym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2"/>
                </a:solidFill>
                <a:sym typeface="Arial"/>
              </a:rPr>
              <a:t>Los Honorarios se expresan en Moneda Nacional (Pesos Mexicanos) y no incluyen el impuesto al valor agregado (IVA), ni cualquier otro impuesto relacionado con la ejecución del servicio.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>
              <a:solidFill>
                <a:schemeClr val="tx2"/>
              </a:solidFill>
              <a:sym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>
              <a:solidFill>
                <a:schemeClr val="tx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63994AC-404E-4BE5-AFDA-B36165985019}"/>
              </a:ext>
            </a:extLst>
          </p:cNvPr>
          <p:cNvGrpSpPr/>
          <p:nvPr/>
        </p:nvGrpSpPr>
        <p:grpSpPr>
          <a:xfrm>
            <a:off x="1893710" y="3053657"/>
            <a:ext cx="8064896" cy="980661"/>
            <a:chOff x="1884474" y="2744678"/>
            <a:chExt cx="8064896" cy="980661"/>
          </a:xfrm>
        </p:grpSpPr>
        <p:sp>
          <p:nvSpPr>
            <p:cNvPr id="17" name="Google Shape;698;p41">
              <a:extLst>
                <a:ext uri="{FF2B5EF4-FFF2-40B4-BE49-F238E27FC236}">
                  <a16:creationId xmlns:a16="http://schemas.microsoft.com/office/drawing/2014/main" id="{E05AE346-7D47-455C-9C9F-ED5B5A7BBBBE}"/>
                </a:ext>
              </a:extLst>
            </p:cNvPr>
            <p:cNvSpPr/>
            <p:nvPr/>
          </p:nvSpPr>
          <p:spPr>
            <a:xfrm>
              <a:off x="7069050" y="2744678"/>
              <a:ext cx="2880320" cy="864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25755" marR="0" lvl="0" indent="-325755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 b="1" dirty="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$7,800.00 MXN</a:t>
              </a:r>
              <a:endParaRPr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AF396F8D-1FB8-467A-BF5E-DED2766A43AA}"/>
                </a:ext>
              </a:extLst>
            </p:cNvPr>
            <p:cNvSpPr/>
            <p:nvPr/>
          </p:nvSpPr>
          <p:spPr>
            <a:xfrm>
              <a:off x="1884474" y="2744678"/>
              <a:ext cx="5112000" cy="980661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tx2"/>
                  </a:solidFill>
                </a:rPr>
                <a:t>Módulos de gestión</a:t>
              </a:r>
              <a:endParaRPr lang="es-MX" dirty="0"/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812F9C69-44C3-46E0-A124-4883CA20A0EA}"/>
              </a:ext>
            </a:extLst>
          </p:cNvPr>
          <p:cNvSpPr/>
          <p:nvPr/>
        </p:nvSpPr>
        <p:spPr>
          <a:xfrm>
            <a:off x="7078286" y="4146802"/>
            <a:ext cx="2880320" cy="980661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2"/>
                </a:solidFill>
              </a:rPr>
              <a:t>$10,800.00 MXN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40322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 de tex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657245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s-ES" sz="3200" dirty="0"/>
              <a:t>Alcance General</a:t>
            </a:r>
          </a:p>
        </p:txBody>
      </p:sp>
      <p:sp>
        <p:nvSpPr>
          <p:cNvPr id="5" name="Cuadro de texto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55664" y="964987"/>
            <a:ext cx="6628362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s-ES" i="0" dirty="0"/>
              <a:t>A partir de los requerimientos funcionales recopilados con el CLIENTE, se realizo un pre-análisis para obtener el alcance de la solución propuesta.</a:t>
            </a:r>
          </a:p>
          <a:p>
            <a:pPr rtl="0"/>
            <a:endParaRPr lang="es-ES" i="0" dirty="0"/>
          </a:p>
          <a:p>
            <a:pPr rtl="0"/>
            <a:r>
              <a:rPr lang="es-ES" i="0" dirty="0"/>
              <a:t>El alcance del proyecto se limita a ofrecer las siguientes funcionalidades:</a:t>
            </a:r>
            <a:endParaRPr lang="es-ES" dirty="0"/>
          </a:p>
        </p:txBody>
      </p:sp>
      <p:pic>
        <p:nvPicPr>
          <p:cNvPr id="163" name="Imagen 162" descr="Esta imagen es de dos pares de manos juntando piezas de puzzle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ítu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8</a:t>
            </a:r>
          </a:p>
        </p:txBody>
      </p:sp>
      <p:sp>
        <p:nvSpPr>
          <p:cNvPr id="66" name="Cuadro de texto 4">
            <a:extLst>
              <a:ext uri="{FF2B5EF4-FFF2-40B4-BE49-F238E27FC236}">
                <a16:creationId xmlns:a16="http://schemas.microsoft.com/office/drawing/2014/main" id="{15AB04C9-66FD-4D97-A12A-6C18F0B3347F}"/>
              </a:ext>
            </a:extLst>
          </p:cNvPr>
          <p:cNvSpPr txBox="1"/>
          <p:nvPr/>
        </p:nvSpPr>
        <p:spPr>
          <a:xfrm>
            <a:off x="726781" y="3118465"/>
            <a:ext cx="6628362" cy="196977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i="0" dirty="0"/>
              <a:t>Diseño a la medida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i="0" dirty="0"/>
              <a:t>Formulario de contacto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i="0" dirty="0"/>
              <a:t>Alta en buscador GOOGLE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i="0" dirty="0"/>
              <a:t>SEO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i="0" dirty="0"/>
              <a:t>Enlaces a Redes sociales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i="0" dirty="0"/>
              <a:t>Mapa Google </a:t>
            </a:r>
            <a:r>
              <a:rPr lang="es-ES" i="0" dirty="0" err="1"/>
              <a:t>Maps</a:t>
            </a:r>
            <a:endParaRPr lang="es-ES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i="0" dirty="0"/>
              <a:t>Instalación en el ambiente de cliente.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i="0" dirty="0"/>
              <a:t>Capacitación.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 de texto 2">
            <a:extLst>
              <a:ext uri="{FF2B5EF4-FFF2-40B4-BE49-F238E27FC236}">
                <a16:creationId xmlns:a16="http://schemas.microsoft.com/office/drawing/2014/main" id="{0AE6D686-10A0-4AFE-941F-7A33A67BD0F2}"/>
              </a:ext>
            </a:extLst>
          </p:cNvPr>
          <p:cNvSpPr txBox="1">
            <a:spLocks/>
          </p:cNvSpPr>
          <p:nvPr/>
        </p:nvSpPr>
        <p:spPr>
          <a:xfrm>
            <a:off x="513715" y="214864"/>
            <a:ext cx="10515600" cy="62928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3100" dirty="0"/>
              <a:t>Estimación de costos de alojamiento para Landing Page</a:t>
            </a:r>
          </a:p>
        </p:txBody>
      </p:sp>
      <p:sp>
        <p:nvSpPr>
          <p:cNvPr id="9" name="Cuadro de texto 4">
            <a:extLst>
              <a:ext uri="{FF2B5EF4-FFF2-40B4-BE49-F238E27FC236}">
                <a16:creationId xmlns:a16="http://schemas.microsoft.com/office/drawing/2014/main" id="{71850CC7-D265-4725-AA89-443AD1EB7C86}"/>
              </a:ext>
            </a:extLst>
          </p:cNvPr>
          <p:cNvSpPr txBox="1"/>
          <p:nvPr/>
        </p:nvSpPr>
        <p:spPr>
          <a:xfrm>
            <a:off x="702136" y="1425001"/>
            <a:ext cx="6841664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s-ES" i="0" dirty="0"/>
              <a:t>Costos de alojamiento usando el servicio de </a:t>
            </a:r>
            <a:r>
              <a:rPr lang="es-ES" b="1" i="0" dirty="0"/>
              <a:t>Godaddy y Hostinger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3157BC81-5D65-40DF-A87D-61C4D70F8689}"/>
              </a:ext>
            </a:extLst>
          </p:cNvPr>
          <p:cNvGrpSpPr/>
          <p:nvPr/>
        </p:nvGrpSpPr>
        <p:grpSpPr>
          <a:xfrm>
            <a:off x="212405" y="1888796"/>
            <a:ext cx="5559110" cy="4094718"/>
            <a:chOff x="387625" y="2345243"/>
            <a:chExt cx="4538381" cy="4094718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846ADE66-F2D1-4ADB-AD39-444E982C47CC}"/>
                </a:ext>
              </a:extLst>
            </p:cNvPr>
            <p:cNvGrpSpPr/>
            <p:nvPr/>
          </p:nvGrpSpPr>
          <p:grpSpPr>
            <a:xfrm>
              <a:off x="387626" y="2345243"/>
              <a:ext cx="4437006" cy="4094718"/>
              <a:chOff x="1073426" y="3167270"/>
              <a:chExt cx="4437006" cy="4094718"/>
            </a:xfrm>
          </p:grpSpPr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62D7ABEF-3DEA-4545-906D-01920AF6F0AE}"/>
                  </a:ext>
                </a:extLst>
              </p:cNvPr>
              <p:cNvSpPr/>
              <p:nvPr/>
            </p:nvSpPr>
            <p:spPr>
              <a:xfrm>
                <a:off x="1073426" y="3167270"/>
                <a:ext cx="4437006" cy="502544"/>
              </a:xfrm>
              <a:prstGeom prst="rect">
                <a:avLst/>
              </a:prstGeom>
              <a:solidFill>
                <a:srgbClr val="16286E"/>
              </a:solidFill>
              <a:ln>
                <a:solidFill>
                  <a:srgbClr val="1628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Costo Anual GoDaddy</a:t>
                </a:r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04BFCED0-3D19-4FFA-8941-E9FB9D7B61E5}"/>
                  </a:ext>
                </a:extLst>
              </p:cNvPr>
              <p:cNvSpPr/>
              <p:nvPr/>
            </p:nvSpPr>
            <p:spPr>
              <a:xfrm>
                <a:off x="1073426" y="3669814"/>
                <a:ext cx="4437006" cy="3592174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43420D8-ABDB-4FE4-87B2-D97FC468ECC4}"/>
                </a:ext>
              </a:extLst>
            </p:cNvPr>
            <p:cNvSpPr txBox="1"/>
            <p:nvPr/>
          </p:nvSpPr>
          <p:spPr>
            <a:xfrm>
              <a:off x="387625" y="3000636"/>
              <a:ext cx="453838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/>
                <a:t>Hosting Landing Page                   </a:t>
              </a:r>
              <a:r>
                <a:rPr lang="es-MX" b="1" dirty="0">
                  <a:solidFill>
                    <a:srgbClr val="16286E"/>
                  </a:solidFill>
                </a:rPr>
                <a:t>$1539.87 MXN/1año</a:t>
              </a:r>
              <a:endParaRPr lang="es-MX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b="0" i="0" dirty="0">
                  <a:solidFill>
                    <a:srgbClr val="111111"/>
                  </a:solidFill>
                  <a:effectLst/>
                  <a:latin typeface="gdsherpa"/>
                </a:rPr>
                <a:t>Ancho de banda sin medición</a:t>
              </a:r>
            </a:p>
            <a:p>
              <a:endParaRPr lang="es-MX" b="1" dirty="0">
                <a:solidFill>
                  <a:srgbClr val="111111"/>
                </a:solidFill>
                <a:latin typeface="gdsherp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>
                  <a:solidFill>
                    <a:srgbClr val="111111"/>
                  </a:solidFill>
                  <a:latin typeface="gdsherpa"/>
                </a:rPr>
                <a:t>Dominio: </a:t>
              </a:r>
              <a:r>
                <a:rPr lang="es-MX" b="1" i="0" dirty="0">
                  <a:solidFill>
                    <a:srgbClr val="111111"/>
                  </a:solidFill>
                  <a:effectLst/>
                  <a:latin typeface="gdsherpa"/>
                </a:rPr>
                <a:t>consultoriaces.com           </a:t>
              </a:r>
              <a:r>
                <a:rPr lang="es-MX" b="1" dirty="0">
                  <a:solidFill>
                    <a:srgbClr val="16286E"/>
                  </a:solidFill>
                </a:rPr>
                <a:t>$110.99MXN/Año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>
                  <a:solidFill>
                    <a:srgbClr val="111111"/>
                  </a:solidFill>
                  <a:latin typeface="gdsherpa"/>
                </a:rPr>
                <a:t>Cuenta de Email en equipo:              </a:t>
              </a:r>
              <a:r>
                <a:rPr lang="es-MX" b="1" dirty="0">
                  <a:solidFill>
                    <a:srgbClr val="16286E"/>
                  </a:solidFill>
                </a:rPr>
                <a:t>$55.00MXN/MES</a:t>
              </a:r>
              <a:endParaRPr lang="es-MX" dirty="0">
                <a:solidFill>
                  <a:srgbClr val="16286E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MX" dirty="0"/>
            </a:p>
            <a:p>
              <a:endParaRPr lang="es-MX" b="1" dirty="0">
                <a:solidFill>
                  <a:srgbClr val="16286E"/>
                </a:solidFill>
              </a:endParaRPr>
            </a:p>
            <a:p>
              <a:endParaRPr lang="es-MX" b="1" dirty="0">
                <a:solidFill>
                  <a:srgbClr val="16286E"/>
                </a:solidFill>
              </a:endParaRPr>
            </a:p>
            <a:p>
              <a:r>
                <a:rPr lang="es-MX" b="1" dirty="0">
                  <a:solidFill>
                    <a:srgbClr val="16286E"/>
                  </a:solidFill>
                </a:rPr>
                <a:t>                                     </a:t>
              </a:r>
            </a:p>
            <a:p>
              <a:endParaRPr lang="es-MX" b="1" dirty="0">
                <a:solidFill>
                  <a:srgbClr val="16286E"/>
                </a:solidFill>
              </a:endParaRPr>
            </a:p>
            <a:p>
              <a:r>
                <a:rPr lang="es-MX" b="1" dirty="0">
                  <a:solidFill>
                    <a:srgbClr val="16286E"/>
                  </a:solidFill>
                </a:rPr>
                <a:t>                                                             Costo: $1650.86 MXN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MX" dirty="0"/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D3131A5-0658-4712-BF6A-3576A122A607}"/>
              </a:ext>
            </a:extLst>
          </p:cNvPr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gradFill flip="none" rotWithShape="1">
            <a:gsLst>
              <a:gs pos="0">
                <a:srgbClr val="81DBDF">
                  <a:alpha val="63000"/>
                </a:srgbClr>
              </a:gs>
              <a:gs pos="74000">
                <a:srgbClr val="6B8DE1"/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rgbClr val="8335E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70042DC-CA48-4B49-A1D3-762AD2AFE94F}"/>
              </a:ext>
            </a:extLst>
          </p:cNvPr>
          <p:cNvGrpSpPr/>
          <p:nvPr/>
        </p:nvGrpSpPr>
        <p:grpSpPr>
          <a:xfrm>
            <a:off x="6288526" y="1865791"/>
            <a:ext cx="5559110" cy="4094718"/>
            <a:chOff x="387625" y="2345243"/>
            <a:chExt cx="4538381" cy="409471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2957E093-BF6C-40E7-9419-922DFD9E1E18}"/>
                </a:ext>
              </a:extLst>
            </p:cNvPr>
            <p:cNvGrpSpPr/>
            <p:nvPr/>
          </p:nvGrpSpPr>
          <p:grpSpPr>
            <a:xfrm>
              <a:off x="387626" y="2345243"/>
              <a:ext cx="4437006" cy="4094718"/>
              <a:chOff x="1073426" y="3167270"/>
              <a:chExt cx="4437006" cy="4094718"/>
            </a:xfrm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9ED0448A-4CF5-4680-9E43-0934D793B0DC}"/>
                  </a:ext>
                </a:extLst>
              </p:cNvPr>
              <p:cNvSpPr/>
              <p:nvPr/>
            </p:nvSpPr>
            <p:spPr>
              <a:xfrm>
                <a:off x="1073426" y="3167270"/>
                <a:ext cx="4437006" cy="502544"/>
              </a:xfrm>
              <a:prstGeom prst="rect">
                <a:avLst/>
              </a:prstGeom>
              <a:solidFill>
                <a:srgbClr val="16286E"/>
              </a:solidFill>
              <a:ln>
                <a:solidFill>
                  <a:srgbClr val="1628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Costo Anual Hostinger</a:t>
                </a:r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8947371B-58F2-4870-86DA-93204DE0393E}"/>
                  </a:ext>
                </a:extLst>
              </p:cNvPr>
              <p:cNvSpPr/>
              <p:nvPr/>
            </p:nvSpPr>
            <p:spPr>
              <a:xfrm>
                <a:off x="1073426" y="3669814"/>
                <a:ext cx="4437006" cy="3592174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55E7CB41-D78A-4ECF-92D8-790272E2036E}"/>
                </a:ext>
              </a:extLst>
            </p:cNvPr>
            <p:cNvSpPr txBox="1"/>
            <p:nvPr/>
          </p:nvSpPr>
          <p:spPr>
            <a:xfrm>
              <a:off x="387625" y="3000636"/>
              <a:ext cx="453838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/>
                <a:t>Certificado de seguridad SSL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/>
                <a:t>Hosting Landing Page                 </a:t>
              </a:r>
              <a:r>
                <a:rPr lang="es-MX" b="1" dirty="0">
                  <a:solidFill>
                    <a:srgbClr val="16286E"/>
                  </a:solidFill>
                </a:rPr>
                <a:t>$1,176.00 MXN/2años</a:t>
              </a:r>
              <a:endParaRPr lang="es-MX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b="0" i="0" dirty="0">
                  <a:solidFill>
                    <a:srgbClr val="111111"/>
                  </a:solidFill>
                  <a:effectLst/>
                  <a:latin typeface="gdsherpa"/>
                </a:rPr>
                <a:t>Ancho de banda sin medición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>
                  <a:solidFill>
                    <a:srgbClr val="111111"/>
                  </a:solidFill>
                  <a:latin typeface="gdsherpa"/>
                </a:rPr>
                <a:t>Cuenta de Email (Ilimitados)</a:t>
              </a:r>
            </a:p>
            <a:p>
              <a:endParaRPr lang="es-MX" b="1" dirty="0">
                <a:solidFill>
                  <a:srgbClr val="111111"/>
                </a:solidFill>
                <a:latin typeface="gdsherp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>
                  <a:solidFill>
                    <a:srgbClr val="111111"/>
                  </a:solidFill>
                  <a:latin typeface="gdsherpa"/>
                </a:rPr>
                <a:t>Dominio: </a:t>
              </a:r>
              <a:r>
                <a:rPr lang="es-MX" b="1" i="0" dirty="0">
                  <a:solidFill>
                    <a:srgbClr val="111111"/>
                  </a:solidFill>
                  <a:effectLst/>
                  <a:latin typeface="gdsherpa"/>
                </a:rPr>
                <a:t>consultoriaces.com           </a:t>
              </a:r>
              <a:r>
                <a:rPr lang="es-MX" b="1" dirty="0">
                  <a:solidFill>
                    <a:srgbClr val="16286E"/>
                  </a:solidFill>
                </a:rPr>
                <a:t>$110.99MXN/Año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MX" b="1" dirty="0">
                <a:solidFill>
                  <a:srgbClr val="16286E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MX" dirty="0"/>
            </a:p>
            <a:p>
              <a:endParaRPr lang="es-MX" b="1" dirty="0">
                <a:solidFill>
                  <a:srgbClr val="16286E"/>
                </a:solidFill>
              </a:endParaRPr>
            </a:p>
            <a:p>
              <a:endParaRPr lang="es-MX" b="1" dirty="0">
                <a:solidFill>
                  <a:srgbClr val="16286E"/>
                </a:solidFill>
              </a:endParaRPr>
            </a:p>
            <a:p>
              <a:r>
                <a:rPr lang="es-MX" b="1" dirty="0">
                  <a:solidFill>
                    <a:srgbClr val="16286E"/>
                  </a:solidFill>
                </a:rPr>
                <a:t>                                                          Costo: $1286.99 MXN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67024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2">
            <a:extLst>
              <a:ext uri="{FF2B5EF4-FFF2-40B4-BE49-F238E27FC236}">
                <a16:creationId xmlns:a16="http://schemas.microsoft.com/office/drawing/2014/main" id="{334E5846-A2F8-4774-A02F-47B8D60054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896" y="375209"/>
            <a:ext cx="10515600" cy="9806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s-ES" sz="2800" dirty="0"/>
              <a:t>Servicios y Entregables</a:t>
            </a:r>
          </a:p>
        </p:txBody>
      </p:sp>
      <p:sp>
        <p:nvSpPr>
          <p:cNvPr id="5" name="Cuadro de texto 4">
            <a:extLst>
              <a:ext uri="{FF2B5EF4-FFF2-40B4-BE49-F238E27FC236}">
                <a16:creationId xmlns:a16="http://schemas.microsoft.com/office/drawing/2014/main" id="{4BDBEC17-FE08-47C3-AFFE-EE54CE197460}"/>
              </a:ext>
            </a:extLst>
          </p:cNvPr>
          <p:cNvSpPr txBox="1"/>
          <p:nvPr/>
        </p:nvSpPr>
        <p:spPr>
          <a:xfrm>
            <a:off x="506896" y="1642348"/>
            <a:ext cx="10089545" cy="246221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s-MX" sz="2000" i="0" dirty="0"/>
              <a:t>Al finalizar el proyecto se hará entrega de lo siguiente: </a:t>
            </a:r>
          </a:p>
          <a:p>
            <a:endParaRPr lang="es-MX" sz="2000" i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i="0" dirty="0"/>
              <a:t>Sitio Web con las funcionalidades ya descritas en este documento.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i="0" dirty="0"/>
              <a:t>Código fuente del proyecto.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i="0" dirty="0"/>
              <a:t>Instalación en el ambiente del cliente.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i="0" dirty="0"/>
              <a:t>Capacitación al cliente.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i="0" dirty="0"/>
              <a:t>Periodo de soporte de 3 meses por incidencias y 15 días de ajustes de Diseño (Cambios que no afecten el proceso funcional)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2DA177C-4F7A-4261-8261-131EDCB5A986}"/>
              </a:ext>
            </a:extLst>
          </p:cNvPr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gradFill flip="none" rotWithShape="1">
            <a:gsLst>
              <a:gs pos="0">
                <a:srgbClr val="81DBDF">
                  <a:alpha val="63000"/>
                </a:srgbClr>
              </a:gs>
              <a:gs pos="74000">
                <a:srgbClr val="6B8DE1"/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rgbClr val="8335E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26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descr="Esta imagen es una forma decorativa abstrac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a libre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" name="Forma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24" name="Cuadro de tex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439760" y="4091608"/>
            <a:ext cx="732601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Consultoría Estratégica en Seguridad - APP</a:t>
            </a: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Diapositiva de recursos humanos 1</a:t>
            </a:r>
          </a:p>
        </p:txBody>
      </p:sp>
    </p:spTree>
    <p:extLst>
      <p:ext uri="{BB962C8B-B14F-4D97-AF65-F5344CB8AC3E}">
        <p14:creationId xmlns:p14="http://schemas.microsoft.com/office/powerpoint/2010/main" val="209279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2">
            <a:extLst>
              <a:ext uri="{FF2B5EF4-FFF2-40B4-BE49-F238E27FC236}">
                <a16:creationId xmlns:a16="http://schemas.microsoft.com/office/drawing/2014/main" id="{E929CFDD-ADFE-441C-84FF-9E708A0A2B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806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s-ES" sz="3200" dirty="0"/>
              <a:t>Funcionalidades de la aplicación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9E4AF652-45BF-49FD-893E-E124D75690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653084"/>
              </p:ext>
            </p:extLst>
          </p:nvPr>
        </p:nvGraphicFramePr>
        <p:xfrm>
          <a:off x="-923236" y="980661"/>
          <a:ext cx="6767444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 de texto 4">
            <a:extLst>
              <a:ext uri="{FF2B5EF4-FFF2-40B4-BE49-F238E27FC236}">
                <a16:creationId xmlns:a16="http://schemas.microsoft.com/office/drawing/2014/main" id="{29CE72AB-5A9F-456E-B6F7-306263CBA1E7}"/>
              </a:ext>
            </a:extLst>
          </p:cNvPr>
          <p:cNvSpPr txBox="1"/>
          <p:nvPr/>
        </p:nvSpPr>
        <p:spPr>
          <a:xfrm>
            <a:off x="5007233" y="1386829"/>
            <a:ext cx="3129601" cy="120032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s-ES" sz="1800" b="1" i="0" dirty="0">
                <a:latin typeface="Segoe UI" panose="020B0502040204020203" pitchFamily="34" charset="0"/>
                <a:ea typeface="+mj-ea"/>
              </a:rPr>
              <a:t>Administración de Usuarios</a:t>
            </a:r>
          </a:p>
          <a:p>
            <a:pPr rtl="0"/>
            <a:endParaRPr lang="es-ES" sz="1800" b="1" i="0" dirty="0">
              <a:latin typeface="Segoe UI" panose="020B0502040204020203" pitchFamily="34" charset="0"/>
              <a:ea typeface="+mj-ea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400" i="0" dirty="0">
                <a:latin typeface="Segoe UI" panose="020B0502040204020203" pitchFamily="34" charset="0"/>
                <a:ea typeface="+mj-ea"/>
              </a:rPr>
              <a:t>Alta, actualización y baja de usuarios.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sz="1400" i="0" dirty="0">
              <a:latin typeface="Segoe UI" panose="020B0502040204020203" pitchFamily="34" charset="0"/>
              <a:ea typeface="+mj-ea"/>
            </a:endParaRPr>
          </a:p>
        </p:txBody>
      </p:sp>
      <p:sp>
        <p:nvSpPr>
          <p:cNvPr id="7" name="Cuadro de texto 4">
            <a:extLst>
              <a:ext uri="{FF2B5EF4-FFF2-40B4-BE49-F238E27FC236}">
                <a16:creationId xmlns:a16="http://schemas.microsoft.com/office/drawing/2014/main" id="{804F9D78-9D52-4B20-AAD3-5A824129A1B3}"/>
              </a:ext>
            </a:extLst>
          </p:cNvPr>
          <p:cNvSpPr txBox="1"/>
          <p:nvPr/>
        </p:nvSpPr>
        <p:spPr>
          <a:xfrm>
            <a:off x="5007233" y="2993326"/>
            <a:ext cx="3023584" cy="341632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s-MX" sz="1800" b="1" i="0" dirty="0">
                <a:latin typeface="Segoe UI" panose="020B0502040204020203" pitchFamily="34" charset="0"/>
                <a:ea typeface="+mj-ea"/>
              </a:rPr>
              <a:t>Flotilla Vehicular</a:t>
            </a:r>
            <a:endParaRPr lang="es-ES" sz="1800" b="1" i="0" dirty="0">
              <a:latin typeface="Segoe UI" panose="020B0502040204020203" pitchFamily="34" charset="0"/>
              <a:ea typeface="+mj-ea"/>
            </a:endParaRPr>
          </a:p>
          <a:p>
            <a:pPr rtl="0"/>
            <a:endParaRPr lang="es-ES" sz="1800" b="1" i="0" dirty="0">
              <a:latin typeface="Segoe UI" panose="020B0502040204020203" pitchFamily="34" charset="0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i="0" dirty="0">
                <a:latin typeface="Segoe UI" panose="020B0502040204020203" pitchFamily="34" charset="0"/>
                <a:ea typeface="+mj-ea"/>
              </a:rPr>
              <a:t>Alta, actualización y baja de vehículos por empleado.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i="0" dirty="0">
              <a:latin typeface="Segoe UI" panose="020B0502040204020203" pitchFamily="34" charset="0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i="0" dirty="0">
                <a:latin typeface="Segoe UI" panose="020B0502040204020203" pitchFamily="34" charset="0"/>
                <a:ea typeface="+mj-ea"/>
              </a:rPr>
              <a:t>Búsqueda por filtros.</a:t>
            </a:r>
          </a:p>
          <a:p>
            <a:endParaRPr lang="es-ES" sz="1400" i="0" dirty="0">
              <a:latin typeface="Segoe UI" panose="020B0502040204020203" pitchFamily="34" charset="0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i="0" dirty="0">
                <a:latin typeface="Segoe UI" panose="020B0502040204020203" pitchFamily="34" charset="0"/>
                <a:ea typeface="+mj-ea"/>
              </a:rPr>
              <a:t>Visualización de detalle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i="0" dirty="0">
              <a:latin typeface="Segoe UI" panose="020B0502040204020203" pitchFamily="34" charset="0"/>
              <a:ea typeface="+mj-ea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sz="1400" i="0" dirty="0">
              <a:latin typeface="Segoe UI" panose="020B0502040204020203" pitchFamily="34" charset="0"/>
              <a:ea typeface="+mj-ea"/>
            </a:endParaRPr>
          </a:p>
          <a:p>
            <a:pPr rtl="0"/>
            <a:endParaRPr lang="es-ES" sz="1400" i="0" dirty="0">
              <a:latin typeface="Segoe UI" panose="020B0502040204020203" pitchFamily="34" charset="0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i="0" dirty="0">
              <a:latin typeface="Segoe UI" panose="020B0502040204020203" pitchFamily="34" charset="0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i="0" dirty="0">
              <a:latin typeface="Segoe UI" panose="020B0502040204020203" pitchFamily="34" charset="0"/>
              <a:ea typeface="+mj-ea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sz="1400" i="0" dirty="0">
              <a:latin typeface="Segoe UI" panose="020B0502040204020203" pitchFamily="34" charset="0"/>
              <a:ea typeface="+mj-ea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sz="1400" i="0" dirty="0">
              <a:latin typeface="Segoe UI" panose="020B0502040204020203" pitchFamily="34" charset="0"/>
              <a:ea typeface="+mj-ea"/>
            </a:endParaRPr>
          </a:p>
        </p:txBody>
      </p:sp>
      <p:sp>
        <p:nvSpPr>
          <p:cNvPr id="9" name="Cuadro de texto 4">
            <a:extLst>
              <a:ext uri="{FF2B5EF4-FFF2-40B4-BE49-F238E27FC236}">
                <a16:creationId xmlns:a16="http://schemas.microsoft.com/office/drawing/2014/main" id="{06371510-321F-4BF1-A3FC-CD194DF4B68C}"/>
              </a:ext>
            </a:extLst>
          </p:cNvPr>
          <p:cNvSpPr txBox="1"/>
          <p:nvPr/>
        </p:nvSpPr>
        <p:spPr>
          <a:xfrm>
            <a:off x="8552189" y="1386829"/>
            <a:ext cx="3129601" cy="227754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s-ES" sz="1800" b="1" i="0" dirty="0">
                <a:latin typeface="Segoe UI" panose="020B0502040204020203" pitchFamily="34" charset="0"/>
                <a:ea typeface="+mj-ea"/>
              </a:rPr>
              <a:t>Control de proyectos</a:t>
            </a:r>
          </a:p>
          <a:p>
            <a:pPr rtl="0"/>
            <a:endParaRPr lang="es-ES" sz="1800" b="1" i="0" dirty="0">
              <a:latin typeface="Segoe UI" panose="020B0502040204020203" pitchFamily="34" charset="0"/>
              <a:ea typeface="+mj-ea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400" i="0" dirty="0">
                <a:latin typeface="Segoe UI" panose="020B0502040204020203" pitchFamily="34" charset="0"/>
                <a:ea typeface="+mj-ea"/>
              </a:rPr>
              <a:t>Alta, actualización y baja de proyectos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400" i="0" dirty="0">
                <a:latin typeface="Segoe UI" panose="020B0502040204020203" pitchFamily="34" charset="0"/>
                <a:ea typeface="+mj-ea"/>
              </a:rPr>
              <a:t>Alta, actualización y baja de actividades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400" i="0" dirty="0">
                <a:latin typeface="Segoe UI" panose="020B0502040204020203" pitchFamily="34" charset="0"/>
                <a:ea typeface="+mj-ea"/>
              </a:rPr>
              <a:t>Visualización de actividades por empleado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400" i="0" dirty="0">
                <a:latin typeface="Segoe UI" panose="020B0502040204020203" pitchFamily="34" charset="0"/>
                <a:ea typeface="+mj-ea"/>
              </a:rPr>
              <a:t>Estatus dinámico de proyectos.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400" i="0" dirty="0">
                <a:latin typeface="Segoe UI" panose="020B0502040204020203" pitchFamily="34" charset="0"/>
                <a:ea typeface="+mj-ea"/>
              </a:rPr>
              <a:t>Búsquedas por filtros.</a:t>
            </a:r>
          </a:p>
        </p:txBody>
      </p:sp>
      <p:sp>
        <p:nvSpPr>
          <p:cNvPr id="10" name="Cuadro de texto 4">
            <a:extLst>
              <a:ext uri="{FF2B5EF4-FFF2-40B4-BE49-F238E27FC236}">
                <a16:creationId xmlns:a16="http://schemas.microsoft.com/office/drawing/2014/main" id="{138C6264-00BF-41E4-B0BB-2A323DC6DAB3}"/>
              </a:ext>
            </a:extLst>
          </p:cNvPr>
          <p:cNvSpPr txBox="1"/>
          <p:nvPr/>
        </p:nvSpPr>
        <p:spPr>
          <a:xfrm>
            <a:off x="8552188" y="4101321"/>
            <a:ext cx="3129601" cy="76944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s-ES" sz="1800" b="1" i="0" dirty="0">
                <a:latin typeface="Segoe UI" panose="020B0502040204020203" pitchFamily="34" charset="0"/>
                <a:ea typeface="+mj-ea"/>
              </a:rPr>
              <a:t>Autenticación</a:t>
            </a:r>
          </a:p>
          <a:p>
            <a:pPr rtl="0"/>
            <a:endParaRPr lang="es-ES" sz="1800" b="1" i="0" dirty="0">
              <a:latin typeface="Segoe UI" panose="020B0502040204020203" pitchFamily="34" charset="0"/>
              <a:ea typeface="+mj-ea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400" i="0" dirty="0">
                <a:latin typeface="Segoe UI" panose="020B0502040204020203" pitchFamily="34" charset="0"/>
                <a:ea typeface="+mj-ea"/>
              </a:rPr>
              <a:t>Inicio de sesión</a:t>
            </a:r>
          </a:p>
        </p:txBody>
      </p:sp>
      <p:sp>
        <p:nvSpPr>
          <p:cNvPr id="8" name="Cuadro de texto 4">
            <a:extLst>
              <a:ext uri="{FF2B5EF4-FFF2-40B4-BE49-F238E27FC236}">
                <a16:creationId xmlns:a16="http://schemas.microsoft.com/office/drawing/2014/main" id="{7CD9063A-0701-48FB-B6AD-5BA2296BC840}"/>
              </a:ext>
            </a:extLst>
          </p:cNvPr>
          <p:cNvSpPr txBox="1"/>
          <p:nvPr/>
        </p:nvSpPr>
        <p:spPr>
          <a:xfrm>
            <a:off x="6347794" y="5578350"/>
            <a:ext cx="4201175" cy="76944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s-ES" sz="1800" b="1" i="0" dirty="0">
                <a:latin typeface="Segoe UI" panose="020B0502040204020203" pitchFamily="34" charset="0"/>
                <a:ea typeface="+mj-ea"/>
              </a:rPr>
              <a:t>Landing Page</a:t>
            </a:r>
          </a:p>
          <a:p>
            <a:pPr rtl="0"/>
            <a:endParaRPr lang="es-ES" sz="1800" b="1" i="0" dirty="0">
              <a:latin typeface="Segoe UI" panose="020B0502040204020203" pitchFamily="34" charset="0"/>
              <a:ea typeface="+mj-ea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400" i="0" dirty="0">
                <a:latin typeface="Segoe UI" panose="020B0502040204020203" pitchFamily="34" charset="0"/>
                <a:ea typeface="+mj-ea"/>
              </a:rPr>
              <a:t>Enlaces a funcionalidades (Diseño a la medida)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E11AF5D-B035-4D04-AF12-A1D5AF6F6E13}"/>
              </a:ext>
            </a:extLst>
          </p:cNvPr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gradFill flip="none" rotWithShape="1">
            <a:gsLst>
              <a:gs pos="0">
                <a:srgbClr val="81DBDF">
                  <a:alpha val="63000"/>
                </a:srgbClr>
              </a:gs>
              <a:gs pos="74000">
                <a:srgbClr val="6B8DE1"/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rgbClr val="8335E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444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5791601" y="1097915"/>
            <a:ext cx="218503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Lógica de negocio</a:t>
            </a:r>
          </a:p>
          <a:p>
            <a:pPr algn="ctr"/>
            <a:endParaRPr lang="es-MX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algn="ctr">
              <a:buFont typeface="Wingdings" panose="05000000000000000000" charset="0"/>
              <a:buChar char="Ø"/>
            </a:pPr>
            <a:r>
              <a:rPr lang="es-MX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 Client </a:t>
            </a:r>
          </a:p>
          <a:p>
            <a:pPr marL="171450" indent="-171450" algn="ctr">
              <a:buFont typeface="Wingdings" panose="05000000000000000000" charset="0"/>
              <a:buChar char="Ø"/>
            </a:pPr>
            <a:r>
              <a:rPr lang="es-MX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Larevel</a:t>
            </a:r>
            <a:r>
              <a:rPr lang="es-MX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11727" y="1604862"/>
            <a:ext cx="4230370" cy="355556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641902" y="3029700"/>
            <a:ext cx="3964305" cy="76327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 Box 144"/>
          <p:cNvSpPr txBox="1"/>
          <p:nvPr/>
        </p:nvSpPr>
        <p:spPr>
          <a:xfrm>
            <a:off x="561892" y="2808720"/>
            <a:ext cx="2113915" cy="276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Monolítica (Lógica de negocio)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3439686-C1F0-40D7-BB3B-549F63BF7527}"/>
              </a:ext>
            </a:extLst>
          </p:cNvPr>
          <p:cNvGrpSpPr/>
          <p:nvPr/>
        </p:nvGrpSpPr>
        <p:grpSpPr>
          <a:xfrm>
            <a:off x="561892" y="3855904"/>
            <a:ext cx="4044315" cy="1125855"/>
            <a:chOff x="589280" y="4752942"/>
            <a:chExt cx="4044315" cy="1125855"/>
          </a:xfrm>
        </p:grpSpPr>
        <p:sp>
          <p:nvSpPr>
            <p:cNvPr id="157" name="Rectangle 156"/>
            <p:cNvSpPr/>
            <p:nvPr/>
          </p:nvSpPr>
          <p:spPr>
            <a:xfrm>
              <a:off x="669290" y="4985352"/>
              <a:ext cx="3964305" cy="89344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4"/>
                  </a:soli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 Box 157"/>
            <p:cNvSpPr txBox="1"/>
            <p:nvPr/>
          </p:nvSpPr>
          <p:spPr>
            <a:xfrm>
              <a:off x="589280" y="4752942"/>
              <a:ext cx="1537335" cy="30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Almacenamiento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906145" y="5139022"/>
              <a:ext cx="35687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MySQL DB</a:t>
              </a:r>
            </a:p>
            <a:p>
              <a:pPr algn="ctr"/>
              <a:r>
                <a:rPr lang="es-MX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Base de Datos SQL</a:t>
              </a:r>
            </a:p>
          </p:txBody>
        </p:sp>
      </p:grpSp>
      <p:sp>
        <p:nvSpPr>
          <p:cNvPr id="171" name="Rectangle 170"/>
          <p:cNvSpPr/>
          <p:nvPr/>
        </p:nvSpPr>
        <p:spPr>
          <a:xfrm>
            <a:off x="8758956" y="1097915"/>
            <a:ext cx="218503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Diseño Web</a:t>
            </a:r>
          </a:p>
          <a:p>
            <a:pPr algn="ctr"/>
            <a:endParaRPr lang="es-MX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algn="ctr">
              <a:buFont typeface="Wingdings" panose="05000000000000000000" charset="0"/>
              <a:buChar char="Ø"/>
            </a:pPr>
            <a:r>
              <a:rPr lang="es-MX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</a:t>
            </a:r>
          </a:p>
          <a:p>
            <a:pPr marL="171450" indent="-171450" algn="ctr">
              <a:buFont typeface="Wingdings" panose="05000000000000000000" charset="0"/>
              <a:buChar char="Ø"/>
            </a:pPr>
            <a:r>
              <a:rPr lang="es-MX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Responsivo</a:t>
            </a:r>
          </a:p>
        </p:txBody>
      </p:sp>
      <p:sp>
        <p:nvSpPr>
          <p:cNvPr id="173" name="Cuadro de texto 54"/>
          <p:cNvSpPr txBox="1"/>
          <p:nvPr/>
        </p:nvSpPr>
        <p:spPr>
          <a:xfrm>
            <a:off x="5699843" y="2852102"/>
            <a:ext cx="3865245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just"/>
            <a:r>
              <a:rPr lang="es-MX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Bondades del arquetipo</a:t>
            </a:r>
          </a:p>
          <a:p>
            <a:pPr algn="just"/>
            <a:endParaRPr lang="es-MX" altLang="en-US" sz="12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just"/>
            <a:r>
              <a:rPr lang="es-MX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-  Resiliente: El sistema permanece responsivo</a:t>
            </a:r>
          </a:p>
          <a:p>
            <a:pPr algn="just"/>
            <a:r>
              <a:rPr lang="es-MX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  frente a fallos.</a:t>
            </a:r>
          </a:p>
          <a:p>
            <a:pPr marL="171450" indent="-171450" algn="just">
              <a:buFontTx/>
              <a:buChar char="-"/>
            </a:pPr>
            <a:endParaRPr lang="es-MX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s-MX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Desarrollo de nuevas funcionalidades listo para ser escalado.</a:t>
            </a:r>
          </a:p>
          <a:p>
            <a:pPr algn="just"/>
            <a:endParaRPr lang="es-MX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s-MX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Seguridad web contra ataques de inyección SQL o CSRF, entre otros.</a:t>
            </a:r>
          </a:p>
        </p:txBody>
      </p:sp>
      <p:pic>
        <p:nvPicPr>
          <p:cNvPr id="174" name="Imagen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498" y="2938385"/>
            <a:ext cx="247650" cy="247650"/>
          </a:xfrm>
          <a:prstGeom prst="rect">
            <a:avLst/>
          </a:prstGeom>
        </p:spPr>
      </p:pic>
      <p:sp>
        <p:nvSpPr>
          <p:cNvPr id="56" name="Cuadro de texto 2">
            <a:extLst>
              <a:ext uri="{FF2B5EF4-FFF2-40B4-BE49-F238E27FC236}">
                <a16:creationId xmlns:a16="http://schemas.microsoft.com/office/drawing/2014/main" id="{2CA2DBE5-7010-4928-9B86-B9AA605FCB54}"/>
              </a:ext>
            </a:extLst>
          </p:cNvPr>
          <p:cNvSpPr txBox="1">
            <a:spLocks/>
          </p:cNvSpPr>
          <p:nvPr/>
        </p:nvSpPr>
        <p:spPr>
          <a:xfrm>
            <a:off x="513715" y="70485"/>
            <a:ext cx="10515600" cy="62928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3200" dirty="0"/>
              <a:t>Diseño de técnico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A0A7316-CF10-455C-9D29-0932964AD9F0}"/>
              </a:ext>
            </a:extLst>
          </p:cNvPr>
          <p:cNvGrpSpPr/>
          <p:nvPr/>
        </p:nvGrpSpPr>
        <p:grpSpPr>
          <a:xfrm>
            <a:off x="826930" y="1924434"/>
            <a:ext cx="3633888" cy="708025"/>
            <a:chOff x="794987" y="1411428"/>
            <a:chExt cx="3633888" cy="708025"/>
          </a:xfrm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B7653AC8-E12C-4B60-B332-AECBBC6A2153}"/>
                </a:ext>
              </a:extLst>
            </p:cNvPr>
            <p:cNvSpPr/>
            <p:nvPr/>
          </p:nvSpPr>
          <p:spPr>
            <a:xfrm>
              <a:off x="860176" y="1509853"/>
              <a:ext cx="3568699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altLang="en-US" sz="14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HTML</a:t>
              </a:r>
            </a:p>
            <a:p>
              <a:pPr algn="ctr"/>
              <a:r>
                <a:rPr lang="es-MX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Interfaz de Usuario</a:t>
              </a:r>
            </a:p>
          </p:txBody>
        </p:sp>
        <p:pic>
          <p:nvPicPr>
            <p:cNvPr id="75" name="Picture 7">
              <a:extLst>
                <a:ext uri="{FF2B5EF4-FFF2-40B4-BE49-F238E27FC236}">
                  <a16:creationId xmlns:a16="http://schemas.microsoft.com/office/drawing/2014/main" id="{F22E0A9E-0DE9-47E6-A905-797D9F11B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4987" y="1411428"/>
              <a:ext cx="247015" cy="337820"/>
            </a:xfrm>
            <a:prstGeom prst="rect">
              <a:avLst/>
            </a:prstGeom>
          </p:spPr>
        </p:pic>
      </p:grp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CD67490-9104-41B2-97F4-21E7F76432FE}"/>
              </a:ext>
            </a:extLst>
          </p:cNvPr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gradFill flip="none" rotWithShape="1">
            <a:gsLst>
              <a:gs pos="0">
                <a:srgbClr val="81DBDF">
                  <a:alpha val="63000"/>
                </a:srgbClr>
              </a:gs>
              <a:gs pos="74000">
                <a:srgbClr val="6B8DE1"/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rgbClr val="8335E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Exportar en PDF con Laravel. | Soluciones Informática Bethel">
            <a:extLst>
              <a:ext uri="{FF2B5EF4-FFF2-40B4-BE49-F238E27FC236}">
                <a16:creationId xmlns:a16="http://schemas.microsoft.com/office/drawing/2014/main" id="{2AF8E2B4-006C-484C-89F6-B427186E3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07"/>
          <a:stretch/>
        </p:blipFill>
        <p:spPr bwMode="auto">
          <a:xfrm>
            <a:off x="5441941" y="793406"/>
            <a:ext cx="772969" cy="54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dal dinámico en Bootstrap 4 - Avanza Soluciones de Comunicación">
            <a:extLst>
              <a:ext uri="{FF2B5EF4-FFF2-40B4-BE49-F238E27FC236}">
                <a16:creationId xmlns:a16="http://schemas.microsoft.com/office/drawing/2014/main" id="{1F6378A6-D6C1-4ABA-9198-AC34E2E16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5" t="1311" r="24515" b="24429"/>
          <a:stretch/>
        </p:blipFill>
        <p:spPr bwMode="auto">
          <a:xfrm>
            <a:off x="8569188" y="833794"/>
            <a:ext cx="801645" cy="57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QL - Gios Data Science">
            <a:extLst>
              <a:ext uri="{FF2B5EF4-FFF2-40B4-BE49-F238E27FC236}">
                <a16:creationId xmlns:a16="http://schemas.microsoft.com/office/drawing/2014/main" id="{37388766-0242-4A8C-AFD4-7DCE3B1D7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8" b="27476"/>
          <a:stretch/>
        </p:blipFill>
        <p:spPr bwMode="auto">
          <a:xfrm>
            <a:off x="767599" y="4127729"/>
            <a:ext cx="733817" cy="36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xportar en PDF con Laravel. | Soluciones Informática Bethel">
            <a:extLst>
              <a:ext uri="{FF2B5EF4-FFF2-40B4-BE49-F238E27FC236}">
                <a16:creationId xmlns:a16="http://schemas.microsoft.com/office/drawing/2014/main" id="{3315B561-BC68-4D69-A22A-6629B405C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99" y="3099364"/>
            <a:ext cx="1663700" cy="6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6">
            <a:extLst>
              <a:ext uri="{FF2B5EF4-FFF2-40B4-BE49-F238E27FC236}">
                <a16:creationId xmlns:a16="http://schemas.microsoft.com/office/drawing/2014/main" id="{FDC67AF3-F2DD-4A95-928E-1F45549AE7FF}"/>
              </a:ext>
            </a:extLst>
          </p:cNvPr>
          <p:cNvGrpSpPr/>
          <p:nvPr/>
        </p:nvGrpSpPr>
        <p:grpSpPr>
          <a:xfrm>
            <a:off x="4072890" y="2646657"/>
            <a:ext cx="215900" cy="402590"/>
            <a:chOff x="5852" y="3246"/>
            <a:chExt cx="340" cy="634"/>
          </a:xfrm>
        </p:grpSpPr>
        <p:cxnSp>
          <p:nvCxnSpPr>
            <p:cNvPr id="46" name="Straight Connector 20">
              <a:extLst>
                <a:ext uri="{FF2B5EF4-FFF2-40B4-BE49-F238E27FC236}">
                  <a16:creationId xmlns:a16="http://schemas.microsoft.com/office/drawing/2014/main" id="{6E2119A5-B0BE-45F6-A3EF-19560085E9B1}"/>
                </a:ext>
              </a:extLst>
            </p:cNvPr>
            <p:cNvCxnSpPr>
              <a:endCxn id="47" idx="0"/>
            </p:cNvCxnSpPr>
            <p:nvPr/>
          </p:nvCxnSpPr>
          <p:spPr>
            <a:xfrm>
              <a:off x="6022" y="3246"/>
              <a:ext cx="0" cy="29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21">
              <a:extLst>
                <a:ext uri="{FF2B5EF4-FFF2-40B4-BE49-F238E27FC236}">
                  <a16:creationId xmlns:a16="http://schemas.microsoft.com/office/drawing/2014/main" id="{DE279170-95AE-4BF5-89BA-3E168088BD23}"/>
                </a:ext>
              </a:extLst>
            </p:cNvPr>
            <p:cNvSpPr/>
            <p:nvPr/>
          </p:nvSpPr>
          <p:spPr>
            <a:xfrm>
              <a:off x="5852" y="3540"/>
              <a:ext cx="340" cy="3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42" name="Picture 18" descr="Servidor Nginx. Instalación y configuración - Un Fantasma en el Sistema">
            <a:extLst>
              <a:ext uri="{FF2B5EF4-FFF2-40B4-BE49-F238E27FC236}">
                <a16:creationId xmlns:a16="http://schemas.microsoft.com/office/drawing/2014/main" id="{6DEB0000-E4B7-4E51-8BED-CF4AA1177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509713" y="1452647"/>
            <a:ext cx="368172" cy="44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adro de texto 2">
            <a:extLst>
              <a:ext uri="{FF2B5EF4-FFF2-40B4-BE49-F238E27FC236}">
                <a16:creationId xmlns:a16="http://schemas.microsoft.com/office/drawing/2014/main" id="{2CA2DBE5-7010-4928-9B86-B9AA605FCB54}"/>
              </a:ext>
            </a:extLst>
          </p:cNvPr>
          <p:cNvSpPr txBox="1">
            <a:spLocks/>
          </p:cNvSpPr>
          <p:nvPr/>
        </p:nvSpPr>
        <p:spPr>
          <a:xfrm>
            <a:off x="513715" y="70485"/>
            <a:ext cx="10515600" cy="62928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3200" dirty="0"/>
              <a:t>Diseño de Interfaces – Inicio de sesión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CD67490-9104-41B2-97F4-21E7F76432FE}"/>
              </a:ext>
            </a:extLst>
          </p:cNvPr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gradFill flip="none" rotWithShape="1">
            <a:gsLst>
              <a:gs pos="0">
                <a:srgbClr val="81DBDF">
                  <a:alpha val="63000"/>
                </a:srgbClr>
              </a:gs>
              <a:gs pos="74000">
                <a:srgbClr val="6B8DE1"/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rgbClr val="8335E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1A65B2-D5BC-4747-ACCD-CA304D63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64" y="1222673"/>
            <a:ext cx="4124532" cy="491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8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adro de texto 2">
            <a:extLst>
              <a:ext uri="{FF2B5EF4-FFF2-40B4-BE49-F238E27FC236}">
                <a16:creationId xmlns:a16="http://schemas.microsoft.com/office/drawing/2014/main" id="{2CA2DBE5-7010-4928-9B86-B9AA605FCB54}"/>
              </a:ext>
            </a:extLst>
          </p:cNvPr>
          <p:cNvSpPr txBox="1">
            <a:spLocks/>
          </p:cNvSpPr>
          <p:nvPr/>
        </p:nvSpPr>
        <p:spPr>
          <a:xfrm>
            <a:off x="513715" y="70485"/>
            <a:ext cx="10515600" cy="62928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3200" dirty="0"/>
              <a:t>Diseño de Interfaces – Menú APP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CD67490-9104-41B2-97F4-21E7F76432FE}"/>
              </a:ext>
            </a:extLst>
          </p:cNvPr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gradFill flip="none" rotWithShape="1">
            <a:gsLst>
              <a:gs pos="0">
                <a:srgbClr val="81DBDF">
                  <a:alpha val="63000"/>
                </a:srgbClr>
              </a:gs>
              <a:gs pos="74000">
                <a:srgbClr val="6B8DE1"/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rgbClr val="8335E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D5B08D-9EF5-4632-8863-ADC7F5DE8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64"/>
          <a:stretch/>
        </p:blipFill>
        <p:spPr>
          <a:xfrm>
            <a:off x="301680" y="1341917"/>
            <a:ext cx="11185731" cy="43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0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63_TF33668227.potx" id="{B848F757-4882-4260-9664-369339BAC206}" vid="{4D2DE6CD-11E4-4246-B83E-0A0B217F758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Recursos humanos, de 24Slides</Template>
  <TotalTime>7378</TotalTime>
  <Words>705</Words>
  <Application>Microsoft Office PowerPoint</Application>
  <PresentationFormat>Panorámica</PresentationFormat>
  <Paragraphs>162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gdsherpa</vt:lpstr>
      <vt:lpstr>Segoe UI</vt:lpstr>
      <vt:lpstr>Wingdings</vt:lpstr>
      <vt:lpstr>Tema de Office</vt:lpstr>
      <vt:lpstr>Diapositiva de recursos humanos 1</vt:lpstr>
      <vt:lpstr>Diapositiva de recursos humanos 8</vt:lpstr>
      <vt:lpstr>Presentación de PowerPoint</vt:lpstr>
      <vt:lpstr>Servicios y Entregables</vt:lpstr>
      <vt:lpstr>Diapositiva de recursos humanos 1</vt:lpstr>
      <vt:lpstr>Funcionalidades de la aplicación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Servicios y Entregables</vt:lpstr>
      <vt:lpstr>Honorarios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de recursos humanos 1</dc:title>
  <dc:creator>Migue callejas</dc:creator>
  <cp:lastModifiedBy>Migue callejas</cp:lastModifiedBy>
  <cp:revision>132</cp:revision>
  <dcterms:created xsi:type="dcterms:W3CDTF">2020-07-10T14:18:02Z</dcterms:created>
  <dcterms:modified xsi:type="dcterms:W3CDTF">2020-09-29T03:52:16Z</dcterms:modified>
</cp:coreProperties>
</file>