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4"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05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1701F1FE-19DB-449C-BECF-3DEFBEE184DA}" type="datetimeFigureOut">
              <a:rPr lang="es-MX" smtClean="0"/>
              <a:pPr/>
              <a:t>05/10/2020</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7F4BE5D-55C4-4FA2-8DFA-E3B3157A0655}" type="slidenum">
              <a:rPr lang="es-MX" smtClean="0"/>
              <a:pPr/>
              <a:t>‹Nº›</a:t>
            </a:fld>
            <a:endParaRPr lang="es-MX"/>
          </a:p>
        </p:txBody>
      </p:sp>
      <p:pic>
        <p:nvPicPr>
          <p:cNvPr id="7" name="Picture 1" descr="DO Consulting Group Mexico"/>
          <p:cNvPicPr>
            <a:picLocks noChangeAspect="1" noChangeArrowheads="1"/>
          </p:cNvPicPr>
          <p:nvPr userDrawn="1"/>
        </p:nvPicPr>
        <p:blipFill>
          <a:blip r:embed="rId2" cstate="print"/>
          <a:srcRect/>
          <a:stretch>
            <a:fillRect/>
          </a:stretch>
        </p:blipFill>
        <p:spPr bwMode="auto">
          <a:xfrm>
            <a:off x="395536" y="188640"/>
            <a:ext cx="2476500" cy="85725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701F1FE-19DB-449C-BECF-3DEFBEE184DA}" type="datetimeFigureOut">
              <a:rPr lang="es-MX" smtClean="0"/>
              <a:pPr/>
              <a:t>05/10/2020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7F4BE5D-55C4-4FA2-8DFA-E3B3157A065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701F1FE-19DB-449C-BECF-3DEFBEE184DA}" type="datetimeFigureOut">
              <a:rPr lang="es-MX" smtClean="0"/>
              <a:pPr/>
              <a:t>05/10/2020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7F4BE5D-55C4-4FA2-8DFA-E3B3157A065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701F1FE-19DB-449C-BECF-3DEFBEE184DA}" type="datetimeFigureOut">
              <a:rPr lang="es-MX" smtClean="0"/>
              <a:pPr/>
              <a:t>05/10/2020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7F4BE5D-55C4-4FA2-8DFA-E3B3157A065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1701F1FE-19DB-449C-BECF-3DEFBEE184DA}" type="datetimeFigureOut">
              <a:rPr lang="es-MX" smtClean="0"/>
              <a:pPr/>
              <a:t>05/10/2020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7F4BE5D-55C4-4FA2-8DFA-E3B3157A065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1701F1FE-19DB-449C-BECF-3DEFBEE184DA}" type="datetimeFigureOut">
              <a:rPr lang="es-MX" smtClean="0"/>
              <a:pPr/>
              <a:t>05/10/2020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7F4BE5D-55C4-4FA2-8DFA-E3B3157A065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1701F1FE-19DB-449C-BECF-3DEFBEE184DA}" type="datetimeFigureOut">
              <a:rPr lang="es-MX" smtClean="0"/>
              <a:pPr/>
              <a:t>05/10/2020</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7F4BE5D-55C4-4FA2-8DFA-E3B3157A065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1701F1FE-19DB-449C-BECF-3DEFBEE184DA}" type="datetimeFigureOut">
              <a:rPr lang="es-MX" smtClean="0"/>
              <a:pPr/>
              <a:t>05/10/2020</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7F4BE5D-55C4-4FA2-8DFA-E3B3157A065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701F1FE-19DB-449C-BECF-3DEFBEE184DA}" type="datetimeFigureOut">
              <a:rPr lang="es-MX" smtClean="0"/>
              <a:pPr/>
              <a:t>05/10/2020</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7F4BE5D-55C4-4FA2-8DFA-E3B3157A065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1701F1FE-19DB-449C-BECF-3DEFBEE184DA}" type="datetimeFigureOut">
              <a:rPr lang="es-MX" smtClean="0"/>
              <a:pPr/>
              <a:t>05/10/2020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7F4BE5D-55C4-4FA2-8DFA-E3B3157A065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1701F1FE-19DB-449C-BECF-3DEFBEE184DA}" type="datetimeFigureOut">
              <a:rPr lang="es-MX" smtClean="0"/>
              <a:pPr/>
              <a:t>05/10/2020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7F4BE5D-55C4-4FA2-8DFA-E3B3157A065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701F1FE-19DB-449C-BECF-3DEFBEE184DA}" type="datetimeFigureOut">
              <a:rPr lang="es-MX" smtClean="0"/>
              <a:pPr/>
              <a:t>05/10/2020</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F4BE5D-55C4-4FA2-8DFA-E3B3157A065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google.com.mx/imgres?q=filosofia+organizacional&amp;hl=es&amp;gbv=2&amp;biw=1280&amp;bih=556&amp;tbm=isch&amp;tbnid=5VYo00oMn5AZGM:&amp;imgrefurl=http://www.bombaslimon.com/nuestra_vision.html&amp;docid=QLtrp13j__WICM&amp;imgurl=http://www.bombaslimon.com/images/vision2020.jpg&amp;w=347&amp;h=346&amp;ei=NqfnTtfgLYfg2QX4i6ChCQ&amp;zoom=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331640" y="2349455"/>
            <a:ext cx="6768752" cy="4031873"/>
          </a:xfrm>
          <a:prstGeom prst="rect">
            <a:avLst/>
          </a:prstGeom>
          <a:noFill/>
        </p:spPr>
        <p:txBody>
          <a:bodyPr wrap="square" rtlCol="0">
            <a:spAutoFit/>
          </a:bodyPr>
          <a:lstStyle/>
          <a:p>
            <a:pPr algn="ctr"/>
            <a:r>
              <a:rPr lang="es-MX" sz="4800" b="1" dirty="0" smtClean="0"/>
              <a:t>DO Consulting Group México.</a:t>
            </a:r>
          </a:p>
          <a:p>
            <a:pPr algn="ctr"/>
            <a:r>
              <a:rPr lang="es-MX" sz="8000" b="1" dirty="0" smtClean="0"/>
              <a:t> </a:t>
            </a:r>
            <a:r>
              <a:rPr lang="es-MX" sz="4000" b="1" dirty="0" smtClean="0"/>
              <a:t>Comprometidos en la Innovación de Recursos Humanos.</a:t>
            </a:r>
            <a:endParaRPr lang="es-MX" sz="4000" b="1" dirty="0"/>
          </a:p>
        </p:txBody>
      </p:sp>
      <p:sp>
        <p:nvSpPr>
          <p:cNvPr id="13316" name="AutoShape 4"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 name="il_fi" descr="http://wbadia.files.wordpress.com/2010/12/desarrollo-social.png"/>
          <p:cNvPicPr>
            <a:picLocks noChangeAspect="1" noChangeArrowheads="1"/>
          </p:cNvPicPr>
          <p:nvPr/>
        </p:nvPicPr>
        <p:blipFill>
          <a:blip r:embed="rId2" cstate="print">
            <a:clrChange>
              <a:clrFrom>
                <a:srgbClr val="FFFFFF"/>
              </a:clrFrom>
              <a:clrTo>
                <a:srgbClr val="FFFFFF">
                  <a:alpha val="0"/>
                </a:srgbClr>
              </a:clrTo>
            </a:clrChange>
          </a:blip>
          <a:srcRect l="4931" t="3433"/>
          <a:stretch>
            <a:fillRect/>
          </a:stretch>
        </p:blipFill>
        <p:spPr bwMode="auto">
          <a:xfrm>
            <a:off x="6156176" y="188640"/>
            <a:ext cx="2776317" cy="202577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79512" y="1412776"/>
            <a:ext cx="8496944" cy="5447645"/>
          </a:xfrm>
          <a:prstGeom prst="rect">
            <a:avLst/>
          </a:prstGeom>
          <a:noFill/>
        </p:spPr>
        <p:txBody>
          <a:bodyPr wrap="square" rtlCol="0">
            <a:spAutoFit/>
          </a:bodyPr>
          <a:lstStyle/>
          <a:p>
            <a:r>
              <a:rPr lang="es-MX" sz="2400" b="1" dirty="0" smtClean="0"/>
              <a:t>ANTECEDENTES:</a:t>
            </a:r>
          </a:p>
          <a:p>
            <a:pPr algn="just"/>
            <a:endParaRPr lang="es-MX" b="1" dirty="0"/>
          </a:p>
          <a:p>
            <a:pPr algn="just"/>
            <a:r>
              <a:rPr lang="es-MX" b="1" dirty="0" smtClean="0"/>
              <a:t>Para satisfacer la  necesidad  de  Desarrollo Organizacional en las Empresas, nace DO Consulting Group México,  Actualmente el concepto de Factor Humano  ha tomado un nuevo rumbo en la visión de las empresas, este se ha  convertido en un  Recurso Fundamental en el éxito y   rentabilidad en la Organización.  </a:t>
            </a:r>
          </a:p>
          <a:p>
            <a:pPr algn="just"/>
            <a:endParaRPr lang="es-MX" b="1" dirty="0"/>
          </a:p>
          <a:p>
            <a:pPr algn="just"/>
            <a:r>
              <a:rPr lang="es-MX" b="1" dirty="0" smtClean="0"/>
              <a:t>Nos especializamos en el Desarrollo de Factor Humano a través del diseño y elaboración de  procesos en Recursos Humanos, Desarrollo Organizacional, Psicometría Especifica, Evaluaciones </a:t>
            </a:r>
            <a:r>
              <a:rPr lang="es-MX" b="1" dirty="0"/>
              <a:t> </a:t>
            </a:r>
            <a:r>
              <a:rPr lang="es-MX" b="1" dirty="0" smtClean="0"/>
              <a:t>Especiales , Capacitación  y Psicoterapia Laboral.</a:t>
            </a:r>
          </a:p>
          <a:p>
            <a:pPr algn="just"/>
            <a:endParaRPr lang="es-MX" b="1" dirty="0"/>
          </a:p>
          <a:p>
            <a:pPr algn="just"/>
            <a:r>
              <a:rPr lang="es-MX" b="1" dirty="0" smtClean="0"/>
              <a:t>¿Quiénes somos?</a:t>
            </a:r>
          </a:p>
          <a:p>
            <a:pPr algn="just"/>
            <a:endParaRPr lang="es-MX" b="1" dirty="0"/>
          </a:p>
          <a:p>
            <a:pPr algn="just"/>
            <a:r>
              <a:rPr lang="es-MX" b="1" dirty="0" smtClean="0"/>
              <a:t>Somos Asesores Organizacionales, profesionales con mas de 14 años de servicio, comprometidos en brindar  a nuestros  clientes la solución  a sus necesidades Organizacionales. Nos entusiasma compartir nuestra experiencia y filosofía basada en un aprendizaje Significativo .</a:t>
            </a:r>
            <a:endParaRPr lang="es-MX" sz="4800" b="1" dirty="0"/>
          </a:p>
        </p:txBody>
      </p:sp>
      <p:sp>
        <p:nvSpPr>
          <p:cNvPr id="13314" name="AutoShape 2"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3316" name="AutoShape 4"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3318" name="AutoShape 6"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6604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9" name="il_fi" descr="http://1.bp.blogspot.com/_4UzTjlLEpj4/SYi6AeKFgcI/AAAAAAAAAlI/BslXhzgF6uw/s400/ejecutivos.jpg"/>
          <p:cNvPicPr>
            <a:picLocks noChangeAspect="1" noChangeArrowheads="1"/>
          </p:cNvPicPr>
          <p:nvPr/>
        </p:nvPicPr>
        <p:blipFill>
          <a:blip r:embed="rId2" cstate="print"/>
          <a:srcRect/>
          <a:stretch>
            <a:fillRect/>
          </a:stretch>
        </p:blipFill>
        <p:spPr bwMode="auto">
          <a:xfrm>
            <a:off x="6228184" y="254056"/>
            <a:ext cx="2337048" cy="16627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3316" name="AutoShape 4"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3318" name="AutoShape 6"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6604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8" name="il_fi" descr="http://www.virtual5.com.mx/articulos/wp-content/uploads/2011/03/desarrollo_humano.png"/>
          <p:cNvPicPr>
            <a:picLocks noChangeAspect="1" noChangeArrowheads="1"/>
          </p:cNvPicPr>
          <p:nvPr/>
        </p:nvPicPr>
        <p:blipFill>
          <a:blip r:embed="rId2" cstate="print"/>
          <a:srcRect/>
          <a:stretch>
            <a:fillRect/>
          </a:stretch>
        </p:blipFill>
        <p:spPr bwMode="auto">
          <a:xfrm>
            <a:off x="6660232" y="44624"/>
            <a:ext cx="2316088" cy="1728192"/>
          </a:xfrm>
          <a:prstGeom prst="rect">
            <a:avLst/>
          </a:prstGeom>
          <a:noFill/>
        </p:spPr>
      </p:pic>
      <p:sp>
        <p:nvSpPr>
          <p:cNvPr id="10" name="9 CuadroTexto"/>
          <p:cNvSpPr txBox="1"/>
          <p:nvPr/>
        </p:nvSpPr>
        <p:spPr>
          <a:xfrm>
            <a:off x="179512" y="1196752"/>
            <a:ext cx="8496944" cy="6217087"/>
          </a:xfrm>
          <a:prstGeom prst="rect">
            <a:avLst/>
          </a:prstGeom>
          <a:noFill/>
        </p:spPr>
        <p:txBody>
          <a:bodyPr wrap="square" rtlCol="0">
            <a:spAutoFit/>
          </a:bodyPr>
          <a:lstStyle/>
          <a:p>
            <a:pPr algn="ctr"/>
            <a:r>
              <a:rPr lang="es-MX" sz="2000" b="1" dirty="0" smtClean="0"/>
              <a:t>NUESTRO MARCO TERORICO</a:t>
            </a:r>
            <a:endParaRPr lang="es-MX" b="1" dirty="0"/>
          </a:p>
          <a:p>
            <a:pPr algn="ctr"/>
            <a:endParaRPr lang="es-MX" b="1" dirty="0" smtClean="0"/>
          </a:p>
          <a:p>
            <a:pPr algn="just"/>
            <a:r>
              <a:rPr lang="es-MX" b="1" dirty="0" smtClean="0"/>
              <a:t>El </a:t>
            </a:r>
            <a:r>
              <a:rPr lang="es-MX" b="1" dirty="0"/>
              <a:t>ser humano es por naturaleza un ser de comunicación, es decir, un ser comunicante. En una organización, el ser humano tiene dos dimensiones: su relación social y tarea-producción que le da una condición laboral- productivo.</a:t>
            </a:r>
          </a:p>
          <a:p>
            <a:pPr algn="just"/>
            <a:endParaRPr lang="es-MX" b="1" dirty="0"/>
          </a:p>
          <a:p>
            <a:pPr algn="just"/>
            <a:r>
              <a:rPr lang="es-MX" b="1" dirty="0"/>
              <a:t>Una comunicación debe desarrollar las dimensiones del ser en la organización, desde el desarrollo del individuo en las redes sociales, la construcción de una identidad y cultura cohesionada, y la responsabilidad social de los individuos y la organización. Se debe de crear los espacios y momentos, el dialogo y la discusión, las habilidades comunicativas y un direccionamiento estratégico.</a:t>
            </a:r>
          </a:p>
          <a:p>
            <a:pPr algn="just"/>
            <a:endParaRPr lang="es-MX" b="1" dirty="0"/>
          </a:p>
          <a:p>
            <a:pPr algn="just"/>
            <a:r>
              <a:rPr lang="es-MX" b="1" dirty="0"/>
              <a:t>La formación de actitudes y percepciones positivas sobre el aprendizaje, o sentir que se aprende algo y que es algo útil para quien aprende. La adquisición de incorporación del conocimiento significativo, o darle sentido a lo aprendido. La aplicación oportuna del conocimiento significativo, o poder aprovechar y poner en uso lo aprendido, de manera que haya un sentimiento de beneficio y </a:t>
            </a:r>
            <a:r>
              <a:rPr lang="es-MX" b="1" dirty="0" smtClean="0"/>
              <a:t>utilidad</a:t>
            </a:r>
            <a:r>
              <a:rPr lang="es-MX" b="1" dirty="0"/>
              <a:t>.</a:t>
            </a:r>
            <a:r>
              <a:rPr lang="es-MX" b="1" dirty="0" smtClean="0"/>
              <a:t> </a:t>
            </a:r>
            <a:endParaRPr lang="es-MX" b="1" dirty="0"/>
          </a:p>
          <a:p>
            <a:pPr algn="just"/>
            <a:endParaRPr lang="es-MX" dirty="0"/>
          </a:p>
          <a:p>
            <a:pPr algn="ctr"/>
            <a:r>
              <a:rPr lang="es-MX" b="1" dirty="0" smtClean="0"/>
              <a:t> </a:t>
            </a:r>
            <a:endParaRPr lang="es-MX" sz="4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3316" name="AutoShape 4"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3318" name="AutoShape 6"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6604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8" name="rg_hi" descr="http://t0.gstatic.com/images?q=tbn:ANd9GcQzIIoy2B8JHrm0nBUmNWh7GwSFANcZ4yDW1MWOddjK5bpFTAAx-g">
            <a:hlinkClick r:id="rId2"/>
          </p:cNvPr>
          <p:cNvPicPr>
            <a:picLocks noChangeAspect="1" noChangeArrowheads="1"/>
          </p:cNvPicPr>
          <p:nvPr/>
        </p:nvPicPr>
        <p:blipFill>
          <a:blip r:embed="rId3" cstate="print"/>
          <a:srcRect/>
          <a:stretch>
            <a:fillRect/>
          </a:stretch>
        </p:blipFill>
        <p:spPr bwMode="auto">
          <a:xfrm>
            <a:off x="7092280" y="188640"/>
            <a:ext cx="1656184" cy="1648823"/>
          </a:xfrm>
          <a:prstGeom prst="rect">
            <a:avLst/>
          </a:prstGeom>
          <a:noFill/>
        </p:spPr>
      </p:pic>
      <p:sp>
        <p:nvSpPr>
          <p:cNvPr id="10" name="9 CuadroTexto"/>
          <p:cNvSpPr txBox="1"/>
          <p:nvPr/>
        </p:nvSpPr>
        <p:spPr>
          <a:xfrm>
            <a:off x="0" y="1196752"/>
            <a:ext cx="8496944" cy="5539978"/>
          </a:xfrm>
          <a:prstGeom prst="rect">
            <a:avLst/>
          </a:prstGeom>
          <a:noFill/>
        </p:spPr>
        <p:txBody>
          <a:bodyPr wrap="square" rtlCol="0">
            <a:spAutoFit/>
          </a:bodyPr>
          <a:lstStyle/>
          <a:p>
            <a:r>
              <a:rPr lang="es-MX" sz="2400" b="1" dirty="0" smtClean="0"/>
              <a:t>FILOSOFIA:</a:t>
            </a:r>
            <a:endParaRPr lang="es-MX" b="1" dirty="0" smtClean="0"/>
          </a:p>
          <a:p>
            <a:pPr algn="just"/>
            <a:endParaRPr lang="es-MX" b="1" dirty="0"/>
          </a:p>
          <a:p>
            <a:pPr algn="just"/>
            <a:r>
              <a:rPr lang="es-MX" sz="2000" b="1" dirty="0"/>
              <a:t>MISIÓN</a:t>
            </a:r>
            <a:r>
              <a:rPr lang="es-MX" sz="2400" b="1" dirty="0" smtClean="0"/>
              <a:t>: </a:t>
            </a:r>
            <a:r>
              <a:rPr lang="es-MX" sz="2000" b="1" dirty="0" smtClean="0"/>
              <a:t>Estamos comprometidos en el Desarrollo de Competencias que satisfagan las necesidades de nuestros clientes, a través de la innovación de procesos en Recursos Humanos referentes a:  Reclutamiento y Selección de Personal, Desarrollo Organizacional, Psicometría, Capacitación y Psicoterapia laboral.</a:t>
            </a:r>
          </a:p>
          <a:p>
            <a:pPr algn="just"/>
            <a:endParaRPr lang="es-MX" sz="2000" b="1" dirty="0"/>
          </a:p>
          <a:p>
            <a:pPr algn="just"/>
            <a:r>
              <a:rPr lang="es-MX" sz="2000" b="1" dirty="0" smtClean="0"/>
              <a:t>VISION:  Crecimiento constante en estándares de calidad  que permitan ser la mejor consultoría en Desarrollo de Factor Humano, garantizando una rentabilidad para nuestros clientes. </a:t>
            </a:r>
          </a:p>
          <a:p>
            <a:pPr algn="just"/>
            <a:endParaRPr lang="es-MX" sz="2000" b="1" dirty="0"/>
          </a:p>
          <a:p>
            <a:pPr algn="just"/>
            <a:r>
              <a:rPr lang="es-MX" sz="2000" b="1" dirty="0" smtClean="0"/>
              <a:t>VALORES:  Responsabilidad.</a:t>
            </a:r>
          </a:p>
          <a:p>
            <a:pPr algn="just"/>
            <a:r>
              <a:rPr lang="es-MX" sz="2000" b="1" dirty="0"/>
              <a:t>	 </a:t>
            </a:r>
            <a:r>
              <a:rPr lang="es-MX" sz="2000" b="1" dirty="0" smtClean="0"/>
              <a:t>      Servicio.</a:t>
            </a:r>
          </a:p>
          <a:p>
            <a:pPr algn="just"/>
            <a:r>
              <a:rPr lang="es-MX" sz="2000" b="1" dirty="0"/>
              <a:t>	 </a:t>
            </a:r>
            <a:r>
              <a:rPr lang="es-MX" sz="2000" b="1" dirty="0" smtClean="0"/>
              <a:t>      Puntualidad.</a:t>
            </a:r>
          </a:p>
          <a:p>
            <a:pPr algn="just"/>
            <a:endParaRPr lang="es-MX" sz="2400" b="1" dirty="0"/>
          </a:p>
          <a:p>
            <a:pPr algn="just"/>
            <a:endParaRPr lang="es-MX"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ox(in)">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box(in)">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animEffect transition="in" filter="box(in)">
                                      <p:cBhvr>
                                        <p:cTn id="17" dur="500"/>
                                        <p:tgtEl>
                                          <p:spTgt spid="10">
                                            <p:txEl>
                                              <p:pRg st="6" end="6"/>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0">
                                            <p:txEl>
                                              <p:pRg st="7" end="7"/>
                                            </p:txEl>
                                          </p:spTgt>
                                        </p:tgtEl>
                                        <p:attrNameLst>
                                          <p:attrName>style.visibility</p:attrName>
                                        </p:attrNameLst>
                                      </p:cBhvr>
                                      <p:to>
                                        <p:strVal val="visible"/>
                                      </p:to>
                                    </p:set>
                                    <p:animEffect transition="in" filter="box(in)">
                                      <p:cBhvr>
                                        <p:cTn id="20" dur="500"/>
                                        <p:tgtEl>
                                          <p:spTgt spid="10">
                                            <p:txEl>
                                              <p:pRg st="7" end="7"/>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animEffect transition="in" filter="box(in)">
                                      <p:cBhvr>
                                        <p:cTn id="23"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3316" name="AutoShape 4"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3318" name="AutoShape 6"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6604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0" name="9 CuadroTexto"/>
          <p:cNvSpPr txBox="1"/>
          <p:nvPr/>
        </p:nvSpPr>
        <p:spPr>
          <a:xfrm>
            <a:off x="0" y="1020206"/>
            <a:ext cx="8496944" cy="7017306"/>
          </a:xfrm>
          <a:prstGeom prst="rect">
            <a:avLst/>
          </a:prstGeom>
          <a:noFill/>
        </p:spPr>
        <p:txBody>
          <a:bodyPr wrap="square" rtlCol="0">
            <a:spAutoFit/>
          </a:bodyPr>
          <a:lstStyle/>
          <a:p>
            <a:r>
              <a:rPr lang="es-MX" sz="2400" b="1" dirty="0" smtClean="0"/>
              <a:t>NUESTROS SERVICIOS:</a:t>
            </a:r>
          </a:p>
          <a:p>
            <a:endParaRPr lang="es-MX" b="1" dirty="0" smtClean="0"/>
          </a:p>
          <a:p>
            <a:pPr algn="just">
              <a:buFont typeface="Wingdings" pitchFamily="2" charset="2"/>
              <a:buChar char="Ø"/>
            </a:pPr>
            <a:r>
              <a:rPr lang="es-MX" sz="2400" b="1" dirty="0" smtClean="0"/>
              <a:t>RECURSOS HUMANOS:</a:t>
            </a:r>
          </a:p>
          <a:p>
            <a:pPr algn="just"/>
            <a:endParaRPr lang="es-MX" sz="2400" b="1" dirty="0"/>
          </a:p>
          <a:p>
            <a:pPr algn="just"/>
            <a:r>
              <a:rPr lang="es-MX" sz="2400" b="1" dirty="0" smtClean="0"/>
              <a:t>	Reclutamiento y Selección de Personal.</a:t>
            </a:r>
          </a:p>
          <a:p>
            <a:pPr algn="just"/>
            <a:r>
              <a:rPr lang="es-MX" sz="2400" b="1" dirty="0"/>
              <a:t>	</a:t>
            </a:r>
            <a:r>
              <a:rPr lang="es-MX" sz="2400" b="1" dirty="0" smtClean="0"/>
              <a:t>Estudios Socioeconómicos.</a:t>
            </a:r>
          </a:p>
          <a:p>
            <a:pPr algn="just"/>
            <a:r>
              <a:rPr lang="es-MX" sz="2400" b="1" dirty="0"/>
              <a:t>	</a:t>
            </a:r>
            <a:r>
              <a:rPr lang="es-MX" sz="2400" b="1" dirty="0" smtClean="0"/>
              <a:t>Certificación de Candidatos.</a:t>
            </a:r>
          </a:p>
          <a:p>
            <a:pPr algn="just"/>
            <a:r>
              <a:rPr lang="es-MX" sz="2400" b="1" dirty="0"/>
              <a:t>	</a:t>
            </a:r>
          </a:p>
          <a:p>
            <a:pPr algn="just">
              <a:buFont typeface="Wingdings" pitchFamily="2" charset="2"/>
              <a:buChar char="Ø"/>
            </a:pPr>
            <a:r>
              <a:rPr lang="es-MX" sz="2400" b="1" dirty="0" smtClean="0"/>
              <a:t>Desarrollo Organizacional:</a:t>
            </a:r>
          </a:p>
          <a:p>
            <a:pPr algn="just">
              <a:buFont typeface="Wingdings" pitchFamily="2" charset="2"/>
              <a:buChar char="Ø"/>
            </a:pPr>
            <a:endParaRPr lang="es-MX" sz="2400" b="1" dirty="0" smtClean="0"/>
          </a:p>
          <a:p>
            <a:pPr lvl="2" algn="just"/>
            <a:r>
              <a:rPr lang="es-MX" sz="2400" b="1" dirty="0" smtClean="0"/>
              <a:t>Estudios de Clima Organizacional.</a:t>
            </a:r>
          </a:p>
          <a:p>
            <a:pPr lvl="2" algn="just"/>
            <a:r>
              <a:rPr lang="es-MX" sz="2400" b="1" dirty="0" smtClean="0"/>
              <a:t>Evaluaciones de Desempeño.</a:t>
            </a:r>
          </a:p>
          <a:p>
            <a:pPr lvl="2" algn="just"/>
            <a:r>
              <a:rPr lang="es-MX" sz="2400" b="1" dirty="0" smtClean="0"/>
              <a:t>Elaboración de Perfiles de Puestos.</a:t>
            </a:r>
          </a:p>
          <a:p>
            <a:pPr lvl="2" algn="just"/>
            <a:r>
              <a:rPr lang="es-MX" sz="2400" b="1" dirty="0" smtClean="0"/>
              <a:t>Elaboración de Manuales de procedimientos.</a:t>
            </a:r>
          </a:p>
          <a:p>
            <a:pPr lvl="2" algn="just"/>
            <a:r>
              <a:rPr lang="es-MX" sz="2400" b="1" dirty="0" smtClean="0"/>
              <a:t>Técnicas Vivenciales de Sensibilización al cambio.</a:t>
            </a:r>
          </a:p>
          <a:p>
            <a:pPr lvl="2" algn="just"/>
            <a:endParaRPr lang="es-MX" sz="2400" b="1" dirty="0"/>
          </a:p>
          <a:p>
            <a:pPr lvl="2" algn="just"/>
            <a:endParaRPr lang="es-MX" sz="2400" b="1" dirty="0" smtClean="0"/>
          </a:p>
          <a:p>
            <a:pPr algn="just"/>
            <a:r>
              <a:rPr lang="es-MX" sz="2400" b="1" dirty="0"/>
              <a:t>	</a:t>
            </a:r>
            <a:r>
              <a:rPr lang="es-MX" sz="2400" b="1" dirty="0" smtClean="0"/>
              <a:t> </a:t>
            </a:r>
            <a:endParaRPr lang="es-MX" sz="2400" b="1" dirty="0"/>
          </a:p>
          <a:p>
            <a:pPr algn="just"/>
            <a:endParaRPr lang="es-MX" sz="2400" b="1" dirty="0"/>
          </a:p>
        </p:txBody>
      </p:sp>
      <p:pic>
        <p:nvPicPr>
          <p:cNvPr id="9" name="il_fi" descr="http://turinconmultinivel.com/wp-content/uploads/2011/04/ejecutivos-trabajando.jpg"/>
          <p:cNvPicPr>
            <a:picLocks noChangeAspect="1" noChangeArrowheads="1"/>
          </p:cNvPicPr>
          <p:nvPr/>
        </p:nvPicPr>
        <p:blipFill>
          <a:blip r:embed="rId2" cstate="print"/>
          <a:srcRect/>
          <a:stretch>
            <a:fillRect/>
          </a:stretch>
        </p:blipFill>
        <p:spPr bwMode="auto">
          <a:xfrm>
            <a:off x="6156176" y="0"/>
            <a:ext cx="2689845" cy="222827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blinds(horizontal)">
                                      <p:cBhvr>
                                        <p:cTn id="7" dur="500"/>
                                        <p:tgtEl>
                                          <p:spTgt spid="1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5" end="5"/>
                                            </p:txEl>
                                          </p:spTgt>
                                        </p:tgtEl>
                                        <p:attrNameLst>
                                          <p:attrName>style.visibility</p:attrName>
                                        </p:attrNameLst>
                                      </p:cBhvr>
                                      <p:to>
                                        <p:strVal val="visible"/>
                                      </p:to>
                                    </p:set>
                                    <p:animEffect transition="in" filter="blinds(horizontal)">
                                      <p:cBhvr>
                                        <p:cTn id="12" dur="500"/>
                                        <p:tgtEl>
                                          <p:spTgt spid="10">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animEffect transition="in" filter="blinds(horizontal)">
                                      <p:cBhvr>
                                        <p:cTn id="17" dur="500"/>
                                        <p:tgtEl>
                                          <p:spTgt spid="1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10" end="10"/>
                                            </p:txEl>
                                          </p:spTgt>
                                        </p:tgtEl>
                                        <p:attrNameLst>
                                          <p:attrName>style.visibility</p:attrName>
                                        </p:attrNameLst>
                                      </p:cBhvr>
                                      <p:to>
                                        <p:strVal val="visible"/>
                                      </p:to>
                                    </p:set>
                                    <p:animEffect transition="in" filter="blinds(horizontal)">
                                      <p:cBhvr>
                                        <p:cTn id="22" dur="500"/>
                                        <p:tgtEl>
                                          <p:spTgt spid="10">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11" end="11"/>
                                            </p:txEl>
                                          </p:spTgt>
                                        </p:tgtEl>
                                        <p:attrNameLst>
                                          <p:attrName>style.visibility</p:attrName>
                                        </p:attrNameLst>
                                      </p:cBhvr>
                                      <p:to>
                                        <p:strVal val="visible"/>
                                      </p:to>
                                    </p:set>
                                    <p:animEffect transition="in" filter="blinds(horizontal)">
                                      <p:cBhvr>
                                        <p:cTn id="27" dur="500"/>
                                        <p:tgtEl>
                                          <p:spTgt spid="10">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12" end="12"/>
                                            </p:txEl>
                                          </p:spTgt>
                                        </p:tgtEl>
                                        <p:attrNameLst>
                                          <p:attrName>style.visibility</p:attrName>
                                        </p:attrNameLst>
                                      </p:cBhvr>
                                      <p:to>
                                        <p:strVal val="visible"/>
                                      </p:to>
                                    </p:set>
                                    <p:animEffect transition="in" filter="blinds(horizontal)">
                                      <p:cBhvr>
                                        <p:cTn id="32" dur="500"/>
                                        <p:tgtEl>
                                          <p:spTgt spid="10">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13" end="13"/>
                                            </p:txEl>
                                          </p:spTgt>
                                        </p:tgtEl>
                                        <p:attrNameLst>
                                          <p:attrName>style.visibility</p:attrName>
                                        </p:attrNameLst>
                                      </p:cBhvr>
                                      <p:to>
                                        <p:strVal val="visible"/>
                                      </p:to>
                                    </p:set>
                                    <p:animEffect transition="in" filter="blinds(horizontal)">
                                      <p:cBhvr>
                                        <p:cTn id="37" dur="500"/>
                                        <p:tgtEl>
                                          <p:spTgt spid="10">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14" end="14"/>
                                            </p:txEl>
                                          </p:spTgt>
                                        </p:tgtEl>
                                        <p:attrNameLst>
                                          <p:attrName>style.visibility</p:attrName>
                                        </p:attrNameLst>
                                      </p:cBhvr>
                                      <p:to>
                                        <p:strVal val="visible"/>
                                      </p:to>
                                    </p:set>
                                    <p:animEffect transition="in" filter="blinds(horizontal)">
                                      <p:cBhvr>
                                        <p:cTn id="42" dur="500"/>
                                        <p:tgtEl>
                                          <p:spTgt spid="1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3316" name="AutoShape 4"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0" name="9 CuadroTexto"/>
          <p:cNvSpPr txBox="1"/>
          <p:nvPr/>
        </p:nvSpPr>
        <p:spPr>
          <a:xfrm>
            <a:off x="107504" y="1092214"/>
            <a:ext cx="8496944" cy="7017306"/>
          </a:xfrm>
          <a:prstGeom prst="rect">
            <a:avLst/>
          </a:prstGeom>
          <a:noFill/>
        </p:spPr>
        <p:txBody>
          <a:bodyPr wrap="square" rtlCol="0">
            <a:spAutoFit/>
          </a:bodyPr>
          <a:lstStyle/>
          <a:p>
            <a:r>
              <a:rPr lang="es-MX" sz="2400" b="1" dirty="0" smtClean="0"/>
              <a:t>NUESTROS SERVICIOS:</a:t>
            </a:r>
          </a:p>
          <a:p>
            <a:endParaRPr lang="es-MX" b="1" dirty="0" smtClean="0"/>
          </a:p>
          <a:p>
            <a:pPr algn="just">
              <a:buFont typeface="Wingdings" pitchFamily="2" charset="2"/>
              <a:buChar char="Ø"/>
            </a:pPr>
            <a:r>
              <a:rPr lang="es-MX" sz="2400" b="1" dirty="0" smtClean="0"/>
              <a:t>EVALUACIONES ESPECIALES:</a:t>
            </a:r>
            <a:endParaRPr lang="es-MX" sz="2400" b="1" dirty="0"/>
          </a:p>
          <a:p>
            <a:pPr algn="just"/>
            <a:r>
              <a:rPr lang="es-MX" sz="2400" b="1" dirty="0" smtClean="0"/>
              <a:t>	Estudios Grafológicos.</a:t>
            </a:r>
          </a:p>
          <a:p>
            <a:pPr algn="just"/>
            <a:r>
              <a:rPr lang="es-MX" sz="2400" b="1" dirty="0"/>
              <a:t>	</a:t>
            </a:r>
            <a:r>
              <a:rPr lang="es-MX" sz="2400" b="1" dirty="0" smtClean="0"/>
              <a:t>Evaluaciones de confianza </a:t>
            </a:r>
            <a:r>
              <a:rPr lang="es-MX" sz="2400" b="1" dirty="0" smtClean="0"/>
              <a:t> </a:t>
            </a:r>
            <a:r>
              <a:rPr lang="es-MX" sz="2400" b="1" dirty="0" smtClean="0"/>
              <a:t>(Detector de Mentiras).</a:t>
            </a:r>
          </a:p>
          <a:p>
            <a:pPr algn="just"/>
            <a:r>
              <a:rPr lang="es-MX" sz="2400" b="1" dirty="0"/>
              <a:t>	</a:t>
            </a:r>
            <a:r>
              <a:rPr lang="es-MX" sz="2400" b="1" dirty="0" smtClean="0"/>
              <a:t>Assesment Center.</a:t>
            </a:r>
          </a:p>
          <a:p>
            <a:pPr algn="just"/>
            <a:r>
              <a:rPr lang="es-MX" sz="2400" b="1" dirty="0"/>
              <a:t>	</a:t>
            </a:r>
            <a:r>
              <a:rPr lang="es-MX" sz="2400" b="1" dirty="0" smtClean="0"/>
              <a:t>Human Side. </a:t>
            </a:r>
          </a:p>
          <a:p>
            <a:pPr algn="just"/>
            <a:r>
              <a:rPr lang="es-MX" sz="2400" b="1" dirty="0" smtClean="0"/>
              <a:t>	Psicometría.</a:t>
            </a:r>
          </a:p>
          <a:p>
            <a:pPr lvl="1" algn="just"/>
            <a:endParaRPr lang="es-MX" sz="2400" b="1" dirty="0" smtClean="0"/>
          </a:p>
          <a:p>
            <a:pPr algn="just">
              <a:buFont typeface="Wingdings" pitchFamily="2" charset="2"/>
              <a:buChar char="Ø"/>
            </a:pPr>
            <a:r>
              <a:rPr lang="es-MX" sz="2400" b="1" dirty="0" smtClean="0"/>
              <a:t>PROGRAMAS DE CAPACITACIÓN:</a:t>
            </a:r>
          </a:p>
          <a:p>
            <a:pPr lvl="2" algn="just"/>
            <a:r>
              <a:rPr lang="es-MX" sz="2400" b="1" dirty="0" smtClean="0"/>
              <a:t>Técnicas </a:t>
            </a:r>
            <a:r>
              <a:rPr lang="es-MX" sz="2400" b="1" dirty="0" smtClean="0"/>
              <a:t>de entrevistas Poligráficas.</a:t>
            </a:r>
          </a:p>
          <a:p>
            <a:pPr lvl="2" algn="just"/>
            <a:r>
              <a:rPr lang="es-MX" sz="2400" b="1" dirty="0" smtClean="0"/>
              <a:t>Método de Análisis científico de Textos.</a:t>
            </a:r>
          </a:p>
          <a:p>
            <a:pPr lvl="2" algn="just"/>
            <a:r>
              <a:rPr lang="es-MX" sz="2400" b="1" dirty="0" smtClean="0"/>
              <a:t>Técnicas de Interrogatorio.</a:t>
            </a:r>
          </a:p>
          <a:p>
            <a:pPr lvl="2" algn="just"/>
            <a:r>
              <a:rPr lang="es-MX" sz="2400" b="1" dirty="0" smtClean="0"/>
              <a:t>Formación de analistas de Selección.</a:t>
            </a:r>
          </a:p>
          <a:p>
            <a:pPr lvl="2" algn="just"/>
            <a:endParaRPr lang="es-MX" sz="2400" b="1" dirty="0" smtClean="0"/>
          </a:p>
          <a:p>
            <a:pPr lvl="2" algn="just"/>
            <a:endParaRPr lang="es-MX" sz="2400" b="1" dirty="0"/>
          </a:p>
          <a:p>
            <a:pPr lvl="2" algn="just"/>
            <a:endParaRPr lang="es-MX" sz="2400" b="1" dirty="0" smtClean="0"/>
          </a:p>
          <a:p>
            <a:pPr algn="just"/>
            <a:r>
              <a:rPr lang="es-MX" sz="2400" b="1" dirty="0"/>
              <a:t>	</a:t>
            </a:r>
            <a:r>
              <a:rPr lang="es-MX" sz="2400" b="1" dirty="0" smtClean="0"/>
              <a:t> </a:t>
            </a:r>
            <a:endParaRPr lang="es-MX" sz="2400" b="1" dirty="0"/>
          </a:p>
          <a:p>
            <a:pPr algn="just"/>
            <a:endParaRPr lang="es-MX" sz="2400" b="1" dirty="0"/>
          </a:p>
        </p:txBody>
      </p:sp>
      <p:pic>
        <p:nvPicPr>
          <p:cNvPr id="8" name="il_fi" descr="http://mteheran.files.wordpress.com/2010/11/ejecutivos.jpg"/>
          <p:cNvPicPr>
            <a:picLocks noChangeAspect="1" noChangeArrowheads="1"/>
          </p:cNvPicPr>
          <p:nvPr/>
        </p:nvPicPr>
        <p:blipFill>
          <a:blip r:embed="rId2" cstate="print"/>
          <a:srcRect/>
          <a:stretch>
            <a:fillRect/>
          </a:stretch>
        </p:blipFill>
        <p:spPr bwMode="auto">
          <a:xfrm>
            <a:off x="6228184" y="116632"/>
            <a:ext cx="2520280" cy="2381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blinds(horizontal)">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blinds(horizontal)">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blinds(horizontal)">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blinds(horizontal)">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blinds(horizontal)">
                                      <p:cBhvr>
                                        <p:cTn id="27" dur="500"/>
                                        <p:tgtEl>
                                          <p:spTgt spid="1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10" end="10"/>
                                            </p:txEl>
                                          </p:spTgt>
                                        </p:tgtEl>
                                        <p:attrNameLst>
                                          <p:attrName>style.visibility</p:attrName>
                                        </p:attrNameLst>
                                      </p:cBhvr>
                                      <p:to>
                                        <p:strVal val="visible"/>
                                      </p:to>
                                    </p:set>
                                    <p:animEffect transition="in" filter="blinds(horizontal)">
                                      <p:cBhvr>
                                        <p:cTn id="32" dur="500"/>
                                        <p:tgtEl>
                                          <p:spTgt spid="10">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11" end="11"/>
                                            </p:txEl>
                                          </p:spTgt>
                                        </p:tgtEl>
                                        <p:attrNameLst>
                                          <p:attrName>style.visibility</p:attrName>
                                        </p:attrNameLst>
                                      </p:cBhvr>
                                      <p:to>
                                        <p:strVal val="visible"/>
                                      </p:to>
                                    </p:set>
                                    <p:animEffect transition="in" filter="blinds(horizontal)">
                                      <p:cBhvr>
                                        <p:cTn id="37" dur="500"/>
                                        <p:tgtEl>
                                          <p:spTgt spid="10">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12" end="12"/>
                                            </p:txEl>
                                          </p:spTgt>
                                        </p:tgtEl>
                                        <p:attrNameLst>
                                          <p:attrName>style.visibility</p:attrName>
                                        </p:attrNameLst>
                                      </p:cBhvr>
                                      <p:to>
                                        <p:strVal val="visible"/>
                                      </p:to>
                                    </p:set>
                                    <p:animEffect transition="in" filter="blinds(horizontal)">
                                      <p:cBhvr>
                                        <p:cTn id="42" dur="500"/>
                                        <p:tgtEl>
                                          <p:spTgt spid="10">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xEl>
                                              <p:pRg st="13" end="13"/>
                                            </p:txEl>
                                          </p:spTgt>
                                        </p:tgtEl>
                                        <p:attrNameLst>
                                          <p:attrName>style.visibility</p:attrName>
                                        </p:attrNameLst>
                                      </p:cBhvr>
                                      <p:to>
                                        <p:strVal val="visible"/>
                                      </p:to>
                                    </p:set>
                                    <p:animEffect transition="in" filter="blinds(horizontal)">
                                      <p:cBhvr>
                                        <p:cTn id="47" dur="500"/>
                                        <p:tgtEl>
                                          <p:spTgt spid="1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3316" name="AutoShape 4"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3318" name="AutoShape 6"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6604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0" name="9 CuadroTexto"/>
          <p:cNvSpPr txBox="1"/>
          <p:nvPr/>
        </p:nvSpPr>
        <p:spPr>
          <a:xfrm>
            <a:off x="0" y="1510902"/>
            <a:ext cx="8496944" cy="9694962"/>
          </a:xfrm>
          <a:prstGeom prst="rect">
            <a:avLst/>
          </a:prstGeom>
          <a:noFill/>
        </p:spPr>
        <p:txBody>
          <a:bodyPr wrap="square" rtlCol="0">
            <a:spAutoFit/>
          </a:bodyPr>
          <a:lstStyle/>
          <a:p>
            <a:r>
              <a:rPr lang="es-MX" sz="2400" b="1" dirty="0" smtClean="0"/>
              <a:t>NUESTROS SERVICIOS:</a:t>
            </a:r>
          </a:p>
          <a:p>
            <a:pPr algn="just">
              <a:buFont typeface="Wingdings" pitchFamily="2" charset="2"/>
              <a:buChar char="Ø"/>
            </a:pPr>
            <a:r>
              <a:rPr lang="es-MX" sz="2400" b="1" dirty="0" smtClean="0"/>
              <a:t>PROGRAMAS DE CAPACITACIÓN:</a:t>
            </a:r>
            <a:endParaRPr lang="es-MX" sz="2400" b="1" dirty="0"/>
          </a:p>
          <a:p>
            <a:pPr lvl="2" algn="just"/>
            <a:r>
              <a:rPr lang="es-MX" sz="2400" b="1" dirty="0" smtClean="0"/>
              <a:t>Psicometría.</a:t>
            </a:r>
          </a:p>
          <a:p>
            <a:pPr lvl="2" algn="just"/>
            <a:r>
              <a:rPr lang="es-MX" sz="2400" b="1" dirty="0" smtClean="0"/>
              <a:t>Competencias Laborales.</a:t>
            </a:r>
          </a:p>
          <a:p>
            <a:pPr lvl="2" algn="just"/>
            <a:r>
              <a:rPr lang="es-MX" sz="2400" b="1" dirty="0" smtClean="0"/>
              <a:t>Integración de Equipos de trabajo.</a:t>
            </a:r>
          </a:p>
          <a:p>
            <a:pPr lvl="2" algn="just"/>
            <a:r>
              <a:rPr lang="es-MX" sz="2400" b="1" dirty="0" smtClean="0"/>
              <a:t>Sensibilización al Cambio .</a:t>
            </a:r>
          </a:p>
          <a:p>
            <a:pPr lvl="2" algn="just"/>
            <a:r>
              <a:rPr lang="es-MX" sz="2400" b="1" dirty="0" smtClean="0"/>
              <a:t>Técnicas de Ventas.</a:t>
            </a:r>
          </a:p>
          <a:p>
            <a:pPr lvl="2" algn="just"/>
            <a:r>
              <a:rPr lang="es-MX" sz="2400" b="1" dirty="0" smtClean="0"/>
              <a:t>Manejo Defensivo</a:t>
            </a:r>
            <a:r>
              <a:rPr lang="es-MX" sz="2400" b="1" dirty="0" smtClean="0"/>
              <a:t>.</a:t>
            </a:r>
          </a:p>
          <a:p>
            <a:pPr lvl="2" algn="just"/>
            <a:r>
              <a:rPr lang="es-MX" sz="2400" b="1" dirty="0" smtClean="0"/>
              <a:t>Psicología del Rostro.</a:t>
            </a:r>
          </a:p>
          <a:p>
            <a:pPr lvl="2" algn="just"/>
            <a:r>
              <a:rPr lang="es-MX" sz="2400" b="1" dirty="0" smtClean="0"/>
              <a:t>Grafología</a:t>
            </a:r>
            <a:r>
              <a:rPr lang="es-MX" sz="2400" b="1" dirty="0" smtClean="0"/>
              <a:t>.</a:t>
            </a:r>
          </a:p>
          <a:p>
            <a:pPr lvl="2" algn="just"/>
            <a:r>
              <a:rPr lang="es-MX" sz="2400" b="1" dirty="0" smtClean="0"/>
              <a:t>Heptagrama.</a:t>
            </a:r>
          </a:p>
          <a:p>
            <a:pPr lvl="2" algn="just"/>
            <a:r>
              <a:rPr lang="es-MX" sz="2400" b="1" dirty="0" smtClean="0"/>
              <a:t>Manejo de estrés.</a:t>
            </a:r>
          </a:p>
          <a:p>
            <a:pPr lvl="2" algn="just"/>
            <a:r>
              <a:rPr lang="es-MX" sz="2400" b="1" dirty="0" smtClean="0"/>
              <a:t>Manejo de Emociones.</a:t>
            </a:r>
          </a:p>
          <a:p>
            <a:pPr lvl="2" algn="just"/>
            <a:r>
              <a:rPr lang="es-MX" sz="2400" b="1" dirty="0" err="1" smtClean="0"/>
              <a:t>Eneagrama</a:t>
            </a:r>
            <a:r>
              <a:rPr lang="es-MX" sz="2400" b="1" dirty="0" smtClean="0"/>
              <a:t>.</a:t>
            </a:r>
          </a:p>
          <a:p>
            <a:pPr lvl="2" algn="just"/>
            <a:endParaRPr lang="es-MX" sz="2400" b="1" dirty="0" smtClean="0"/>
          </a:p>
          <a:p>
            <a:pPr lvl="2" algn="just"/>
            <a:endParaRPr lang="es-MX" sz="2400" b="1" dirty="0" smtClean="0"/>
          </a:p>
          <a:p>
            <a:pPr lvl="2" algn="just"/>
            <a:endParaRPr lang="es-MX" sz="2400" b="1" dirty="0" smtClean="0"/>
          </a:p>
          <a:p>
            <a:pPr lvl="2" algn="just"/>
            <a:endParaRPr lang="es-MX" sz="2400" b="1" dirty="0" smtClean="0"/>
          </a:p>
          <a:p>
            <a:pPr algn="just">
              <a:buFont typeface="Wingdings" pitchFamily="2" charset="2"/>
              <a:buChar char="Ø"/>
            </a:pPr>
            <a:endParaRPr lang="es-MX" sz="2400" b="1" dirty="0"/>
          </a:p>
          <a:p>
            <a:pPr lvl="3" algn="just"/>
            <a:endParaRPr lang="es-MX" sz="2400" b="1" dirty="0" smtClean="0"/>
          </a:p>
          <a:p>
            <a:pPr algn="just">
              <a:buFont typeface="Wingdings" pitchFamily="2" charset="2"/>
              <a:buChar char="Ø"/>
            </a:pPr>
            <a:endParaRPr lang="es-MX" sz="2400" b="1" dirty="0" smtClean="0"/>
          </a:p>
          <a:p>
            <a:pPr lvl="2" algn="just"/>
            <a:endParaRPr lang="es-MX" sz="2400" b="1" dirty="0" smtClean="0"/>
          </a:p>
          <a:p>
            <a:pPr lvl="2" algn="just"/>
            <a:endParaRPr lang="es-MX" sz="2400" b="1" dirty="0"/>
          </a:p>
          <a:p>
            <a:pPr lvl="2" algn="just"/>
            <a:endParaRPr lang="es-MX" sz="2400" b="1" dirty="0" smtClean="0"/>
          </a:p>
          <a:p>
            <a:pPr algn="just"/>
            <a:r>
              <a:rPr lang="es-MX" sz="2400" b="1" dirty="0"/>
              <a:t>	</a:t>
            </a:r>
            <a:r>
              <a:rPr lang="es-MX" sz="2400" b="1" dirty="0" smtClean="0"/>
              <a:t> </a:t>
            </a:r>
            <a:endParaRPr lang="es-MX" sz="2400" b="1" dirty="0"/>
          </a:p>
          <a:p>
            <a:pPr algn="just"/>
            <a:endParaRPr lang="es-MX" sz="2400" b="1" dirty="0"/>
          </a:p>
        </p:txBody>
      </p:sp>
      <p:pic>
        <p:nvPicPr>
          <p:cNvPr id="9" name="il_fi" descr="http://turinconmultinivel.com/wp-content/uploads/2011/04/ejecutivos-trabajando.jpg"/>
          <p:cNvPicPr>
            <a:picLocks noChangeAspect="1" noChangeArrowheads="1"/>
          </p:cNvPicPr>
          <p:nvPr/>
        </p:nvPicPr>
        <p:blipFill>
          <a:blip r:embed="rId2" cstate="print"/>
          <a:srcRect/>
          <a:stretch>
            <a:fillRect/>
          </a:stretch>
        </p:blipFill>
        <p:spPr bwMode="auto">
          <a:xfrm>
            <a:off x="6156176" y="0"/>
            <a:ext cx="2689845" cy="222827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blinds(horizontal)">
                                      <p:cBhvr>
                                        <p:cTn id="10" dur="500"/>
                                        <p:tgtEl>
                                          <p:spTgt spid="10">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blinds(horizontal)">
                                      <p:cBhvr>
                                        <p:cTn id="13" dur="500"/>
                                        <p:tgtEl>
                                          <p:spTgt spid="10">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xEl>
                                              <p:pRg st="5" end="5"/>
                                            </p:txEl>
                                          </p:spTgt>
                                        </p:tgtEl>
                                        <p:attrNameLst>
                                          <p:attrName>style.visibility</p:attrName>
                                        </p:attrNameLst>
                                      </p:cBhvr>
                                      <p:to>
                                        <p:strVal val="visible"/>
                                      </p:to>
                                    </p:set>
                                    <p:animEffect transition="in" filter="blinds(horizontal)">
                                      <p:cBhvr>
                                        <p:cTn id="16" dur="500"/>
                                        <p:tgtEl>
                                          <p:spTgt spid="10">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animEffect transition="in" filter="blinds(horizontal)">
                                      <p:cBhvr>
                                        <p:cTn id="19" dur="500"/>
                                        <p:tgtEl>
                                          <p:spTgt spid="10">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0">
                                            <p:txEl>
                                              <p:pRg st="7" end="7"/>
                                            </p:txEl>
                                          </p:spTgt>
                                        </p:tgtEl>
                                        <p:attrNameLst>
                                          <p:attrName>style.visibility</p:attrName>
                                        </p:attrNameLst>
                                      </p:cBhvr>
                                      <p:to>
                                        <p:strVal val="visible"/>
                                      </p:to>
                                    </p:set>
                                    <p:animEffect transition="in" filter="blinds(horizontal)">
                                      <p:cBhvr>
                                        <p:cTn id="22" dur="500"/>
                                        <p:tgtEl>
                                          <p:spTgt spid="10">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animEffect transition="in" filter="blinds(horizontal)">
                                      <p:cBhvr>
                                        <p:cTn id="25" dur="500"/>
                                        <p:tgtEl>
                                          <p:spTgt spid="10">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0">
                                            <p:txEl>
                                              <p:pRg st="9" end="9"/>
                                            </p:txEl>
                                          </p:spTgt>
                                        </p:tgtEl>
                                        <p:attrNameLst>
                                          <p:attrName>style.visibility</p:attrName>
                                        </p:attrNameLst>
                                      </p:cBhvr>
                                      <p:to>
                                        <p:strVal val="visible"/>
                                      </p:to>
                                    </p:set>
                                    <p:animEffect transition="in" filter="blinds(horizontal)">
                                      <p:cBhvr>
                                        <p:cTn id="28" dur="500"/>
                                        <p:tgtEl>
                                          <p:spTgt spid="10">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0">
                                            <p:txEl>
                                              <p:pRg st="10" end="10"/>
                                            </p:txEl>
                                          </p:spTgt>
                                        </p:tgtEl>
                                        <p:attrNameLst>
                                          <p:attrName>style.visibility</p:attrName>
                                        </p:attrNameLst>
                                      </p:cBhvr>
                                      <p:to>
                                        <p:strVal val="visible"/>
                                      </p:to>
                                    </p:set>
                                    <p:animEffect transition="in" filter="blinds(horizontal)">
                                      <p:cBhvr>
                                        <p:cTn id="31" dur="500"/>
                                        <p:tgtEl>
                                          <p:spTgt spid="10">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0">
                                            <p:txEl>
                                              <p:pRg st="11" end="11"/>
                                            </p:txEl>
                                          </p:spTgt>
                                        </p:tgtEl>
                                        <p:attrNameLst>
                                          <p:attrName>style.visibility</p:attrName>
                                        </p:attrNameLst>
                                      </p:cBhvr>
                                      <p:to>
                                        <p:strVal val="visible"/>
                                      </p:to>
                                    </p:set>
                                    <p:animEffect transition="in" filter="blinds(horizontal)">
                                      <p:cBhvr>
                                        <p:cTn id="34" dur="500"/>
                                        <p:tgtEl>
                                          <p:spTgt spid="10">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0">
                                            <p:txEl>
                                              <p:pRg st="12" end="12"/>
                                            </p:txEl>
                                          </p:spTgt>
                                        </p:tgtEl>
                                        <p:attrNameLst>
                                          <p:attrName>style.visibility</p:attrName>
                                        </p:attrNameLst>
                                      </p:cBhvr>
                                      <p:to>
                                        <p:strVal val="visible"/>
                                      </p:to>
                                    </p:set>
                                    <p:animEffect transition="in" filter="blinds(horizontal)">
                                      <p:cBhvr>
                                        <p:cTn id="37" dur="500"/>
                                        <p:tgtEl>
                                          <p:spTgt spid="10">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0">
                                            <p:txEl>
                                              <p:pRg st="13" end="13"/>
                                            </p:txEl>
                                          </p:spTgt>
                                        </p:tgtEl>
                                        <p:attrNameLst>
                                          <p:attrName>style.visibility</p:attrName>
                                        </p:attrNameLst>
                                      </p:cBhvr>
                                      <p:to>
                                        <p:strVal val="visible"/>
                                      </p:to>
                                    </p:set>
                                    <p:animEffect transition="in" filter="blinds(horizontal)">
                                      <p:cBhvr>
                                        <p:cTn id="40" dur="500"/>
                                        <p:tgtEl>
                                          <p:spTgt spid="1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3316" name="AutoShape 4" descr="data:image/jpeg;base64,/9j/4AAQSkZJRgABAQAAAQABAAD/2wCEAAkGBhQSEBQUExQWFRUUFRcVFhYXFxgVGBQUGBUXFRQVGBYXHSYeFxokGRUUHy8gIycpLCwsFR4xNTAqNSYrLCkBCQoKDgwOGg8PGCkcHB8sKSkqLCkpLCkpKSwsKSkpKSksKSkpLCksKSkpKSwpKSwpLCkpLCkpKSwpKSwsKSkpLP/AABEIAMIBAwMBIgACEQEDEQH/xAAcAAAABwEBAAAAAAAAAAAAAAAAAQIDBQYHBAj/xABFEAACAQIDBQUFBQcDAgUFAAABAhEAAwQSIQUGMUFRByJhcYETMpGhsUJSwdHwFCNicoKS4TOi8bLCCBVDY5MXJDVTc//EABkBAAMBAQEAAAAAAAAAAAAAAAABAgMEBf/EACcRAAICAgICAgIBBQAAAAAAAAABAhEDIRIxBEEyURNhIiNSgZGh/9oADAMBAAIRAxEAPwC/bb32wWGkX8RbB5oDnb+1ZI9ap9/t1waNCW71wcjAX6kzWGpZJ1bzjma6EeOGldf9OPSsy4m3WO3KydThrgH86gn0IqK2t243SCLFhLc/adjdYf0gBZ85rJjeND2lZun6KSLFtTfLF4k/vcRcYfdzFV9EWF+VRXtya4jfj9fqamNz9htjsWlhTlBlrjx7ltfeI5TwA8SKlugo5RdjU1F38QSSfGrjvlsUi4Ww9g28LbXKGkkvqc1x2YyxJjXhwFUy7brJTUumauDj2KtXjNda9D/jTWuFU4fryrqtvznkdPXWrJNQ7IN9Ws4gYS4SbN2PZyZ9ndPAAn7J4EdYPWdxFeTrVzIQy8tQZ4EaivU2AxDG3bL8WRDPiygkHoZJptEs65rKe0ntgWyGw+BYNd1V7wgra6hDwZ/HUDxPBvtu3+awowVhsr3FzXmBgrbb3bYI4FgCT/DHWsOJpxViHXvliWYkkkkkkkkkySSeJ460eeuegTWgHdZxMVO7B2vdtXA9l2VlMkgxA568CI5GQelVIvVkuYUW7YXNGozGIZp1nXkNBHnUTnxKjDkWPeLtLxeKhQ5t21AEISgc8MxPj04CoLA7Vue1BFxg4MgkkHhxBHGo/D98lZIBnTxHAHpXbh8DJI5gDLPWBrJ8jB8fhxPbOhaNi3L39cqEvkv34zEnMukwD9oaE69K0lGBAIMgiQfDlXm3FYzLh4VoKsrdG8YI5A9fvfHbOz7ahvYRZnMsT5ESPTQ1UG+mTkiu0WihQoVtRgCiijpLUwEkdP8AilCgFooigQcUKANCKBBRRUqiIoAKhQihQB4z9tNGGphafQT5/qQa1SsoX+vL/FIJ/XQ/lS8v0+XAg0ZSPSfhHCr4CsaKyf8AEgVr3YfskDDY6/zMWVPQC2ztHqyfCsotpoP8ivQfY5s0LslSf/We658s3sxw8EqJxpAns5drYYDDkF1FsWbi3LeUHP3O5B4ghprCrlqRPPnzrf7+BDXGVwDlf/cP+fnXFtDcfDM6XPZhTJBCgBXnqBz8a8yEvx3o9PJH8yWzCv2Uxrp50u1b06QD+vlXoTam7Nq7hmt+zSSkKcokEDu96J6VgOLwj2rz22EMhIaTwIrox5LZyZMTiLZyY/l+Oug+FegN+9/7ezsEgEHEXLS+ytnXL3QPaP8AwqfidOtYtuxgrCLcxWKJFuyCLSK2U38TAKWxpwA7zEcARPHWt7V2pcv3DcusWYxqdYAEKo8AIAHhXR2zAZxuMe7de5cYu7nMzMZLMeZNNl6bakk1d0A9NETRRRlaoQ5hMK1y4iIJZ2CgdSTFWnbuFIuldZXQnxnj1iedO9luCVsVcciTbskr/MxCz8Mw9atu8GwA7BhB5rMar4EnWvPz5KlR3YMXKDZn+BtEXA2WSJkAnvDUT5ifhVhtm0yGZDCYgw0RERwdeRA1HGKRi9lXVMqoIUghhMg8w3EfH0OtSiburdLMFIJ+RMHjE8+vM1PJdgou6K9Zm++Qcu8TzJlR9OXjW1dlOEy4V2BkFwo8ABP1aPSsy2XsN7Y7yn38rEfcPP0g+orTtwNqWwrYZIDr3yJ0efeHgR8wRWsHydoxy1FUXijpCPP64UomtjABNACiFKoAFFR0KQCCKMNRxSSvSmIURRUFaaBoEChQoUAeLoj8/wABT9kcPPh0po8/L9epp+0dP1z4nziupALC6frmZ+lE3/P1/Kjn9fr4elNjvHU6AxHU8TVALQx/gnlrXpzc4phtlYX2jBAmHRmJMASvtGn+6vNmzcEb161aHG5cRB5uQv41sHanvGtuyMLbYSQFIB91FjoecAeQpcObSIlKiw396sJiL8Ycm4Qoa7cC5bYBIS3LNBZiSqiAflUhiUS5bjNGmb4a1iG38V+zYK1hhpdvkYq+eBVeOFtHoQpNyORdfSPvdo+OyKnt9FiGypn0/jifWuXLhXL+J14M3FVI3/ZqPAGb2qk6E6OuvAzAceOh8659p9nNjE30u3FHd97nnAIIB9Rz5VmO43aXiL17CYS9382Jt5r0n2jKGzKhHA96JbjAitr2ztL2GGu33IRbVtn6nuiQJ8TA9ayjirsrJmvUTz32wYux+2ixhoFrDILcKIUXZPttftH3AWP3Y5VRM005iLrM7MxlmJZiebEyx+M00wrdaOcFEtETRilYx0Usmm1NPYa1ndU6mPTn8q1WyTQOyXGKr3UyqSyZy+uZcpEJ0gyTWoYZlRDnWFmF0JieIEcp+tYnsXaP7Be9oDmEZckCSvQkacz48K0rbO/diyim7Ib2YPslhmBIByk8J8awz+POUuVHZ4+bHGPGTLCTaJIUr466+s61WN9967eCti2sNfeDlB9xJnM0ayYgDzPCqZtLtYvsCLNtLQ4Zj+8fz1hQfQ1SsVi3uOXdizMZZiZJPmaxx+Ok7kGbOnqJeE7Qrly09pUVJkllLc+kmZnWamOzDHZdo2ZPvMV/uBH5VmuAaDVi3d2mbOJtvPuMr/2sD+FdsIpLRwzbbs9SFefA0EM0SOGAI4GCPGdR8oqN2tvNhcMQL99LbHgpMt/aJNYFEsKOqrf7SMCEYrfVnCsVWHGZgCQslYBJ09azLZvbZixfzX/Zm3m71r2YWFngjzM+c0UO7N3oVybL2mmIspetklLi5lJEGOHDkZFdVAB0VHQoASy0WalURWgVBxQpEnpQoA8YM8Seo+B507YGnn9K5w8+lPrciuiO3YDtJttE+f0EU2b1IFz6j86u0BMbE2ucNfS8qhntyUB4B8uVWPgM0/0irBsnDG4LuOxffs2TmbNp+0X/AP07A6ycubog8aqlkqkZzE8YEkCdYHM1Y939rri8fg7d8BcJbuqiWQe4oLcW+8zPGZjqdRw0rSTWOP7f/DOuTKrtLab3rr3bjZnuMWZurEyfTw5AAcq5g1bV/wCITZarh8I6IqAXbqHKoXVkVhoB/AaxO2K4+Vs19Fr7NtqWrG1MNdvtktqzd6JAZkZUJ6CWGvKr724b9K4/YbLSEYNfI1lxqtr0nMfGByrG+H686Fxy08zRISEUk0aiiYUvQxBNAGhRVBQoGunC3VE5h5eH5GuWlAVcZNCo6buIJIIJ01EmdaTcvszFmJJJkk6k02DR1bk2TQC1AUIoiaVjoesvBrtw+KAaSeUVGLrTqiSB8KalQqNX2r21ucIuHw9spFpbTXnPfMKFYoi6J4Ek/Gs1u7RLGdSeJ/XrXLfFO4ErmEipA7cJtKDrNP4zDZmFwajnXNtazbF2EOhAIHTTUV1YB5UrqfDp4mrq0T1stnZTvFes4+2gdjav3VRknu97QGOAPOfCvRArzz2Z7rXm2hh3VGNi1czvdjuqVGYIW4SSRpx1r0MKyLuwUdJo6QB0KFCkAUUdChSA8SqaP2lC4kUir5OI6FhqetD1PIfjSsDhcx8OHrV83e7NcZiYKWTbQ/bu/u1jwB7zegrWH9zJkykLs9nMsYn1NSmDwJBlQxyiSQCcnRzHugHma2nYnY3hbOU4q4bzHggPs0J6ROd/iPKr3h9j2bdo2ktIttlKlFUKGUiCDHGQedDkr+yXZSN+8Th8Vu+b+IEzbS4hXiuJIyLB6Z2YGeRNedLafhWob5XX2fh8dsy4SbVw2r2FYidBdUlfVQZ/itn71UHZuwMRdAa3YuuukMttiOPIgQfSs6plLo4LiwP140yoqS2hg3tyrqyGODKVPE8jrXduxsi7mW/kcWgWX2ixCtEc+IE6xTlb62VGveif3R3PuG2xuWrN1LgBhywZY4FXQHLx60vePs3MF7C5CBrbLZx/S/EetXLYuAVgXChoPv2myn1AI+pqesJ3T3mYdH97yM1xcpXZ6v4oceNHmx0IMHQjQjpSK0/f/cfMTesL3j7yD7X8Q8frWd4zZl21HtLbIDwJBAPkeBraMuS0efkxuD2ctHNFSws1ojMICnBa6mKJR1oXXn0qhCJo4oRS0WgQY0+FP2TwNMRJq59nez7F5ry3lzezCXgBOqrmDj4sunOlN8VZcI83xIXE7Ifu90y4zAcwn3j0HSuJMOQ0eNa5gdlEWb12+sXruZmBGiW0XMttTwj3dPCsuNwcaWOfIeXHwoXtTAMl5gRw+Y5EdREV1bOuZdf15xTu1LntRay95sqrABLTwAgcZ8NadGxrts/v1a3AByMCpg+60Hka6bV0c7To2DsUH/2d6eJv5sv3VNtFBPnlPwq/qxUwdVPA9PA/nWK9mG2Dax6JPduzaboZGa239wA/qrb6wnGmNbFCjrnnL1K/NfzFPKZqSxVChQpAChQoUgPFv7Ppx8fTrQsWQHGcErOoBglQe8AeRiafX4fgfyp0WpHT8D+VdEooVnpXc/dDZ9mzbvYSyrB0DpcfvuQwkd5vcPIwBqKb2pvRe4KoQlsscWnz86qnYjvR3XwNw8Ju2J+6f9W36GW+Nagmz1F1ngd4DjGjA6n4H5Vmnxkm9r6H3jlFOpNaf1sbwOzFTvGWuEasxzEHmATwE13RQoiaRMpOXydlE7W9zxjcKpGl2y4IbrbYgXV+HeHivjUbsXChAoEnKAonoBA8tBV03p/0DPDnVL2dfL4m6gBAt5IPJpXUeYIPxFY5/R3+IlTbJLE7KtX7lpbyLcQPmyuoYZoOXjwExPIjQg1G78bHsWrMW7SIx0QIMgBOpIC6fKpq7p6cI6j9Cofex2e/bB4ezzDxJ4/T50oZJQg6NJ4FPJFsh9gg/bsjOABntnI+nWCJ+NTg2tbBKkkONSGBUx5Hj50rZloBwoPEA/HTWmLuHXEgkCcrPlJGsA5Tpy1FZY05OmdGWXGLddDT7SQnjziq32gOv/k6mBL4slfAA3Bp5hfnVd3y20uHuG1aBFwaswOizyA5mq5tTeS7iLNq0zHLamF0ygQACPtE+9JJ511YsSxybs83Pm/LFJL3ZFFaREUuk1q0YAN00kUoihFTWwBTlIA8RRlRVLWwF2xp51fOyjeS3hsQ1m5bn9pKILkgZCMxAM/ZJI6RFUXNWwdk/Z0AwxOJSWibNs/Ykf6jD70cBymaqUeSCM1CSbLTtnZ7XbV3Jc962wyqVZW7pjkY8wQaxfaG7N+1YS69tlVmKkkcDpBPTga9IJsmNFAjqBHx8ahN5MWuGH7+/hbFo6xcDXbtwcwtoRz6T6VwxUo9I7sk8WTdlV3W3Ow6YZb1xHNwTBQsGzDLlS3GoZiQBz186q2/O8Bv4thIIsotrRsy5x3r0N9oe0JWeeSeddm9XaznttYwStbQgg32AW4Qfe9mgn2U6jNJaOlZ+l7SP1FdeHHT5y7OXLk5LjHosmxMcbd2244oysPNGDD6CvTCXQwDDUEAjyIkfKvKWCxEEedek9xsYbuz8Ox4hMv9jFB8hWmb0znj9E4BSIy8Bp06eIp0UKwKAjAiRSqZZSDI9R1/I0tHkfrSgdi6FFFCgZ4yU/r6irnunuDexOV7gNqyftsIe6vRFP8A1nTz4VStn465buo9v31YFe6H73LusCG8iK2jcPb74rCBrjl7yOUuFjLTJKkzrwP+09KqeR1o1wwUpUyzYHYeHtC17O2oNgzbb7SniTn4kk8Z41a8FtbOQrDKfl/iqzYvUvFe0Yg2yAyngdA45qT9nlB5GuWMmmds8MWqLmVoxUZsXaDMMtwMGHUfInn586RtXDEvBdglwBRB/wBO6pzIw8+HjArqVPvR5k4yTqKthbxWhcslJknWBxyg6mPA1SGs3LVi+9uA7BoP3WJgH0HzFaK+EAtsqgDNJ6d46k+GtQuL2L7PCuBqTr5cP81E1yOrDlUVX7INrmS2B91UBPizgT8qlNrbE9rbtsPfRRH8QIEiobHKLeZ8Qclu7csJPDLrAYdYYZiOk1e/2eFA6CPkKjHHWy/Iy01xe0UHDYa5buiRECNfCY+tRO1drPgsH7QLmZwEnkHaWdv7q0nEYIHiAaittbv2sRh2s3B3COXFTyYHkQa1hiinZhl8pyjTR5mx9h7rG4ZZmMnnzqz9l+51+/i1vezIs2sxZmEBjlICLPvEz8KvWyOyApdm7dDWc33crlY0kcB0mtOw+EW2oRAAqiAB0rdwSdnK52qKZiezrC3NTZttzmIJ88sfCqdt3satrnuJe9kgBYhgCqAanvEggDxrYLgyGfsniOh+9+YrHu2HfxLoOCw5LBXBvOD3WK8LSx70NqTwlQOVXKZnBO6TMqvoAzBTmAJAaCMw5GDqJpGWjANSWx9372JLiymcohduQ8Fnmx5DnFZ0dFkWaSra0HBnXjSaxcihZeta2R20Lh8BZtrba7fRAhLd1JXRSTqW0jhWSKtOKKtNktWX+7217Sa3cQXEUu0hltgPbHAqhOgB6kE6capuJxb3HL3GZ3bVnYlmY+JOprkBpYNWqAVmpaUwBrTqNTTESWCNeo91dnGxgsPaPFba5v5j3m+bGvOe4uzBicdh7R1DXFzCCe4pzPw5ZQfjXqKpyvpCQKFChWIwU2V1kaH6+dOURFACBiBzmaFKoUAeQ9yLOfaWEXriLfycH8K3jaG66rebFYcZbjiL1sd1b445ui3RxDcDqDxmsG3KxiWtoYa5c9xbqknprAPkCQfSvS/4caajaK5OLTRAHElACwIUmCxEZGPu5geR4TyPHjTpxhkQe8OA+zcXmNfdYfKehqyYnYQeyF0DEd6eDSNQfDl6VC4jdx7dqF1VTm11a2BzU84HXloZrBwfo9HHnjJbJzYG1vaLlY94adCQORHIipS7bDCGEjQ6+BkH4isA3a7TkTGtdxNxwrMIyJmW2oJHIgnu5evE1pe0+1rB21mwTiSQCMncT1dhx8ADrppW0E3pnFlcbuJdLt8LxIHnpPl1pi9igFJYd3nm0+R4DxaBVL2Jt3GYtGXD2FtMM04m/MGSTbVVWSSREwYETzqffdC1eytiAXKgTbDP7IvMlmUmXPTNwHKrr7MCibc3rv7UtnDYXCzaJEmM7Ag6HNolv8jWibr4e/bwlpMTlNxBllTm7o0WTHvRoY6VJ2MMqKFRQqjgqgAD0GlKobvSQht0ppLYJ8Ry6V0mmLlszI0P1FCE0E60ygjTiOR8Ohp9qhMftpUaLYLONDyXyJ4n0puaitsI45TdRRV+1jfC5hcO1rDq/tHEPdCtlsIR9+IDty10EnjFefwK9V7Nxtxp9qFZGkFY4A8fMeBms7337HQ+MtPggtuzfLe1H2bBGpZV6MJAXkwjQHRQmp9GsoPHpmX7ubuXcZdK2x3VGa4/K2kxmPU9Bz+JG47L2Hawlhbdkd2JLc3Y8XY8yflwqQ2DsG1grQsWlheOc6tcaILOfvfKOFC5hguYCYJmOQ8ugrsjVUckptv9GRdpm6oDHFWhxP71R1//AGD8fj1rO63/AGuAQQRIIII6g6EVh+28Glq+6W2DKDoQZgfdPiOFcuWNPR0Y5WqZwA0YmlAUYOtQkaCQtPgmkhhRqR1+VWlQmLK+NPWLM8PjyphbtWncPYLY7FpYGgJzOR9m2Pfb4aDxIq1RLNj7Gt2ksYIXyg9rfJIc+97EGEUdASC2nGRWh0zawyoqqghVAVQOAUCAPgBTitWDduwFUKFCkAKI0dNsfjQAC4oqUFoqAPHm7uzfb4uzamA9xQT91Zlj8Aa9SWUzMoHAkfDj9Aawvsa2K1zHG/HcsI0nq7qUVfOCx9K3PZNjLdEHu94x90weHhx0q10Kb2Tl5qzztC3qC2buGRu/ctshPCAykR6zV/v1lnaNuXee7+0WAXBADoPeBHBgOemkeFXCKfZDlRhN60VMHiNK2LsD2R7VMQ72lYK9sW7jqGyHKxuBZ0n3PKaLs/7PUxju2LsOMja51ZQfuqDInTiK2bZ+Bt2La2rSLbtroqqIA58BWbjxemacrR027YUQOFGy0oGgaQCM1FRPSUuA0Ehk0mjomOnCfCqF2ce08SUtkqJY6KOrHh8OPpUTgdkx7+rHkPpUn+zMe+3v8o+yvRfzrkTDuF7rP3pzBjOWOOXoTw+NZuPJ7OvHLhGk9juHuCMwBgeHx+FONECOHL61G7d22uDwzXCpbLlCouhd3YIizyBYjXpNRe7W+tq+HtXms2sTbvXLLWluA5ijQGt5tWB/A1tBKKObLJzeuiTxmLCCWIA8TVd2zvMiWrrp+8Nq21xlBjurx18yK7t4fZ+8SSw90DjPh041AYQ65L8lLoa1cmIW3dUodfCQfSlPLxdG2LxlOHL2ZZtnf7E4gMsrbUyCEEGOhY6/Sq4K69rbNbD37tl/etXGtnoSpIn1ifWkYLA3LrhLaM7twVQWJ9BS23sjSGRRsYFdu2diXcLc9leXK+VWiQdGEjUaf8GuNbYpsBGbwFDKatW5+4WI2hcizbIQHv3X0tp5n7R/hGvlxr0Bud2cYXZ6gqouXo715wJ8Qi6i2PLXqaT0BkO5fYnfxti3iLl5LNq4JUBTcuFZImNFXgeJ9K2Pcvs/w+zUYWczu8Z7rxmYDUKANFWeQ9ZqzAUdS22IFJKUqaKaQgg1HNRd/ePCq2U37eYcgwJHnFdmGxiOJVlbxBmimFj7NRIvXjRKJ1+FKoAFChQoAoG6W7q4LDJZXU+87RGe4fePlyHgKsezT+9A8GrhQ11bPf8Aep4yPiDWz6M7smnWuW5aLGB6np+ZrpdulcZQo0jUHj/mpQM67VoIoA0A/XxpFx5kHhwnox4D6a01dxB0YQV4EHl1nw8eUdJhKHSRrGg6Zm5MTx5a+PjSHf0P4e6RA4jkeJPUn8+ddOauH1IjuzOqganQcv1pFP2rnhGg08OvlQOw7jU0z8xTtwUwF1oSJY9buhuHkaURTYX404GmgBBFcuKMCuxhXPeSaa7E0ZJ2m7xK1i5h1GZpDEye6ymV4c+dYoZB8fxrVt+N1r1rGO2Vmt3GLq4EjXUqehmnN2+xn9qPtLxezb6LGZvIMDA8ac1ZcZJCtxsVexOFVnfvAsmcy9xlWIgHhoYnwqy/+Um4MihiT45mjhDHhNXXZu6+Gw9lbVq0oRRA4knmSTxJJJM10QlpYVQB0rB4rdnbDy+MaSMw2p2K/tDe0a+bdxiTc09oG6HUiG01Mwal9hbK2fspPZi6rXX994zu3SckhE6D68aG928Sgfvrns7K95lBhrvIIANW56fGoDZu+yXSQcI6WxAVyoAaTA4xHHlNNzlH4oIYY5NzffpDPbRs22yYbFoVca2WKweP7y3PwuCofs27Nn2gwvXQbeEUwSNHukcVQ8gObeg14aI2Ew+ItlHRWUxI0I8/81z7Xxd2yiBMVct20WFsoFVSgHDuqCNOYP1pfnvTCXiuN8TScDhLdi0tu2q27aCFUQqgfriaRc2xZXjdTUwO8DJ6COJ8qyZ9rWwRnuZucklj1pgb0J7RRmBUtppopIIHkYrq/Czg5mmtvzhdMj+0kMe6DAy+8CzQFM8uPhUfiu0/CocoztcOUBYA1bh3pisLxV91dxbEM1zOTwAg6An4137F3Xv3Iu2wWytoxIAB8OsSBNS4Rj2XHlLSNW2p2lm0rZUV7gyqFEmHckIs8WJAYxpopqtYrCbQxlyLmJy2zrDMVOvI27ZIHLnQ3c2GyqWujvZ2PGe9wZjHEwABPjSt5cyWpTTwgHzJrmlm/nxgdcfHqHKZK4DccWAC13N/IMv1NTeFX2ZBliDw01HqPpWO4beS7bJi43iCQQT4A1LYbfYn3iRIOo0WdI0B4/hWvKftnM1H0jbtnbUW4IzDN04H4V3Vhx3qcOlwQCoDEoScy9QD4TzrVN1N4VxVnMDJAEnrPOosKdWTtCimhTAqqmKV7SMrdCD8Dr8ppCmlAdPKt2YFkAomWaZ2dczWl6junzGn0iug1n0aHE6FDI4frSkER3lErzUycnHkOK6+nloO8iuRkKGR+vOmTVBq2gjoFBMCJ1II5jp6edGfDTy1IUf9p/H4NFY7y8OBETlB6Dmvhy1jmC5bYETOhiCTJA48uR6/4pDH0broYkj8aWqjiK54/EkCBHTzGlOW7up4T4cIjjPOgB6KSUpxTIoyamyqGlFEbdVbeftLwmCuezuF3uxPs7ahioPDMSQFJGsE8Kp2O7bbrT7DCqvQ3bhY/wBqAD/dVpNiZq5UCks9YqN6Ns4s/uzcAPKxZCgf1lSfnTydne1sV/rXHA/97EMf9ik/Srr7ZJrN/aCL7zqvmwH1NQOO3ow0kHEWf/lT86rWB7CF438QD1Fu3P8Avc/hVl2f2SbPtcbbXP52Mf2plFK4oKZRdpYjAnEreN+wzKwaHfMpymdYmdYP9I0ird37oDgq6MAVEZlKkSI5dD61L7w7oWP2DEW7Fi0jG0xXKig5l7697jxWOPOuPsyZbuzbJjVM1s+GVjl/2lamotbN45pw1EgtsLcs2Xu+zhUBZisDSQPxqlXN43xCMRdtWuCkMjuROkyswOpita7ScQtrZOLaJ/dZY/mZV/GvPWz9qq1wBLbZyYEETSjjxly8jK1tknvBsrFYYZmNt1627gbTjJUwwHjFQ+CuPdHe4Hl+dXK7uXicUAxWc38duT513bP7J7wgkgebZv8ApFdDUk9nMmqKrbtfrpV93Oe5YTUko/fUclYiQP6gPjFKO4Fq3/q4hFPTQH/cal8OtkIqJeVsoCyHVjp7shTx0rDyL46OrxJRjJuX+B/YVskXiftXiZ4ycihj6sCfWpHFbLW4sEVGYfFnDuRc0tOZFwa21ck6EnW3M/a06HlUu148ANa81J8rPQclRk+9u76WrhAYkjiOYqrodSADHDXidflWobz7JzSW1Jk6Ry1Mms9xVjKa74Wls83JKMpaJbYmDzMEmQIB6eXxrT+zjDG3dxKj/TUgL4zDD61mu7GJVWkxw4eWunrpWu7jkstxogSqjSNQNfllrKnzKk1wos3suhoU4KFaUY2U9Hp0NXEb/jShiRXVRgTmx78MU6/Uf4qXIqnpjcpBB4c6teFxIdAw5/WsZLZcWLIpLCnDSKSGcly2VMj9fmKTkiWTSfeUanxK9RPL1GvHtIrluW8uo4fT/FPsnoCuCJERx07xA5a810/XJxUmJnrHSftCOI/OmskmV0k94cJn7Q6+I5+ddttIH6j08KTKQYEUTa0oCgagZgPavs32e11eNL9tf707hHwy/GtF7L8LZbBAmygu27j23YoufjmWSRPusPhVb7c8KVXDYgAzaugT/MJ+qVb91sSudroaFxCW2jlmAJVp8UaD/KKuUq0aQxuSbXotC4pSSJ1HKnRXHjbaECZBnuleM6nj6Um3jwIGYMOvP1FGvRnxf0d8UTUlLgYaGaOaQAqg9nzfs2Nx+BPBLnt7X8jQDHo1r51faom9S/su2MBixot+cJdPi2lsn+4f2VSJObtyxwTZTLzu3baD0JuH5JWC7G2qtglshZjwMgQOnCtL/wDEFtqbuHwwPuK15x4v3EB/pVj/AFVkYFEezRdF2/8AqfiUWLSIv8Rlz8DA+VRWN32xuI0fE3fJWyL/AGpArj2VsS9iO7btO/QgaD+o6Vdtl9i19gGu37VqfsgO7D1AC/Amt2m9kaRnbTMsST1OvxmrTururiMUQ1i26QQfbMCERhqpDASdY4VqWy9wNn4fKX9mzj7bXSDPXKe6PhVktbWwqQP2hQB/7qHQcvKn8eiXKxu9sW7ZtLmIudwC4QAJbL3zl4ZSZ06VHWLCWlLB/Z2wNQTKJrplnVRP2dR0irI2+WEHG/b+M/SajcVtnZtwGbqw0ghQ8Np93LFcDwSTuJ2w8mMlxyf7RzbRsh7cAgjqNYnrHD9dKz3bW7xW7w0Hr+uPwq53tp4YMf2a29x4yrcf90qiNASIe4BxAI9a7lwavbAuKGOWCYgHxidPjXTHHKrao5ZygpPi7Rl2xtkXb15bdlczMYPRVI5nkI1mt+2Ns0WLCWxrlGp+832j8foKit3cCiP3EVABJCiJOgk9asM1E1TBSsVQpNCoKMyzUoMdPShQrrOdAzaVbd02m0f5vxoUKzmUidNJo6FZGgVE1ChVEy6OO173r+Ndxo6FKQRFGkGhQqSypdpNoNs7FBgCBh7raie8qSp8wQCDyqs7jtOCwn/8v+5qFCs8vo7PE+TLJs7EMVcFmIAEAk6aHh0rsttwoUKk6H7O3CmHSOZ18alTQoV1PpHky7EmqR2wf/jQeYxFgg8wcx1B5GhQpIkxjtfcnbGKkkwyATyHsk0qC3dthryggESNCJFChTh8jX0a3tpzZsL7Im3oPc7n/TVXtYln95mbXmSfrQoV1o5mPCyv3Rx6Civ2xA0HHpRUKsR1gafCn14n0+tFQrQhkvsL3x+utW20dDQoVnmFjJzYfvP5D6mpiioVwZPkdcOg6FChWZR//9k="/>
          <p:cNvSpPr>
            <a:spLocks noChangeAspect="1" noChangeArrowheads="1"/>
          </p:cNvSpPr>
          <p:nvPr/>
        </p:nvSpPr>
        <p:spPr bwMode="auto">
          <a:xfrm>
            <a:off x="63500" y="-896938"/>
            <a:ext cx="2466975" cy="184785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 name="il_fi" descr="http://wbadia.files.wordpress.com/2010/12/desarrollo-social.png"/>
          <p:cNvPicPr>
            <a:picLocks noChangeAspect="1" noChangeArrowheads="1"/>
          </p:cNvPicPr>
          <p:nvPr/>
        </p:nvPicPr>
        <p:blipFill>
          <a:blip r:embed="rId2" cstate="print">
            <a:clrChange>
              <a:clrFrom>
                <a:srgbClr val="FFFFFF"/>
              </a:clrFrom>
              <a:clrTo>
                <a:srgbClr val="FFFFFF">
                  <a:alpha val="0"/>
                </a:srgbClr>
              </a:clrTo>
            </a:clrChange>
          </a:blip>
          <a:srcRect l="4931" t="3888"/>
          <a:stretch>
            <a:fillRect/>
          </a:stretch>
        </p:blipFill>
        <p:spPr bwMode="auto">
          <a:xfrm>
            <a:off x="6156176" y="188640"/>
            <a:ext cx="2776317" cy="2016224"/>
          </a:xfrm>
          <a:prstGeom prst="rect">
            <a:avLst/>
          </a:prstGeom>
          <a:noFill/>
        </p:spPr>
      </p:pic>
      <p:sp>
        <p:nvSpPr>
          <p:cNvPr id="7" name="6 CuadroTexto"/>
          <p:cNvSpPr txBox="1"/>
          <p:nvPr/>
        </p:nvSpPr>
        <p:spPr>
          <a:xfrm>
            <a:off x="1187624" y="2277447"/>
            <a:ext cx="6768752" cy="4031873"/>
          </a:xfrm>
          <a:prstGeom prst="rect">
            <a:avLst/>
          </a:prstGeom>
          <a:noFill/>
        </p:spPr>
        <p:txBody>
          <a:bodyPr wrap="square" rtlCol="0">
            <a:spAutoFit/>
          </a:bodyPr>
          <a:lstStyle/>
          <a:p>
            <a:pPr algn="ctr"/>
            <a:r>
              <a:rPr lang="es-MX" sz="4800" b="1" dirty="0" smtClean="0"/>
              <a:t>DO Consulting Group México.</a:t>
            </a:r>
          </a:p>
          <a:p>
            <a:pPr algn="ctr"/>
            <a:r>
              <a:rPr lang="es-MX" sz="8000" b="1" dirty="0" smtClean="0"/>
              <a:t> </a:t>
            </a:r>
            <a:r>
              <a:rPr lang="es-MX" sz="4000" b="1" dirty="0" smtClean="0"/>
              <a:t>Comprometidos en la Innovación de Recursos Humanos.</a:t>
            </a:r>
            <a:endParaRPr lang="es-MX"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334</TotalTime>
  <Words>477</Words>
  <Application>Microsoft Office PowerPoint</Application>
  <PresentationFormat>Presentación en pantalla (4:3)</PresentationFormat>
  <Paragraphs>92</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Flujo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Orsoft S. A. de C. 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Israel Hernandez Nuñez</dc:creator>
  <cp:lastModifiedBy>Lic Israel</cp:lastModifiedBy>
  <cp:revision>34</cp:revision>
  <dcterms:created xsi:type="dcterms:W3CDTF">2011-12-13T18:33:37Z</dcterms:created>
  <dcterms:modified xsi:type="dcterms:W3CDTF">2020-10-05T21:52:11Z</dcterms:modified>
</cp:coreProperties>
</file>