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1"/>
  </p:handoutMasterIdLst>
  <p:sldIdLst>
    <p:sldId id="258" r:id="rId2"/>
    <p:sldId id="286" r:id="rId3"/>
    <p:sldId id="295" r:id="rId4"/>
    <p:sldId id="300" r:id="rId5"/>
    <p:sldId id="296" r:id="rId6"/>
    <p:sldId id="298" r:id="rId7"/>
    <p:sldId id="288" r:id="rId8"/>
    <p:sldId id="289" r:id="rId9"/>
    <p:sldId id="299" r:id="rId10"/>
    <p:sldId id="293" r:id="rId11"/>
    <p:sldId id="265" r:id="rId12"/>
    <p:sldId id="276" r:id="rId13"/>
    <p:sldId id="277" r:id="rId14"/>
    <p:sldId id="266" r:id="rId15"/>
    <p:sldId id="272" r:id="rId16"/>
    <p:sldId id="273" r:id="rId17"/>
    <p:sldId id="274" r:id="rId18"/>
    <p:sldId id="267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62F7D-123D-4212-870C-FD96D7D097CB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D1D3BC1D-B96C-4F6B-8BE8-FC4250CCB966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gm:t>
    </dgm:pt>
    <dgm:pt modelId="{3183EAC4-AF16-4414-9E3B-4643173A89FD}" type="parTrans" cxnId="{AA9F3DD8-3B4B-460D-A510-97996F75D304}">
      <dgm:prSet/>
      <dgm:spPr/>
      <dgm:t>
        <a:bodyPr/>
        <a:lstStyle/>
        <a:p>
          <a:endParaRPr lang="es-CL"/>
        </a:p>
      </dgm:t>
    </dgm:pt>
    <dgm:pt modelId="{A21266FA-4D5D-4235-B017-9D00F70B0039}" type="sibTrans" cxnId="{AA9F3DD8-3B4B-460D-A510-97996F75D304}">
      <dgm:prSet/>
      <dgm:spPr/>
      <dgm:t>
        <a:bodyPr/>
        <a:lstStyle/>
        <a:p>
          <a:endParaRPr lang="es-CL"/>
        </a:p>
      </dgm:t>
    </dgm:pt>
    <dgm:pt modelId="{A86DF4D5-71FD-4EA7-BE75-2258A0E7DB1A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gm:t>
    </dgm:pt>
    <dgm:pt modelId="{44B17F7F-238A-47A3-9012-081354DFBC58}" type="parTrans" cxnId="{3F1C630D-3AAE-4281-91B9-575710CC7BC0}">
      <dgm:prSet/>
      <dgm:spPr/>
      <dgm:t>
        <a:bodyPr/>
        <a:lstStyle/>
        <a:p>
          <a:endParaRPr lang="es-CL"/>
        </a:p>
      </dgm:t>
    </dgm:pt>
    <dgm:pt modelId="{904FCF99-CD58-4830-9922-27F54A9D85DB}" type="sibTrans" cxnId="{3F1C630D-3AAE-4281-91B9-575710CC7BC0}">
      <dgm:prSet/>
      <dgm:spPr/>
      <dgm:t>
        <a:bodyPr/>
        <a:lstStyle/>
        <a:p>
          <a:endParaRPr lang="es-CL"/>
        </a:p>
      </dgm:t>
    </dgm:pt>
    <dgm:pt modelId="{17481399-549C-460A-B5C5-FE82E1E5413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gm:t>
    </dgm:pt>
    <dgm:pt modelId="{42575126-66DC-44C5-BED2-6B0E285416E3}" type="parTrans" cxnId="{1C0202FB-4C30-407A-AD98-CC4A41E311BD}">
      <dgm:prSet/>
      <dgm:spPr/>
      <dgm:t>
        <a:bodyPr/>
        <a:lstStyle/>
        <a:p>
          <a:endParaRPr lang="es-CL"/>
        </a:p>
      </dgm:t>
    </dgm:pt>
    <dgm:pt modelId="{3A964228-19FB-4671-A451-A46E1991AE09}" type="sibTrans" cxnId="{1C0202FB-4C30-407A-AD98-CC4A41E311BD}">
      <dgm:prSet/>
      <dgm:spPr/>
      <dgm:t>
        <a:bodyPr/>
        <a:lstStyle/>
        <a:p>
          <a:endParaRPr lang="es-CL"/>
        </a:p>
      </dgm:t>
    </dgm:pt>
    <dgm:pt modelId="{347A2E49-31C0-4C28-BC24-397B475E5D2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gm:t>
    </dgm:pt>
    <dgm:pt modelId="{64E2B4F6-458B-4314-A203-52161FC9DED1}" type="parTrans" cxnId="{C194CC4D-4ECD-4E6C-8A04-60E97585C62D}">
      <dgm:prSet/>
      <dgm:spPr/>
      <dgm:t>
        <a:bodyPr/>
        <a:lstStyle/>
        <a:p>
          <a:endParaRPr lang="es-CL"/>
        </a:p>
      </dgm:t>
    </dgm:pt>
    <dgm:pt modelId="{39746C12-A2C2-44DB-BFFA-053985D04C63}" type="sibTrans" cxnId="{C194CC4D-4ECD-4E6C-8A04-60E97585C62D}">
      <dgm:prSet/>
      <dgm:spPr/>
      <dgm:t>
        <a:bodyPr/>
        <a:lstStyle/>
        <a:p>
          <a:endParaRPr lang="es-CL"/>
        </a:p>
      </dgm:t>
    </dgm:pt>
    <dgm:pt modelId="{D16B27AD-CA1C-4BC8-9572-0E21A6CF16B6}" type="pres">
      <dgm:prSet presAssocID="{CF762F7D-123D-4212-870C-FD96D7D097CB}" presName="CompostProcess" presStyleCnt="0">
        <dgm:presLayoutVars>
          <dgm:dir/>
          <dgm:resizeHandles val="exact"/>
        </dgm:presLayoutVars>
      </dgm:prSet>
      <dgm:spPr/>
    </dgm:pt>
    <dgm:pt modelId="{465066AC-E412-411B-9F3A-3866139EA821}" type="pres">
      <dgm:prSet presAssocID="{CF762F7D-123D-4212-870C-FD96D7D097CB}" presName="arrow" presStyleLbl="bgShp" presStyleIdx="0" presStyleCnt="1"/>
      <dgm:spPr/>
    </dgm:pt>
    <dgm:pt modelId="{85A39B1B-3575-4408-B51F-1FD6AF492835}" type="pres">
      <dgm:prSet presAssocID="{CF762F7D-123D-4212-870C-FD96D7D097CB}" presName="linearProcess" presStyleCnt="0"/>
      <dgm:spPr/>
    </dgm:pt>
    <dgm:pt modelId="{91398163-AA9A-475A-8AD2-2C6D3E09FDD5}" type="pres">
      <dgm:prSet presAssocID="{D1D3BC1D-B96C-4F6B-8BE8-FC4250CCB966}" presName="textNode" presStyleLbl="node1" presStyleIdx="0" presStyleCnt="4">
        <dgm:presLayoutVars>
          <dgm:bulletEnabled val="1"/>
        </dgm:presLayoutVars>
      </dgm:prSet>
      <dgm:spPr/>
    </dgm:pt>
    <dgm:pt modelId="{1F49095F-776E-4B00-AD73-2678502EDAB8}" type="pres">
      <dgm:prSet presAssocID="{A21266FA-4D5D-4235-B017-9D00F70B0039}" presName="sibTrans" presStyleCnt="0"/>
      <dgm:spPr/>
    </dgm:pt>
    <dgm:pt modelId="{E63B98BD-8AB2-47CA-8990-789C16510929}" type="pres">
      <dgm:prSet presAssocID="{A86DF4D5-71FD-4EA7-BE75-2258A0E7DB1A}" presName="textNode" presStyleLbl="node1" presStyleIdx="1" presStyleCnt="4">
        <dgm:presLayoutVars>
          <dgm:bulletEnabled val="1"/>
        </dgm:presLayoutVars>
      </dgm:prSet>
      <dgm:spPr/>
    </dgm:pt>
    <dgm:pt modelId="{19A541BE-2A4B-46FE-8995-471CE203C701}" type="pres">
      <dgm:prSet presAssocID="{904FCF99-CD58-4830-9922-27F54A9D85DB}" presName="sibTrans" presStyleCnt="0"/>
      <dgm:spPr/>
    </dgm:pt>
    <dgm:pt modelId="{CC2277CE-30B9-465B-8C9A-335A7CD03AEB}" type="pres">
      <dgm:prSet presAssocID="{347A2E49-31C0-4C28-BC24-397B475E5D21}" presName="textNode" presStyleLbl="node1" presStyleIdx="2" presStyleCnt="4">
        <dgm:presLayoutVars>
          <dgm:bulletEnabled val="1"/>
        </dgm:presLayoutVars>
      </dgm:prSet>
      <dgm:spPr/>
    </dgm:pt>
    <dgm:pt modelId="{6F5CE5B4-1442-4B08-8F1D-3C838A1F2C82}" type="pres">
      <dgm:prSet presAssocID="{39746C12-A2C2-44DB-BFFA-053985D04C63}" presName="sibTrans" presStyleCnt="0"/>
      <dgm:spPr/>
    </dgm:pt>
    <dgm:pt modelId="{D51159D7-5249-4C18-86F8-F27B46708FCB}" type="pres">
      <dgm:prSet presAssocID="{17481399-549C-460A-B5C5-FE82E1E5413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F1C630D-3AAE-4281-91B9-575710CC7BC0}" srcId="{CF762F7D-123D-4212-870C-FD96D7D097CB}" destId="{A86DF4D5-71FD-4EA7-BE75-2258A0E7DB1A}" srcOrd="1" destOrd="0" parTransId="{44B17F7F-238A-47A3-9012-081354DFBC58}" sibTransId="{904FCF99-CD58-4830-9922-27F54A9D85DB}"/>
    <dgm:cxn modelId="{F01B1615-BD07-4819-B3D6-F248D34372CF}" type="presOf" srcId="{347A2E49-31C0-4C28-BC24-397B475E5D21}" destId="{CC2277CE-30B9-465B-8C9A-335A7CD03AEB}" srcOrd="0" destOrd="0" presId="urn:microsoft.com/office/officeart/2005/8/layout/hProcess9"/>
    <dgm:cxn modelId="{5460DF3F-0C0B-4EE3-9E88-0D618F9CA1E6}" type="presOf" srcId="{CF762F7D-123D-4212-870C-FD96D7D097CB}" destId="{D16B27AD-CA1C-4BC8-9572-0E21A6CF16B6}" srcOrd="0" destOrd="0" presId="urn:microsoft.com/office/officeart/2005/8/layout/hProcess9"/>
    <dgm:cxn modelId="{BC614669-4EAB-41F9-9737-BFADA26BCC62}" type="presOf" srcId="{D1D3BC1D-B96C-4F6B-8BE8-FC4250CCB966}" destId="{91398163-AA9A-475A-8AD2-2C6D3E09FDD5}" srcOrd="0" destOrd="0" presId="urn:microsoft.com/office/officeart/2005/8/layout/hProcess9"/>
    <dgm:cxn modelId="{C194CC4D-4ECD-4E6C-8A04-60E97585C62D}" srcId="{CF762F7D-123D-4212-870C-FD96D7D097CB}" destId="{347A2E49-31C0-4C28-BC24-397B475E5D21}" srcOrd="2" destOrd="0" parTransId="{64E2B4F6-458B-4314-A203-52161FC9DED1}" sibTransId="{39746C12-A2C2-44DB-BFFA-053985D04C63}"/>
    <dgm:cxn modelId="{291B8671-7B9F-4A93-87E9-2E99C8CCB161}" type="presOf" srcId="{17481399-549C-460A-B5C5-FE82E1E54138}" destId="{D51159D7-5249-4C18-86F8-F27B46708FCB}" srcOrd="0" destOrd="0" presId="urn:microsoft.com/office/officeart/2005/8/layout/hProcess9"/>
    <dgm:cxn modelId="{AA9F3DD8-3B4B-460D-A510-97996F75D304}" srcId="{CF762F7D-123D-4212-870C-FD96D7D097CB}" destId="{D1D3BC1D-B96C-4F6B-8BE8-FC4250CCB966}" srcOrd="0" destOrd="0" parTransId="{3183EAC4-AF16-4414-9E3B-4643173A89FD}" sibTransId="{A21266FA-4D5D-4235-B017-9D00F70B0039}"/>
    <dgm:cxn modelId="{C67F64EF-7EEE-4720-97C0-0144A1827207}" type="presOf" srcId="{A86DF4D5-71FD-4EA7-BE75-2258A0E7DB1A}" destId="{E63B98BD-8AB2-47CA-8990-789C16510929}" srcOrd="0" destOrd="0" presId="urn:microsoft.com/office/officeart/2005/8/layout/hProcess9"/>
    <dgm:cxn modelId="{1C0202FB-4C30-407A-AD98-CC4A41E311BD}" srcId="{CF762F7D-123D-4212-870C-FD96D7D097CB}" destId="{17481399-549C-460A-B5C5-FE82E1E54138}" srcOrd="3" destOrd="0" parTransId="{42575126-66DC-44C5-BED2-6B0E285416E3}" sibTransId="{3A964228-19FB-4671-A451-A46E1991AE09}"/>
    <dgm:cxn modelId="{5740386D-C2C2-462A-8AA1-3E600FE92449}" type="presParOf" srcId="{D16B27AD-CA1C-4BC8-9572-0E21A6CF16B6}" destId="{465066AC-E412-411B-9F3A-3866139EA821}" srcOrd="0" destOrd="0" presId="urn:microsoft.com/office/officeart/2005/8/layout/hProcess9"/>
    <dgm:cxn modelId="{97697E1A-4382-4B9D-B189-D5E2A15FE3F1}" type="presParOf" srcId="{D16B27AD-CA1C-4BC8-9572-0E21A6CF16B6}" destId="{85A39B1B-3575-4408-B51F-1FD6AF492835}" srcOrd="1" destOrd="0" presId="urn:microsoft.com/office/officeart/2005/8/layout/hProcess9"/>
    <dgm:cxn modelId="{23B72431-A64F-4545-AF4F-B309F3B666E3}" type="presParOf" srcId="{85A39B1B-3575-4408-B51F-1FD6AF492835}" destId="{91398163-AA9A-475A-8AD2-2C6D3E09FDD5}" srcOrd="0" destOrd="0" presId="urn:microsoft.com/office/officeart/2005/8/layout/hProcess9"/>
    <dgm:cxn modelId="{AA621F93-44AD-4401-8FE7-D349374C6EA7}" type="presParOf" srcId="{85A39B1B-3575-4408-B51F-1FD6AF492835}" destId="{1F49095F-776E-4B00-AD73-2678502EDAB8}" srcOrd="1" destOrd="0" presId="urn:microsoft.com/office/officeart/2005/8/layout/hProcess9"/>
    <dgm:cxn modelId="{F1BEBFAF-5CC5-4481-A31E-C046AD874102}" type="presParOf" srcId="{85A39B1B-3575-4408-B51F-1FD6AF492835}" destId="{E63B98BD-8AB2-47CA-8990-789C16510929}" srcOrd="2" destOrd="0" presId="urn:microsoft.com/office/officeart/2005/8/layout/hProcess9"/>
    <dgm:cxn modelId="{341EB654-22F7-4D6D-ADDD-8153A58FCA64}" type="presParOf" srcId="{85A39B1B-3575-4408-B51F-1FD6AF492835}" destId="{19A541BE-2A4B-46FE-8995-471CE203C701}" srcOrd="3" destOrd="0" presId="urn:microsoft.com/office/officeart/2005/8/layout/hProcess9"/>
    <dgm:cxn modelId="{1E0C9799-DAED-46D8-94E5-654C9B36BA79}" type="presParOf" srcId="{85A39B1B-3575-4408-B51F-1FD6AF492835}" destId="{CC2277CE-30B9-465B-8C9A-335A7CD03AEB}" srcOrd="4" destOrd="0" presId="urn:microsoft.com/office/officeart/2005/8/layout/hProcess9"/>
    <dgm:cxn modelId="{AB2083A7-63B9-4086-BF5D-D43ADC0AA8E8}" type="presParOf" srcId="{85A39B1B-3575-4408-B51F-1FD6AF492835}" destId="{6F5CE5B4-1442-4B08-8F1D-3C838A1F2C82}" srcOrd="5" destOrd="0" presId="urn:microsoft.com/office/officeart/2005/8/layout/hProcess9"/>
    <dgm:cxn modelId="{BD3ED272-ACC2-497F-9E4B-EE50277DF384}" type="presParOf" srcId="{85A39B1B-3575-4408-B51F-1FD6AF492835}" destId="{D51159D7-5249-4C18-86F8-F27B46708FC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066AC-E412-411B-9F3A-3866139EA821}">
      <dsp:nvSpPr>
        <dsp:cNvPr id="0" name=""/>
        <dsp:cNvSpPr/>
      </dsp:nvSpPr>
      <dsp:spPr>
        <a:xfrm>
          <a:off x="746925" y="0"/>
          <a:ext cx="8465157" cy="33130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398163-AA9A-475A-8AD2-2C6D3E09FDD5}">
      <dsp:nvSpPr>
        <dsp:cNvPr id="0" name=""/>
        <dsp:cNvSpPr/>
      </dsp:nvSpPr>
      <dsp:spPr>
        <a:xfrm>
          <a:off x="3403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sp:txBody>
      <dsp:txXfrm>
        <a:off x="68094" y="1058597"/>
        <a:ext cx="2082218" cy="1195827"/>
      </dsp:txXfrm>
    </dsp:sp>
    <dsp:sp modelId="{E63B98BD-8AB2-47CA-8990-789C16510929}">
      <dsp:nvSpPr>
        <dsp:cNvPr id="0" name=""/>
        <dsp:cNvSpPr/>
      </dsp:nvSpPr>
      <dsp:spPr>
        <a:xfrm>
          <a:off x="25836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sp:txBody>
      <dsp:txXfrm>
        <a:off x="2648295" y="1058597"/>
        <a:ext cx="2082218" cy="1195827"/>
      </dsp:txXfrm>
    </dsp:sp>
    <dsp:sp modelId="{CC2277CE-30B9-465B-8C9A-335A7CD03AEB}">
      <dsp:nvSpPr>
        <dsp:cNvPr id="0" name=""/>
        <dsp:cNvSpPr/>
      </dsp:nvSpPr>
      <dsp:spPr>
        <a:xfrm>
          <a:off x="51638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sp:txBody>
      <dsp:txXfrm>
        <a:off x="5228495" y="1058597"/>
        <a:ext cx="2082218" cy="1195827"/>
      </dsp:txXfrm>
    </dsp:sp>
    <dsp:sp modelId="{D51159D7-5249-4C18-86F8-F27B46708FCB}">
      <dsp:nvSpPr>
        <dsp:cNvPr id="0" name=""/>
        <dsp:cNvSpPr/>
      </dsp:nvSpPr>
      <dsp:spPr>
        <a:xfrm>
          <a:off x="77440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sp:txBody>
      <dsp:txXfrm>
        <a:off x="7808695" y="1058597"/>
        <a:ext cx="2082218" cy="1195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9009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17-12-2018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6E5FDF-BA9D-46BA-BA24-5683A601DBE2}"/>
              </a:ext>
            </a:extLst>
          </p:cNvPr>
          <p:cNvSpPr/>
          <p:nvPr/>
        </p:nvSpPr>
        <p:spPr>
          <a:xfrm>
            <a:off x="495298" y="1417347"/>
            <a:ext cx="5219701" cy="129372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Identificación de los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Críticos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261E01-865D-48DE-830A-A8C274A4BE11}"/>
              </a:ext>
            </a:extLst>
          </p:cNvPr>
          <p:cNvSpPr/>
          <p:nvPr/>
        </p:nvSpPr>
        <p:spPr>
          <a:xfrm>
            <a:off x="495298" y="3322926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Desarrollo del Manual de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Buenas Prácticas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CD8AB5-9664-4B67-A0A7-E709953EB491}"/>
              </a:ext>
            </a:extLst>
          </p:cNvPr>
          <p:cNvSpPr/>
          <p:nvPr/>
        </p:nvSpPr>
        <p:spPr>
          <a:xfrm>
            <a:off x="495298" y="5265759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Manual de Buenas Prácticas</a:t>
            </a:r>
          </a:p>
        </p:txBody>
      </p: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B3E7D140-C2F1-43F0-8E7F-E6776E505B38}"/>
              </a:ext>
            </a:extLst>
          </p:cNvPr>
          <p:cNvSpPr/>
          <p:nvPr/>
        </p:nvSpPr>
        <p:spPr>
          <a:xfrm>
            <a:off x="2573263" y="2844571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2" name="Diagrama de flujo: combinar 21">
            <a:extLst>
              <a:ext uri="{FF2B5EF4-FFF2-40B4-BE49-F238E27FC236}">
                <a16:creationId xmlns:a16="http://schemas.microsoft.com/office/drawing/2014/main" id="{5E73AE68-EB01-43A3-9A07-A98F06D15212}"/>
              </a:ext>
            </a:extLst>
          </p:cNvPr>
          <p:cNvSpPr/>
          <p:nvPr/>
        </p:nvSpPr>
        <p:spPr>
          <a:xfrm>
            <a:off x="2573263" y="4787403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BA69A4-12E9-428D-9DD8-AF5218C7AC1F}"/>
              </a:ext>
            </a:extLst>
          </p:cNvPr>
          <p:cNvSpPr/>
          <p:nvPr/>
        </p:nvSpPr>
        <p:spPr>
          <a:xfrm>
            <a:off x="6096002" y="1403293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Revisión de Proyectos Ejecutados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Recoger opinión de Expertos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Factores Críticos para ZOFRI S.A.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B94B6FB-098A-47FA-AFFB-8CBE59CED15F}"/>
              </a:ext>
            </a:extLst>
          </p:cNvPr>
          <p:cNvSpPr/>
          <p:nvPr/>
        </p:nvSpPr>
        <p:spPr>
          <a:xfrm>
            <a:off x="6096001" y="3313155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Diseño de la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Construcción de los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Validación dentro de ZOFRI S.A.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77117A-2AAA-449F-8E54-69D0F72B9C52}"/>
              </a:ext>
            </a:extLst>
          </p:cNvPr>
          <p:cNvSpPr/>
          <p:nvPr/>
        </p:nvSpPr>
        <p:spPr>
          <a:xfrm>
            <a:off x="6096000" y="5255988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Definición de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Estimación de esfuerzo en HH y $</a:t>
            </a:r>
          </a:p>
        </p:txBody>
      </p:sp>
    </p:spTree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86056" y="457796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86057" y="532592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86058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075287" y="4590889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075287" y="5333908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075287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9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491772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86057" y="3617516"/>
            <a:ext cx="9051902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43231" y="3020530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22" y="1362766"/>
            <a:ext cx="5073307" cy="5345696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8" y="1362766"/>
            <a:ext cx="6173859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90934"/>
            <a:ext cx="6173858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67961"/>
            <a:ext cx="6173858" cy="74050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35923"/>
              </p:ext>
            </p:extLst>
          </p:nvPr>
        </p:nvGraphicFramePr>
        <p:xfrm>
          <a:off x="495299" y="3199725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5227983" y="3890415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A541F89-1B3C-4998-9F2C-0994B2C38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743163"/>
              </p:ext>
            </p:extLst>
          </p:nvPr>
        </p:nvGraphicFramePr>
        <p:xfrm>
          <a:off x="495299" y="1441893"/>
          <a:ext cx="9959009" cy="3313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95109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64293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la focalización de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Documentos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1584374" y="153520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3230016" y="2927368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734563" y="2280491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5345A0D-3CBE-4258-BF05-E78AEF9EE377}"/>
              </a:ext>
            </a:extLst>
          </p:cNvPr>
          <p:cNvSpPr/>
          <p:nvPr/>
        </p:nvSpPr>
        <p:spPr>
          <a:xfrm>
            <a:off x="495300" y="147637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 cap="rnd" cmpd="sng">
            <a:solidFill>
              <a:schemeClr val="accent1"/>
            </a:solidFill>
            <a:prstDash val="solid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1908312" y="1503976"/>
            <a:ext cx="6361045" cy="720749"/>
            <a:chOff x="2383945" y="97112"/>
            <a:chExt cx="122265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1ª Junta de Administración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1721041" y="3150425"/>
            <a:ext cx="604112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5EEDC28-F086-47CC-A052-C0B0AB80F836}"/>
              </a:ext>
            </a:extLst>
          </p:cNvPr>
          <p:cNvSpPr/>
          <p:nvPr/>
        </p:nvSpPr>
        <p:spPr>
          <a:xfrm>
            <a:off x="1488535" y="2317022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1975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2932043" y="2311358"/>
            <a:ext cx="4194316" cy="747781"/>
            <a:chOff x="3404184" y="937759"/>
            <a:chExt cx="137473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04184" y="937759"/>
              <a:ext cx="137473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 junio nace </a:t>
              </a: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con el DL 1055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2705633" y="3966742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892189C-F56E-4678-8960-33B15A7D774D}"/>
              </a:ext>
            </a:extLst>
          </p:cNvPr>
          <p:cNvSpPr/>
          <p:nvPr/>
        </p:nvSpPr>
        <p:spPr>
          <a:xfrm>
            <a:off x="2481771" y="3157669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3925956" y="3157668"/>
            <a:ext cx="4343401" cy="748353"/>
            <a:chOff x="4290908" y="1778406"/>
            <a:chExt cx="1509772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1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3701916" y="4839183"/>
            <a:ext cx="615304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8649938-26D3-443A-8440-12741E67AA66}"/>
              </a:ext>
            </a:extLst>
          </p:cNvPr>
          <p:cNvSpPr/>
          <p:nvPr/>
        </p:nvSpPr>
        <p:spPr>
          <a:xfrm>
            <a:off x="3475006" y="3998316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4949913" y="3998317"/>
            <a:ext cx="5426152" cy="741362"/>
            <a:chOff x="5284144" y="2619054"/>
            <a:chExt cx="1032368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32368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Cesa sus actividades la Junta de Administración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Vigilancia de Zofri</a:t>
              </a:r>
            </a:p>
          </p:txBody>
        </p:sp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A6DE54-8543-4CC8-BC67-69F89DD920C6}"/>
              </a:ext>
            </a:extLst>
          </p:cNvPr>
          <p:cNvSpPr/>
          <p:nvPr/>
        </p:nvSpPr>
        <p:spPr>
          <a:xfrm>
            <a:off x="4468242" y="483896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5903842" y="4831975"/>
            <a:ext cx="5943601" cy="755341"/>
            <a:chOff x="6277379" y="3381341"/>
            <a:chExt cx="777579" cy="683212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277379" y="3381341"/>
              <a:ext cx="777579" cy="68321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Nace ZOFRI S.A. con un contrato de Concesión con el Estado por 40 años</a:t>
              </a:r>
            </a:p>
          </p:txBody>
        </p:sp>
      </p:grpSp>
      <p:sp>
        <p:nvSpPr>
          <p:cNvPr id="54" name="Flecha: doblada hacia arriba 53">
            <a:extLst>
              <a:ext uri="{FF2B5EF4-FFF2-40B4-BE49-F238E27FC236}">
                <a16:creationId xmlns:a16="http://schemas.microsoft.com/office/drawing/2014/main" id="{391C544C-D7B8-4885-895A-E168EB0CCD2A}"/>
              </a:ext>
            </a:extLst>
          </p:cNvPr>
          <p:cNvSpPr/>
          <p:nvPr/>
        </p:nvSpPr>
        <p:spPr>
          <a:xfrm rot="5400000">
            <a:off x="4700748" y="5682435"/>
            <a:ext cx="604112" cy="68964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F949E09-6E26-4895-B4E3-A65C2FBE59FE}"/>
              </a:ext>
            </a:extLst>
          </p:cNvPr>
          <p:cNvSpPr/>
          <p:nvPr/>
        </p:nvSpPr>
        <p:spPr>
          <a:xfrm>
            <a:off x="5488746" y="5685845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3B37905-4C56-4BC4-B84B-625AB1F39C23}"/>
              </a:ext>
            </a:extLst>
          </p:cNvPr>
          <p:cNvGrpSpPr/>
          <p:nvPr/>
        </p:nvGrpSpPr>
        <p:grpSpPr>
          <a:xfrm>
            <a:off x="6921147" y="5685845"/>
            <a:ext cx="4926296" cy="748353"/>
            <a:chOff x="6277379" y="3388329"/>
            <a:chExt cx="777579" cy="676223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E78DD4F-F763-4B04-BD08-46857DB8ABFF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230515C-BB2E-4E12-9F0D-64991923EE5B}"/>
                </a:ext>
              </a:extLst>
            </p:cNvPr>
            <p:cNvSpPr txBox="1"/>
            <p:nvPr/>
          </p:nvSpPr>
          <p:spPr>
            <a:xfrm>
              <a:off x="6277379" y="3388329"/>
              <a:ext cx="777579" cy="6762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Gestiones para extender contrato de 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Concesión (actual expira en 2030)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0" grpId="0" animBg="1"/>
      <p:bldP spid="36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72199-AEB3-42BC-B3CA-21502E21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291901"/>
            <a:ext cx="4839516" cy="27222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A4603C-5D5C-465A-855D-D0FFCCC54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1297608"/>
            <a:ext cx="4636445" cy="27878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22B283-160C-4766-8CA9-F7F877E7E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" y="4068658"/>
            <a:ext cx="4839516" cy="2722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36238A-67C9-4A3C-AB58-EA475F3D5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4077047"/>
            <a:ext cx="4636445" cy="27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791121" y="2298962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093" y="2259503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1" name="4 Imagen" descr="bolivia.png">
            <a:extLst>
              <a:ext uri="{FF2B5EF4-FFF2-40B4-BE49-F238E27FC236}">
                <a16:creationId xmlns:a16="http://schemas.microsoft.com/office/drawing/2014/main" id="{D398393B-F5E1-4DA8-BB32-0825368FA36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2530" y="3101643"/>
            <a:ext cx="629256" cy="633821"/>
          </a:xfrm>
          <a:prstGeom prst="rect">
            <a:avLst/>
          </a:prstGeom>
        </p:spPr>
      </p:pic>
      <p:pic>
        <p:nvPicPr>
          <p:cNvPr id="12" name="2 Imagen" descr="paraguay.png">
            <a:extLst>
              <a:ext uri="{FF2B5EF4-FFF2-40B4-BE49-F238E27FC236}">
                <a16:creationId xmlns:a16="http://schemas.microsoft.com/office/drawing/2014/main" id="{6B7CB3DB-651C-4D1F-9EDF-5313814A6A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7489" y="3737443"/>
            <a:ext cx="633891" cy="633821"/>
          </a:xfrm>
          <a:prstGeom prst="rect">
            <a:avLst/>
          </a:prstGeom>
        </p:spPr>
      </p:pic>
      <p:pic>
        <p:nvPicPr>
          <p:cNvPr id="13" name="3 Imagen" descr="Peru-bandera.png">
            <a:extLst>
              <a:ext uri="{FF2B5EF4-FFF2-40B4-BE49-F238E27FC236}">
                <a16:creationId xmlns:a16="http://schemas.microsoft.com/office/drawing/2014/main" id="{3CA58E2C-6B28-4A9C-B05A-06082289829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3364" y="4352273"/>
            <a:ext cx="633891" cy="592930"/>
          </a:xfrm>
          <a:prstGeom prst="rect">
            <a:avLst/>
          </a:prstGeom>
        </p:spPr>
      </p:pic>
      <p:pic>
        <p:nvPicPr>
          <p:cNvPr id="14" name="33 Imagen" descr="Chile-Flag-icon.png">
            <a:extLst>
              <a:ext uri="{FF2B5EF4-FFF2-40B4-BE49-F238E27FC236}">
                <a16:creationId xmlns:a16="http://schemas.microsoft.com/office/drawing/2014/main" id="{BB02250F-249C-4317-8041-2E7C499C5B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8837" y="4930195"/>
            <a:ext cx="607781" cy="616793"/>
          </a:xfrm>
          <a:prstGeom prst="rect">
            <a:avLst/>
          </a:prstGeom>
        </p:spPr>
      </p:pic>
      <p:pic>
        <p:nvPicPr>
          <p:cNvPr id="15" name="30 Imagen" descr="china_flag.png">
            <a:extLst>
              <a:ext uri="{FF2B5EF4-FFF2-40B4-BE49-F238E27FC236}">
                <a16:creationId xmlns:a16="http://schemas.microsoft.com/office/drawing/2014/main" id="{3C83373C-5834-45C8-8BE7-17E6063BE2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350" y="2838261"/>
            <a:ext cx="582109" cy="590739"/>
          </a:xfrm>
          <a:prstGeom prst="rect">
            <a:avLst/>
          </a:prstGeom>
        </p:spPr>
      </p:pic>
      <p:pic>
        <p:nvPicPr>
          <p:cNvPr id="16" name="29 Imagen" descr="united_states_flag.png">
            <a:extLst>
              <a:ext uri="{FF2B5EF4-FFF2-40B4-BE49-F238E27FC236}">
                <a16:creationId xmlns:a16="http://schemas.microsoft.com/office/drawing/2014/main" id="{7ED8C960-64A1-4F6D-8C2D-D6C9D0B7EA8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560" y="3438138"/>
            <a:ext cx="559855" cy="568156"/>
          </a:xfrm>
          <a:prstGeom prst="rect">
            <a:avLst/>
          </a:prstGeom>
        </p:spPr>
      </p:pic>
      <p:pic>
        <p:nvPicPr>
          <p:cNvPr id="17" name="31 Imagen" descr="korea_flag.png">
            <a:extLst>
              <a:ext uri="{FF2B5EF4-FFF2-40B4-BE49-F238E27FC236}">
                <a16:creationId xmlns:a16="http://schemas.microsoft.com/office/drawing/2014/main" id="{87E45516-78EF-46DA-9CD9-EAC875CE74F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809" y="4683979"/>
            <a:ext cx="561455" cy="555813"/>
          </a:xfrm>
          <a:prstGeom prst="rect">
            <a:avLst/>
          </a:prstGeom>
        </p:spPr>
      </p:pic>
      <p:pic>
        <p:nvPicPr>
          <p:cNvPr id="18" name="32 Imagen" descr="japan_flag_91456.jpg">
            <a:extLst>
              <a:ext uri="{FF2B5EF4-FFF2-40B4-BE49-F238E27FC236}">
                <a16:creationId xmlns:a16="http://schemas.microsoft.com/office/drawing/2014/main" id="{275DDDA4-15CD-4160-A380-A11F969FBD0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065" y="4085321"/>
            <a:ext cx="581303" cy="528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3CD07C-9A33-4293-832F-2D58028FF7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397" y="5385600"/>
            <a:ext cx="561455" cy="378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221178-E8DF-444D-A735-08D5CBE20E97}"/>
              </a:ext>
            </a:extLst>
          </p:cNvPr>
          <p:cNvSpPr txBox="1"/>
          <p:nvPr/>
        </p:nvSpPr>
        <p:spPr>
          <a:xfrm>
            <a:off x="469972" y="1420601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Mundo a Latinoamérica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20BDD2-B7C5-4CAC-B2F4-4F09C7201743}"/>
              </a:ext>
            </a:extLst>
          </p:cNvPr>
          <p:cNvSpPr txBox="1"/>
          <p:nvPr/>
        </p:nvSpPr>
        <p:spPr>
          <a:xfrm>
            <a:off x="5262084" y="5767562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Latinoamérica al Mundo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</p:spTree>
    <p:extLst>
      <p:ext uri="{BB962C8B-B14F-4D97-AF65-F5344CB8AC3E}">
        <p14:creationId xmlns:p14="http://schemas.microsoft.com/office/powerpoint/2010/main" val="5271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6054-DA93-4A34-9053-796F8C190EB3}"/>
              </a:ext>
            </a:extLst>
          </p:cNvPr>
          <p:cNvSpPr/>
          <p:nvPr/>
        </p:nvSpPr>
        <p:spPr>
          <a:xfrm>
            <a:off x="3538537" y="3243260"/>
            <a:ext cx="2486025" cy="164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Administración y Explotación de la Zona Franca de Iquique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8CEA504-A4BB-42EE-A3B2-3AEB972B3B67}"/>
              </a:ext>
            </a:extLst>
          </p:cNvPr>
          <p:cNvSpPr/>
          <p:nvPr/>
        </p:nvSpPr>
        <p:spPr>
          <a:xfrm>
            <a:off x="3957636" y="1352548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466 hectáreas,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5 unidades de negocio distintas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065A5A-50EC-4A70-87F5-3D606197C6CB}"/>
              </a:ext>
            </a:extLst>
          </p:cNvPr>
          <p:cNvSpPr/>
          <p:nvPr/>
        </p:nvSpPr>
        <p:spPr>
          <a:xfrm>
            <a:off x="3957636" y="511161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Ventas año </a:t>
            </a:r>
            <a:r>
              <a:rPr lang="es-CL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4.012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Millones de Dólares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A4865DF-E12C-4908-9BEC-58B5F5D5695D}"/>
              </a:ext>
            </a:extLst>
          </p:cNvPr>
          <p:cNvSpPr/>
          <p:nvPr/>
        </p:nvSpPr>
        <p:spPr>
          <a:xfrm>
            <a:off x="1509711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Posee una localización geográfica estratégica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486DF6-A285-446F-AFE8-DD0C24094E13}"/>
              </a:ext>
            </a:extLst>
          </p:cNvPr>
          <p:cNvSpPr/>
          <p:nvPr/>
        </p:nvSpPr>
        <p:spPr>
          <a:xfrm>
            <a:off x="6405563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1990, entrega el 15% de sus ingresos brutos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D5116EB-CCE4-473F-B9AE-9AA96174A37D}"/>
              </a:ext>
            </a:extLst>
          </p:cNvPr>
          <p:cNvSpPr/>
          <p:nvPr/>
        </p:nvSpPr>
        <p:spPr>
          <a:xfrm>
            <a:off x="1933574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Puertos, Aeropuertos y Carreteras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7D268FC-05CF-4883-9AEC-326A6D7D9759}"/>
              </a:ext>
            </a:extLst>
          </p:cNvPr>
          <p:cNvSpPr/>
          <p:nvPr/>
        </p:nvSpPr>
        <p:spPr>
          <a:xfrm>
            <a:off x="1933573" y="5082313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tributarios, aduaneros, de CORFO, Bonificación a mano de obra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52C1621-204D-4FBF-8E6B-86284BB85FE4}"/>
              </a:ext>
            </a:extLst>
          </p:cNvPr>
          <p:cNvSpPr/>
          <p:nvPr/>
        </p:nvSpPr>
        <p:spPr>
          <a:xfrm>
            <a:off x="5981698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la operación a más de 2.000 Empresas Usuarias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B08BDD0-8D78-42DF-9C1D-23AD0F9C9D3C}"/>
              </a:ext>
            </a:extLst>
          </p:cNvPr>
          <p:cNvSpPr/>
          <p:nvPr/>
        </p:nvSpPr>
        <p:spPr>
          <a:xfrm>
            <a:off x="5981698" y="5082312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 36.000 Empleos</a:t>
            </a:r>
          </a:p>
        </p:txBody>
      </p:sp>
    </p:spTree>
    <p:extLst>
      <p:ext uri="{BB962C8B-B14F-4D97-AF65-F5344CB8AC3E}">
        <p14:creationId xmlns:p14="http://schemas.microsoft.com/office/powerpoint/2010/main" val="37823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clientes: usuarios y visitantes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aportando el conocimiento y la experiencia para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entregarles a nuestros clientes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: usuarios y visitantes, la mejor combinación de factores, procesos y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soluciones, que satisfagan sus necesidades, teniendo como pilar fundamental el sentido de ética en los negocios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7A9C04-DE9E-449F-A4A7-E5C0B96C6F90}"/>
              </a:ext>
            </a:extLst>
          </p:cNvPr>
          <p:cNvSpPr/>
          <p:nvPr/>
        </p:nvSpPr>
        <p:spPr>
          <a:xfrm>
            <a:off x="10008704" y="5277678"/>
            <a:ext cx="1753193" cy="1195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Memoria</a:t>
            </a:r>
          </a:p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45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 la 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1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Proyectos informáticos con resultados inciertos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6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abortados obligando </a:t>
            </a:r>
          </a:p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su reformulación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1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Plazos y presupuesto fuera de lo planificado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6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Expectativas insatisfechas (producto final con defectos)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300" y="5128046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de una guía como apoyo para la gestión de </a:t>
            </a:r>
          </a:p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informáticos</a:t>
            </a:r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937436" y="4330933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CC88E4-D32B-47C8-95C4-07B970ABA957}"/>
              </a:ext>
            </a:extLst>
          </p:cNvPr>
          <p:cNvSpPr/>
          <p:nvPr/>
        </p:nvSpPr>
        <p:spPr>
          <a:xfrm>
            <a:off x="5027750" y="5135418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/>
              <a:t>Diseñar un plan de implementación para el Manual de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1A031799-B23C-4F37-8A0C-819A9046425F}"/>
              </a:ext>
            </a:extLst>
          </p:cNvPr>
          <p:cNvSpPr/>
          <p:nvPr/>
        </p:nvSpPr>
        <p:spPr>
          <a:xfrm>
            <a:off x="5469886" y="4330932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965</Words>
  <Application>Microsoft Office PowerPoint</Application>
  <PresentationFormat>Panorámica</PresentationFormat>
  <Paragraphs>223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Reseña de ZOFRI S.A.</vt:lpstr>
      <vt:lpstr>Modelo de Negocios de Zona Franca</vt:lpstr>
      <vt:lpstr>Actividad de ZOFRI S.A.</vt:lpstr>
      <vt:lpstr>Aspectos Estratégicos de ZOFRI S.A.</vt:lpstr>
      <vt:lpstr>Estructura Organizacional de ZOFRI S.A.</vt:lpstr>
      <vt:lpstr>Descripción de la 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315</cp:revision>
  <dcterms:created xsi:type="dcterms:W3CDTF">2018-11-29T19:30:27Z</dcterms:created>
  <dcterms:modified xsi:type="dcterms:W3CDTF">2018-12-17T19:19:41Z</dcterms:modified>
</cp:coreProperties>
</file>