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handoutMasterIdLst>
    <p:handoutMasterId r:id="rId21"/>
  </p:handoutMasterIdLst>
  <p:sldIdLst>
    <p:sldId id="258" r:id="rId2"/>
    <p:sldId id="286" r:id="rId3"/>
    <p:sldId id="295" r:id="rId4"/>
    <p:sldId id="300" r:id="rId5"/>
    <p:sldId id="296" r:id="rId6"/>
    <p:sldId id="298" r:id="rId7"/>
    <p:sldId id="288" r:id="rId8"/>
    <p:sldId id="289" r:id="rId9"/>
    <p:sldId id="299" r:id="rId10"/>
    <p:sldId id="293" r:id="rId11"/>
    <p:sldId id="265" r:id="rId12"/>
    <p:sldId id="276" r:id="rId13"/>
    <p:sldId id="277" r:id="rId14"/>
    <p:sldId id="266" r:id="rId15"/>
    <p:sldId id="272" r:id="rId16"/>
    <p:sldId id="273" r:id="rId17"/>
    <p:sldId id="274" r:id="rId18"/>
    <p:sldId id="26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77CD8B-49E8-4D46-BD1B-0263B07BE1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98300F-69BC-4B93-9934-C8EA88FEF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AAA34-CE1E-48C9-A4CD-CFA775F628BC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656C3-F83C-4EBC-85BA-727EB2F52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17450-4A4C-455F-839B-2CDA2D08F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DFA5-0E06-4AD5-9A19-C2D4404E48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998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0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04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5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636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5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628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02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8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99" y="1402403"/>
            <a:ext cx="9159977" cy="4638960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B01B32-AF99-4FDC-A418-A60F58E707F4}"/>
              </a:ext>
            </a:extLst>
          </p:cNvPr>
          <p:cNvCxnSpPr>
            <a:cxnSpLocks/>
          </p:cNvCxnSpPr>
          <p:nvPr userDrawn="1"/>
        </p:nvCxnSpPr>
        <p:spPr>
          <a:xfrm>
            <a:off x="498643" y="1252791"/>
            <a:ext cx="9009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54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9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8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49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00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25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AC6D-F750-44BB-A0B8-07BFEA35E468}" type="datetimeFigureOut">
              <a:rPr lang="es-CL" smtClean="0"/>
              <a:t>18-12-2018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96F40B-75D8-4FE2-993F-058F3BD166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01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68992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87ABC-3F9F-4AAA-98D0-27A2C9E3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51A3DD8-D31E-41A9-B5DD-F9E83FA575AF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6E5FDF-BA9D-46BA-BA24-5683A601DBE2}"/>
              </a:ext>
            </a:extLst>
          </p:cNvPr>
          <p:cNvSpPr/>
          <p:nvPr/>
        </p:nvSpPr>
        <p:spPr>
          <a:xfrm>
            <a:off x="495298" y="1417347"/>
            <a:ext cx="5219701" cy="129372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Identificación de los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Críticos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1261E01-865D-48DE-830A-A8C274A4BE11}"/>
              </a:ext>
            </a:extLst>
          </p:cNvPr>
          <p:cNvSpPr/>
          <p:nvPr/>
        </p:nvSpPr>
        <p:spPr>
          <a:xfrm>
            <a:off x="495298" y="3322926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Desarrollo del Manual de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Buenas Prácticas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9CD8AB5-9664-4B67-A0A7-E709953EB491}"/>
              </a:ext>
            </a:extLst>
          </p:cNvPr>
          <p:cNvSpPr/>
          <p:nvPr/>
        </p:nvSpPr>
        <p:spPr>
          <a:xfrm>
            <a:off x="495298" y="5265759"/>
            <a:ext cx="5219701" cy="1302287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</a:t>
            </a:r>
          </a:p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Manual de Buenas Prácticas</a:t>
            </a:r>
          </a:p>
        </p:txBody>
      </p:sp>
      <p:sp>
        <p:nvSpPr>
          <p:cNvPr id="21" name="Diagrama de flujo: combinar 20">
            <a:extLst>
              <a:ext uri="{FF2B5EF4-FFF2-40B4-BE49-F238E27FC236}">
                <a16:creationId xmlns:a16="http://schemas.microsoft.com/office/drawing/2014/main" id="{B3E7D140-C2F1-43F0-8E7F-E6776E505B38}"/>
              </a:ext>
            </a:extLst>
          </p:cNvPr>
          <p:cNvSpPr/>
          <p:nvPr/>
        </p:nvSpPr>
        <p:spPr>
          <a:xfrm>
            <a:off x="2573263" y="2844571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2" name="Diagrama de flujo: combinar 21">
            <a:extLst>
              <a:ext uri="{FF2B5EF4-FFF2-40B4-BE49-F238E27FC236}">
                <a16:creationId xmlns:a16="http://schemas.microsoft.com/office/drawing/2014/main" id="{5E73AE68-EB01-43A3-9A07-A98F06D15212}"/>
              </a:ext>
            </a:extLst>
          </p:cNvPr>
          <p:cNvSpPr/>
          <p:nvPr/>
        </p:nvSpPr>
        <p:spPr>
          <a:xfrm>
            <a:off x="2573263" y="4787403"/>
            <a:ext cx="1147014" cy="316165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BA69A4-12E9-428D-9DD8-AF5218C7AC1F}"/>
              </a:ext>
            </a:extLst>
          </p:cNvPr>
          <p:cNvSpPr/>
          <p:nvPr/>
        </p:nvSpPr>
        <p:spPr>
          <a:xfrm>
            <a:off x="6096002" y="1403293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Revisión de Proyectos Ejecutados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Recoger opinión de Expertos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Factores Críticos para ZOFRI S.A.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B94B6FB-098A-47FA-AFFB-8CBE59CED15F}"/>
              </a:ext>
            </a:extLst>
          </p:cNvPr>
          <p:cNvSpPr/>
          <p:nvPr/>
        </p:nvSpPr>
        <p:spPr>
          <a:xfrm>
            <a:off x="6096001" y="3313155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Diseño de la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Construcción de los Contenidos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Validación dentro de ZOFRI S.A.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C77117A-2AAA-449F-8E54-69D0F72B9C52}"/>
              </a:ext>
            </a:extLst>
          </p:cNvPr>
          <p:cNvSpPr/>
          <p:nvPr/>
        </p:nvSpPr>
        <p:spPr>
          <a:xfrm>
            <a:off x="6096000" y="5255988"/>
            <a:ext cx="4752975" cy="1302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Definición de las actividades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/>
                </a:solidFill>
              </a:rPr>
              <a:t>Estimación de esfuerzo en HH y $</a:t>
            </a:r>
          </a:p>
        </p:txBody>
      </p:sp>
    </p:spTree>
    <p:extLst>
      <p:ext uri="{BB962C8B-B14F-4D97-AF65-F5344CB8AC3E}">
        <p14:creationId xmlns:p14="http://schemas.microsoft.com/office/powerpoint/2010/main" val="6973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Resultados: Factores Críticos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Desarrollo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186440-2558-4BB2-B3A4-A0080543AD90}"/>
              </a:ext>
            </a:extLst>
          </p:cNvPr>
          <p:cNvSpPr/>
          <p:nvPr/>
        </p:nvSpPr>
        <p:spPr>
          <a:xfrm>
            <a:off x="486056" y="457796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Inicialización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3FE625B-1EBD-4096-B40A-A50BF5A760E8}"/>
              </a:ext>
            </a:extLst>
          </p:cNvPr>
          <p:cNvSpPr/>
          <p:nvPr/>
        </p:nvSpPr>
        <p:spPr>
          <a:xfrm>
            <a:off x="486057" y="532592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CA1A598-D911-459F-B995-CEBD219D1537}"/>
              </a:ext>
            </a:extLst>
          </p:cNvPr>
          <p:cNvSpPr/>
          <p:nvPr/>
        </p:nvSpPr>
        <p:spPr>
          <a:xfrm>
            <a:off x="486058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Planificación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39E72B5-C56C-4603-8675-300CBD431A62}"/>
              </a:ext>
            </a:extLst>
          </p:cNvPr>
          <p:cNvSpPr/>
          <p:nvPr/>
        </p:nvSpPr>
        <p:spPr>
          <a:xfrm>
            <a:off x="5075287" y="4590889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Aseguramiento de la Calidad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1ECC573-4FE4-4448-A861-0CD82F9B8C3E}"/>
              </a:ext>
            </a:extLst>
          </p:cNvPr>
          <p:cNvSpPr/>
          <p:nvPr/>
        </p:nvSpPr>
        <p:spPr>
          <a:xfrm>
            <a:off x="5075287" y="5333908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Personas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120A330-32A5-4586-8FFD-8E3BBAE93A07}"/>
              </a:ext>
            </a:extLst>
          </p:cNvPr>
          <p:cNvSpPr/>
          <p:nvPr/>
        </p:nvSpPr>
        <p:spPr>
          <a:xfrm>
            <a:off x="5075287" y="6073881"/>
            <a:ext cx="4462672" cy="5570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Gestión de los Riesgos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311CAD8-82F7-4208-9DFE-702FDC10F999}"/>
              </a:ext>
            </a:extLst>
          </p:cNvPr>
          <p:cNvSpPr/>
          <p:nvPr/>
        </p:nvSpPr>
        <p:spPr>
          <a:xfrm>
            <a:off x="495299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Revisión de Antecedentes Históricos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DBABBD-79F6-4202-A94F-A1BA4710583F}"/>
              </a:ext>
            </a:extLst>
          </p:cNvPr>
          <p:cNvSpPr/>
          <p:nvPr/>
        </p:nvSpPr>
        <p:spPr>
          <a:xfrm>
            <a:off x="5491772" y="1555955"/>
            <a:ext cx="4046187" cy="1286636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Consultas a Expertos y </a:t>
            </a:r>
          </a:p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Usuarios Finales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A76512-F7C8-42DD-B0AD-19FDE9CAC88B}"/>
              </a:ext>
            </a:extLst>
          </p:cNvPr>
          <p:cNvSpPr/>
          <p:nvPr/>
        </p:nvSpPr>
        <p:spPr>
          <a:xfrm>
            <a:off x="486057" y="3617516"/>
            <a:ext cx="9051902" cy="754671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Determinación de los Factores Críticos</a:t>
            </a:r>
          </a:p>
        </p:txBody>
      </p:sp>
      <p:sp>
        <p:nvSpPr>
          <p:cNvPr id="15" name="Diagrama de flujo: combinar 14">
            <a:extLst>
              <a:ext uri="{FF2B5EF4-FFF2-40B4-BE49-F238E27FC236}">
                <a16:creationId xmlns:a16="http://schemas.microsoft.com/office/drawing/2014/main" id="{138E4325-AF3F-41B8-830C-59E32D9FF15F}"/>
              </a:ext>
            </a:extLst>
          </p:cNvPr>
          <p:cNvSpPr/>
          <p:nvPr/>
        </p:nvSpPr>
        <p:spPr>
          <a:xfrm>
            <a:off x="3043231" y="3020530"/>
            <a:ext cx="3937553" cy="378284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552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Manual de Buenas Prácticas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44BB4C1-9BFC-475D-B227-02186456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22" y="1362766"/>
            <a:ext cx="5073307" cy="534569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519CE58-CFF5-429F-B31A-C623696DF4B1}"/>
              </a:ext>
            </a:extLst>
          </p:cNvPr>
          <p:cNvSpPr/>
          <p:nvPr/>
        </p:nvSpPr>
        <p:spPr>
          <a:xfrm>
            <a:off x="495298" y="1362766"/>
            <a:ext cx="6173859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Estructura del Manual de Buenas Prácticas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0EC6CE-68A5-4216-B796-9F475F3A3888}"/>
              </a:ext>
            </a:extLst>
          </p:cNvPr>
          <p:cNvSpPr/>
          <p:nvPr/>
        </p:nvSpPr>
        <p:spPr>
          <a:xfrm>
            <a:off x="495299" y="2290934"/>
            <a:ext cx="6173858" cy="736435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Contenido del Manual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98189E-B3D2-4F5D-B3BF-8BE7BE8010DD}"/>
              </a:ext>
            </a:extLst>
          </p:cNvPr>
          <p:cNvSpPr/>
          <p:nvPr/>
        </p:nvSpPr>
        <p:spPr>
          <a:xfrm>
            <a:off x="495299" y="5967961"/>
            <a:ext cx="6173858" cy="740501"/>
          </a:xfrm>
          <a:prstGeom prst="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24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Validación del Documento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E58420-0D76-419F-9863-2DF2CEB9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35923"/>
              </p:ext>
            </p:extLst>
          </p:nvPr>
        </p:nvGraphicFramePr>
        <p:xfrm>
          <a:off x="495299" y="3199725"/>
          <a:ext cx="4285423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22544">
                  <a:extLst>
                    <a:ext uri="{9D8B030D-6E8A-4147-A177-3AD203B41FA5}">
                      <a16:colId xmlns:a16="http://schemas.microsoft.com/office/drawing/2014/main" val="733832246"/>
                    </a:ext>
                  </a:extLst>
                </a:gridCol>
                <a:gridCol w="1162879">
                  <a:extLst>
                    <a:ext uri="{9D8B030D-6E8A-4147-A177-3AD203B41FA5}">
                      <a16:colId xmlns:a16="http://schemas.microsoft.com/office/drawing/2014/main" val="644950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Factor Crítico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Prácticas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27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Aseguramiento de la 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5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dirty="0"/>
                        <a:t>Gestión de los Riesgos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4497"/>
                  </a:ext>
                </a:extLst>
              </a:tr>
            </a:tbl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DD228D5-5BF6-48B0-9E02-9A9BEE536EA1}"/>
              </a:ext>
            </a:extLst>
          </p:cNvPr>
          <p:cNvSpPr/>
          <p:nvPr/>
        </p:nvSpPr>
        <p:spPr>
          <a:xfrm>
            <a:off x="5227983" y="3890415"/>
            <a:ext cx="1441174" cy="11048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5022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FC62-F834-4B80-A482-A83E68F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Resultados: Plan de Implementación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45D5268-6816-4295-A1C8-156211BB6CA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AFC443B-7446-4B68-819E-53714271C0DF}"/>
              </a:ext>
            </a:extLst>
          </p:cNvPr>
          <p:cNvSpPr/>
          <p:nvPr/>
        </p:nvSpPr>
        <p:spPr>
          <a:xfrm>
            <a:off x="1242224" y="1441893"/>
            <a:ext cx="8465157" cy="3313023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512748E-6040-42BC-B310-1A1707C89DBD}"/>
              </a:ext>
            </a:extLst>
          </p:cNvPr>
          <p:cNvSpPr/>
          <p:nvPr/>
        </p:nvSpPr>
        <p:spPr>
          <a:xfrm>
            <a:off x="498702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Presentación del Manual</a:t>
            </a: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08186DF-2880-4830-8391-59EE9FBD619D}"/>
              </a:ext>
            </a:extLst>
          </p:cNvPr>
          <p:cNvSpPr/>
          <p:nvPr/>
        </p:nvSpPr>
        <p:spPr>
          <a:xfrm>
            <a:off x="30789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Socialización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053D37-0CBC-4A53-84D7-889E6326E964}"/>
              </a:ext>
            </a:extLst>
          </p:cNvPr>
          <p:cNvSpPr/>
          <p:nvPr/>
        </p:nvSpPr>
        <p:spPr>
          <a:xfrm>
            <a:off x="56591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Definición de Política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C49E3656-0020-47ED-A638-1C8CDFAA4318}"/>
              </a:ext>
            </a:extLst>
          </p:cNvPr>
          <p:cNvSpPr/>
          <p:nvPr/>
        </p:nvSpPr>
        <p:spPr>
          <a:xfrm>
            <a:off x="8239303" y="2435799"/>
            <a:ext cx="2211600" cy="1325209"/>
          </a:xfrm>
          <a:custGeom>
            <a:avLst/>
            <a:gdLst>
              <a:gd name="connsiteX0" fmla="*/ 0 w 2211600"/>
              <a:gd name="connsiteY0" fmla="*/ 220873 h 1325209"/>
              <a:gd name="connsiteX1" fmla="*/ 220873 w 2211600"/>
              <a:gd name="connsiteY1" fmla="*/ 0 h 1325209"/>
              <a:gd name="connsiteX2" fmla="*/ 1990727 w 2211600"/>
              <a:gd name="connsiteY2" fmla="*/ 0 h 1325209"/>
              <a:gd name="connsiteX3" fmla="*/ 2211600 w 2211600"/>
              <a:gd name="connsiteY3" fmla="*/ 220873 h 1325209"/>
              <a:gd name="connsiteX4" fmla="*/ 2211600 w 2211600"/>
              <a:gd name="connsiteY4" fmla="*/ 1104336 h 1325209"/>
              <a:gd name="connsiteX5" fmla="*/ 1990727 w 2211600"/>
              <a:gd name="connsiteY5" fmla="*/ 1325209 h 1325209"/>
              <a:gd name="connsiteX6" fmla="*/ 220873 w 2211600"/>
              <a:gd name="connsiteY6" fmla="*/ 1325209 h 1325209"/>
              <a:gd name="connsiteX7" fmla="*/ 0 w 2211600"/>
              <a:gd name="connsiteY7" fmla="*/ 1104336 h 1325209"/>
              <a:gd name="connsiteX8" fmla="*/ 0 w 2211600"/>
              <a:gd name="connsiteY8" fmla="*/ 220873 h 132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1600" h="1325209">
                <a:moveTo>
                  <a:pt x="0" y="220873"/>
                </a:moveTo>
                <a:cubicBezTo>
                  <a:pt x="0" y="98888"/>
                  <a:pt x="98888" y="0"/>
                  <a:pt x="220873" y="0"/>
                </a:cubicBezTo>
                <a:lnTo>
                  <a:pt x="1990727" y="0"/>
                </a:lnTo>
                <a:cubicBezTo>
                  <a:pt x="2112712" y="0"/>
                  <a:pt x="2211600" y="98888"/>
                  <a:pt x="2211600" y="220873"/>
                </a:cubicBezTo>
                <a:lnTo>
                  <a:pt x="2211600" y="1104336"/>
                </a:lnTo>
                <a:cubicBezTo>
                  <a:pt x="2211600" y="1226321"/>
                  <a:pt x="2112712" y="1325209"/>
                  <a:pt x="1990727" y="1325209"/>
                </a:cubicBezTo>
                <a:lnTo>
                  <a:pt x="220873" y="1325209"/>
                </a:lnTo>
                <a:cubicBezTo>
                  <a:pt x="98888" y="1325209"/>
                  <a:pt x="0" y="1226321"/>
                  <a:pt x="0" y="1104336"/>
                </a:cubicBezTo>
                <a:lnTo>
                  <a:pt x="0" y="220873"/>
                </a:lnTo>
                <a:close/>
              </a:path>
            </a:pathLst>
          </a:cu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156131" tIns="156131" rIns="156131" bIns="156131" numCol="1" spcCol="1270" anchor="ctr" anchorCtr="0">
            <a:noAutofit/>
          </a:bodyPr>
          <a:lstStyle/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Marcha </a:t>
            </a:r>
          </a:p>
          <a:p>
            <a:pPr marL="0" lvl="0" indent="0" algn="ctr" defTabSz="10668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s-CL" sz="24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Blanca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B1DAA53-4E46-40E9-B6D3-A8AE66A1914B}"/>
              </a:ext>
            </a:extLst>
          </p:cNvPr>
          <p:cNvSpPr/>
          <p:nvPr/>
        </p:nvSpPr>
        <p:spPr>
          <a:xfrm>
            <a:off x="2951091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10 Semanas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AC7B5F-C095-4662-B0B9-0DB8F6FFEC30}"/>
              </a:ext>
            </a:extLst>
          </p:cNvPr>
          <p:cNvSpPr/>
          <p:nvPr/>
        </p:nvSpPr>
        <p:spPr>
          <a:xfrm>
            <a:off x="5642939" y="4944024"/>
            <a:ext cx="2314161" cy="13338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$ 3.611.250</a:t>
            </a:r>
          </a:p>
        </p:txBody>
      </p:sp>
    </p:spTree>
    <p:extLst>
      <p:ext uri="{BB962C8B-B14F-4D97-AF65-F5344CB8AC3E}">
        <p14:creationId xmlns:p14="http://schemas.microsoft.com/office/powerpoint/2010/main" val="20702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(1/3)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Identificar los factores críticos que influyen en las Buenas Prácticas del área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39138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Estudio de modelos y estándares fue relevante para focalizar el análisis de los antecedentes históricos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391388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Factores identificados y completamente validados por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la organización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8CF9D7DC-4097-4924-9144-BC8B851B6B05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625ED52E-3D57-43D7-B4D2-39424E7313D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891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(2/3)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Desarrollar los elementos centrales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del Manual 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Creación de Documento sin precedentes en la organización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Generación de oportunidad para construir otros manuales, que cubran todo tipo de proyectos</a:t>
            </a:r>
          </a:p>
        </p:txBody>
      </p:sp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39F31E-D414-42A0-B29A-2A8BA66BB396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0050FB63-9117-405E-9D7E-CC461E84FE22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33530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 relación a Objetivos Específicos (3/3)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495300" y="1583768"/>
            <a:ext cx="2794552" cy="4618249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Proponer un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Plan de Implementación del Manual 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 Buenas Prácticas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4263887" y="1859071"/>
            <a:ext cx="5158409" cy="15868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Permite acelerar el proceso de aprendizaje sobre la gestión de</a:t>
            </a:r>
          </a:p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los factores críticos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22E714E-A66D-4395-9AB0-D3D4101D751B}"/>
              </a:ext>
            </a:extLst>
          </p:cNvPr>
          <p:cNvSpPr/>
          <p:nvPr/>
        </p:nvSpPr>
        <p:spPr>
          <a:xfrm>
            <a:off x="4263886" y="4408906"/>
            <a:ext cx="5158410" cy="15868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enfoque en los factores críticos, sostendrá en el tiempo a las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5C25B04F-F9D4-48D0-B588-8BAE1DD141AA}"/>
              </a:ext>
            </a:extLst>
          </p:cNvPr>
          <p:cNvSpPr/>
          <p:nvPr/>
        </p:nvSpPr>
        <p:spPr>
          <a:xfrm rot="16200000">
            <a:off x="3180521" y="2384121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3" name="Diagrama de flujo: combinar 12">
            <a:extLst>
              <a:ext uri="{FF2B5EF4-FFF2-40B4-BE49-F238E27FC236}">
                <a16:creationId xmlns:a16="http://schemas.microsoft.com/office/drawing/2014/main" id="{BCD320A6-A9CA-4E14-890F-378E86E9EC05}"/>
              </a:ext>
            </a:extLst>
          </p:cNvPr>
          <p:cNvSpPr/>
          <p:nvPr/>
        </p:nvSpPr>
        <p:spPr>
          <a:xfrm>
            <a:off x="6246743" y="3659039"/>
            <a:ext cx="1192696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7446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 General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F984D5F-A2D1-40F7-8C89-C6586B12503B}"/>
              </a:ext>
            </a:extLst>
          </p:cNvPr>
          <p:cNvSpPr/>
          <p:nvPr/>
        </p:nvSpPr>
        <p:spPr>
          <a:xfrm>
            <a:off x="1022901" y="1630037"/>
            <a:ext cx="6213614" cy="1570363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Elaborar un Manual de Buenas Prácticas para el Desarrollo de Proyectos Informáticos en ZOFRI S.A.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D95A8-A708-40E3-BA44-524899660B04}"/>
              </a:ext>
            </a:extLst>
          </p:cNvPr>
          <p:cNvSpPr/>
          <p:nvPr/>
        </p:nvSpPr>
        <p:spPr>
          <a:xfrm>
            <a:off x="1022901" y="4433761"/>
            <a:ext cx="6213614" cy="15703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Recibido, Revisado y Validado Íntegramente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8C165D4-3F4E-4BB8-9BFA-8EDC3438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31" y="1386860"/>
            <a:ext cx="3954118" cy="533706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0" name="Diagrama de flujo: combinar 9">
            <a:extLst>
              <a:ext uri="{FF2B5EF4-FFF2-40B4-BE49-F238E27FC236}">
                <a16:creationId xmlns:a16="http://schemas.microsoft.com/office/drawing/2014/main" id="{A77C881E-5408-4CE2-8B1A-6AD551C2997C}"/>
              </a:ext>
            </a:extLst>
          </p:cNvPr>
          <p:cNvSpPr/>
          <p:nvPr/>
        </p:nvSpPr>
        <p:spPr>
          <a:xfrm>
            <a:off x="2370481" y="3548724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0179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Aportes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0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Nueva herramienta para la gestión de proyectos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5" y="1699592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para cubrir otro tipo de Proyectos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0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Factores Críticos transversales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5" y="1699593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Carrera (Nuevos Jefes de Proyectos)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299" y="5327373"/>
            <a:ext cx="8976691" cy="1273452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 de Crecer en la Eficiencia</a:t>
            </a:r>
          </a:p>
          <a:p>
            <a:pPr algn="ctr"/>
            <a:r>
              <a:rPr lang="es-C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mediante el Aprendizaje</a:t>
            </a:r>
            <a:endParaRPr lang="es-CL" sz="3200" dirty="0"/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3224418" y="4495049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924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BC3194-4F6D-463E-9391-E08CDE04143C}"/>
              </a:ext>
            </a:extLst>
          </p:cNvPr>
          <p:cNvSpPr/>
          <p:nvPr/>
        </p:nvSpPr>
        <p:spPr>
          <a:xfrm>
            <a:off x="108155" y="108155"/>
            <a:ext cx="11975690" cy="6636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AB0C6F9A-6461-4EDA-9D4D-A6D75F43B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29" y="3027900"/>
            <a:ext cx="7766936" cy="1318403"/>
          </a:xfr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“Elaboración de un Manual de Buenas Prácticas para el Desarrollo de Proyectos Informáticos en </a:t>
            </a:r>
            <a:b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</a:br>
            <a:r>
              <a:rPr lang="es-CL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ZOFRI S.A.”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4" name="Imagen 2">
            <a:extLst>
              <a:ext uri="{FF2B5EF4-FFF2-40B4-BE49-F238E27FC236}">
                <a16:creationId xmlns:a16="http://schemas.microsoft.com/office/drawing/2014/main" id="{A7452294-7B27-4A84-852B-0005176B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7" y="294876"/>
            <a:ext cx="2799301" cy="22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1A67277A-3074-4F03-9173-00A6CB561B48}"/>
              </a:ext>
            </a:extLst>
          </p:cNvPr>
          <p:cNvSpPr txBox="1">
            <a:spLocks/>
          </p:cNvSpPr>
          <p:nvPr/>
        </p:nvSpPr>
        <p:spPr>
          <a:xfrm>
            <a:off x="1" y="2580453"/>
            <a:ext cx="12191999" cy="38249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FACULTAD DE INGENIERÍA Y ARQUITECTURA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CC0EF95-5142-4852-81EE-4EB13FED66ED}"/>
              </a:ext>
            </a:extLst>
          </p:cNvPr>
          <p:cNvSpPr/>
          <p:nvPr/>
        </p:nvSpPr>
        <p:spPr>
          <a:xfrm>
            <a:off x="2" y="4438461"/>
            <a:ext cx="12191998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CL" dirty="0"/>
              <a:t>Memoria para optar al Título</a:t>
            </a:r>
          </a:p>
          <a:p>
            <a:pPr algn="ctr"/>
            <a:r>
              <a:rPr lang="es-CL" b="1" dirty="0"/>
              <a:t>“Ingeniero Civil Industrial Mención Gestión”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F6CA437-2226-4077-9E6D-239A983EFB8A}"/>
              </a:ext>
            </a:extLst>
          </p:cNvPr>
          <p:cNvSpPr/>
          <p:nvPr/>
        </p:nvSpPr>
        <p:spPr>
          <a:xfrm>
            <a:off x="190500" y="5736884"/>
            <a:ext cx="276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Estudiantes</a:t>
            </a:r>
          </a:p>
          <a:p>
            <a:r>
              <a:rPr lang="es-CL" dirty="0"/>
              <a:t>Mauricio Cámara Molina</a:t>
            </a:r>
          </a:p>
          <a:p>
            <a:r>
              <a:rPr lang="es-CL" dirty="0"/>
              <a:t>Manuel Garay Riquelme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759F881-73DF-4EB2-98C8-7A4E6D3DCC67}"/>
              </a:ext>
            </a:extLst>
          </p:cNvPr>
          <p:cNvSpPr/>
          <p:nvPr/>
        </p:nvSpPr>
        <p:spPr>
          <a:xfrm>
            <a:off x="0" y="60066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dirty="0"/>
              <a:t>Iquique – Chile</a:t>
            </a:r>
          </a:p>
          <a:p>
            <a:pPr algn="ctr"/>
            <a:r>
              <a:rPr lang="es-CL" dirty="0"/>
              <a:t>Diciembre 2018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BAA55A-12D6-47F7-AC22-066E1D9C8C95}"/>
              </a:ext>
            </a:extLst>
          </p:cNvPr>
          <p:cNvSpPr/>
          <p:nvPr/>
        </p:nvSpPr>
        <p:spPr>
          <a:xfrm>
            <a:off x="9345155" y="5175617"/>
            <a:ext cx="2846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dirty="0"/>
              <a:t>Profesor Patrocinante</a:t>
            </a:r>
          </a:p>
          <a:p>
            <a:r>
              <a:rPr lang="es-CL" dirty="0"/>
              <a:t>Jaime Lam Moraga</a:t>
            </a:r>
          </a:p>
          <a:p>
            <a:endParaRPr lang="es-CL" b="1" dirty="0"/>
          </a:p>
          <a:p>
            <a:r>
              <a:rPr lang="es-CL" b="1" dirty="0"/>
              <a:t>Profesor Colaborador</a:t>
            </a:r>
          </a:p>
          <a:p>
            <a:r>
              <a:rPr lang="es-CL" dirty="0"/>
              <a:t>Andrés Pulgar Seguel</a:t>
            </a:r>
          </a:p>
        </p:txBody>
      </p:sp>
    </p:spTree>
    <p:extLst>
      <p:ext uri="{BB962C8B-B14F-4D97-AF65-F5344CB8AC3E}">
        <p14:creationId xmlns:p14="http://schemas.microsoft.com/office/powerpoint/2010/main" val="28596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4215D47B-DB1D-4929-8142-2B581CB3CF66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4FB30D-2BEA-470A-B30A-5A85E9DFE74D}"/>
              </a:ext>
            </a:extLst>
          </p:cNvPr>
          <p:cNvSpPr txBox="1"/>
          <p:nvPr/>
        </p:nvSpPr>
        <p:spPr>
          <a:xfrm>
            <a:off x="495300" y="1504229"/>
            <a:ext cx="8990294" cy="1600681"/>
          </a:xfrm>
          <a:prstGeom prst="flowChartAlternateProcess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Elaborar un Manual de Buenas </a:t>
            </a:r>
            <a:r>
              <a:rPr lang="es-CL" sz="2800" dirty="0"/>
              <a:t>P</a:t>
            </a:r>
            <a:r>
              <a:rPr lang="es-CL" sz="2800" kern="1200" dirty="0"/>
              <a:t>rácticas 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para el Desarrollo de Proyectos </a:t>
            </a:r>
            <a:r>
              <a:rPr lang="es-CL" sz="2800" dirty="0"/>
              <a:t>I</a:t>
            </a:r>
            <a:r>
              <a:rPr lang="es-CL" sz="2800" kern="1200" dirty="0"/>
              <a:t>nformáticos</a:t>
            </a:r>
          </a:p>
          <a:p>
            <a:pPr marL="0" lvl="0" indent="0" algn="ctr" defTabSz="1244600">
              <a:spcBef>
                <a:spcPct val="0"/>
              </a:spcBef>
              <a:buNone/>
            </a:pPr>
            <a:r>
              <a:rPr lang="es-CL" sz="2800" kern="1200" dirty="0"/>
              <a:t> en ZOFRI S.A.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CD0EFD-1E90-46E8-BE05-FFBECCAB7C31}"/>
              </a:ext>
            </a:extLst>
          </p:cNvPr>
          <p:cNvGrpSpPr/>
          <p:nvPr/>
        </p:nvGrpSpPr>
        <p:grpSpPr>
          <a:xfrm>
            <a:off x="470277" y="4068463"/>
            <a:ext cx="2857852" cy="2399822"/>
            <a:chOff x="4190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1D1203EA-D598-4383-ACFE-50C6D470743A}"/>
                </a:ext>
              </a:extLst>
            </p:cNvPr>
            <p:cNvSpPr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9F112E0-A780-4655-B69E-88CDA04C519C}"/>
                </a:ext>
              </a:extLst>
            </p:cNvPr>
            <p:cNvSpPr txBox="1"/>
            <p:nvPr/>
          </p:nvSpPr>
          <p:spPr>
            <a:xfrm>
              <a:off x="4190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Identificar los factores críticos que influyen en las Buenas Prácticas del área bajo estudio</a:t>
              </a:r>
              <a:endParaRPr lang="es-CL" sz="2400" kern="1200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E53939-4BC3-4B47-AFA7-241B743DDDB5}"/>
              </a:ext>
            </a:extLst>
          </p:cNvPr>
          <p:cNvGrpSpPr/>
          <p:nvPr/>
        </p:nvGrpSpPr>
        <p:grpSpPr>
          <a:xfrm>
            <a:off x="3549009" y="4068463"/>
            <a:ext cx="2857852" cy="2399822"/>
            <a:chOff x="2862042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97BC2F9C-A025-4C64-9A66-82CFDC600110}"/>
                </a:ext>
              </a:extLst>
            </p:cNvPr>
            <p:cNvSpPr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9F42BA1-421B-4A44-B8F9-026F6D54C666}"/>
                </a:ext>
              </a:extLst>
            </p:cNvPr>
            <p:cNvSpPr txBox="1"/>
            <p:nvPr/>
          </p:nvSpPr>
          <p:spPr>
            <a:xfrm>
              <a:off x="2862042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400" dirty="0"/>
                <a:t>Desarrollar los elementos centrales del Manual de Buenas Prácticas</a:t>
              </a:r>
              <a:endParaRPr lang="es-CL" sz="2400" kern="12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2A85643-9D21-469B-82C8-3685BEA8DD87}"/>
              </a:ext>
            </a:extLst>
          </p:cNvPr>
          <p:cNvGrpSpPr/>
          <p:nvPr/>
        </p:nvGrpSpPr>
        <p:grpSpPr>
          <a:xfrm>
            <a:off x="6627742" y="4068463"/>
            <a:ext cx="2857852" cy="2399822"/>
            <a:chOff x="5719895" y="1421211"/>
            <a:chExt cx="2857852" cy="2984544"/>
          </a:xfrm>
          <a:solidFill>
            <a:schemeClr val="bg1"/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4FBA79B2-210B-4D4A-85D5-0CDFE3E0C232}"/>
                </a:ext>
              </a:extLst>
            </p:cNvPr>
            <p:cNvSpPr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8495DC0-FB04-40A9-A50B-A58F0D367B49}"/>
                </a:ext>
              </a:extLst>
            </p:cNvPr>
            <p:cNvSpPr txBox="1"/>
            <p:nvPr/>
          </p:nvSpPr>
          <p:spPr>
            <a:xfrm>
              <a:off x="5719895" y="1421211"/>
              <a:ext cx="2857852" cy="2984544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Proponer un </a:t>
              </a:r>
            </a:p>
            <a:p>
              <a:pPr lvl="0" algn="ctr" defTabSz="2622550">
                <a:spcBef>
                  <a:spcPct val="0"/>
                </a:spcBef>
              </a:pPr>
              <a:r>
                <a:rPr lang="es-CL" sz="2400" dirty="0"/>
                <a:t>Plan de Implementación del Manual de Buenas Prácticas</a:t>
              </a:r>
              <a:endParaRPr lang="es-CL" sz="2400" kern="1200" dirty="0"/>
            </a:p>
          </p:txBody>
        </p:sp>
      </p:grpSp>
      <p:sp>
        <p:nvSpPr>
          <p:cNvPr id="23" name="Diagrama de flujo: combinar 22">
            <a:extLst>
              <a:ext uri="{FF2B5EF4-FFF2-40B4-BE49-F238E27FC236}">
                <a16:creationId xmlns:a16="http://schemas.microsoft.com/office/drawing/2014/main" id="{33347CC8-96F7-424E-8052-E583DDBB5F91}"/>
              </a:ext>
            </a:extLst>
          </p:cNvPr>
          <p:cNvSpPr/>
          <p:nvPr/>
        </p:nvSpPr>
        <p:spPr>
          <a:xfrm>
            <a:off x="3549009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A1FF010F-73CA-4D5A-99DD-B1363FF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8990294" cy="697907"/>
          </a:xfrm>
        </p:spPr>
        <p:txBody>
          <a:bodyPr>
            <a:noAutofit/>
          </a:bodyPr>
          <a:lstStyle/>
          <a:p>
            <a:r>
              <a:rPr lang="es-CL" dirty="0"/>
              <a:t>Objetivos General y Específicos</a:t>
            </a:r>
          </a:p>
        </p:txBody>
      </p:sp>
      <p:sp>
        <p:nvSpPr>
          <p:cNvPr id="25" name="Diagrama de flujo: combinar 24">
            <a:extLst>
              <a:ext uri="{FF2B5EF4-FFF2-40B4-BE49-F238E27FC236}">
                <a16:creationId xmlns:a16="http://schemas.microsoft.com/office/drawing/2014/main" id="{E7542A67-BB53-414D-8F21-753F84824DD2}"/>
              </a:ext>
            </a:extLst>
          </p:cNvPr>
          <p:cNvSpPr/>
          <p:nvPr/>
        </p:nvSpPr>
        <p:spPr>
          <a:xfrm>
            <a:off x="6578635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D9EAC872-B614-4844-A39A-6663BC154940}"/>
              </a:ext>
            </a:extLst>
          </p:cNvPr>
          <p:cNvSpPr/>
          <p:nvPr/>
        </p:nvSpPr>
        <p:spPr>
          <a:xfrm>
            <a:off x="495300" y="3318330"/>
            <a:ext cx="28578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19403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4FB1BE-1694-4EC0-A817-13D34D9C69B8}"/>
              </a:ext>
            </a:extLst>
          </p:cNvPr>
          <p:cNvSpPr/>
          <p:nvPr/>
        </p:nvSpPr>
        <p:spPr>
          <a:xfrm>
            <a:off x="1584374" y="1535206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AF56FBB-F038-4556-AB58-5A483D3AE715}"/>
              </a:ext>
            </a:extLst>
          </p:cNvPr>
          <p:cNvSpPr/>
          <p:nvPr/>
        </p:nvSpPr>
        <p:spPr>
          <a:xfrm>
            <a:off x="3230016" y="2927368"/>
            <a:ext cx="1474908" cy="114727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83A3D3A0-7B31-49D7-A3E3-6B2FFEAE4632}"/>
              </a:ext>
            </a:extLst>
          </p:cNvPr>
          <p:cNvSpPr/>
          <p:nvPr/>
        </p:nvSpPr>
        <p:spPr>
          <a:xfrm rot="5400000">
            <a:off x="734563" y="2280491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5345A0D-3CBE-4258-BF05-E78AEF9EE377}"/>
              </a:ext>
            </a:extLst>
          </p:cNvPr>
          <p:cNvSpPr/>
          <p:nvPr/>
        </p:nvSpPr>
        <p:spPr>
          <a:xfrm>
            <a:off x="495300" y="147637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 cap="rnd" cmpd="sng">
            <a:solidFill>
              <a:schemeClr val="accent1"/>
            </a:solidFill>
            <a:prstDash val="solid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1973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508D9A-BCB5-4F93-AC53-EF4854F4F73F}"/>
              </a:ext>
            </a:extLst>
          </p:cNvPr>
          <p:cNvGrpSpPr/>
          <p:nvPr/>
        </p:nvGrpSpPr>
        <p:grpSpPr>
          <a:xfrm>
            <a:off x="1908312" y="1503976"/>
            <a:ext cx="6361045" cy="720749"/>
            <a:chOff x="2383945" y="97112"/>
            <a:chExt cx="122265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B5FF9B45-6F55-4603-B138-73F716C12ADA}"/>
                </a:ext>
              </a:extLst>
            </p:cNvPr>
            <p:cNvSpPr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ABACB754-01FD-424A-8BF7-B6E97B097195}"/>
                </a:ext>
              </a:extLst>
            </p:cNvPr>
            <p:cNvSpPr txBox="1"/>
            <p:nvPr/>
          </p:nvSpPr>
          <p:spPr>
            <a:xfrm>
              <a:off x="2383945" y="97112"/>
              <a:ext cx="122265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1ª Junta de Administración y Vigilancia de la Zona Franca</a:t>
              </a:r>
            </a:p>
          </p:txBody>
        </p:sp>
      </p:grp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5C49B8D4-021E-4B8D-8C35-A52F466DCC04}"/>
              </a:ext>
            </a:extLst>
          </p:cNvPr>
          <p:cNvSpPr/>
          <p:nvPr/>
        </p:nvSpPr>
        <p:spPr>
          <a:xfrm rot="5400000">
            <a:off x="1721041" y="3150425"/>
            <a:ext cx="604112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5EEDC28-F086-47CC-A052-C0B0AB80F836}"/>
              </a:ext>
            </a:extLst>
          </p:cNvPr>
          <p:cNvSpPr/>
          <p:nvPr/>
        </p:nvSpPr>
        <p:spPr>
          <a:xfrm>
            <a:off x="1488535" y="2317022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1975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19BD3DE-0E4B-4446-B37B-E813E222EBB9}"/>
              </a:ext>
            </a:extLst>
          </p:cNvPr>
          <p:cNvGrpSpPr/>
          <p:nvPr/>
        </p:nvGrpSpPr>
        <p:grpSpPr>
          <a:xfrm>
            <a:off x="2932043" y="2311358"/>
            <a:ext cx="4194316" cy="747781"/>
            <a:chOff x="3404184" y="937759"/>
            <a:chExt cx="1374731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10583DA3-27AD-4B8E-877C-C0A102EA5ECE}"/>
                </a:ext>
              </a:extLst>
            </p:cNvPr>
            <p:cNvSpPr/>
            <p:nvPr/>
          </p:nvSpPr>
          <p:spPr>
            <a:xfrm>
              <a:off x="3404765" y="937759"/>
              <a:ext cx="1352017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E5AAA-CEDD-4BC2-AA13-13C68790B0DD}"/>
                </a:ext>
              </a:extLst>
            </p:cNvPr>
            <p:cNvSpPr txBox="1"/>
            <p:nvPr/>
          </p:nvSpPr>
          <p:spPr>
            <a:xfrm>
              <a:off x="3404184" y="937759"/>
              <a:ext cx="1374731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1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 junio nace </a:t>
              </a: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con el DL 1055</a:t>
              </a:r>
            </a:p>
          </p:txBody>
        </p:sp>
      </p:grpSp>
      <p:sp>
        <p:nvSpPr>
          <p:cNvPr id="26" name="Flecha: doblada hacia arriba 25">
            <a:extLst>
              <a:ext uri="{FF2B5EF4-FFF2-40B4-BE49-F238E27FC236}">
                <a16:creationId xmlns:a16="http://schemas.microsoft.com/office/drawing/2014/main" id="{832B4EBE-F245-4292-AA1B-710979369E8D}"/>
              </a:ext>
            </a:extLst>
          </p:cNvPr>
          <p:cNvSpPr/>
          <p:nvPr/>
        </p:nvSpPr>
        <p:spPr>
          <a:xfrm rot="5400000">
            <a:off x="2705633" y="3966742"/>
            <a:ext cx="604111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892189C-F56E-4678-8960-33B15A7D774D}"/>
              </a:ext>
            </a:extLst>
          </p:cNvPr>
          <p:cNvSpPr/>
          <p:nvPr/>
        </p:nvSpPr>
        <p:spPr>
          <a:xfrm>
            <a:off x="2481771" y="3157669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CL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1978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4F5BFF5-4D3C-4591-B1AB-C919A1464BBC}"/>
              </a:ext>
            </a:extLst>
          </p:cNvPr>
          <p:cNvGrpSpPr/>
          <p:nvPr/>
        </p:nvGrpSpPr>
        <p:grpSpPr>
          <a:xfrm>
            <a:off x="3925956" y="3157668"/>
            <a:ext cx="4343401" cy="748353"/>
            <a:chOff x="4290908" y="1778406"/>
            <a:chExt cx="1509772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3CD1BB2-CCE6-4873-8C50-651D6DD97B06}"/>
                </a:ext>
              </a:extLst>
            </p:cNvPr>
            <p:cNvSpPr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11C61D5-80B2-477F-A3F2-0F98B8E241C8}"/>
                </a:ext>
              </a:extLst>
            </p:cNvPr>
            <p:cNvSpPr txBox="1"/>
            <p:nvPr/>
          </p:nvSpPr>
          <p:spPr>
            <a:xfrm>
              <a:off x="4290908" y="1778406"/>
              <a:ext cx="1509772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lvl="1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Zofri</a:t>
              </a: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se traslada a Barrio el Colorado</a:t>
              </a:r>
            </a:p>
          </p:txBody>
        </p:sp>
      </p:grp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EBC051CA-2E9A-45A3-B052-684E73F6EF49}"/>
              </a:ext>
            </a:extLst>
          </p:cNvPr>
          <p:cNvSpPr/>
          <p:nvPr/>
        </p:nvSpPr>
        <p:spPr>
          <a:xfrm rot="5400000">
            <a:off x="3701916" y="4839183"/>
            <a:ext cx="615304" cy="68964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8649938-26D3-443A-8440-12741E67AA66}"/>
              </a:ext>
            </a:extLst>
          </p:cNvPr>
          <p:cNvSpPr/>
          <p:nvPr/>
        </p:nvSpPr>
        <p:spPr>
          <a:xfrm>
            <a:off x="3475006" y="3998316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1989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79CC882-031D-4E09-ADF2-200D4743259B}"/>
              </a:ext>
            </a:extLst>
          </p:cNvPr>
          <p:cNvGrpSpPr/>
          <p:nvPr/>
        </p:nvGrpSpPr>
        <p:grpSpPr>
          <a:xfrm>
            <a:off x="4949913" y="3998317"/>
            <a:ext cx="5426152" cy="741362"/>
            <a:chOff x="5284144" y="2619054"/>
            <a:chExt cx="1032368" cy="604851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06224E7-A3D4-4880-A01D-C6F5B5945E22}"/>
                </a:ext>
              </a:extLst>
            </p:cNvPr>
            <p:cNvSpPr/>
            <p:nvPr/>
          </p:nvSpPr>
          <p:spPr>
            <a:xfrm>
              <a:off x="5284144" y="2619054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7979E4B-C4A5-4997-A79C-E8F90695221C}"/>
                </a:ext>
              </a:extLst>
            </p:cNvPr>
            <p:cNvSpPr txBox="1"/>
            <p:nvPr/>
          </p:nvSpPr>
          <p:spPr>
            <a:xfrm>
              <a:off x="5284144" y="2619054"/>
              <a:ext cx="1032368" cy="60485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Cesa sus actividades la Junta de Administración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 Vigilancia de Zofri</a:t>
              </a:r>
            </a:p>
          </p:txBody>
        </p:sp>
      </p:grp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A6DE54-8543-4CC8-BC67-69F89DD920C6}"/>
              </a:ext>
            </a:extLst>
          </p:cNvPr>
          <p:cNvSpPr/>
          <p:nvPr/>
        </p:nvSpPr>
        <p:spPr>
          <a:xfrm>
            <a:off x="4468242" y="4838964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612F6A0-112B-4DB5-85CD-7B00FA23B433}"/>
              </a:ext>
            </a:extLst>
          </p:cNvPr>
          <p:cNvGrpSpPr/>
          <p:nvPr/>
        </p:nvGrpSpPr>
        <p:grpSpPr>
          <a:xfrm>
            <a:off x="5903842" y="4831975"/>
            <a:ext cx="5943601" cy="755341"/>
            <a:chOff x="6277379" y="3381341"/>
            <a:chExt cx="777579" cy="683212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C80C41B-0B29-440D-87E7-DF7154507437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B3B70D1C-4367-428B-B415-3605CF55594A}"/>
                </a:ext>
              </a:extLst>
            </p:cNvPr>
            <p:cNvSpPr txBox="1"/>
            <p:nvPr/>
          </p:nvSpPr>
          <p:spPr>
            <a:xfrm>
              <a:off x="6277379" y="3381341"/>
              <a:ext cx="777579" cy="68321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Nace ZOFRI S.A. con un contrato de Concesión con el Estado por 40 años</a:t>
              </a:r>
            </a:p>
          </p:txBody>
        </p:sp>
      </p:grpSp>
      <p:sp>
        <p:nvSpPr>
          <p:cNvPr id="54" name="Flecha: doblada hacia arriba 53">
            <a:extLst>
              <a:ext uri="{FF2B5EF4-FFF2-40B4-BE49-F238E27FC236}">
                <a16:creationId xmlns:a16="http://schemas.microsoft.com/office/drawing/2014/main" id="{391C544C-D7B8-4885-895A-E168EB0CCD2A}"/>
              </a:ext>
            </a:extLst>
          </p:cNvPr>
          <p:cNvSpPr/>
          <p:nvPr/>
        </p:nvSpPr>
        <p:spPr>
          <a:xfrm rot="5400000">
            <a:off x="4700748" y="5682435"/>
            <a:ext cx="604112" cy="68964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AF949E09-6E26-4895-B4E3-A65C2FBE59FE}"/>
              </a:ext>
            </a:extLst>
          </p:cNvPr>
          <p:cNvSpPr/>
          <p:nvPr/>
        </p:nvSpPr>
        <p:spPr>
          <a:xfrm>
            <a:off x="5488746" y="5685845"/>
            <a:ext cx="1069125" cy="748353"/>
          </a:xfrm>
          <a:prstGeom prst="roundRect">
            <a:avLst>
              <a:gd name="adj" fmla="val 16670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s-E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endParaRPr lang="es-CL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3B37905-4C56-4BC4-B84B-625AB1F39C23}"/>
              </a:ext>
            </a:extLst>
          </p:cNvPr>
          <p:cNvGrpSpPr/>
          <p:nvPr/>
        </p:nvGrpSpPr>
        <p:grpSpPr>
          <a:xfrm>
            <a:off x="6921147" y="5685845"/>
            <a:ext cx="4926296" cy="748353"/>
            <a:chOff x="6277379" y="3388329"/>
            <a:chExt cx="777579" cy="676223"/>
          </a:xfr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4E78DD4F-F763-4B04-BD08-46857DB8ABFF}"/>
                </a:ext>
              </a:extLst>
            </p:cNvPr>
            <p:cNvSpPr/>
            <p:nvPr/>
          </p:nvSpPr>
          <p:spPr>
            <a:xfrm>
              <a:off x="6277379" y="3459701"/>
              <a:ext cx="777579" cy="604851"/>
            </a:xfrm>
            <a:prstGeom prst="rect">
              <a:avLst/>
            </a:prstGeom>
            <a:grp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230515C-BB2E-4E12-9F0D-64991923EE5B}"/>
                </a:ext>
              </a:extLst>
            </p:cNvPr>
            <p:cNvSpPr txBox="1"/>
            <p:nvPr/>
          </p:nvSpPr>
          <p:spPr>
            <a:xfrm>
              <a:off x="6277379" y="3388329"/>
              <a:ext cx="777579" cy="67622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Gestiones para extender contrato de </a:t>
              </a:r>
            </a:p>
            <a:p>
              <a:pPr marL="0" lvl="1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s-ES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Concesión (actual expira en 2030)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4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4" grpId="0" animBg="1"/>
      <p:bldP spid="40" grpId="0" animBg="1"/>
      <p:bldP spid="36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697907"/>
          </a:xfrm>
        </p:spPr>
        <p:txBody>
          <a:bodyPr>
            <a:noAutofit/>
          </a:bodyPr>
          <a:lstStyle/>
          <a:p>
            <a:r>
              <a:rPr lang="es-CL" dirty="0"/>
              <a:t>Reseña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472199-AEB3-42BC-B3CA-21502E21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1291901"/>
            <a:ext cx="4839516" cy="27222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A4603C-5D5C-465A-855D-D0FFCCC54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1297608"/>
            <a:ext cx="4636445" cy="27878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622B283-160C-4766-8CA9-F7F877E7E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1" y="4068658"/>
            <a:ext cx="4839516" cy="2722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36238A-67C9-4A3C-AB58-EA475F3D5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61" y="4077047"/>
            <a:ext cx="4636445" cy="27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7692355" cy="697907"/>
          </a:xfrm>
        </p:spPr>
        <p:txBody>
          <a:bodyPr>
            <a:noAutofit/>
          </a:bodyPr>
          <a:lstStyle/>
          <a:p>
            <a:r>
              <a:rPr lang="es-CL" dirty="0">
                <a:latin typeface="+mn-lt"/>
              </a:rPr>
              <a:t>Modelo de Negocios de Zona Franca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D9927A31-3710-4C5A-A731-A5D68FBA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76" y="1339553"/>
            <a:ext cx="4036172" cy="5447141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89A65965-31BF-40D8-B092-570EA538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71768">
            <a:off x="3366311" y="1993089"/>
            <a:ext cx="3791547" cy="522776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AD1182A-694D-4A49-AD4F-F711F2C05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5383"/>
            <a:ext cx="4509529" cy="855776"/>
          </a:xfrm>
          <a:prstGeom prst="rect">
            <a:avLst/>
          </a:prstGeom>
          <a:noFill/>
          <a:ln w="31750"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</p:pic>
      <p:sp>
        <p:nvSpPr>
          <p:cNvPr id="59" name="Pentágono 2">
            <a:extLst>
              <a:ext uri="{FF2B5EF4-FFF2-40B4-BE49-F238E27FC236}">
                <a16:creationId xmlns:a16="http://schemas.microsoft.com/office/drawing/2014/main" id="{73C1BED5-1DB7-4C33-831C-9381E94E61F3}"/>
              </a:ext>
            </a:extLst>
          </p:cNvPr>
          <p:cNvSpPr/>
          <p:nvPr/>
        </p:nvSpPr>
        <p:spPr>
          <a:xfrm>
            <a:off x="791121" y="2298962"/>
            <a:ext cx="2152348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China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USA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Japón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Corea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Hong Kong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0" name="Pentágono 7">
            <a:extLst>
              <a:ext uri="{FF2B5EF4-FFF2-40B4-BE49-F238E27FC236}">
                <a16:creationId xmlns:a16="http://schemas.microsoft.com/office/drawing/2014/main" id="{07ACEFFE-6E28-424B-B159-F767B971EE01}"/>
              </a:ext>
            </a:extLst>
          </p:cNvPr>
          <p:cNvSpPr/>
          <p:nvPr/>
        </p:nvSpPr>
        <p:spPr>
          <a:xfrm>
            <a:off x="8657093" y="2259503"/>
            <a:ext cx="2151909" cy="410445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Bolivia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Paraguay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Perú</a:t>
            </a:r>
          </a:p>
          <a:p>
            <a:endParaRPr lang="es-MX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r>
              <a:rPr lang="es-MX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Chile</a:t>
            </a:r>
            <a:endParaRPr lang="es-CL" sz="2000" dirty="0">
              <a:ln w="0"/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11" name="4 Imagen" descr="bolivia.png">
            <a:extLst>
              <a:ext uri="{FF2B5EF4-FFF2-40B4-BE49-F238E27FC236}">
                <a16:creationId xmlns:a16="http://schemas.microsoft.com/office/drawing/2014/main" id="{D398393B-F5E1-4DA8-BB32-0825368FA36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2530" y="3101643"/>
            <a:ext cx="629256" cy="633821"/>
          </a:xfrm>
          <a:prstGeom prst="rect">
            <a:avLst/>
          </a:prstGeom>
        </p:spPr>
      </p:pic>
      <p:pic>
        <p:nvPicPr>
          <p:cNvPr id="12" name="2 Imagen" descr="paraguay.png">
            <a:extLst>
              <a:ext uri="{FF2B5EF4-FFF2-40B4-BE49-F238E27FC236}">
                <a16:creationId xmlns:a16="http://schemas.microsoft.com/office/drawing/2014/main" id="{6B7CB3DB-651C-4D1F-9EDF-5313814A6A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7489" y="3737443"/>
            <a:ext cx="633891" cy="633821"/>
          </a:xfrm>
          <a:prstGeom prst="rect">
            <a:avLst/>
          </a:prstGeom>
        </p:spPr>
      </p:pic>
      <p:pic>
        <p:nvPicPr>
          <p:cNvPr id="13" name="3 Imagen" descr="Peru-bandera.png">
            <a:extLst>
              <a:ext uri="{FF2B5EF4-FFF2-40B4-BE49-F238E27FC236}">
                <a16:creationId xmlns:a16="http://schemas.microsoft.com/office/drawing/2014/main" id="{3CA58E2C-6B28-4A9C-B05A-06082289829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3364" y="4352273"/>
            <a:ext cx="633891" cy="592930"/>
          </a:xfrm>
          <a:prstGeom prst="rect">
            <a:avLst/>
          </a:prstGeom>
        </p:spPr>
      </p:pic>
      <p:pic>
        <p:nvPicPr>
          <p:cNvPr id="14" name="33 Imagen" descr="Chile-Flag-icon.png">
            <a:extLst>
              <a:ext uri="{FF2B5EF4-FFF2-40B4-BE49-F238E27FC236}">
                <a16:creationId xmlns:a16="http://schemas.microsoft.com/office/drawing/2014/main" id="{BB02250F-249C-4317-8041-2E7C499C5B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8837" y="4930195"/>
            <a:ext cx="607781" cy="616793"/>
          </a:xfrm>
          <a:prstGeom prst="rect">
            <a:avLst/>
          </a:prstGeom>
        </p:spPr>
      </p:pic>
      <p:pic>
        <p:nvPicPr>
          <p:cNvPr id="15" name="30 Imagen" descr="china_flag.png">
            <a:extLst>
              <a:ext uri="{FF2B5EF4-FFF2-40B4-BE49-F238E27FC236}">
                <a16:creationId xmlns:a16="http://schemas.microsoft.com/office/drawing/2014/main" id="{3C83373C-5834-45C8-8BE7-17E6063BE2A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0350" y="2838261"/>
            <a:ext cx="582109" cy="590739"/>
          </a:xfrm>
          <a:prstGeom prst="rect">
            <a:avLst/>
          </a:prstGeom>
        </p:spPr>
      </p:pic>
      <p:pic>
        <p:nvPicPr>
          <p:cNvPr id="16" name="29 Imagen" descr="united_states_flag.png">
            <a:extLst>
              <a:ext uri="{FF2B5EF4-FFF2-40B4-BE49-F238E27FC236}">
                <a16:creationId xmlns:a16="http://schemas.microsoft.com/office/drawing/2014/main" id="{7ED8C960-64A1-4F6D-8C2D-D6C9D0B7EA8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0560" y="3438138"/>
            <a:ext cx="559855" cy="568156"/>
          </a:xfrm>
          <a:prstGeom prst="rect">
            <a:avLst/>
          </a:prstGeom>
        </p:spPr>
      </p:pic>
      <p:pic>
        <p:nvPicPr>
          <p:cNvPr id="17" name="31 Imagen" descr="korea_flag.png">
            <a:extLst>
              <a:ext uri="{FF2B5EF4-FFF2-40B4-BE49-F238E27FC236}">
                <a16:creationId xmlns:a16="http://schemas.microsoft.com/office/drawing/2014/main" id="{87E45516-78EF-46DA-9CD9-EAC875CE74F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809" y="4683979"/>
            <a:ext cx="561455" cy="555813"/>
          </a:xfrm>
          <a:prstGeom prst="rect">
            <a:avLst/>
          </a:prstGeom>
        </p:spPr>
      </p:pic>
      <p:pic>
        <p:nvPicPr>
          <p:cNvPr id="18" name="32 Imagen" descr="japan_flag_91456.jpg">
            <a:extLst>
              <a:ext uri="{FF2B5EF4-FFF2-40B4-BE49-F238E27FC236}">
                <a16:creationId xmlns:a16="http://schemas.microsoft.com/office/drawing/2014/main" id="{275DDDA4-15CD-4160-A380-A11F969FBD04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065" y="4085321"/>
            <a:ext cx="581303" cy="528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3CD07C-9A33-4293-832F-2D58028FF7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397" y="5385600"/>
            <a:ext cx="561455" cy="3789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221178-E8DF-444D-A735-08D5CBE20E97}"/>
              </a:ext>
            </a:extLst>
          </p:cNvPr>
          <p:cNvSpPr txBox="1"/>
          <p:nvPr/>
        </p:nvSpPr>
        <p:spPr>
          <a:xfrm>
            <a:off x="469972" y="1420601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Mundo a Latinoamérica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20BDD2-B7C5-4CAC-B2F4-4F09C7201743}"/>
              </a:ext>
            </a:extLst>
          </p:cNvPr>
          <p:cNvSpPr txBox="1"/>
          <p:nvPr/>
        </p:nvSpPr>
        <p:spPr>
          <a:xfrm>
            <a:off x="5262084" y="5767562"/>
            <a:ext cx="309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Latinoamérica al Mundo</a:t>
            </a:r>
          </a:p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ZOFRI</a:t>
            </a:r>
          </a:p>
        </p:txBody>
      </p:sp>
    </p:spTree>
    <p:extLst>
      <p:ext uri="{BB962C8B-B14F-4D97-AF65-F5344CB8AC3E}">
        <p14:creationId xmlns:p14="http://schemas.microsoft.com/office/powerpoint/2010/main" val="5271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D01-B5A1-48A8-B2A6-275C8DC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46"/>
            <a:ext cx="6086475" cy="571333"/>
          </a:xfrm>
        </p:spPr>
        <p:txBody>
          <a:bodyPr>
            <a:noAutofit/>
          </a:bodyPr>
          <a:lstStyle/>
          <a:p>
            <a:r>
              <a:rPr lang="es-CL" dirty="0"/>
              <a:t>Actividad de ZOFRI S.A.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2421A3F3-D7E6-468F-8EE1-9D58DDF2460A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D876054-DA93-4A34-9053-796F8C190EB3}"/>
              </a:ext>
            </a:extLst>
          </p:cNvPr>
          <p:cNvSpPr/>
          <p:nvPr/>
        </p:nvSpPr>
        <p:spPr>
          <a:xfrm>
            <a:off x="3538537" y="3243260"/>
            <a:ext cx="2486025" cy="16478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Administración y Explotación de la Zona Franca de Iquique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8CEA504-A4BB-42EE-A3B2-3AEB972B3B67}"/>
              </a:ext>
            </a:extLst>
          </p:cNvPr>
          <p:cNvSpPr/>
          <p:nvPr/>
        </p:nvSpPr>
        <p:spPr>
          <a:xfrm>
            <a:off x="3957636" y="1352548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466 hectáreas,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5 unidades de negocio distintas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F065A5A-50EC-4A70-87F5-3D606197C6CB}"/>
              </a:ext>
            </a:extLst>
          </p:cNvPr>
          <p:cNvSpPr/>
          <p:nvPr/>
        </p:nvSpPr>
        <p:spPr>
          <a:xfrm>
            <a:off x="3957636" y="511161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Ventas año </a:t>
            </a:r>
            <a:r>
              <a:rPr lang="es-CL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4.012 </a:t>
            </a:r>
          </a:p>
          <a:p>
            <a:pPr lvl="0" algn="ctr" defTabSz="1022350">
              <a:spcBef>
                <a:spcPct val="0"/>
              </a:spcBef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Millones de Dólares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A4865DF-E12C-4908-9BEC-58B5F5D5695D}"/>
              </a:ext>
            </a:extLst>
          </p:cNvPr>
          <p:cNvSpPr/>
          <p:nvPr/>
        </p:nvSpPr>
        <p:spPr>
          <a:xfrm>
            <a:off x="1509711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Posee una localización geográfica estratégica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F486DF6-A285-446F-AFE8-DD0C24094E13}"/>
              </a:ext>
            </a:extLst>
          </p:cNvPr>
          <p:cNvSpPr/>
          <p:nvPr/>
        </p:nvSpPr>
        <p:spPr>
          <a:xfrm>
            <a:off x="6405563" y="3243261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1990, entrega el 15% de sus ingresos brutos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D5116EB-CCE4-473F-B9AE-9AA96174A37D}"/>
              </a:ext>
            </a:extLst>
          </p:cNvPr>
          <p:cNvSpPr/>
          <p:nvPr/>
        </p:nvSpPr>
        <p:spPr>
          <a:xfrm>
            <a:off x="1933574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 a Puertos, Aeropuertos y Carreteras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7D268FC-05CF-4883-9AEC-326A6D7D9759}"/>
              </a:ext>
            </a:extLst>
          </p:cNvPr>
          <p:cNvSpPr/>
          <p:nvPr/>
        </p:nvSpPr>
        <p:spPr>
          <a:xfrm>
            <a:off x="1933573" y="5082313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Beneficios tributarios, aduaneros, de CORFO, Bonificación a mano de obra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052C1621-204D-4FBF-8E6B-86284BB85FE4}"/>
              </a:ext>
            </a:extLst>
          </p:cNvPr>
          <p:cNvSpPr/>
          <p:nvPr/>
        </p:nvSpPr>
        <p:spPr>
          <a:xfrm>
            <a:off x="5981698" y="1404207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la operación a más de 2.000 Empresas Usuarias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AB08BDD0-8D78-42DF-9C1D-23AD0F9C9D3C}"/>
              </a:ext>
            </a:extLst>
          </p:cNvPr>
          <p:cNvSpPr/>
          <p:nvPr/>
        </p:nvSpPr>
        <p:spPr>
          <a:xfrm>
            <a:off x="5981698" y="5082312"/>
            <a:ext cx="1647825" cy="1647825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L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 36.000 Empleos</a:t>
            </a:r>
          </a:p>
        </p:txBody>
      </p:sp>
    </p:spTree>
    <p:extLst>
      <p:ext uri="{BB962C8B-B14F-4D97-AF65-F5344CB8AC3E}">
        <p14:creationId xmlns:p14="http://schemas.microsoft.com/office/powerpoint/2010/main" val="37823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1F7BBE7-AE55-470A-A695-EE06215F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580104"/>
            <a:ext cx="9159977" cy="672681"/>
          </a:xfrm>
        </p:spPr>
        <p:txBody>
          <a:bodyPr/>
          <a:lstStyle/>
          <a:p>
            <a:r>
              <a:rPr lang="es-CL" dirty="0"/>
              <a:t>Aspectos Estratégicos de ZOFRI S.A.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EADDFA2-16B4-45DE-A799-8CE24B112CA0}"/>
              </a:ext>
            </a:extLst>
          </p:cNvPr>
          <p:cNvGrpSpPr/>
          <p:nvPr/>
        </p:nvGrpSpPr>
        <p:grpSpPr>
          <a:xfrm>
            <a:off x="7727084" y="1442768"/>
            <a:ext cx="1862998" cy="5030079"/>
            <a:chOff x="7792278" y="1442768"/>
            <a:chExt cx="1862998" cy="503007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BB33757-C23F-4909-BFDD-27FCBF390637}"/>
                </a:ext>
              </a:extLst>
            </p:cNvPr>
            <p:cNvSpPr txBox="1"/>
            <p:nvPr/>
          </p:nvSpPr>
          <p:spPr>
            <a:xfrm>
              <a:off x="7792278" y="1878885"/>
              <a:ext cx="1862998" cy="4593962"/>
            </a:xfrm>
            <a:prstGeom prst="rect">
              <a:avLst/>
            </a:prstGeom>
            <a:ln w="28575"/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Confianza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Respeto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Creatividad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Integridad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Vocación</a:t>
              </a:r>
            </a:p>
            <a:p>
              <a:pPr marL="0" lvl="1" algn="ctr"/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Compromiso</a:t>
              </a:r>
            </a:p>
            <a:p>
              <a:pPr lvl="1"/>
              <a:endParaRPr lang="es-CL" sz="2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Diagrama de flujo: proceso alternativo 18">
              <a:extLst>
                <a:ext uri="{FF2B5EF4-FFF2-40B4-BE49-F238E27FC236}">
                  <a16:creationId xmlns:a16="http://schemas.microsoft.com/office/drawing/2014/main" id="{1AD1AD99-24D7-4F62-910C-5CD7CF5DEC66}"/>
                </a:ext>
              </a:extLst>
            </p:cNvPr>
            <p:cNvSpPr/>
            <p:nvPr/>
          </p:nvSpPr>
          <p:spPr>
            <a:xfrm>
              <a:off x="7968727" y="1442768"/>
              <a:ext cx="1510100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Valores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297BF3C-A508-4130-8DD5-CF6C3924481A}"/>
              </a:ext>
            </a:extLst>
          </p:cNvPr>
          <p:cNvGrpSpPr/>
          <p:nvPr/>
        </p:nvGrpSpPr>
        <p:grpSpPr>
          <a:xfrm>
            <a:off x="5252241" y="1442768"/>
            <a:ext cx="2341997" cy="5030078"/>
            <a:chOff x="5317435" y="1442768"/>
            <a:chExt cx="2341997" cy="5030078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109FAAE-72FD-4F5E-9576-A458A34B4A96}"/>
                </a:ext>
              </a:extLst>
            </p:cNvPr>
            <p:cNvSpPr txBox="1"/>
            <p:nvPr/>
          </p:nvSpPr>
          <p:spPr>
            <a:xfrm>
              <a:off x="5317435" y="1878884"/>
              <a:ext cx="2341997" cy="459396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0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Ser la más eficiente y sostenible plataforma de negocios de Sudamérica, con las mejores oportunidades y soluciones para sus clientes: usuarios y visitantes</a:t>
              </a:r>
              <a:endParaRPr lang="es-CL" sz="2000" kern="1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Diagrama de flujo: proceso alternativo 19">
              <a:extLst>
                <a:ext uri="{FF2B5EF4-FFF2-40B4-BE49-F238E27FC236}">
                  <a16:creationId xmlns:a16="http://schemas.microsoft.com/office/drawing/2014/main" id="{8D138C50-E2B8-431A-A331-83A9C6E73D44}"/>
                </a:ext>
              </a:extLst>
            </p:cNvPr>
            <p:cNvSpPr/>
            <p:nvPr/>
          </p:nvSpPr>
          <p:spPr>
            <a:xfrm>
              <a:off x="5638638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Visión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1DF2ADB-4186-4091-A8DE-8EE22C94BC43}"/>
              </a:ext>
            </a:extLst>
          </p:cNvPr>
          <p:cNvGrpSpPr/>
          <p:nvPr/>
        </p:nvGrpSpPr>
        <p:grpSpPr>
          <a:xfrm>
            <a:off x="430103" y="1442768"/>
            <a:ext cx="4689292" cy="5030078"/>
            <a:chOff x="495297" y="1442768"/>
            <a:chExt cx="4689292" cy="503007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C2FD5E15-9857-4693-B8D2-3B7BD6FA55E5}"/>
                </a:ext>
              </a:extLst>
            </p:cNvPr>
            <p:cNvGrpSpPr/>
            <p:nvPr/>
          </p:nvGrpSpPr>
          <p:grpSpPr>
            <a:xfrm>
              <a:off x="495297" y="1878884"/>
              <a:ext cx="4689292" cy="4593962"/>
              <a:chOff x="4190" y="1421211"/>
              <a:chExt cx="2857852" cy="2984544"/>
            </a:xfrm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4D7E631-A2DE-44EC-82A8-82241A8AE3BD}"/>
                  </a:ext>
                </a:extLst>
              </p:cNvPr>
              <p:cNvSpPr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89FDA88-ACC2-4CB6-A8C6-FFDB79F0D89B}"/>
                  </a:ext>
                </a:extLst>
              </p:cNvPr>
              <p:cNvSpPr txBox="1"/>
              <p:nvPr/>
            </p:nvSpPr>
            <p:spPr>
              <a:xfrm>
                <a:off x="4190" y="1421211"/>
                <a:ext cx="2857852" cy="298454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224790" tIns="224790" rIns="224790" bIns="224790" numCol="1" spcCol="1270" anchor="ctr" anchorCtr="0">
                <a:noAutofit/>
              </a:bodyPr>
              <a:lstStyle/>
              <a:p>
                <a:pPr lvl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Gestionar y liderar una plataforma de servicios para facilitar negocios en Sudamérica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, aportando el conocimiento y la experiencia para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entregarles a nuestros clientes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: usuarios y visitantes, la mejor combinación de factores, procesos y </a:t>
                </a:r>
                <a:r>
                  <a:rPr lang="es-CL" sz="2000" dirty="0">
                    <a:solidFill>
                      <a:srgbClr val="0070C0"/>
                    </a:solidFill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soluciones, que satisfagan sus necesidades, teniendo como pilar fundamental el sentido de ética en los negocios</a:t>
                </a:r>
                <a:r>
                  <a:rPr lang="es-CL" sz="2000" dirty="0"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a:rPr>
                  <a:t> y asumiendo un alto compromiso con la generación de valor para accionistas, clientes, colaboradores, comunidad y entorno</a:t>
                </a:r>
                <a:endParaRPr lang="es-CL" sz="2000" kern="1200" dirty="0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sp>
          <p:nvSpPr>
            <p:cNvPr id="21" name="Diagrama de flujo: proceso alternativo 20">
              <a:extLst>
                <a:ext uri="{FF2B5EF4-FFF2-40B4-BE49-F238E27FC236}">
                  <a16:creationId xmlns:a16="http://schemas.microsoft.com/office/drawing/2014/main" id="{43738A32-28B8-41B7-ABB8-3AFEF9320C6B}"/>
                </a:ext>
              </a:extLst>
            </p:cNvPr>
            <p:cNvSpPr/>
            <p:nvPr/>
          </p:nvSpPr>
          <p:spPr>
            <a:xfrm>
              <a:off x="2039826" y="1442768"/>
              <a:ext cx="1699591" cy="672681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2400" dirty="0">
                  <a:ln w="0"/>
                  <a:solidFill>
                    <a:schemeClr val="tx1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rPr>
                <a:t>Misión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C7A9C04-DE9E-449F-A4A7-E5C0B96C6F90}"/>
              </a:ext>
            </a:extLst>
          </p:cNvPr>
          <p:cNvSpPr/>
          <p:nvPr/>
        </p:nvSpPr>
        <p:spPr>
          <a:xfrm>
            <a:off x="10008704" y="5277678"/>
            <a:ext cx="1753193" cy="11951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Memoria</a:t>
            </a:r>
          </a:p>
          <a:p>
            <a:pPr algn="ctr"/>
            <a:r>
              <a:rPr lang="es-CL" sz="20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45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9009098-29DC-4FE1-A202-8AA63536C7F2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6EE814-BE17-4C97-9C98-4678D63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 de ZOFRI S.A.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799C2AA-93E8-4EC4-B384-A75BF963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546" y="1774247"/>
            <a:ext cx="2841826" cy="22116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Directores:   7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Gerentes:     6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Ejecutivos:  12</a:t>
            </a:r>
          </a:p>
          <a:p>
            <a:r>
              <a:rPr lang="es-CL" sz="200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Dotación:   295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2D85B81-0D13-4B2B-B6BB-BF5135B318CE}"/>
              </a:ext>
            </a:extLst>
          </p:cNvPr>
          <p:cNvSpPr/>
          <p:nvPr/>
        </p:nvSpPr>
        <p:spPr>
          <a:xfrm>
            <a:off x="3142112" y="1525676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Directorio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22CD232-2B6A-4C04-8B37-3EB888ACCB26}"/>
              </a:ext>
            </a:extLst>
          </p:cNvPr>
          <p:cNvSpPr/>
          <p:nvPr/>
        </p:nvSpPr>
        <p:spPr>
          <a:xfrm>
            <a:off x="3145216" y="2405864"/>
            <a:ext cx="2013357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General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EDE7F05-F1DA-48E8-9C0F-B56E6DA9B8D2}"/>
              </a:ext>
            </a:extLst>
          </p:cNvPr>
          <p:cNvSpPr/>
          <p:nvPr/>
        </p:nvSpPr>
        <p:spPr>
          <a:xfrm>
            <a:off x="1287628" y="3320265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Asuntos Legales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EB9088A-0CF8-4BE7-9345-AAAC3C4C2EF2}"/>
              </a:ext>
            </a:extLst>
          </p:cNvPr>
          <p:cNvSpPr/>
          <p:nvPr/>
        </p:nvSpPr>
        <p:spPr>
          <a:xfrm>
            <a:off x="4687877" y="3332700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Planificación y Desarrollo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31BC841-CE91-40E7-B6D2-D83B049F36C7}"/>
              </a:ext>
            </a:extLst>
          </p:cNvPr>
          <p:cNvSpPr/>
          <p:nvPr/>
        </p:nvSpPr>
        <p:spPr>
          <a:xfrm>
            <a:off x="1281406" y="3985847"/>
            <a:ext cx="235938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Auditoría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25B0479-8FEC-4536-9AD9-8D4057E67C8D}"/>
              </a:ext>
            </a:extLst>
          </p:cNvPr>
          <p:cNvSpPr/>
          <p:nvPr/>
        </p:nvSpPr>
        <p:spPr>
          <a:xfrm>
            <a:off x="4681655" y="3998282"/>
            <a:ext cx="2555719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Asuntos Corporativos y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Comunic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D97973B-AC26-487A-BD25-A52D1175958B}"/>
              </a:ext>
            </a:extLst>
          </p:cNvPr>
          <p:cNvSpPr/>
          <p:nvPr/>
        </p:nvSpPr>
        <p:spPr>
          <a:xfrm>
            <a:off x="1281406" y="4648329"/>
            <a:ext cx="2368716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Seguridad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EF0DE10-0912-4F51-8D3E-52A94ED61B88}"/>
              </a:ext>
            </a:extLst>
          </p:cNvPr>
          <p:cNvSpPr/>
          <p:nvPr/>
        </p:nvSpPr>
        <p:spPr>
          <a:xfrm>
            <a:off x="4681656" y="4660764"/>
            <a:ext cx="2555718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Subgerencia de Personas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B3D07A1-4E4A-4112-8E4C-1C5BFCB1969A}"/>
              </a:ext>
            </a:extLst>
          </p:cNvPr>
          <p:cNvSpPr/>
          <p:nvPr/>
        </p:nvSpPr>
        <p:spPr>
          <a:xfrm>
            <a:off x="269876" y="5805334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Comercial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FC5228D-92A1-4485-BFBE-A1438CE85D54}"/>
              </a:ext>
            </a:extLst>
          </p:cNvPr>
          <p:cNvSpPr/>
          <p:nvPr/>
        </p:nvSpPr>
        <p:spPr>
          <a:xfrm>
            <a:off x="2952399" y="5817769"/>
            <a:ext cx="2409852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Operaciones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C275E1-805A-4520-98F5-5424870C0D7D}"/>
              </a:ext>
            </a:extLst>
          </p:cNvPr>
          <p:cNvSpPr/>
          <p:nvPr/>
        </p:nvSpPr>
        <p:spPr>
          <a:xfrm>
            <a:off x="5645826" y="5802215"/>
            <a:ext cx="2409853" cy="511726"/>
          </a:xfrm>
          <a:prstGeom prst="roundRect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Gerencia de </a:t>
            </a:r>
            <a:r>
              <a:rPr lang="es-CL" sz="16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Adm</a:t>
            </a:r>
            <a:r>
              <a:rPr lang="es-CL" sz="1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 y Finanzas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CA13F069-A041-4C8B-9232-721E65E6F920}"/>
              </a:ext>
            </a:extLst>
          </p:cNvPr>
          <p:cNvCxnSpPr>
            <a:cxnSpLocks/>
            <a:stCxn id="19" idx="0"/>
            <a:endCxn id="21" idx="0"/>
          </p:cNvCxnSpPr>
          <p:nvPr/>
        </p:nvCxnSpPr>
        <p:spPr>
          <a:xfrm rot="5400000" flipH="1" flipV="1">
            <a:off x="4161218" y="3115800"/>
            <a:ext cx="3119" cy="5375951"/>
          </a:xfrm>
          <a:prstGeom prst="bentConnector3">
            <a:avLst>
              <a:gd name="adj1" fmla="val 7429272"/>
            </a:avLst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6F7E485-5784-4BA5-89D8-5D003910773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4151895" y="2917590"/>
            <a:ext cx="5430" cy="2900179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7BF7716-9F03-4FA3-B9C8-BF4184C3EC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148791" y="2037402"/>
            <a:ext cx="3104" cy="368462"/>
          </a:xfrm>
          <a:prstGeom prst="straightConnector1">
            <a:avLst/>
          </a:prstGeom>
          <a:ln w="28575"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4C410AB-7814-4E79-8A42-7C7B65167C6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647011" y="3576128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CD3C97F-3059-4C70-89D7-E34AC3E6ACE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640789" y="4241710"/>
            <a:ext cx="1040866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BA6AFE9-F818-414E-8372-C4CFB0061B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650122" y="4904192"/>
            <a:ext cx="1031534" cy="12435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9644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9805-D1CE-4FA9-8395-999F57B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 la problemática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D00E8A3A-5868-4159-A33C-4E613D5CA89B}"/>
              </a:ext>
            </a:extLst>
          </p:cNvPr>
          <p:cNvSpPr/>
          <p:nvPr/>
        </p:nvSpPr>
        <p:spPr>
          <a:xfrm>
            <a:off x="0" y="11393"/>
            <a:ext cx="2801062" cy="49343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Situación bajo estudio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1F7B59AE-DEBD-43FD-9882-461C747DDF2A}"/>
              </a:ext>
            </a:extLst>
          </p:cNvPr>
          <p:cNvSpPr/>
          <p:nvPr/>
        </p:nvSpPr>
        <p:spPr>
          <a:xfrm>
            <a:off x="495301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ln w="0"/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Proyectos informáticos con resultados inciertos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B33CB027-DC17-4388-8C49-32B26EAD1960}"/>
              </a:ext>
            </a:extLst>
          </p:cNvPr>
          <p:cNvSpPr/>
          <p:nvPr/>
        </p:nvSpPr>
        <p:spPr>
          <a:xfrm>
            <a:off x="2761526" y="1570687"/>
            <a:ext cx="2136498" cy="2499846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abortados obligando </a:t>
            </a:r>
          </a:p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su reformulación</a:t>
            </a: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9BA3F2CA-A237-4B5D-9589-D2C5E4CEEC15}"/>
              </a:ext>
            </a:extLst>
          </p:cNvPr>
          <p:cNvSpPr/>
          <p:nvPr/>
        </p:nvSpPr>
        <p:spPr>
          <a:xfrm>
            <a:off x="5027751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Plazos y presupuesto fuera de lo planificado</a:t>
            </a:r>
          </a:p>
        </p:txBody>
      </p:sp>
      <p:sp>
        <p:nvSpPr>
          <p:cNvPr id="15" name="Diagrama de flujo: proceso 14">
            <a:extLst>
              <a:ext uri="{FF2B5EF4-FFF2-40B4-BE49-F238E27FC236}">
                <a16:creationId xmlns:a16="http://schemas.microsoft.com/office/drawing/2014/main" id="{048DA6B6-314A-4EA6-8849-4340BEBA409A}"/>
              </a:ext>
            </a:extLst>
          </p:cNvPr>
          <p:cNvSpPr/>
          <p:nvPr/>
        </p:nvSpPr>
        <p:spPr>
          <a:xfrm>
            <a:off x="7293976" y="1570688"/>
            <a:ext cx="2136498" cy="2499845"/>
          </a:xfrm>
          <a:prstGeom prst="flowChartProcess">
            <a:avLst/>
          </a:prstGeom>
          <a:ln w="28575"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Expectativas insatisfechas (producto final con defectos)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BD8E39A-CA9D-49E0-A5EB-CB0F4193B66E}"/>
              </a:ext>
            </a:extLst>
          </p:cNvPr>
          <p:cNvSpPr/>
          <p:nvPr/>
        </p:nvSpPr>
        <p:spPr>
          <a:xfrm>
            <a:off x="495300" y="5128046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requiere de una guía como apoyo para la gestión de </a:t>
            </a:r>
          </a:p>
          <a:p>
            <a:pPr algn="ctr"/>
            <a:r>
              <a:rPr lang="es-C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informáticos</a:t>
            </a:r>
          </a:p>
        </p:txBody>
      </p:sp>
      <p:sp>
        <p:nvSpPr>
          <p:cNvPr id="17" name="Diagrama de flujo: combinar 16">
            <a:extLst>
              <a:ext uri="{FF2B5EF4-FFF2-40B4-BE49-F238E27FC236}">
                <a16:creationId xmlns:a16="http://schemas.microsoft.com/office/drawing/2014/main" id="{5F5B3DCF-CEB7-4D09-9959-25B750DDDC1C}"/>
              </a:ext>
            </a:extLst>
          </p:cNvPr>
          <p:cNvSpPr/>
          <p:nvPr/>
        </p:nvSpPr>
        <p:spPr>
          <a:xfrm>
            <a:off x="937436" y="4330933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CC88E4-D32B-47C8-95C4-07B970ABA957}"/>
              </a:ext>
            </a:extLst>
          </p:cNvPr>
          <p:cNvSpPr/>
          <p:nvPr/>
        </p:nvSpPr>
        <p:spPr>
          <a:xfrm>
            <a:off x="5027750" y="5135418"/>
            <a:ext cx="4402724" cy="1485284"/>
          </a:xfrm>
          <a:prstGeom prst="roundRect">
            <a:avLst/>
          </a:prstGeom>
          <a:ln/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2400" dirty="0"/>
              <a:t>Diseñar un plan de implementación para el Manual de Buenas Prácticas</a:t>
            </a:r>
          </a:p>
        </p:txBody>
      </p:sp>
      <p:sp>
        <p:nvSpPr>
          <p:cNvPr id="11" name="Diagrama de flujo: combinar 10">
            <a:extLst>
              <a:ext uri="{FF2B5EF4-FFF2-40B4-BE49-F238E27FC236}">
                <a16:creationId xmlns:a16="http://schemas.microsoft.com/office/drawing/2014/main" id="{1A031799-B23C-4F37-8A0C-819A9046425F}"/>
              </a:ext>
            </a:extLst>
          </p:cNvPr>
          <p:cNvSpPr/>
          <p:nvPr/>
        </p:nvSpPr>
        <p:spPr>
          <a:xfrm>
            <a:off x="5469886" y="4330932"/>
            <a:ext cx="3518452" cy="536713"/>
          </a:xfrm>
          <a:prstGeom prst="flowChartMerge">
            <a:avLst/>
          </a:prstGeom>
          <a:solidFill>
            <a:schemeClr val="accent1"/>
          </a:solidFill>
          <a:ln w="28575"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967</Words>
  <Application>Microsoft Office PowerPoint</Application>
  <PresentationFormat>Panorámica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Faceta</vt:lpstr>
      <vt:lpstr>“Elaboración de un Manual de Buenas Prácticas para el Desarrollo de Proyectos Informáticos en  ZOFRI S.A.”</vt:lpstr>
      <vt:lpstr>Objetivos General y Específicos</vt:lpstr>
      <vt:lpstr>Reseña de ZOFRI S.A.</vt:lpstr>
      <vt:lpstr>Reseña de ZOFRI S.A.</vt:lpstr>
      <vt:lpstr>Modelo de Negocios de Zona Franca</vt:lpstr>
      <vt:lpstr>Actividad de ZOFRI S.A.</vt:lpstr>
      <vt:lpstr>Aspectos Estratégicos de ZOFRI S.A.</vt:lpstr>
      <vt:lpstr>Estructura Organizacional de ZOFRI S.A.</vt:lpstr>
      <vt:lpstr>Descripción de la problemática</vt:lpstr>
      <vt:lpstr>Metodología</vt:lpstr>
      <vt:lpstr>Resultados: Factores Críticos</vt:lpstr>
      <vt:lpstr>Resultados: Manual de Buenas Prácticas</vt:lpstr>
      <vt:lpstr>Resultados: Plan de Implementación</vt:lpstr>
      <vt:lpstr>Con relación a Objetivos Específicos (1/3)</vt:lpstr>
      <vt:lpstr>Con relación a Objetivos Específicos (2/3)</vt:lpstr>
      <vt:lpstr>Con relación a Objetivos Específicos (3/3)</vt:lpstr>
      <vt:lpstr>Conclusión General</vt:lpstr>
      <vt:lpstr>Aportes</vt:lpstr>
      <vt:lpstr>“Elaboración de un Manual de Buenas Prácticas para el Desarrollo de Proyectos Informáticos en  ZOFRI S.A.”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“Elaboración de un Manual de Buenas Prácticas para el Desarrollo de Proyectos Informáticos en  ZOFRI S.A.”</dc:title>
  <dc:creator>Mauricio Camara Molina</dc:creator>
  <cp:lastModifiedBy>Mauricio Camara Molina</cp:lastModifiedBy>
  <cp:revision>330</cp:revision>
  <dcterms:created xsi:type="dcterms:W3CDTF">2018-11-29T19:30:27Z</dcterms:created>
  <dcterms:modified xsi:type="dcterms:W3CDTF">2018-12-18T17:55:59Z</dcterms:modified>
</cp:coreProperties>
</file>