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</p:sldMasterIdLst>
  <p:handoutMasterIdLst>
    <p:handoutMasterId r:id="rId20"/>
  </p:handoutMasterIdLst>
  <p:sldIdLst>
    <p:sldId id="258" r:id="rId2"/>
    <p:sldId id="286" r:id="rId3"/>
    <p:sldId id="295" r:id="rId4"/>
    <p:sldId id="296" r:id="rId5"/>
    <p:sldId id="298" r:id="rId6"/>
    <p:sldId id="288" r:id="rId7"/>
    <p:sldId id="289" r:id="rId8"/>
    <p:sldId id="297" r:id="rId9"/>
    <p:sldId id="293" r:id="rId10"/>
    <p:sldId id="265" r:id="rId11"/>
    <p:sldId id="276" r:id="rId12"/>
    <p:sldId id="277" r:id="rId13"/>
    <p:sldId id="266" r:id="rId14"/>
    <p:sldId id="272" r:id="rId15"/>
    <p:sldId id="273" r:id="rId16"/>
    <p:sldId id="274" r:id="rId17"/>
    <p:sldId id="267" r:id="rId18"/>
    <p:sldId id="29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C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9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762F7D-123D-4212-870C-FD96D7D097CB}" type="doc">
      <dgm:prSet loTypeId="urn:microsoft.com/office/officeart/2005/8/layout/hProcess9" loCatId="process" qsTypeId="urn:microsoft.com/office/officeart/2005/8/quickstyle/simple4" qsCatId="simple" csTypeId="urn:microsoft.com/office/officeart/2005/8/colors/accent1_2" csCatId="accent1" phldr="1"/>
      <dgm:spPr/>
    </dgm:pt>
    <dgm:pt modelId="{D1D3BC1D-B96C-4F6B-8BE8-FC4250CCB966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28575"/>
        <a:effectLst>
          <a:outerShdw blurRad="2540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s-CL" sz="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Presentación del Manual</a:t>
          </a:r>
        </a:p>
      </dgm:t>
    </dgm:pt>
    <dgm:pt modelId="{3183EAC4-AF16-4414-9E3B-4643173A89FD}" type="parTrans" cxnId="{AA9F3DD8-3B4B-460D-A510-97996F75D304}">
      <dgm:prSet/>
      <dgm:spPr/>
      <dgm:t>
        <a:bodyPr/>
        <a:lstStyle/>
        <a:p>
          <a:endParaRPr lang="es-CL"/>
        </a:p>
      </dgm:t>
    </dgm:pt>
    <dgm:pt modelId="{A21266FA-4D5D-4235-B017-9D00F70B0039}" type="sibTrans" cxnId="{AA9F3DD8-3B4B-460D-A510-97996F75D304}">
      <dgm:prSet/>
      <dgm:spPr/>
      <dgm:t>
        <a:bodyPr/>
        <a:lstStyle/>
        <a:p>
          <a:endParaRPr lang="es-CL"/>
        </a:p>
      </dgm:t>
    </dgm:pt>
    <dgm:pt modelId="{A86DF4D5-71FD-4EA7-BE75-2258A0E7DB1A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28575"/>
        <a:effectLst>
          <a:outerShdw blurRad="2540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s-CL" sz="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Socialización</a:t>
          </a:r>
        </a:p>
      </dgm:t>
    </dgm:pt>
    <dgm:pt modelId="{44B17F7F-238A-47A3-9012-081354DFBC58}" type="parTrans" cxnId="{3F1C630D-3AAE-4281-91B9-575710CC7BC0}">
      <dgm:prSet/>
      <dgm:spPr/>
      <dgm:t>
        <a:bodyPr/>
        <a:lstStyle/>
        <a:p>
          <a:endParaRPr lang="es-CL"/>
        </a:p>
      </dgm:t>
    </dgm:pt>
    <dgm:pt modelId="{904FCF99-CD58-4830-9922-27F54A9D85DB}" type="sibTrans" cxnId="{3F1C630D-3AAE-4281-91B9-575710CC7BC0}">
      <dgm:prSet/>
      <dgm:spPr/>
      <dgm:t>
        <a:bodyPr/>
        <a:lstStyle/>
        <a:p>
          <a:endParaRPr lang="es-CL"/>
        </a:p>
      </dgm:t>
    </dgm:pt>
    <dgm:pt modelId="{17481399-549C-460A-B5C5-FE82E1E54138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28575"/>
        <a:effectLst>
          <a:outerShdw blurRad="2540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s-CL" sz="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Marcha </a:t>
          </a:r>
        </a:p>
        <a:p>
          <a:r>
            <a:rPr lang="es-CL" sz="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Blanca</a:t>
          </a:r>
        </a:p>
      </dgm:t>
    </dgm:pt>
    <dgm:pt modelId="{42575126-66DC-44C5-BED2-6B0E285416E3}" type="parTrans" cxnId="{1C0202FB-4C30-407A-AD98-CC4A41E311BD}">
      <dgm:prSet/>
      <dgm:spPr/>
      <dgm:t>
        <a:bodyPr/>
        <a:lstStyle/>
        <a:p>
          <a:endParaRPr lang="es-CL"/>
        </a:p>
      </dgm:t>
    </dgm:pt>
    <dgm:pt modelId="{3A964228-19FB-4671-A451-A46E1991AE09}" type="sibTrans" cxnId="{1C0202FB-4C30-407A-AD98-CC4A41E311BD}">
      <dgm:prSet/>
      <dgm:spPr/>
      <dgm:t>
        <a:bodyPr/>
        <a:lstStyle/>
        <a:p>
          <a:endParaRPr lang="es-CL"/>
        </a:p>
      </dgm:t>
    </dgm:pt>
    <dgm:pt modelId="{347A2E49-31C0-4C28-BC24-397B475E5D21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28575"/>
        <a:effectLst>
          <a:outerShdw blurRad="2540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s-CL" sz="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Definición de Política</a:t>
          </a:r>
        </a:p>
      </dgm:t>
    </dgm:pt>
    <dgm:pt modelId="{64E2B4F6-458B-4314-A203-52161FC9DED1}" type="parTrans" cxnId="{C194CC4D-4ECD-4E6C-8A04-60E97585C62D}">
      <dgm:prSet/>
      <dgm:spPr/>
      <dgm:t>
        <a:bodyPr/>
        <a:lstStyle/>
        <a:p>
          <a:endParaRPr lang="es-CL"/>
        </a:p>
      </dgm:t>
    </dgm:pt>
    <dgm:pt modelId="{39746C12-A2C2-44DB-BFFA-053985D04C63}" type="sibTrans" cxnId="{C194CC4D-4ECD-4E6C-8A04-60E97585C62D}">
      <dgm:prSet/>
      <dgm:spPr/>
      <dgm:t>
        <a:bodyPr/>
        <a:lstStyle/>
        <a:p>
          <a:endParaRPr lang="es-CL"/>
        </a:p>
      </dgm:t>
    </dgm:pt>
    <dgm:pt modelId="{D16B27AD-CA1C-4BC8-9572-0E21A6CF16B6}" type="pres">
      <dgm:prSet presAssocID="{CF762F7D-123D-4212-870C-FD96D7D097CB}" presName="CompostProcess" presStyleCnt="0">
        <dgm:presLayoutVars>
          <dgm:dir/>
          <dgm:resizeHandles val="exact"/>
        </dgm:presLayoutVars>
      </dgm:prSet>
      <dgm:spPr/>
    </dgm:pt>
    <dgm:pt modelId="{465066AC-E412-411B-9F3A-3866139EA821}" type="pres">
      <dgm:prSet presAssocID="{CF762F7D-123D-4212-870C-FD96D7D097CB}" presName="arrow" presStyleLbl="bgShp" presStyleIdx="0" presStyleCnt="1"/>
      <dgm:spPr/>
    </dgm:pt>
    <dgm:pt modelId="{85A39B1B-3575-4408-B51F-1FD6AF492835}" type="pres">
      <dgm:prSet presAssocID="{CF762F7D-123D-4212-870C-FD96D7D097CB}" presName="linearProcess" presStyleCnt="0"/>
      <dgm:spPr/>
    </dgm:pt>
    <dgm:pt modelId="{91398163-AA9A-475A-8AD2-2C6D3E09FDD5}" type="pres">
      <dgm:prSet presAssocID="{D1D3BC1D-B96C-4F6B-8BE8-FC4250CCB966}" presName="textNode" presStyleLbl="node1" presStyleIdx="0" presStyleCnt="4">
        <dgm:presLayoutVars>
          <dgm:bulletEnabled val="1"/>
        </dgm:presLayoutVars>
      </dgm:prSet>
      <dgm:spPr/>
    </dgm:pt>
    <dgm:pt modelId="{1F49095F-776E-4B00-AD73-2678502EDAB8}" type="pres">
      <dgm:prSet presAssocID="{A21266FA-4D5D-4235-B017-9D00F70B0039}" presName="sibTrans" presStyleCnt="0"/>
      <dgm:spPr/>
    </dgm:pt>
    <dgm:pt modelId="{E63B98BD-8AB2-47CA-8990-789C16510929}" type="pres">
      <dgm:prSet presAssocID="{A86DF4D5-71FD-4EA7-BE75-2258A0E7DB1A}" presName="textNode" presStyleLbl="node1" presStyleIdx="1" presStyleCnt="4">
        <dgm:presLayoutVars>
          <dgm:bulletEnabled val="1"/>
        </dgm:presLayoutVars>
      </dgm:prSet>
      <dgm:spPr/>
    </dgm:pt>
    <dgm:pt modelId="{19A541BE-2A4B-46FE-8995-471CE203C701}" type="pres">
      <dgm:prSet presAssocID="{904FCF99-CD58-4830-9922-27F54A9D85DB}" presName="sibTrans" presStyleCnt="0"/>
      <dgm:spPr/>
    </dgm:pt>
    <dgm:pt modelId="{CC2277CE-30B9-465B-8C9A-335A7CD03AEB}" type="pres">
      <dgm:prSet presAssocID="{347A2E49-31C0-4C28-BC24-397B475E5D21}" presName="textNode" presStyleLbl="node1" presStyleIdx="2" presStyleCnt="4">
        <dgm:presLayoutVars>
          <dgm:bulletEnabled val="1"/>
        </dgm:presLayoutVars>
      </dgm:prSet>
      <dgm:spPr/>
    </dgm:pt>
    <dgm:pt modelId="{6F5CE5B4-1442-4B08-8F1D-3C838A1F2C82}" type="pres">
      <dgm:prSet presAssocID="{39746C12-A2C2-44DB-BFFA-053985D04C63}" presName="sibTrans" presStyleCnt="0"/>
      <dgm:spPr/>
    </dgm:pt>
    <dgm:pt modelId="{D51159D7-5249-4C18-86F8-F27B46708FCB}" type="pres">
      <dgm:prSet presAssocID="{17481399-549C-460A-B5C5-FE82E1E54138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3F1C630D-3AAE-4281-91B9-575710CC7BC0}" srcId="{CF762F7D-123D-4212-870C-FD96D7D097CB}" destId="{A86DF4D5-71FD-4EA7-BE75-2258A0E7DB1A}" srcOrd="1" destOrd="0" parTransId="{44B17F7F-238A-47A3-9012-081354DFBC58}" sibTransId="{904FCF99-CD58-4830-9922-27F54A9D85DB}"/>
    <dgm:cxn modelId="{F01B1615-BD07-4819-B3D6-F248D34372CF}" type="presOf" srcId="{347A2E49-31C0-4C28-BC24-397B475E5D21}" destId="{CC2277CE-30B9-465B-8C9A-335A7CD03AEB}" srcOrd="0" destOrd="0" presId="urn:microsoft.com/office/officeart/2005/8/layout/hProcess9"/>
    <dgm:cxn modelId="{5460DF3F-0C0B-4EE3-9E88-0D618F9CA1E6}" type="presOf" srcId="{CF762F7D-123D-4212-870C-FD96D7D097CB}" destId="{D16B27AD-CA1C-4BC8-9572-0E21A6CF16B6}" srcOrd="0" destOrd="0" presId="urn:microsoft.com/office/officeart/2005/8/layout/hProcess9"/>
    <dgm:cxn modelId="{BC614669-4EAB-41F9-9737-BFADA26BCC62}" type="presOf" srcId="{D1D3BC1D-B96C-4F6B-8BE8-FC4250CCB966}" destId="{91398163-AA9A-475A-8AD2-2C6D3E09FDD5}" srcOrd="0" destOrd="0" presId="urn:microsoft.com/office/officeart/2005/8/layout/hProcess9"/>
    <dgm:cxn modelId="{C194CC4D-4ECD-4E6C-8A04-60E97585C62D}" srcId="{CF762F7D-123D-4212-870C-FD96D7D097CB}" destId="{347A2E49-31C0-4C28-BC24-397B475E5D21}" srcOrd="2" destOrd="0" parTransId="{64E2B4F6-458B-4314-A203-52161FC9DED1}" sibTransId="{39746C12-A2C2-44DB-BFFA-053985D04C63}"/>
    <dgm:cxn modelId="{291B8671-7B9F-4A93-87E9-2E99C8CCB161}" type="presOf" srcId="{17481399-549C-460A-B5C5-FE82E1E54138}" destId="{D51159D7-5249-4C18-86F8-F27B46708FCB}" srcOrd="0" destOrd="0" presId="urn:microsoft.com/office/officeart/2005/8/layout/hProcess9"/>
    <dgm:cxn modelId="{AA9F3DD8-3B4B-460D-A510-97996F75D304}" srcId="{CF762F7D-123D-4212-870C-FD96D7D097CB}" destId="{D1D3BC1D-B96C-4F6B-8BE8-FC4250CCB966}" srcOrd="0" destOrd="0" parTransId="{3183EAC4-AF16-4414-9E3B-4643173A89FD}" sibTransId="{A21266FA-4D5D-4235-B017-9D00F70B0039}"/>
    <dgm:cxn modelId="{C67F64EF-7EEE-4720-97C0-0144A1827207}" type="presOf" srcId="{A86DF4D5-71FD-4EA7-BE75-2258A0E7DB1A}" destId="{E63B98BD-8AB2-47CA-8990-789C16510929}" srcOrd="0" destOrd="0" presId="urn:microsoft.com/office/officeart/2005/8/layout/hProcess9"/>
    <dgm:cxn modelId="{1C0202FB-4C30-407A-AD98-CC4A41E311BD}" srcId="{CF762F7D-123D-4212-870C-FD96D7D097CB}" destId="{17481399-549C-460A-B5C5-FE82E1E54138}" srcOrd="3" destOrd="0" parTransId="{42575126-66DC-44C5-BED2-6B0E285416E3}" sibTransId="{3A964228-19FB-4671-A451-A46E1991AE09}"/>
    <dgm:cxn modelId="{5740386D-C2C2-462A-8AA1-3E600FE92449}" type="presParOf" srcId="{D16B27AD-CA1C-4BC8-9572-0E21A6CF16B6}" destId="{465066AC-E412-411B-9F3A-3866139EA821}" srcOrd="0" destOrd="0" presId="urn:microsoft.com/office/officeart/2005/8/layout/hProcess9"/>
    <dgm:cxn modelId="{97697E1A-4382-4B9D-B189-D5E2A15FE3F1}" type="presParOf" srcId="{D16B27AD-CA1C-4BC8-9572-0E21A6CF16B6}" destId="{85A39B1B-3575-4408-B51F-1FD6AF492835}" srcOrd="1" destOrd="0" presId="urn:microsoft.com/office/officeart/2005/8/layout/hProcess9"/>
    <dgm:cxn modelId="{23B72431-A64F-4545-AF4F-B309F3B666E3}" type="presParOf" srcId="{85A39B1B-3575-4408-B51F-1FD6AF492835}" destId="{91398163-AA9A-475A-8AD2-2C6D3E09FDD5}" srcOrd="0" destOrd="0" presId="urn:microsoft.com/office/officeart/2005/8/layout/hProcess9"/>
    <dgm:cxn modelId="{AA621F93-44AD-4401-8FE7-D349374C6EA7}" type="presParOf" srcId="{85A39B1B-3575-4408-B51F-1FD6AF492835}" destId="{1F49095F-776E-4B00-AD73-2678502EDAB8}" srcOrd="1" destOrd="0" presId="urn:microsoft.com/office/officeart/2005/8/layout/hProcess9"/>
    <dgm:cxn modelId="{F1BEBFAF-5CC5-4481-A31E-C046AD874102}" type="presParOf" srcId="{85A39B1B-3575-4408-B51F-1FD6AF492835}" destId="{E63B98BD-8AB2-47CA-8990-789C16510929}" srcOrd="2" destOrd="0" presId="urn:microsoft.com/office/officeart/2005/8/layout/hProcess9"/>
    <dgm:cxn modelId="{341EB654-22F7-4D6D-ADDD-8153A58FCA64}" type="presParOf" srcId="{85A39B1B-3575-4408-B51F-1FD6AF492835}" destId="{19A541BE-2A4B-46FE-8995-471CE203C701}" srcOrd="3" destOrd="0" presId="urn:microsoft.com/office/officeart/2005/8/layout/hProcess9"/>
    <dgm:cxn modelId="{1E0C9799-DAED-46D8-94E5-654C9B36BA79}" type="presParOf" srcId="{85A39B1B-3575-4408-B51F-1FD6AF492835}" destId="{CC2277CE-30B9-465B-8C9A-335A7CD03AEB}" srcOrd="4" destOrd="0" presId="urn:microsoft.com/office/officeart/2005/8/layout/hProcess9"/>
    <dgm:cxn modelId="{AB2083A7-63B9-4086-BF5D-D43ADC0AA8E8}" type="presParOf" srcId="{85A39B1B-3575-4408-B51F-1FD6AF492835}" destId="{6F5CE5B4-1442-4B08-8F1D-3C838A1F2C82}" srcOrd="5" destOrd="0" presId="urn:microsoft.com/office/officeart/2005/8/layout/hProcess9"/>
    <dgm:cxn modelId="{BD3ED272-ACC2-497F-9E4B-EE50277DF384}" type="presParOf" srcId="{85A39B1B-3575-4408-B51F-1FD6AF492835}" destId="{D51159D7-5249-4C18-86F8-F27B46708FCB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066AC-E412-411B-9F3A-3866139EA821}">
      <dsp:nvSpPr>
        <dsp:cNvPr id="0" name=""/>
        <dsp:cNvSpPr/>
      </dsp:nvSpPr>
      <dsp:spPr>
        <a:xfrm>
          <a:off x="746925" y="0"/>
          <a:ext cx="8465157" cy="331302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398163-AA9A-475A-8AD2-2C6D3E09FDD5}">
      <dsp:nvSpPr>
        <dsp:cNvPr id="0" name=""/>
        <dsp:cNvSpPr/>
      </dsp:nvSpPr>
      <dsp:spPr>
        <a:xfrm>
          <a:off x="3403" y="993906"/>
          <a:ext cx="2211600" cy="1325209"/>
        </a:xfrm>
        <a:prstGeom prst="roundRect">
          <a:avLst/>
        </a:prstGeom>
        <a:solidFill>
          <a:schemeClr val="lt1"/>
        </a:solidFill>
        <a:ln w="28575" cap="rnd" cmpd="sng" algn="ctr">
          <a:solidFill>
            <a:schemeClr val="accent1"/>
          </a:solidFill>
          <a:prstDash val="solid"/>
        </a:ln>
        <a:effectLst>
          <a:outerShdw blurRad="254000" dist="38100" algn="l" rotWithShape="0">
            <a:prstClr val="black">
              <a:alpha val="40000"/>
            </a:prstClr>
          </a:outerShd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Presentación del Manual</a:t>
          </a:r>
        </a:p>
      </dsp:txBody>
      <dsp:txXfrm>
        <a:off x="68094" y="1058597"/>
        <a:ext cx="2082218" cy="1195827"/>
      </dsp:txXfrm>
    </dsp:sp>
    <dsp:sp modelId="{E63B98BD-8AB2-47CA-8990-789C16510929}">
      <dsp:nvSpPr>
        <dsp:cNvPr id="0" name=""/>
        <dsp:cNvSpPr/>
      </dsp:nvSpPr>
      <dsp:spPr>
        <a:xfrm>
          <a:off x="2583604" y="993906"/>
          <a:ext cx="2211600" cy="1325209"/>
        </a:xfrm>
        <a:prstGeom prst="roundRect">
          <a:avLst/>
        </a:prstGeom>
        <a:solidFill>
          <a:schemeClr val="lt1"/>
        </a:solidFill>
        <a:ln w="28575" cap="rnd" cmpd="sng" algn="ctr">
          <a:solidFill>
            <a:schemeClr val="accent1"/>
          </a:solidFill>
          <a:prstDash val="solid"/>
        </a:ln>
        <a:effectLst>
          <a:outerShdw blurRad="254000" dist="38100" algn="l" rotWithShape="0">
            <a:prstClr val="black">
              <a:alpha val="40000"/>
            </a:prstClr>
          </a:outerShd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Socialización</a:t>
          </a:r>
        </a:p>
      </dsp:txBody>
      <dsp:txXfrm>
        <a:off x="2648295" y="1058597"/>
        <a:ext cx="2082218" cy="1195827"/>
      </dsp:txXfrm>
    </dsp:sp>
    <dsp:sp modelId="{CC2277CE-30B9-465B-8C9A-335A7CD03AEB}">
      <dsp:nvSpPr>
        <dsp:cNvPr id="0" name=""/>
        <dsp:cNvSpPr/>
      </dsp:nvSpPr>
      <dsp:spPr>
        <a:xfrm>
          <a:off x="5163804" y="993906"/>
          <a:ext cx="2211600" cy="1325209"/>
        </a:xfrm>
        <a:prstGeom prst="roundRect">
          <a:avLst/>
        </a:prstGeom>
        <a:solidFill>
          <a:schemeClr val="lt1"/>
        </a:solidFill>
        <a:ln w="28575" cap="rnd" cmpd="sng" algn="ctr">
          <a:solidFill>
            <a:schemeClr val="accent1"/>
          </a:solidFill>
          <a:prstDash val="solid"/>
        </a:ln>
        <a:effectLst>
          <a:outerShdw blurRad="254000" dist="38100" algn="l" rotWithShape="0">
            <a:prstClr val="black">
              <a:alpha val="40000"/>
            </a:prstClr>
          </a:outerShd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Definición de Política</a:t>
          </a:r>
        </a:p>
      </dsp:txBody>
      <dsp:txXfrm>
        <a:off x="5228495" y="1058597"/>
        <a:ext cx="2082218" cy="1195827"/>
      </dsp:txXfrm>
    </dsp:sp>
    <dsp:sp modelId="{D51159D7-5249-4C18-86F8-F27B46708FCB}">
      <dsp:nvSpPr>
        <dsp:cNvPr id="0" name=""/>
        <dsp:cNvSpPr/>
      </dsp:nvSpPr>
      <dsp:spPr>
        <a:xfrm>
          <a:off x="7744004" y="993906"/>
          <a:ext cx="2211600" cy="1325209"/>
        </a:xfrm>
        <a:prstGeom prst="roundRect">
          <a:avLst/>
        </a:prstGeom>
        <a:solidFill>
          <a:schemeClr val="lt1"/>
        </a:solidFill>
        <a:ln w="28575" cap="rnd" cmpd="sng" algn="ctr">
          <a:solidFill>
            <a:schemeClr val="accent1"/>
          </a:solidFill>
          <a:prstDash val="solid"/>
        </a:ln>
        <a:effectLst>
          <a:outerShdw blurRad="254000" dist="38100" algn="l" rotWithShape="0">
            <a:prstClr val="black">
              <a:alpha val="40000"/>
            </a:prstClr>
          </a:outerShd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Marcha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Blanca</a:t>
          </a:r>
        </a:p>
      </dsp:txBody>
      <dsp:txXfrm>
        <a:off x="7808695" y="1058597"/>
        <a:ext cx="2082218" cy="1195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D77CD8B-49E8-4D46-BD1B-0263B07BE1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98300F-69BC-4B93-9934-C8EA88FEFA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AAA34-CE1E-48C9-A4CD-CFA775F628BC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D656C3-F83C-4EBC-85BA-727EB2F523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317450-4A4C-455F-839B-2CDA2D08F9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1DFA5-0E06-4AD5-9A19-C2D4404E48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9983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06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04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6544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636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154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6282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5026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084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99" y="1402403"/>
            <a:ext cx="9159977" cy="4638960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FB01B32-AF99-4FDC-A418-A60F58E707F4}"/>
              </a:ext>
            </a:extLst>
          </p:cNvPr>
          <p:cNvCxnSpPr>
            <a:cxnSpLocks/>
          </p:cNvCxnSpPr>
          <p:nvPr userDrawn="1"/>
        </p:nvCxnSpPr>
        <p:spPr>
          <a:xfrm>
            <a:off x="498643" y="1252791"/>
            <a:ext cx="8950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1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547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998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428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497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205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500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025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01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82" r:id="rId15"/>
    <p:sldLayoutId id="21474839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BBC3194-4F6D-463E-9391-E08CDE04143C}"/>
              </a:ext>
            </a:extLst>
          </p:cNvPr>
          <p:cNvSpPr/>
          <p:nvPr/>
        </p:nvSpPr>
        <p:spPr>
          <a:xfrm>
            <a:off x="108155" y="108155"/>
            <a:ext cx="11975690" cy="6636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AB0C6F9A-6461-4EDA-9D4D-A6D75F43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29" y="3027900"/>
            <a:ext cx="7766936" cy="1318403"/>
          </a:xfr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“Elaboración de un Manual de Buenas Prácticas para el Desarrollo de Proyectos Informáticos en </a:t>
            </a:r>
            <a:b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</a:br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ZOFRI S.A.”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4" name="Imagen 2">
            <a:extLst>
              <a:ext uri="{FF2B5EF4-FFF2-40B4-BE49-F238E27FC236}">
                <a16:creationId xmlns:a16="http://schemas.microsoft.com/office/drawing/2014/main" id="{A7452294-7B27-4A84-852B-0005176B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7" y="294876"/>
            <a:ext cx="2799301" cy="224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1A67277A-3074-4F03-9173-00A6CB561B48}"/>
              </a:ext>
            </a:extLst>
          </p:cNvPr>
          <p:cNvSpPr txBox="1">
            <a:spLocks/>
          </p:cNvSpPr>
          <p:nvPr/>
        </p:nvSpPr>
        <p:spPr>
          <a:xfrm>
            <a:off x="1" y="2580453"/>
            <a:ext cx="12191999" cy="38249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FACULTAD DE INGENIERÍA Y ARQUITECTURA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C0EF95-5142-4852-81EE-4EB13FED66ED}"/>
              </a:ext>
            </a:extLst>
          </p:cNvPr>
          <p:cNvSpPr/>
          <p:nvPr/>
        </p:nvSpPr>
        <p:spPr>
          <a:xfrm>
            <a:off x="2" y="4438461"/>
            <a:ext cx="12191998" cy="646331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dirty="0"/>
              <a:t>Memoria para optar al Título</a:t>
            </a:r>
          </a:p>
          <a:p>
            <a:pPr algn="ctr"/>
            <a:r>
              <a:rPr lang="es-CL" b="1" dirty="0"/>
              <a:t>“Ingeniero Civil Industrial Mención Gestión”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6CA437-2226-4077-9E6D-239A983EFB8A}"/>
              </a:ext>
            </a:extLst>
          </p:cNvPr>
          <p:cNvSpPr/>
          <p:nvPr/>
        </p:nvSpPr>
        <p:spPr>
          <a:xfrm>
            <a:off x="190500" y="5736884"/>
            <a:ext cx="2764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Estudiantes</a:t>
            </a:r>
          </a:p>
          <a:p>
            <a:r>
              <a:rPr lang="es-CL" dirty="0"/>
              <a:t>Mauricio Cámara Molina</a:t>
            </a:r>
          </a:p>
          <a:p>
            <a:r>
              <a:rPr lang="es-CL" dirty="0"/>
              <a:t>Manuel Garay Riquelme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759F881-73DF-4EB2-98C8-7A4E6D3DCC67}"/>
              </a:ext>
            </a:extLst>
          </p:cNvPr>
          <p:cNvSpPr/>
          <p:nvPr/>
        </p:nvSpPr>
        <p:spPr>
          <a:xfrm>
            <a:off x="0" y="600661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Iquique – Chile</a:t>
            </a:r>
          </a:p>
          <a:p>
            <a:pPr algn="ctr"/>
            <a:r>
              <a:rPr lang="es-CL" dirty="0"/>
              <a:t>Diciembre 2018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BAA55A-12D6-47F7-AC22-066E1D9C8C95}"/>
              </a:ext>
            </a:extLst>
          </p:cNvPr>
          <p:cNvSpPr/>
          <p:nvPr/>
        </p:nvSpPr>
        <p:spPr>
          <a:xfrm>
            <a:off x="9345155" y="5175617"/>
            <a:ext cx="28468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Profesor Patrocinante</a:t>
            </a:r>
          </a:p>
          <a:p>
            <a:r>
              <a:rPr lang="es-CL" dirty="0"/>
              <a:t>Jaime Lam Moraga</a:t>
            </a:r>
          </a:p>
          <a:p>
            <a:endParaRPr lang="es-CL" b="1" dirty="0"/>
          </a:p>
          <a:p>
            <a:r>
              <a:rPr lang="es-CL" b="1" dirty="0"/>
              <a:t>Profesor Colaborador</a:t>
            </a:r>
          </a:p>
          <a:p>
            <a:r>
              <a:rPr lang="es-CL" dirty="0"/>
              <a:t>Andrés Pulgar Seguel</a:t>
            </a:r>
          </a:p>
        </p:txBody>
      </p:sp>
    </p:spTree>
    <p:extLst>
      <p:ext uri="{BB962C8B-B14F-4D97-AF65-F5344CB8AC3E}">
        <p14:creationId xmlns:p14="http://schemas.microsoft.com/office/powerpoint/2010/main" val="2689925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/>
          <a:lstStyle/>
          <a:p>
            <a:r>
              <a:rPr lang="es-CL" dirty="0"/>
              <a:t>Resultados: Factores Críticos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Desarrollo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9186440-2558-4BB2-B3A4-A0080543AD90}"/>
              </a:ext>
            </a:extLst>
          </p:cNvPr>
          <p:cNvSpPr/>
          <p:nvPr/>
        </p:nvSpPr>
        <p:spPr>
          <a:xfrm>
            <a:off x="495298" y="4563057"/>
            <a:ext cx="4258805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Inicialización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3FE625B-1EBD-4096-B40A-A50BF5A760E8}"/>
              </a:ext>
            </a:extLst>
          </p:cNvPr>
          <p:cNvSpPr/>
          <p:nvPr/>
        </p:nvSpPr>
        <p:spPr>
          <a:xfrm>
            <a:off x="495299" y="5311017"/>
            <a:ext cx="4258805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Dirección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CA1A598-D911-459F-B995-CEBD219D1537}"/>
              </a:ext>
            </a:extLst>
          </p:cNvPr>
          <p:cNvSpPr/>
          <p:nvPr/>
        </p:nvSpPr>
        <p:spPr>
          <a:xfrm>
            <a:off x="495300" y="6058977"/>
            <a:ext cx="4258805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Planificación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39E72B5-C56C-4603-8675-300CBD431A62}"/>
              </a:ext>
            </a:extLst>
          </p:cNvPr>
          <p:cNvSpPr/>
          <p:nvPr/>
        </p:nvSpPr>
        <p:spPr>
          <a:xfrm>
            <a:off x="5213189" y="4563056"/>
            <a:ext cx="4258805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Aseguramiento de la Calidad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1ECC573-4FE4-4448-A861-0CD82F9B8C3E}"/>
              </a:ext>
            </a:extLst>
          </p:cNvPr>
          <p:cNvSpPr/>
          <p:nvPr/>
        </p:nvSpPr>
        <p:spPr>
          <a:xfrm>
            <a:off x="5215802" y="5311017"/>
            <a:ext cx="4258805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Personas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120A330-32A5-4586-8FFD-8E3BBAE93A07}"/>
              </a:ext>
            </a:extLst>
          </p:cNvPr>
          <p:cNvSpPr/>
          <p:nvPr/>
        </p:nvSpPr>
        <p:spPr>
          <a:xfrm>
            <a:off x="5213189" y="6058977"/>
            <a:ext cx="4258805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Gestión de los Riesgos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311CAD8-82F7-4208-9DFE-702FDC10F999}"/>
              </a:ext>
            </a:extLst>
          </p:cNvPr>
          <p:cNvSpPr/>
          <p:nvPr/>
        </p:nvSpPr>
        <p:spPr>
          <a:xfrm>
            <a:off x="495298" y="1555955"/>
            <a:ext cx="3937554" cy="1286636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Revisión de Antecedentes Históricos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8DBABBD-79F6-4202-A94F-A1BA4710583F}"/>
              </a:ext>
            </a:extLst>
          </p:cNvPr>
          <p:cNvSpPr/>
          <p:nvPr/>
        </p:nvSpPr>
        <p:spPr>
          <a:xfrm>
            <a:off x="5534437" y="1555955"/>
            <a:ext cx="3937554" cy="1286636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Consultas a Expertos y </a:t>
            </a:r>
          </a:p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Usuarios Finales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4A76512-F7C8-42DD-B0AD-19FDE9CAC88B}"/>
              </a:ext>
            </a:extLst>
          </p:cNvPr>
          <p:cNvSpPr/>
          <p:nvPr/>
        </p:nvSpPr>
        <p:spPr>
          <a:xfrm>
            <a:off x="495298" y="3617516"/>
            <a:ext cx="8976696" cy="754671"/>
          </a:xfrm>
          <a:prstGeom prst="roundRect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Determinación de los Factores Críticos</a:t>
            </a:r>
          </a:p>
        </p:txBody>
      </p:sp>
      <p:sp>
        <p:nvSpPr>
          <p:cNvPr id="15" name="Diagrama de flujo: combinar 14">
            <a:extLst>
              <a:ext uri="{FF2B5EF4-FFF2-40B4-BE49-F238E27FC236}">
                <a16:creationId xmlns:a16="http://schemas.microsoft.com/office/drawing/2014/main" id="{138E4325-AF3F-41B8-830C-59E32D9FF15F}"/>
              </a:ext>
            </a:extLst>
          </p:cNvPr>
          <p:cNvSpPr/>
          <p:nvPr/>
        </p:nvSpPr>
        <p:spPr>
          <a:xfrm>
            <a:off x="3014869" y="3033458"/>
            <a:ext cx="3937553" cy="378284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85522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Resultados: Manual de Buenas Prácticas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Desarrollo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44BB4C1-9BFC-475D-B227-021864569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756" y="1417349"/>
            <a:ext cx="5073307" cy="5196888"/>
          </a:xfrm>
          <a:prstGeom prst="rect">
            <a:avLst/>
          </a:prstGeom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519CE58-CFF5-429F-B31A-C623696DF4B1}"/>
              </a:ext>
            </a:extLst>
          </p:cNvPr>
          <p:cNvSpPr/>
          <p:nvPr/>
        </p:nvSpPr>
        <p:spPr>
          <a:xfrm>
            <a:off x="495299" y="1417348"/>
            <a:ext cx="5915440" cy="672681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Estructura del Manual de Buenas Prácticas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D0EC6CE-68A5-4216-B796-9F475F3A3888}"/>
              </a:ext>
            </a:extLst>
          </p:cNvPr>
          <p:cNvSpPr/>
          <p:nvPr/>
        </p:nvSpPr>
        <p:spPr>
          <a:xfrm>
            <a:off x="495299" y="2262486"/>
            <a:ext cx="5915440" cy="672680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Contenido del Manual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798189E-B3D2-4F5D-B3BF-8BE7BE8010DD}"/>
              </a:ext>
            </a:extLst>
          </p:cNvPr>
          <p:cNvSpPr/>
          <p:nvPr/>
        </p:nvSpPr>
        <p:spPr>
          <a:xfrm>
            <a:off x="495299" y="5941555"/>
            <a:ext cx="5915440" cy="672681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Validación del Documento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9E58420-0D76-419F-9863-2DF2CEB96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48167"/>
              </p:ext>
            </p:extLst>
          </p:nvPr>
        </p:nvGraphicFramePr>
        <p:xfrm>
          <a:off x="495299" y="3103676"/>
          <a:ext cx="4285423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22544">
                  <a:extLst>
                    <a:ext uri="{9D8B030D-6E8A-4147-A177-3AD203B41FA5}">
                      <a16:colId xmlns:a16="http://schemas.microsoft.com/office/drawing/2014/main" val="733832246"/>
                    </a:ext>
                  </a:extLst>
                </a:gridCol>
                <a:gridCol w="1162879">
                  <a:extLst>
                    <a:ext uri="{9D8B030D-6E8A-4147-A177-3AD203B41FA5}">
                      <a16:colId xmlns:a16="http://schemas.microsoft.com/office/drawing/2014/main" val="644950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Factor Crítico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Prácticas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87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Inicialización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10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Dirección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58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Planificación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27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Aseguramiento de la Calidad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15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Personas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6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Gestión de los Riesgos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364497"/>
                  </a:ext>
                </a:extLst>
              </a:tr>
            </a:tbl>
          </a:graphicData>
        </a:graphic>
      </p:graphicFrame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DD228D5-5BF6-48B0-9E02-9A9BEE536EA1}"/>
              </a:ext>
            </a:extLst>
          </p:cNvPr>
          <p:cNvSpPr/>
          <p:nvPr/>
        </p:nvSpPr>
        <p:spPr>
          <a:xfrm>
            <a:off x="4969565" y="3834887"/>
            <a:ext cx="1441174" cy="11048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4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350220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Resultados: Plan de Implementación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Desarrollo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7A541F89-1B3C-4998-9F2C-0994B2C38C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6812129"/>
              </p:ext>
            </p:extLst>
          </p:nvPr>
        </p:nvGraphicFramePr>
        <p:xfrm>
          <a:off x="337930" y="1427942"/>
          <a:ext cx="9959009" cy="3313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B1DAA53-4E46-40E9-B6D3-A8AE66A1914B}"/>
              </a:ext>
            </a:extLst>
          </p:cNvPr>
          <p:cNvSpPr/>
          <p:nvPr/>
        </p:nvSpPr>
        <p:spPr>
          <a:xfrm>
            <a:off x="2665341" y="4944024"/>
            <a:ext cx="2314161" cy="13338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10 Semanas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2AC7B5F-C095-4662-B0B9-0DB8F6FFEC30}"/>
              </a:ext>
            </a:extLst>
          </p:cNvPr>
          <p:cNvSpPr/>
          <p:nvPr/>
        </p:nvSpPr>
        <p:spPr>
          <a:xfrm>
            <a:off x="5776289" y="4944024"/>
            <a:ext cx="2314161" cy="13338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$ 3.611.250</a:t>
            </a:r>
          </a:p>
        </p:txBody>
      </p:sp>
    </p:spTree>
    <p:extLst>
      <p:ext uri="{BB962C8B-B14F-4D97-AF65-F5344CB8AC3E}">
        <p14:creationId xmlns:p14="http://schemas.microsoft.com/office/powerpoint/2010/main" val="207022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(1/3)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Identificar los factores críticos que influyen en las Buenas Prácticas del área bajo estudio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158409" cy="1586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Estudio de modelos y estándares fue relevante la focalización de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los antecedentes históricos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158410" cy="15868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Factores identificados y completamente validados por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la organización</a:t>
            </a:r>
          </a:p>
        </p:txBody>
      </p:sp>
      <p:sp>
        <p:nvSpPr>
          <p:cNvPr id="10" name="Diagrama de flujo: combinar 9">
            <a:extLst>
              <a:ext uri="{FF2B5EF4-FFF2-40B4-BE49-F238E27FC236}">
                <a16:creationId xmlns:a16="http://schemas.microsoft.com/office/drawing/2014/main" id="{8CF9D7DC-4097-4924-9144-BC8B851B6B05}"/>
              </a:ext>
            </a:extLst>
          </p:cNvPr>
          <p:cNvSpPr/>
          <p:nvPr/>
        </p:nvSpPr>
        <p:spPr>
          <a:xfrm rot="16200000">
            <a:off x="3180521" y="2384121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625ED52E-3D57-43D7-B4D2-39424E7313D5}"/>
              </a:ext>
            </a:extLst>
          </p:cNvPr>
          <p:cNvSpPr/>
          <p:nvPr/>
        </p:nvSpPr>
        <p:spPr>
          <a:xfrm>
            <a:off x="6246743" y="3659039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289170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(2/3)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Desarrollar los elementos centrales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del manual de buenas prácticas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158409" cy="1586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Creación de Documentos sin precedentes en la organización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158410" cy="15868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Generación de oportunidad para construir otros manuales, que cubran todo tipo de proyectos</a:t>
            </a:r>
          </a:p>
        </p:txBody>
      </p:sp>
      <p:sp>
        <p:nvSpPr>
          <p:cNvPr id="10" name="Diagrama de flujo: combinar 9">
            <a:extLst>
              <a:ext uri="{FF2B5EF4-FFF2-40B4-BE49-F238E27FC236}">
                <a16:creationId xmlns:a16="http://schemas.microsoft.com/office/drawing/2014/main" id="{A739F31E-D414-42A0-B29A-2A8BA66BB396}"/>
              </a:ext>
            </a:extLst>
          </p:cNvPr>
          <p:cNvSpPr/>
          <p:nvPr/>
        </p:nvSpPr>
        <p:spPr>
          <a:xfrm rot="16200000">
            <a:off x="3180521" y="2384121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0050FB63-9117-405E-9D7E-CC461E84FE22}"/>
              </a:ext>
            </a:extLst>
          </p:cNvPr>
          <p:cNvSpPr/>
          <p:nvPr/>
        </p:nvSpPr>
        <p:spPr>
          <a:xfrm>
            <a:off x="6246743" y="3659039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133530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(3/3)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Proponer un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plan de implementación del manual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 buenas prácticas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158409" cy="1586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Permite acelerar el proceso de aprendizaje sobre la gestión de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los factores críticos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158410" cy="15868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El enfoque en los factores críticos, sostendrá en el tiempo a las buenas prácticas</a:t>
            </a:r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5C25B04F-F9D4-48D0-B588-8BAE1DD141AA}"/>
              </a:ext>
            </a:extLst>
          </p:cNvPr>
          <p:cNvSpPr/>
          <p:nvPr/>
        </p:nvSpPr>
        <p:spPr>
          <a:xfrm rot="16200000">
            <a:off x="3180521" y="2384121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3" name="Diagrama de flujo: combinar 12">
            <a:extLst>
              <a:ext uri="{FF2B5EF4-FFF2-40B4-BE49-F238E27FC236}">
                <a16:creationId xmlns:a16="http://schemas.microsoft.com/office/drawing/2014/main" id="{BCD320A6-A9CA-4E14-890F-378E86E9EC05}"/>
              </a:ext>
            </a:extLst>
          </p:cNvPr>
          <p:cNvSpPr/>
          <p:nvPr/>
        </p:nvSpPr>
        <p:spPr>
          <a:xfrm>
            <a:off x="6246743" y="3659039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274467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Conclusión General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1022901" y="1630037"/>
            <a:ext cx="6213614" cy="1570363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Elaborar un Manual de Buenas Prácticas para el Desarrollo de Proyectos Informáticos en ZOFRI S.A.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1022901" y="4433761"/>
            <a:ext cx="6213614" cy="157036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Recibido, Revisado y Validado Íntegramente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8C165D4-3F4E-4BB8-9BFA-8EDC3438E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731" y="1386860"/>
            <a:ext cx="3954118" cy="5337065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0" name="Diagrama de flujo: combinar 9">
            <a:extLst>
              <a:ext uri="{FF2B5EF4-FFF2-40B4-BE49-F238E27FC236}">
                <a16:creationId xmlns:a16="http://schemas.microsoft.com/office/drawing/2014/main" id="{A77C881E-5408-4CE2-8B1A-6AD551C2997C}"/>
              </a:ext>
            </a:extLst>
          </p:cNvPr>
          <p:cNvSpPr/>
          <p:nvPr/>
        </p:nvSpPr>
        <p:spPr>
          <a:xfrm>
            <a:off x="2370481" y="3548724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101791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Aportes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Conclusiones</a:t>
            </a:r>
          </a:p>
        </p:txBody>
      </p:sp>
      <p:sp>
        <p:nvSpPr>
          <p:cNvPr id="12" name="Diagrama de flujo: proceso 11">
            <a:extLst>
              <a:ext uri="{FF2B5EF4-FFF2-40B4-BE49-F238E27FC236}">
                <a16:creationId xmlns:a16="http://schemas.microsoft.com/office/drawing/2014/main" id="{1F7B59AE-DEBD-43FD-9882-461C747DDF2A}"/>
              </a:ext>
            </a:extLst>
          </p:cNvPr>
          <p:cNvSpPr/>
          <p:nvPr/>
        </p:nvSpPr>
        <p:spPr>
          <a:xfrm>
            <a:off x="495300" y="1699592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Nueva herramienta para la gestión de proyectos</a:t>
            </a:r>
          </a:p>
        </p:txBody>
      </p:sp>
      <p:sp>
        <p:nvSpPr>
          <p:cNvPr id="13" name="Diagrama de flujo: proceso 12">
            <a:extLst>
              <a:ext uri="{FF2B5EF4-FFF2-40B4-BE49-F238E27FC236}">
                <a16:creationId xmlns:a16="http://schemas.microsoft.com/office/drawing/2014/main" id="{B33CB027-DC17-4388-8C49-32B26EAD1960}"/>
              </a:ext>
            </a:extLst>
          </p:cNvPr>
          <p:cNvSpPr/>
          <p:nvPr/>
        </p:nvSpPr>
        <p:spPr>
          <a:xfrm>
            <a:off x="2761525" y="1699592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Oportunidad para cubrir otro tipo de Proyectos</a:t>
            </a:r>
          </a:p>
        </p:txBody>
      </p:sp>
      <p:sp>
        <p:nvSpPr>
          <p:cNvPr id="14" name="Diagrama de flujo: proceso 13">
            <a:extLst>
              <a:ext uri="{FF2B5EF4-FFF2-40B4-BE49-F238E27FC236}">
                <a16:creationId xmlns:a16="http://schemas.microsoft.com/office/drawing/2014/main" id="{9BA3F2CA-A237-4B5D-9589-D2C5E4CEEC15}"/>
              </a:ext>
            </a:extLst>
          </p:cNvPr>
          <p:cNvSpPr/>
          <p:nvPr/>
        </p:nvSpPr>
        <p:spPr>
          <a:xfrm>
            <a:off x="5027750" y="1699593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Definición de Factores Críticos transversales</a:t>
            </a:r>
          </a:p>
        </p:txBody>
      </p:sp>
      <p:sp>
        <p:nvSpPr>
          <p:cNvPr id="15" name="Diagrama de flujo: proceso 14">
            <a:extLst>
              <a:ext uri="{FF2B5EF4-FFF2-40B4-BE49-F238E27FC236}">
                <a16:creationId xmlns:a16="http://schemas.microsoft.com/office/drawing/2014/main" id="{048DA6B6-314A-4EA6-8849-4340BEBA409A}"/>
              </a:ext>
            </a:extLst>
          </p:cNvPr>
          <p:cNvSpPr/>
          <p:nvPr/>
        </p:nvSpPr>
        <p:spPr>
          <a:xfrm>
            <a:off x="7293975" y="1699593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 de Carrera (Nuevos Jefes de Proyectos)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ABD8E39A-CA9D-49E0-A5EB-CB0F4193B66E}"/>
              </a:ext>
            </a:extLst>
          </p:cNvPr>
          <p:cNvSpPr/>
          <p:nvPr/>
        </p:nvSpPr>
        <p:spPr>
          <a:xfrm>
            <a:off x="495299" y="5327373"/>
            <a:ext cx="8976691" cy="127345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Oportunidad de Crecer en la Eficiencia</a:t>
            </a:r>
          </a:p>
          <a:p>
            <a:pPr algn="ctr"/>
            <a:r>
              <a:rPr lang="es-C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mediante el aprendizaje</a:t>
            </a:r>
            <a:endParaRPr lang="es-CL" sz="3200" dirty="0"/>
          </a:p>
        </p:txBody>
      </p:sp>
      <p:sp>
        <p:nvSpPr>
          <p:cNvPr id="17" name="Diagrama de flujo: combinar 16">
            <a:extLst>
              <a:ext uri="{FF2B5EF4-FFF2-40B4-BE49-F238E27FC236}">
                <a16:creationId xmlns:a16="http://schemas.microsoft.com/office/drawing/2014/main" id="{5F5B3DCF-CEB7-4D09-9959-25B750DDDC1C}"/>
              </a:ext>
            </a:extLst>
          </p:cNvPr>
          <p:cNvSpPr/>
          <p:nvPr/>
        </p:nvSpPr>
        <p:spPr>
          <a:xfrm>
            <a:off x="3224418" y="4495049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39245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BBC3194-4F6D-463E-9391-E08CDE04143C}"/>
              </a:ext>
            </a:extLst>
          </p:cNvPr>
          <p:cNvSpPr/>
          <p:nvPr/>
        </p:nvSpPr>
        <p:spPr>
          <a:xfrm>
            <a:off x="108155" y="108155"/>
            <a:ext cx="11975690" cy="6636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AB0C6F9A-6461-4EDA-9D4D-A6D75F43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29" y="3027900"/>
            <a:ext cx="7766936" cy="1318403"/>
          </a:xfr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“Elaboración de un Manual de Buenas Prácticas para el Desarrollo de Proyectos Informáticos en </a:t>
            </a:r>
            <a:b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</a:br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ZOFRI S.A.”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4" name="Imagen 2">
            <a:extLst>
              <a:ext uri="{FF2B5EF4-FFF2-40B4-BE49-F238E27FC236}">
                <a16:creationId xmlns:a16="http://schemas.microsoft.com/office/drawing/2014/main" id="{A7452294-7B27-4A84-852B-0005176B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7" y="294876"/>
            <a:ext cx="2799301" cy="224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1A67277A-3074-4F03-9173-00A6CB561B48}"/>
              </a:ext>
            </a:extLst>
          </p:cNvPr>
          <p:cNvSpPr txBox="1">
            <a:spLocks/>
          </p:cNvSpPr>
          <p:nvPr/>
        </p:nvSpPr>
        <p:spPr>
          <a:xfrm>
            <a:off x="1" y="2580453"/>
            <a:ext cx="12191999" cy="38249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FACULTAD DE INGENIERÍA Y ARQUITECTURA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C0EF95-5142-4852-81EE-4EB13FED66ED}"/>
              </a:ext>
            </a:extLst>
          </p:cNvPr>
          <p:cNvSpPr/>
          <p:nvPr/>
        </p:nvSpPr>
        <p:spPr>
          <a:xfrm>
            <a:off x="2" y="4438461"/>
            <a:ext cx="12191998" cy="646331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dirty="0"/>
              <a:t>Memoria para optar al Título</a:t>
            </a:r>
          </a:p>
          <a:p>
            <a:pPr algn="ctr"/>
            <a:r>
              <a:rPr lang="es-CL" b="1" dirty="0"/>
              <a:t>“Ingeniero Civil Industrial Mención Gestión”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6CA437-2226-4077-9E6D-239A983EFB8A}"/>
              </a:ext>
            </a:extLst>
          </p:cNvPr>
          <p:cNvSpPr/>
          <p:nvPr/>
        </p:nvSpPr>
        <p:spPr>
          <a:xfrm>
            <a:off x="190500" y="5736884"/>
            <a:ext cx="2764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Estudiantes</a:t>
            </a:r>
          </a:p>
          <a:p>
            <a:r>
              <a:rPr lang="es-CL" dirty="0"/>
              <a:t>Mauricio Cámara Molina</a:t>
            </a:r>
          </a:p>
          <a:p>
            <a:r>
              <a:rPr lang="es-CL" dirty="0"/>
              <a:t>Manuel Garay Riquelme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759F881-73DF-4EB2-98C8-7A4E6D3DCC67}"/>
              </a:ext>
            </a:extLst>
          </p:cNvPr>
          <p:cNvSpPr/>
          <p:nvPr/>
        </p:nvSpPr>
        <p:spPr>
          <a:xfrm>
            <a:off x="0" y="600661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Iquique – Chile</a:t>
            </a:r>
          </a:p>
          <a:p>
            <a:pPr algn="ctr"/>
            <a:r>
              <a:rPr lang="es-CL" dirty="0"/>
              <a:t>Diciembre 2018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BAA55A-12D6-47F7-AC22-066E1D9C8C95}"/>
              </a:ext>
            </a:extLst>
          </p:cNvPr>
          <p:cNvSpPr/>
          <p:nvPr/>
        </p:nvSpPr>
        <p:spPr>
          <a:xfrm>
            <a:off x="9345155" y="5175617"/>
            <a:ext cx="28468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Profesor Patrocinante</a:t>
            </a:r>
          </a:p>
          <a:p>
            <a:r>
              <a:rPr lang="es-CL" dirty="0"/>
              <a:t>Jaime Lam Moraga</a:t>
            </a:r>
          </a:p>
          <a:p>
            <a:endParaRPr lang="es-CL" b="1" dirty="0"/>
          </a:p>
          <a:p>
            <a:r>
              <a:rPr lang="es-CL" b="1" dirty="0"/>
              <a:t>Profesor Colaborador</a:t>
            </a:r>
          </a:p>
          <a:p>
            <a:r>
              <a:rPr lang="es-CL" dirty="0"/>
              <a:t>Andrés Pulgar Seguel</a:t>
            </a:r>
          </a:p>
        </p:txBody>
      </p:sp>
    </p:spTree>
    <p:extLst>
      <p:ext uri="{BB962C8B-B14F-4D97-AF65-F5344CB8AC3E}">
        <p14:creationId xmlns:p14="http://schemas.microsoft.com/office/powerpoint/2010/main" val="285960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echa: pentágono 11">
            <a:extLst>
              <a:ext uri="{FF2B5EF4-FFF2-40B4-BE49-F238E27FC236}">
                <a16:creationId xmlns:a16="http://schemas.microsoft.com/office/drawing/2014/main" id="{4215D47B-DB1D-4929-8142-2B581CB3CF66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Objetivos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34FB30D-2BEA-470A-B30A-5A85E9DFE74D}"/>
              </a:ext>
            </a:extLst>
          </p:cNvPr>
          <p:cNvSpPr txBox="1"/>
          <p:nvPr/>
        </p:nvSpPr>
        <p:spPr>
          <a:xfrm>
            <a:off x="495300" y="1504229"/>
            <a:ext cx="8990294" cy="1600681"/>
          </a:xfrm>
          <a:prstGeom prst="flowChartAlternate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Elaborar un Manual de Buenas </a:t>
            </a:r>
            <a:r>
              <a:rPr lang="es-CL" sz="2800" dirty="0"/>
              <a:t>P</a:t>
            </a:r>
            <a:r>
              <a:rPr lang="es-CL" sz="2800" kern="1200" dirty="0"/>
              <a:t>rácticas </a:t>
            </a:r>
          </a:p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para el Desarrollo de Proyectos </a:t>
            </a:r>
            <a:r>
              <a:rPr lang="es-CL" sz="2800" dirty="0"/>
              <a:t>I</a:t>
            </a:r>
            <a:r>
              <a:rPr lang="es-CL" sz="2800" kern="1200" dirty="0"/>
              <a:t>nformáticos</a:t>
            </a:r>
          </a:p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 en ZOFRI S.A.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0CCD0EFD-1E90-46E8-BE05-FFBECCAB7C31}"/>
              </a:ext>
            </a:extLst>
          </p:cNvPr>
          <p:cNvGrpSpPr/>
          <p:nvPr/>
        </p:nvGrpSpPr>
        <p:grpSpPr>
          <a:xfrm>
            <a:off x="470277" y="4068463"/>
            <a:ext cx="2857852" cy="2399822"/>
            <a:chOff x="4190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1D1203EA-D598-4383-ACFE-50C6D470743A}"/>
                </a:ext>
              </a:extLst>
            </p:cNvPr>
            <p:cNvSpPr/>
            <p:nvPr/>
          </p:nvSpPr>
          <p:spPr>
            <a:xfrm>
              <a:off x="4190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A9F112E0-A780-4655-B69E-88CDA04C519C}"/>
                </a:ext>
              </a:extLst>
            </p:cNvPr>
            <p:cNvSpPr txBox="1"/>
            <p:nvPr/>
          </p:nvSpPr>
          <p:spPr>
            <a:xfrm>
              <a:off x="4190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400" dirty="0"/>
                <a:t>Identificar los factores críticos que influyen en las buenas prácticas del área bajo estudio</a:t>
              </a:r>
              <a:endParaRPr lang="es-CL" sz="2400" kern="1200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62E53939-4BC3-4B47-AFA7-241B743DDDB5}"/>
              </a:ext>
            </a:extLst>
          </p:cNvPr>
          <p:cNvGrpSpPr/>
          <p:nvPr/>
        </p:nvGrpSpPr>
        <p:grpSpPr>
          <a:xfrm>
            <a:off x="3549009" y="4068463"/>
            <a:ext cx="2857852" cy="2399822"/>
            <a:chOff x="2862042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97BC2F9C-A025-4C64-9A66-82CFDC600110}"/>
                </a:ext>
              </a:extLst>
            </p:cNvPr>
            <p:cNvSpPr/>
            <p:nvPr/>
          </p:nvSpPr>
          <p:spPr>
            <a:xfrm>
              <a:off x="2862042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49F42BA1-421B-4A44-B8F9-026F6D54C666}"/>
                </a:ext>
              </a:extLst>
            </p:cNvPr>
            <p:cNvSpPr txBox="1"/>
            <p:nvPr/>
          </p:nvSpPr>
          <p:spPr>
            <a:xfrm>
              <a:off x="2862042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400" dirty="0"/>
                <a:t>Desarrollar los elementos centrales del manual de buenas prácticas</a:t>
              </a:r>
              <a:endParaRPr lang="es-CL" sz="2400" kern="120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2A85643-9D21-469B-82C8-3685BEA8DD87}"/>
              </a:ext>
            </a:extLst>
          </p:cNvPr>
          <p:cNvGrpSpPr/>
          <p:nvPr/>
        </p:nvGrpSpPr>
        <p:grpSpPr>
          <a:xfrm>
            <a:off x="6627742" y="4068463"/>
            <a:ext cx="2857852" cy="2399822"/>
            <a:chOff x="5719895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4FBA79B2-210B-4D4A-85D5-0CDFE3E0C232}"/>
                </a:ext>
              </a:extLst>
            </p:cNvPr>
            <p:cNvSpPr/>
            <p:nvPr/>
          </p:nvSpPr>
          <p:spPr>
            <a:xfrm>
              <a:off x="5719895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8495DC0-FB04-40A9-A50B-A58F0D367B49}"/>
                </a:ext>
              </a:extLst>
            </p:cNvPr>
            <p:cNvSpPr txBox="1"/>
            <p:nvPr/>
          </p:nvSpPr>
          <p:spPr>
            <a:xfrm>
              <a:off x="5719895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spcBef>
                  <a:spcPct val="0"/>
                </a:spcBef>
              </a:pPr>
              <a:r>
                <a:rPr lang="es-CL" sz="2400" dirty="0"/>
                <a:t>Proponer un </a:t>
              </a:r>
            </a:p>
            <a:p>
              <a:pPr lvl="0" algn="ctr" defTabSz="2622550">
                <a:spcBef>
                  <a:spcPct val="0"/>
                </a:spcBef>
              </a:pPr>
              <a:r>
                <a:rPr lang="es-CL" sz="2400" dirty="0"/>
                <a:t>plan de implementación del manual de buenas prácticas</a:t>
              </a:r>
              <a:endParaRPr lang="es-CL" sz="2400" kern="1200" dirty="0"/>
            </a:p>
          </p:txBody>
        </p:sp>
      </p:grpSp>
      <p:sp>
        <p:nvSpPr>
          <p:cNvPr id="23" name="Diagrama de flujo: combinar 22">
            <a:extLst>
              <a:ext uri="{FF2B5EF4-FFF2-40B4-BE49-F238E27FC236}">
                <a16:creationId xmlns:a16="http://schemas.microsoft.com/office/drawing/2014/main" id="{33347CC8-96F7-424E-8052-E583DDBB5F91}"/>
              </a:ext>
            </a:extLst>
          </p:cNvPr>
          <p:cNvSpPr/>
          <p:nvPr/>
        </p:nvSpPr>
        <p:spPr>
          <a:xfrm>
            <a:off x="3549009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A1FF010F-73CA-4D5A-99DD-B1363FF4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8990294" cy="697907"/>
          </a:xfrm>
        </p:spPr>
        <p:txBody>
          <a:bodyPr>
            <a:noAutofit/>
          </a:bodyPr>
          <a:lstStyle/>
          <a:p>
            <a:r>
              <a:rPr lang="es-CL" dirty="0"/>
              <a:t>Objetivos General y Específicos</a:t>
            </a:r>
          </a:p>
        </p:txBody>
      </p:sp>
      <p:sp>
        <p:nvSpPr>
          <p:cNvPr id="25" name="Diagrama de flujo: combinar 24">
            <a:extLst>
              <a:ext uri="{FF2B5EF4-FFF2-40B4-BE49-F238E27FC236}">
                <a16:creationId xmlns:a16="http://schemas.microsoft.com/office/drawing/2014/main" id="{E7542A67-BB53-414D-8F21-753F84824DD2}"/>
              </a:ext>
            </a:extLst>
          </p:cNvPr>
          <p:cNvSpPr/>
          <p:nvPr/>
        </p:nvSpPr>
        <p:spPr>
          <a:xfrm>
            <a:off x="6578635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26" name="Diagrama de flujo: combinar 25">
            <a:extLst>
              <a:ext uri="{FF2B5EF4-FFF2-40B4-BE49-F238E27FC236}">
                <a16:creationId xmlns:a16="http://schemas.microsoft.com/office/drawing/2014/main" id="{D9EAC872-B614-4844-A39A-6663BC154940}"/>
              </a:ext>
            </a:extLst>
          </p:cNvPr>
          <p:cNvSpPr/>
          <p:nvPr/>
        </p:nvSpPr>
        <p:spPr>
          <a:xfrm>
            <a:off x="495300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194036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Reseña de ZOFRI S.A.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B4FB1BE-1694-4EC0-A817-13D34D9C69B8}"/>
              </a:ext>
            </a:extLst>
          </p:cNvPr>
          <p:cNvSpPr/>
          <p:nvPr/>
        </p:nvSpPr>
        <p:spPr>
          <a:xfrm>
            <a:off x="1584374" y="1535206"/>
            <a:ext cx="1474908" cy="114727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AF56FBB-F038-4556-AB58-5A483D3AE715}"/>
              </a:ext>
            </a:extLst>
          </p:cNvPr>
          <p:cNvSpPr/>
          <p:nvPr/>
        </p:nvSpPr>
        <p:spPr>
          <a:xfrm>
            <a:off x="3230016" y="2927368"/>
            <a:ext cx="1474908" cy="114727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lecha: doblada hacia arriba 19">
            <a:extLst>
              <a:ext uri="{FF2B5EF4-FFF2-40B4-BE49-F238E27FC236}">
                <a16:creationId xmlns:a16="http://schemas.microsoft.com/office/drawing/2014/main" id="{83A3D3A0-7B31-49D7-A3E3-6B2FFEAE4632}"/>
              </a:ext>
            </a:extLst>
          </p:cNvPr>
          <p:cNvSpPr/>
          <p:nvPr/>
        </p:nvSpPr>
        <p:spPr>
          <a:xfrm rot="5400000">
            <a:off x="734563" y="2280491"/>
            <a:ext cx="604111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55345A0D-3CBE-4258-BF05-E78AEF9EE377}"/>
              </a:ext>
            </a:extLst>
          </p:cNvPr>
          <p:cNvSpPr/>
          <p:nvPr/>
        </p:nvSpPr>
        <p:spPr>
          <a:xfrm>
            <a:off x="495300" y="1476374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 cap="rnd" cmpd="sng">
            <a:solidFill>
              <a:schemeClr val="accent1"/>
            </a:solidFill>
            <a:prstDash val="solid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1973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A508D9A-BCB5-4F93-AC53-EF4854F4F73F}"/>
              </a:ext>
            </a:extLst>
          </p:cNvPr>
          <p:cNvGrpSpPr/>
          <p:nvPr/>
        </p:nvGrpSpPr>
        <p:grpSpPr>
          <a:xfrm>
            <a:off x="1643933" y="1547747"/>
            <a:ext cx="6204572" cy="604851"/>
            <a:chOff x="2383945" y="97112"/>
            <a:chExt cx="1222651" cy="604851"/>
          </a:xfrm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B5FF9B45-6F55-4603-B138-73F716C12ADA}"/>
                </a:ext>
              </a:extLst>
            </p:cNvPr>
            <p:cNvSpPr/>
            <p:nvPr/>
          </p:nvSpPr>
          <p:spPr>
            <a:xfrm>
              <a:off x="2383945" y="97112"/>
              <a:ext cx="1222651" cy="60485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ABACB754-01FD-424A-8BF7-B6E97B097195}"/>
                </a:ext>
              </a:extLst>
            </p:cNvPr>
            <p:cNvSpPr txBox="1"/>
            <p:nvPr/>
          </p:nvSpPr>
          <p:spPr>
            <a:xfrm>
              <a:off x="2425891" y="97112"/>
              <a:ext cx="1106827" cy="6048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1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sz="16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1ª Junta de Administración y Vigilancia de la Zona Franca</a:t>
              </a:r>
            </a:p>
          </p:txBody>
        </p:sp>
      </p:grpSp>
      <p:sp>
        <p:nvSpPr>
          <p:cNvPr id="23" name="Flecha: doblada hacia arriba 22">
            <a:extLst>
              <a:ext uri="{FF2B5EF4-FFF2-40B4-BE49-F238E27FC236}">
                <a16:creationId xmlns:a16="http://schemas.microsoft.com/office/drawing/2014/main" id="{5C49B8D4-021E-4B8D-8C35-A52F466DCC04}"/>
              </a:ext>
            </a:extLst>
          </p:cNvPr>
          <p:cNvSpPr/>
          <p:nvPr/>
        </p:nvSpPr>
        <p:spPr>
          <a:xfrm rot="5400000">
            <a:off x="1721041" y="3150425"/>
            <a:ext cx="604112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A5EEDC28-F086-47CC-A052-C0B0AB80F836}"/>
              </a:ext>
            </a:extLst>
          </p:cNvPr>
          <p:cNvSpPr/>
          <p:nvPr/>
        </p:nvSpPr>
        <p:spPr>
          <a:xfrm>
            <a:off x="1488535" y="2317022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1975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719BD3DE-0E4B-4446-B37B-E813E222EBB9}"/>
              </a:ext>
            </a:extLst>
          </p:cNvPr>
          <p:cNvGrpSpPr/>
          <p:nvPr/>
        </p:nvGrpSpPr>
        <p:grpSpPr>
          <a:xfrm>
            <a:off x="2664752" y="2388394"/>
            <a:ext cx="4389745" cy="604851"/>
            <a:chOff x="3404765" y="937759"/>
            <a:chExt cx="1352017" cy="604851"/>
          </a:xfrm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10583DA3-27AD-4B8E-877C-C0A102EA5ECE}"/>
                </a:ext>
              </a:extLst>
            </p:cNvPr>
            <p:cNvSpPr/>
            <p:nvPr/>
          </p:nvSpPr>
          <p:spPr>
            <a:xfrm>
              <a:off x="3404765" y="937759"/>
              <a:ext cx="1352017" cy="60485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6CCE5AAA-CEDD-4BC2-AA13-13C68790B0DD}"/>
                </a:ext>
              </a:extLst>
            </p:cNvPr>
            <p:cNvSpPr txBox="1"/>
            <p:nvPr/>
          </p:nvSpPr>
          <p:spPr>
            <a:xfrm>
              <a:off x="3468911" y="937759"/>
              <a:ext cx="1075242" cy="6048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1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sz="16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 junio nace </a:t>
              </a:r>
              <a:r>
                <a:rPr lang="es-ES" sz="1600" kern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Zofri</a:t>
              </a:r>
              <a:r>
                <a:rPr lang="es-ES" sz="16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con el DL 1055</a:t>
              </a:r>
            </a:p>
          </p:txBody>
        </p:sp>
      </p:grpSp>
      <p:sp>
        <p:nvSpPr>
          <p:cNvPr id="26" name="Flecha: doblada hacia arriba 25">
            <a:extLst>
              <a:ext uri="{FF2B5EF4-FFF2-40B4-BE49-F238E27FC236}">
                <a16:creationId xmlns:a16="http://schemas.microsoft.com/office/drawing/2014/main" id="{832B4EBE-F245-4292-AA1B-710979369E8D}"/>
              </a:ext>
            </a:extLst>
          </p:cNvPr>
          <p:cNvSpPr/>
          <p:nvPr/>
        </p:nvSpPr>
        <p:spPr>
          <a:xfrm rot="5400000">
            <a:off x="2705633" y="3966742"/>
            <a:ext cx="604111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5892189C-F56E-4678-8960-33B15A7D774D}"/>
              </a:ext>
            </a:extLst>
          </p:cNvPr>
          <p:cNvSpPr/>
          <p:nvPr/>
        </p:nvSpPr>
        <p:spPr>
          <a:xfrm>
            <a:off x="2481771" y="3157669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1978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4F5BFF5-4D3C-4591-B1AB-C919A1464BBC}"/>
              </a:ext>
            </a:extLst>
          </p:cNvPr>
          <p:cNvGrpSpPr/>
          <p:nvPr/>
        </p:nvGrpSpPr>
        <p:grpSpPr>
          <a:xfrm>
            <a:off x="3550894" y="3229041"/>
            <a:ext cx="4217973" cy="604851"/>
            <a:chOff x="4290908" y="1778406"/>
            <a:chExt cx="1509772" cy="604851"/>
          </a:xfrm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D3CD1BB2-CCE6-4873-8C50-651D6DD97B06}"/>
                </a:ext>
              </a:extLst>
            </p:cNvPr>
            <p:cNvSpPr/>
            <p:nvPr/>
          </p:nvSpPr>
          <p:spPr>
            <a:xfrm>
              <a:off x="4290908" y="1778406"/>
              <a:ext cx="777579" cy="60485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611C61D5-80B2-477F-A3F2-0F98B8E241C8}"/>
                </a:ext>
              </a:extLst>
            </p:cNvPr>
            <p:cNvSpPr txBox="1"/>
            <p:nvPr/>
          </p:nvSpPr>
          <p:spPr>
            <a:xfrm>
              <a:off x="4418690" y="1778406"/>
              <a:ext cx="1381990" cy="6048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1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sz="1600" kern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Zofri</a:t>
              </a:r>
              <a:r>
                <a:rPr lang="es-ES" sz="16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se traslada a Barrio el Colorado</a:t>
              </a:r>
            </a:p>
          </p:txBody>
        </p:sp>
      </p:grpSp>
      <p:sp>
        <p:nvSpPr>
          <p:cNvPr id="29" name="Flecha: doblada hacia arriba 28">
            <a:extLst>
              <a:ext uri="{FF2B5EF4-FFF2-40B4-BE49-F238E27FC236}">
                <a16:creationId xmlns:a16="http://schemas.microsoft.com/office/drawing/2014/main" id="{EBC051CA-2E9A-45A3-B052-684E73F6EF49}"/>
              </a:ext>
            </a:extLst>
          </p:cNvPr>
          <p:cNvSpPr/>
          <p:nvPr/>
        </p:nvSpPr>
        <p:spPr>
          <a:xfrm rot="5400000">
            <a:off x="3701916" y="4839183"/>
            <a:ext cx="615304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48649938-26D3-443A-8440-12741E67AA66}"/>
              </a:ext>
            </a:extLst>
          </p:cNvPr>
          <p:cNvSpPr/>
          <p:nvPr/>
        </p:nvSpPr>
        <p:spPr>
          <a:xfrm>
            <a:off x="3475006" y="3998316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1989</a:t>
            </a:r>
            <a:endParaRPr lang="es-CL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E79CC882-031D-4E09-ADF2-200D4743259B}"/>
              </a:ext>
            </a:extLst>
          </p:cNvPr>
          <p:cNvGrpSpPr/>
          <p:nvPr/>
        </p:nvGrpSpPr>
        <p:grpSpPr>
          <a:xfrm>
            <a:off x="4901847" y="4069689"/>
            <a:ext cx="4838700" cy="604851"/>
            <a:chOff x="5284144" y="2619054"/>
            <a:chExt cx="1032368" cy="604851"/>
          </a:xfrm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906224E7-A3D4-4880-A01D-C6F5B5945E22}"/>
                </a:ext>
              </a:extLst>
            </p:cNvPr>
            <p:cNvSpPr/>
            <p:nvPr/>
          </p:nvSpPr>
          <p:spPr>
            <a:xfrm>
              <a:off x="5284144" y="2619054"/>
              <a:ext cx="777579" cy="60485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47979E4B-C4A5-4997-A79C-E8F90695221C}"/>
                </a:ext>
              </a:extLst>
            </p:cNvPr>
            <p:cNvSpPr txBox="1"/>
            <p:nvPr/>
          </p:nvSpPr>
          <p:spPr>
            <a:xfrm>
              <a:off x="5284144" y="2619054"/>
              <a:ext cx="1032368" cy="6048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sz="16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Cesa sus actividades la Junta de Administración</a:t>
              </a:r>
            </a:p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sz="16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 Vigilancia de Zofri</a:t>
              </a:r>
            </a:p>
          </p:txBody>
        </p:sp>
      </p:grp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C0A6DE54-8543-4CC8-BC67-69F89DD920C6}"/>
              </a:ext>
            </a:extLst>
          </p:cNvPr>
          <p:cNvSpPr/>
          <p:nvPr/>
        </p:nvSpPr>
        <p:spPr>
          <a:xfrm>
            <a:off x="4468242" y="4838964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1990</a:t>
            </a:r>
            <a:endParaRPr lang="es-CL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7612F6A0-112B-4DB5-85CD-7B00FA23B433}"/>
              </a:ext>
            </a:extLst>
          </p:cNvPr>
          <p:cNvGrpSpPr/>
          <p:nvPr/>
        </p:nvGrpSpPr>
        <p:grpSpPr>
          <a:xfrm>
            <a:off x="5537365" y="4910336"/>
            <a:ext cx="4838700" cy="604851"/>
            <a:chOff x="6277379" y="3459701"/>
            <a:chExt cx="777579" cy="604851"/>
          </a:xfrm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9C80C41B-0B29-440D-87E7-DF7154507437}"/>
                </a:ext>
              </a:extLst>
            </p:cNvPr>
            <p:cNvSpPr/>
            <p:nvPr/>
          </p:nvSpPr>
          <p:spPr>
            <a:xfrm>
              <a:off x="6277379" y="3459701"/>
              <a:ext cx="777579" cy="60485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B3B70D1C-4367-428B-B415-3605CF55594A}"/>
                </a:ext>
              </a:extLst>
            </p:cNvPr>
            <p:cNvSpPr txBox="1"/>
            <p:nvPr/>
          </p:nvSpPr>
          <p:spPr>
            <a:xfrm>
              <a:off x="6338225" y="3459701"/>
              <a:ext cx="700813" cy="6048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sz="16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Nace ZOFRI S.A., con un contrato de Concesión con el Estado por 40 años</a:t>
              </a:r>
            </a:p>
          </p:txBody>
        </p:sp>
      </p:grpSp>
      <p:sp>
        <p:nvSpPr>
          <p:cNvPr id="54" name="Flecha: doblada hacia arriba 53">
            <a:extLst>
              <a:ext uri="{FF2B5EF4-FFF2-40B4-BE49-F238E27FC236}">
                <a16:creationId xmlns:a16="http://schemas.microsoft.com/office/drawing/2014/main" id="{391C544C-D7B8-4885-895A-E168EB0CCD2A}"/>
              </a:ext>
            </a:extLst>
          </p:cNvPr>
          <p:cNvSpPr/>
          <p:nvPr/>
        </p:nvSpPr>
        <p:spPr>
          <a:xfrm rot="5400000">
            <a:off x="4700748" y="5682435"/>
            <a:ext cx="604112" cy="689646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AF949E09-6E26-4895-B4E3-A65C2FBE59FE}"/>
              </a:ext>
            </a:extLst>
          </p:cNvPr>
          <p:cNvSpPr/>
          <p:nvPr/>
        </p:nvSpPr>
        <p:spPr>
          <a:xfrm>
            <a:off x="5488746" y="5685845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</a:t>
            </a:r>
            <a:endParaRPr lang="es-CL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13B37905-4C56-4BC4-B84B-625AB1F39C23}"/>
              </a:ext>
            </a:extLst>
          </p:cNvPr>
          <p:cNvGrpSpPr/>
          <p:nvPr/>
        </p:nvGrpSpPr>
        <p:grpSpPr>
          <a:xfrm>
            <a:off x="6921147" y="5757217"/>
            <a:ext cx="3851628" cy="604851"/>
            <a:chOff x="6277379" y="3459701"/>
            <a:chExt cx="777579" cy="604851"/>
          </a:xfrm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4E78DD4F-F763-4B04-BD08-46857DB8ABFF}"/>
                </a:ext>
              </a:extLst>
            </p:cNvPr>
            <p:cNvSpPr/>
            <p:nvPr/>
          </p:nvSpPr>
          <p:spPr>
            <a:xfrm>
              <a:off x="6277379" y="3459701"/>
              <a:ext cx="777579" cy="60485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F230515C-BB2E-4E12-9F0D-64991923EE5B}"/>
                </a:ext>
              </a:extLst>
            </p:cNvPr>
            <p:cNvSpPr txBox="1"/>
            <p:nvPr/>
          </p:nvSpPr>
          <p:spPr>
            <a:xfrm>
              <a:off x="6277379" y="3459701"/>
              <a:ext cx="777579" cy="6048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sz="16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Gestiones para extender contrato de Concesión (actual expira en 2030)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942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4" grpId="0" animBg="1"/>
      <p:bldP spid="40" grpId="0" animBg="1"/>
      <p:bldP spid="36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7692355" cy="697907"/>
          </a:xfrm>
        </p:spPr>
        <p:txBody>
          <a:bodyPr>
            <a:noAutofit/>
          </a:bodyPr>
          <a:lstStyle/>
          <a:p>
            <a:r>
              <a:rPr lang="es-CL" dirty="0">
                <a:latin typeface="+mn-lt"/>
              </a:rPr>
              <a:t>Modelo de Negocios de Zona Franca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pic>
        <p:nvPicPr>
          <p:cNvPr id="56" name="Imagen 55">
            <a:extLst>
              <a:ext uri="{FF2B5EF4-FFF2-40B4-BE49-F238E27FC236}">
                <a16:creationId xmlns:a16="http://schemas.microsoft.com/office/drawing/2014/main" id="{D9927A31-3710-4C5A-A731-A5D68FBA3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476" y="1339553"/>
            <a:ext cx="4036172" cy="5447141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89A65965-31BF-40D8-B092-570EA5389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71768">
            <a:off x="3366311" y="1993089"/>
            <a:ext cx="3791547" cy="522776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9AD1182A-694D-4A49-AD4F-F711F2C05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15383"/>
            <a:ext cx="4509529" cy="855776"/>
          </a:xfrm>
          <a:prstGeom prst="rect">
            <a:avLst/>
          </a:prstGeom>
          <a:noFill/>
          <a:ln w="31750">
            <a:noFill/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</p:pic>
      <p:sp>
        <p:nvSpPr>
          <p:cNvPr id="59" name="Pentágono 2">
            <a:extLst>
              <a:ext uri="{FF2B5EF4-FFF2-40B4-BE49-F238E27FC236}">
                <a16:creationId xmlns:a16="http://schemas.microsoft.com/office/drawing/2014/main" id="{73C1BED5-1DB7-4C33-831C-9381E94E61F3}"/>
              </a:ext>
            </a:extLst>
          </p:cNvPr>
          <p:cNvSpPr/>
          <p:nvPr/>
        </p:nvSpPr>
        <p:spPr>
          <a:xfrm>
            <a:off x="791121" y="2298962"/>
            <a:ext cx="2152348" cy="4104456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China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USA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Japón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Corea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Hong Kong</a:t>
            </a:r>
            <a:endParaRPr lang="es-CL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60" name="Pentágono 7">
            <a:extLst>
              <a:ext uri="{FF2B5EF4-FFF2-40B4-BE49-F238E27FC236}">
                <a16:creationId xmlns:a16="http://schemas.microsoft.com/office/drawing/2014/main" id="{07ACEFFE-6E28-424B-B159-F767B971EE01}"/>
              </a:ext>
            </a:extLst>
          </p:cNvPr>
          <p:cNvSpPr/>
          <p:nvPr/>
        </p:nvSpPr>
        <p:spPr>
          <a:xfrm>
            <a:off x="8657093" y="2259503"/>
            <a:ext cx="2151909" cy="4104456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Bolivia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Paraguay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Perú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Chile</a:t>
            </a:r>
            <a:endParaRPr lang="es-CL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</p:txBody>
      </p:sp>
      <p:pic>
        <p:nvPicPr>
          <p:cNvPr id="11" name="4 Imagen" descr="bolivia.png">
            <a:extLst>
              <a:ext uri="{FF2B5EF4-FFF2-40B4-BE49-F238E27FC236}">
                <a16:creationId xmlns:a16="http://schemas.microsoft.com/office/drawing/2014/main" id="{D398393B-F5E1-4DA8-BB32-0825368FA36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2530" y="3101643"/>
            <a:ext cx="629256" cy="633821"/>
          </a:xfrm>
          <a:prstGeom prst="rect">
            <a:avLst/>
          </a:prstGeom>
        </p:spPr>
      </p:pic>
      <p:pic>
        <p:nvPicPr>
          <p:cNvPr id="12" name="2 Imagen" descr="paraguay.png">
            <a:extLst>
              <a:ext uri="{FF2B5EF4-FFF2-40B4-BE49-F238E27FC236}">
                <a16:creationId xmlns:a16="http://schemas.microsoft.com/office/drawing/2014/main" id="{6B7CB3DB-651C-4D1F-9EDF-5313814A6A15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37489" y="3737443"/>
            <a:ext cx="633891" cy="633821"/>
          </a:xfrm>
          <a:prstGeom prst="rect">
            <a:avLst/>
          </a:prstGeom>
        </p:spPr>
      </p:pic>
      <p:pic>
        <p:nvPicPr>
          <p:cNvPr id="13" name="3 Imagen" descr="Peru-bandera.png">
            <a:extLst>
              <a:ext uri="{FF2B5EF4-FFF2-40B4-BE49-F238E27FC236}">
                <a16:creationId xmlns:a16="http://schemas.microsoft.com/office/drawing/2014/main" id="{3CA58E2C-6B28-4A9C-B05A-060822898291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43364" y="4352273"/>
            <a:ext cx="633891" cy="592930"/>
          </a:xfrm>
          <a:prstGeom prst="rect">
            <a:avLst/>
          </a:prstGeom>
        </p:spPr>
      </p:pic>
      <p:pic>
        <p:nvPicPr>
          <p:cNvPr id="14" name="33 Imagen" descr="Chile-Flag-icon.png">
            <a:extLst>
              <a:ext uri="{FF2B5EF4-FFF2-40B4-BE49-F238E27FC236}">
                <a16:creationId xmlns:a16="http://schemas.microsoft.com/office/drawing/2014/main" id="{BB02250F-249C-4317-8041-2E7C499C5B9E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48837" y="4930195"/>
            <a:ext cx="607781" cy="616793"/>
          </a:xfrm>
          <a:prstGeom prst="rect">
            <a:avLst/>
          </a:prstGeom>
        </p:spPr>
      </p:pic>
      <p:pic>
        <p:nvPicPr>
          <p:cNvPr id="15" name="30 Imagen" descr="china_flag.png">
            <a:extLst>
              <a:ext uri="{FF2B5EF4-FFF2-40B4-BE49-F238E27FC236}">
                <a16:creationId xmlns:a16="http://schemas.microsoft.com/office/drawing/2014/main" id="{3C83373C-5834-45C8-8BE7-17E6063BE2A3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0350" y="2838261"/>
            <a:ext cx="582109" cy="590739"/>
          </a:xfrm>
          <a:prstGeom prst="rect">
            <a:avLst/>
          </a:prstGeom>
        </p:spPr>
      </p:pic>
      <p:pic>
        <p:nvPicPr>
          <p:cNvPr id="16" name="29 Imagen" descr="united_states_flag.png">
            <a:extLst>
              <a:ext uri="{FF2B5EF4-FFF2-40B4-BE49-F238E27FC236}">
                <a16:creationId xmlns:a16="http://schemas.microsoft.com/office/drawing/2014/main" id="{7ED8C960-64A1-4F6D-8C2D-D6C9D0B7EA83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0560" y="3438138"/>
            <a:ext cx="559855" cy="568156"/>
          </a:xfrm>
          <a:prstGeom prst="rect">
            <a:avLst/>
          </a:prstGeom>
        </p:spPr>
      </p:pic>
      <p:pic>
        <p:nvPicPr>
          <p:cNvPr id="17" name="31 Imagen" descr="korea_flag.png">
            <a:extLst>
              <a:ext uri="{FF2B5EF4-FFF2-40B4-BE49-F238E27FC236}">
                <a16:creationId xmlns:a16="http://schemas.microsoft.com/office/drawing/2014/main" id="{87E45516-78EF-46DA-9CD9-EAC875CE74F7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2809" y="4683979"/>
            <a:ext cx="561455" cy="555813"/>
          </a:xfrm>
          <a:prstGeom prst="rect">
            <a:avLst/>
          </a:prstGeom>
        </p:spPr>
      </p:pic>
      <p:pic>
        <p:nvPicPr>
          <p:cNvPr id="18" name="32 Imagen" descr="japan_flag_91456.jpg">
            <a:extLst>
              <a:ext uri="{FF2B5EF4-FFF2-40B4-BE49-F238E27FC236}">
                <a16:creationId xmlns:a16="http://schemas.microsoft.com/office/drawing/2014/main" id="{275DDDA4-15CD-4160-A380-A11F969FBD04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4065" y="4085321"/>
            <a:ext cx="581303" cy="5289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83CD07C-9A33-4293-832F-2D58028FF7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9397" y="5385600"/>
            <a:ext cx="561455" cy="37896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0221178-E8DF-444D-A735-08D5CBE20E97}"/>
              </a:ext>
            </a:extLst>
          </p:cNvPr>
          <p:cNvSpPr txBox="1"/>
          <p:nvPr/>
        </p:nvSpPr>
        <p:spPr>
          <a:xfrm>
            <a:off x="469972" y="1420601"/>
            <a:ext cx="309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 Mundo a Latinoamérica</a:t>
            </a:r>
          </a:p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ZOFRI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F20BDD2-B7C5-4CAC-B2F4-4F09C7201743}"/>
              </a:ext>
            </a:extLst>
          </p:cNvPr>
          <p:cNvSpPr txBox="1"/>
          <p:nvPr/>
        </p:nvSpPr>
        <p:spPr>
          <a:xfrm>
            <a:off x="5262084" y="5767562"/>
            <a:ext cx="309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Latinoamérica al Mundo</a:t>
            </a:r>
          </a:p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ZOFRI</a:t>
            </a:r>
          </a:p>
        </p:txBody>
      </p:sp>
    </p:spTree>
    <p:extLst>
      <p:ext uri="{BB962C8B-B14F-4D97-AF65-F5344CB8AC3E}">
        <p14:creationId xmlns:p14="http://schemas.microsoft.com/office/powerpoint/2010/main" val="52716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4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571333"/>
          </a:xfrm>
        </p:spPr>
        <p:txBody>
          <a:bodyPr>
            <a:noAutofit/>
          </a:bodyPr>
          <a:lstStyle/>
          <a:p>
            <a:r>
              <a:rPr lang="es-CL" dirty="0"/>
              <a:t>Actividad de ZOFRI S.A.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D876054-DA93-4A34-9053-796F8C190EB3}"/>
              </a:ext>
            </a:extLst>
          </p:cNvPr>
          <p:cNvSpPr/>
          <p:nvPr/>
        </p:nvSpPr>
        <p:spPr>
          <a:xfrm>
            <a:off x="3538537" y="3243260"/>
            <a:ext cx="2486025" cy="16478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Administración y Explotación de la Zona Franca de Iquique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28CEA504-A4BB-42EE-A3B2-3AEB972B3B67}"/>
              </a:ext>
            </a:extLst>
          </p:cNvPr>
          <p:cNvSpPr/>
          <p:nvPr/>
        </p:nvSpPr>
        <p:spPr>
          <a:xfrm>
            <a:off x="3957636" y="1352548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466 hectáreas, </a:t>
            </a:r>
          </a:p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5 unidades de negocio distintas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F065A5A-50EC-4A70-87F5-3D606197C6CB}"/>
              </a:ext>
            </a:extLst>
          </p:cNvPr>
          <p:cNvSpPr/>
          <p:nvPr/>
        </p:nvSpPr>
        <p:spPr>
          <a:xfrm>
            <a:off x="3957636" y="5111617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Ventas año </a:t>
            </a:r>
            <a:r>
              <a:rPr lang="es-CL" sz="16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</a:t>
            </a: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4.012 </a:t>
            </a:r>
          </a:p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Millones de Dólares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0A4865DF-E12C-4908-9BEC-58B5F5D5695D}"/>
              </a:ext>
            </a:extLst>
          </p:cNvPr>
          <p:cNvSpPr/>
          <p:nvPr/>
        </p:nvSpPr>
        <p:spPr>
          <a:xfrm>
            <a:off x="1509711" y="3243261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Posee una localización geográfica estratégica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6F486DF6-A285-446F-AFE8-DD0C24094E13}"/>
              </a:ext>
            </a:extLst>
          </p:cNvPr>
          <p:cNvSpPr/>
          <p:nvPr/>
        </p:nvSpPr>
        <p:spPr>
          <a:xfrm>
            <a:off x="6405563" y="3243261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Desde 1990, entrega el 15% de sus ingresos brutos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ED5116EB-CCE4-473F-B9AE-9AA96174A37D}"/>
              </a:ext>
            </a:extLst>
          </p:cNvPr>
          <p:cNvSpPr/>
          <p:nvPr/>
        </p:nvSpPr>
        <p:spPr>
          <a:xfrm>
            <a:off x="1933574" y="1404207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Acceso a Puertos, Aeropuertos y Carreteras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97D268FC-05CF-4883-9AEC-326A6D7D9759}"/>
              </a:ext>
            </a:extLst>
          </p:cNvPr>
          <p:cNvSpPr/>
          <p:nvPr/>
        </p:nvSpPr>
        <p:spPr>
          <a:xfrm>
            <a:off x="1933573" y="5082313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Beneficios tributarios, aduaneros, de CORFO, Bonificación a mano de obra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052C1621-204D-4FBF-8E6B-86284BB85FE4}"/>
              </a:ext>
            </a:extLst>
          </p:cNvPr>
          <p:cNvSpPr/>
          <p:nvPr/>
        </p:nvSpPr>
        <p:spPr>
          <a:xfrm>
            <a:off x="5981698" y="1404207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Permite la operación a más de 2.000 Empresas Usuarias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AB08BDD0-8D78-42DF-9C1D-23AD0F9C9D3C}"/>
              </a:ext>
            </a:extLst>
          </p:cNvPr>
          <p:cNvSpPr/>
          <p:nvPr/>
        </p:nvSpPr>
        <p:spPr>
          <a:xfrm>
            <a:off x="5981698" y="5082312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 36.000 Empleos</a:t>
            </a:r>
          </a:p>
        </p:txBody>
      </p:sp>
    </p:spTree>
    <p:extLst>
      <p:ext uri="{BB962C8B-B14F-4D97-AF65-F5344CB8AC3E}">
        <p14:creationId xmlns:p14="http://schemas.microsoft.com/office/powerpoint/2010/main" val="378230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1F7BBE7-AE55-470A-A695-EE06215F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/>
          <a:lstStyle/>
          <a:p>
            <a:r>
              <a:rPr lang="es-CL" dirty="0"/>
              <a:t>Aspectos Estratégicos de ZOFRI S.A.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DEADDFA2-16B4-45DE-A799-8CE24B112CA0}"/>
              </a:ext>
            </a:extLst>
          </p:cNvPr>
          <p:cNvGrpSpPr/>
          <p:nvPr/>
        </p:nvGrpSpPr>
        <p:grpSpPr>
          <a:xfrm>
            <a:off x="7727084" y="1442768"/>
            <a:ext cx="1862998" cy="5030079"/>
            <a:chOff x="7792278" y="1442768"/>
            <a:chExt cx="1862998" cy="5030079"/>
          </a:xfrm>
        </p:grpSpPr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BB33757-C23F-4909-BFDD-27FCBF390637}"/>
                </a:ext>
              </a:extLst>
            </p:cNvPr>
            <p:cNvSpPr txBox="1"/>
            <p:nvPr/>
          </p:nvSpPr>
          <p:spPr>
            <a:xfrm>
              <a:off x="7792278" y="1878885"/>
              <a:ext cx="1862998" cy="4593962"/>
            </a:xfrm>
            <a:prstGeom prst="rect">
              <a:avLst/>
            </a:prstGeom>
            <a:ln w="28575"/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Confianza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Respeto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Creatividad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Integridad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Vocación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Compromiso</a:t>
              </a:r>
            </a:p>
            <a:p>
              <a:pPr lvl="1"/>
              <a:endPara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Diagrama de flujo: proceso alternativo 18">
              <a:extLst>
                <a:ext uri="{FF2B5EF4-FFF2-40B4-BE49-F238E27FC236}">
                  <a16:creationId xmlns:a16="http://schemas.microsoft.com/office/drawing/2014/main" id="{1AD1AD99-24D7-4F62-910C-5CD7CF5DEC66}"/>
                </a:ext>
              </a:extLst>
            </p:cNvPr>
            <p:cNvSpPr/>
            <p:nvPr/>
          </p:nvSpPr>
          <p:spPr>
            <a:xfrm>
              <a:off x="7968727" y="1442768"/>
              <a:ext cx="1510100" cy="672681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Valores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4297BF3C-A508-4130-8DD5-CF6C3924481A}"/>
              </a:ext>
            </a:extLst>
          </p:cNvPr>
          <p:cNvGrpSpPr/>
          <p:nvPr/>
        </p:nvGrpSpPr>
        <p:grpSpPr>
          <a:xfrm>
            <a:off x="5252241" y="1442768"/>
            <a:ext cx="2341997" cy="5030078"/>
            <a:chOff x="5317435" y="1442768"/>
            <a:chExt cx="2341997" cy="5030078"/>
          </a:xfrm>
        </p:grpSpPr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109FAAE-72FD-4F5E-9576-A458A34B4A96}"/>
                </a:ext>
              </a:extLst>
            </p:cNvPr>
            <p:cNvSpPr txBox="1"/>
            <p:nvPr/>
          </p:nvSpPr>
          <p:spPr>
            <a:xfrm>
              <a:off x="5317435" y="1878884"/>
              <a:ext cx="2341997" cy="4593962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Ser la más eficiente y sostenible plataforma de negocios de Sudamérica, con las mejores oportunidades y soluciones para sus clientes: usuarios y visitantes</a:t>
              </a:r>
              <a:endParaRPr lang="es-CL" sz="20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Diagrama de flujo: proceso alternativo 19">
              <a:extLst>
                <a:ext uri="{FF2B5EF4-FFF2-40B4-BE49-F238E27FC236}">
                  <a16:creationId xmlns:a16="http://schemas.microsoft.com/office/drawing/2014/main" id="{8D138C50-E2B8-431A-A331-83A9C6E73D44}"/>
                </a:ext>
              </a:extLst>
            </p:cNvPr>
            <p:cNvSpPr/>
            <p:nvPr/>
          </p:nvSpPr>
          <p:spPr>
            <a:xfrm>
              <a:off x="5638638" y="1442768"/>
              <a:ext cx="1699591" cy="672681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Visión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F1DF2ADB-4186-4091-A8DE-8EE22C94BC43}"/>
              </a:ext>
            </a:extLst>
          </p:cNvPr>
          <p:cNvGrpSpPr/>
          <p:nvPr/>
        </p:nvGrpSpPr>
        <p:grpSpPr>
          <a:xfrm>
            <a:off x="430103" y="1442768"/>
            <a:ext cx="4689292" cy="5030078"/>
            <a:chOff x="495297" y="1442768"/>
            <a:chExt cx="4689292" cy="5030078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C2FD5E15-9857-4693-B8D2-3B7BD6FA55E5}"/>
                </a:ext>
              </a:extLst>
            </p:cNvPr>
            <p:cNvGrpSpPr/>
            <p:nvPr/>
          </p:nvGrpSpPr>
          <p:grpSpPr>
            <a:xfrm>
              <a:off x="495297" y="1878884"/>
              <a:ext cx="4689292" cy="4593962"/>
              <a:chOff x="4190" y="1421211"/>
              <a:chExt cx="2857852" cy="2984544"/>
            </a:xfrm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44D7E631-A2DE-44EC-82A8-82241A8AE3BD}"/>
                  </a:ext>
                </a:extLst>
              </p:cNvPr>
              <p:cNvSpPr/>
              <p:nvPr/>
            </p:nvSpPr>
            <p:spPr>
              <a:xfrm>
                <a:off x="4190" y="1421211"/>
                <a:ext cx="2857852" cy="2984544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89FDA88-ACC2-4CB6-A8C6-FFDB79F0D89B}"/>
                  </a:ext>
                </a:extLst>
              </p:cNvPr>
              <p:cNvSpPr txBox="1"/>
              <p:nvPr/>
            </p:nvSpPr>
            <p:spPr>
              <a:xfrm>
                <a:off x="4190" y="1421211"/>
                <a:ext cx="2857852" cy="2984544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224790" tIns="224790" rIns="224790" bIns="224790" numCol="1" spcCol="1270" anchor="ctr" anchorCtr="0">
                <a:noAutofit/>
              </a:bodyPr>
              <a:lstStyle/>
              <a:p>
                <a:pPr lvl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L" sz="2000" dirty="0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Gestionar y liderar una plataforma de servicios para facilitar negocios en Sudamérica, aportando el conocimiento y la experiencia para entregarles a nuestros clientes: usuarios y visitantes, la mejor combinación de factores, procesos y soluciones, que satisfagan sus necesidades, teniendo como pilar fundamental el sentido de ética en los negocios y asumiendo un alto compromiso con la generación de valor para accionistas, clientes, colaboradores, comunidad y entorno</a:t>
                </a:r>
                <a:endParaRPr lang="es-CL" sz="2000" kern="12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21" name="Diagrama de flujo: proceso alternativo 20">
              <a:extLst>
                <a:ext uri="{FF2B5EF4-FFF2-40B4-BE49-F238E27FC236}">
                  <a16:creationId xmlns:a16="http://schemas.microsoft.com/office/drawing/2014/main" id="{43738A32-28B8-41B7-ABB8-3AFEF9320C6B}"/>
                </a:ext>
              </a:extLst>
            </p:cNvPr>
            <p:cNvSpPr/>
            <p:nvPr/>
          </p:nvSpPr>
          <p:spPr>
            <a:xfrm>
              <a:off x="2039826" y="1442768"/>
              <a:ext cx="1699591" cy="672681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Misión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55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46EE814-BE17-4C97-9C98-4678D63E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Estructura Organizacional de ZOFRI S.A.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799C2AA-93E8-4EC4-B384-A75BF9634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546" y="1774247"/>
            <a:ext cx="2841826" cy="2211600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Directores:   7</a:t>
            </a:r>
          </a:p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Gerentes:     6</a:t>
            </a:r>
          </a:p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Ejecutivos:  12</a:t>
            </a:r>
          </a:p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Dotación:   295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2D85B81-0D13-4B2B-B6BB-BF5135B318CE}"/>
              </a:ext>
            </a:extLst>
          </p:cNvPr>
          <p:cNvSpPr/>
          <p:nvPr/>
        </p:nvSpPr>
        <p:spPr>
          <a:xfrm>
            <a:off x="3142112" y="1525676"/>
            <a:ext cx="2013357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Directorio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B22CD232-2B6A-4C04-8B37-3EB888ACCB26}"/>
              </a:ext>
            </a:extLst>
          </p:cNvPr>
          <p:cNvSpPr/>
          <p:nvPr/>
        </p:nvSpPr>
        <p:spPr>
          <a:xfrm>
            <a:off x="3145216" y="2405864"/>
            <a:ext cx="2013357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General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EDE7F05-F1DA-48E8-9C0F-B56E6DA9B8D2}"/>
              </a:ext>
            </a:extLst>
          </p:cNvPr>
          <p:cNvSpPr/>
          <p:nvPr/>
        </p:nvSpPr>
        <p:spPr>
          <a:xfrm>
            <a:off x="1287628" y="3320265"/>
            <a:ext cx="2359383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Asuntos Legales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EB9088A-0CF8-4BE7-9345-AAAC3C4C2EF2}"/>
              </a:ext>
            </a:extLst>
          </p:cNvPr>
          <p:cNvSpPr/>
          <p:nvPr/>
        </p:nvSpPr>
        <p:spPr>
          <a:xfrm>
            <a:off x="4687877" y="3332700"/>
            <a:ext cx="2555719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Planificación y Desarrollo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31BC841-CE91-40E7-B6D2-D83B049F36C7}"/>
              </a:ext>
            </a:extLst>
          </p:cNvPr>
          <p:cNvSpPr/>
          <p:nvPr/>
        </p:nvSpPr>
        <p:spPr>
          <a:xfrm>
            <a:off x="1281406" y="3985847"/>
            <a:ext cx="2359383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Auditoría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C25B0479-8FEC-4536-9AD9-8D4057E67C8D}"/>
              </a:ext>
            </a:extLst>
          </p:cNvPr>
          <p:cNvSpPr/>
          <p:nvPr/>
        </p:nvSpPr>
        <p:spPr>
          <a:xfrm>
            <a:off x="4681655" y="3998282"/>
            <a:ext cx="2555719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Asuntos Corporativos y </a:t>
            </a:r>
            <a:r>
              <a:rPr lang="es-CL" sz="16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Comunic</a:t>
            </a:r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D97973B-AC26-487A-BD25-A52D1175958B}"/>
              </a:ext>
            </a:extLst>
          </p:cNvPr>
          <p:cNvSpPr/>
          <p:nvPr/>
        </p:nvSpPr>
        <p:spPr>
          <a:xfrm>
            <a:off x="1281406" y="4648329"/>
            <a:ext cx="2368716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Seguridad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EF0DE10-0912-4F51-8D3E-52A94ED61B88}"/>
              </a:ext>
            </a:extLst>
          </p:cNvPr>
          <p:cNvSpPr/>
          <p:nvPr/>
        </p:nvSpPr>
        <p:spPr>
          <a:xfrm>
            <a:off x="4681656" y="4660764"/>
            <a:ext cx="2555718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Personas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B3D07A1-4E4A-4112-8E4C-1C5BFCB1969A}"/>
              </a:ext>
            </a:extLst>
          </p:cNvPr>
          <p:cNvSpPr/>
          <p:nvPr/>
        </p:nvSpPr>
        <p:spPr>
          <a:xfrm>
            <a:off x="269876" y="5805334"/>
            <a:ext cx="2409852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Comercial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FC5228D-92A1-4485-BFBE-A1438CE85D54}"/>
              </a:ext>
            </a:extLst>
          </p:cNvPr>
          <p:cNvSpPr/>
          <p:nvPr/>
        </p:nvSpPr>
        <p:spPr>
          <a:xfrm>
            <a:off x="2952399" y="5817769"/>
            <a:ext cx="2409852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Operaciones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4C275E1-805A-4520-98F5-5424870C0D7D}"/>
              </a:ext>
            </a:extLst>
          </p:cNvPr>
          <p:cNvSpPr/>
          <p:nvPr/>
        </p:nvSpPr>
        <p:spPr>
          <a:xfrm>
            <a:off x="5645826" y="5802215"/>
            <a:ext cx="2409853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</a:t>
            </a:r>
            <a:r>
              <a:rPr lang="es-CL" sz="16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Adm</a:t>
            </a:r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. y Finanzas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CA13F069-A041-4C8B-9232-721E65E6F920}"/>
              </a:ext>
            </a:extLst>
          </p:cNvPr>
          <p:cNvCxnSpPr>
            <a:cxnSpLocks/>
            <a:stCxn id="19" idx="0"/>
            <a:endCxn id="21" idx="0"/>
          </p:cNvCxnSpPr>
          <p:nvPr/>
        </p:nvCxnSpPr>
        <p:spPr>
          <a:xfrm rot="5400000" flipH="1" flipV="1">
            <a:off x="4161218" y="3115800"/>
            <a:ext cx="3119" cy="5375951"/>
          </a:xfrm>
          <a:prstGeom prst="bentConnector3">
            <a:avLst>
              <a:gd name="adj1" fmla="val 7429272"/>
            </a:avLst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6F7E485-5784-4BA5-89D8-5D0039107732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4151895" y="2917590"/>
            <a:ext cx="5430" cy="2900179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7BF7716-9F03-4FA3-B9C8-BF4184C3ECB4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4148791" y="2037402"/>
            <a:ext cx="3104" cy="368462"/>
          </a:xfrm>
          <a:prstGeom prst="straightConnector1">
            <a:avLst/>
          </a:prstGeom>
          <a:ln w="28575"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04C410AB-7814-4E79-8A42-7C7B65167C6B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647011" y="3576128"/>
            <a:ext cx="1040866" cy="1243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CD3C97F-3059-4C70-89D7-E34AC3E6ACE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640789" y="4241710"/>
            <a:ext cx="1040866" cy="1243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BA6AFE9-F818-414E-8372-C4CFB0061BE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650122" y="4904192"/>
            <a:ext cx="1031534" cy="1243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9644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87ABC-3F9F-4AAA-98D0-27A2C9E30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556954"/>
            <a:ext cx="9159977" cy="672681"/>
          </a:xfrm>
        </p:spPr>
        <p:txBody>
          <a:bodyPr/>
          <a:lstStyle/>
          <a:p>
            <a:r>
              <a:rPr lang="es-CL" dirty="0"/>
              <a:t>Descripción de la Problemática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651A3DD8-D31E-41A9-B5DD-F9E83FA575AF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B555F1F-828A-48FD-9B04-4FA36095C9F1}"/>
              </a:ext>
            </a:extLst>
          </p:cNvPr>
          <p:cNvSpPr/>
          <p:nvPr/>
        </p:nvSpPr>
        <p:spPr>
          <a:xfrm>
            <a:off x="593343" y="3317675"/>
            <a:ext cx="2857852" cy="298454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requiere de guías formales como apoyo a los ejecutivos de ZOFRI S.A. para la gestión de proyectos informáticos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16AF866-2CFC-4C22-A4B3-02899DA9D893}"/>
              </a:ext>
            </a:extLst>
          </p:cNvPr>
          <p:cNvSpPr/>
          <p:nvPr/>
        </p:nvSpPr>
        <p:spPr>
          <a:xfrm>
            <a:off x="3601670" y="3317675"/>
            <a:ext cx="2857852" cy="298454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Contar con un Manual de Buenas Prácticas aplicable a la elaboración, gestión y desarrollo de proyectos informáticos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A528969-6168-4481-8514-75115BF7CD2A}"/>
              </a:ext>
            </a:extLst>
          </p:cNvPr>
          <p:cNvSpPr/>
          <p:nvPr/>
        </p:nvSpPr>
        <p:spPr>
          <a:xfrm>
            <a:off x="6609998" y="3317675"/>
            <a:ext cx="2857852" cy="298454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Diseñar y ejecutar un plan de implementación del Manual de Buenas Prácticas</a:t>
            </a:r>
            <a:endParaRPr lang="es-CL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9BE6F44-8677-4ACF-BB85-446D9F0A0176}"/>
              </a:ext>
            </a:extLst>
          </p:cNvPr>
          <p:cNvSpPr/>
          <p:nvPr/>
        </p:nvSpPr>
        <p:spPr>
          <a:xfrm>
            <a:off x="5153944" y="1532714"/>
            <a:ext cx="4305536" cy="1595305"/>
          </a:xfrm>
          <a:prstGeom prst="roundRect">
            <a:avLst/>
          </a:prstGeom>
          <a:gradFill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Riesgos permanentes que afectan los resultados esperados de los proyectos</a:t>
            </a:r>
            <a:endParaRPr lang="es-CL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A934681-B174-46F7-BA30-13930923CCEC}"/>
              </a:ext>
            </a:extLst>
          </p:cNvPr>
          <p:cNvSpPr/>
          <p:nvPr/>
        </p:nvSpPr>
        <p:spPr>
          <a:xfrm>
            <a:off x="618595" y="1534639"/>
            <a:ext cx="4305536" cy="1595305"/>
          </a:xfrm>
          <a:prstGeom prst="roundRect">
            <a:avLst/>
          </a:prstGeom>
          <a:gradFill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CL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Ausencia de un manual que permita a ZOFRI S.A. mejorar la gestión de sus proyectos informáticos</a:t>
            </a:r>
          </a:p>
        </p:txBody>
      </p:sp>
    </p:spTree>
    <p:extLst>
      <p:ext uri="{BB962C8B-B14F-4D97-AF65-F5344CB8AC3E}">
        <p14:creationId xmlns:p14="http://schemas.microsoft.com/office/powerpoint/2010/main" val="72707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7" grpId="0" animBg="1"/>
      <p:bldP spid="3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87ABC-3F9F-4AAA-98D0-27A2C9E3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Metodología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651A3DD8-D31E-41A9-B5DD-F9E83FA575AF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Desarrollo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96E5FDF-BA9D-46BA-BA24-5683A601DBE2}"/>
              </a:ext>
            </a:extLst>
          </p:cNvPr>
          <p:cNvSpPr/>
          <p:nvPr/>
        </p:nvSpPr>
        <p:spPr>
          <a:xfrm>
            <a:off x="495299" y="1417347"/>
            <a:ext cx="4905376" cy="1293721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Identificación de los Factores Críticos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1261E01-865D-48DE-830A-A8C274A4BE11}"/>
              </a:ext>
            </a:extLst>
          </p:cNvPr>
          <p:cNvSpPr/>
          <p:nvPr/>
        </p:nvSpPr>
        <p:spPr>
          <a:xfrm>
            <a:off x="495299" y="3322926"/>
            <a:ext cx="4905376" cy="1302287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Desarrollo del Manual de </a:t>
            </a:r>
          </a:p>
          <a:p>
            <a:pPr algn="ctr"/>
            <a:r>
              <a:rPr lang="es-CL" sz="2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Buenas Prácticas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9CD8AB5-9664-4B67-A0A7-E709953EB491}"/>
              </a:ext>
            </a:extLst>
          </p:cNvPr>
          <p:cNvSpPr/>
          <p:nvPr/>
        </p:nvSpPr>
        <p:spPr>
          <a:xfrm>
            <a:off x="495299" y="5265759"/>
            <a:ext cx="4905376" cy="1302287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Plan de Implementación del </a:t>
            </a:r>
          </a:p>
          <a:p>
            <a:pPr algn="ctr"/>
            <a:r>
              <a:rPr lang="es-CL" sz="2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Manual de Buenas Prácticas</a:t>
            </a:r>
          </a:p>
        </p:txBody>
      </p:sp>
      <p:sp>
        <p:nvSpPr>
          <p:cNvPr id="21" name="Diagrama de flujo: combinar 20">
            <a:extLst>
              <a:ext uri="{FF2B5EF4-FFF2-40B4-BE49-F238E27FC236}">
                <a16:creationId xmlns:a16="http://schemas.microsoft.com/office/drawing/2014/main" id="{B3E7D140-C2F1-43F0-8E7F-E6776E505B38}"/>
              </a:ext>
            </a:extLst>
          </p:cNvPr>
          <p:cNvSpPr/>
          <p:nvPr/>
        </p:nvSpPr>
        <p:spPr>
          <a:xfrm>
            <a:off x="2761422" y="2875629"/>
            <a:ext cx="1147014" cy="316165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22" name="Diagrama de flujo: combinar 21">
            <a:extLst>
              <a:ext uri="{FF2B5EF4-FFF2-40B4-BE49-F238E27FC236}">
                <a16:creationId xmlns:a16="http://schemas.microsoft.com/office/drawing/2014/main" id="{5E73AE68-EB01-43A3-9A07-A98F06D15212}"/>
              </a:ext>
            </a:extLst>
          </p:cNvPr>
          <p:cNvSpPr/>
          <p:nvPr/>
        </p:nvSpPr>
        <p:spPr>
          <a:xfrm>
            <a:off x="2761421" y="4804889"/>
            <a:ext cx="1147014" cy="316165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5BA69A4-12E9-428D-9DD8-AF5218C7AC1F}"/>
              </a:ext>
            </a:extLst>
          </p:cNvPr>
          <p:cNvSpPr/>
          <p:nvPr/>
        </p:nvSpPr>
        <p:spPr>
          <a:xfrm>
            <a:off x="5762625" y="1530807"/>
            <a:ext cx="3714749" cy="1066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>
                <a:solidFill>
                  <a:schemeClr val="tx1"/>
                </a:solidFill>
              </a:rPr>
              <a:t>Revisión de Proyectos Ejecutados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>
                <a:solidFill>
                  <a:schemeClr val="tx1"/>
                </a:solidFill>
              </a:rPr>
              <a:t>Recoger opinión de Expertos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>
                <a:solidFill>
                  <a:schemeClr val="tx1"/>
                </a:solidFill>
              </a:rPr>
              <a:t>Factores para ZOFRI S.A.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DB94B6FB-098A-47FA-AFFB-8CBE59CED15F}"/>
              </a:ext>
            </a:extLst>
          </p:cNvPr>
          <p:cNvSpPr/>
          <p:nvPr/>
        </p:nvSpPr>
        <p:spPr>
          <a:xfrm>
            <a:off x="5762624" y="3440669"/>
            <a:ext cx="3714749" cy="1066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>
                <a:solidFill>
                  <a:schemeClr val="tx1"/>
                </a:solidFill>
              </a:rPr>
              <a:t>Diseño Estructura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>
                <a:solidFill>
                  <a:schemeClr val="tx1"/>
                </a:solidFill>
              </a:rPr>
              <a:t>Construcción de Contenidos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>
                <a:solidFill>
                  <a:schemeClr val="tx1"/>
                </a:solidFill>
              </a:rPr>
              <a:t>Validación dentro de ZOFRI S.A.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4C77117A-2AAA-449F-8E54-69D0F72B9C52}"/>
              </a:ext>
            </a:extLst>
          </p:cNvPr>
          <p:cNvSpPr/>
          <p:nvPr/>
        </p:nvSpPr>
        <p:spPr>
          <a:xfrm>
            <a:off x="5762623" y="5383502"/>
            <a:ext cx="3714749" cy="1066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>
                <a:solidFill>
                  <a:schemeClr val="tx1"/>
                </a:solidFill>
              </a:rPr>
              <a:t>Identificación de Actividades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>
                <a:solidFill>
                  <a:schemeClr val="tx1"/>
                </a:solidFill>
              </a:rPr>
              <a:t>Estimación de esfuerzo en HH y $</a:t>
            </a:r>
          </a:p>
        </p:txBody>
      </p:sp>
    </p:spTree>
    <p:extLst>
      <p:ext uri="{BB962C8B-B14F-4D97-AF65-F5344CB8AC3E}">
        <p14:creationId xmlns:p14="http://schemas.microsoft.com/office/powerpoint/2010/main" val="69734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Facet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979</Words>
  <Application>Microsoft Office PowerPoint</Application>
  <PresentationFormat>Panorámica</PresentationFormat>
  <Paragraphs>214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Faceta</vt:lpstr>
      <vt:lpstr>“Elaboración de un Manual de Buenas Prácticas para el Desarrollo de Proyectos Informáticos en  ZOFRI S.A.”</vt:lpstr>
      <vt:lpstr>Objetivos General y Específicos</vt:lpstr>
      <vt:lpstr>Reseña de ZOFRI S.A.</vt:lpstr>
      <vt:lpstr>Modelo de Negocios de Zona Franca</vt:lpstr>
      <vt:lpstr>Actividad de ZOFRI S.A.</vt:lpstr>
      <vt:lpstr>Aspectos Estratégicos de ZOFRI S.A.</vt:lpstr>
      <vt:lpstr>Estructura Organizacional de ZOFRI S.A.</vt:lpstr>
      <vt:lpstr>Descripción de la Problemática</vt:lpstr>
      <vt:lpstr>Metodología</vt:lpstr>
      <vt:lpstr>Resultados: Factores Críticos</vt:lpstr>
      <vt:lpstr>Resultados: Manual de Buenas Prácticas</vt:lpstr>
      <vt:lpstr>Resultados: Plan de Implementación</vt:lpstr>
      <vt:lpstr>Con relación a Objetivos Específicos (1/3)</vt:lpstr>
      <vt:lpstr>Con relación a Objetivos Específicos (2/3)</vt:lpstr>
      <vt:lpstr>Con relación a Objetivos Específicos (3/3)</vt:lpstr>
      <vt:lpstr>Conclusión General</vt:lpstr>
      <vt:lpstr>Aportes</vt:lpstr>
      <vt:lpstr>“Elaboración de un Manual de Buenas Prácticas para el Desarrollo de Proyectos Informáticos en  ZOFRI S.A.”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“Elaboración de un Manual de Buenas Prácticas para el Desarrollo de Proyectos Informáticos en  ZOFRI S.A.”</dc:title>
  <dc:creator>Mauricio Camara Molina</dc:creator>
  <cp:lastModifiedBy>Mauricio Camara Molina</cp:lastModifiedBy>
  <cp:revision>275</cp:revision>
  <dcterms:created xsi:type="dcterms:W3CDTF">2018-11-29T19:30:27Z</dcterms:created>
  <dcterms:modified xsi:type="dcterms:W3CDTF">2018-12-13T15:43:16Z</dcterms:modified>
</cp:coreProperties>
</file>