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10"/>
  </p:notesMasterIdLst>
  <p:sldIdLst>
    <p:sldId id="274" r:id="rId3"/>
    <p:sldId id="273" r:id="rId4"/>
    <p:sldId id="276" r:id="rId5"/>
    <p:sldId id="277" r:id="rId6"/>
    <p:sldId id="278" r:id="rId7"/>
    <p:sldId id="279" r:id="rId8"/>
    <p:sldId id="280" r:id="rId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2"/>
    <p:restoredTop sz="94563"/>
  </p:normalViewPr>
  <p:slideViewPr>
    <p:cSldViewPr snapToGrid="0" snapToObjects="1">
      <p:cViewPr varScale="1">
        <p:scale>
          <a:sx n="91" d="100"/>
          <a:sy n="91" d="100"/>
        </p:scale>
        <p:origin x="10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Camara Molina" userId="70317ca5-8384-4a99-a4c8-2728c6d45ea2" providerId="ADAL" clId="{C7B5286A-7E8C-4A50-98EA-85DA6397CD9D}"/>
    <pc:docChg chg="modSld">
      <pc:chgData name="Mauricio Camara Molina" userId="70317ca5-8384-4a99-a4c8-2728c6d45ea2" providerId="ADAL" clId="{C7B5286A-7E8C-4A50-98EA-85DA6397CD9D}" dt="2018-05-29T15:49:17.107" v="4" actId="20577"/>
      <pc:docMkLst>
        <pc:docMk/>
      </pc:docMkLst>
      <pc:sldChg chg="modSp">
        <pc:chgData name="Mauricio Camara Molina" userId="70317ca5-8384-4a99-a4c8-2728c6d45ea2" providerId="ADAL" clId="{C7B5286A-7E8C-4A50-98EA-85DA6397CD9D}" dt="2018-05-29T15:49:17.107" v="4" actId="20577"/>
        <pc:sldMkLst>
          <pc:docMk/>
          <pc:sldMk cId="2827219142" sldId="273"/>
        </pc:sldMkLst>
        <pc:spChg chg="mod">
          <ac:chgData name="Mauricio Camara Molina" userId="70317ca5-8384-4a99-a4c8-2728c6d45ea2" providerId="ADAL" clId="{C7B5286A-7E8C-4A50-98EA-85DA6397CD9D}" dt="2018-05-29T15:49:10.939" v="3" actId="6549"/>
          <ac:spMkLst>
            <pc:docMk/>
            <pc:sldMk cId="2827219142" sldId="273"/>
            <ac:spMk id="10" creationId="{EECE119D-C662-45CA-AFDF-0614D8E9DE60}"/>
          </ac:spMkLst>
        </pc:spChg>
        <pc:spChg chg="mod">
          <ac:chgData name="Mauricio Camara Molina" userId="70317ca5-8384-4a99-a4c8-2728c6d45ea2" providerId="ADAL" clId="{C7B5286A-7E8C-4A50-98EA-85DA6397CD9D}" dt="2018-05-29T15:49:17.107" v="4" actId="20577"/>
          <ac:spMkLst>
            <pc:docMk/>
            <pc:sldMk cId="2827219142" sldId="273"/>
            <ac:spMk id="28" creationId="{53994509-0A91-4BAD-9DA6-B830AF357F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049BE-97A3-A440-BEAA-7F1479654774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963FB-EB54-084B-92EA-9FCB87AE979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33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noProof="0" dirty="0"/>
              <a:t>Driver: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noProof="0" dirty="0"/>
              <a:t>El 27</a:t>
            </a:r>
            <a:r>
              <a:rPr lang="es-CL" sz="1100" baseline="0" noProof="0" dirty="0"/>
              <a:t> realizaremos </a:t>
            </a:r>
            <a:r>
              <a:rPr lang="es-CL" sz="1100" noProof="0" dirty="0"/>
              <a:t>un taller</a:t>
            </a:r>
            <a:r>
              <a:rPr lang="es-CL" sz="1100" baseline="0" noProof="0" dirty="0"/>
              <a:t> de Sociocracia, necesitamos definir el rol de facilitador.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Consideraciones (</a:t>
            </a:r>
            <a:r>
              <a:rPr lang="es-CL" sz="1000" baseline="0" noProof="0" dirty="0"/>
              <a:t>Generativas, de información </a:t>
            </a:r>
            <a:r>
              <a:rPr lang="es-CL" sz="1100" baseline="0" noProof="0" dirty="0"/>
              <a:t>&amp; soluciones disfrazadas).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Responder preguntas al final </a:t>
            </a:r>
            <a:r>
              <a:rPr lang="es-CL" sz="1000" baseline="0" noProof="0" dirty="0"/>
              <a:t>de</a:t>
            </a:r>
            <a:r>
              <a:rPr lang="es-CL" sz="1100" baseline="0" noProof="0" dirty="0"/>
              <a:t> la recogida.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Recoger ideas (por ítem). 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baseline="0" noProof="0" dirty="0"/>
              <a:t>3. ¿Está esta lista lo suficientemente completa para </a:t>
            </a:r>
            <a:r>
              <a:rPr lang="es-CL" sz="1100" baseline="0" noProof="0" dirty="0" err="1"/>
              <a:t>uds.</a:t>
            </a:r>
            <a:r>
              <a:rPr lang="es-CL" sz="1100" baseline="0" noProof="0" dirty="0"/>
              <a:t>?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D2B3-E949-49A3-AEB0-1704DE5C2AF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70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noProof="0" dirty="0"/>
              <a:t>Driver: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noProof="0" dirty="0"/>
              <a:t>El 27</a:t>
            </a:r>
            <a:r>
              <a:rPr lang="es-CL" sz="1100" baseline="0" noProof="0" dirty="0"/>
              <a:t> realizaremos </a:t>
            </a:r>
            <a:r>
              <a:rPr lang="es-CL" sz="1100" noProof="0" dirty="0"/>
              <a:t>un taller</a:t>
            </a:r>
            <a:r>
              <a:rPr lang="es-CL" sz="1100" baseline="0" noProof="0" dirty="0"/>
              <a:t> de Sociocracia, necesitamos definir el rol de facilitador.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Consideraciones (</a:t>
            </a:r>
            <a:r>
              <a:rPr lang="es-CL" sz="1000" baseline="0" noProof="0" dirty="0"/>
              <a:t>Generativas, de información </a:t>
            </a:r>
            <a:r>
              <a:rPr lang="es-CL" sz="1100" baseline="0" noProof="0" dirty="0"/>
              <a:t>&amp; soluciones disfrazadas).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Responder preguntas al final </a:t>
            </a:r>
            <a:r>
              <a:rPr lang="es-CL" sz="1000" baseline="0" noProof="0" dirty="0"/>
              <a:t>de</a:t>
            </a:r>
            <a:r>
              <a:rPr lang="es-CL" sz="1100" baseline="0" noProof="0" dirty="0"/>
              <a:t> la recogida.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Recoger ideas (por ítem). 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baseline="0" noProof="0" dirty="0"/>
              <a:t>3. ¿Está esta lista lo suficientemente completa para </a:t>
            </a:r>
            <a:r>
              <a:rPr lang="es-CL" sz="1100" baseline="0" noProof="0" dirty="0" err="1"/>
              <a:t>uds.</a:t>
            </a:r>
            <a:r>
              <a:rPr lang="es-CL" sz="1100" baseline="0" noProof="0" dirty="0"/>
              <a:t>?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D2B3-E949-49A3-AEB0-1704DE5C2AF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146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noProof="0" dirty="0"/>
              <a:t>Driver: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noProof="0" dirty="0"/>
              <a:t>El 27</a:t>
            </a:r>
            <a:r>
              <a:rPr lang="es-CL" sz="1100" baseline="0" noProof="0" dirty="0"/>
              <a:t> realizaremos </a:t>
            </a:r>
            <a:r>
              <a:rPr lang="es-CL" sz="1100" noProof="0" dirty="0"/>
              <a:t>un taller</a:t>
            </a:r>
            <a:r>
              <a:rPr lang="es-CL" sz="1100" baseline="0" noProof="0" dirty="0"/>
              <a:t> de Sociocracia, necesitamos definir el rol de facilitador.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Consideraciones (</a:t>
            </a:r>
            <a:r>
              <a:rPr lang="es-CL" sz="1000" baseline="0" noProof="0" dirty="0"/>
              <a:t>Generativas, de información </a:t>
            </a:r>
            <a:r>
              <a:rPr lang="es-CL" sz="1100" baseline="0" noProof="0" dirty="0"/>
              <a:t>&amp; soluciones disfrazadas).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Responder preguntas al final </a:t>
            </a:r>
            <a:r>
              <a:rPr lang="es-CL" sz="1000" baseline="0" noProof="0" dirty="0"/>
              <a:t>de</a:t>
            </a:r>
            <a:r>
              <a:rPr lang="es-CL" sz="1100" baseline="0" noProof="0" dirty="0"/>
              <a:t> la recogida.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Recoger ideas (por ítem). 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baseline="0" noProof="0" dirty="0"/>
              <a:t>3. ¿Está esta lista lo suficientemente completa para </a:t>
            </a:r>
            <a:r>
              <a:rPr lang="es-CL" sz="1100" baseline="0" noProof="0" dirty="0" err="1"/>
              <a:t>uds.</a:t>
            </a:r>
            <a:r>
              <a:rPr lang="es-CL" sz="1100" baseline="0" noProof="0" dirty="0"/>
              <a:t>?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D2B3-E949-49A3-AEB0-1704DE5C2AF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647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noProof="0" dirty="0"/>
              <a:t>Driver: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noProof="0" dirty="0"/>
              <a:t>El 27</a:t>
            </a:r>
            <a:r>
              <a:rPr lang="es-CL" sz="1100" baseline="0" noProof="0" dirty="0"/>
              <a:t> realizaremos </a:t>
            </a:r>
            <a:r>
              <a:rPr lang="es-CL" sz="1100" noProof="0" dirty="0"/>
              <a:t>un taller</a:t>
            </a:r>
            <a:r>
              <a:rPr lang="es-CL" sz="1100" baseline="0" noProof="0" dirty="0"/>
              <a:t> de Sociocracia, necesitamos definir el rol de facilitador.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Consideraciones (</a:t>
            </a:r>
            <a:r>
              <a:rPr lang="es-CL" sz="1000" baseline="0" noProof="0" dirty="0"/>
              <a:t>Generativas, de información </a:t>
            </a:r>
            <a:r>
              <a:rPr lang="es-CL" sz="1100" baseline="0" noProof="0" dirty="0"/>
              <a:t>&amp; soluciones disfrazadas).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Responder preguntas al final </a:t>
            </a:r>
            <a:r>
              <a:rPr lang="es-CL" sz="1000" baseline="0" noProof="0" dirty="0"/>
              <a:t>de</a:t>
            </a:r>
            <a:r>
              <a:rPr lang="es-CL" sz="1100" baseline="0" noProof="0" dirty="0"/>
              <a:t> la recogida.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Recoger ideas (por ítem). 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baseline="0" noProof="0" dirty="0"/>
              <a:t>3. ¿Está esta lista lo suficientemente completa para </a:t>
            </a:r>
            <a:r>
              <a:rPr lang="es-CL" sz="1100" baseline="0" noProof="0" dirty="0" err="1"/>
              <a:t>uds.</a:t>
            </a:r>
            <a:r>
              <a:rPr lang="es-CL" sz="1100" baseline="0" noProof="0" dirty="0"/>
              <a:t>?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D2B3-E949-49A3-AEB0-1704DE5C2AF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59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noProof="0" dirty="0"/>
              <a:t>Driver: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noProof="0" dirty="0"/>
              <a:t>El 27</a:t>
            </a:r>
            <a:r>
              <a:rPr lang="es-CL" sz="1100" baseline="0" noProof="0" dirty="0"/>
              <a:t> realizaremos </a:t>
            </a:r>
            <a:r>
              <a:rPr lang="es-CL" sz="1100" noProof="0" dirty="0"/>
              <a:t>un taller</a:t>
            </a:r>
            <a:r>
              <a:rPr lang="es-CL" sz="1100" baseline="0" noProof="0" dirty="0"/>
              <a:t> de Sociocracia, necesitamos definir el rol de facilitador.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Consideraciones (</a:t>
            </a:r>
            <a:r>
              <a:rPr lang="es-CL" sz="1000" baseline="0" noProof="0" dirty="0"/>
              <a:t>Generativas, de información </a:t>
            </a:r>
            <a:r>
              <a:rPr lang="es-CL" sz="1100" baseline="0" noProof="0" dirty="0"/>
              <a:t>&amp; soluciones disfrazadas).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Responder preguntas al final </a:t>
            </a:r>
            <a:r>
              <a:rPr lang="es-CL" sz="1000" baseline="0" noProof="0" dirty="0"/>
              <a:t>de</a:t>
            </a:r>
            <a:r>
              <a:rPr lang="es-CL" sz="1100" baseline="0" noProof="0" dirty="0"/>
              <a:t> la recogida.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Recoger ideas (por ítem). 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baseline="0" noProof="0" dirty="0"/>
              <a:t>3. ¿Está esta lista lo suficientemente completa para </a:t>
            </a:r>
            <a:r>
              <a:rPr lang="es-CL" sz="1100" baseline="0" noProof="0" dirty="0" err="1"/>
              <a:t>uds.</a:t>
            </a:r>
            <a:r>
              <a:rPr lang="es-CL" sz="1100" baseline="0" noProof="0" dirty="0"/>
              <a:t>?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D2B3-E949-49A3-AEB0-1704DE5C2AF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547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noProof="0" dirty="0"/>
              <a:t>Driver: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noProof="0" dirty="0"/>
              <a:t>El 27</a:t>
            </a:r>
            <a:r>
              <a:rPr lang="es-CL" sz="1100" baseline="0" noProof="0" dirty="0"/>
              <a:t> realizaremos </a:t>
            </a:r>
            <a:r>
              <a:rPr lang="es-CL" sz="1100" noProof="0" dirty="0"/>
              <a:t>un taller</a:t>
            </a:r>
            <a:r>
              <a:rPr lang="es-CL" sz="1100" baseline="0" noProof="0" dirty="0"/>
              <a:t> de Sociocracia, necesitamos definir el rol de facilitador.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Consideraciones (</a:t>
            </a:r>
            <a:r>
              <a:rPr lang="es-CL" sz="1000" baseline="0" noProof="0" dirty="0"/>
              <a:t>Generativas, de información </a:t>
            </a:r>
            <a:r>
              <a:rPr lang="es-CL" sz="1100" baseline="0" noProof="0" dirty="0"/>
              <a:t>&amp; soluciones disfrazadas).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Responder preguntas al final </a:t>
            </a:r>
            <a:r>
              <a:rPr lang="es-CL" sz="1000" baseline="0" noProof="0" dirty="0"/>
              <a:t>de</a:t>
            </a:r>
            <a:r>
              <a:rPr lang="es-CL" sz="1100" baseline="0" noProof="0" dirty="0"/>
              <a:t> la recogida.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Recoger ideas (por ítem). 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baseline="0" noProof="0" dirty="0"/>
              <a:t>3. ¿Está esta lista lo suficientemente completa para </a:t>
            </a:r>
            <a:r>
              <a:rPr lang="es-CL" sz="1100" baseline="0" noProof="0" dirty="0" err="1"/>
              <a:t>uds.</a:t>
            </a:r>
            <a:r>
              <a:rPr lang="es-CL" sz="1100" baseline="0" noProof="0" dirty="0"/>
              <a:t>?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D2B3-E949-49A3-AEB0-1704DE5C2AF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18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noProof="0" dirty="0"/>
              <a:t>Driver: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noProof="0" dirty="0"/>
              <a:t>El 27</a:t>
            </a:r>
            <a:r>
              <a:rPr lang="es-CL" sz="1100" baseline="0" noProof="0" dirty="0"/>
              <a:t> realizaremos </a:t>
            </a:r>
            <a:r>
              <a:rPr lang="es-CL" sz="1100" noProof="0" dirty="0"/>
              <a:t>un taller</a:t>
            </a:r>
            <a:r>
              <a:rPr lang="es-CL" sz="1100" baseline="0" noProof="0" dirty="0"/>
              <a:t> de Sociocracia, necesitamos definir el rol de facilitador.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Consideraciones (</a:t>
            </a:r>
            <a:r>
              <a:rPr lang="es-CL" sz="1000" baseline="0" noProof="0" dirty="0"/>
              <a:t>Generativas, de información </a:t>
            </a:r>
            <a:r>
              <a:rPr lang="es-CL" sz="1100" baseline="0" noProof="0" dirty="0"/>
              <a:t>&amp; soluciones disfrazadas).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Responder preguntas al final </a:t>
            </a:r>
            <a:r>
              <a:rPr lang="es-CL" sz="1000" baseline="0" noProof="0" dirty="0"/>
              <a:t>de</a:t>
            </a:r>
            <a:r>
              <a:rPr lang="es-CL" sz="1100" baseline="0" noProof="0" dirty="0"/>
              <a:t> la recogida.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s-CL" sz="1100" baseline="0" noProof="0" dirty="0"/>
              <a:t>Recoger ideas (por ítem). 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s-CL" sz="1100" baseline="0" noProof="0" dirty="0"/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CL" sz="1100" baseline="0" noProof="0" dirty="0"/>
              <a:t>3. ¿Está esta lista lo suficientemente completa para </a:t>
            </a:r>
            <a:r>
              <a:rPr lang="es-CL" sz="1100" baseline="0" noProof="0" dirty="0" err="1"/>
              <a:t>uds.</a:t>
            </a:r>
            <a:r>
              <a:rPr lang="es-CL" sz="1100" baseline="0" noProof="0" dirty="0"/>
              <a:t>?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D2B3-E949-49A3-AEB0-1704DE5C2AFF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E085-1261-614F-B8F0-E505EFC759D7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6D88-616A-FC4F-8A9C-E479BC7CEF1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123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E085-1261-614F-B8F0-E505EFC759D7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6D88-616A-FC4F-8A9C-E479BC7CEF1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209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E085-1261-614F-B8F0-E505EFC759D7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6D88-616A-FC4F-8A9C-E479BC7CEF1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60475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E085-1261-614F-B8F0-E505EFC759D7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6D88-616A-FC4F-8A9C-E479BC7CEF1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1576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E085-1261-614F-B8F0-E505EFC759D7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6D88-616A-FC4F-8A9C-E479BC7CEF1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2710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FBDB-3161-9E43-AE27-A02B97D21A62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87EA-F854-7847-AAE5-ACAEB1EDE3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4431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FBDB-3161-9E43-AE27-A02B97D21A62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87EA-F854-7847-AAE5-ACAEB1EDE3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0697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FBDB-3161-9E43-AE27-A02B97D21A62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87EA-F854-7847-AAE5-ACAEB1EDE3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5798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FBDB-3161-9E43-AE27-A02B97D21A62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87EA-F854-7847-AAE5-ACAEB1EDE3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8129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FBDB-3161-9E43-AE27-A02B97D21A62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87EA-F854-7847-AAE5-ACAEB1EDE3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5072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FBDB-3161-9E43-AE27-A02B97D21A62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87EA-F854-7847-AAE5-ACAEB1EDE3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00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E085-1261-614F-B8F0-E505EFC759D7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6D88-616A-FC4F-8A9C-E479BC7CEF1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7146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FBDB-3161-9E43-AE27-A02B97D21A62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87EA-F854-7847-AAE5-ACAEB1EDE3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0671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FBDB-3161-9E43-AE27-A02B97D21A62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87EA-F854-7847-AAE5-ACAEB1EDE3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12966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FBDB-3161-9E43-AE27-A02B97D21A62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87EA-F854-7847-AAE5-ACAEB1EDE3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0342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FBDB-3161-9E43-AE27-A02B97D21A62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87EA-F854-7847-AAE5-ACAEB1EDE3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0172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FBDB-3161-9E43-AE27-A02B97D21A62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87EA-F854-7847-AAE5-ACAEB1EDE3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4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E085-1261-614F-B8F0-E505EFC759D7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6D88-616A-FC4F-8A9C-E479BC7CEF1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76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E085-1261-614F-B8F0-E505EFC759D7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6D88-616A-FC4F-8A9C-E479BC7CEF1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554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E085-1261-614F-B8F0-E505EFC759D7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6D88-616A-FC4F-8A9C-E479BC7CEF1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033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E085-1261-614F-B8F0-E505EFC759D7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6D88-616A-FC4F-8A9C-E479BC7CEF1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331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E085-1261-614F-B8F0-E505EFC759D7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6D88-616A-FC4F-8A9C-E479BC7CEF1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575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E085-1261-614F-B8F0-E505EFC759D7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6D88-616A-FC4F-8A9C-E479BC7CEF1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599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E085-1261-614F-B8F0-E505EFC759D7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6D88-616A-FC4F-8A9C-E479BC7CEF1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827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4E085-1261-614F-B8F0-E505EFC759D7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66D88-616A-FC4F-8A9C-E479BC7CEF17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2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1FBDB-3161-9E43-AE27-A02B97D21A62}" type="datetimeFigureOut">
              <a:rPr lang="es-ES_tradnl" smtClean="0"/>
              <a:t>13/11/2018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087EA-F854-7847-AAE5-ACAEB1EDE3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463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24E88BD-E784-4BF6-8F9F-1F15B96A1575}"/>
              </a:ext>
            </a:extLst>
          </p:cNvPr>
          <p:cNvSpPr txBox="1"/>
          <p:nvPr/>
        </p:nvSpPr>
        <p:spPr>
          <a:xfrm>
            <a:off x="2782432" y="2041927"/>
            <a:ext cx="66271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verpass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Manuel de Buenas Prácticas para el Desarrollo de Proyectos Informáticos en ZOFRI S.A.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02413A6-62F7-4298-8955-31450DAB5607}"/>
              </a:ext>
            </a:extLst>
          </p:cNvPr>
          <p:cNvCxnSpPr>
            <a:cxnSpLocks/>
          </p:cNvCxnSpPr>
          <p:nvPr/>
        </p:nvCxnSpPr>
        <p:spPr>
          <a:xfrm>
            <a:off x="2037030" y="3621385"/>
            <a:ext cx="803947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DFC847F-F95C-42F0-A767-667DDAE35E97}"/>
              </a:ext>
            </a:extLst>
          </p:cNvPr>
          <p:cNvSpPr txBox="1"/>
          <p:nvPr/>
        </p:nvSpPr>
        <p:spPr>
          <a:xfrm>
            <a:off x="3692304" y="3835073"/>
            <a:ext cx="4728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verpass" panose="00000500000000000000" pitchFamily="2" charset="0"/>
              </a:rPr>
              <a:t>Validación de Estructura y Contenidos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37D67A0-B299-482C-BACE-F363EA567F76}"/>
              </a:ext>
            </a:extLst>
          </p:cNvPr>
          <p:cNvSpPr txBox="1"/>
          <p:nvPr/>
        </p:nvSpPr>
        <p:spPr>
          <a:xfrm>
            <a:off x="0" y="6463763"/>
            <a:ext cx="1883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verpass" panose="00000500000000000000" pitchFamily="2" charset="0"/>
              </a:rPr>
              <a:t>Noviembre 2018</a:t>
            </a:r>
          </a:p>
        </p:txBody>
      </p:sp>
    </p:spTree>
    <p:extLst>
      <p:ext uri="{BB962C8B-B14F-4D97-AF65-F5344CB8AC3E}">
        <p14:creationId xmlns:p14="http://schemas.microsoft.com/office/powerpoint/2010/main" val="208158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1792585" y="346623"/>
            <a:ext cx="5223850" cy="54872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CL" sz="4000" dirty="0">
                <a:solidFill>
                  <a:schemeClr val="tx1"/>
                </a:solidFill>
                <a:latin typeface="Overpass" panose="00000500000000000000" pitchFamily="2" charset="0"/>
                <a:ea typeface="Microsoft YaHei" panose="020B0503020204020204" pitchFamily="34" charset="-122"/>
              </a:rPr>
              <a:t>Propósito del Manual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7B10BDD-BF48-4D62-9C5E-B1C6A6212F94}"/>
              </a:ext>
            </a:extLst>
          </p:cNvPr>
          <p:cNvSpPr txBox="1"/>
          <p:nvPr/>
        </p:nvSpPr>
        <p:spPr>
          <a:xfrm>
            <a:off x="1673382" y="2229141"/>
            <a:ext cx="88452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Proveer un documento que sirva de manual de consulta o referencia, para el desarrollo de los proyectos informáticos de ZOFRI S.A., donde se definan los factores críticos, cuya gestión es tan relevante, que pueden influir en los resultados esperados; y en función de ellos, documentar el conjunto de prácticas recomendadas para una gestión metodológica de dichos factores críticos. </a:t>
            </a:r>
          </a:p>
        </p:txBody>
      </p:sp>
    </p:spTree>
    <p:extLst>
      <p:ext uri="{BB962C8B-B14F-4D97-AF65-F5344CB8AC3E}">
        <p14:creationId xmlns:p14="http://schemas.microsoft.com/office/powerpoint/2010/main" val="282721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1792585" y="346623"/>
            <a:ext cx="9705316" cy="54872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CL" sz="4000" dirty="0">
                <a:solidFill>
                  <a:schemeClr val="tx1"/>
                </a:solidFill>
                <a:latin typeface="Overpass" panose="00000500000000000000" pitchFamily="2" charset="0"/>
                <a:ea typeface="Microsoft YaHei" panose="020B0503020204020204" pitchFamily="34" charset="-122"/>
              </a:rPr>
              <a:t>Factores Críticos para la gestión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7B10BDD-BF48-4D62-9C5E-B1C6A6212F94}"/>
              </a:ext>
            </a:extLst>
          </p:cNvPr>
          <p:cNvSpPr txBox="1"/>
          <p:nvPr/>
        </p:nvSpPr>
        <p:spPr>
          <a:xfrm>
            <a:off x="488887" y="1537264"/>
            <a:ext cx="11253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Considerando lo siguiente: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Guía del PMBOK (Guía de los Fundamentos para la Dirección de Proyectos)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Revisión de proyectos informáticos anteriores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Experiencias y lecciones aprendidas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97D6A82-9AAF-4E6A-9899-EFC9E8DB3FF0}"/>
              </a:ext>
            </a:extLst>
          </p:cNvPr>
          <p:cNvSpPr txBox="1"/>
          <p:nvPr/>
        </p:nvSpPr>
        <p:spPr>
          <a:xfrm>
            <a:off x="488887" y="3442750"/>
            <a:ext cx="112534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Se identificaron los siguientes factores críticos: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Inicialización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Dirección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Planificación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Aseguramiento de la Calidad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Personas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Gestión de los Riesgos</a:t>
            </a:r>
          </a:p>
        </p:txBody>
      </p:sp>
    </p:spTree>
    <p:extLst>
      <p:ext uri="{BB962C8B-B14F-4D97-AF65-F5344CB8AC3E}">
        <p14:creationId xmlns:p14="http://schemas.microsoft.com/office/powerpoint/2010/main" val="228470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1792585" y="346623"/>
            <a:ext cx="9705316" cy="54872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CL" sz="4000" dirty="0">
                <a:solidFill>
                  <a:schemeClr val="tx1"/>
                </a:solidFill>
                <a:latin typeface="Overpass" panose="00000500000000000000" pitchFamily="2" charset="0"/>
                <a:ea typeface="Microsoft YaHei" panose="020B0503020204020204" pitchFamily="34" charset="-122"/>
              </a:rPr>
              <a:t>Estructura del Manual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7B10BDD-BF48-4D62-9C5E-B1C6A6212F94}"/>
              </a:ext>
            </a:extLst>
          </p:cNvPr>
          <p:cNvSpPr txBox="1"/>
          <p:nvPr/>
        </p:nvSpPr>
        <p:spPr>
          <a:xfrm>
            <a:off x="2160032" y="2010230"/>
            <a:ext cx="71311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Portada del Documento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Detalle de Revisiones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Índice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Introducción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Referencias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Definición de Factores Críticos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Buenas Prácticas agrupadas por Factor Crítico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bg1"/>
                </a:solidFill>
                <a:latin typeface="Overpass" panose="00000500000000000000" pitchFamily="2" charset="0"/>
              </a:rPr>
              <a:t>Firmas de Aceptación y Validación</a:t>
            </a:r>
          </a:p>
        </p:txBody>
      </p:sp>
    </p:spTree>
    <p:extLst>
      <p:ext uri="{BB962C8B-B14F-4D97-AF65-F5344CB8AC3E}">
        <p14:creationId xmlns:p14="http://schemas.microsoft.com/office/powerpoint/2010/main" val="341425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1792585" y="346623"/>
            <a:ext cx="9705316" cy="54872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CL" sz="4000" dirty="0">
                <a:solidFill>
                  <a:schemeClr val="tx1"/>
                </a:solidFill>
                <a:latin typeface="Overpass" panose="00000500000000000000" pitchFamily="2" charset="0"/>
                <a:ea typeface="Microsoft YaHei" panose="020B0503020204020204" pitchFamily="34" charset="-122"/>
              </a:rPr>
              <a:t>Contenido del Manual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2849049-5CC3-44F8-B3F3-FBB6293FEFFD}"/>
              </a:ext>
            </a:extLst>
          </p:cNvPr>
          <p:cNvSpPr txBox="1"/>
          <p:nvPr/>
        </p:nvSpPr>
        <p:spPr>
          <a:xfrm>
            <a:off x="252248" y="1417282"/>
            <a:ext cx="584375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>
                <a:solidFill>
                  <a:schemeClr val="bg1"/>
                </a:solidFill>
                <a:latin typeface="Overpass" panose="00000500000000000000" pitchFamily="2" charset="0"/>
              </a:rPr>
              <a:t>Inicialización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Identificar los Grupos de Interés y sus expectativas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Definir el Alcance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Definir y Organizar el Equipo de Trabajo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Definir la Estrategia de Implementación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Estimar la Planificación y el Presupuesto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Especificaciones Técnicas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Bases de Licitación Administrativas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Proceso de Licitación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Contratación del Proveedor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2DFB113-04C9-480F-A994-1F1BFF9F406C}"/>
              </a:ext>
            </a:extLst>
          </p:cNvPr>
          <p:cNvSpPr txBox="1"/>
          <p:nvPr/>
        </p:nvSpPr>
        <p:spPr>
          <a:xfrm>
            <a:off x="6096000" y="1432020"/>
            <a:ext cx="584375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>
                <a:solidFill>
                  <a:schemeClr val="bg1"/>
                </a:solidFill>
                <a:latin typeface="Overpass" panose="00000500000000000000" pitchFamily="2" charset="0"/>
              </a:rPr>
              <a:t>Dirección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Comité de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Comité Ejecutivo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Establecer Responsables por Factor Crítico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Equilibrar Factores en Función del Impacto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Documentar Acuerdos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FE8378E-14D3-44C6-9DA4-B110AD549A51}"/>
              </a:ext>
            </a:extLst>
          </p:cNvPr>
          <p:cNvSpPr txBox="1"/>
          <p:nvPr/>
        </p:nvSpPr>
        <p:spPr>
          <a:xfrm>
            <a:off x="6096000" y="3701385"/>
            <a:ext cx="584375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>
                <a:solidFill>
                  <a:schemeClr val="bg1"/>
                </a:solidFill>
                <a:latin typeface="Overpass" panose="00000500000000000000" pitchFamily="2" charset="0"/>
              </a:rPr>
              <a:t>Planificación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Incluir todas las actividades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Considerar horas efectivas de producción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Dimensionar en función de la capacidad del Recurso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Establecer Hitos de Aceptación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No ejecutar actividades que no estén planificadas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Controlar periódicamente los 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Ajustar en función de la situación actual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Planificar y cuantificar las Horas Extras</a:t>
            </a:r>
          </a:p>
        </p:txBody>
      </p:sp>
    </p:spTree>
    <p:extLst>
      <p:ext uri="{BB962C8B-B14F-4D97-AF65-F5344CB8AC3E}">
        <p14:creationId xmlns:p14="http://schemas.microsoft.com/office/powerpoint/2010/main" val="162081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1792585" y="346623"/>
            <a:ext cx="9705316" cy="54872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CL" sz="4000" dirty="0">
                <a:solidFill>
                  <a:schemeClr val="tx1"/>
                </a:solidFill>
                <a:latin typeface="Overpass" panose="00000500000000000000" pitchFamily="2" charset="0"/>
                <a:ea typeface="Microsoft YaHei" panose="020B0503020204020204" pitchFamily="34" charset="-122"/>
              </a:rPr>
              <a:t>Contenido del Manual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2849049-5CC3-44F8-B3F3-FBB6293FEFFD}"/>
              </a:ext>
            </a:extLst>
          </p:cNvPr>
          <p:cNvSpPr txBox="1"/>
          <p:nvPr/>
        </p:nvSpPr>
        <p:spPr>
          <a:xfrm>
            <a:off x="252248" y="1417282"/>
            <a:ext cx="584375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>
                <a:solidFill>
                  <a:schemeClr val="bg1"/>
                </a:solidFill>
                <a:latin typeface="Overpass" panose="00000500000000000000" pitchFamily="2" charset="0"/>
              </a:rPr>
              <a:t>Aseguramiento de la Calidad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Definir Criterios de Liberación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Definir Criterios de Aceptación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Definir un Plan de Pruebas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Definir Índices de Medición de la Calidad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Medir y Controlar las Pruebas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Medir y Corregir los Defectos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2DFB113-04C9-480F-A994-1F1BFF9F406C}"/>
              </a:ext>
            </a:extLst>
          </p:cNvPr>
          <p:cNvSpPr txBox="1"/>
          <p:nvPr/>
        </p:nvSpPr>
        <p:spPr>
          <a:xfrm>
            <a:off x="6096000" y="1409385"/>
            <a:ext cx="584375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>
                <a:solidFill>
                  <a:schemeClr val="bg1"/>
                </a:solidFill>
                <a:latin typeface="Overpass" panose="00000500000000000000" pitchFamily="2" charset="0"/>
              </a:rPr>
              <a:t>Personas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Definir Roles y Responsabilidades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Capacitar y Preparar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Seleccionar las Personas adecuadas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Equipar al equipo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Mantener al equipo informado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Dar sentido a las tareas y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Establecer instancias de Retroalimentación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Ejecutar reuniones cortas y efectivas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FE8378E-14D3-44C6-9DA4-B110AD549A51}"/>
              </a:ext>
            </a:extLst>
          </p:cNvPr>
          <p:cNvSpPr txBox="1"/>
          <p:nvPr/>
        </p:nvSpPr>
        <p:spPr>
          <a:xfrm>
            <a:off x="252248" y="4028839"/>
            <a:ext cx="58437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>
                <a:solidFill>
                  <a:schemeClr val="bg1"/>
                </a:solidFill>
                <a:latin typeface="Overpass" panose="00000500000000000000" pitchFamily="2" charset="0"/>
              </a:rPr>
              <a:t>Gestión de los Riesgos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Planificar la Gestión de los Riesgos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Identificar los Riesgos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Realizar el Análisis Cualitativo de Riesgos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Realizar el Análisis Cuantitativo de Riesgos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Planificar la Respuesta a los Riesgos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Implementar la Respuesta a los Riesgos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Overpass" panose="00000500000000000000" pitchFamily="2" charset="0"/>
              </a:rPr>
              <a:t>Monitorear los Riesgos</a:t>
            </a:r>
          </a:p>
        </p:txBody>
      </p:sp>
    </p:spTree>
    <p:extLst>
      <p:ext uri="{BB962C8B-B14F-4D97-AF65-F5344CB8AC3E}">
        <p14:creationId xmlns:p14="http://schemas.microsoft.com/office/powerpoint/2010/main" val="307279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24E88BD-E784-4BF6-8F9F-1F15B96A1575}"/>
              </a:ext>
            </a:extLst>
          </p:cNvPr>
          <p:cNvSpPr txBox="1"/>
          <p:nvPr/>
        </p:nvSpPr>
        <p:spPr>
          <a:xfrm>
            <a:off x="2743199" y="2943400"/>
            <a:ext cx="6627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verpass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 de la Presentación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02413A6-62F7-4298-8955-31450DAB5607}"/>
              </a:ext>
            </a:extLst>
          </p:cNvPr>
          <p:cNvCxnSpPr>
            <a:cxnSpLocks/>
          </p:cNvCxnSpPr>
          <p:nvPr/>
        </p:nvCxnSpPr>
        <p:spPr>
          <a:xfrm>
            <a:off x="2037030" y="3621385"/>
            <a:ext cx="803947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630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3" id="{81C6C7F7-FCCB-0C4D-AB09-BF20B88C11FA}" vid="{B3CC7AEC-DD34-BE49-BDB5-54F31DD20C5B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3" id="{81C6C7F7-FCCB-0C4D-AB09-BF20B88C11FA}" vid="{92697322-903E-0D47-A59A-1602CEF9660E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Zofri</Template>
  <TotalTime>2895</TotalTime>
  <Words>754</Words>
  <Application>Microsoft Office PowerPoint</Application>
  <PresentationFormat>Panorámica</PresentationFormat>
  <Paragraphs>155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Microsoft YaHei</vt:lpstr>
      <vt:lpstr>Arial</vt:lpstr>
      <vt:lpstr>Calibri</vt:lpstr>
      <vt:lpstr>Calibri Light</vt:lpstr>
      <vt:lpstr>Overpass</vt:lpstr>
      <vt:lpstr>Roboto</vt:lpstr>
      <vt:lpstr>Segoe UI Light</vt:lpstr>
      <vt:lpstr>Tema de Office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Actualización y Descriptores de cargo</dc:title>
  <dc:creator>Maria Cecilia Macias Araya</dc:creator>
  <cp:lastModifiedBy>Mauricio Camara Molina</cp:lastModifiedBy>
  <cp:revision>104</cp:revision>
  <dcterms:created xsi:type="dcterms:W3CDTF">2017-04-10T17:29:37Z</dcterms:created>
  <dcterms:modified xsi:type="dcterms:W3CDTF">2018-11-14T02:05:45Z</dcterms:modified>
</cp:coreProperties>
</file>