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7" r:id="rId1"/>
  </p:sldMasterIdLst>
  <p:handoutMasterIdLst>
    <p:handoutMasterId r:id="rId17"/>
  </p:handoutMasterIdLst>
  <p:sldIdLst>
    <p:sldId id="258" r:id="rId2"/>
    <p:sldId id="262" r:id="rId3"/>
    <p:sldId id="260" r:id="rId4"/>
    <p:sldId id="269" r:id="rId5"/>
    <p:sldId id="270" r:id="rId6"/>
    <p:sldId id="261" r:id="rId7"/>
    <p:sldId id="263" r:id="rId8"/>
    <p:sldId id="264" r:id="rId9"/>
    <p:sldId id="265" r:id="rId10"/>
    <p:sldId id="266" r:id="rId11"/>
    <p:sldId id="272" r:id="rId12"/>
    <p:sldId id="273" r:id="rId13"/>
    <p:sldId id="274" r:id="rId14"/>
    <p:sldId id="26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9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D77CD8B-49E8-4D46-BD1B-0263B07BE1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98300F-69BC-4B93-9934-C8EA88FEFA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AAA34-CE1E-48C9-A4CD-CFA775F628BC}" type="datetimeFigureOut">
              <a:rPr lang="es-CL" smtClean="0"/>
              <a:t>09-12-2018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D656C3-F83C-4EBC-85BA-727EB2F523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317450-4A4C-455F-839B-2CDA2D08F9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1DFA5-0E06-4AD5-9A19-C2D4404E48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9983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09-12-2018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06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09-12-2018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04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09-12-2018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6544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09-12-2018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636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09-12-2018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154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09-12-2018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6282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09-12-2018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5026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09-12-2018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084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99" y="1402403"/>
            <a:ext cx="9159977" cy="4638960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FB01B32-AF99-4FDC-A418-A60F58E707F4}"/>
              </a:ext>
            </a:extLst>
          </p:cNvPr>
          <p:cNvCxnSpPr>
            <a:cxnSpLocks/>
          </p:cNvCxnSpPr>
          <p:nvPr userDrawn="1"/>
        </p:nvCxnSpPr>
        <p:spPr>
          <a:xfrm>
            <a:off x="498643" y="1252791"/>
            <a:ext cx="8950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1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09-12-2018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547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09-12-2018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998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09-12-2018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428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09-12-2018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497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09-12-2018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205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09-12-2018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500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09-12-2018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025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2AC6D-F750-44BB-A0B8-07BFEA35E468}" type="datetimeFigureOut">
              <a:rPr lang="es-CL" smtClean="0"/>
              <a:t>09-12-2018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01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  <p:sldLayoutId id="2147483981" r:id="rId14"/>
    <p:sldLayoutId id="2147483982" r:id="rId15"/>
    <p:sldLayoutId id="21474839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AB0C6F9A-6461-4EDA-9D4D-A6D75F43B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29" y="3027900"/>
            <a:ext cx="7766936" cy="1318403"/>
          </a:xfr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“Elaboración de un Manual de Buenas Prácticas para el Desarrollo de Proyectos Informáticos en </a:t>
            </a:r>
            <a:b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</a:br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ZOFRI S.A.”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4" name="Imagen 2">
            <a:extLst>
              <a:ext uri="{FF2B5EF4-FFF2-40B4-BE49-F238E27FC236}">
                <a16:creationId xmlns:a16="http://schemas.microsoft.com/office/drawing/2014/main" id="{A7452294-7B27-4A84-852B-0005176B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7" y="294876"/>
            <a:ext cx="2799301" cy="224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1A67277A-3074-4F03-9173-00A6CB561B48}"/>
              </a:ext>
            </a:extLst>
          </p:cNvPr>
          <p:cNvSpPr txBox="1">
            <a:spLocks/>
          </p:cNvSpPr>
          <p:nvPr/>
        </p:nvSpPr>
        <p:spPr>
          <a:xfrm>
            <a:off x="1" y="2580453"/>
            <a:ext cx="12191999" cy="38249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FACULTAD DE INGENIERÍA Y ARQUITECTURA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C0EF95-5142-4852-81EE-4EB13FED66ED}"/>
              </a:ext>
            </a:extLst>
          </p:cNvPr>
          <p:cNvSpPr/>
          <p:nvPr/>
        </p:nvSpPr>
        <p:spPr>
          <a:xfrm>
            <a:off x="2" y="4438461"/>
            <a:ext cx="12191998" cy="646331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CL" dirty="0"/>
              <a:t>Memoria para optar al Título</a:t>
            </a:r>
          </a:p>
          <a:p>
            <a:pPr algn="ctr"/>
            <a:r>
              <a:rPr lang="es-CL" b="1" dirty="0"/>
              <a:t>“Ingeniero Civil Industrial Mención Gestión”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F6CA437-2226-4077-9E6D-239A983EFB8A}"/>
              </a:ext>
            </a:extLst>
          </p:cNvPr>
          <p:cNvSpPr/>
          <p:nvPr/>
        </p:nvSpPr>
        <p:spPr>
          <a:xfrm>
            <a:off x="108155" y="5736884"/>
            <a:ext cx="28468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Estudiantes</a:t>
            </a:r>
          </a:p>
          <a:p>
            <a:r>
              <a:rPr lang="es-CL" dirty="0"/>
              <a:t>Mauricio Cámara Molina</a:t>
            </a:r>
          </a:p>
          <a:p>
            <a:r>
              <a:rPr lang="es-CL" dirty="0"/>
              <a:t>Manuel Garay Riquelme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759F881-73DF-4EB2-98C8-7A4E6D3DCC67}"/>
              </a:ext>
            </a:extLst>
          </p:cNvPr>
          <p:cNvSpPr/>
          <p:nvPr/>
        </p:nvSpPr>
        <p:spPr>
          <a:xfrm>
            <a:off x="0" y="600661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/>
              <a:t>Iquique – Chile</a:t>
            </a:r>
          </a:p>
          <a:p>
            <a:pPr algn="ctr"/>
            <a:r>
              <a:rPr lang="es-CL" dirty="0"/>
              <a:t>Diciembre 2018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BAA55A-12D6-47F7-AC22-066E1D9C8C95}"/>
              </a:ext>
            </a:extLst>
          </p:cNvPr>
          <p:cNvSpPr/>
          <p:nvPr/>
        </p:nvSpPr>
        <p:spPr>
          <a:xfrm>
            <a:off x="9345155" y="5175617"/>
            <a:ext cx="28468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Profesor Patrocinante</a:t>
            </a:r>
          </a:p>
          <a:p>
            <a:r>
              <a:rPr lang="es-CL" dirty="0"/>
              <a:t>Jaime Lam Moraga</a:t>
            </a:r>
          </a:p>
          <a:p>
            <a:endParaRPr lang="es-CL" b="1" dirty="0"/>
          </a:p>
          <a:p>
            <a:r>
              <a:rPr lang="es-CL" b="1" dirty="0"/>
              <a:t>Profesor Colaborador</a:t>
            </a:r>
          </a:p>
          <a:p>
            <a:r>
              <a:rPr lang="es-CL" dirty="0"/>
              <a:t>Andrés Pulgar Seguel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BBC3194-4F6D-463E-9391-E08CDE04143C}"/>
              </a:ext>
            </a:extLst>
          </p:cNvPr>
          <p:cNvSpPr/>
          <p:nvPr/>
        </p:nvSpPr>
        <p:spPr>
          <a:xfrm>
            <a:off x="108155" y="108155"/>
            <a:ext cx="11975690" cy="663677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9925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(1/3)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Identificar los factores críticos que influyen en las buenas prácticas del área bajo estudio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158409" cy="1586815"/>
          </a:xfrm>
          <a:prstGeom prst="roundRect">
            <a:avLst/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Estudio de modelos y estándares fue relevante la focalización de los antecedentes históricos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355767"/>
            <a:ext cx="5158410" cy="1586814"/>
          </a:xfrm>
          <a:prstGeom prst="roundRect">
            <a:avLst/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Factores identificados y completamente validados por la organización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6BC2FF41-4305-489F-A368-174837FFA75F}"/>
              </a:ext>
            </a:extLst>
          </p:cNvPr>
          <p:cNvSpPr/>
          <p:nvPr/>
        </p:nvSpPr>
        <p:spPr>
          <a:xfrm>
            <a:off x="3473726" y="2279861"/>
            <a:ext cx="606286" cy="745234"/>
          </a:xfrm>
          <a:prstGeom prst="rightArrow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F56BED41-0F92-46C3-AD7C-726AC7B2ECB2}"/>
              </a:ext>
            </a:extLst>
          </p:cNvPr>
          <p:cNvSpPr/>
          <p:nvPr/>
        </p:nvSpPr>
        <p:spPr>
          <a:xfrm rot="5400000">
            <a:off x="6539948" y="3554779"/>
            <a:ext cx="606286" cy="745234"/>
          </a:xfrm>
          <a:prstGeom prst="rightArrow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170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(2/3)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Desarrollar los elementos centrales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del manual de buenas prácticas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158409" cy="1586815"/>
          </a:xfrm>
          <a:prstGeom prst="roundRect">
            <a:avLst/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Creación de Documentos sin precedentes en la organización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355767"/>
            <a:ext cx="5158410" cy="1586814"/>
          </a:xfrm>
          <a:prstGeom prst="roundRect">
            <a:avLst/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Generación de oportunidad para construir otros manuales, que cubran todo tipo de proyectos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6BC2FF41-4305-489F-A368-174837FFA75F}"/>
              </a:ext>
            </a:extLst>
          </p:cNvPr>
          <p:cNvSpPr/>
          <p:nvPr/>
        </p:nvSpPr>
        <p:spPr>
          <a:xfrm>
            <a:off x="3473726" y="2279861"/>
            <a:ext cx="606286" cy="745234"/>
          </a:xfrm>
          <a:prstGeom prst="rightArrow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F56BED41-0F92-46C3-AD7C-726AC7B2ECB2}"/>
              </a:ext>
            </a:extLst>
          </p:cNvPr>
          <p:cNvSpPr/>
          <p:nvPr/>
        </p:nvSpPr>
        <p:spPr>
          <a:xfrm rot="5400000">
            <a:off x="6539948" y="3554779"/>
            <a:ext cx="606286" cy="745234"/>
          </a:xfrm>
          <a:prstGeom prst="rightArrow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530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(3/3)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Proponer un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plan de implementación del manual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 buenas prácticas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158409" cy="1586815"/>
          </a:xfrm>
          <a:prstGeom prst="roundRect">
            <a:avLst/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Permite acelerar el proceso de aprendizaje sobre la gestión de los factores críticos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355767"/>
            <a:ext cx="5158410" cy="1586814"/>
          </a:xfrm>
          <a:prstGeom prst="roundRect">
            <a:avLst/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El enfoque en los factores críticos, sostendrá en el tiempo a las buenas prácticas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6BC2FF41-4305-489F-A368-174837FFA75F}"/>
              </a:ext>
            </a:extLst>
          </p:cNvPr>
          <p:cNvSpPr/>
          <p:nvPr/>
        </p:nvSpPr>
        <p:spPr>
          <a:xfrm>
            <a:off x="3473726" y="2279861"/>
            <a:ext cx="606286" cy="745234"/>
          </a:xfrm>
          <a:prstGeom prst="rightArrow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F56BED41-0F92-46C3-AD7C-726AC7B2ECB2}"/>
              </a:ext>
            </a:extLst>
          </p:cNvPr>
          <p:cNvSpPr/>
          <p:nvPr/>
        </p:nvSpPr>
        <p:spPr>
          <a:xfrm rot="5400000">
            <a:off x="6539948" y="3554779"/>
            <a:ext cx="606286" cy="745234"/>
          </a:xfrm>
          <a:prstGeom prst="rightArrow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467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Conclusión General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1022901" y="1630037"/>
            <a:ext cx="6213614" cy="1441817"/>
          </a:xfrm>
          <a:prstGeom prst="roundRect">
            <a:avLst/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Elaborar un manual de buenas prácticas para el desarrollo de proyectos informáticos en ZOFRI S.A.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1550503" y="4500440"/>
            <a:ext cx="5158409" cy="1278702"/>
          </a:xfrm>
          <a:prstGeom prst="roundRect">
            <a:avLst/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Recibido, Revisado y Validado </a:t>
            </a:r>
            <a:r>
              <a:rPr lang="es-CL" sz="2400" dirty="0" err="1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integramente</a:t>
            </a:r>
            <a:endParaRPr lang="es-CL" sz="24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6BC2FF41-4305-489F-A368-174837FFA75F}"/>
              </a:ext>
            </a:extLst>
          </p:cNvPr>
          <p:cNvSpPr/>
          <p:nvPr/>
        </p:nvSpPr>
        <p:spPr>
          <a:xfrm rot="5400000">
            <a:off x="3826565" y="3413530"/>
            <a:ext cx="606286" cy="745234"/>
          </a:xfrm>
          <a:prstGeom prst="rightArrow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8C165D4-3F4E-4BB8-9BFA-8EDC3438E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731" y="1386860"/>
            <a:ext cx="3954118" cy="53370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1791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Aportes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CDBD20-423B-44FB-9B9D-F84A66126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&lt;&lt;1&gt;&gt;</a:t>
            </a:r>
          </a:p>
          <a:p>
            <a:r>
              <a:rPr lang="es-CL" dirty="0"/>
              <a:t>&lt;&lt;2&gt;&gt;</a:t>
            </a:r>
          </a:p>
          <a:p>
            <a:r>
              <a:rPr lang="es-CL" dirty="0"/>
              <a:t>&lt;&lt;3&gt;&gt;</a:t>
            </a:r>
          </a:p>
          <a:p>
            <a:r>
              <a:rPr lang="es-CL" dirty="0"/>
              <a:t>&lt;&lt;4&gt;&gt;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92454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AB0C6F9A-6461-4EDA-9D4D-A6D75F43B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29" y="3027900"/>
            <a:ext cx="7766936" cy="1318403"/>
          </a:xfr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“Elaboración de un Manual de Buenas Prácticas para el Desarrollo de Proyectos Informáticos en </a:t>
            </a:r>
            <a:b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</a:br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ZOFRI S.A.”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4" name="Imagen 2">
            <a:extLst>
              <a:ext uri="{FF2B5EF4-FFF2-40B4-BE49-F238E27FC236}">
                <a16:creationId xmlns:a16="http://schemas.microsoft.com/office/drawing/2014/main" id="{A7452294-7B27-4A84-852B-0005176B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7" y="294876"/>
            <a:ext cx="2799301" cy="224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1A67277A-3074-4F03-9173-00A6CB561B48}"/>
              </a:ext>
            </a:extLst>
          </p:cNvPr>
          <p:cNvSpPr txBox="1">
            <a:spLocks/>
          </p:cNvSpPr>
          <p:nvPr/>
        </p:nvSpPr>
        <p:spPr>
          <a:xfrm>
            <a:off x="1" y="2580453"/>
            <a:ext cx="12191999" cy="38249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FACULTAD DE INGENIERÍA Y ARQUITECTURA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C0EF95-5142-4852-81EE-4EB13FED66ED}"/>
              </a:ext>
            </a:extLst>
          </p:cNvPr>
          <p:cNvSpPr/>
          <p:nvPr/>
        </p:nvSpPr>
        <p:spPr>
          <a:xfrm>
            <a:off x="2" y="4438461"/>
            <a:ext cx="12191998" cy="646331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CL" dirty="0"/>
              <a:t>Memoria para optar al Título</a:t>
            </a:r>
          </a:p>
          <a:p>
            <a:pPr algn="ctr"/>
            <a:r>
              <a:rPr lang="es-CL" b="1" dirty="0"/>
              <a:t>“Ingeniero Civil Industrial Mención Gestión”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F6CA437-2226-4077-9E6D-239A983EFB8A}"/>
              </a:ext>
            </a:extLst>
          </p:cNvPr>
          <p:cNvSpPr/>
          <p:nvPr/>
        </p:nvSpPr>
        <p:spPr>
          <a:xfrm>
            <a:off x="108155" y="5736884"/>
            <a:ext cx="28468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Estudiantes</a:t>
            </a:r>
          </a:p>
          <a:p>
            <a:r>
              <a:rPr lang="es-CL" dirty="0"/>
              <a:t>Mauricio Cámara Molina</a:t>
            </a:r>
          </a:p>
          <a:p>
            <a:r>
              <a:rPr lang="es-CL" dirty="0"/>
              <a:t>Manuel Garay Riquelme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759F881-73DF-4EB2-98C8-7A4E6D3DCC67}"/>
              </a:ext>
            </a:extLst>
          </p:cNvPr>
          <p:cNvSpPr/>
          <p:nvPr/>
        </p:nvSpPr>
        <p:spPr>
          <a:xfrm>
            <a:off x="0" y="600661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/>
              <a:t>Iquique – Chile</a:t>
            </a:r>
          </a:p>
          <a:p>
            <a:pPr algn="ctr"/>
            <a:r>
              <a:rPr lang="es-CL" dirty="0"/>
              <a:t>Diciembre 2018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BAA55A-12D6-47F7-AC22-066E1D9C8C95}"/>
              </a:ext>
            </a:extLst>
          </p:cNvPr>
          <p:cNvSpPr/>
          <p:nvPr/>
        </p:nvSpPr>
        <p:spPr>
          <a:xfrm>
            <a:off x="9345155" y="5175617"/>
            <a:ext cx="28468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Profesor Patrocinante</a:t>
            </a:r>
          </a:p>
          <a:p>
            <a:r>
              <a:rPr lang="es-CL" dirty="0"/>
              <a:t>Jaime Lam Moraga</a:t>
            </a:r>
          </a:p>
          <a:p>
            <a:endParaRPr lang="es-CL" b="1" dirty="0"/>
          </a:p>
          <a:p>
            <a:r>
              <a:rPr lang="es-CL" b="1" dirty="0"/>
              <a:t>Profesor Colaborador</a:t>
            </a:r>
          </a:p>
          <a:p>
            <a:r>
              <a:rPr lang="es-CL" dirty="0"/>
              <a:t>Andrés Pulgar Seguel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BBC3194-4F6D-463E-9391-E08CDE04143C}"/>
              </a:ext>
            </a:extLst>
          </p:cNvPr>
          <p:cNvSpPr/>
          <p:nvPr/>
        </p:nvSpPr>
        <p:spPr>
          <a:xfrm>
            <a:off x="108155" y="108155"/>
            <a:ext cx="11975690" cy="663677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28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AE3DA-1551-4F75-AC60-1DC8F996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73559"/>
            <a:ext cx="8696326" cy="1158814"/>
          </a:xfrm>
        </p:spPr>
        <p:txBody>
          <a:bodyPr>
            <a:normAutofit/>
          </a:bodyPr>
          <a:lstStyle/>
          <a:p>
            <a:pPr algn="just"/>
            <a:r>
              <a:rPr lang="es-CL" sz="2000" dirty="0"/>
              <a:t>Elaborar un manual de buenas prácticas para el desarrollo de proyectos informáticos en ZOFRI S.A.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F21612C-E948-4CAD-8801-504709940D20}"/>
              </a:ext>
            </a:extLst>
          </p:cNvPr>
          <p:cNvSpPr txBox="1">
            <a:spLocks/>
          </p:cNvSpPr>
          <p:nvPr/>
        </p:nvSpPr>
        <p:spPr>
          <a:xfrm>
            <a:off x="495300" y="2853147"/>
            <a:ext cx="6086475" cy="5758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sz="2800" dirty="0"/>
              <a:t>Objetivos Específicos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889F206-5FD1-46DA-AEF5-0A1500C64B56}"/>
              </a:ext>
            </a:extLst>
          </p:cNvPr>
          <p:cNvCxnSpPr>
            <a:cxnSpLocks/>
          </p:cNvCxnSpPr>
          <p:nvPr/>
        </p:nvCxnSpPr>
        <p:spPr>
          <a:xfrm>
            <a:off x="495300" y="3429000"/>
            <a:ext cx="7686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626C10BB-01F5-4982-A299-83B6A9D76BEB}"/>
              </a:ext>
            </a:extLst>
          </p:cNvPr>
          <p:cNvSpPr txBox="1">
            <a:spLocks/>
          </p:cNvSpPr>
          <p:nvPr/>
        </p:nvSpPr>
        <p:spPr>
          <a:xfrm>
            <a:off x="495300" y="3600453"/>
            <a:ext cx="7686674" cy="2722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2000" dirty="0"/>
              <a:t>Identificar los factores críticos que influyen en las buenas prácticas del área bajo estudio.</a:t>
            </a:r>
          </a:p>
          <a:p>
            <a:pPr algn="just"/>
            <a:r>
              <a:rPr lang="es-CL" sz="2000" dirty="0"/>
              <a:t>Desarrollar los elementos centrales del manual de buenas prácticas.</a:t>
            </a:r>
          </a:p>
          <a:p>
            <a:pPr algn="just"/>
            <a:r>
              <a:rPr lang="es-CL" sz="2000" dirty="0"/>
              <a:t>Proponer un plan de implementación del manual de buenas prácticas.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42031B5E-7635-47CB-9973-C3C80274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 General</a:t>
            </a:r>
          </a:p>
        </p:txBody>
      </p:sp>
      <p:sp>
        <p:nvSpPr>
          <p:cNvPr id="12" name="Flecha: pentágono 11">
            <a:extLst>
              <a:ext uri="{FF2B5EF4-FFF2-40B4-BE49-F238E27FC236}">
                <a16:creationId xmlns:a16="http://schemas.microsoft.com/office/drawing/2014/main" id="{4215D47B-DB1D-4929-8142-2B581CB3CF66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304735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697907"/>
          </a:xfrm>
        </p:spPr>
        <p:txBody>
          <a:bodyPr>
            <a:noAutofit/>
          </a:bodyPr>
          <a:lstStyle/>
          <a:p>
            <a:r>
              <a:rPr lang="es-CL" dirty="0"/>
              <a:t>Reseña de ZOFRI S.A.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AE3DA-1551-4F75-AC60-1DC8F996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28775"/>
            <a:ext cx="8754901" cy="4412587"/>
          </a:xfrm>
        </p:spPr>
        <p:txBody>
          <a:bodyPr>
            <a:normAutofit lnSpcReduction="10000"/>
          </a:bodyPr>
          <a:lstStyle/>
          <a:p>
            <a:pPr algn="just"/>
            <a:r>
              <a:rPr lang="es-CL" dirty="0">
                <a:solidFill>
                  <a:schemeClr val="tx1"/>
                </a:solidFill>
              </a:rPr>
              <a:t>En Agosto de 1973, se conforma la Junta de Vigilancia de la Zona Franca.</a:t>
            </a:r>
          </a:p>
          <a:p>
            <a:pPr algn="just"/>
            <a:r>
              <a:rPr lang="es-CL" dirty="0">
                <a:solidFill>
                  <a:schemeClr val="tx1"/>
                </a:solidFill>
              </a:rPr>
              <a:t>Con del Decreto Ley </a:t>
            </a:r>
            <a:r>
              <a:rPr lang="es-CL" dirty="0" err="1">
                <a:solidFill>
                  <a:schemeClr val="tx1"/>
                </a:solidFill>
              </a:rPr>
              <a:t>Nº</a:t>
            </a:r>
            <a:r>
              <a:rPr lang="es-CL" dirty="0">
                <a:solidFill>
                  <a:schemeClr val="tx1"/>
                </a:solidFill>
              </a:rPr>
              <a:t> 1.055, nace ZOFRI y comenzó sus actividades en Junio de 1975.</a:t>
            </a:r>
          </a:p>
          <a:p>
            <a:pPr algn="just"/>
            <a:r>
              <a:rPr lang="es-CL" dirty="0">
                <a:solidFill>
                  <a:schemeClr val="tx1"/>
                </a:solidFill>
              </a:rPr>
              <a:t>En 1978 ZOFRI trasladó sus operaciones al barrio “El Colorado”, donde se mantiene hasta ahora.</a:t>
            </a:r>
          </a:p>
          <a:p>
            <a:pPr algn="just"/>
            <a:r>
              <a:rPr lang="es-CL" dirty="0">
                <a:solidFill>
                  <a:schemeClr val="tx1"/>
                </a:solidFill>
              </a:rPr>
              <a:t>ZOFRI fue administrada por la Junta de Administración y Vigilancia, hasta noviembre del año 1989.</a:t>
            </a:r>
          </a:p>
          <a:p>
            <a:pPr algn="just"/>
            <a:r>
              <a:rPr lang="es-CL" dirty="0">
                <a:solidFill>
                  <a:schemeClr val="tx1"/>
                </a:solidFill>
              </a:rPr>
              <a:t>A contar del 26 de febrero de 1990, la Ley </a:t>
            </a:r>
            <a:r>
              <a:rPr lang="es-CL" dirty="0" err="1">
                <a:solidFill>
                  <a:schemeClr val="tx1"/>
                </a:solidFill>
              </a:rPr>
              <a:t>N°</a:t>
            </a:r>
            <a:r>
              <a:rPr lang="es-CL" dirty="0">
                <a:solidFill>
                  <a:schemeClr val="tx1"/>
                </a:solidFill>
              </a:rPr>
              <a:t> 18.846 autorizó al Estado de Chile, a través de CORFO y el Fisco, a constituir la sociedad anónima “Zona Franca de Iquique S.A.”. Desde ese año, rige el contrato de concesión celebrado entre ZOFRI S.A. y el Estado de Chile, por un lapso de 40 años.</a:t>
            </a:r>
          </a:p>
          <a:p>
            <a:pPr algn="just"/>
            <a:r>
              <a:rPr lang="es-CL" dirty="0">
                <a:solidFill>
                  <a:schemeClr val="tx1"/>
                </a:solidFill>
              </a:rPr>
              <a:t>Desde 1990, ZOFRI S.A. entrega el 15% de sus ingresos brutos a las 11 comunas de las regiones de Arica y Parinacota y de Tarapacá. Dichos montos están destinados a realizar inversiones de carácter social.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</p:spTree>
    <p:extLst>
      <p:ext uri="{BB962C8B-B14F-4D97-AF65-F5344CB8AC3E}">
        <p14:creationId xmlns:p14="http://schemas.microsoft.com/office/powerpoint/2010/main" val="140618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697907"/>
          </a:xfrm>
        </p:spPr>
        <p:txBody>
          <a:bodyPr>
            <a:noAutofit/>
          </a:bodyPr>
          <a:lstStyle/>
          <a:p>
            <a:r>
              <a:rPr lang="es-CL" dirty="0"/>
              <a:t>Actividad de ZOFRI S.A.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AE3DA-1551-4F75-AC60-1DC8F996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28775"/>
            <a:ext cx="8754901" cy="4412587"/>
          </a:xfrm>
        </p:spPr>
        <p:txBody>
          <a:bodyPr>
            <a:normAutofit/>
          </a:bodyPr>
          <a:lstStyle/>
          <a:p>
            <a:pPr algn="just"/>
            <a:r>
              <a:rPr lang="es-CL" dirty="0">
                <a:solidFill>
                  <a:schemeClr val="tx1"/>
                </a:solidFill>
              </a:rPr>
              <a:t>La actividad principal de ZOFRI es la Administración y Explotación de la Zona Franca de Iquique. En la actualidad la Zona Franca de Iquique permite la operación a más de 2.000 empresas usuarias, distribuidas físicamente entre distintos sectores, incluidos el Parque Industrial Chacalluta (Arica) y el Parque Empresarial Alto Hospicio. También tiene oficinas en Santiago de Chile y durante el 2018 inauguró oficina comercial en Paraguay. </a:t>
            </a:r>
          </a:p>
          <a:p>
            <a:pPr algn="just"/>
            <a:r>
              <a:rPr lang="es-CL" dirty="0">
                <a:solidFill>
                  <a:schemeClr val="tx1"/>
                </a:solidFill>
              </a:rPr>
              <a:t>Esta actividad se desarrolla dentro de sus 466 hectáreas en las ciudades de Iquique, Arica y Alto Hospicio.</a:t>
            </a:r>
          </a:p>
          <a:p>
            <a:pPr algn="just"/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</p:spTree>
    <p:extLst>
      <p:ext uri="{BB962C8B-B14F-4D97-AF65-F5344CB8AC3E}">
        <p14:creationId xmlns:p14="http://schemas.microsoft.com/office/powerpoint/2010/main" val="119893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697907"/>
          </a:xfrm>
        </p:spPr>
        <p:txBody>
          <a:bodyPr>
            <a:noAutofit/>
          </a:bodyPr>
          <a:lstStyle/>
          <a:p>
            <a:r>
              <a:rPr lang="es-CL" dirty="0"/>
              <a:t>Ubicación de ZOFRI S.A.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AE3DA-1551-4F75-AC60-1DC8F996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28775"/>
            <a:ext cx="8754901" cy="4412587"/>
          </a:xfrm>
        </p:spPr>
        <p:txBody>
          <a:bodyPr>
            <a:normAutofit/>
          </a:bodyPr>
          <a:lstStyle/>
          <a:p>
            <a:pPr algn="just"/>
            <a:r>
              <a:rPr lang="es-CL" dirty="0">
                <a:solidFill>
                  <a:schemeClr val="tx1"/>
                </a:solidFill>
              </a:rPr>
              <a:t>El grueso de las instalaciones de ZOFRI S.A. y su personal se encuentran ubicados al norte de la cuidad de Iquique, en el sector denominado “El Colorado”.</a:t>
            </a:r>
          </a:p>
          <a:p>
            <a:pPr algn="just"/>
            <a:r>
              <a:rPr lang="es-CL" dirty="0">
                <a:solidFill>
                  <a:schemeClr val="tx1"/>
                </a:solidFill>
              </a:rPr>
              <a:t>En este lugar encontramos el Centro de Negocios Mayoristas” (Recintos Amurallados I y II y Barrio Industrial de la Zona Franca), el Centro Logístico ZOFRI (CLZ) y el Mall ZOFRI.</a:t>
            </a:r>
          </a:p>
          <a:p>
            <a:pPr algn="just"/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</p:spTree>
    <p:extLst>
      <p:ext uri="{BB962C8B-B14F-4D97-AF65-F5344CB8AC3E}">
        <p14:creationId xmlns:p14="http://schemas.microsoft.com/office/powerpoint/2010/main" val="52646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AE3DA-1551-4F75-AC60-1DC8F996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76374"/>
            <a:ext cx="8778702" cy="5162551"/>
          </a:xfrm>
        </p:spPr>
        <p:txBody>
          <a:bodyPr>
            <a:normAutofit/>
          </a:bodyPr>
          <a:lstStyle/>
          <a:p>
            <a:r>
              <a:rPr lang="es-CL" dirty="0"/>
              <a:t>Misión</a:t>
            </a:r>
          </a:p>
          <a:p>
            <a:pPr lvl="1" algn="just"/>
            <a:r>
              <a:rPr lang="es-CL" dirty="0"/>
              <a:t>“Gestionar y liderar una plataforma de servicios para facilitar negocios en Sudamérica, aportando el conocimiento y la experiencia para entregarles a nuestros clientes: usuarios y visitantes, la mejor combinación de factores, procesos y soluciones, que satisfagan sus necesidades, teniendo como pilar fundamental el sentido de ética en los negocios y asumiendo un alto compromiso con la generación de valor para accionistas, clientes, colaboradores, comunidad y entorno”. </a:t>
            </a:r>
            <a:br>
              <a:rPr lang="es-CL" dirty="0"/>
            </a:br>
            <a:r>
              <a:rPr lang="es-CL" dirty="0"/>
              <a:t>(ZOFRI S.A., 2017)</a:t>
            </a:r>
          </a:p>
          <a:p>
            <a:r>
              <a:rPr lang="es-CL" dirty="0"/>
              <a:t>Visión</a:t>
            </a:r>
          </a:p>
          <a:p>
            <a:pPr lvl="1" algn="just"/>
            <a:r>
              <a:rPr lang="es-CL" dirty="0"/>
              <a:t>“Ser la más eficiente y sostenible plataforma de negocios de Sudamérica, con las mejores oportunidades y soluciones para sus clientes: usuarios y visitantes”.  (ZOFRI S.A., 2017)</a:t>
            </a:r>
          </a:p>
          <a:p>
            <a:r>
              <a:rPr lang="es-CL" dirty="0"/>
              <a:t>Valores</a:t>
            </a:r>
          </a:p>
          <a:p>
            <a:pPr lvl="1"/>
            <a:r>
              <a:rPr lang="es-CL" dirty="0"/>
              <a:t>Confianza</a:t>
            </a:r>
          </a:p>
          <a:p>
            <a:pPr lvl="1"/>
            <a:r>
              <a:rPr lang="es-CL" dirty="0"/>
              <a:t>Respeto</a:t>
            </a:r>
          </a:p>
          <a:p>
            <a:pPr lvl="1"/>
            <a:r>
              <a:rPr lang="es-CL" dirty="0"/>
              <a:t>Creatividad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6ADF021-C49E-4393-B843-B5C74C5AB6D0}"/>
              </a:ext>
            </a:extLst>
          </p:cNvPr>
          <p:cNvSpPr txBox="1">
            <a:spLocks/>
          </p:cNvSpPr>
          <p:nvPr/>
        </p:nvSpPr>
        <p:spPr>
          <a:xfrm>
            <a:off x="2604693" y="5372102"/>
            <a:ext cx="4559916" cy="1387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CL" dirty="0"/>
              <a:t>Integridad</a:t>
            </a:r>
          </a:p>
          <a:p>
            <a:pPr lvl="1"/>
            <a:r>
              <a:rPr lang="es-CL" dirty="0"/>
              <a:t>Vocación</a:t>
            </a:r>
          </a:p>
          <a:p>
            <a:pPr lvl="1"/>
            <a:r>
              <a:rPr lang="es-CL" dirty="0"/>
              <a:t>Compromiso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A1F7BBE7-AE55-470A-A695-EE06215F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Aspectos Estratégicos de ZOFRI S.A.</a:t>
            </a:r>
          </a:p>
        </p:txBody>
      </p:sp>
    </p:spTree>
    <p:extLst>
      <p:ext uri="{BB962C8B-B14F-4D97-AF65-F5344CB8AC3E}">
        <p14:creationId xmlns:p14="http://schemas.microsoft.com/office/powerpoint/2010/main" val="12572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46EE814-BE17-4C97-9C98-4678D63E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Estructura Organizacional de ZOFRI S.A.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5799C2AA-93E8-4EC4-B384-A75BF9634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1810" y="2285973"/>
            <a:ext cx="2263602" cy="2600326"/>
          </a:xfrm>
        </p:spPr>
        <p:txBody>
          <a:bodyPr>
            <a:normAutofit/>
          </a:bodyPr>
          <a:lstStyle/>
          <a:p>
            <a:r>
              <a:rPr lang="es-CL" sz="2000" dirty="0">
                <a:solidFill>
                  <a:schemeClr val="tx1"/>
                </a:solidFill>
              </a:rPr>
              <a:t>Directores:   7</a:t>
            </a:r>
          </a:p>
          <a:p>
            <a:r>
              <a:rPr lang="es-CL" sz="2000" dirty="0">
                <a:solidFill>
                  <a:schemeClr val="tx1"/>
                </a:solidFill>
              </a:rPr>
              <a:t>Gerentes:     6</a:t>
            </a:r>
          </a:p>
          <a:p>
            <a:r>
              <a:rPr lang="es-CL" sz="2000" dirty="0">
                <a:solidFill>
                  <a:schemeClr val="tx1"/>
                </a:solidFill>
              </a:rPr>
              <a:t>Ejecutivos:  12</a:t>
            </a:r>
          </a:p>
          <a:p>
            <a:r>
              <a:rPr lang="es-CL" sz="2000" dirty="0">
                <a:solidFill>
                  <a:schemeClr val="tx1"/>
                </a:solidFill>
              </a:rPr>
              <a:t>Dotación:   295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2D85B81-0D13-4B2B-B6BB-BF5135B318CE}"/>
              </a:ext>
            </a:extLst>
          </p:cNvPr>
          <p:cNvSpPr/>
          <p:nvPr/>
        </p:nvSpPr>
        <p:spPr>
          <a:xfrm>
            <a:off x="3142112" y="1525676"/>
            <a:ext cx="2013357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Directorio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B22CD232-2B6A-4C04-8B37-3EB888ACCB26}"/>
              </a:ext>
            </a:extLst>
          </p:cNvPr>
          <p:cNvSpPr/>
          <p:nvPr/>
        </p:nvSpPr>
        <p:spPr>
          <a:xfrm>
            <a:off x="3145216" y="2405864"/>
            <a:ext cx="2013357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Gerencia General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EDE7F05-F1DA-48E8-9C0F-B56E6DA9B8D2}"/>
              </a:ext>
            </a:extLst>
          </p:cNvPr>
          <p:cNvSpPr/>
          <p:nvPr/>
        </p:nvSpPr>
        <p:spPr>
          <a:xfrm>
            <a:off x="1287628" y="3320265"/>
            <a:ext cx="2359383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Gerencia de Asuntos Legales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EB9088A-0CF8-4BE7-9345-AAAC3C4C2EF2}"/>
              </a:ext>
            </a:extLst>
          </p:cNvPr>
          <p:cNvSpPr/>
          <p:nvPr/>
        </p:nvSpPr>
        <p:spPr>
          <a:xfrm>
            <a:off x="4687877" y="3332700"/>
            <a:ext cx="2555719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Gerencia de Planificación y Desarrollo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231BC841-CE91-40E7-B6D2-D83B049F36C7}"/>
              </a:ext>
            </a:extLst>
          </p:cNvPr>
          <p:cNvSpPr/>
          <p:nvPr/>
        </p:nvSpPr>
        <p:spPr>
          <a:xfrm>
            <a:off x="1281406" y="3985847"/>
            <a:ext cx="2359383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Subgerencia de Auditoría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C25B0479-8FEC-4536-9AD9-8D4057E67C8D}"/>
              </a:ext>
            </a:extLst>
          </p:cNvPr>
          <p:cNvSpPr/>
          <p:nvPr/>
        </p:nvSpPr>
        <p:spPr>
          <a:xfrm>
            <a:off x="4681655" y="3998282"/>
            <a:ext cx="2555719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Subgerencia de Asuntos Corporativos y </a:t>
            </a:r>
            <a:r>
              <a:rPr lang="es-CL" sz="1600" dirty="0" err="1"/>
              <a:t>Comunic</a:t>
            </a:r>
            <a:r>
              <a:rPr lang="es-CL" sz="1600" dirty="0"/>
              <a:t>.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D97973B-AC26-487A-BD25-A52D1175958B}"/>
              </a:ext>
            </a:extLst>
          </p:cNvPr>
          <p:cNvSpPr/>
          <p:nvPr/>
        </p:nvSpPr>
        <p:spPr>
          <a:xfrm>
            <a:off x="1281406" y="4648329"/>
            <a:ext cx="2368716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Subgerencia de Seguridad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EF0DE10-0912-4F51-8D3E-52A94ED61B88}"/>
              </a:ext>
            </a:extLst>
          </p:cNvPr>
          <p:cNvSpPr/>
          <p:nvPr/>
        </p:nvSpPr>
        <p:spPr>
          <a:xfrm>
            <a:off x="4681656" y="4660764"/>
            <a:ext cx="2555718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Subgerencia de Personas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B3D07A1-4E4A-4112-8E4C-1C5BFCB1969A}"/>
              </a:ext>
            </a:extLst>
          </p:cNvPr>
          <p:cNvSpPr/>
          <p:nvPr/>
        </p:nvSpPr>
        <p:spPr>
          <a:xfrm>
            <a:off x="269876" y="5805334"/>
            <a:ext cx="2409852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Gerencia Comercial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FC5228D-92A1-4485-BFBE-A1438CE85D54}"/>
              </a:ext>
            </a:extLst>
          </p:cNvPr>
          <p:cNvSpPr/>
          <p:nvPr/>
        </p:nvSpPr>
        <p:spPr>
          <a:xfrm>
            <a:off x="2952399" y="5817769"/>
            <a:ext cx="2409852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Gerencia de Operaciones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14C275E1-805A-4520-98F5-5424870C0D7D}"/>
              </a:ext>
            </a:extLst>
          </p:cNvPr>
          <p:cNvSpPr/>
          <p:nvPr/>
        </p:nvSpPr>
        <p:spPr>
          <a:xfrm>
            <a:off x="5645826" y="5802215"/>
            <a:ext cx="2409853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Gerencia de </a:t>
            </a:r>
            <a:r>
              <a:rPr lang="es-CL" sz="1600" dirty="0" err="1"/>
              <a:t>Adm</a:t>
            </a:r>
            <a:r>
              <a:rPr lang="es-CL" sz="1600" dirty="0"/>
              <a:t>. y Finanzas</a:t>
            </a: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CA13F069-A041-4C8B-9232-721E65E6F920}"/>
              </a:ext>
            </a:extLst>
          </p:cNvPr>
          <p:cNvCxnSpPr>
            <a:cxnSpLocks/>
            <a:stCxn id="19" idx="0"/>
            <a:endCxn id="21" idx="0"/>
          </p:cNvCxnSpPr>
          <p:nvPr/>
        </p:nvCxnSpPr>
        <p:spPr>
          <a:xfrm rot="5400000" flipH="1" flipV="1">
            <a:off x="4161218" y="3115800"/>
            <a:ext cx="3119" cy="5375951"/>
          </a:xfrm>
          <a:prstGeom prst="bentConnector3">
            <a:avLst>
              <a:gd name="adj1" fmla="val 742927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6F7E485-5784-4BA5-89D8-5D0039107732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4151895" y="2917590"/>
            <a:ext cx="5430" cy="29001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7BF7716-9F03-4FA3-B9C8-BF4184C3ECB4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4148791" y="2037402"/>
            <a:ext cx="3104" cy="36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04C410AB-7814-4E79-8A42-7C7B65167C6B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647011" y="3576128"/>
            <a:ext cx="1040866" cy="124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CD3C97F-3059-4C70-89D7-E34AC3E6ACED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640789" y="4241710"/>
            <a:ext cx="1040866" cy="124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BA6AFE9-F818-414E-8372-C4CFB0061BE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650122" y="4904192"/>
            <a:ext cx="1031534" cy="124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091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87ABC-3F9F-4AAA-98D0-27A2C9E3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CCCAB9-5C1B-4554-B40A-BA522687B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¿Por qué esta memoria?</a:t>
            </a:r>
          </a:p>
          <a:p>
            <a:r>
              <a:rPr lang="es-CL" dirty="0"/>
              <a:t>¿Cuál es la necesidad?</a:t>
            </a:r>
          </a:p>
          <a:p>
            <a:r>
              <a:rPr lang="es-CL" dirty="0"/>
              <a:t>¿Qué se analizará?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651A3DD8-D31E-41A9-B5DD-F9E83FA575AF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</p:spTree>
    <p:extLst>
      <p:ext uri="{BB962C8B-B14F-4D97-AF65-F5344CB8AC3E}">
        <p14:creationId xmlns:p14="http://schemas.microsoft.com/office/powerpoint/2010/main" val="282002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C19125-47FE-455B-984E-0BB3F8F11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Desarrollo</a:t>
            </a:r>
          </a:p>
        </p:txBody>
      </p:sp>
    </p:spTree>
    <p:extLst>
      <p:ext uri="{BB962C8B-B14F-4D97-AF65-F5344CB8AC3E}">
        <p14:creationId xmlns:p14="http://schemas.microsoft.com/office/powerpoint/2010/main" val="8552227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889</Words>
  <Application>Microsoft Office PowerPoint</Application>
  <PresentationFormat>Panorámica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Faceta</vt:lpstr>
      <vt:lpstr>“Elaboración de un Manual de Buenas Prácticas para el Desarrollo de Proyectos Informáticos en  ZOFRI S.A.”</vt:lpstr>
      <vt:lpstr>Objetivo General</vt:lpstr>
      <vt:lpstr>Reseña de ZOFRI S.A.</vt:lpstr>
      <vt:lpstr>Actividad de ZOFRI S.A.</vt:lpstr>
      <vt:lpstr>Ubicación de ZOFRI S.A.</vt:lpstr>
      <vt:lpstr>Aspectos Estratégicos de ZOFRI S.A.</vt:lpstr>
      <vt:lpstr>Estructura Organizacional de ZOFRI S.A.</vt:lpstr>
      <vt:lpstr>Problemática</vt:lpstr>
      <vt:lpstr>Presentación de PowerPoint</vt:lpstr>
      <vt:lpstr>Con relación a Objetivos Específicos (1/3)</vt:lpstr>
      <vt:lpstr>Con relación a Objetivos Específicos (2/3)</vt:lpstr>
      <vt:lpstr>Con relación a Objetivos Específicos (3/3)</vt:lpstr>
      <vt:lpstr>Conclusión General</vt:lpstr>
      <vt:lpstr>Aportes</vt:lpstr>
      <vt:lpstr>“Elaboración de un Manual de Buenas Prácticas para el Desarrollo de Proyectos Informáticos en  ZOFRI S.A.”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“Elaboración de un Manual de Buenas Prácticas para el Desarrollo de Proyectos Informáticos en  ZOFRI S.A.”</dc:title>
  <dc:creator>Mauricio Camara Molina</dc:creator>
  <cp:lastModifiedBy>Mauricio Camara Molina</cp:lastModifiedBy>
  <cp:revision>90</cp:revision>
  <dcterms:created xsi:type="dcterms:W3CDTF">2018-11-29T19:30:27Z</dcterms:created>
  <dcterms:modified xsi:type="dcterms:W3CDTF">2018-12-10T02:05:17Z</dcterms:modified>
</cp:coreProperties>
</file>