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3"/>
  </p:handoutMasterIdLst>
  <p:sldIdLst>
    <p:sldId id="258" r:id="rId2"/>
    <p:sldId id="286" r:id="rId3"/>
    <p:sldId id="278" r:id="rId4"/>
    <p:sldId id="279" r:id="rId5"/>
    <p:sldId id="281" r:id="rId6"/>
    <p:sldId id="287" r:id="rId7"/>
    <p:sldId id="288" r:id="rId8"/>
    <p:sldId id="289" r:id="rId9"/>
    <p:sldId id="290" r:id="rId10"/>
    <p:sldId id="292" r:id="rId11"/>
    <p:sldId id="293" r:id="rId12"/>
    <p:sldId id="275" r:id="rId13"/>
    <p:sldId id="265" r:id="rId14"/>
    <p:sldId id="276" r:id="rId15"/>
    <p:sldId id="277" r:id="rId16"/>
    <p:sldId id="266" r:id="rId17"/>
    <p:sldId id="272" r:id="rId18"/>
    <p:sldId id="273" r:id="rId19"/>
    <p:sldId id="274" r:id="rId20"/>
    <p:sldId id="267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16D4B01-1122-4394-8B18-52099927D29C}"/>
              </a:ext>
            </a:extLst>
          </p:cNvPr>
          <p:cNvGrpSpPr/>
          <p:nvPr/>
        </p:nvGrpSpPr>
        <p:grpSpPr>
          <a:xfrm>
            <a:off x="739628" y="1300294"/>
            <a:ext cx="8581938" cy="1600681"/>
            <a:chOff x="0" y="0"/>
            <a:chExt cx="8581938" cy="142121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16E8F24-F58E-4837-8606-ECFECB0C452D}"/>
                </a:ext>
              </a:extLst>
            </p:cNvPr>
            <p:cNvSpPr/>
            <p:nvPr/>
          </p:nvSpPr>
          <p:spPr>
            <a:xfrm>
              <a:off x="0" y="0"/>
              <a:ext cx="8581938" cy="1421211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56DB41B-BCB2-46FC-B4C1-C52A5E437FE4}"/>
                </a:ext>
              </a:extLst>
            </p:cNvPr>
            <p:cNvSpPr txBox="1"/>
            <p:nvPr/>
          </p:nvSpPr>
          <p:spPr>
            <a:xfrm>
              <a:off x="0" y="0"/>
              <a:ext cx="8581938" cy="1421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3600" kern="1200" dirty="0"/>
                <a:t>¿Cuál es la necesidad?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31C31A8-9A0B-48AB-AA39-DD5D9411894E}"/>
              </a:ext>
            </a:extLst>
          </p:cNvPr>
          <p:cNvGrpSpPr/>
          <p:nvPr/>
        </p:nvGrpSpPr>
        <p:grpSpPr>
          <a:xfrm>
            <a:off x="743818" y="2900975"/>
            <a:ext cx="2857852" cy="2984544"/>
            <a:chOff x="4190" y="1421211"/>
            <a:chExt cx="2857852" cy="2984544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B555F1F-828A-48FD-9B04-4FA36095C9F1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94C317E-57CD-4F22-A4D1-57C9FFE5A5D0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Se requiere de guías formales como apoyo a los ejecutivos de ZOFRI S.A. para la gestión de proyectos informáticos</a:t>
              </a:r>
              <a:endParaRPr lang="es-CL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B59D101-D40C-4054-9DA2-2ECAA8D25E59}"/>
              </a:ext>
            </a:extLst>
          </p:cNvPr>
          <p:cNvGrpSpPr/>
          <p:nvPr/>
        </p:nvGrpSpPr>
        <p:grpSpPr>
          <a:xfrm>
            <a:off x="3601670" y="2900975"/>
            <a:ext cx="2857852" cy="2984544"/>
            <a:chOff x="2862042" y="1421211"/>
            <a:chExt cx="2857852" cy="2984544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16AF866-2CFC-4C22-A4B3-02899DA9D893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034742B-CF50-49AF-92E0-0188827022C5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Contar con un manual de buenas prácticas aplicables a elaboración, gestión y desarrollo de proyectos informáticos</a:t>
              </a:r>
              <a:endParaRPr lang="es-CL" kern="120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FBAEDA1-C302-4A68-93E8-DDB0B60B906C}"/>
              </a:ext>
            </a:extLst>
          </p:cNvPr>
          <p:cNvGrpSpPr/>
          <p:nvPr/>
        </p:nvGrpSpPr>
        <p:grpSpPr>
          <a:xfrm>
            <a:off x="6459523" y="2900975"/>
            <a:ext cx="2857852" cy="2984544"/>
            <a:chOff x="5719895" y="1421211"/>
            <a:chExt cx="2857852" cy="2984544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A528969-6168-4481-8514-75115BF7CD2A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F0914B70-C8F4-4E2A-A53D-904D52034C7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Diseñar y ejecutar un plan de implementación del manual de buenas prácticas</a:t>
              </a:r>
              <a:endParaRPr lang="es-CL" kern="1200" dirty="0"/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211592-ED4B-407A-9B7F-566294829144}"/>
              </a:ext>
            </a:extLst>
          </p:cNvPr>
          <p:cNvSpPr/>
          <p:nvPr/>
        </p:nvSpPr>
        <p:spPr>
          <a:xfrm>
            <a:off x="739628" y="5885519"/>
            <a:ext cx="8581938" cy="331616"/>
          </a:xfrm>
          <a:prstGeom prst="rect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204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Problemática: ¿Qué se analizará?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BB581F2-3EA5-4739-B0B7-93B7D2A35AE5}"/>
              </a:ext>
            </a:extLst>
          </p:cNvPr>
          <p:cNvGrpSpPr/>
          <p:nvPr/>
        </p:nvGrpSpPr>
        <p:grpSpPr>
          <a:xfrm>
            <a:off x="2754757" y="1874614"/>
            <a:ext cx="4551680" cy="4551680"/>
            <a:chOff x="1788159" y="514773"/>
            <a:chExt cx="4551680" cy="4551680"/>
          </a:xfrm>
        </p:grpSpPr>
        <p:sp>
          <p:nvSpPr>
            <p:cNvPr id="7" name="Círculo parcial 6">
              <a:extLst>
                <a:ext uri="{FF2B5EF4-FFF2-40B4-BE49-F238E27FC236}">
                  <a16:creationId xmlns:a16="http://schemas.microsoft.com/office/drawing/2014/main" id="{9338A219-24E7-452C-924B-472373F879C8}"/>
                </a:ext>
              </a:extLst>
            </p:cNvPr>
            <p:cNvSpPr/>
            <p:nvPr/>
          </p:nvSpPr>
          <p:spPr>
            <a:xfrm>
              <a:off x="1788159" y="514773"/>
              <a:ext cx="4551680" cy="4551680"/>
            </a:xfrm>
            <a:prstGeom prst="pie">
              <a:avLst>
                <a:gd name="adj1" fmla="val 1800000"/>
                <a:gd name="adj2" fmla="val 90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írculo parcial 4">
              <a:extLst>
                <a:ext uri="{FF2B5EF4-FFF2-40B4-BE49-F238E27FC236}">
                  <a16:creationId xmlns:a16="http://schemas.microsoft.com/office/drawing/2014/main" id="{3CFC3D13-CC5E-4DA1-AB59-3E41FA494F25}"/>
                </a:ext>
              </a:extLst>
            </p:cNvPr>
            <p:cNvSpPr txBox="1"/>
            <p:nvPr/>
          </p:nvSpPr>
          <p:spPr>
            <a:xfrm>
              <a:off x="2871893" y="3467946"/>
              <a:ext cx="2438400" cy="1192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7112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Consultar la opinión de expertos en el área de proyectos informáticos</a:t>
              </a:r>
              <a:endParaRPr lang="es-CL" kern="1200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62E188D-F8D0-4F04-B527-DA87E363CCBD}"/>
              </a:ext>
            </a:extLst>
          </p:cNvPr>
          <p:cNvGrpSpPr/>
          <p:nvPr/>
        </p:nvGrpSpPr>
        <p:grpSpPr>
          <a:xfrm>
            <a:off x="2754757" y="1874614"/>
            <a:ext cx="4551680" cy="4551680"/>
            <a:chOff x="1694416" y="352213"/>
            <a:chExt cx="4551680" cy="4551680"/>
          </a:xfrm>
        </p:grpSpPr>
        <p:sp>
          <p:nvSpPr>
            <p:cNvPr id="10" name="Círculo parcial 9">
              <a:extLst>
                <a:ext uri="{FF2B5EF4-FFF2-40B4-BE49-F238E27FC236}">
                  <a16:creationId xmlns:a16="http://schemas.microsoft.com/office/drawing/2014/main" id="{F9FA9BB6-8918-45AF-B68A-3019DDDA69DE}"/>
                </a:ext>
              </a:extLst>
            </p:cNvPr>
            <p:cNvSpPr/>
            <p:nvPr/>
          </p:nvSpPr>
          <p:spPr>
            <a:xfrm>
              <a:off x="1694416" y="352213"/>
              <a:ext cx="4551680" cy="4551680"/>
            </a:xfrm>
            <a:prstGeom prst="pie">
              <a:avLst>
                <a:gd name="adj1" fmla="val 9000000"/>
                <a:gd name="adj2" fmla="val 162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írculo parcial 4">
              <a:extLst>
                <a:ext uri="{FF2B5EF4-FFF2-40B4-BE49-F238E27FC236}">
                  <a16:creationId xmlns:a16="http://schemas.microsoft.com/office/drawing/2014/main" id="{4977224A-59E1-4ED6-A39F-B8AECDB6CFF5}"/>
                </a:ext>
              </a:extLst>
            </p:cNvPr>
            <p:cNvSpPr txBox="1"/>
            <p:nvPr/>
          </p:nvSpPr>
          <p:spPr>
            <a:xfrm>
              <a:off x="2305543" y="1350292"/>
              <a:ext cx="1625600" cy="13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46990" rIns="46990" bIns="4699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Metodologías y modelos de buenas prácticas en la dirección de proyectos en general</a:t>
              </a:r>
              <a:endParaRPr lang="es-CL" kern="1200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CA69911-F6CF-4E01-9B63-8EBB9DB323F6}"/>
              </a:ext>
            </a:extLst>
          </p:cNvPr>
          <p:cNvGrpSpPr/>
          <p:nvPr/>
        </p:nvGrpSpPr>
        <p:grpSpPr>
          <a:xfrm>
            <a:off x="2754757" y="1874614"/>
            <a:ext cx="4551680" cy="4551680"/>
            <a:chOff x="1881902" y="352213"/>
            <a:chExt cx="4551680" cy="4551680"/>
          </a:xfrm>
        </p:grpSpPr>
        <p:sp>
          <p:nvSpPr>
            <p:cNvPr id="13" name="Círculo parcial 12">
              <a:extLst>
                <a:ext uri="{FF2B5EF4-FFF2-40B4-BE49-F238E27FC236}">
                  <a16:creationId xmlns:a16="http://schemas.microsoft.com/office/drawing/2014/main" id="{F2801CB1-605B-4285-8136-73C58E98EC9A}"/>
                </a:ext>
              </a:extLst>
            </p:cNvPr>
            <p:cNvSpPr/>
            <p:nvPr/>
          </p:nvSpPr>
          <p:spPr>
            <a:xfrm>
              <a:off x="1881902" y="352213"/>
              <a:ext cx="4551680" cy="4551680"/>
            </a:xfrm>
            <a:prstGeom prst="pie">
              <a:avLst>
                <a:gd name="adj1" fmla="val 16200000"/>
                <a:gd name="adj2" fmla="val 18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írculo parcial 4">
              <a:extLst>
                <a:ext uri="{FF2B5EF4-FFF2-40B4-BE49-F238E27FC236}">
                  <a16:creationId xmlns:a16="http://schemas.microsoft.com/office/drawing/2014/main" id="{BA0D7E2B-E572-4B6F-9E5E-2C298E46BFC9}"/>
                </a:ext>
              </a:extLst>
            </p:cNvPr>
            <p:cNvSpPr txBox="1"/>
            <p:nvPr/>
          </p:nvSpPr>
          <p:spPr>
            <a:xfrm>
              <a:off x="4280746" y="1316736"/>
              <a:ext cx="1625600" cy="13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46990" rIns="46990" bIns="4699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/>
                <a:t>Recabar Información histórica de proyectos informáticos realizados en ZOFRI S.A.</a:t>
              </a:r>
              <a:endParaRPr lang="es-CL" kern="1200" dirty="0"/>
            </a:p>
          </p:txBody>
        </p:sp>
      </p:grpSp>
      <p:sp>
        <p:nvSpPr>
          <p:cNvPr id="15" name="Flecha: circular 14">
            <a:extLst>
              <a:ext uri="{FF2B5EF4-FFF2-40B4-BE49-F238E27FC236}">
                <a16:creationId xmlns:a16="http://schemas.microsoft.com/office/drawing/2014/main" id="{E0675730-8CF8-4EB6-9FEF-8E38CB5C0C21}"/>
              </a:ext>
            </a:extLst>
          </p:cNvPr>
          <p:cNvSpPr/>
          <p:nvPr/>
        </p:nvSpPr>
        <p:spPr>
          <a:xfrm>
            <a:off x="2481375" y="1584454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lecha: circular 15">
            <a:extLst>
              <a:ext uri="{FF2B5EF4-FFF2-40B4-BE49-F238E27FC236}">
                <a16:creationId xmlns:a16="http://schemas.microsoft.com/office/drawing/2014/main" id="{552FA1C4-9A4D-4672-922F-79A59063685D}"/>
              </a:ext>
            </a:extLst>
          </p:cNvPr>
          <p:cNvSpPr/>
          <p:nvPr/>
        </p:nvSpPr>
        <p:spPr>
          <a:xfrm>
            <a:off x="2474384" y="1602630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lecha: circular 16">
            <a:extLst>
              <a:ext uri="{FF2B5EF4-FFF2-40B4-BE49-F238E27FC236}">
                <a16:creationId xmlns:a16="http://schemas.microsoft.com/office/drawing/2014/main" id="{AD760184-7ACD-422E-A823-FB9256468A5B}"/>
              </a:ext>
            </a:extLst>
          </p:cNvPr>
          <p:cNvSpPr/>
          <p:nvPr/>
        </p:nvSpPr>
        <p:spPr>
          <a:xfrm>
            <a:off x="2450615" y="1587250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44261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Factores Críticos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19125-47FE-455B-984E-0BB3F8F1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330" y="1421295"/>
            <a:ext cx="5073307" cy="5316499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19125-47FE-455B-984E-0BB3F8F1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la focalización de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>
            <a:off x="3473726" y="2279861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56BED41-0F92-46C3-AD7C-726AC7B2ECB2}"/>
              </a:ext>
            </a:extLst>
          </p:cNvPr>
          <p:cNvSpPr/>
          <p:nvPr/>
        </p:nvSpPr>
        <p:spPr>
          <a:xfrm rot="5400000">
            <a:off x="6539948" y="3554779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Documentos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>
            <a:off x="3473726" y="2279861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56BED41-0F92-46C3-AD7C-726AC7B2ECB2}"/>
              </a:ext>
            </a:extLst>
          </p:cNvPr>
          <p:cNvSpPr/>
          <p:nvPr/>
        </p:nvSpPr>
        <p:spPr>
          <a:xfrm rot="5400000">
            <a:off x="6539948" y="3554779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>
            <a:off x="3473726" y="2279861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56BED41-0F92-46C3-AD7C-726AC7B2ECB2}"/>
              </a:ext>
            </a:extLst>
          </p:cNvPr>
          <p:cNvSpPr/>
          <p:nvPr/>
        </p:nvSpPr>
        <p:spPr>
          <a:xfrm rot="5400000">
            <a:off x="6539948" y="3554779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441817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550503" y="4500440"/>
            <a:ext cx="5158409" cy="1278702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Recibido, Revisado y Validado íntegramente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 rot="5400000">
            <a:off x="3826565" y="3413530"/>
            <a:ext cx="606286" cy="745234"/>
          </a:xfrm>
          <a:prstGeom prst="rightArrow">
            <a:avLst/>
          </a:prstGeom>
          <a:solidFill>
            <a:schemeClr val="accent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prácticas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informáticos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Específicos y General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3176292" y="1598330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4821934" y="321041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2255479" y="2463437"/>
            <a:ext cx="635094" cy="72303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D251856-87DC-46D6-8273-AE491C1E98EE}"/>
              </a:ext>
            </a:extLst>
          </p:cNvPr>
          <p:cNvGrpSpPr/>
          <p:nvPr/>
        </p:nvGrpSpPr>
        <p:grpSpPr>
          <a:xfrm>
            <a:off x="2087218" y="1759422"/>
            <a:ext cx="1069125" cy="748353"/>
            <a:chOff x="1235312" y="25739"/>
            <a:chExt cx="1069125" cy="748353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55345A0D-3CBE-4258-BF05-E78AEF9EE377}"/>
                </a:ext>
              </a:extLst>
            </p:cNvPr>
            <p:cNvSpPr/>
            <p:nvPr/>
          </p:nvSpPr>
          <p:spPr>
            <a:xfrm>
              <a:off x="1235312" y="25739"/>
              <a:ext cx="1069125" cy="74835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ángulo: esquinas redondeadas 5">
              <a:extLst>
                <a:ext uri="{FF2B5EF4-FFF2-40B4-BE49-F238E27FC236}">
                  <a16:creationId xmlns:a16="http://schemas.microsoft.com/office/drawing/2014/main" id="{229D8594-BE07-4BF2-8490-307C0C4390A2}"/>
                </a:ext>
              </a:extLst>
            </p:cNvPr>
            <p:cNvSpPr txBox="1"/>
            <p:nvPr/>
          </p:nvSpPr>
          <p:spPr>
            <a:xfrm>
              <a:off x="1271850" y="62277"/>
              <a:ext cx="996049" cy="675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900" kern="1200" dirty="0"/>
                <a:t>1973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3235851" y="1830795"/>
            <a:ext cx="1685162" cy="604851"/>
            <a:chOff x="2383945" y="97112"/>
            <a:chExt cx="1264596" cy="604851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425890" y="97112"/>
              <a:ext cx="1222651" cy="604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200" kern="1200" dirty="0"/>
                <a:t>1ª Junta de </a:t>
              </a:r>
              <a:r>
                <a:rPr lang="es-ES" sz="1200" kern="1200" dirty="0" err="1"/>
                <a:t>Adm</a:t>
              </a:r>
              <a:r>
                <a:rPr lang="es-ES" sz="1200" kern="1200" dirty="0"/>
                <a:t>.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3248715" y="3304085"/>
            <a:ext cx="635094" cy="72303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572BA31-2D8F-4CA2-AB3A-E268B2694395}"/>
              </a:ext>
            </a:extLst>
          </p:cNvPr>
          <p:cNvGrpSpPr/>
          <p:nvPr/>
        </p:nvGrpSpPr>
        <p:grpSpPr>
          <a:xfrm>
            <a:off x="3080453" y="2600070"/>
            <a:ext cx="1069125" cy="748353"/>
            <a:chOff x="2228547" y="866387"/>
            <a:chExt cx="1069125" cy="748353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A5EEDC28-F086-47CC-A052-C0B0AB80F836}"/>
                </a:ext>
              </a:extLst>
            </p:cNvPr>
            <p:cNvSpPr/>
            <p:nvPr/>
          </p:nvSpPr>
          <p:spPr>
            <a:xfrm>
              <a:off x="2228547" y="866387"/>
              <a:ext cx="1069125" cy="74835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ángulo: esquinas redondeadas 10">
              <a:extLst>
                <a:ext uri="{FF2B5EF4-FFF2-40B4-BE49-F238E27FC236}">
                  <a16:creationId xmlns:a16="http://schemas.microsoft.com/office/drawing/2014/main" id="{ADB3032B-2A9F-4E6F-B95A-00D5E0E0D77A}"/>
                </a:ext>
              </a:extLst>
            </p:cNvPr>
            <p:cNvSpPr txBox="1"/>
            <p:nvPr/>
          </p:nvSpPr>
          <p:spPr>
            <a:xfrm>
              <a:off x="2265085" y="902925"/>
              <a:ext cx="996049" cy="675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900" kern="1200" dirty="0"/>
                <a:t>1975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4256671" y="2671442"/>
            <a:ext cx="1657578" cy="604851"/>
            <a:chOff x="3404765" y="937759"/>
            <a:chExt cx="1352017" cy="604851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200" kern="1200" dirty="0"/>
                <a:t>En junio nace </a:t>
              </a:r>
              <a:r>
                <a:rPr lang="es-ES" sz="1200" kern="1200" dirty="0" err="1"/>
                <a:t>Zofri</a:t>
              </a:r>
              <a:r>
                <a:rPr lang="es-ES" sz="1200" kern="1200" dirty="0"/>
                <a:t>, con el DL 1055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4241950" y="4144732"/>
            <a:ext cx="635094" cy="72303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8539754-C63F-497A-BFE9-C0ABD0CCB9C1}"/>
              </a:ext>
            </a:extLst>
          </p:cNvPr>
          <p:cNvGrpSpPr/>
          <p:nvPr/>
        </p:nvGrpSpPr>
        <p:grpSpPr>
          <a:xfrm>
            <a:off x="4073689" y="3440717"/>
            <a:ext cx="1069125" cy="748353"/>
            <a:chOff x="3221783" y="1707034"/>
            <a:chExt cx="1069125" cy="74835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5892189C-F56E-4678-8960-33B15A7D774D}"/>
                </a:ext>
              </a:extLst>
            </p:cNvPr>
            <p:cNvSpPr/>
            <p:nvPr/>
          </p:nvSpPr>
          <p:spPr>
            <a:xfrm>
              <a:off x="3221783" y="1707034"/>
              <a:ext cx="1069125" cy="74835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15">
              <a:extLst>
                <a:ext uri="{FF2B5EF4-FFF2-40B4-BE49-F238E27FC236}">
                  <a16:creationId xmlns:a16="http://schemas.microsoft.com/office/drawing/2014/main" id="{82AC0ECA-1E59-4C31-8264-1B6753BADDC0}"/>
                </a:ext>
              </a:extLst>
            </p:cNvPr>
            <p:cNvSpPr txBox="1"/>
            <p:nvPr/>
          </p:nvSpPr>
          <p:spPr>
            <a:xfrm>
              <a:off x="3258321" y="1743572"/>
              <a:ext cx="996049" cy="675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900" kern="1200" dirty="0"/>
                <a:t>1978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5142814" y="3512089"/>
            <a:ext cx="1414042" cy="604851"/>
            <a:chOff x="4290908" y="1778406"/>
            <a:chExt cx="777579" cy="604851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777579" cy="604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200" kern="1200" dirty="0" err="1"/>
                <a:t>Zofri</a:t>
              </a:r>
              <a:r>
                <a:rPr lang="es-ES" sz="1200" kern="1200" dirty="0"/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5235186" y="4985379"/>
            <a:ext cx="635094" cy="72303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455FBA9-D23E-4DE6-B9E3-86FDB313F848}"/>
              </a:ext>
            </a:extLst>
          </p:cNvPr>
          <p:cNvGrpSpPr/>
          <p:nvPr/>
        </p:nvGrpSpPr>
        <p:grpSpPr>
          <a:xfrm>
            <a:off x="5066924" y="4281364"/>
            <a:ext cx="1069125" cy="748353"/>
            <a:chOff x="4215018" y="2547681"/>
            <a:chExt cx="1069125" cy="748353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48649938-26D3-443A-8440-12741E67AA66}"/>
                </a:ext>
              </a:extLst>
            </p:cNvPr>
            <p:cNvSpPr/>
            <p:nvPr/>
          </p:nvSpPr>
          <p:spPr>
            <a:xfrm>
              <a:off x="4215018" y="2547681"/>
              <a:ext cx="1069125" cy="74835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ángulo: esquinas redondeadas 20">
              <a:extLst>
                <a:ext uri="{FF2B5EF4-FFF2-40B4-BE49-F238E27FC236}">
                  <a16:creationId xmlns:a16="http://schemas.microsoft.com/office/drawing/2014/main" id="{9A0250EF-D8A7-4FCB-8D0A-4E57E29A43E9}"/>
                </a:ext>
              </a:extLst>
            </p:cNvPr>
            <p:cNvSpPr txBox="1"/>
            <p:nvPr/>
          </p:nvSpPr>
          <p:spPr>
            <a:xfrm>
              <a:off x="4251556" y="2584219"/>
              <a:ext cx="996049" cy="675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900" kern="1200" dirty="0"/>
                <a:t>1989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6136050" y="4352737"/>
            <a:ext cx="1862056" cy="604851"/>
            <a:chOff x="5284144" y="2619054"/>
            <a:chExt cx="1054947" cy="604851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54947" cy="604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200" kern="1200" dirty="0"/>
                <a:t>Cesa sus actividades la Junta de Administración y Vigilancia de </a:t>
              </a:r>
              <a:r>
                <a:rPr lang="es-ES" sz="1200" kern="1200" dirty="0" err="1"/>
                <a:t>Zofri</a:t>
              </a:r>
              <a:endParaRPr lang="es-ES" sz="1200" kern="120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512053AD-D4F2-4BD5-BA54-B61C7905C849}"/>
              </a:ext>
            </a:extLst>
          </p:cNvPr>
          <p:cNvGrpSpPr/>
          <p:nvPr/>
        </p:nvGrpSpPr>
        <p:grpSpPr>
          <a:xfrm>
            <a:off x="6060160" y="5122012"/>
            <a:ext cx="1069125" cy="748353"/>
            <a:chOff x="5208254" y="3388329"/>
            <a:chExt cx="1069125" cy="748353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C0A6DE54-8543-4CC8-BC67-69F89DD920C6}"/>
                </a:ext>
              </a:extLst>
            </p:cNvPr>
            <p:cNvSpPr/>
            <p:nvPr/>
          </p:nvSpPr>
          <p:spPr>
            <a:xfrm>
              <a:off x="5208254" y="3388329"/>
              <a:ext cx="1069125" cy="74835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ángulo: esquinas redondeadas 24">
              <a:extLst>
                <a:ext uri="{FF2B5EF4-FFF2-40B4-BE49-F238E27FC236}">
                  <a16:creationId xmlns:a16="http://schemas.microsoft.com/office/drawing/2014/main" id="{10FD9830-4B48-45A8-A2C5-718B4EED5066}"/>
                </a:ext>
              </a:extLst>
            </p:cNvPr>
            <p:cNvSpPr txBox="1"/>
            <p:nvPr/>
          </p:nvSpPr>
          <p:spPr>
            <a:xfrm>
              <a:off x="5244792" y="3424867"/>
              <a:ext cx="996049" cy="675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900" kern="1200" dirty="0"/>
                <a:t>1990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7129284" y="5193384"/>
            <a:ext cx="1736923" cy="604851"/>
            <a:chOff x="6277379" y="3459701"/>
            <a:chExt cx="777579" cy="604851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200" kern="1200" dirty="0"/>
                <a:t>Nace ZOFRI S.A., con un contrato de Concesión con el Estado por 40 años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1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/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049" y="3115383"/>
            <a:ext cx="5222578" cy="855776"/>
          </a:xfrm>
          <a:prstGeom prst="rect">
            <a:avLst/>
          </a:prstGeom>
          <a:noFill/>
          <a:ln w="31750">
            <a:noFill/>
          </a:ln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11732" y="1628800"/>
            <a:ext cx="1584176" cy="4104456"/>
          </a:xfrm>
          <a:prstGeom prst="homePlat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</a:p>
          <a:p>
            <a:pPr algn="ctr"/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</a:p>
          <a:p>
            <a:pPr algn="ctr"/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Japón</a:t>
            </a:r>
          </a:p>
          <a:p>
            <a:pPr algn="ctr"/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Corea</a:t>
            </a:r>
          </a:p>
          <a:p>
            <a:pPr algn="ctr"/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Hong Kong</a:t>
            </a:r>
            <a:endParaRPr lang="es-C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537" y="1646834"/>
            <a:ext cx="1888859" cy="4032448"/>
          </a:xfrm>
          <a:prstGeom prst="homePlat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Bolivia</a:t>
            </a:r>
          </a:p>
          <a:p>
            <a:pPr algn="ctr"/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Paraguay</a:t>
            </a:r>
          </a:p>
          <a:p>
            <a:pPr algn="ctr"/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Perú</a:t>
            </a:r>
          </a:p>
          <a:p>
            <a:pPr algn="ctr"/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Chile</a:t>
            </a:r>
            <a:endParaRPr lang="es-C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830075F-0844-4E15-A4E5-5A883F465872}"/>
              </a:ext>
            </a:extLst>
          </p:cNvPr>
          <p:cNvSpPr txBox="1"/>
          <p:nvPr/>
        </p:nvSpPr>
        <p:spPr>
          <a:xfrm>
            <a:off x="1376576" y="1619203"/>
            <a:ext cx="2531462" cy="1020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ts val="2400"/>
              </a:lnSpc>
            </a:pPr>
            <a:r>
              <a:rPr lang="es-ES_tradnl" sz="2700" b="1" dirty="0">
                <a:solidFill>
                  <a:srgbClr val="FFC000"/>
                </a:solidFill>
                <a:latin typeface="Helvetica Neue" charset="0"/>
                <a:ea typeface="Helvetica Neue" charset="0"/>
                <a:cs typeface="Helvetica Neue" charset="0"/>
              </a:rPr>
              <a:t>Del mundo a</a:t>
            </a:r>
          </a:p>
          <a:p>
            <a:pPr defTabSz="685800">
              <a:lnSpc>
                <a:spcPts val="2400"/>
              </a:lnSpc>
            </a:pPr>
            <a:r>
              <a:rPr lang="es-ES_tradnl" sz="2700" b="1" dirty="0">
                <a:solidFill>
                  <a:srgbClr val="FFC000"/>
                </a:solidFill>
                <a:latin typeface="Helvetica Neue" charset="0"/>
                <a:ea typeface="Helvetica Neue" charset="0"/>
                <a:cs typeface="Helvetica Neue" charset="0"/>
              </a:rPr>
              <a:t>Latinoamérica</a:t>
            </a:r>
          </a:p>
          <a:p>
            <a:pPr defTabSz="685800">
              <a:lnSpc>
                <a:spcPts val="2400"/>
              </a:lnSpc>
            </a:pPr>
            <a:r>
              <a:rPr lang="es-CL" sz="2800" b="1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por ZOFRI</a:t>
            </a:r>
            <a:endParaRPr lang="es-ES_tradnl" sz="2700" b="1" dirty="0">
              <a:solidFill>
                <a:srgbClr val="FFC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B80996B-9C2A-4917-A8D0-06F77C5327B6}"/>
              </a:ext>
            </a:extLst>
          </p:cNvPr>
          <p:cNvSpPr txBox="1"/>
          <p:nvPr/>
        </p:nvSpPr>
        <p:spPr>
          <a:xfrm>
            <a:off x="5938938" y="4734723"/>
            <a:ext cx="2531462" cy="1020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ts val="2400"/>
              </a:lnSpc>
            </a:pPr>
            <a:r>
              <a:rPr lang="es-ES_tradnl" sz="2700" b="1" dirty="0">
                <a:solidFill>
                  <a:srgbClr val="FFC000"/>
                </a:solidFill>
                <a:latin typeface="Helvetica Neue" charset="0"/>
                <a:ea typeface="Helvetica Neue" charset="0"/>
                <a:cs typeface="Helvetica Neue" charset="0"/>
              </a:rPr>
              <a:t>Latinoamérica</a:t>
            </a:r>
          </a:p>
          <a:p>
            <a:pPr defTabSz="685800">
              <a:lnSpc>
                <a:spcPts val="2400"/>
              </a:lnSpc>
            </a:pPr>
            <a:r>
              <a:rPr lang="es-ES_tradnl" sz="2700" b="1" dirty="0">
                <a:solidFill>
                  <a:srgbClr val="FFC000"/>
                </a:solidFill>
                <a:latin typeface="Helvetica Neue" charset="0"/>
                <a:ea typeface="Helvetica Neue" charset="0"/>
                <a:cs typeface="Helvetica Neue" charset="0"/>
              </a:rPr>
              <a:t>Al mundo a</a:t>
            </a:r>
          </a:p>
          <a:p>
            <a:pPr defTabSz="685800">
              <a:lnSpc>
                <a:spcPts val="2400"/>
              </a:lnSpc>
            </a:pPr>
            <a:r>
              <a:rPr lang="es-CL" sz="2800" b="1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por ZOFRI</a:t>
            </a:r>
            <a:endParaRPr lang="es-ES_tradnl" sz="2700" b="1" dirty="0">
              <a:solidFill>
                <a:srgbClr val="FFC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2857011-A92A-4A97-902C-54156CDA274C}"/>
              </a:ext>
            </a:extLst>
          </p:cNvPr>
          <p:cNvGrpSpPr/>
          <p:nvPr/>
        </p:nvGrpSpPr>
        <p:grpSpPr>
          <a:xfrm>
            <a:off x="3809045" y="2988828"/>
            <a:ext cx="1980002" cy="1980002"/>
            <a:chOff x="3073998" y="1731712"/>
            <a:chExt cx="1980002" cy="1980002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62A7805-F7E3-4BDB-9BC4-31F619067894}"/>
                </a:ext>
              </a:extLst>
            </p:cNvPr>
            <p:cNvSpPr/>
            <p:nvPr/>
          </p:nvSpPr>
          <p:spPr>
            <a:xfrm>
              <a:off x="3073998" y="1731712"/>
              <a:ext cx="1980002" cy="19800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Elipse 4">
              <a:extLst>
                <a:ext uri="{FF2B5EF4-FFF2-40B4-BE49-F238E27FC236}">
                  <a16:creationId xmlns:a16="http://schemas.microsoft.com/office/drawing/2014/main" id="{62AF8741-4BA4-4DBC-843A-0DD5EAE05212}"/>
                </a:ext>
              </a:extLst>
            </p:cNvPr>
            <p:cNvSpPr txBox="1"/>
            <p:nvPr/>
          </p:nvSpPr>
          <p:spPr>
            <a:xfrm>
              <a:off x="3161779" y="1989333"/>
              <a:ext cx="1811196" cy="14324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dirty="0">
                  <a:solidFill>
                    <a:schemeClr val="bg1"/>
                  </a:solidFill>
                </a:rPr>
                <a:t>Administración y Explotación de la Zona Franca de Iquique</a:t>
              </a:r>
              <a:endParaRPr lang="es-CL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4EA1E33A-7E29-49FC-B79A-8868B12E2F20}"/>
              </a:ext>
            </a:extLst>
          </p:cNvPr>
          <p:cNvGrpSpPr/>
          <p:nvPr/>
        </p:nvGrpSpPr>
        <p:grpSpPr>
          <a:xfrm>
            <a:off x="4079047" y="1256944"/>
            <a:ext cx="1439999" cy="1439999"/>
            <a:chOff x="3344000" y="-130806"/>
            <a:chExt cx="1439999" cy="1439999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FF1CC83-A28F-48FC-B054-B108760294FD}"/>
                </a:ext>
              </a:extLst>
            </p:cNvPr>
            <p:cNvSpPr/>
            <p:nvPr/>
          </p:nvSpPr>
          <p:spPr>
            <a:xfrm>
              <a:off x="3344000" y="-130806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Elipse 6">
              <a:extLst>
                <a:ext uri="{FF2B5EF4-FFF2-40B4-BE49-F238E27FC236}">
                  <a16:creationId xmlns:a16="http://schemas.microsoft.com/office/drawing/2014/main" id="{294BB52D-51E4-4387-B55F-91271EB6F038}"/>
                </a:ext>
              </a:extLst>
            </p:cNvPr>
            <p:cNvSpPr txBox="1"/>
            <p:nvPr/>
          </p:nvSpPr>
          <p:spPr>
            <a:xfrm>
              <a:off x="3554883" y="80077"/>
              <a:ext cx="1018233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466 hectáreas, en 5 unidades de negocio distintas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445808C-04B8-46EC-9BD4-E3CC2CAA1733}"/>
              </a:ext>
            </a:extLst>
          </p:cNvPr>
          <p:cNvGrpSpPr/>
          <p:nvPr/>
        </p:nvGrpSpPr>
        <p:grpSpPr>
          <a:xfrm>
            <a:off x="5620241" y="1705255"/>
            <a:ext cx="1439999" cy="1439999"/>
            <a:chOff x="4885194" y="448139"/>
            <a:chExt cx="1439999" cy="1439999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4A9D12A-EDC2-43C8-BC09-2659011E29FE}"/>
                </a:ext>
              </a:extLst>
            </p:cNvPr>
            <p:cNvSpPr/>
            <p:nvPr/>
          </p:nvSpPr>
          <p:spPr>
            <a:xfrm>
              <a:off x="4885194" y="448139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Elipse 8">
              <a:extLst>
                <a:ext uri="{FF2B5EF4-FFF2-40B4-BE49-F238E27FC236}">
                  <a16:creationId xmlns:a16="http://schemas.microsoft.com/office/drawing/2014/main" id="{1E47C1D7-F894-4B2A-BB3F-9BB0D3FA42BE}"/>
                </a:ext>
              </a:extLst>
            </p:cNvPr>
            <p:cNvSpPr txBox="1"/>
            <p:nvPr/>
          </p:nvSpPr>
          <p:spPr>
            <a:xfrm>
              <a:off x="5096077" y="659022"/>
              <a:ext cx="1018233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Permite la operación a más de 2.000 empresas usuarias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3879D21A-6E04-4372-BDA3-95487CD12BFC}"/>
              </a:ext>
            </a:extLst>
          </p:cNvPr>
          <p:cNvGrpSpPr/>
          <p:nvPr/>
        </p:nvGrpSpPr>
        <p:grpSpPr>
          <a:xfrm>
            <a:off x="6258624" y="3246449"/>
            <a:ext cx="1439999" cy="1439999"/>
            <a:chOff x="5523577" y="1989333"/>
            <a:chExt cx="1439999" cy="1439999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2E99374-1C7D-4679-9A1F-FD108B4C2531}"/>
                </a:ext>
              </a:extLst>
            </p:cNvPr>
            <p:cNvSpPr/>
            <p:nvPr/>
          </p:nvSpPr>
          <p:spPr>
            <a:xfrm>
              <a:off x="5523577" y="1989333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Elipse 10">
              <a:extLst>
                <a:ext uri="{FF2B5EF4-FFF2-40B4-BE49-F238E27FC236}">
                  <a16:creationId xmlns:a16="http://schemas.microsoft.com/office/drawing/2014/main" id="{24192F72-45CC-45DB-993E-2E1CAF4D4A19}"/>
                </a:ext>
              </a:extLst>
            </p:cNvPr>
            <p:cNvSpPr txBox="1"/>
            <p:nvPr/>
          </p:nvSpPr>
          <p:spPr>
            <a:xfrm>
              <a:off x="5734460" y="2200216"/>
              <a:ext cx="1018233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Desde 1990, entrega el 15% de sus ingresos brutos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35BF9CF-76A8-4A5E-9037-BA179B76FD9E}"/>
              </a:ext>
            </a:extLst>
          </p:cNvPr>
          <p:cNvGrpSpPr/>
          <p:nvPr/>
        </p:nvGrpSpPr>
        <p:grpSpPr>
          <a:xfrm>
            <a:off x="5620241" y="4787643"/>
            <a:ext cx="1439999" cy="1439999"/>
            <a:chOff x="4885194" y="3530527"/>
            <a:chExt cx="1439999" cy="1439999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744F8D3-7559-45CE-9305-6C4C2DF7A98C}"/>
                </a:ext>
              </a:extLst>
            </p:cNvPr>
            <p:cNvSpPr/>
            <p:nvPr/>
          </p:nvSpPr>
          <p:spPr>
            <a:xfrm>
              <a:off x="4885194" y="3530527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Elipse 12">
              <a:extLst>
                <a:ext uri="{FF2B5EF4-FFF2-40B4-BE49-F238E27FC236}">
                  <a16:creationId xmlns:a16="http://schemas.microsoft.com/office/drawing/2014/main" id="{954609A8-4838-421E-98BB-33ADE12F9010}"/>
                </a:ext>
              </a:extLst>
            </p:cNvPr>
            <p:cNvSpPr txBox="1"/>
            <p:nvPr/>
          </p:nvSpPr>
          <p:spPr>
            <a:xfrm>
              <a:off x="5096077" y="3741410"/>
              <a:ext cx="1018233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Genera 36.000 empleos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4394868-7A88-4675-AA32-9ED580919C75}"/>
              </a:ext>
            </a:extLst>
          </p:cNvPr>
          <p:cNvGrpSpPr/>
          <p:nvPr/>
        </p:nvGrpSpPr>
        <p:grpSpPr>
          <a:xfrm>
            <a:off x="4079047" y="5407364"/>
            <a:ext cx="1439999" cy="1439999"/>
            <a:chOff x="3344000" y="4168910"/>
            <a:chExt cx="1439999" cy="143999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C68430B-CF6F-4CE2-B4B8-19B63357BBCC}"/>
                </a:ext>
              </a:extLst>
            </p:cNvPr>
            <p:cNvSpPr/>
            <p:nvPr/>
          </p:nvSpPr>
          <p:spPr>
            <a:xfrm>
              <a:off x="3344000" y="4168910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Elipse 14">
              <a:extLst>
                <a:ext uri="{FF2B5EF4-FFF2-40B4-BE49-F238E27FC236}">
                  <a16:creationId xmlns:a16="http://schemas.microsoft.com/office/drawing/2014/main" id="{5B5E8EDD-520C-400C-8A16-D0E71B6589AF}"/>
                </a:ext>
              </a:extLst>
            </p:cNvPr>
            <p:cNvSpPr txBox="1"/>
            <p:nvPr/>
          </p:nvSpPr>
          <p:spPr>
            <a:xfrm>
              <a:off x="3554883" y="4379793"/>
              <a:ext cx="1018233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Ventas año 2017: 4.012 millones de dólares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370F0AD-EC74-451E-9DAF-0EEE83F37411}"/>
              </a:ext>
            </a:extLst>
          </p:cNvPr>
          <p:cNvGrpSpPr/>
          <p:nvPr/>
        </p:nvGrpSpPr>
        <p:grpSpPr>
          <a:xfrm>
            <a:off x="2537852" y="4787643"/>
            <a:ext cx="1439999" cy="1439999"/>
            <a:chOff x="1802805" y="3530527"/>
            <a:chExt cx="1439999" cy="1439999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69F113C-6530-499B-9495-4C99081EC2D9}"/>
                </a:ext>
              </a:extLst>
            </p:cNvPr>
            <p:cNvSpPr/>
            <p:nvPr/>
          </p:nvSpPr>
          <p:spPr>
            <a:xfrm>
              <a:off x="1802805" y="3530527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Elipse 16">
              <a:extLst>
                <a:ext uri="{FF2B5EF4-FFF2-40B4-BE49-F238E27FC236}">
                  <a16:creationId xmlns:a16="http://schemas.microsoft.com/office/drawing/2014/main" id="{9B0FB820-A4F1-49EB-8A89-5D69263FA5A4}"/>
                </a:ext>
              </a:extLst>
            </p:cNvPr>
            <p:cNvSpPr txBox="1"/>
            <p:nvPr/>
          </p:nvSpPr>
          <p:spPr>
            <a:xfrm>
              <a:off x="2013688" y="3903460"/>
              <a:ext cx="1119429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Beneficios tributarios, aduaneros, de CORFO, Bonificación a la mano de obra</a:t>
              </a:r>
            </a:p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L" sz="1400" kern="1200" dirty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7CA3155-CFE7-4037-9D11-A491FB63DBFB}"/>
              </a:ext>
            </a:extLst>
          </p:cNvPr>
          <p:cNvGrpSpPr/>
          <p:nvPr/>
        </p:nvGrpSpPr>
        <p:grpSpPr>
          <a:xfrm>
            <a:off x="1899469" y="3246449"/>
            <a:ext cx="1439999" cy="1439999"/>
            <a:chOff x="1164422" y="1989333"/>
            <a:chExt cx="1439999" cy="1439999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D33D374-2DB2-4FF1-ADBD-1D4087EFC12D}"/>
                </a:ext>
              </a:extLst>
            </p:cNvPr>
            <p:cNvSpPr/>
            <p:nvPr/>
          </p:nvSpPr>
          <p:spPr>
            <a:xfrm>
              <a:off x="1164422" y="1989333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BD13B37-1C98-472F-BB78-913955F42525}"/>
                </a:ext>
              </a:extLst>
            </p:cNvPr>
            <p:cNvSpPr txBox="1"/>
            <p:nvPr/>
          </p:nvSpPr>
          <p:spPr>
            <a:xfrm>
              <a:off x="1375305" y="2200216"/>
              <a:ext cx="1060522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>
                  <a:solidFill>
                    <a:schemeClr val="bg1"/>
                  </a:solidFill>
                </a:rPr>
                <a:t>Posee una Localización geográfica estratégica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8ECC5A8-6594-4B5B-B6EC-F561DAEDAC7F}"/>
              </a:ext>
            </a:extLst>
          </p:cNvPr>
          <p:cNvGrpSpPr/>
          <p:nvPr/>
        </p:nvGrpSpPr>
        <p:grpSpPr>
          <a:xfrm>
            <a:off x="2514703" y="1705255"/>
            <a:ext cx="1541194" cy="1439999"/>
            <a:chOff x="1779656" y="448139"/>
            <a:chExt cx="1541194" cy="1439999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2DB43A8-AFBC-43BE-9661-A97B6F39C580}"/>
                </a:ext>
              </a:extLst>
            </p:cNvPr>
            <p:cNvSpPr/>
            <p:nvPr/>
          </p:nvSpPr>
          <p:spPr>
            <a:xfrm>
              <a:off x="1802805" y="448139"/>
              <a:ext cx="1439999" cy="14399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lipse 20">
              <a:extLst>
                <a:ext uri="{FF2B5EF4-FFF2-40B4-BE49-F238E27FC236}">
                  <a16:creationId xmlns:a16="http://schemas.microsoft.com/office/drawing/2014/main" id="{8CCBB916-CC77-4245-9F9C-86C3A10CD760}"/>
                </a:ext>
              </a:extLst>
            </p:cNvPr>
            <p:cNvSpPr txBox="1"/>
            <p:nvPr/>
          </p:nvSpPr>
          <p:spPr>
            <a:xfrm>
              <a:off x="1779656" y="659022"/>
              <a:ext cx="1541194" cy="101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200" dirty="0">
                  <a:solidFill>
                    <a:schemeClr val="bg1"/>
                  </a:solidFill>
                </a:rPr>
                <a:t>Infraestructura</a:t>
              </a:r>
              <a:r>
                <a:rPr lang="es-CL" sz="1400" dirty="0">
                  <a:solidFill>
                    <a:schemeClr val="bg1"/>
                  </a:solidFill>
                </a:rPr>
                <a:t> transporte complementaria de Puertos, Aeropuertos y Carreteras</a:t>
              </a:r>
              <a:endParaRPr lang="es-CL" sz="14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2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Ubicación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El grueso de las instalaciones de ZOFRI S.A. y su personal se encuentran ubicados al norte de la cuidad de Iquique, en el sector denominado “El Colorado”.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En este lugar encontramos el Centro de Negocios Mayoristas” (Recintos Amurallados I y II y Barrio Industrial de la Zona Franca), el Centro Logístico ZOFRI (CLZ) y el Mall ZOFRI.</a:t>
            </a:r>
          </a:p>
          <a:p>
            <a:pPr algn="just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234891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FD5E15-9857-4693-B8D2-3B7BD6FA55E5}"/>
              </a:ext>
            </a:extLst>
          </p:cNvPr>
          <p:cNvGrpSpPr/>
          <p:nvPr/>
        </p:nvGrpSpPr>
        <p:grpSpPr>
          <a:xfrm>
            <a:off x="878042" y="1878886"/>
            <a:ext cx="2857852" cy="4344632"/>
            <a:chOff x="4190" y="1421211"/>
            <a:chExt cx="2857852" cy="2984544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4D7E631-A2DE-44EC-82A8-82241A8AE3BD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89FDA88-ACC2-4CB6-A8C6-FFDB79F0D89B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/>
                <a:t>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</a:t>
              </a:r>
              <a:endParaRPr lang="es-CL" sz="1400" kern="1200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2A4E608-11E2-4E59-B526-A6EEC33D30B4}"/>
              </a:ext>
            </a:extLst>
          </p:cNvPr>
          <p:cNvGrpSpPr/>
          <p:nvPr/>
        </p:nvGrpSpPr>
        <p:grpSpPr>
          <a:xfrm>
            <a:off x="3735894" y="1878886"/>
            <a:ext cx="2857852" cy="4344632"/>
            <a:chOff x="2862042" y="1421211"/>
            <a:chExt cx="2857852" cy="298454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F310426-BFE3-405D-BF8B-CC7AC3C6D75D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400" dirty="0"/>
                <a:t>Ser la más eficiente y sostenible plataforma de negocios de Sudamérica, con las mejores oportunidades y soluciones para sus clientes: usuarios y visitantes</a:t>
              </a:r>
              <a:endParaRPr lang="es-CL" sz="1400" kern="1200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6BB372B-DC21-416B-8285-110654C9D2BF}"/>
              </a:ext>
            </a:extLst>
          </p:cNvPr>
          <p:cNvGrpSpPr/>
          <p:nvPr/>
        </p:nvGrpSpPr>
        <p:grpSpPr>
          <a:xfrm>
            <a:off x="6593747" y="1878886"/>
            <a:ext cx="2857852" cy="4344631"/>
            <a:chOff x="5719895" y="1421211"/>
            <a:chExt cx="2857852" cy="298454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0423782-B5F6-429F-A24E-2CFF1BF0F54F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CL" sz="1400" dirty="0"/>
                <a:t>Confianza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CL" sz="1400" dirty="0"/>
                <a:t>Respeto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CL" sz="1400" dirty="0"/>
                <a:t>Creatividad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CL" sz="1400" dirty="0"/>
                <a:t>Integridad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CL" sz="1400" dirty="0"/>
                <a:t>Vocación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CL" sz="1400" dirty="0"/>
                <a:t>Compromiso</a:t>
              </a:r>
            </a:p>
            <a:p>
              <a:pPr lvl="1"/>
              <a:endParaRPr lang="es-CL" dirty="0"/>
            </a:p>
          </p:txBody>
        </p: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3DD1E7D7-9776-4B73-9AFA-26F9586EE905}"/>
              </a:ext>
            </a:extLst>
          </p:cNvPr>
          <p:cNvSpPr/>
          <p:nvPr/>
        </p:nvSpPr>
        <p:spPr>
          <a:xfrm>
            <a:off x="896704" y="1561211"/>
            <a:ext cx="1261151" cy="6726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Misión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63500C9-01AB-4B0C-946F-F0B1AD9CCA4E}"/>
              </a:ext>
            </a:extLst>
          </p:cNvPr>
          <p:cNvSpPr/>
          <p:nvPr/>
        </p:nvSpPr>
        <p:spPr>
          <a:xfrm>
            <a:off x="3754983" y="1554990"/>
            <a:ext cx="1261151" cy="6726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Visión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AD1AD99-24D7-4F62-910C-5CD7CF5DEC66}"/>
              </a:ext>
            </a:extLst>
          </p:cNvPr>
          <p:cNvSpPr/>
          <p:nvPr/>
        </p:nvSpPr>
        <p:spPr>
          <a:xfrm>
            <a:off x="6619479" y="1554990"/>
            <a:ext cx="1311541" cy="6726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Valores</a:t>
            </a:r>
          </a:p>
        </p:txBody>
      </p: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10" y="2285973"/>
            <a:ext cx="2263602" cy="1811465"/>
          </a:xfrm>
        </p:spPr>
        <p:txBody>
          <a:bodyPr>
            <a:normAutofit/>
          </a:bodyPr>
          <a:lstStyle/>
          <a:p>
            <a:r>
              <a:rPr lang="es-CL" sz="2000" dirty="0">
                <a:solidFill>
                  <a:schemeClr val="tx1"/>
                </a:solidFill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Asuntos Corporativos y </a:t>
            </a:r>
            <a:r>
              <a:rPr lang="es-CL" sz="1600" dirty="0" err="1"/>
              <a:t>Comunic</a:t>
            </a:r>
            <a:r>
              <a:rPr lang="es-CL" sz="1600" dirty="0"/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</a:t>
            </a:r>
            <a:r>
              <a:rPr lang="es-CL" sz="1600" dirty="0" err="1"/>
              <a:t>Adm</a:t>
            </a:r>
            <a:r>
              <a:rPr lang="es-CL" sz="1600" dirty="0"/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Problemática: ¿Por qué esta memoria?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EB9FCCA-D577-4861-AC96-0120CB4E635C}"/>
              </a:ext>
            </a:extLst>
          </p:cNvPr>
          <p:cNvGrpSpPr/>
          <p:nvPr/>
        </p:nvGrpSpPr>
        <p:grpSpPr>
          <a:xfrm>
            <a:off x="5432153" y="3129040"/>
            <a:ext cx="2167466" cy="2167466"/>
            <a:chOff x="2059093" y="1192106"/>
            <a:chExt cx="2167466" cy="2167466"/>
          </a:xfrm>
        </p:grpSpPr>
        <p:sp>
          <p:nvSpPr>
            <p:cNvPr id="6" name="Forma 5">
              <a:extLst>
                <a:ext uri="{FF2B5EF4-FFF2-40B4-BE49-F238E27FC236}">
                  <a16:creationId xmlns:a16="http://schemas.microsoft.com/office/drawing/2014/main" id="{1D1178B6-E278-4B5F-8B38-4642F807202F}"/>
                </a:ext>
              </a:extLst>
            </p:cNvPr>
            <p:cNvSpPr/>
            <p:nvPr/>
          </p:nvSpPr>
          <p:spPr>
            <a:xfrm>
              <a:off x="2059093" y="1192106"/>
              <a:ext cx="2167466" cy="2167466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orma 4">
              <a:extLst>
                <a:ext uri="{FF2B5EF4-FFF2-40B4-BE49-F238E27FC236}">
                  <a16:creationId xmlns:a16="http://schemas.microsoft.com/office/drawing/2014/main" id="{5A9D41C8-6E04-452E-B8E7-FF9C451380CE}"/>
                </a:ext>
              </a:extLst>
            </p:cNvPr>
            <p:cNvSpPr txBox="1"/>
            <p:nvPr/>
          </p:nvSpPr>
          <p:spPr>
            <a:xfrm>
              <a:off x="2470258" y="1468735"/>
              <a:ext cx="1382891" cy="1466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600" dirty="0"/>
                <a:t>Riesgos permanentes que afectan los resultados esperados de los proyectos</a:t>
              </a:r>
              <a:endParaRPr lang="es-CL" sz="1600" kern="12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7593BC-13F7-4501-A333-6C7A8D7B45F5}"/>
              </a:ext>
            </a:extLst>
          </p:cNvPr>
          <p:cNvGrpSpPr/>
          <p:nvPr/>
        </p:nvGrpSpPr>
        <p:grpSpPr>
          <a:xfrm>
            <a:off x="2245224" y="1985519"/>
            <a:ext cx="2980266" cy="2980266"/>
            <a:chOff x="3793066" y="1896533"/>
            <a:chExt cx="2980266" cy="2980266"/>
          </a:xfrm>
        </p:grpSpPr>
        <p:sp>
          <p:nvSpPr>
            <p:cNvPr id="9" name="Forma 8">
              <a:extLst>
                <a:ext uri="{FF2B5EF4-FFF2-40B4-BE49-F238E27FC236}">
                  <a16:creationId xmlns:a16="http://schemas.microsoft.com/office/drawing/2014/main" id="{EBBA594D-4374-4D5D-994B-0A2241D96859}"/>
                </a:ext>
              </a:extLst>
            </p:cNvPr>
            <p:cNvSpPr/>
            <p:nvPr/>
          </p:nvSpPr>
          <p:spPr>
            <a:xfrm>
              <a:off x="3793066" y="1896533"/>
              <a:ext cx="2980266" cy="2980266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orma 4">
              <a:extLst>
                <a:ext uri="{FF2B5EF4-FFF2-40B4-BE49-F238E27FC236}">
                  <a16:creationId xmlns:a16="http://schemas.microsoft.com/office/drawing/2014/main" id="{6B3A0C67-37B4-4D79-8347-4AD9001C2809}"/>
                </a:ext>
              </a:extLst>
            </p:cNvPr>
            <p:cNvSpPr txBox="1"/>
            <p:nvPr/>
          </p:nvSpPr>
          <p:spPr>
            <a:xfrm>
              <a:off x="4392232" y="2594646"/>
              <a:ext cx="1781934" cy="1531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70" tIns="52070" rIns="52070" bIns="5207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1600" dirty="0"/>
                <a:t>Ausencia de un manual que permita a ZOFRI S.A. mejorar la gestión de sus proyectos informáticos</a:t>
              </a:r>
              <a:endParaRPr lang="es-CL" sz="1600" kern="1200" dirty="0"/>
            </a:p>
          </p:txBody>
        </p:sp>
      </p:grpSp>
      <p:sp>
        <p:nvSpPr>
          <p:cNvPr id="11" name="Flecha: circular 10">
            <a:extLst>
              <a:ext uri="{FF2B5EF4-FFF2-40B4-BE49-F238E27FC236}">
                <a16:creationId xmlns:a16="http://schemas.microsoft.com/office/drawing/2014/main" id="{54EFCF35-533F-4F7B-8191-0D301217885C}"/>
              </a:ext>
            </a:extLst>
          </p:cNvPr>
          <p:cNvSpPr/>
          <p:nvPr/>
        </p:nvSpPr>
        <p:spPr>
          <a:xfrm rot="13781323">
            <a:off x="1482612" y="1484170"/>
            <a:ext cx="3665728" cy="3665728"/>
          </a:xfrm>
          <a:prstGeom prst="circularArrow">
            <a:avLst>
              <a:gd name="adj1" fmla="val 4878"/>
              <a:gd name="adj2" fmla="val 312630"/>
              <a:gd name="adj3" fmla="val 3224359"/>
              <a:gd name="adj4" fmla="val 15113656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rma 11">
            <a:extLst>
              <a:ext uri="{FF2B5EF4-FFF2-40B4-BE49-F238E27FC236}">
                <a16:creationId xmlns:a16="http://schemas.microsoft.com/office/drawing/2014/main" id="{0544A308-F7B6-4064-A617-969DB9E794E9}"/>
              </a:ext>
            </a:extLst>
          </p:cNvPr>
          <p:cNvSpPr/>
          <p:nvPr/>
        </p:nvSpPr>
        <p:spPr>
          <a:xfrm rot="7801579">
            <a:off x="5369535" y="2661937"/>
            <a:ext cx="2771648" cy="2771648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7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973</Words>
  <Application>Microsoft Office PowerPoint</Application>
  <PresentationFormat>Panorámica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 Neue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Específicos y General</vt:lpstr>
      <vt:lpstr>Reseña de ZOFRI S.A.</vt:lpstr>
      <vt:lpstr>Modelo de Negocios de Zona Franca</vt:lpstr>
      <vt:lpstr>Actividad de ZOFRI S.A.</vt:lpstr>
      <vt:lpstr>Ubicación de ZOFRI S.A.</vt:lpstr>
      <vt:lpstr>Aspectos Estratégicos de ZOFRI S.A.</vt:lpstr>
      <vt:lpstr>Estructura Organizacional de ZOFRI S.A.</vt:lpstr>
      <vt:lpstr>Problemática: ¿Por qué esta memoria? </vt:lpstr>
      <vt:lpstr>Problemática</vt:lpstr>
      <vt:lpstr>Problemática: ¿Qué se analizará?</vt:lpstr>
      <vt:lpstr>Metodología</vt:lpstr>
      <vt:lpstr>Factores Críticos</vt:lpstr>
      <vt:lpstr>Manual de Buenas Prácticas</vt:lpstr>
      <vt:lpstr>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137</cp:revision>
  <dcterms:created xsi:type="dcterms:W3CDTF">2018-11-29T19:30:27Z</dcterms:created>
  <dcterms:modified xsi:type="dcterms:W3CDTF">2018-12-12T20:12:20Z</dcterms:modified>
</cp:coreProperties>
</file>