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layout3.xml" ContentType="application/vnd.openxmlformats-officedocument.drawingml.diagramLayout+xml"/>
  <Override PartName="/ppt/notesSlides/notesSlide12.xml" ContentType="application/vnd.openxmlformats-officedocument.presentationml.notesSlide+xml"/>
  <Override PartName="/ppt/diagrams/data4.xml" ContentType="application/vnd.openxmlformats-officedocument.drawingml.diagramData+xml"/>
  <Override PartName="/ppt/notesSlides/notesSlide21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docProps/core.xml" ContentType="application/vnd.openxmlformats-package.core-properties+xml"/>
  <Override PartName="/ppt/diagrams/drawing4.xml" ContentType="application/vnd.ms-office.drawingml.diagramDrawing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notesSlides/notesSlide19.xml" ContentType="application/vnd.openxmlformats-officedocument.presentationml.notesSlid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diagrams/layout4.xml" ContentType="application/vnd.openxmlformats-officedocument.drawingml.diagramLayout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4"/>
  </p:notesMasterIdLst>
  <p:sldIdLst>
    <p:sldId id="256" r:id="rId2"/>
    <p:sldId id="257" r:id="rId3"/>
    <p:sldId id="369" r:id="rId4"/>
    <p:sldId id="260" r:id="rId5"/>
    <p:sldId id="363" r:id="rId6"/>
    <p:sldId id="364" r:id="rId7"/>
    <p:sldId id="384" r:id="rId8"/>
    <p:sldId id="381" r:id="rId9"/>
    <p:sldId id="365" r:id="rId10"/>
    <p:sldId id="366" r:id="rId11"/>
    <p:sldId id="382" r:id="rId12"/>
    <p:sldId id="370" r:id="rId13"/>
    <p:sldId id="367" r:id="rId14"/>
    <p:sldId id="371" r:id="rId15"/>
    <p:sldId id="372" r:id="rId16"/>
    <p:sldId id="373" r:id="rId17"/>
    <p:sldId id="377" r:id="rId18"/>
    <p:sldId id="376" r:id="rId19"/>
    <p:sldId id="375" r:id="rId20"/>
    <p:sldId id="383" r:id="rId21"/>
    <p:sldId id="380" r:id="rId22"/>
    <p:sldId id="385" r:id="rId23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5613" indent="15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2813" indent="15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0013" indent="15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7213" indent="15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003399"/>
    <a:srgbClr val="3366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304" autoAdjust="0"/>
  </p:normalViewPr>
  <p:slideViewPr>
    <p:cSldViewPr>
      <p:cViewPr varScale="1">
        <p:scale>
          <a:sx n="54" d="100"/>
          <a:sy n="54" d="100"/>
        </p:scale>
        <p:origin x="-17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0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DF88A2-2B4B-4E42-A655-2016118D255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</dgm:spPr>
    </dgm:pt>
    <dgm:pt modelId="{A646A9EC-BF3A-47B0-8D2D-E6A39C6DAE3C}">
      <dgm:prSet phldrT="[Texto]" custT="1"/>
      <dgm:spPr>
        <a:solidFill>
          <a:schemeClr val="accent1">
            <a:lumMod val="50000"/>
          </a:schemeClr>
        </a:solidFill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s-CL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Definición del Proyecto</a:t>
          </a:r>
          <a:endParaRPr lang="es-CL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B6A1E2EA-AC95-41FB-8C0D-640A13DA7832}" type="parTrans" cxnId="{6AD1CC05-B41B-414A-800C-B241C961C32D}">
      <dgm:prSet/>
      <dgm:spPr/>
      <dgm:t>
        <a:bodyPr/>
        <a:lstStyle/>
        <a:p>
          <a:endParaRPr lang="es-CL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97287F29-E4DC-40F4-81E7-BBDB7D0ACA2F}" type="sibTrans" cxnId="{6AD1CC05-B41B-414A-800C-B241C961C32D}">
      <dgm:prSet/>
      <dgm:spPr/>
      <dgm:t>
        <a:bodyPr/>
        <a:lstStyle/>
        <a:p>
          <a:endParaRPr lang="es-CL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DEF2C1A2-DD22-4965-BA00-A3EEDED93F5C}">
      <dgm:prSet phldrT="[Texto]" custT="1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s-CL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Metodologías</a:t>
          </a:r>
          <a:endParaRPr lang="es-CL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A0E15B86-4FD7-4651-BD10-BB7CD58E0022}" type="parTrans" cxnId="{92F0C929-0A12-4B56-BF8A-4B26EF1F1EC2}">
      <dgm:prSet/>
      <dgm:spPr/>
      <dgm:t>
        <a:bodyPr/>
        <a:lstStyle/>
        <a:p>
          <a:endParaRPr lang="es-CL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2383D6AB-2465-470B-A6DB-46E7DBE6BA05}" type="sibTrans" cxnId="{92F0C929-0A12-4B56-BF8A-4B26EF1F1EC2}">
      <dgm:prSet/>
      <dgm:spPr/>
      <dgm:t>
        <a:bodyPr/>
        <a:lstStyle/>
        <a:p>
          <a:endParaRPr lang="es-CL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139ACF31-2FA5-45E8-8DA7-F3E64BD1242B}">
      <dgm:prSet phldrT="[Texto]" custT="1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s-CL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Factores Críticos</a:t>
          </a:r>
          <a:endParaRPr lang="es-CL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9A60DECB-D90C-4884-B2CD-CA735E63592C}" type="parTrans" cxnId="{D0CC58FF-AB14-4C22-A760-9927A72C703E}">
      <dgm:prSet/>
      <dgm:spPr/>
      <dgm:t>
        <a:bodyPr/>
        <a:lstStyle/>
        <a:p>
          <a:endParaRPr lang="es-CL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4B38DB03-4098-484D-8ED4-D215F00DF63D}" type="sibTrans" cxnId="{D0CC58FF-AB14-4C22-A760-9927A72C703E}">
      <dgm:prSet/>
      <dgm:spPr/>
      <dgm:t>
        <a:bodyPr/>
        <a:lstStyle/>
        <a:p>
          <a:endParaRPr lang="es-CL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8AD0B2B6-2AA3-4CCE-846E-74F0E92D1724}">
      <dgm:prSet phldrT="[Texto]" custT="1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s-CL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Conclusiones</a:t>
          </a:r>
          <a:endParaRPr lang="es-CL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26254972-3162-4549-9626-61B85F76A1CF}" type="parTrans" cxnId="{8AD09E17-3264-4A34-84E8-C6753B7A3570}">
      <dgm:prSet/>
      <dgm:spPr/>
      <dgm:t>
        <a:bodyPr/>
        <a:lstStyle/>
        <a:p>
          <a:endParaRPr lang="es-CL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58B8069A-BF30-4C9F-8354-C8731846B344}" type="sibTrans" cxnId="{8AD09E17-3264-4A34-84E8-C6753B7A3570}">
      <dgm:prSet/>
      <dgm:spPr/>
      <dgm:t>
        <a:bodyPr/>
        <a:lstStyle/>
        <a:p>
          <a:endParaRPr lang="es-CL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5660A18E-154D-4E0A-B714-DE38995A31BE}" type="pres">
      <dgm:prSet presAssocID="{0FDF88A2-2B4B-4E42-A655-2016118D2554}" presName="Name0" presStyleCnt="0">
        <dgm:presLayoutVars>
          <dgm:dir/>
          <dgm:animLvl val="lvl"/>
          <dgm:resizeHandles val="exact"/>
        </dgm:presLayoutVars>
      </dgm:prSet>
      <dgm:spPr/>
    </dgm:pt>
    <dgm:pt modelId="{1516E468-FBBD-4BAE-891E-89C1D819190F}" type="pres">
      <dgm:prSet presAssocID="{A646A9EC-BF3A-47B0-8D2D-E6A39C6DAE3C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A4131379-1D5D-4CCF-B122-6987BE8BF4B8}" type="pres">
      <dgm:prSet presAssocID="{97287F29-E4DC-40F4-81E7-BBDB7D0ACA2F}" presName="parTxOnlySpace" presStyleCnt="0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95B54D26-2FE7-4049-A7C8-39D946E1CB07}" type="pres">
      <dgm:prSet presAssocID="{DEF2C1A2-DD22-4965-BA00-A3EEDED93F5C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E517B632-6197-4942-8C34-29CA5CE11E60}" type="pres">
      <dgm:prSet presAssocID="{2383D6AB-2465-470B-A6DB-46E7DBE6BA05}" presName="parTxOnlySpace" presStyleCnt="0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7B931F6E-BB98-4487-93CB-5F1A49F2E2CE}" type="pres">
      <dgm:prSet presAssocID="{139ACF31-2FA5-45E8-8DA7-F3E64BD1242B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DD3D46CB-2E7B-4676-8D01-A53BC58CD328}" type="pres">
      <dgm:prSet presAssocID="{4B38DB03-4098-484D-8ED4-D215F00DF63D}" presName="parTxOnlySpace" presStyleCnt="0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01A4915E-B646-4AD9-AD8D-0B8FF05FBA8C}" type="pres">
      <dgm:prSet presAssocID="{8AD0B2B6-2AA3-4CCE-846E-74F0E92D1724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L"/>
        </a:p>
      </dgm:t>
    </dgm:pt>
  </dgm:ptLst>
  <dgm:cxnLst>
    <dgm:cxn modelId="{8AD09E17-3264-4A34-84E8-C6753B7A3570}" srcId="{0FDF88A2-2B4B-4E42-A655-2016118D2554}" destId="{8AD0B2B6-2AA3-4CCE-846E-74F0E92D1724}" srcOrd="3" destOrd="0" parTransId="{26254972-3162-4549-9626-61B85F76A1CF}" sibTransId="{58B8069A-BF30-4C9F-8354-C8731846B344}"/>
    <dgm:cxn modelId="{6AD1CC05-B41B-414A-800C-B241C961C32D}" srcId="{0FDF88A2-2B4B-4E42-A655-2016118D2554}" destId="{A646A9EC-BF3A-47B0-8D2D-E6A39C6DAE3C}" srcOrd="0" destOrd="0" parTransId="{B6A1E2EA-AC95-41FB-8C0D-640A13DA7832}" sibTransId="{97287F29-E4DC-40F4-81E7-BBDB7D0ACA2F}"/>
    <dgm:cxn modelId="{FB4B216D-86EE-4F2D-9866-B3DEE3380CE2}" type="presOf" srcId="{DEF2C1A2-DD22-4965-BA00-A3EEDED93F5C}" destId="{95B54D26-2FE7-4049-A7C8-39D946E1CB07}" srcOrd="0" destOrd="0" presId="urn:microsoft.com/office/officeart/2005/8/layout/chevron1"/>
    <dgm:cxn modelId="{92F0C929-0A12-4B56-BF8A-4B26EF1F1EC2}" srcId="{0FDF88A2-2B4B-4E42-A655-2016118D2554}" destId="{DEF2C1A2-DD22-4965-BA00-A3EEDED93F5C}" srcOrd="1" destOrd="0" parTransId="{A0E15B86-4FD7-4651-BD10-BB7CD58E0022}" sibTransId="{2383D6AB-2465-470B-A6DB-46E7DBE6BA05}"/>
    <dgm:cxn modelId="{FD41005D-CC12-4151-89A0-0C765185732B}" type="presOf" srcId="{8AD0B2B6-2AA3-4CCE-846E-74F0E92D1724}" destId="{01A4915E-B646-4AD9-AD8D-0B8FF05FBA8C}" srcOrd="0" destOrd="0" presId="urn:microsoft.com/office/officeart/2005/8/layout/chevron1"/>
    <dgm:cxn modelId="{D0CC58FF-AB14-4C22-A760-9927A72C703E}" srcId="{0FDF88A2-2B4B-4E42-A655-2016118D2554}" destId="{139ACF31-2FA5-45E8-8DA7-F3E64BD1242B}" srcOrd="2" destOrd="0" parTransId="{9A60DECB-D90C-4884-B2CD-CA735E63592C}" sibTransId="{4B38DB03-4098-484D-8ED4-D215F00DF63D}"/>
    <dgm:cxn modelId="{B6F89E08-3520-4E1D-9558-E898309D7B8C}" type="presOf" srcId="{0FDF88A2-2B4B-4E42-A655-2016118D2554}" destId="{5660A18E-154D-4E0A-B714-DE38995A31BE}" srcOrd="0" destOrd="0" presId="urn:microsoft.com/office/officeart/2005/8/layout/chevron1"/>
    <dgm:cxn modelId="{923323E6-E30F-4D1E-AB63-B5AD0AB23E56}" type="presOf" srcId="{139ACF31-2FA5-45E8-8DA7-F3E64BD1242B}" destId="{7B931F6E-BB98-4487-93CB-5F1A49F2E2CE}" srcOrd="0" destOrd="0" presId="urn:microsoft.com/office/officeart/2005/8/layout/chevron1"/>
    <dgm:cxn modelId="{062C2FAE-7CFB-4DEF-9A83-3EC62A551F5A}" type="presOf" srcId="{A646A9EC-BF3A-47B0-8D2D-E6A39C6DAE3C}" destId="{1516E468-FBBD-4BAE-891E-89C1D819190F}" srcOrd="0" destOrd="0" presId="urn:microsoft.com/office/officeart/2005/8/layout/chevron1"/>
    <dgm:cxn modelId="{A638C9D3-5C0B-4ABE-B19B-A9B54574BCF3}" type="presParOf" srcId="{5660A18E-154D-4E0A-B714-DE38995A31BE}" destId="{1516E468-FBBD-4BAE-891E-89C1D819190F}" srcOrd="0" destOrd="0" presId="urn:microsoft.com/office/officeart/2005/8/layout/chevron1"/>
    <dgm:cxn modelId="{8E2F1C39-383D-445F-9889-8D5AA87AF91E}" type="presParOf" srcId="{5660A18E-154D-4E0A-B714-DE38995A31BE}" destId="{A4131379-1D5D-4CCF-B122-6987BE8BF4B8}" srcOrd="1" destOrd="0" presId="urn:microsoft.com/office/officeart/2005/8/layout/chevron1"/>
    <dgm:cxn modelId="{15AA70E8-455F-40E8-9C33-BB4433DB9322}" type="presParOf" srcId="{5660A18E-154D-4E0A-B714-DE38995A31BE}" destId="{95B54D26-2FE7-4049-A7C8-39D946E1CB07}" srcOrd="2" destOrd="0" presId="urn:microsoft.com/office/officeart/2005/8/layout/chevron1"/>
    <dgm:cxn modelId="{6A91BA2B-AF15-48A7-9F11-D4048648AF84}" type="presParOf" srcId="{5660A18E-154D-4E0A-B714-DE38995A31BE}" destId="{E517B632-6197-4942-8C34-29CA5CE11E60}" srcOrd="3" destOrd="0" presId="urn:microsoft.com/office/officeart/2005/8/layout/chevron1"/>
    <dgm:cxn modelId="{BFC73A9E-4BED-4F6E-87A2-11EC301CA1E3}" type="presParOf" srcId="{5660A18E-154D-4E0A-B714-DE38995A31BE}" destId="{7B931F6E-BB98-4487-93CB-5F1A49F2E2CE}" srcOrd="4" destOrd="0" presId="urn:microsoft.com/office/officeart/2005/8/layout/chevron1"/>
    <dgm:cxn modelId="{A7F636FA-8D1A-49E0-A1DB-623E9926B1FF}" type="presParOf" srcId="{5660A18E-154D-4E0A-B714-DE38995A31BE}" destId="{DD3D46CB-2E7B-4676-8D01-A53BC58CD328}" srcOrd="5" destOrd="0" presId="urn:microsoft.com/office/officeart/2005/8/layout/chevron1"/>
    <dgm:cxn modelId="{1F14F01B-C1DB-4F20-8717-423C133446AA}" type="presParOf" srcId="{5660A18E-154D-4E0A-B714-DE38995A31BE}" destId="{01A4915E-B646-4AD9-AD8D-0B8FF05FBA8C}" srcOrd="6" destOrd="0" presId="urn:microsoft.com/office/officeart/2005/8/layout/chevron1"/>
  </dgm:cxnLst>
  <dgm:bg>
    <a:effectLst>
      <a:outerShdw blurRad="50800" dist="38100" dir="8100000" algn="tr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DF88A2-2B4B-4E42-A655-2016118D255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</dgm:spPr>
    </dgm:pt>
    <dgm:pt modelId="{A646A9EC-BF3A-47B0-8D2D-E6A39C6DAE3C}">
      <dgm:prSet phldrT="[Texto]" custT="1"/>
      <dgm:spPr>
        <a:solidFill>
          <a:schemeClr val="accent1"/>
        </a:solidFill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s-CL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Definición del Proyecto</a:t>
          </a:r>
          <a:endParaRPr lang="es-CL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B6A1E2EA-AC95-41FB-8C0D-640A13DA7832}" type="parTrans" cxnId="{6AD1CC05-B41B-414A-800C-B241C961C32D}">
      <dgm:prSet/>
      <dgm:spPr/>
      <dgm:t>
        <a:bodyPr/>
        <a:lstStyle/>
        <a:p>
          <a:endParaRPr lang="es-CL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97287F29-E4DC-40F4-81E7-BBDB7D0ACA2F}" type="sibTrans" cxnId="{6AD1CC05-B41B-414A-800C-B241C961C32D}">
      <dgm:prSet/>
      <dgm:spPr/>
      <dgm:t>
        <a:bodyPr/>
        <a:lstStyle/>
        <a:p>
          <a:endParaRPr lang="es-CL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DEF2C1A2-DD22-4965-BA00-A3EEDED93F5C}">
      <dgm:prSet phldrT="[Texto]" custT="1"/>
      <dgm:spPr>
        <a:solidFill>
          <a:schemeClr val="accent1">
            <a:lumMod val="50000"/>
          </a:schemeClr>
        </a:solidFill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s-CL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Metodologías</a:t>
          </a:r>
          <a:endParaRPr lang="es-CL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A0E15B86-4FD7-4651-BD10-BB7CD58E0022}" type="parTrans" cxnId="{92F0C929-0A12-4B56-BF8A-4B26EF1F1EC2}">
      <dgm:prSet/>
      <dgm:spPr/>
      <dgm:t>
        <a:bodyPr/>
        <a:lstStyle/>
        <a:p>
          <a:endParaRPr lang="es-CL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2383D6AB-2465-470B-A6DB-46E7DBE6BA05}" type="sibTrans" cxnId="{92F0C929-0A12-4B56-BF8A-4B26EF1F1EC2}">
      <dgm:prSet/>
      <dgm:spPr/>
      <dgm:t>
        <a:bodyPr/>
        <a:lstStyle/>
        <a:p>
          <a:endParaRPr lang="es-CL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139ACF31-2FA5-45E8-8DA7-F3E64BD1242B}">
      <dgm:prSet phldrT="[Texto]" custT="1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s-CL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Factores Críticos</a:t>
          </a:r>
          <a:endParaRPr lang="es-CL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9A60DECB-D90C-4884-B2CD-CA735E63592C}" type="parTrans" cxnId="{D0CC58FF-AB14-4C22-A760-9927A72C703E}">
      <dgm:prSet/>
      <dgm:spPr/>
      <dgm:t>
        <a:bodyPr/>
        <a:lstStyle/>
        <a:p>
          <a:endParaRPr lang="es-CL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4B38DB03-4098-484D-8ED4-D215F00DF63D}" type="sibTrans" cxnId="{D0CC58FF-AB14-4C22-A760-9927A72C703E}">
      <dgm:prSet/>
      <dgm:spPr/>
      <dgm:t>
        <a:bodyPr/>
        <a:lstStyle/>
        <a:p>
          <a:endParaRPr lang="es-CL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8AD0B2B6-2AA3-4CCE-846E-74F0E92D1724}">
      <dgm:prSet phldrT="[Texto]" custT="1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s-CL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Conclusiones</a:t>
          </a:r>
          <a:endParaRPr lang="es-CL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26254972-3162-4549-9626-61B85F76A1CF}" type="parTrans" cxnId="{8AD09E17-3264-4A34-84E8-C6753B7A3570}">
      <dgm:prSet/>
      <dgm:spPr/>
      <dgm:t>
        <a:bodyPr/>
        <a:lstStyle/>
        <a:p>
          <a:endParaRPr lang="es-CL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58B8069A-BF30-4C9F-8354-C8731846B344}" type="sibTrans" cxnId="{8AD09E17-3264-4A34-84E8-C6753B7A3570}">
      <dgm:prSet/>
      <dgm:spPr/>
      <dgm:t>
        <a:bodyPr/>
        <a:lstStyle/>
        <a:p>
          <a:endParaRPr lang="es-CL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5660A18E-154D-4E0A-B714-DE38995A31BE}" type="pres">
      <dgm:prSet presAssocID="{0FDF88A2-2B4B-4E42-A655-2016118D2554}" presName="Name0" presStyleCnt="0">
        <dgm:presLayoutVars>
          <dgm:dir/>
          <dgm:animLvl val="lvl"/>
          <dgm:resizeHandles val="exact"/>
        </dgm:presLayoutVars>
      </dgm:prSet>
      <dgm:spPr/>
    </dgm:pt>
    <dgm:pt modelId="{1516E468-FBBD-4BAE-891E-89C1D819190F}" type="pres">
      <dgm:prSet presAssocID="{A646A9EC-BF3A-47B0-8D2D-E6A39C6DAE3C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A4131379-1D5D-4CCF-B122-6987BE8BF4B8}" type="pres">
      <dgm:prSet presAssocID="{97287F29-E4DC-40F4-81E7-BBDB7D0ACA2F}" presName="parTxOnlySpace" presStyleCnt="0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95B54D26-2FE7-4049-A7C8-39D946E1CB07}" type="pres">
      <dgm:prSet presAssocID="{DEF2C1A2-DD22-4965-BA00-A3EEDED93F5C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E517B632-6197-4942-8C34-29CA5CE11E60}" type="pres">
      <dgm:prSet presAssocID="{2383D6AB-2465-470B-A6DB-46E7DBE6BA05}" presName="parTxOnlySpace" presStyleCnt="0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7B931F6E-BB98-4487-93CB-5F1A49F2E2CE}" type="pres">
      <dgm:prSet presAssocID="{139ACF31-2FA5-45E8-8DA7-F3E64BD1242B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DD3D46CB-2E7B-4676-8D01-A53BC58CD328}" type="pres">
      <dgm:prSet presAssocID="{4B38DB03-4098-484D-8ED4-D215F00DF63D}" presName="parTxOnlySpace" presStyleCnt="0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01A4915E-B646-4AD9-AD8D-0B8FF05FBA8C}" type="pres">
      <dgm:prSet presAssocID="{8AD0B2B6-2AA3-4CCE-846E-74F0E92D1724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L"/>
        </a:p>
      </dgm:t>
    </dgm:pt>
  </dgm:ptLst>
  <dgm:cxnLst>
    <dgm:cxn modelId="{8AD09E17-3264-4A34-84E8-C6753B7A3570}" srcId="{0FDF88A2-2B4B-4E42-A655-2016118D2554}" destId="{8AD0B2B6-2AA3-4CCE-846E-74F0E92D1724}" srcOrd="3" destOrd="0" parTransId="{26254972-3162-4549-9626-61B85F76A1CF}" sibTransId="{58B8069A-BF30-4C9F-8354-C8731846B344}"/>
    <dgm:cxn modelId="{6AD1CC05-B41B-414A-800C-B241C961C32D}" srcId="{0FDF88A2-2B4B-4E42-A655-2016118D2554}" destId="{A646A9EC-BF3A-47B0-8D2D-E6A39C6DAE3C}" srcOrd="0" destOrd="0" parTransId="{B6A1E2EA-AC95-41FB-8C0D-640A13DA7832}" sibTransId="{97287F29-E4DC-40F4-81E7-BBDB7D0ACA2F}"/>
    <dgm:cxn modelId="{20565303-6EE7-42E3-9876-6CAF86D2C61F}" type="presOf" srcId="{139ACF31-2FA5-45E8-8DA7-F3E64BD1242B}" destId="{7B931F6E-BB98-4487-93CB-5F1A49F2E2CE}" srcOrd="0" destOrd="0" presId="urn:microsoft.com/office/officeart/2005/8/layout/chevron1"/>
    <dgm:cxn modelId="{0007B330-182E-41A1-84D6-9CA9BEB749A5}" type="presOf" srcId="{0FDF88A2-2B4B-4E42-A655-2016118D2554}" destId="{5660A18E-154D-4E0A-B714-DE38995A31BE}" srcOrd="0" destOrd="0" presId="urn:microsoft.com/office/officeart/2005/8/layout/chevron1"/>
    <dgm:cxn modelId="{92F0C929-0A12-4B56-BF8A-4B26EF1F1EC2}" srcId="{0FDF88A2-2B4B-4E42-A655-2016118D2554}" destId="{DEF2C1A2-DD22-4965-BA00-A3EEDED93F5C}" srcOrd="1" destOrd="0" parTransId="{A0E15B86-4FD7-4651-BD10-BB7CD58E0022}" sibTransId="{2383D6AB-2465-470B-A6DB-46E7DBE6BA05}"/>
    <dgm:cxn modelId="{EEFF4D8F-CD6C-4480-A22B-2B48207F6518}" type="presOf" srcId="{A646A9EC-BF3A-47B0-8D2D-E6A39C6DAE3C}" destId="{1516E468-FBBD-4BAE-891E-89C1D819190F}" srcOrd="0" destOrd="0" presId="urn:microsoft.com/office/officeart/2005/8/layout/chevron1"/>
    <dgm:cxn modelId="{D0CC58FF-AB14-4C22-A760-9927A72C703E}" srcId="{0FDF88A2-2B4B-4E42-A655-2016118D2554}" destId="{139ACF31-2FA5-45E8-8DA7-F3E64BD1242B}" srcOrd="2" destOrd="0" parTransId="{9A60DECB-D90C-4884-B2CD-CA735E63592C}" sibTransId="{4B38DB03-4098-484D-8ED4-D215F00DF63D}"/>
    <dgm:cxn modelId="{A342A6A0-476D-45B8-A4CA-23A44914EDA1}" type="presOf" srcId="{8AD0B2B6-2AA3-4CCE-846E-74F0E92D1724}" destId="{01A4915E-B646-4AD9-AD8D-0B8FF05FBA8C}" srcOrd="0" destOrd="0" presId="urn:microsoft.com/office/officeart/2005/8/layout/chevron1"/>
    <dgm:cxn modelId="{BE519C86-B8F5-4BD2-8BBC-21C9ECCA976B}" type="presOf" srcId="{DEF2C1A2-DD22-4965-BA00-A3EEDED93F5C}" destId="{95B54D26-2FE7-4049-A7C8-39D946E1CB07}" srcOrd="0" destOrd="0" presId="urn:microsoft.com/office/officeart/2005/8/layout/chevron1"/>
    <dgm:cxn modelId="{BFE2DB7A-BEAE-4F2A-8426-D1AF34293EA5}" type="presParOf" srcId="{5660A18E-154D-4E0A-B714-DE38995A31BE}" destId="{1516E468-FBBD-4BAE-891E-89C1D819190F}" srcOrd="0" destOrd="0" presId="urn:microsoft.com/office/officeart/2005/8/layout/chevron1"/>
    <dgm:cxn modelId="{ED93FA15-BD55-4A0A-A9D2-D08FBFC8D3D4}" type="presParOf" srcId="{5660A18E-154D-4E0A-B714-DE38995A31BE}" destId="{A4131379-1D5D-4CCF-B122-6987BE8BF4B8}" srcOrd="1" destOrd="0" presId="urn:microsoft.com/office/officeart/2005/8/layout/chevron1"/>
    <dgm:cxn modelId="{3B70F395-3EEB-41F1-AAEA-9A7DFB1A70C6}" type="presParOf" srcId="{5660A18E-154D-4E0A-B714-DE38995A31BE}" destId="{95B54D26-2FE7-4049-A7C8-39D946E1CB07}" srcOrd="2" destOrd="0" presId="urn:microsoft.com/office/officeart/2005/8/layout/chevron1"/>
    <dgm:cxn modelId="{ACFB421F-A74E-4386-A51C-BFE50FF2DB19}" type="presParOf" srcId="{5660A18E-154D-4E0A-B714-DE38995A31BE}" destId="{E517B632-6197-4942-8C34-29CA5CE11E60}" srcOrd="3" destOrd="0" presId="urn:microsoft.com/office/officeart/2005/8/layout/chevron1"/>
    <dgm:cxn modelId="{8BAD8234-9C9D-42C4-9555-30CF609ABB17}" type="presParOf" srcId="{5660A18E-154D-4E0A-B714-DE38995A31BE}" destId="{7B931F6E-BB98-4487-93CB-5F1A49F2E2CE}" srcOrd="4" destOrd="0" presId="urn:microsoft.com/office/officeart/2005/8/layout/chevron1"/>
    <dgm:cxn modelId="{82F81B9B-EF51-428B-AFCA-94465D776543}" type="presParOf" srcId="{5660A18E-154D-4E0A-B714-DE38995A31BE}" destId="{DD3D46CB-2E7B-4676-8D01-A53BC58CD328}" srcOrd="5" destOrd="0" presId="urn:microsoft.com/office/officeart/2005/8/layout/chevron1"/>
    <dgm:cxn modelId="{EDEF5E90-F564-4941-BF9C-BF75F63F1178}" type="presParOf" srcId="{5660A18E-154D-4E0A-B714-DE38995A31BE}" destId="{01A4915E-B646-4AD9-AD8D-0B8FF05FBA8C}" srcOrd="6" destOrd="0" presId="urn:microsoft.com/office/officeart/2005/8/layout/chevron1"/>
  </dgm:cxnLst>
  <dgm:bg>
    <a:effectLst>
      <a:outerShdw blurRad="50800" dist="38100" dir="8100000" algn="tr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FDF88A2-2B4B-4E42-A655-2016118D255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</dgm:spPr>
    </dgm:pt>
    <dgm:pt modelId="{A646A9EC-BF3A-47B0-8D2D-E6A39C6DAE3C}">
      <dgm:prSet phldrT="[Texto]" custT="1"/>
      <dgm:spPr>
        <a:solidFill>
          <a:schemeClr val="accent1"/>
        </a:solidFill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s-CL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Definición del Proyecto</a:t>
          </a:r>
          <a:endParaRPr lang="es-CL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B6A1E2EA-AC95-41FB-8C0D-640A13DA7832}" type="parTrans" cxnId="{6AD1CC05-B41B-414A-800C-B241C961C32D}">
      <dgm:prSet/>
      <dgm:spPr/>
      <dgm:t>
        <a:bodyPr/>
        <a:lstStyle/>
        <a:p>
          <a:endParaRPr lang="es-CL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97287F29-E4DC-40F4-81E7-BBDB7D0ACA2F}" type="sibTrans" cxnId="{6AD1CC05-B41B-414A-800C-B241C961C32D}">
      <dgm:prSet/>
      <dgm:spPr/>
      <dgm:t>
        <a:bodyPr/>
        <a:lstStyle/>
        <a:p>
          <a:endParaRPr lang="es-CL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DEF2C1A2-DD22-4965-BA00-A3EEDED93F5C}">
      <dgm:prSet phldrT="[Texto]" custT="1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s-CL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Metodologías</a:t>
          </a:r>
          <a:endParaRPr lang="es-CL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A0E15B86-4FD7-4651-BD10-BB7CD58E0022}" type="parTrans" cxnId="{92F0C929-0A12-4B56-BF8A-4B26EF1F1EC2}">
      <dgm:prSet/>
      <dgm:spPr/>
      <dgm:t>
        <a:bodyPr/>
        <a:lstStyle/>
        <a:p>
          <a:endParaRPr lang="es-CL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2383D6AB-2465-470B-A6DB-46E7DBE6BA05}" type="sibTrans" cxnId="{92F0C929-0A12-4B56-BF8A-4B26EF1F1EC2}">
      <dgm:prSet/>
      <dgm:spPr/>
      <dgm:t>
        <a:bodyPr/>
        <a:lstStyle/>
        <a:p>
          <a:endParaRPr lang="es-CL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139ACF31-2FA5-45E8-8DA7-F3E64BD1242B}">
      <dgm:prSet phldrT="[Texto]" custT="1"/>
      <dgm:spPr>
        <a:solidFill>
          <a:schemeClr val="accent1">
            <a:lumMod val="50000"/>
          </a:schemeClr>
        </a:solidFill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s-CL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Factores Críticos</a:t>
          </a:r>
          <a:endParaRPr lang="es-CL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9A60DECB-D90C-4884-B2CD-CA735E63592C}" type="parTrans" cxnId="{D0CC58FF-AB14-4C22-A760-9927A72C703E}">
      <dgm:prSet/>
      <dgm:spPr/>
      <dgm:t>
        <a:bodyPr/>
        <a:lstStyle/>
        <a:p>
          <a:endParaRPr lang="es-CL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4B38DB03-4098-484D-8ED4-D215F00DF63D}" type="sibTrans" cxnId="{D0CC58FF-AB14-4C22-A760-9927A72C703E}">
      <dgm:prSet/>
      <dgm:spPr/>
      <dgm:t>
        <a:bodyPr/>
        <a:lstStyle/>
        <a:p>
          <a:endParaRPr lang="es-CL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8AD0B2B6-2AA3-4CCE-846E-74F0E92D1724}">
      <dgm:prSet phldrT="[Texto]" custT="1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s-CL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Conclusiones</a:t>
          </a:r>
          <a:endParaRPr lang="es-CL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26254972-3162-4549-9626-61B85F76A1CF}" type="parTrans" cxnId="{8AD09E17-3264-4A34-84E8-C6753B7A3570}">
      <dgm:prSet/>
      <dgm:spPr/>
      <dgm:t>
        <a:bodyPr/>
        <a:lstStyle/>
        <a:p>
          <a:endParaRPr lang="es-CL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58B8069A-BF30-4C9F-8354-C8731846B344}" type="sibTrans" cxnId="{8AD09E17-3264-4A34-84E8-C6753B7A3570}">
      <dgm:prSet/>
      <dgm:spPr/>
      <dgm:t>
        <a:bodyPr/>
        <a:lstStyle/>
        <a:p>
          <a:endParaRPr lang="es-CL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5660A18E-154D-4E0A-B714-DE38995A31BE}" type="pres">
      <dgm:prSet presAssocID="{0FDF88A2-2B4B-4E42-A655-2016118D2554}" presName="Name0" presStyleCnt="0">
        <dgm:presLayoutVars>
          <dgm:dir/>
          <dgm:animLvl val="lvl"/>
          <dgm:resizeHandles val="exact"/>
        </dgm:presLayoutVars>
      </dgm:prSet>
      <dgm:spPr/>
    </dgm:pt>
    <dgm:pt modelId="{1516E468-FBBD-4BAE-891E-89C1D819190F}" type="pres">
      <dgm:prSet presAssocID="{A646A9EC-BF3A-47B0-8D2D-E6A39C6DAE3C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A4131379-1D5D-4CCF-B122-6987BE8BF4B8}" type="pres">
      <dgm:prSet presAssocID="{97287F29-E4DC-40F4-81E7-BBDB7D0ACA2F}" presName="parTxOnlySpace" presStyleCnt="0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95B54D26-2FE7-4049-A7C8-39D946E1CB07}" type="pres">
      <dgm:prSet presAssocID="{DEF2C1A2-DD22-4965-BA00-A3EEDED93F5C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E517B632-6197-4942-8C34-29CA5CE11E60}" type="pres">
      <dgm:prSet presAssocID="{2383D6AB-2465-470B-A6DB-46E7DBE6BA05}" presName="parTxOnlySpace" presStyleCnt="0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7B931F6E-BB98-4487-93CB-5F1A49F2E2CE}" type="pres">
      <dgm:prSet presAssocID="{139ACF31-2FA5-45E8-8DA7-F3E64BD1242B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DD3D46CB-2E7B-4676-8D01-A53BC58CD328}" type="pres">
      <dgm:prSet presAssocID="{4B38DB03-4098-484D-8ED4-D215F00DF63D}" presName="parTxOnlySpace" presStyleCnt="0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01A4915E-B646-4AD9-AD8D-0B8FF05FBA8C}" type="pres">
      <dgm:prSet presAssocID="{8AD0B2B6-2AA3-4CCE-846E-74F0E92D1724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L"/>
        </a:p>
      </dgm:t>
    </dgm:pt>
  </dgm:ptLst>
  <dgm:cxnLst>
    <dgm:cxn modelId="{8AD09E17-3264-4A34-84E8-C6753B7A3570}" srcId="{0FDF88A2-2B4B-4E42-A655-2016118D2554}" destId="{8AD0B2B6-2AA3-4CCE-846E-74F0E92D1724}" srcOrd="3" destOrd="0" parTransId="{26254972-3162-4549-9626-61B85F76A1CF}" sibTransId="{58B8069A-BF30-4C9F-8354-C8731846B344}"/>
    <dgm:cxn modelId="{6AD1CC05-B41B-414A-800C-B241C961C32D}" srcId="{0FDF88A2-2B4B-4E42-A655-2016118D2554}" destId="{A646A9EC-BF3A-47B0-8D2D-E6A39C6DAE3C}" srcOrd="0" destOrd="0" parTransId="{B6A1E2EA-AC95-41FB-8C0D-640A13DA7832}" sibTransId="{97287F29-E4DC-40F4-81E7-BBDB7D0ACA2F}"/>
    <dgm:cxn modelId="{FB537DCB-C5AE-413F-B375-E713E7D7BD3C}" type="presOf" srcId="{8AD0B2B6-2AA3-4CCE-846E-74F0E92D1724}" destId="{01A4915E-B646-4AD9-AD8D-0B8FF05FBA8C}" srcOrd="0" destOrd="0" presId="urn:microsoft.com/office/officeart/2005/8/layout/chevron1"/>
    <dgm:cxn modelId="{92F0C929-0A12-4B56-BF8A-4B26EF1F1EC2}" srcId="{0FDF88A2-2B4B-4E42-A655-2016118D2554}" destId="{DEF2C1A2-DD22-4965-BA00-A3EEDED93F5C}" srcOrd="1" destOrd="0" parTransId="{A0E15B86-4FD7-4651-BD10-BB7CD58E0022}" sibTransId="{2383D6AB-2465-470B-A6DB-46E7DBE6BA05}"/>
    <dgm:cxn modelId="{04E7F115-A91F-4BD8-A440-67416278659E}" type="presOf" srcId="{A646A9EC-BF3A-47B0-8D2D-E6A39C6DAE3C}" destId="{1516E468-FBBD-4BAE-891E-89C1D819190F}" srcOrd="0" destOrd="0" presId="urn:microsoft.com/office/officeart/2005/8/layout/chevron1"/>
    <dgm:cxn modelId="{D0CC58FF-AB14-4C22-A760-9927A72C703E}" srcId="{0FDF88A2-2B4B-4E42-A655-2016118D2554}" destId="{139ACF31-2FA5-45E8-8DA7-F3E64BD1242B}" srcOrd="2" destOrd="0" parTransId="{9A60DECB-D90C-4884-B2CD-CA735E63592C}" sibTransId="{4B38DB03-4098-484D-8ED4-D215F00DF63D}"/>
    <dgm:cxn modelId="{F33FCB7E-5D8C-4218-91ED-13BBB8EA844E}" type="presOf" srcId="{0FDF88A2-2B4B-4E42-A655-2016118D2554}" destId="{5660A18E-154D-4E0A-B714-DE38995A31BE}" srcOrd="0" destOrd="0" presId="urn:microsoft.com/office/officeart/2005/8/layout/chevron1"/>
    <dgm:cxn modelId="{0DDE695E-80FA-4D39-B753-B9C7EC4B7750}" type="presOf" srcId="{DEF2C1A2-DD22-4965-BA00-A3EEDED93F5C}" destId="{95B54D26-2FE7-4049-A7C8-39D946E1CB07}" srcOrd="0" destOrd="0" presId="urn:microsoft.com/office/officeart/2005/8/layout/chevron1"/>
    <dgm:cxn modelId="{E25FE005-CEAF-46FF-A15B-4E3700C0F673}" type="presOf" srcId="{139ACF31-2FA5-45E8-8DA7-F3E64BD1242B}" destId="{7B931F6E-BB98-4487-93CB-5F1A49F2E2CE}" srcOrd="0" destOrd="0" presId="urn:microsoft.com/office/officeart/2005/8/layout/chevron1"/>
    <dgm:cxn modelId="{57559A74-785D-4162-8DF3-299B0F1D8D3B}" type="presParOf" srcId="{5660A18E-154D-4E0A-B714-DE38995A31BE}" destId="{1516E468-FBBD-4BAE-891E-89C1D819190F}" srcOrd="0" destOrd="0" presId="urn:microsoft.com/office/officeart/2005/8/layout/chevron1"/>
    <dgm:cxn modelId="{0252356E-C1A0-48DF-BD04-53BEE3A2A2BF}" type="presParOf" srcId="{5660A18E-154D-4E0A-B714-DE38995A31BE}" destId="{A4131379-1D5D-4CCF-B122-6987BE8BF4B8}" srcOrd="1" destOrd="0" presId="urn:microsoft.com/office/officeart/2005/8/layout/chevron1"/>
    <dgm:cxn modelId="{85633C03-0B02-4F1A-A93F-1EA53365C0FA}" type="presParOf" srcId="{5660A18E-154D-4E0A-B714-DE38995A31BE}" destId="{95B54D26-2FE7-4049-A7C8-39D946E1CB07}" srcOrd="2" destOrd="0" presId="urn:microsoft.com/office/officeart/2005/8/layout/chevron1"/>
    <dgm:cxn modelId="{C28E4A8C-50A4-4FD5-B014-CF9AFC17A7D7}" type="presParOf" srcId="{5660A18E-154D-4E0A-B714-DE38995A31BE}" destId="{E517B632-6197-4942-8C34-29CA5CE11E60}" srcOrd="3" destOrd="0" presId="urn:microsoft.com/office/officeart/2005/8/layout/chevron1"/>
    <dgm:cxn modelId="{B17525B6-1896-4671-8458-598B4E2610D2}" type="presParOf" srcId="{5660A18E-154D-4E0A-B714-DE38995A31BE}" destId="{7B931F6E-BB98-4487-93CB-5F1A49F2E2CE}" srcOrd="4" destOrd="0" presId="urn:microsoft.com/office/officeart/2005/8/layout/chevron1"/>
    <dgm:cxn modelId="{0064F28C-6999-4361-9474-B2B2F51B4A2D}" type="presParOf" srcId="{5660A18E-154D-4E0A-B714-DE38995A31BE}" destId="{DD3D46CB-2E7B-4676-8D01-A53BC58CD328}" srcOrd="5" destOrd="0" presId="urn:microsoft.com/office/officeart/2005/8/layout/chevron1"/>
    <dgm:cxn modelId="{32E4CB08-F791-490C-A586-3BC9622A53AF}" type="presParOf" srcId="{5660A18E-154D-4E0A-B714-DE38995A31BE}" destId="{01A4915E-B646-4AD9-AD8D-0B8FF05FBA8C}" srcOrd="6" destOrd="0" presId="urn:microsoft.com/office/officeart/2005/8/layout/chevron1"/>
  </dgm:cxnLst>
  <dgm:bg>
    <a:effectLst>
      <a:outerShdw blurRad="50800" dist="38100" dir="8100000" algn="tr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FDF88A2-2B4B-4E42-A655-2016118D255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</dgm:spPr>
    </dgm:pt>
    <dgm:pt modelId="{A646A9EC-BF3A-47B0-8D2D-E6A39C6DAE3C}">
      <dgm:prSet phldrT="[Texto]" custT="1"/>
      <dgm:spPr>
        <a:solidFill>
          <a:schemeClr val="accent1"/>
        </a:solidFill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s-CL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Definición del Proyecto</a:t>
          </a:r>
          <a:endParaRPr lang="es-CL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B6A1E2EA-AC95-41FB-8C0D-640A13DA7832}" type="parTrans" cxnId="{6AD1CC05-B41B-414A-800C-B241C961C32D}">
      <dgm:prSet/>
      <dgm:spPr/>
      <dgm:t>
        <a:bodyPr/>
        <a:lstStyle/>
        <a:p>
          <a:endParaRPr lang="es-CL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97287F29-E4DC-40F4-81E7-BBDB7D0ACA2F}" type="sibTrans" cxnId="{6AD1CC05-B41B-414A-800C-B241C961C32D}">
      <dgm:prSet/>
      <dgm:spPr/>
      <dgm:t>
        <a:bodyPr/>
        <a:lstStyle/>
        <a:p>
          <a:endParaRPr lang="es-CL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DEF2C1A2-DD22-4965-BA00-A3EEDED93F5C}">
      <dgm:prSet phldrT="[Texto]" custT="1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s-CL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Metodologías</a:t>
          </a:r>
          <a:endParaRPr lang="es-CL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A0E15B86-4FD7-4651-BD10-BB7CD58E0022}" type="parTrans" cxnId="{92F0C929-0A12-4B56-BF8A-4B26EF1F1EC2}">
      <dgm:prSet/>
      <dgm:spPr/>
      <dgm:t>
        <a:bodyPr/>
        <a:lstStyle/>
        <a:p>
          <a:endParaRPr lang="es-CL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2383D6AB-2465-470B-A6DB-46E7DBE6BA05}" type="sibTrans" cxnId="{92F0C929-0A12-4B56-BF8A-4B26EF1F1EC2}">
      <dgm:prSet/>
      <dgm:spPr/>
      <dgm:t>
        <a:bodyPr/>
        <a:lstStyle/>
        <a:p>
          <a:endParaRPr lang="es-CL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139ACF31-2FA5-45E8-8DA7-F3E64BD1242B}">
      <dgm:prSet phldrT="[Texto]" custT="1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s-CL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Factores Críticos</a:t>
          </a:r>
          <a:endParaRPr lang="es-CL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9A60DECB-D90C-4884-B2CD-CA735E63592C}" type="parTrans" cxnId="{D0CC58FF-AB14-4C22-A760-9927A72C703E}">
      <dgm:prSet/>
      <dgm:spPr/>
      <dgm:t>
        <a:bodyPr/>
        <a:lstStyle/>
        <a:p>
          <a:endParaRPr lang="es-CL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4B38DB03-4098-484D-8ED4-D215F00DF63D}" type="sibTrans" cxnId="{D0CC58FF-AB14-4C22-A760-9927A72C703E}">
      <dgm:prSet/>
      <dgm:spPr/>
      <dgm:t>
        <a:bodyPr/>
        <a:lstStyle/>
        <a:p>
          <a:endParaRPr lang="es-CL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8AD0B2B6-2AA3-4CCE-846E-74F0E92D1724}">
      <dgm:prSet phldrT="[Texto]" custT="1"/>
      <dgm:spPr>
        <a:solidFill>
          <a:schemeClr val="accent1">
            <a:lumMod val="50000"/>
          </a:schemeClr>
        </a:solidFill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s-CL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Conclusiones</a:t>
          </a:r>
          <a:endParaRPr lang="es-CL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26254972-3162-4549-9626-61B85F76A1CF}" type="parTrans" cxnId="{8AD09E17-3264-4A34-84E8-C6753B7A3570}">
      <dgm:prSet/>
      <dgm:spPr/>
      <dgm:t>
        <a:bodyPr/>
        <a:lstStyle/>
        <a:p>
          <a:endParaRPr lang="es-CL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58B8069A-BF30-4C9F-8354-C8731846B344}" type="sibTrans" cxnId="{8AD09E17-3264-4A34-84E8-C6753B7A3570}">
      <dgm:prSet/>
      <dgm:spPr/>
      <dgm:t>
        <a:bodyPr/>
        <a:lstStyle/>
        <a:p>
          <a:endParaRPr lang="es-CL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5660A18E-154D-4E0A-B714-DE38995A31BE}" type="pres">
      <dgm:prSet presAssocID="{0FDF88A2-2B4B-4E42-A655-2016118D2554}" presName="Name0" presStyleCnt="0">
        <dgm:presLayoutVars>
          <dgm:dir/>
          <dgm:animLvl val="lvl"/>
          <dgm:resizeHandles val="exact"/>
        </dgm:presLayoutVars>
      </dgm:prSet>
      <dgm:spPr/>
    </dgm:pt>
    <dgm:pt modelId="{1516E468-FBBD-4BAE-891E-89C1D819190F}" type="pres">
      <dgm:prSet presAssocID="{A646A9EC-BF3A-47B0-8D2D-E6A39C6DAE3C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A4131379-1D5D-4CCF-B122-6987BE8BF4B8}" type="pres">
      <dgm:prSet presAssocID="{97287F29-E4DC-40F4-81E7-BBDB7D0ACA2F}" presName="parTxOnlySpace" presStyleCnt="0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95B54D26-2FE7-4049-A7C8-39D946E1CB07}" type="pres">
      <dgm:prSet presAssocID="{DEF2C1A2-DD22-4965-BA00-A3EEDED93F5C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E517B632-6197-4942-8C34-29CA5CE11E60}" type="pres">
      <dgm:prSet presAssocID="{2383D6AB-2465-470B-A6DB-46E7DBE6BA05}" presName="parTxOnlySpace" presStyleCnt="0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7B931F6E-BB98-4487-93CB-5F1A49F2E2CE}" type="pres">
      <dgm:prSet presAssocID="{139ACF31-2FA5-45E8-8DA7-F3E64BD1242B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DD3D46CB-2E7B-4676-8D01-A53BC58CD328}" type="pres">
      <dgm:prSet presAssocID="{4B38DB03-4098-484D-8ED4-D215F00DF63D}" presName="parTxOnlySpace" presStyleCnt="0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01A4915E-B646-4AD9-AD8D-0B8FF05FBA8C}" type="pres">
      <dgm:prSet presAssocID="{8AD0B2B6-2AA3-4CCE-846E-74F0E92D1724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L"/>
        </a:p>
      </dgm:t>
    </dgm:pt>
  </dgm:ptLst>
  <dgm:cxnLst>
    <dgm:cxn modelId="{8AD09E17-3264-4A34-84E8-C6753B7A3570}" srcId="{0FDF88A2-2B4B-4E42-A655-2016118D2554}" destId="{8AD0B2B6-2AA3-4CCE-846E-74F0E92D1724}" srcOrd="3" destOrd="0" parTransId="{26254972-3162-4549-9626-61B85F76A1CF}" sibTransId="{58B8069A-BF30-4C9F-8354-C8731846B344}"/>
    <dgm:cxn modelId="{6AD1CC05-B41B-414A-800C-B241C961C32D}" srcId="{0FDF88A2-2B4B-4E42-A655-2016118D2554}" destId="{A646A9EC-BF3A-47B0-8D2D-E6A39C6DAE3C}" srcOrd="0" destOrd="0" parTransId="{B6A1E2EA-AC95-41FB-8C0D-640A13DA7832}" sibTransId="{97287F29-E4DC-40F4-81E7-BBDB7D0ACA2F}"/>
    <dgm:cxn modelId="{92F0C929-0A12-4B56-BF8A-4B26EF1F1EC2}" srcId="{0FDF88A2-2B4B-4E42-A655-2016118D2554}" destId="{DEF2C1A2-DD22-4965-BA00-A3EEDED93F5C}" srcOrd="1" destOrd="0" parTransId="{A0E15B86-4FD7-4651-BD10-BB7CD58E0022}" sibTransId="{2383D6AB-2465-470B-A6DB-46E7DBE6BA05}"/>
    <dgm:cxn modelId="{9B348BFD-31E7-4391-A8D0-A50F6B3BE368}" type="presOf" srcId="{0FDF88A2-2B4B-4E42-A655-2016118D2554}" destId="{5660A18E-154D-4E0A-B714-DE38995A31BE}" srcOrd="0" destOrd="0" presId="urn:microsoft.com/office/officeart/2005/8/layout/chevron1"/>
    <dgm:cxn modelId="{D0CC58FF-AB14-4C22-A760-9927A72C703E}" srcId="{0FDF88A2-2B4B-4E42-A655-2016118D2554}" destId="{139ACF31-2FA5-45E8-8DA7-F3E64BD1242B}" srcOrd="2" destOrd="0" parTransId="{9A60DECB-D90C-4884-B2CD-CA735E63592C}" sibTransId="{4B38DB03-4098-484D-8ED4-D215F00DF63D}"/>
    <dgm:cxn modelId="{F5A87670-76BC-40E4-85CD-DCA4C679D84B}" type="presOf" srcId="{DEF2C1A2-DD22-4965-BA00-A3EEDED93F5C}" destId="{95B54D26-2FE7-4049-A7C8-39D946E1CB07}" srcOrd="0" destOrd="0" presId="urn:microsoft.com/office/officeart/2005/8/layout/chevron1"/>
    <dgm:cxn modelId="{38D65645-83B8-46F5-9F2D-403B9B03880A}" type="presOf" srcId="{A646A9EC-BF3A-47B0-8D2D-E6A39C6DAE3C}" destId="{1516E468-FBBD-4BAE-891E-89C1D819190F}" srcOrd="0" destOrd="0" presId="urn:microsoft.com/office/officeart/2005/8/layout/chevron1"/>
    <dgm:cxn modelId="{622B88A9-712E-470A-84C8-21220113D307}" type="presOf" srcId="{8AD0B2B6-2AA3-4CCE-846E-74F0E92D1724}" destId="{01A4915E-B646-4AD9-AD8D-0B8FF05FBA8C}" srcOrd="0" destOrd="0" presId="urn:microsoft.com/office/officeart/2005/8/layout/chevron1"/>
    <dgm:cxn modelId="{05BB57F3-F72F-4C6B-9D41-C11127A7BB0F}" type="presOf" srcId="{139ACF31-2FA5-45E8-8DA7-F3E64BD1242B}" destId="{7B931F6E-BB98-4487-93CB-5F1A49F2E2CE}" srcOrd="0" destOrd="0" presId="urn:microsoft.com/office/officeart/2005/8/layout/chevron1"/>
    <dgm:cxn modelId="{7B3A6A29-0C39-49E3-A837-ABF1C5BFC89A}" type="presParOf" srcId="{5660A18E-154D-4E0A-B714-DE38995A31BE}" destId="{1516E468-FBBD-4BAE-891E-89C1D819190F}" srcOrd="0" destOrd="0" presId="urn:microsoft.com/office/officeart/2005/8/layout/chevron1"/>
    <dgm:cxn modelId="{EC95CA1D-31A1-4810-BD3E-42F09AD24E67}" type="presParOf" srcId="{5660A18E-154D-4E0A-B714-DE38995A31BE}" destId="{A4131379-1D5D-4CCF-B122-6987BE8BF4B8}" srcOrd="1" destOrd="0" presId="urn:microsoft.com/office/officeart/2005/8/layout/chevron1"/>
    <dgm:cxn modelId="{3FF528DB-9CF0-4F48-AA71-DDCCAA2998C4}" type="presParOf" srcId="{5660A18E-154D-4E0A-B714-DE38995A31BE}" destId="{95B54D26-2FE7-4049-A7C8-39D946E1CB07}" srcOrd="2" destOrd="0" presId="urn:microsoft.com/office/officeart/2005/8/layout/chevron1"/>
    <dgm:cxn modelId="{C72D7C98-9E9E-43A2-86B1-8A87DF83306E}" type="presParOf" srcId="{5660A18E-154D-4E0A-B714-DE38995A31BE}" destId="{E517B632-6197-4942-8C34-29CA5CE11E60}" srcOrd="3" destOrd="0" presId="urn:microsoft.com/office/officeart/2005/8/layout/chevron1"/>
    <dgm:cxn modelId="{DC9344F8-7768-4DBA-BAEB-AFE7E77D96C9}" type="presParOf" srcId="{5660A18E-154D-4E0A-B714-DE38995A31BE}" destId="{7B931F6E-BB98-4487-93CB-5F1A49F2E2CE}" srcOrd="4" destOrd="0" presId="urn:microsoft.com/office/officeart/2005/8/layout/chevron1"/>
    <dgm:cxn modelId="{ABCB6F2E-378C-4E6D-88AB-DDD809D90A31}" type="presParOf" srcId="{5660A18E-154D-4E0A-B714-DE38995A31BE}" destId="{DD3D46CB-2E7B-4676-8D01-A53BC58CD328}" srcOrd="5" destOrd="0" presId="urn:microsoft.com/office/officeart/2005/8/layout/chevron1"/>
    <dgm:cxn modelId="{3E1ED942-F69C-4477-8710-51635F18A2DC}" type="presParOf" srcId="{5660A18E-154D-4E0A-B714-DE38995A31BE}" destId="{01A4915E-B646-4AD9-AD8D-0B8FF05FBA8C}" srcOrd="6" destOrd="0" presId="urn:microsoft.com/office/officeart/2005/8/layout/chevron1"/>
  </dgm:cxnLst>
  <dgm:bg>
    <a:effectLst>
      <a:outerShdw blurRad="50800" dist="38100" dir="8100000" algn="tr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516E468-FBBD-4BAE-891E-89C1D819190F}">
      <dsp:nvSpPr>
        <dsp:cNvPr id="0" name=""/>
        <dsp:cNvSpPr/>
      </dsp:nvSpPr>
      <dsp:spPr>
        <a:xfrm>
          <a:off x="3843" y="2338561"/>
          <a:ext cx="2237600" cy="895040"/>
        </a:xfrm>
        <a:prstGeom prst="chevron">
          <a:avLst/>
        </a:prstGeom>
        <a:solidFill>
          <a:schemeClr val="accent1">
            <a:lumMod val="50000"/>
          </a:schemeClr>
        </a:solidFill>
        <a:ln w="25400" cap="flat" cmpd="sng" algn="ctr">
          <a:noFill/>
          <a:prstDash val="solid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Definición del Proyecto</a:t>
          </a:r>
          <a:endParaRPr lang="es-CL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sp:txBody>
      <dsp:txXfrm>
        <a:off x="3843" y="2338561"/>
        <a:ext cx="2237600" cy="895040"/>
      </dsp:txXfrm>
    </dsp:sp>
    <dsp:sp modelId="{95B54D26-2FE7-4049-A7C8-39D946E1CB07}">
      <dsp:nvSpPr>
        <dsp:cNvPr id="0" name=""/>
        <dsp:cNvSpPr/>
      </dsp:nvSpPr>
      <dsp:spPr>
        <a:xfrm>
          <a:off x="2017683" y="2338561"/>
          <a:ext cx="2237600" cy="8950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Metodologías</a:t>
          </a:r>
          <a:endParaRPr lang="es-CL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sp:txBody>
      <dsp:txXfrm>
        <a:off x="2017683" y="2338561"/>
        <a:ext cx="2237600" cy="895040"/>
      </dsp:txXfrm>
    </dsp:sp>
    <dsp:sp modelId="{7B931F6E-BB98-4487-93CB-5F1A49F2E2CE}">
      <dsp:nvSpPr>
        <dsp:cNvPr id="0" name=""/>
        <dsp:cNvSpPr/>
      </dsp:nvSpPr>
      <dsp:spPr>
        <a:xfrm>
          <a:off x="4031523" y="2338561"/>
          <a:ext cx="2237600" cy="8950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Factores Críticos</a:t>
          </a:r>
          <a:endParaRPr lang="es-CL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sp:txBody>
      <dsp:txXfrm>
        <a:off x="4031523" y="2338561"/>
        <a:ext cx="2237600" cy="895040"/>
      </dsp:txXfrm>
    </dsp:sp>
    <dsp:sp modelId="{01A4915E-B646-4AD9-AD8D-0B8FF05FBA8C}">
      <dsp:nvSpPr>
        <dsp:cNvPr id="0" name=""/>
        <dsp:cNvSpPr/>
      </dsp:nvSpPr>
      <dsp:spPr>
        <a:xfrm>
          <a:off x="6045364" y="2338561"/>
          <a:ext cx="2237600" cy="8950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Conclusiones</a:t>
          </a:r>
          <a:endParaRPr lang="es-CL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sp:txBody>
      <dsp:txXfrm>
        <a:off x="6045364" y="2338561"/>
        <a:ext cx="2237600" cy="89504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516E468-FBBD-4BAE-891E-89C1D819190F}">
      <dsp:nvSpPr>
        <dsp:cNvPr id="0" name=""/>
        <dsp:cNvSpPr/>
      </dsp:nvSpPr>
      <dsp:spPr>
        <a:xfrm>
          <a:off x="3843" y="2338561"/>
          <a:ext cx="2237600" cy="895040"/>
        </a:xfrm>
        <a:prstGeom prst="chevron">
          <a:avLst/>
        </a:prstGeom>
        <a:solidFill>
          <a:schemeClr val="accent1"/>
        </a:solidFill>
        <a:ln w="25400" cap="flat" cmpd="sng" algn="ctr">
          <a:noFill/>
          <a:prstDash val="solid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Definición del Proyecto</a:t>
          </a:r>
          <a:endParaRPr lang="es-CL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sp:txBody>
      <dsp:txXfrm>
        <a:off x="3843" y="2338561"/>
        <a:ext cx="2237600" cy="895040"/>
      </dsp:txXfrm>
    </dsp:sp>
    <dsp:sp modelId="{95B54D26-2FE7-4049-A7C8-39D946E1CB07}">
      <dsp:nvSpPr>
        <dsp:cNvPr id="0" name=""/>
        <dsp:cNvSpPr/>
      </dsp:nvSpPr>
      <dsp:spPr>
        <a:xfrm>
          <a:off x="2017683" y="2338561"/>
          <a:ext cx="2237600" cy="895040"/>
        </a:xfrm>
        <a:prstGeom prst="chevron">
          <a:avLst/>
        </a:prstGeom>
        <a:solidFill>
          <a:schemeClr val="accent1">
            <a:lumMod val="50000"/>
          </a:schemeClr>
        </a:solidFill>
        <a:ln w="25400" cap="flat" cmpd="sng" algn="ctr">
          <a:noFill/>
          <a:prstDash val="solid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Metodologías</a:t>
          </a:r>
          <a:endParaRPr lang="es-CL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sp:txBody>
      <dsp:txXfrm>
        <a:off x="2017683" y="2338561"/>
        <a:ext cx="2237600" cy="895040"/>
      </dsp:txXfrm>
    </dsp:sp>
    <dsp:sp modelId="{7B931F6E-BB98-4487-93CB-5F1A49F2E2CE}">
      <dsp:nvSpPr>
        <dsp:cNvPr id="0" name=""/>
        <dsp:cNvSpPr/>
      </dsp:nvSpPr>
      <dsp:spPr>
        <a:xfrm>
          <a:off x="4031523" y="2338561"/>
          <a:ext cx="2237600" cy="8950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Factores Críticos</a:t>
          </a:r>
          <a:endParaRPr lang="es-CL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sp:txBody>
      <dsp:txXfrm>
        <a:off x="4031523" y="2338561"/>
        <a:ext cx="2237600" cy="895040"/>
      </dsp:txXfrm>
    </dsp:sp>
    <dsp:sp modelId="{01A4915E-B646-4AD9-AD8D-0B8FF05FBA8C}">
      <dsp:nvSpPr>
        <dsp:cNvPr id="0" name=""/>
        <dsp:cNvSpPr/>
      </dsp:nvSpPr>
      <dsp:spPr>
        <a:xfrm>
          <a:off x="6045364" y="2338561"/>
          <a:ext cx="2237600" cy="8950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Conclusiones</a:t>
          </a:r>
          <a:endParaRPr lang="es-CL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sp:txBody>
      <dsp:txXfrm>
        <a:off x="6045364" y="2338561"/>
        <a:ext cx="2237600" cy="89504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516E468-FBBD-4BAE-891E-89C1D819190F}">
      <dsp:nvSpPr>
        <dsp:cNvPr id="0" name=""/>
        <dsp:cNvSpPr/>
      </dsp:nvSpPr>
      <dsp:spPr>
        <a:xfrm>
          <a:off x="3843" y="2338561"/>
          <a:ext cx="2237600" cy="895040"/>
        </a:xfrm>
        <a:prstGeom prst="chevron">
          <a:avLst/>
        </a:prstGeom>
        <a:solidFill>
          <a:schemeClr val="accent1"/>
        </a:solidFill>
        <a:ln w="25400" cap="flat" cmpd="sng" algn="ctr">
          <a:noFill/>
          <a:prstDash val="solid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Definición del Proyecto</a:t>
          </a:r>
          <a:endParaRPr lang="es-CL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sp:txBody>
      <dsp:txXfrm>
        <a:off x="3843" y="2338561"/>
        <a:ext cx="2237600" cy="895040"/>
      </dsp:txXfrm>
    </dsp:sp>
    <dsp:sp modelId="{95B54D26-2FE7-4049-A7C8-39D946E1CB07}">
      <dsp:nvSpPr>
        <dsp:cNvPr id="0" name=""/>
        <dsp:cNvSpPr/>
      </dsp:nvSpPr>
      <dsp:spPr>
        <a:xfrm>
          <a:off x="2017683" y="2338561"/>
          <a:ext cx="2237600" cy="8950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Metodologías</a:t>
          </a:r>
          <a:endParaRPr lang="es-CL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sp:txBody>
      <dsp:txXfrm>
        <a:off x="2017683" y="2338561"/>
        <a:ext cx="2237600" cy="895040"/>
      </dsp:txXfrm>
    </dsp:sp>
    <dsp:sp modelId="{7B931F6E-BB98-4487-93CB-5F1A49F2E2CE}">
      <dsp:nvSpPr>
        <dsp:cNvPr id="0" name=""/>
        <dsp:cNvSpPr/>
      </dsp:nvSpPr>
      <dsp:spPr>
        <a:xfrm>
          <a:off x="4031523" y="2338561"/>
          <a:ext cx="2237600" cy="895040"/>
        </a:xfrm>
        <a:prstGeom prst="chevron">
          <a:avLst/>
        </a:prstGeom>
        <a:solidFill>
          <a:schemeClr val="accent1">
            <a:lumMod val="50000"/>
          </a:schemeClr>
        </a:solidFill>
        <a:ln w="25400" cap="flat" cmpd="sng" algn="ctr">
          <a:noFill/>
          <a:prstDash val="solid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Factores Críticos</a:t>
          </a:r>
          <a:endParaRPr lang="es-CL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sp:txBody>
      <dsp:txXfrm>
        <a:off x="4031523" y="2338561"/>
        <a:ext cx="2237600" cy="895040"/>
      </dsp:txXfrm>
    </dsp:sp>
    <dsp:sp modelId="{01A4915E-B646-4AD9-AD8D-0B8FF05FBA8C}">
      <dsp:nvSpPr>
        <dsp:cNvPr id="0" name=""/>
        <dsp:cNvSpPr/>
      </dsp:nvSpPr>
      <dsp:spPr>
        <a:xfrm>
          <a:off x="6045364" y="2338561"/>
          <a:ext cx="2237600" cy="8950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Conclusiones</a:t>
          </a:r>
          <a:endParaRPr lang="es-CL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sp:txBody>
      <dsp:txXfrm>
        <a:off x="6045364" y="2338561"/>
        <a:ext cx="2237600" cy="89504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516E468-FBBD-4BAE-891E-89C1D819190F}">
      <dsp:nvSpPr>
        <dsp:cNvPr id="0" name=""/>
        <dsp:cNvSpPr/>
      </dsp:nvSpPr>
      <dsp:spPr>
        <a:xfrm>
          <a:off x="3843" y="2338561"/>
          <a:ext cx="2237600" cy="895040"/>
        </a:xfrm>
        <a:prstGeom prst="chevron">
          <a:avLst/>
        </a:prstGeom>
        <a:solidFill>
          <a:schemeClr val="accent1"/>
        </a:solidFill>
        <a:ln w="25400" cap="flat" cmpd="sng" algn="ctr">
          <a:noFill/>
          <a:prstDash val="solid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Definición del Proyecto</a:t>
          </a:r>
          <a:endParaRPr lang="es-CL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sp:txBody>
      <dsp:txXfrm>
        <a:off x="3843" y="2338561"/>
        <a:ext cx="2237600" cy="895040"/>
      </dsp:txXfrm>
    </dsp:sp>
    <dsp:sp modelId="{95B54D26-2FE7-4049-A7C8-39D946E1CB07}">
      <dsp:nvSpPr>
        <dsp:cNvPr id="0" name=""/>
        <dsp:cNvSpPr/>
      </dsp:nvSpPr>
      <dsp:spPr>
        <a:xfrm>
          <a:off x="2017683" y="2338561"/>
          <a:ext cx="2237600" cy="8950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Metodologías</a:t>
          </a:r>
          <a:endParaRPr lang="es-CL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sp:txBody>
      <dsp:txXfrm>
        <a:off x="2017683" y="2338561"/>
        <a:ext cx="2237600" cy="895040"/>
      </dsp:txXfrm>
    </dsp:sp>
    <dsp:sp modelId="{7B931F6E-BB98-4487-93CB-5F1A49F2E2CE}">
      <dsp:nvSpPr>
        <dsp:cNvPr id="0" name=""/>
        <dsp:cNvSpPr/>
      </dsp:nvSpPr>
      <dsp:spPr>
        <a:xfrm>
          <a:off x="4031523" y="2338561"/>
          <a:ext cx="2237600" cy="8950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Factores Críticos</a:t>
          </a:r>
          <a:endParaRPr lang="es-CL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sp:txBody>
      <dsp:txXfrm>
        <a:off x="4031523" y="2338561"/>
        <a:ext cx="2237600" cy="895040"/>
      </dsp:txXfrm>
    </dsp:sp>
    <dsp:sp modelId="{01A4915E-B646-4AD9-AD8D-0B8FF05FBA8C}">
      <dsp:nvSpPr>
        <dsp:cNvPr id="0" name=""/>
        <dsp:cNvSpPr/>
      </dsp:nvSpPr>
      <dsp:spPr>
        <a:xfrm>
          <a:off x="6045364" y="2338561"/>
          <a:ext cx="2237600" cy="895040"/>
        </a:xfrm>
        <a:prstGeom prst="chevron">
          <a:avLst/>
        </a:prstGeom>
        <a:solidFill>
          <a:schemeClr val="accent1">
            <a:lumMod val="50000"/>
          </a:schemeClr>
        </a:solidFill>
        <a:ln w="25400" cap="flat" cmpd="sng" algn="ctr">
          <a:noFill/>
          <a:prstDash val="solid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Conclusiones</a:t>
          </a:r>
          <a:endParaRPr lang="es-CL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sp:txBody>
      <dsp:txXfrm>
        <a:off x="6045364" y="2338561"/>
        <a:ext cx="2237600" cy="895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9E8ABA5-0680-496D-BABC-8F628C463BC5}" type="datetimeFigureOut">
              <a:rPr lang="es-ES"/>
              <a:pPr>
                <a:defRPr/>
              </a:pPr>
              <a:t>02/10/2011</a:t>
            </a:fld>
            <a:endParaRPr lang="es-ES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3B7D24C-7FA4-43A1-B338-A689D5765200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56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28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0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2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B7D24C-7FA4-43A1-B338-A689D5765200}" type="slidenum">
              <a:rPr lang="es-ES" smtClean="0"/>
              <a:pPr>
                <a:defRPr/>
              </a:pPr>
              <a:t>1</a:t>
            </a:fld>
            <a:endParaRPr lang="es-E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B7D24C-7FA4-43A1-B338-A689D5765200}" type="slidenum">
              <a:rPr lang="es-ES" smtClean="0"/>
              <a:pPr>
                <a:defRPr/>
              </a:pPr>
              <a:t>10</a:t>
            </a:fld>
            <a:endParaRPr lang="es-E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_tradnl" smtClean="0"/>
          </a:p>
        </p:txBody>
      </p:sp>
      <p:sp>
        <p:nvSpPr>
          <p:cNvPr id="3686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F09D0A7-238E-47C7-8AC0-8A3E3B3256AD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s-E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B7D24C-7FA4-43A1-B338-A689D5765200}" type="slidenum">
              <a:rPr lang="es-ES" smtClean="0"/>
              <a:pPr>
                <a:defRPr/>
              </a:pPr>
              <a:t>12</a:t>
            </a:fld>
            <a:endParaRPr lang="es-E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B7D24C-7FA4-43A1-B338-A689D5765200}" type="slidenum">
              <a:rPr lang="es-ES" smtClean="0"/>
              <a:pPr>
                <a:defRPr/>
              </a:pPr>
              <a:t>13</a:t>
            </a:fld>
            <a:endParaRPr lang="es-E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B7D24C-7FA4-43A1-B338-A689D5765200}" type="slidenum">
              <a:rPr lang="es-ES" smtClean="0"/>
              <a:pPr>
                <a:defRPr/>
              </a:pPr>
              <a:t>14</a:t>
            </a:fld>
            <a:endParaRPr lang="es-E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B7D24C-7FA4-43A1-B338-A689D5765200}" type="slidenum">
              <a:rPr lang="es-ES" smtClean="0"/>
              <a:pPr>
                <a:defRPr/>
              </a:pPr>
              <a:t>15</a:t>
            </a:fld>
            <a:endParaRPr lang="es-E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B7D24C-7FA4-43A1-B338-A689D5765200}" type="slidenum">
              <a:rPr lang="es-ES" smtClean="0"/>
              <a:pPr>
                <a:defRPr/>
              </a:pPr>
              <a:t>16</a:t>
            </a:fld>
            <a:endParaRPr lang="es-E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B7D24C-7FA4-43A1-B338-A689D5765200}" type="slidenum">
              <a:rPr lang="es-ES" smtClean="0"/>
              <a:pPr>
                <a:defRPr/>
              </a:pPr>
              <a:t>17</a:t>
            </a:fld>
            <a:endParaRPr lang="es-E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B7D24C-7FA4-43A1-B338-A689D5765200}" type="slidenum">
              <a:rPr lang="es-ES" smtClean="0"/>
              <a:pPr>
                <a:defRPr/>
              </a:pPr>
              <a:t>18</a:t>
            </a:fld>
            <a:endParaRPr lang="es-E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B7D24C-7FA4-43A1-B338-A689D5765200}" type="slidenum">
              <a:rPr lang="es-ES" smtClean="0"/>
              <a:pPr>
                <a:defRPr/>
              </a:pPr>
              <a:t>19</a:t>
            </a:fld>
            <a:endParaRPr lang="es-E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_tradnl" smtClean="0"/>
          </a:p>
        </p:txBody>
      </p:sp>
      <p:sp>
        <p:nvSpPr>
          <p:cNvPr id="3686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F09D0A7-238E-47C7-8AC0-8A3E3B3256AD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s-E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_tradnl" smtClean="0"/>
          </a:p>
        </p:txBody>
      </p:sp>
      <p:sp>
        <p:nvSpPr>
          <p:cNvPr id="3686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F09D0A7-238E-47C7-8AC0-8A3E3B3256AD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s-ES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B7D24C-7FA4-43A1-B338-A689D5765200}" type="slidenum">
              <a:rPr lang="es-ES" smtClean="0"/>
              <a:pPr>
                <a:defRPr/>
              </a:pPr>
              <a:t>21</a:t>
            </a:fld>
            <a:endParaRPr lang="es-E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B7D24C-7FA4-43A1-B338-A689D5765200}" type="slidenum">
              <a:rPr lang="es-ES" smtClean="0"/>
              <a:pPr>
                <a:defRPr/>
              </a:pPr>
              <a:t>22</a:t>
            </a:fld>
            <a:endParaRPr lang="es-E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B7D24C-7FA4-43A1-B338-A689D5765200}" type="slidenum">
              <a:rPr lang="es-ES" smtClean="0"/>
              <a:pPr>
                <a:defRPr/>
              </a:pPr>
              <a:t>3</a:t>
            </a:fld>
            <a:endParaRPr lang="es-E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B7D24C-7FA4-43A1-B338-A689D5765200}" type="slidenum">
              <a:rPr lang="es-ES" smtClean="0"/>
              <a:pPr>
                <a:defRPr/>
              </a:pPr>
              <a:t>4</a:t>
            </a:fld>
            <a:endParaRPr lang="es-E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B7D24C-7FA4-43A1-B338-A689D5765200}" type="slidenum">
              <a:rPr lang="es-ES" smtClean="0"/>
              <a:pPr>
                <a:defRPr/>
              </a:pPr>
              <a:t>5</a:t>
            </a:fld>
            <a:endParaRPr lang="es-E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B7D24C-7FA4-43A1-B338-A689D5765200}" type="slidenum">
              <a:rPr lang="es-ES" smtClean="0"/>
              <a:pPr>
                <a:defRPr/>
              </a:pPr>
              <a:t>6</a:t>
            </a:fld>
            <a:endParaRPr lang="es-E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B7D24C-7FA4-43A1-B338-A689D5765200}" type="slidenum">
              <a:rPr lang="es-ES" smtClean="0"/>
              <a:pPr>
                <a:defRPr/>
              </a:pPr>
              <a:t>7</a:t>
            </a:fld>
            <a:endParaRPr lang="es-E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_tradnl" smtClean="0"/>
          </a:p>
        </p:txBody>
      </p:sp>
      <p:sp>
        <p:nvSpPr>
          <p:cNvPr id="3686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F09D0A7-238E-47C7-8AC0-8A3E3B3256AD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s-E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B7D24C-7FA4-43A1-B338-A689D5765200}" type="slidenum">
              <a:rPr lang="es-ES" smtClean="0"/>
              <a:pPr>
                <a:defRPr/>
              </a:pPr>
              <a:t>9</a:t>
            </a:fld>
            <a:endParaRPr lang="es-E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pPr>
              <a:defRPr/>
            </a:pPr>
            <a:fld id="{99F363FF-4962-406B-823E-7B47911F7FF2}" type="datetimeFigureOut">
              <a:rPr lang="es-ES"/>
              <a:pPr>
                <a:defRPr/>
              </a:pPr>
              <a:t>02/10/2011</a:t>
            </a:fld>
            <a:endParaRPr lang="es-ES"/>
          </a:p>
        </p:txBody>
      </p:sp>
      <p:sp>
        <p:nvSpPr>
          <p:cNvPr id="5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pPr>
              <a:defRPr/>
            </a:pPr>
            <a:fld id="{967DBBED-03A3-4F21-94AE-DEDE567C280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657C79-1D4E-49CD-A501-D2E30ACA0698}" type="datetimeFigureOut">
              <a:rPr lang="es-ES"/>
              <a:pPr>
                <a:defRPr/>
              </a:pPr>
              <a:t>02/10/2011</a:t>
            </a:fld>
            <a:endParaRPr lang="es-ES"/>
          </a:p>
        </p:txBody>
      </p:sp>
      <p:sp>
        <p:nvSpPr>
          <p:cNvPr id="5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EB1F00-68B3-4CB9-AB73-FA87E3F630D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0866B7-3F94-45AE-B31F-BAB0608BC4A9}" type="datetimeFigureOut">
              <a:rPr lang="es-ES"/>
              <a:pPr>
                <a:defRPr/>
              </a:pPr>
              <a:t>02/10/2011</a:t>
            </a:fld>
            <a:endParaRPr lang="es-ES"/>
          </a:p>
        </p:txBody>
      </p:sp>
      <p:sp>
        <p:nvSpPr>
          <p:cNvPr id="5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979865-6A49-4C18-8559-5E283F47F6C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B72F82-5824-4DCB-99E1-3D191B23D1EA}" type="datetimeFigureOut">
              <a:rPr lang="es-ES"/>
              <a:pPr>
                <a:defRPr/>
              </a:pPr>
              <a:t>02/10/2011</a:t>
            </a:fld>
            <a:endParaRPr lang="es-ES"/>
          </a:p>
        </p:txBody>
      </p:sp>
      <p:sp>
        <p:nvSpPr>
          <p:cNvPr id="5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528FF9-CBF0-428C-8AF4-5C543F859E4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pPr>
              <a:defRPr/>
            </a:pPr>
            <a:fld id="{C62C9ED0-6DE8-4718-AA84-7B2B43DE0E58}" type="datetimeFigureOut">
              <a:rPr lang="es-ES"/>
              <a:pPr>
                <a:defRPr/>
              </a:pPr>
              <a:t>02/10/2011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pPr>
              <a:defRPr/>
            </a:pPr>
            <a:fld id="{543149BE-4A90-460F-A4BA-D4BFF0B76A3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223D36-69DA-4D7D-9342-6F46DA50A766}" type="datetimeFigureOut">
              <a:rPr lang="es-ES"/>
              <a:pPr>
                <a:defRPr/>
              </a:pPr>
              <a:t>02/10/2011</a:t>
            </a:fld>
            <a:endParaRPr lang="es-ES"/>
          </a:p>
        </p:txBody>
      </p:sp>
      <p:sp>
        <p:nvSpPr>
          <p:cNvPr id="6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52A1C0-FC56-4588-98A8-94BA7D8176E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04F2F9-3D9C-48B3-ADB1-1DCB7C833F80}" type="datetimeFigureOut">
              <a:rPr lang="es-ES"/>
              <a:pPr>
                <a:defRPr/>
              </a:pPr>
              <a:t>02/10/2011</a:t>
            </a:fld>
            <a:endParaRPr lang="es-ES"/>
          </a:p>
        </p:txBody>
      </p:sp>
      <p:sp>
        <p:nvSpPr>
          <p:cNvPr id="8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9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7EE333-B87A-4670-8BEB-52A6D5A59BF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978680-D769-4531-888A-7EFEEEA23BED}" type="datetimeFigureOut">
              <a:rPr lang="es-ES"/>
              <a:pPr>
                <a:defRPr/>
              </a:pPr>
              <a:t>02/10/2011</a:t>
            </a:fld>
            <a:endParaRPr lang="es-ES"/>
          </a:p>
        </p:txBody>
      </p:sp>
      <p:sp>
        <p:nvSpPr>
          <p:cNvPr id="4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294485-428A-442A-B69F-C9D156EF1F8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7CFAAF-5BC0-4491-AE02-C0323252D0F7}" type="datetimeFigureOut">
              <a:rPr lang="es-ES"/>
              <a:pPr>
                <a:defRPr/>
              </a:pPr>
              <a:t>02/10/2011</a:t>
            </a:fld>
            <a:endParaRPr lang="es-ES"/>
          </a:p>
        </p:txBody>
      </p:sp>
      <p:sp>
        <p:nvSpPr>
          <p:cNvPr id="3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4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574AB4-FDA5-492B-8AEC-A5E58EEC809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05134E-F99F-44FE-9FC0-1769B4088FD9}" type="datetimeFigureOut">
              <a:rPr lang="es-ES"/>
              <a:pPr>
                <a:defRPr/>
              </a:pPr>
              <a:t>02/10/2011</a:t>
            </a:fld>
            <a:endParaRPr lang="es-ES"/>
          </a:p>
        </p:txBody>
      </p:sp>
      <p:sp>
        <p:nvSpPr>
          <p:cNvPr id="6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EC9FB-2948-4B05-86FE-0850E5B9468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ortar y redondear rectángulo de esquina sencilla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5 Triángulo rectángulo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6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s-ES" noProof="0" dirty="0" smtClean="0"/>
              <a:t>Haga clic en el icono para agregar una imagen</a:t>
            </a:r>
            <a:endParaRPr lang="en-US" noProof="0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FBDE9B-4B2A-4E2D-A5C1-E770AE789778}" type="datetimeFigureOut">
              <a:rPr lang="es-ES"/>
              <a:pPr>
                <a:defRPr/>
              </a:pPr>
              <a:t>02/10/2011</a:t>
            </a:fld>
            <a:endParaRPr lang="es-ES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9155AE-D62E-48AC-B61C-00825F3DF94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028" name="8 Marcador de título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1029" name="29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45C75"/>
                </a:solidFill>
                <a:latin typeface="Constantia" pitchFamily="18" charset="0"/>
              </a:defRPr>
            </a:lvl1pPr>
          </a:lstStyle>
          <a:p>
            <a:pPr>
              <a:defRPr/>
            </a:pPr>
            <a:fld id="{7FD9CE29-D88E-4E9F-8254-598926C4DA5A}" type="datetimeFigureOut">
              <a:rPr lang="es-ES"/>
              <a:pPr>
                <a:defRPr/>
              </a:pPr>
              <a:t>02/10/2011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45C75"/>
                </a:solidFill>
                <a:latin typeface="Constantia" pitchFamily="18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45C75"/>
                </a:solidFill>
                <a:latin typeface="Constantia" pitchFamily="18" charset="0"/>
              </a:defRPr>
            </a:lvl1pPr>
          </a:lstStyle>
          <a:p>
            <a:pPr>
              <a:defRPr/>
            </a:pPr>
            <a:fld id="{39985036-5F10-4CE7-BECE-58EF6850B99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grpSp>
        <p:nvGrpSpPr>
          <p:cNvPr id="1033" name="1 Grupo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3" r:id="rId1"/>
    <p:sldLayoutId id="2147484042" r:id="rId2"/>
    <p:sldLayoutId id="2147484044" r:id="rId3"/>
    <p:sldLayoutId id="2147484041" r:id="rId4"/>
    <p:sldLayoutId id="2147484040" r:id="rId5"/>
    <p:sldLayoutId id="2147484039" r:id="rId6"/>
    <p:sldLayoutId id="2147484038" r:id="rId7"/>
    <p:sldLayoutId id="2147484037" r:id="rId8"/>
    <p:sldLayoutId id="2147484045" r:id="rId9"/>
    <p:sldLayoutId id="2147484036" r:id="rId10"/>
    <p:sldLayoutId id="214748403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1463" indent="-271463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2813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5863" indent="-207963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7963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1 Título"/>
          <p:cNvSpPr>
            <a:spLocks noGrp="1"/>
          </p:cNvSpPr>
          <p:nvPr>
            <p:ph type="title"/>
          </p:nvPr>
        </p:nvSpPr>
        <p:spPr>
          <a:xfrm>
            <a:off x="539750" y="1628775"/>
            <a:ext cx="8229600" cy="1800225"/>
          </a:xfrm>
        </p:spPr>
        <p:txBody>
          <a:bodyPr/>
          <a:lstStyle/>
          <a:p>
            <a:pPr algn="ctr" eaLnBrk="1" hangingPunct="1"/>
            <a:r>
              <a:rPr lang="es-CL" sz="2800" dirty="0" smtClean="0"/>
              <a:t>FORMULACIÓN DE LAS MEJORES PRÁCTICAS PARA AUMENTAR LAS POSIBILIDADES DE ÉXITO EN EL DESARROLLO DE PROYECTOS INFORMÁTICOS EN ZOFRI S.A. A PARTIR DEL ANÁLISIS DE PROYECTOS EJECUTADOS</a:t>
            </a:r>
            <a:endParaRPr lang="es-ES" sz="4400" dirty="0" smtClean="0"/>
          </a:p>
        </p:txBody>
      </p:sp>
      <p:sp>
        <p:nvSpPr>
          <p:cNvPr id="5124" name="2 Subtítulo"/>
          <p:cNvSpPr>
            <a:spLocks noGrp="1"/>
          </p:cNvSpPr>
          <p:nvPr>
            <p:ph idx="1"/>
          </p:nvPr>
        </p:nvSpPr>
        <p:spPr>
          <a:xfrm>
            <a:off x="4355976" y="4876576"/>
            <a:ext cx="4637162" cy="1432744"/>
          </a:xfrm>
        </p:spPr>
        <p:txBody>
          <a:bodyPr/>
          <a:lstStyle/>
          <a:p>
            <a:pPr defTabSz="912813" eaLnBrk="1" hangingPunct="1">
              <a:lnSpc>
                <a:spcPct val="150000"/>
              </a:lnSpc>
              <a:buNone/>
            </a:pPr>
            <a:r>
              <a:rPr lang="es-ES" sz="1300" b="1" dirty="0" smtClean="0">
                <a:latin typeface="Times New Roman" pitchFamily="18" charset="0"/>
                <a:cs typeface="Times New Roman" pitchFamily="18" charset="0"/>
              </a:rPr>
              <a:t>Alumnos:		MAURICIO CÁMARA MOLINA</a:t>
            </a:r>
          </a:p>
          <a:p>
            <a:pPr defTabSz="912813" eaLnBrk="1" hangingPunct="1">
              <a:lnSpc>
                <a:spcPct val="150000"/>
              </a:lnSpc>
              <a:buNone/>
            </a:pPr>
            <a:r>
              <a:rPr lang="es-ES" sz="1300" b="1" dirty="0" smtClean="0">
                <a:latin typeface="Times New Roman" pitchFamily="18" charset="0"/>
                <a:cs typeface="Times New Roman" pitchFamily="18" charset="0"/>
              </a:rPr>
              <a:t>			MANUEL GARAY RIQUELME</a:t>
            </a:r>
          </a:p>
          <a:p>
            <a:pPr defTabSz="912813" eaLnBrk="1" hangingPunct="1">
              <a:lnSpc>
                <a:spcPct val="150000"/>
              </a:lnSpc>
              <a:buNone/>
            </a:pPr>
            <a:r>
              <a:rPr lang="es-ES" sz="1300" b="1" dirty="0" smtClean="0">
                <a:latin typeface="Times New Roman" pitchFamily="18" charset="0"/>
                <a:cs typeface="Times New Roman" pitchFamily="18" charset="0"/>
              </a:rPr>
              <a:t>Profesor </a:t>
            </a:r>
            <a:r>
              <a:rPr lang="es-ES" sz="1300" b="1" dirty="0" err="1" smtClean="0">
                <a:latin typeface="Times New Roman" pitchFamily="18" charset="0"/>
                <a:cs typeface="Times New Roman" pitchFamily="18" charset="0"/>
              </a:rPr>
              <a:t>Patrocinante</a:t>
            </a:r>
            <a:r>
              <a:rPr lang="es-ES" sz="1300" b="1" dirty="0" smtClean="0">
                <a:latin typeface="Times New Roman" pitchFamily="18" charset="0"/>
                <a:cs typeface="Times New Roman" pitchFamily="18" charset="0"/>
              </a:rPr>
              <a:t>:	NANCY EBNER GERSCHBERG</a:t>
            </a:r>
          </a:p>
          <a:p>
            <a:pPr defTabSz="912813" eaLnBrk="1" hangingPunct="1">
              <a:lnSpc>
                <a:spcPct val="150000"/>
              </a:lnSpc>
              <a:buNone/>
            </a:pPr>
            <a:r>
              <a:rPr lang="es-ES" sz="1300" b="1" dirty="0" smtClean="0">
                <a:latin typeface="Times New Roman" pitchFamily="18" charset="0"/>
                <a:cs typeface="Times New Roman" pitchFamily="18" charset="0"/>
              </a:rPr>
              <a:t>Profesor Colaborador :	PURÍSIMA NEIRA CORTÉS</a:t>
            </a:r>
          </a:p>
        </p:txBody>
      </p:sp>
      <p:sp>
        <p:nvSpPr>
          <p:cNvPr id="5125" name="Rectangle 3"/>
          <p:cNvSpPr>
            <a:spLocks noChangeArrowheads="1"/>
          </p:cNvSpPr>
          <p:nvPr/>
        </p:nvSpPr>
        <p:spPr bwMode="auto">
          <a:xfrm>
            <a:off x="827088" y="3770457"/>
            <a:ext cx="7500937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defTabSz="912813"/>
            <a:r>
              <a:rPr lang="es-ES" b="1" dirty="0">
                <a:cs typeface="Times New Roman" pitchFamily="18" charset="0"/>
              </a:rPr>
              <a:t>TRABAJO DE TÍTULO PARA OPTAR AL TITULO DE</a:t>
            </a:r>
            <a:endParaRPr lang="es-ES" sz="1050" dirty="0"/>
          </a:p>
          <a:p>
            <a:pPr algn="ctr" defTabSz="912813" eaLnBrk="0" hangingPunct="0"/>
            <a:r>
              <a:rPr lang="es-ES" b="1" dirty="0">
                <a:cs typeface="Times New Roman" pitchFamily="18" charset="0"/>
              </a:rPr>
              <a:t> INGENIERO </a:t>
            </a:r>
            <a:r>
              <a:rPr lang="es-ES" b="1" dirty="0" smtClean="0">
                <a:cs typeface="Times New Roman" pitchFamily="18" charset="0"/>
              </a:rPr>
              <a:t>CIVIL </a:t>
            </a:r>
            <a:r>
              <a:rPr lang="es-ES" b="1" dirty="0">
                <a:cs typeface="Times New Roman" pitchFamily="18" charset="0"/>
              </a:rPr>
              <a:t>INDUSTRIAL</a:t>
            </a:r>
            <a:endParaRPr lang="es-ES" sz="2400" dirty="0"/>
          </a:p>
        </p:txBody>
      </p:sp>
      <p:sp>
        <p:nvSpPr>
          <p:cNvPr id="5126" name="Rectangle 5"/>
          <p:cNvSpPr>
            <a:spLocks noChangeArrowheads="1"/>
          </p:cNvSpPr>
          <p:nvPr/>
        </p:nvSpPr>
        <p:spPr bwMode="auto">
          <a:xfrm>
            <a:off x="1214438" y="6321251"/>
            <a:ext cx="642937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defTabSz="912813"/>
            <a:r>
              <a:rPr lang="es-ES" sz="1300" b="1" dirty="0">
                <a:cs typeface="Times New Roman" pitchFamily="18" charset="0"/>
              </a:rPr>
              <a:t>IQUIQUE – CHILE</a:t>
            </a:r>
            <a:endParaRPr lang="es-ES" sz="900" dirty="0"/>
          </a:p>
          <a:p>
            <a:pPr algn="ctr" defTabSz="912813" eaLnBrk="0" hangingPunct="0"/>
            <a:r>
              <a:rPr lang="es-ES" sz="1300" b="1" dirty="0" smtClean="0">
                <a:cs typeface="Times New Roman" pitchFamily="18" charset="0"/>
              </a:rPr>
              <a:t>2011</a:t>
            </a:r>
            <a:endParaRPr lang="es-ES" dirty="0"/>
          </a:p>
        </p:txBody>
      </p:sp>
      <p:sp>
        <p:nvSpPr>
          <p:cNvPr id="5127" name="Rectangle 6"/>
          <p:cNvSpPr>
            <a:spLocks noChangeArrowheads="1"/>
          </p:cNvSpPr>
          <p:nvPr/>
        </p:nvSpPr>
        <p:spPr bwMode="auto">
          <a:xfrm>
            <a:off x="1908175" y="188640"/>
            <a:ext cx="542925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defTabSz="912813"/>
            <a:r>
              <a:rPr lang="es-ES" sz="2800" b="1" dirty="0">
                <a:cs typeface="Times New Roman" pitchFamily="18" charset="0"/>
              </a:rPr>
              <a:t>UNIVERSIDAD</a:t>
            </a:r>
            <a:r>
              <a:rPr lang="es-ES" sz="2400" b="1" dirty="0">
                <a:cs typeface="Times New Roman" pitchFamily="18" charset="0"/>
              </a:rPr>
              <a:t> </a:t>
            </a:r>
            <a:r>
              <a:rPr lang="es-ES" sz="2800" b="1" dirty="0">
                <a:cs typeface="Times New Roman" pitchFamily="18" charset="0"/>
              </a:rPr>
              <a:t>ARTURO PRAT</a:t>
            </a:r>
            <a:endParaRPr lang="es-ES" sz="1000" dirty="0"/>
          </a:p>
          <a:p>
            <a:pPr algn="ctr" defTabSz="912813" eaLnBrk="0" hangingPunct="0"/>
            <a:r>
              <a:rPr lang="es-ES" sz="2000" dirty="0">
                <a:cs typeface="Times New Roman" pitchFamily="18" charset="0"/>
              </a:rPr>
              <a:t>Departamento de Ingeniería</a:t>
            </a:r>
            <a:endParaRPr lang="es-E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714356"/>
            <a:ext cx="7929618" cy="65321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 </a:t>
            </a:r>
            <a:r>
              <a:rPr lang="es-ES" sz="4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TenStep</a:t>
            </a:r>
            <a:endParaRPr lang="es-E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95" name="Rectangle 1"/>
          <p:cNvSpPr>
            <a:spLocks noChangeArrowheads="1"/>
          </p:cNvSpPr>
          <p:nvPr/>
        </p:nvSpPr>
        <p:spPr bwMode="auto">
          <a:xfrm>
            <a:off x="285720" y="1451088"/>
            <a:ext cx="8286808" cy="5057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228528" bIns="0" anchor="ctr">
            <a:spAutoFit/>
          </a:bodyPr>
          <a:lstStyle/>
          <a:p>
            <a:pPr marL="442913" indent="-444500" algn="just" defTabSz="912813" eaLnBrk="0" hangingPunct="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ü"/>
            </a:pPr>
            <a:r>
              <a:rPr lang="es-CL" sz="2400" dirty="0" smtClean="0">
                <a:cs typeface="Arial" charset="0"/>
              </a:rPr>
              <a:t>Creado para la gestión exitosa de proyectos de cualquier tipo. Incluye lo necesario para ser un gerente del proyecto exitoso.</a:t>
            </a:r>
          </a:p>
          <a:p>
            <a:pPr marL="442913" indent="-444500" algn="just" defTabSz="912813" eaLnBrk="0" hangingPunct="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ü"/>
            </a:pPr>
            <a:r>
              <a:rPr lang="es-CL" sz="2400" dirty="0" smtClean="0">
                <a:cs typeface="Arial" charset="0"/>
              </a:rPr>
              <a:t>Compuesto de 10 pasos que inician desde lo más básico, hasta lograr </a:t>
            </a:r>
            <a:r>
              <a:rPr lang="es-CL" sz="2400" smtClean="0">
                <a:cs typeface="Arial" charset="0"/>
              </a:rPr>
              <a:t>la </a:t>
            </a:r>
            <a:r>
              <a:rPr lang="es-CL" sz="2400" smtClean="0">
                <a:cs typeface="Arial" charset="0"/>
              </a:rPr>
              <a:t>configuración que </a:t>
            </a:r>
            <a:r>
              <a:rPr lang="es-CL" sz="2400" dirty="0" smtClean="0">
                <a:cs typeface="Arial" charset="0"/>
              </a:rPr>
              <a:t>requiera un proyecto en particular.</a:t>
            </a:r>
          </a:p>
          <a:p>
            <a:pPr marL="442913" indent="-444500" algn="just" defTabSz="912813" eaLnBrk="0" hangingPunct="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ü"/>
            </a:pPr>
            <a:r>
              <a:rPr lang="es-CL" sz="2400" dirty="0" smtClean="0">
                <a:cs typeface="Arial" charset="0"/>
              </a:rPr>
              <a:t>Es una metodología para manejar el trabajo como un proyecto. Está diseñado para ser tan flexible como sea necesario</a:t>
            </a:r>
            <a:endParaRPr lang="es-CL" sz="2400" dirty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Diagrama"/>
          <p:cNvGraphicFramePr/>
          <p:nvPr/>
        </p:nvGraphicFramePr>
        <p:xfrm>
          <a:off x="500034" y="500042"/>
          <a:ext cx="8286808" cy="55721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1472" y="404664"/>
            <a:ext cx="7929618" cy="65321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Factores Críticos de Éxito</a:t>
            </a:r>
            <a:endParaRPr lang="es-E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95" name="Rectangle 1"/>
          <p:cNvSpPr>
            <a:spLocks noChangeArrowheads="1"/>
          </p:cNvSpPr>
          <p:nvPr/>
        </p:nvSpPr>
        <p:spPr bwMode="auto">
          <a:xfrm>
            <a:off x="357158" y="1118018"/>
            <a:ext cx="8286751" cy="5504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228528" bIns="0" anchor="ctr">
            <a:spAutoFit/>
          </a:bodyPr>
          <a:lstStyle/>
          <a:p>
            <a:pPr marL="536400" indent="-536575" algn="just" defTabSz="912813" eaLnBrk="0" hangingPunct="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ü"/>
            </a:pPr>
            <a:r>
              <a:rPr lang="es-CL" sz="2400" dirty="0" smtClean="0">
                <a:cs typeface="Arial" charset="0"/>
              </a:rPr>
              <a:t>Cada metodología defines sus procesos o áreas de gestión. Sin embargo, se identifican elementos comunes.</a:t>
            </a:r>
          </a:p>
          <a:p>
            <a:pPr marL="536400" indent="-536575" algn="just" defTabSz="912813" eaLnBrk="0" hangingPunct="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ü"/>
            </a:pPr>
            <a:r>
              <a:rPr lang="es-CL" sz="2400" dirty="0" smtClean="0">
                <a:cs typeface="Arial" charset="0"/>
              </a:rPr>
              <a:t>Se combinaron estos elementos y se reagruparon en los siguientes factores críticos de éxito:</a:t>
            </a:r>
          </a:p>
          <a:p>
            <a:pPr marL="992013" lvl="1" indent="-536575" algn="just" defTabSz="912813" eaLnBrk="0" hangingPunct="0">
              <a:spcBef>
                <a:spcPts val="100"/>
              </a:spcBef>
              <a:buFont typeface="Arial" pitchFamily="34" charset="0"/>
              <a:buChar char="•"/>
            </a:pPr>
            <a:r>
              <a:rPr lang="es-CL" sz="2400" dirty="0" smtClean="0">
                <a:cs typeface="Arial" charset="0"/>
              </a:rPr>
              <a:t>Inicialización del Proyecto</a:t>
            </a:r>
          </a:p>
          <a:p>
            <a:pPr marL="992013" lvl="1" indent="-536575" algn="just" defTabSz="912813" eaLnBrk="0" hangingPunct="0">
              <a:spcBef>
                <a:spcPts val="100"/>
              </a:spcBef>
              <a:buFont typeface="Arial" pitchFamily="34" charset="0"/>
              <a:buChar char="•"/>
            </a:pPr>
            <a:r>
              <a:rPr lang="es-CL" sz="2400" dirty="0" smtClean="0">
                <a:cs typeface="Arial" charset="0"/>
              </a:rPr>
              <a:t>Dirección del proyecto</a:t>
            </a:r>
          </a:p>
          <a:p>
            <a:pPr marL="992013" lvl="1" indent="-536575" algn="just" defTabSz="912813" eaLnBrk="0" hangingPunct="0">
              <a:spcBef>
                <a:spcPts val="100"/>
              </a:spcBef>
              <a:buFont typeface="Arial" pitchFamily="34" charset="0"/>
              <a:buChar char="•"/>
            </a:pPr>
            <a:r>
              <a:rPr lang="es-CL" sz="2400" dirty="0" smtClean="0">
                <a:cs typeface="Arial" charset="0"/>
              </a:rPr>
              <a:t>Gestión de la Planificación y del Presupuesto</a:t>
            </a:r>
          </a:p>
          <a:p>
            <a:pPr marL="992013" lvl="1" indent="-536575" algn="just" defTabSz="912813" eaLnBrk="0" hangingPunct="0">
              <a:spcBef>
                <a:spcPts val="100"/>
              </a:spcBef>
              <a:buFont typeface="Arial" pitchFamily="34" charset="0"/>
              <a:buChar char="•"/>
            </a:pPr>
            <a:r>
              <a:rPr lang="es-CL" sz="2400" dirty="0" smtClean="0">
                <a:cs typeface="Arial" charset="0"/>
              </a:rPr>
              <a:t>Gestión de la Calidad</a:t>
            </a:r>
          </a:p>
          <a:p>
            <a:pPr marL="992013" lvl="1" indent="-536575" algn="just" defTabSz="912813" eaLnBrk="0" hangingPunct="0">
              <a:spcBef>
                <a:spcPts val="100"/>
              </a:spcBef>
              <a:buFont typeface="Arial" pitchFamily="34" charset="0"/>
              <a:buChar char="•"/>
            </a:pPr>
            <a:r>
              <a:rPr lang="es-CL" sz="2400" dirty="0" smtClean="0">
                <a:cs typeface="Arial" charset="0"/>
              </a:rPr>
              <a:t>Gestión del Recurso Humano</a:t>
            </a:r>
          </a:p>
          <a:p>
            <a:pPr marL="992013" lvl="1" indent="-536575" algn="just" defTabSz="912813" eaLnBrk="0" hangingPunct="0">
              <a:spcBef>
                <a:spcPts val="100"/>
              </a:spcBef>
              <a:buFont typeface="Arial" pitchFamily="34" charset="0"/>
              <a:buChar char="•"/>
            </a:pPr>
            <a:r>
              <a:rPr lang="es-CL" sz="2400" dirty="0" smtClean="0">
                <a:cs typeface="Arial" charset="0"/>
              </a:rPr>
              <a:t>Gestión del Riesgo</a:t>
            </a:r>
          </a:p>
          <a:p>
            <a:pPr marL="992013" lvl="1" indent="-536575" algn="just" defTabSz="912813" eaLnBrk="0" hangingPunct="0">
              <a:spcBef>
                <a:spcPts val="100"/>
              </a:spcBef>
              <a:buFont typeface="Arial" pitchFamily="34" charset="0"/>
              <a:buChar char="•"/>
            </a:pPr>
            <a:r>
              <a:rPr lang="es-CL" sz="2400" dirty="0" smtClean="0">
                <a:cs typeface="Arial" charset="0"/>
              </a:rPr>
              <a:t>Gestión de la Comunicación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1472" y="714356"/>
            <a:ext cx="7929618" cy="65321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Inicialización del Proyecto</a:t>
            </a:r>
            <a:endParaRPr lang="es-E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95" name="Rectangle 1"/>
          <p:cNvSpPr>
            <a:spLocks noChangeArrowheads="1"/>
          </p:cNvSpPr>
          <p:nvPr/>
        </p:nvSpPr>
        <p:spPr bwMode="auto">
          <a:xfrm>
            <a:off x="357158" y="1480760"/>
            <a:ext cx="8358217" cy="4596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228528" bIns="0" anchor="ctr">
            <a:spAutoFit/>
          </a:bodyPr>
          <a:lstStyle/>
          <a:p>
            <a:pPr marL="442913" indent="-444500" algn="just" defTabSz="912813" eaLnBrk="0" hangingPunct="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ü"/>
            </a:pPr>
            <a:r>
              <a:rPr lang="es-CL" sz="2800" dirty="0" smtClean="0">
                <a:cs typeface="Arial" charset="0"/>
              </a:rPr>
              <a:t>Es todo el proceso previo a la ejecución del proyecto.</a:t>
            </a:r>
          </a:p>
          <a:p>
            <a:pPr marL="442913" indent="-444500" algn="just" defTabSz="912813" eaLnBrk="0" hangingPunct="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ü"/>
            </a:pPr>
            <a:r>
              <a:rPr lang="es-CL" sz="2800" dirty="0" smtClean="0">
                <a:cs typeface="Arial" charset="0"/>
              </a:rPr>
              <a:t>Compuesto por actividades cuyo propósito son establecer los fundamentos y bases que darán forma al producto que se espera.</a:t>
            </a:r>
          </a:p>
          <a:p>
            <a:pPr marL="442913" indent="-444500" algn="just" defTabSz="912813" eaLnBrk="0" hangingPunct="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ü"/>
            </a:pPr>
            <a:r>
              <a:rPr lang="es-CL" sz="2800" dirty="0" smtClean="0">
                <a:cs typeface="Arial" charset="0"/>
              </a:rPr>
              <a:t>Aquí es donde se define que proyecto es el que se quiere realizar.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714356"/>
            <a:ext cx="7929618" cy="65321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Dirección del Proyecto</a:t>
            </a:r>
            <a:endParaRPr lang="es-E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95" name="Rectangle 1"/>
          <p:cNvSpPr>
            <a:spLocks noChangeArrowheads="1"/>
          </p:cNvSpPr>
          <p:nvPr/>
        </p:nvSpPr>
        <p:spPr bwMode="auto">
          <a:xfrm>
            <a:off x="285720" y="1573091"/>
            <a:ext cx="8429655" cy="5070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228528" bIns="0" anchor="ctr">
            <a:spAutoFit/>
          </a:bodyPr>
          <a:lstStyle/>
          <a:p>
            <a:pPr marL="442913" indent="-444500" algn="just" defTabSz="912813" eaLnBrk="0" hangingPunct="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ü"/>
            </a:pPr>
            <a:r>
              <a:rPr lang="es-CL" sz="2400" dirty="0" smtClean="0">
                <a:cs typeface="Arial" charset="0"/>
              </a:rPr>
              <a:t>Proceso transversal compuesto por actividades necesarias para permitir que la dirección del proyecto mantenga su enfoque en los objetivos.</a:t>
            </a:r>
          </a:p>
          <a:p>
            <a:pPr marL="442913" indent="-444500" algn="just" defTabSz="912813" eaLnBrk="0" hangingPunct="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ü"/>
            </a:pPr>
            <a:r>
              <a:rPr lang="es-CL" sz="2400" dirty="0" smtClean="0">
                <a:cs typeface="Arial" charset="0"/>
              </a:rPr>
              <a:t>La mantención del equilibrio y enfoque en las metas son acciones complejas de desarrollar, pero fundamentales para la dirección del proyecto.</a:t>
            </a:r>
          </a:p>
          <a:p>
            <a:pPr marL="442913" indent="-444500" algn="just" defTabSz="912813" eaLnBrk="0" hangingPunct="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ü"/>
            </a:pPr>
            <a:r>
              <a:rPr lang="es-CL" sz="2400" dirty="0" smtClean="0">
                <a:cs typeface="Arial" charset="0"/>
              </a:rPr>
              <a:t>Las decisiones y acciones que se tomen son determinantes para el éxito del proyecto.</a:t>
            </a:r>
          </a:p>
          <a:p>
            <a:pPr marL="1588" indent="-3175" algn="just" defTabSz="912813" eaLnBrk="0" hangingPunct="0">
              <a:lnSpc>
                <a:spcPct val="150000"/>
              </a:lnSpc>
              <a:spcBef>
                <a:spcPts val="100"/>
              </a:spcBef>
            </a:pPr>
            <a:endParaRPr lang="es-CL" sz="2400"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660" y="188640"/>
            <a:ext cx="8786810" cy="869234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CL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Gestión de la Planificación y del </a:t>
            </a:r>
            <a:r>
              <a:rPr lang="es-CL" sz="4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Ppto</a:t>
            </a:r>
            <a:r>
              <a:rPr lang="es-CL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s-E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85720" y="1321742"/>
            <a:ext cx="8429655" cy="5070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228528" bIns="0" anchor="ctr">
            <a:spAutoFit/>
          </a:bodyPr>
          <a:lstStyle/>
          <a:p>
            <a:pPr marL="442913" indent="-444500" algn="just" defTabSz="912813" eaLnBrk="0" hangingPunct="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ü"/>
            </a:pPr>
            <a:r>
              <a:rPr lang="es-CL" sz="2400" dirty="0" smtClean="0">
                <a:cs typeface="Arial" charset="0"/>
              </a:rPr>
              <a:t>Controla que todo el trabajo del proyecto debe ser hecho a tiempo y de acuerdo a lo establecido en el cronograma y en función  del presupuesto.</a:t>
            </a:r>
          </a:p>
          <a:p>
            <a:pPr marL="442913" indent="-444500" algn="just" defTabSz="912813" eaLnBrk="0" hangingPunct="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ü"/>
            </a:pPr>
            <a:r>
              <a:rPr lang="es-CL" sz="2400" dirty="0" smtClean="0">
                <a:cs typeface="Arial" charset="0"/>
              </a:rPr>
              <a:t>Herramienta vital para asegurar que el equipo del proyecto sepa lo que tiene que hacer. </a:t>
            </a:r>
          </a:p>
          <a:p>
            <a:pPr marL="442913" indent="-444500" algn="just" defTabSz="912813" eaLnBrk="0" hangingPunct="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ü"/>
            </a:pPr>
            <a:r>
              <a:rPr lang="es-CL" sz="2400" dirty="0" smtClean="0">
                <a:cs typeface="Arial" charset="0"/>
              </a:rPr>
              <a:t>Se gestionan en conjunto, porque cambios en una impactan en la otra.</a:t>
            </a:r>
          </a:p>
          <a:p>
            <a:pPr marL="442913" indent="-444500" algn="just" defTabSz="912813" eaLnBrk="0" hangingPunct="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ü"/>
            </a:pPr>
            <a:r>
              <a:rPr lang="es-CL" sz="2400" dirty="0" smtClean="0">
                <a:cs typeface="Arial" charset="0"/>
              </a:rPr>
              <a:t>Todas las actividades deben incluirse en el cronograma y en el presupuesto.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714356"/>
            <a:ext cx="7929618" cy="65321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Gestión de la Calidad</a:t>
            </a:r>
            <a:endParaRPr lang="es-E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85720" y="1568409"/>
            <a:ext cx="8429655" cy="4503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228528" bIns="0" anchor="ctr">
            <a:spAutoFit/>
          </a:bodyPr>
          <a:lstStyle/>
          <a:p>
            <a:pPr marL="442913" indent="-444500" algn="just" defTabSz="912813" eaLnBrk="0" hangingPunct="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ü"/>
            </a:pPr>
            <a:r>
              <a:rPr lang="es-ES" sz="2400" dirty="0" smtClean="0"/>
              <a:t>En proyectos informáticos la calidad de lo desarrollado, es también determinante para el resultado y cierre del proyecto.</a:t>
            </a:r>
          </a:p>
          <a:p>
            <a:pPr marL="442913" indent="-444500" algn="just" defTabSz="912813" eaLnBrk="0" hangingPunct="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ü"/>
            </a:pPr>
            <a:r>
              <a:rPr lang="es-ES" sz="2400" dirty="0" smtClean="0"/>
              <a:t>Como en un proceso productivo, solo los productos que tengan un nivel de calidad aceptable, podrán ser puestos a disposición de los usuarios finales. </a:t>
            </a:r>
          </a:p>
          <a:p>
            <a:pPr marL="442913" indent="-444500" algn="just" defTabSz="912813" eaLnBrk="0" hangingPunct="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ü"/>
            </a:pPr>
            <a:r>
              <a:rPr lang="es-ES" sz="2400" dirty="0" smtClean="0"/>
              <a:t>Mientras existan errores que impidan la operación, el proyecto no podrá ser cerrado.</a:t>
            </a:r>
            <a:endParaRPr lang="es-CL" sz="2400"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714356"/>
            <a:ext cx="7929618" cy="65321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Gestión del Recurso Humano</a:t>
            </a:r>
            <a:endParaRPr lang="es-E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85720" y="1500174"/>
            <a:ext cx="8429655" cy="5070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228528" bIns="0" anchor="ctr">
            <a:spAutoFit/>
          </a:bodyPr>
          <a:lstStyle/>
          <a:p>
            <a:pPr marL="442913" indent="-444500" algn="just" defTabSz="912813" eaLnBrk="0" hangingPunct="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ü"/>
            </a:pPr>
            <a:r>
              <a:rPr lang="es-ES" sz="2400" dirty="0" smtClean="0"/>
              <a:t>Los proyectos son finalmente ejecutados por personas, por lo tanto el resultado final dependerá también de las habilidades particulares que cada una tenga.</a:t>
            </a:r>
          </a:p>
          <a:p>
            <a:pPr marL="442913" indent="-444500" algn="just" defTabSz="912813" eaLnBrk="0" hangingPunct="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ü"/>
            </a:pPr>
            <a:r>
              <a:rPr lang="es-ES" sz="2400" dirty="0" smtClean="0"/>
              <a:t>La gestión no se limita al seguimiento y control de tareas, también debe tener enfoque en la preparación y capacitación del equipo.</a:t>
            </a:r>
          </a:p>
          <a:p>
            <a:pPr marL="442913" indent="-444500" algn="just" defTabSz="912813" eaLnBrk="0" hangingPunct="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ü"/>
            </a:pPr>
            <a:r>
              <a:rPr lang="es-ES" sz="2400" dirty="0" smtClean="0"/>
              <a:t>También se requiere de </a:t>
            </a:r>
            <a:r>
              <a:rPr lang="es-ES" sz="2400" smtClean="0"/>
              <a:t>habilidades blandas</a:t>
            </a:r>
            <a:endParaRPr lang="es-ES" sz="2400" dirty="0" smtClean="0"/>
          </a:p>
          <a:p>
            <a:pPr marL="442913" indent="-444500" algn="just" defTabSz="912813" eaLnBrk="0" hangingPunct="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ü"/>
            </a:pPr>
            <a:r>
              <a:rPr lang="es-ES" sz="2400" dirty="0" smtClean="0"/>
              <a:t>El ser humano es un ser cambiante, cuya productividad y eficiencia puede variar en el tiempo.</a:t>
            </a:r>
            <a:endParaRPr lang="es-CL" sz="2400"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714356"/>
            <a:ext cx="7929618" cy="65321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Gestión del Riesgo</a:t>
            </a:r>
            <a:endParaRPr lang="es-E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85720" y="1428736"/>
            <a:ext cx="8429655" cy="5057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228528" bIns="0" anchor="ctr">
            <a:spAutoFit/>
          </a:bodyPr>
          <a:lstStyle/>
          <a:p>
            <a:pPr marL="442913" indent="-444500" algn="just" defTabSz="912813" eaLnBrk="0" hangingPunct="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ü"/>
            </a:pPr>
            <a:r>
              <a:rPr lang="es-ES" sz="2400" dirty="0" smtClean="0"/>
              <a:t>La incertidumbre de eventos que puedan suceder y afectar al proyecto, es un tema que puede y debe ser controlado.</a:t>
            </a:r>
          </a:p>
          <a:p>
            <a:pPr marL="442913" indent="-444500" algn="just" defTabSz="912813" eaLnBrk="0" hangingPunct="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ü"/>
            </a:pPr>
            <a:r>
              <a:rPr lang="es-ES" sz="2400" dirty="0" smtClean="0">
                <a:cs typeface="Arial" charset="0"/>
              </a:rPr>
              <a:t>Identificar los riesgos permitirá formular estrategias de mitigación, ya sea para evitarlos o establecer la acción a ejecutar cuando ellos se hagan presente.</a:t>
            </a:r>
          </a:p>
          <a:p>
            <a:pPr marL="442913" indent="-444500" algn="just" defTabSz="912813" eaLnBrk="0" hangingPunct="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ü"/>
            </a:pPr>
            <a:r>
              <a:rPr lang="es-ES" sz="2400" dirty="0" smtClean="0"/>
              <a:t>La identificación de los riesgos es un proceso constante, que depende del contexto en el cual se desarrolla el proyecto y de la situación actual del mismo</a:t>
            </a:r>
            <a:endParaRPr lang="es-CL" sz="2400"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714356"/>
            <a:ext cx="7929618" cy="65321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Gestión de la Comunicación</a:t>
            </a:r>
            <a:endParaRPr lang="es-E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5720" y="1428736"/>
            <a:ext cx="8429655" cy="5057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228528" bIns="0" anchor="ctr">
            <a:spAutoFit/>
          </a:bodyPr>
          <a:lstStyle/>
          <a:p>
            <a:pPr marL="442913" indent="-444500" algn="just" defTabSz="912813" eaLnBrk="0" hangingPunct="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ü"/>
            </a:pPr>
            <a:r>
              <a:rPr lang="es-ES" sz="2400" dirty="0" smtClean="0"/>
              <a:t>Identificar a los Grupos de Interés impactados por el proyecto, es clave para el éxito, ya que sus expectativas son las que en definitiva deben cumplirse.</a:t>
            </a:r>
          </a:p>
          <a:p>
            <a:pPr marL="442913" indent="-444500" algn="just" defTabSz="912813" eaLnBrk="0" hangingPunct="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ü"/>
            </a:pPr>
            <a:r>
              <a:rPr lang="es-ES" sz="2400" dirty="0" smtClean="0"/>
              <a:t>Procedimientos de comunicación oportunos y adecuados, puede generar instancias de negociación de expectativas, generalmente para acercarlas a los resultados reales que se tendrán.</a:t>
            </a:r>
          </a:p>
          <a:p>
            <a:pPr marL="442913" indent="-444500" algn="just" defTabSz="912813" eaLnBrk="0" hangingPunct="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ü"/>
            </a:pPr>
            <a:r>
              <a:rPr lang="es-ES" sz="2400" dirty="0" smtClean="0"/>
              <a:t>El entorno debe ser preparado e informado respecto los avances del proyecto.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Diagrama"/>
          <p:cNvGraphicFramePr/>
          <p:nvPr/>
        </p:nvGraphicFramePr>
        <p:xfrm>
          <a:off x="500034" y="500042"/>
          <a:ext cx="8286808" cy="55721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Diagrama"/>
          <p:cNvGraphicFramePr/>
          <p:nvPr/>
        </p:nvGraphicFramePr>
        <p:xfrm>
          <a:off x="500034" y="500042"/>
          <a:ext cx="8286808" cy="55721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571480"/>
            <a:ext cx="7929618" cy="65321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Conclusiones y Recomendaciones</a:t>
            </a:r>
            <a:endParaRPr lang="es-E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85720" y="1285860"/>
            <a:ext cx="8429655" cy="5242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228528" bIns="0" anchor="ctr">
            <a:spAutoFit/>
          </a:bodyPr>
          <a:lstStyle/>
          <a:p>
            <a:pPr marL="442913" indent="-444500" algn="just" defTabSz="912813" eaLnBrk="0" hangingPunct="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ü"/>
            </a:pPr>
            <a:r>
              <a:rPr lang="es-ES" sz="2800" dirty="0" smtClean="0"/>
              <a:t>Los proyectos cualquiera sea su tipo, en la práctica pueden ser afectados por los mismos problemas.</a:t>
            </a:r>
          </a:p>
          <a:p>
            <a:pPr marL="442913" indent="-444500" algn="just" defTabSz="912813" eaLnBrk="0" hangingPunct="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ü"/>
            </a:pPr>
            <a:r>
              <a:rPr lang="es-ES" sz="2800" dirty="0" smtClean="0"/>
              <a:t>Los factores críticos aquí identificados, pueden ser gestionados en cualquier tipo de proyecto.</a:t>
            </a:r>
          </a:p>
          <a:p>
            <a:pPr marL="442913" indent="-444500" algn="just" defTabSz="912813" eaLnBrk="0" hangingPunct="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ü"/>
            </a:pPr>
            <a:r>
              <a:rPr lang="es-ES" sz="2800" dirty="0" smtClean="0"/>
              <a:t>El éxito no está garantizado, pero es posible aprender de lo bueno, aplicarlo y acomodarlo a nuestra realidad.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1 Título"/>
          <p:cNvSpPr>
            <a:spLocks noGrp="1"/>
          </p:cNvSpPr>
          <p:nvPr>
            <p:ph type="title"/>
          </p:nvPr>
        </p:nvSpPr>
        <p:spPr>
          <a:xfrm>
            <a:off x="539750" y="1628775"/>
            <a:ext cx="8229600" cy="1800225"/>
          </a:xfrm>
        </p:spPr>
        <p:txBody>
          <a:bodyPr/>
          <a:lstStyle/>
          <a:p>
            <a:pPr algn="ctr" eaLnBrk="1" hangingPunct="1"/>
            <a:r>
              <a:rPr lang="es-CL" sz="2800" dirty="0" smtClean="0"/>
              <a:t>FORMULACIÓN DE LAS MEJORES PRÁCTICAS PARA AUMENTAR LAS POSIBILIDADES DE ÉXITO EN EL DESARROLLO DE PROYECTOS INFORMÁTICOS EN ZOFRI S.A. A PARTIR DEL ANÁLISIS DE PROYECTOS EJECUTADOS</a:t>
            </a:r>
            <a:endParaRPr lang="es-ES" sz="4400" dirty="0" smtClean="0"/>
          </a:p>
        </p:txBody>
      </p:sp>
      <p:sp>
        <p:nvSpPr>
          <p:cNvPr id="5124" name="2 Subtítulo"/>
          <p:cNvSpPr>
            <a:spLocks noGrp="1"/>
          </p:cNvSpPr>
          <p:nvPr>
            <p:ph idx="1"/>
          </p:nvPr>
        </p:nvSpPr>
        <p:spPr>
          <a:xfrm>
            <a:off x="4355976" y="4876576"/>
            <a:ext cx="4637162" cy="1432744"/>
          </a:xfrm>
        </p:spPr>
        <p:txBody>
          <a:bodyPr/>
          <a:lstStyle/>
          <a:p>
            <a:pPr defTabSz="912813" eaLnBrk="1" hangingPunct="1">
              <a:lnSpc>
                <a:spcPct val="150000"/>
              </a:lnSpc>
              <a:buNone/>
            </a:pPr>
            <a:r>
              <a:rPr lang="es-ES" sz="1300" b="1" dirty="0" smtClean="0">
                <a:latin typeface="Times New Roman" pitchFamily="18" charset="0"/>
                <a:cs typeface="Times New Roman" pitchFamily="18" charset="0"/>
              </a:rPr>
              <a:t>Alumnos:		MAURICIO CÁMARA MOLINA</a:t>
            </a:r>
          </a:p>
          <a:p>
            <a:pPr defTabSz="912813" eaLnBrk="1" hangingPunct="1">
              <a:lnSpc>
                <a:spcPct val="150000"/>
              </a:lnSpc>
              <a:buNone/>
            </a:pPr>
            <a:r>
              <a:rPr lang="es-ES" sz="1300" b="1" dirty="0" smtClean="0">
                <a:latin typeface="Times New Roman" pitchFamily="18" charset="0"/>
                <a:cs typeface="Times New Roman" pitchFamily="18" charset="0"/>
              </a:rPr>
              <a:t>			MANUEL GARAY RIQUELME</a:t>
            </a:r>
          </a:p>
          <a:p>
            <a:pPr defTabSz="912813" eaLnBrk="1" hangingPunct="1">
              <a:lnSpc>
                <a:spcPct val="150000"/>
              </a:lnSpc>
              <a:buNone/>
            </a:pPr>
            <a:r>
              <a:rPr lang="es-ES" sz="1300" b="1" dirty="0" smtClean="0">
                <a:latin typeface="Times New Roman" pitchFamily="18" charset="0"/>
                <a:cs typeface="Times New Roman" pitchFamily="18" charset="0"/>
              </a:rPr>
              <a:t>Profesor </a:t>
            </a:r>
            <a:r>
              <a:rPr lang="es-ES" sz="1300" b="1" dirty="0" err="1" smtClean="0">
                <a:latin typeface="Times New Roman" pitchFamily="18" charset="0"/>
                <a:cs typeface="Times New Roman" pitchFamily="18" charset="0"/>
              </a:rPr>
              <a:t>Patrocinante</a:t>
            </a:r>
            <a:r>
              <a:rPr lang="es-ES" sz="1300" b="1" dirty="0" smtClean="0">
                <a:latin typeface="Times New Roman" pitchFamily="18" charset="0"/>
                <a:cs typeface="Times New Roman" pitchFamily="18" charset="0"/>
              </a:rPr>
              <a:t>:	NANCY EBNER GERSCHBERG</a:t>
            </a:r>
          </a:p>
          <a:p>
            <a:pPr defTabSz="912813" eaLnBrk="1" hangingPunct="1">
              <a:lnSpc>
                <a:spcPct val="150000"/>
              </a:lnSpc>
              <a:buNone/>
            </a:pPr>
            <a:r>
              <a:rPr lang="es-ES" sz="1300" b="1" dirty="0" smtClean="0">
                <a:latin typeface="Times New Roman" pitchFamily="18" charset="0"/>
                <a:cs typeface="Times New Roman" pitchFamily="18" charset="0"/>
              </a:rPr>
              <a:t>Profesor Colaborador :	PURÍSIMA NEIRA CORTÉS</a:t>
            </a:r>
          </a:p>
        </p:txBody>
      </p:sp>
      <p:sp>
        <p:nvSpPr>
          <p:cNvPr id="5125" name="Rectangle 3"/>
          <p:cNvSpPr>
            <a:spLocks noChangeArrowheads="1"/>
          </p:cNvSpPr>
          <p:nvPr/>
        </p:nvSpPr>
        <p:spPr bwMode="auto">
          <a:xfrm>
            <a:off x="827088" y="3770457"/>
            <a:ext cx="7500937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defTabSz="912813"/>
            <a:r>
              <a:rPr lang="es-ES" b="1" dirty="0">
                <a:cs typeface="Times New Roman" pitchFamily="18" charset="0"/>
              </a:rPr>
              <a:t>TRABAJO DE TÍTULO PARA OPTAR AL TITULO DE</a:t>
            </a:r>
            <a:endParaRPr lang="es-ES" sz="1050" dirty="0"/>
          </a:p>
          <a:p>
            <a:pPr algn="ctr" defTabSz="912813" eaLnBrk="0" hangingPunct="0"/>
            <a:r>
              <a:rPr lang="es-ES" b="1" dirty="0">
                <a:cs typeface="Times New Roman" pitchFamily="18" charset="0"/>
              </a:rPr>
              <a:t> INGENIERO </a:t>
            </a:r>
            <a:r>
              <a:rPr lang="es-ES" b="1" dirty="0" smtClean="0">
                <a:cs typeface="Times New Roman" pitchFamily="18" charset="0"/>
              </a:rPr>
              <a:t>CIVIL </a:t>
            </a:r>
            <a:r>
              <a:rPr lang="es-ES" b="1" dirty="0">
                <a:cs typeface="Times New Roman" pitchFamily="18" charset="0"/>
              </a:rPr>
              <a:t>INDUSTRIAL</a:t>
            </a:r>
            <a:endParaRPr lang="es-ES" sz="2400" dirty="0"/>
          </a:p>
        </p:txBody>
      </p:sp>
      <p:sp>
        <p:nvSpPr>
          <p:cNvPr id="5126" name="Rectangle 5"/>
          <p:cNvSpPr>
            <a:spLocks noChangeArrowheads="1"/>
          </p:cNvSpPr>
          <p:nvPr/>
        </p:nvSpPr>
        <p:spPr bwMode="auto">
          <a:xfrm>
            <a:off x="1214438" y="6321251"/>
            <a:ext cx="642937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defTabSz="912813"/>
            <a:r>
              <a:rPr lang="es-ES" sz="1300" b="1" dirty="0">
                <a:cs typeface="Times New Roman" pitchFamily="18" charset="0"/>
              </a:rPr>
              <a:t>IQUIQUE – CHILE</a:t>
            </a:r>
            <a:endParaRPr lang="es-ES" sz="900" dirty="0"/>
          </a:p>
          <a:p>
            <a:pPr algn="ctr" defTabSz="912813" eaLnBrk="0" hangingPunct="0"/>
            <a:r>
              <a:rPr lang="es-ES" sz="1300" b="1" dirty="0" smtClean="0">
                <a:cs typeface="Times New Roman" pitchFamily="18" charset="0"/>
              </a:rPr>
              <a:t>2011</a:t>
            </a:r>
            <a:endParaRPr lang="es-ES" dirty="0"/>
          </a:p>
        </p:txBody>
      </p:sp>
      <p:sp>
        <p:nvSpPr>
          <p:cNvPr id="5127" name="Rectangle 6"/>
          <p:cNvSpPr>
            <a:spLocks noChangeArrowheads="1"/>
          </p:cNvSpPr>
          <p:nvPr/>
        </p:nvSpPr>
        <p:spPr bwMode="auto">
          <a:xfrm>
            <a:off x="1908175" y="188640"/>
            <a:ext cx="542925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defTabSz="912813"/>
            <a:r>
              <a:rPr lang="es-ES" sz="2800" b="1" dirty="0">
                <a:cs typeface="Times New Roman" pitchFamily="18" charset="0"/>
              </a:rPr>
              <a:t>UNIVERSIDAD</a:t>
            </a:r>
            <a:r>
              <a:rPr lang="es-ES" sz="2400" b="1" dirty="0">
                <a:cs typeface="Times New Roman" pitchFamily="18" charset="0"/>
              </a:rPr>
              <a:t> </a:t>
            </a:r>
            <a:r>
              <a:rPr lang="es-ES" sz="2800" b="1" dirty="0">
                <a:cs typeface="Times New Roman" pitchFamily="18" charset="0"/>
              </a:rPr>
              <a:t>ARTURO PRAT</a:t>
            </a:r>
            <a:endParaRPr lang="es-ES" sz="1000" dirty="0"/>
          </a:p>
          <a:p>
            <a:pPr algn="ctr" defTabSz="912813" eaLnBrk="0" hangingPunct="0"/>
            <a:r>
              <a:rPr lang="es-ES" sz="2000" dirty="0">
                <a:cs typeface="Times New Roman" pitchFamily="18" charset="0"/>
              </a:rPr>
              <a:t>Departamento de Ingeniería</a:t>
            </a:r>
            <a:endParaRPr lang="es-E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836712"/>
            <a:ext cx="7929618" cy="65321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Descripción del Tema</a:t>
            </a:r>
            <a:endParaRPr lang="es-E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95" name="Rectangle 1"/>
          <p:cNvSpPr>
            <a:spLocks noChangeArrowheads="1"/>
          </p:cNvSpPr>
          <p:nvPr/>
        </p:nvSpPr>
        <p:spPr bwMode="auto">
          <a:xfrm>
            <a:off x="357158" y="1714488"/>
            <a:ext cx="8358189" cy="435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228528" bIns="0" anchor="ctr">
            <a:spAutoFit/>
          </a:bodyPr>
          <a:lstStyle/>
          <a:p>
            <a:pPr marL="536575" indent="-536575" algn="just">
              <a:buFont typeface="Wingdings" pitchFamily="2" charset="2"/>
              <a:buChar char="ü"/>
            </a:pPr>
            <a:r>
              <a:rPr lang="es-CL" sz="2800" dirty="0" smtClean="0"/>
              <a:t>ZOFRI S.A., durante su evolución tecnológica y organizacional, ha desarrollado múltiples proyectos informáticos, los cuales han sido impactados por problemáticas que afectaron sus desarrollos. </a:t>
            </a:r>
          </a:p>
          <a:p>
            <a:pPr marL="630238" indent="-630238" algn="just">
              <a:buFont typeface="Wingdings" pitchFamily="2" charset="2"/>
              <a:buChar char="ü"/>
            </a:pPr>
            <a:endParaRPr lang="es-CL" sz="2800" dirty="0" smtClean="0"/>
          </a:p>
          <a:p>
            <a:pPr marL="630238" indent="-630238" algn="just">
              <a:buFont typeface="Wingdings" pitchFamily="2" charset="2"/>
              <a:buChar char="ü"/>
            </a:pPr>
            <a:r>
              <a:rPr lang="es-CL" sz="2800" dirty="0" smtClean="0"/>
              <a:t>Esta realidad genera la necesidad de formular mejores prácticas que permitan aumentar las posibilidades de éxito en el desarrollo de este tipo de proyectos.</a:t>
            </a:r>
            <a:endParaRPr lang="es-ES" sz="2800" dirty="0">
              <a:ea typeface="Times New Roman" pitchFamily="18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14348" y="836712"/>
            <a:ext cx="7929618" cy="65321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 General</a:t>
            </a:r>
            <a:endParaRPr lang="es-E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95" name="Rectangle 1"/>
          <p:cNvSpPr>
            <a:spLocks noChangeArrowheads="1"/>
          </p:cNvSpPr>
          <p:nvPr/>
        </p:nvSpPr>
        <p:spPr bwMode="auto">
          <a:xfrm>
            <a:off x="571500" y="1785926"/>
            <a:ext cx="8143875" cy="3648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28528" bIns="0" anchor="ctr">
            <a:spAutoFit/>
          </a:bodyPr>
          <a:lstStyle/>
          <a:p>
            <a:pPr algn="just" defTabSz="912813" eaLnBrk="0" hangingPunct="0">
              <a:lnSpc>
                <a:spcPct val="150000"/>
              </a:lnSpc>
            </a:pPr>
            <a:r>
              <a:rPr lang="es-CL" sz="3200" dirty="0" smtClean="0">
                <a:ea typeface="Times New Roman" pitchFamily="18" charset="0"/>
                <a:cs typeface="Arial" charset="0"/>
              </a:rPr>
              <a:t>Formular las mejores prácticas para aumentar las posibilidades de éxito en el desarrollo de proyectos informáticos en ZOFRI S.A. a partir del análisis de proyectos ejecutados.</a:t>
            </a:r>
            <a:endParaRPr lang="es-ES" sz="3200" dirty="0">
              <a:ea typeface="Times New Roman" pitchFamily="18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704088"/>
            <a:ext cx="7929618" cy="65321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Objetivos Específicos</a:t>
            </a:r>
            <a:endParaRPr lang="es-E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95" name="Rectangle 1"/>
          <p:cNvSpPr>
            <a:spLocks noChangeArrowheads="1"/>
          </p:cNvSpPr>
          <p:nvPr/>
        </p:nvSpPr>
        <p:spPr bwMode="auto">
          <a:xfrm>
            <a:off x="285720" y="1721615"/>
            <a:ext cx="8358246" cy="3993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228528" bIns="0" anchor="ctr">
            <a:spAutoFit/>
          </a:bodyPr>
          <a:lstStyle/>
          <a:p>
            <a:pPr marL="536400" indent="-536575" algn="just" defTabSz="912813" eaLnBrk="0" hangingPunct="0">
              <a:spcBef>
                <a:spcPts val="100"/>
              </a:spcBef>
              <a:spcAft>
                <a:spcPts val="1200"/>
              </a:spcAft>
              <a:buFont typeface="Wingdings" pitchFamily="2" charset="2"/>
              <a:buChar char="ü"/>
            </a:pPr>
            <a:r>
              <a:rPr lang="es-CL" sz="2800" dirty="0" smtClean="0">
                <a:cs typeface="Arial" charset="0"/>
              </a:rPr>
              <a:t>Estudiar estándares metodológicos para el desarrollo de proyectos informáticos</a:t>
            </a:r>
          </a:p>
          <a:p>
            <a:pPr marL="536400" indent="-536575" algn="just" defTabSz="912813" eaLnBrk="0" hangingPunct="0">
              <a:spcBef>
                <a:spcPts val="100"/>
              </a:spcBef>
              <a:spcAft>
                <a:spcPts val="1200"/>
              </a:spcAft>
              <a:buFont typeface="Wingdings" pitchFamily="2" charset="2"/>
              <a:buChar char="ü"/>
            </a:pPr>
            <a:r>
              <a:rPr lang="es-CL" sz="2800" dirty="0" smtClean="0">
                <a:cs typeface="Arial" charset="0"/>
              </a:rPr>
              <a:t>Analizar proyectos informáticos ejecutados o en ejecución en ZOFRI S.A.</a:t>
            </a:r>
          </a:p>
          <a:p>
            <a:pPr marL="536400" indent="-536575" algn="just" defTabSz="912813" eaLnBrk="0" hangingPunct="0">
              <a:spcBef>
                <a:spcPts val="100"/>
              </a:spcBef>
              <a:spcAft>
                <a:spcPts val="1200"/>
              </a:spcAft>
              <a:buFont typeface="Wingdings" pitchFamily="2" charset="2"/>
              <a:buChar char="ü"/>
            </a:pPr>
            <a:r>
              <a:rPr lang="es-CL" sz="2800" dirty="0" smtClean="0">
                <a:cs typeface="Arial" charset="0"/>
              </a:rPr>
              <a:t>Identificar las prácticas aplicadas en los proyectos en estudio.</a:t>
            </a:r>
          </a:p>
          <a:p>
            <a:pPr marL="536400" indent="-536575" algn="just" defTabSz="912813" eaLnBrk="0" hangingPunct="0">
              <a:spcBef>
                <a:spcPts val="100"/>
              </a:spcBef>
              <a:spcAft>
                <a:spcPts val="1200"/>
              </a:spcAft>
              <a:buFont typeface="Wingdings" pitchFamily="2" charset="2"/>
              <a:buChar char="ü"/>
            </a:pPr>
            <a:r>
              <a:rPr lang="es-CL" sz="2800" dirty="0" smtClean="0">
                <a:cs typeface="Arial" charset="0"/>
              </a:rPr>
              <a:t>Formular las mejores prácticas para proyectos informáticos futuros.</a:t>
            </a:r>
            <a:endParaRPr lang="es-CL" sz="2800" dirty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57158" y="785794"/>
            <a:ext cx="8643998" cy="65321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 Buenas Prácticas aportan al éxito</a:t>
            </a:r>
            <a:endParaRPr lang="es-E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95" name="Rectangle 1"/>
          <p:cNvSpPr>
            <a:spLocks noChangeArrowheads="1"/>
          </p:cNvSpPr>
          <p:nvPr/>
        </p:nvSpPr>
        <p:spPr bwMode="auto">
          <a:xfrm>
            <a:off x="214282" y="1571612"/>
            <a:ext cx="8501093" cy="4503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228528" bIns="0" anchor="ctr">
            <a:spAutoFit/>
          </a:bodyPr>
          <a:lstStyle/>
          <a:p>
            <a:pPr marL="536400" indent="-536575" algn="just" defTabSz="912813" eaLnBrk="0" hangingPunct="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ü"/>
            </a:pPr>
            <a:r>
              <a:rPr lang="es-CL" sz="2400" dirty="0" smtClean="0">
                <a:cs typeface="Arial" charset="0"/>
              </a:rPr>
              <a:t>Buenas Prácticas significa que en general existe un acuerdo, respecto a que su aplicación en un contexto cualquiera, permitirá obtener mejores resultados.</a:t>
            </a:r>
          </a:p>
          <a:p>
            <a:pPr marL="536400" indent="-536575" algn="just" defTabSz="912813" eaLnBrk="0" hangingPunct="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ü"/>
            </a:pPr>
            <a:r>
              <a:rPr lang="es-CL" sz="2400" dirty="0" smtClean="0">
                <a:cs typeface="Arial" charset="0"/>
              </a:rPr>
              <a:t>En la gestión de proyectos, las buenas prácticas corresponden a habilidades, técnicas y herramientas, que en general han dado buenos resultados.</a:t>
            </a:r>
          </a:p>
          <a:p>
            <a:pPr marL="536400" indent="-536575" algn="just" defTabSz="912813" eaLnBrk="0" hangingPunct="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ü"/>
            </a:pPr>
            <a:r>
              <a:rPr lang="es-CL" sz="2400" dirty="0" smtClean="0">
                <a:cs typeface="Arial" charset="0"/>
              </a:rPr>
              <a:t>La aplicación de buenas prácticas no garantiza él éxito de un proyecto, pero aporta al éxito del mismo.</a:t>
            </a:r>
            <a:endParaRPr lang="es-CL" sz="2400" dirty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714356"/>
            <a:ext cx="7929618" cy="65321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Ejemplos de Mejores Prácticas</a:t>
            </a:r>
            <a:endParaRPr lang="es-E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5720" y="1651918"/>
            <a:ext cx="8429655" cy="4621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228528" bIns="0" anchor="ctr">
            <a:spAutoFit/>
          </a:bodyPr>
          <a:lstStyle/>
          <a:p>
            <a:pPr marL="442913" indent="-444500" algn="just" defTabSz="912813" eaLnBrk="0" hangingPunct="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ü"/>
            </a:pPr>
            <a:r>
              <a:rPr lang="es-ES" sz="2800" dirty="0" smtClean="0"/>
              <a:t>Identificar a los Grupos de Interés y documentar sus expectativas. </a:t>
            </a:r>
          </a:p>
          <a:p>
            <a:pPr marL="442913" indent="-444500" algn="just" defTabSz="912813" eaLnBrk="0" hangingPunct="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ü"/>
            </a:pPr>
            <a:r>
              <a:rPr lang="es-ES" sz="2800" dirty="0" smtClean="0"/>
              <a:t>Dimensionar el proyecto mediante consulta a Proveedores (RFI)</a:t>
            </a:r>
          </a:p>
          <a:p>
            <a:pPr marL="442913" indent="-444500" algn="just" defTabSz="912813" eaLnBrk="0" hangingPunct="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ü"/>
            </a:pPr>
            <a:r>
              <a:rPr lang="es-ES" sz="2800" dirty="0" smtClean="0"/>
              <a:t>Especificaciones Técnicas</a:t>
            </a:r>
          </a:p>
          <a:p>
            <a:pPr marL="442913" indent="-444500" algn="just" defTabSz="912813" eaLnBrk="0" hangingPunct="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ü"/>
            </a:pPr>
            <a:r>
              <a:rPr lang="es-ES" sz="2800" dirty="0" smtClean="0"/>
              <a:t>Creación de comités</a:t>
            </a:r>
          </a:p>
          <a:p>
            <a:pPr marL="442913" indent="-444500" algn="just" defTabSz="912813" eaLnBrk="0" hangingPunct="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ü"/>
            </a:pPr>
            <a:r>
              <a:rPr lang="es-ES" sz="2800" dirty="0" smtClean="0"/>
              <a:t>Involucrar a la organización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Diagrama"/>
          <p:cNvGraphicFramePr/>
          <p:nvPr/>
        </p:nvGraphicFramePr>
        <p:xfrm>
          <a:off x="500034" y="500042"/>
          <a:ext cx="8286808" cy="55721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785794"/>
            <a:ext cx="7929618" cy="65321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Guía del PMBOK</a:t>
            </a:r>
            <a:endParaRPr lang="es-E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95" name="Rectangle 1"/>
          <p:cNvSpPr>
            <a:spLocks noChangeArrowheads="1"/>
          </p:cNvSpPr>
          <p:nvPr/>
        </p:nvSpPr>
        <p:spPr bwMode="auto">
          <a:xfrm>
            <a:off x="285720" y="1639847"/>
            <a:ext cx="8429655" cy="4503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228528" bIns="0" anchor="ctr">
            <a:spAutoFit/>
          </a:bodyPr>
          <a:lstStyle/>
          <a:p>
            <a:pPr marL="442913" indent="-444500" algn="just" defTabSz="912813" eaLnBrk="0" hangingPunct="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ü"/>
            </a:pPr>
            <a:r>
              <a:rPr lang="es-CL" sz="2400" dirty="0" smtClean="0">
                <a:cs typeface="Arial" charset="0"/>
              </a:rPr>
              <a:t>Identifica el conjunto de fundamentos para la dirección de proyectos. Basados en buenas prácticas reconocidas por profesionales dedicados a la dirección de proyectos.</a:t>
            </a:r>
          </a:p>
          <a:p>
            <a:pPr marL="442913" indent="-444500" algn="just" defTabSz="912813" eaLnBrk="0" hangingPunct="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ü"/>
            </a:pPr>
            <a:r>
              <a:rPr lang="es-CL" sz="2400" dirty="0" smtClean="0">
                <a:cs typeface="Arial" charset="0"/>
              </a:rPr>
              <a:t>Aplica 42 procesos de dirección, categorizados en 5 grupos: Iniciación, Planificación, Ejecución, Seguimiento y Control y Cierre</a:t>
            </a:r>
          </a:p>
          <a:p>
            <a:pPr marL="442913" indent="-444500" algn="just" defTabSz="912813" eaLnBrk="0" hangingPunct="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ü"/>
            </a:pPr>
            <a:r>
              <a:rPr lang="es-CL" sz="2400" dirty="0" smtClean="0">
                <a:cs typeface="Arial" charset="0"/>
              </a:rPr>
              <a:t>Identifica 9 áreas de conocimiento, en las cuales se distribuyen los 42 procesos de dirección. </a:t>
            </a:r>
            <a:endParaRPr lang="es-CL" sz="2400" dirty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ujo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ujo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2950</TotalTime>
  <Words>1127</Words>
  <Application>Microsoft Office PowerPoint</Application>
  <PresentationFormat>Presentación en pantalla (4:3)</PresentationFormat>
  <Paragraphs>133</Paragraphs>
  <Slides>22</Slides>
  <Notes>22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3" baseType="lpstr">
      <vt:lpstr>Flujo</vt:lpstr>
      <vt:lpstr>FORMULACIÓN DE LAS MEJORES PRÁCTICAS PARA AUMENTAR LAS POSIBILIDADES DE ÉXITO EN EL DESARROLLO DE PROYECTOS INFORMÁTICOS EN ZOFRI S.A. A PARTIR DEL ANÁLISIS DE PROYECTOS EJECUTADOS</vt:lpstr>
      <vt:lpstr>Diapositiva 2</vt:lpstr>
      <vt:lpstr>Descripción del Tema</vt:lpstr>
      <vt:lpstr>Objetivo General</vt:lpstr>
      <vt:lpstr>Objetivos Específicos</vt:lpstr>
      <vt:lpstr>Las Buenas Prácticas aportan al éxito</vt:lpstr>
      <vt:lpstr>Ejemplos de Mejores Prácticas</vt:lpstr>
      <vt:lpstr>Diapositiva 8</vt:lpstr>
      <vt:lpstr>La Guía del PMBOK</vt:lpstr>
      <vt:lpstr>Modelo TenStep</vt:lpstr>
      <vt:lpstr>Diapositiva 11</vt:lpstr>
      <vt:lpstr>Factores Críticos de Éxito</vt:lpstr>
      <vt:lpstr>Inicialización del Proyecto</vt:lpstr>
      <vt:lpstr>Dirección del Proyecto</vt:lpstr>
      <vt:lpstr>Gestión de la Planificación y del Ppto.</vt:lpstr>
      <vt:lpstr>Gestión de la Calidad</vt:lpstr>
      <vt:lpstr>Gestión del Recurso Humano</vt:lpstr>
      <vt:lpstr>Gestión del Riesgo</vt:lpstr>
      <vt:lpstr>Gestión de la Comunicación</vt:lpstr>
      <vt:lpstr>Diapositiva 20</vt:lpstr>
      <vt:lpstr>Conclusiones y Recomendaciones</vt:lpstr>
      <vt:lpstr>FORMULACIÓN DE LAS MEJORES PRÁCTICAS PARA AUMENTAR LAS POSIBILIDADES DE ÉXITO EN EL DESARROLLO DE PROYECTOS INFORMÁTICOS EN ZOFRI S.A. A PARTIR DEL ANÁLISIS DE PROYECTOS EJECUTADOS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“ANALISIS Y EVALUACIÓN DE LA BIBLIOTECA UNIVERSIDAD ARTURO PRAT BASADO EN ESTÁNDARES NACIONALES DE BIBLIOTECA”</dc:title>
  <dc:creator>Carlos Graña Hidalgo</dc:creator>
  <cp:lastModifiedBy>Subgerencia de TIC</cp:lastModifiedBy>
  <cp:revision>321</cp:revision>
  <dcterms:created xsi:type="dcterms:W3CDTF">2008-07-11T13:51:32Z</dcterms:created>
  <dcterms:modified xsi:type="dcterms:W3CDTF">2011-10-03T01:52:27Z</dcterms:modified>
</cp:coreProperties>
</file>