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Coolvetica Rg" panose="020B0603030602020004" pitchFamily="34" charset="0"/>
      <p:regular r:id="rId21"/>
      <p:bold r:id="rId22"/>
      <p:italic r:id="rId23"/>
      <p:boldItalic r:id="rId24"/>
    </p:embeddedFont>
    <p:embeddedFont>
      <p:font typeface="Gill Sans MT" panose="020B0502020104020203" pitchFamily="34" charset="0"/>
      <p:regular r:id="rId25"/>
      <p:bold r:id="rId26"/>
      <p:italic r:id="rId27"/>
      <p:boldItalic r:id="rId28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B05"/>
    <a:srgbClr val="F9F9F9"/>
    <a:srgbClr val="A9A9A9"/>
    <a:srgbClr val="353535"/>
    <a:srgbClr val="CEAC04"/>
    <a:srgbClr val="CDA203"/>
    <a:srgbClr val="C4A404"/>
    <a:srgbClr val="F1CA05"/>
    <a:srgbClr val="FBD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6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D843A7-7768-D449-ABE5-D44E2A6750FA}" type="doc">
      <dgm:prSet loTypeId="urn:microsoft.com/office/officeart/2008/layout/VerticalCurvedList" loCatId="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GB"/>
        </a:p>
      </dgm:t>
    </dgm:pt>
    <dgm:pt modelId="{952BCBD9-7834-9744-A5B4-DCDEEE0B9BDB}">
      <dgm:prSet phldrT="[Text]" custT="1"/>
      <dgm:spPr>
        <a:solidFill>
          <a:srgbClr val="F4CB05"/>
        </a:solidFill>
        <a:ln>
          <a:noFill/>
          <a:bevel/>
        </a:ln>
        <a:effectLst>
          <a:softEdge rad="0"/>
        </a:effectLst>
      </dgm:spPr>
      <dgm:t>
        <a:bodyPr rIns="457200"/>
        <a:lstStyle/>
        <a:p>
          <a:pPr algn="ctr"/>
          <a:r>
            <a:rPr lang="en-GB" sz="2200" dirty="0">
              <a:latin typeface="Gill Sans MT" panose="020B0502020104020203" pitchFamily="34" charset="0"/>
            </a:rPr>
            <a:t>TF/IDF</a:t>
          </a:r>
        </a:p>
      </dgm:t>
    </dgm:pt>
    <dgm:pt modelId="{B1B4D116-1893-1E46-A9CE-B95CC6C6CE20}" type="parTrans" cxnId="{D16D2D80-42A5-374A-A46C-E6A697CEC481}">
      <dgm:prSet/>
      <dgm:spPr/>
      <dgm:t>
        <a:bodyPr/>
        <a:lstStyle/>
        <a:p>
          <a:endParaRPr lang="en-GB"/>
        </a:p>
      </dgm:t>
    </dgm:pt>
    <dgm:pt modelId="{BD21B79D-13D6-C84B-8481-E4BDD086DE21}" type="sibTrans" cxnId="{D16D2D80-42A5-374A-A46C-E6A697CEC481}">
      <dgm:prSet/>
      <dgm:spPr>
        <a:solidFill>
          <a:srgbClr val="F4CB05"/>
        </a:solidFill>
        <a:ln>
          <a:solidFill>
            <a:srgbClr val="F4CB05"/>
          </a:solidFill>
        </a:ln>
      </dgm:spPr>
      <dgm:t>
        <a:bodyPr/>
        <a:lstStyle/>
        <a:p>
          <a:endParaRPr lang="en-GB"/>
        </a:p>
      </dgm:t>
    </dgm:pt>
    <dgm:pt modelId="{01DBB006-8BBE-BF46-A157-DE09D5E03127}">
      <dgm:prSet phldrT="[Text]" custT="1"/>
      <dgm:spPr>
        <a:solidFill>
          <a:srgbClr val="F4CB05"/>
        </a:solidFill>
      </dgm:spPr>
      <dgm:t>
        <a:bodyPr rIns="274320"/>
        <a:lstStyle/>
        <a:p>
          <a:pPr algn="ctr"/>
          <a:r>
            <a:rPr lang="en-GB" sz="2200" dirty="0">
              <a:latin typeface="Gill Sans MT" panose="020B0502020104020203" pitchFamily="34" charset="0"/>
            </a:rPr>
            <a:t>SPECTER+UMAP+HDBSCAN</a:t>
          </a:r>
        </a:p>
      </dgm:t>
    </dgm:pt>
    <dgm:pt modelId="{ACC14646-3E2A-D543-AE6F-7EB03F183E8F}" type="parTrans" cxnId="{CABB5A4F-240A-BD4F-BC68-37FDA578C2AA}">
      <dgm:prSet/>
      <dgm:spPr/>
      <dgm:t>
        <a:bodyPr/>
        <a:lstStyle/>
        <a:p>
          <a:endParaRPr lang="en-GB"/>
        </a:p>
      </dgm:t>
    </dgm:pt>
    <dgm:pt modelId="{FFBCC440-768B-C14A-A676-6206FB8D566D}" type="sibTrans" cxnId="{CABB5A4F-240A-BD4F-BC68-37FDA578C2AA}">
      <dgm:prSet/>
      <dgm:spPr/>
      <dgm:t>
        <a:bodyPr/>
        <a:lstStyle/>
        <a:p>
          <a:endParaRPr lang="en-GB"/>
        </a:p>
      </dgm:t>
    </dgm:pt>
    <dgm:pt modelId="{25170B4A-6E0D-7D43-8DBE-B05FDB7C646E}">
      <dgm:prSet phldrT="[Text]" custT="1"/>
      <dgm:spPr>
        <a:solidFill>
          <a:srgbClr val="F4CB05"/>
        </a:solidFill>
      </dgm:spPr>
      <dgm:t>
        <a:bodyPr lIns="640080" rIns="640080"/>
        <a:lstStyle/>
        <a:p>
          <a:pPr algn="ctr"/>
          <a:r>
            <a:rPr lang="en-GB" sz="2200" dirty="0">
              <a:latin typeface="Gill Sans MT" panose="020B0502020104020203" pitchFamily="34" charset="0"/>
            </a:rPr>
            <a:t>LDA</a:t>
          </a:r>
        </a:p>
      </dgm:t>
    </dgm:pt>
    <dgm:pt modelId="{97C47127-0935-EB48-8DDE-85ABA88F657A}" type="parTrans" cxnId="{B53B4CA4-A2C8-4245-AE4A-1BD35DF478E8}">
      <dgm:prSet/>
      <dgm:spPr/>
      <dgm:t>
        <a:bodyPr/>
        <a:lstStyle/>
        <a:p>
          <a:endParaRPr lang="en-GB"/>
        </a:p>
      </dgm:t>
    </dgm:pt>
    <dgm:pt modelId="{CD29BEF7-9810-CE49-A8C7-A43AA7A42FFB}" type="sibTrans" cxnId="{B53B4CA4-A2C8-4245-AE4A-1BD35DF478E8}">
      <dgm:prSet/>
      <dgm:spPr/>
      <dgm:t>
        <a:bodyPr/>
        <a:lstStyle/>
        <a:p>
          <a:endParaRPr lang="en-GB"/>
        </a:p>
      </dgm:t>
    </dgm:pt>
    <dgm:pt modelId="{6B11D8AB-3E46-5E4E-A08D-37DAEC4ACCF7}" type="pres">
      <dgm:prSet presAssocID="{00D843A7-7768-D449-ABE5-D44E2A6750FA}" presName="Name0" presStyleCnt="0">
        <dgm:presLayoutVars>
          <dgm:chMax val="7"/>
          <dgm:chPref val="7"/>
          <dgm:dir/>
        </dgm:presLayoutVars>
      </dgm:prSet>
      <dgm:spPr/>
    </dgm:pt>
    <dgm:pt modelId="{A490A41C-7CFB-114D-A560-DB84B661E3CC}" type="pres">
      <dgm:prSet presAssocID="{00D843A7-7768-D449-ABE5-D44E2A6750FA}" presName="Name1" presStyleCnt="0"/>
      <dgm:spPr/>
    </dgm:pt>
    <dgm:pt modelId="{4B3273DF-03D3-2046-BB23-736617FA583F}" type="pres">
      <dgm:prSet presAssocID="{00D843A7-7768-D449-ABE5-D44E2A6750FA}" presName="cycle" presStyleCnt="0"/>
      <dgm:spPr/>
    </dgm:pt>
    <dgm:pt modelId="{3BE8F679-B86E-4840-B8B2-4417DBF6D165}" type="pres">
      <dgm:prSet presAssocID="{00D843A7-7768-D449-ABE5-D44E2A6750FA}" presName="srcNode" presStyleLbl="node1" presStyleIdx="0" presStyleCnt="3"/>
      <dgm:spPr/>
    </dgm:pt>
    <dgm:pt modelId="{3884CB94-24F7-7746-9294-BD83742A8D72}" type="pres">
      <dgm:prSet presAssocID="{00D843A7-7768-D449-ABE5-D44E2A6750FA}" presName="conn" presStyleLbl="parChTrans1D2" presStyleIdx="0" presStyleCnt="1"/>
      <dgm:spPr/>
    </dgm:pt>
    <dgm:pt modelId="{ACD7718B-6E21-7342-B4D1-B4C921A695E0}" type="pres">
      <dgm:prSet presAssocID="{00D843A7-7768-D449-ABE5-D44E2A6750FA}" presName="extraNode" presStyleLbl="node1" presStyleIdx="0" presStyleCnt="3"/>
      <dgm:spPr/>
    </dgm:pt>
    <dgm:pt modelId="{D644862D-4511-F84A-BF91-476982EF019A}" type="pres">
      <dgm:prSet presAssocID="{00D843A7-7768-D449-ABE5-D44E2A6750FA}" presName="dstNode" presStyleLbl="node1" presStyleIdx="0" presStyleCnt="3"/>
      <dgm:spPr/>
    </dgm:pt>
    <dgm:pt modelId="{5BAC80B2-F192-CF48-A10F-104A1A681162}" type="pres">
      <dgm:prSet presAssocID="{952BCBD9-7834-9744-A5B4-DCDEEE0B9BDB}" presName="text_1" presStyleLbl="node1" presStyleIdx="0" presStyleCnt="3">
        <dgm:presLayoutVars>
          <dgm:bulletEnabled val="1"/>
        </dgm:presLayoutVars>
      </dgm:prSet>
      <dgm:spPr>
        <a:prstGeom prst="roundRect">
          <a:avLst/>
        </a:prstGeom>
      </dgm:spPr>
    </dgm:pt>
    <dgm:pt modelId="{85DB8F50-A3F8-F443-965C-3B2E4121CEDC}" type="pres">
      <dgm:prSet presAssocID="{952BCBD9-7834-9744-A5B4-DCDEEE0B9BDB}" presName="accent_1" presStyleCnt="0"/>
      <dgm:spPr/>
    </dgm:pt>
    <dgm:pt modelId="{B1FB0E2F-8890-7449-A6FA-FA772675FBEA}" type="pres">
      <dgm:prSet presAssocID="{952BCBD9-7834-9744-A5B4-DCDEEE0B9BDB}" presName="accentRepeatNode" presStyleLbl="solidFgAcc1" presStyleIdx="0" presStyleCnt="3"/>
      <dgm:spPr>
        <a:ln w="31750">
          <a:solidFill>
            <a:srgbClr val="F4CB05"/>
          </a:solidFill>
        </a:ln>
      </dgm:spPr>
    </dgm:pt>
    <dgm:pt modelId="{B30F92A9-6EC4-484A-AD1C-B65BA19864C7}" type="pres">
      <dgm:prSet presAssocID="{25170B4A-6E0D-7D43-8DBE-B05FDB7C646E}" presName="text_2" presStyleLbl="node1" presStyleIdx="1" presStyleCnt="3">
        <dgm:presLayoutVars>
          <dgm:bulletEnabled val="1"/>
        </dgm:presLayoutVars>
      </dgm:prSet>
      <dgm:spPr>
        <a:prstGeom prst="roundRect">
          <a:avLst/>
        </a:prstGeom>
      </dgm:spPr>
    </dgm:pt>
    <dgm:pt modelId="{CCBD7BD6-E0C3-CA4B-9F72-89D07C87B5FA}" type="pres">
      <dgm:prSet presAssocID="{25170B4A-6E0D-7D43-8DBE-B05FDB7C646E}" presName="accent_2" presStyleCnt="0"/>
      <dgm:spPr/>
    </dgm:pt>
    <dgm:pt modelId="{2694E1BB-40B9-F34F-BE9F-FF12FBC0BAEF}" type="pres">
      <dgm:prSet presAssocID="{25170B4A-6E0D-7D43-8DBE-B05FDB7C646E}" presName="accentRepeatNode" presStyleLbl="solidFgAcc1" presStyleIdx="1" presStyleCnt="3"/>
      <dgm:spPr>
        <a:ln w="31750">
          <a:solidFill>
            <a:srgbClr val="F4CB05"/>
          </a:solidFill>
        </a:ln>
      </dgm:spPr>
    </dgm:pt>
    <dgm:pt modelId="{F7E75B65-FCC1-9941-9862-EDBC1092FEB9}" type="pres">
      <dgm:prSet presAssocID="{01DBB006-8BBE-BF46-A157-DE09D5E03127}" presName="text_3" presStyleLbl="node1" presStyleIdx="2" presStyleCnt="3">
        <dgm:presLayoutVars>
          <dgm:bulletEnabled val="1"/>
        </dgm:presLayoutVars>
      </dgm:prSet>
      <dgm:spPr>
        <a:prstGeom prst="roundRect">
          <a:avLst/>
        </a:prstGeom>
      </dgm:spPr>
    </dgm:pt>
    <dgm:pt modelId="{B8AF2A6C-A6C4-F444-8982-0677E742026B}" type="pres">
      <dgm:prSet presAssocID="{01DBB006-8BBE-BF46-A157-DE09D5E03127}" presName="accent_3" presStyleCnt="0"/>
      <dgm:spPr/>
    </dgm:pt>
    <dgm:pt modelId="{B73B1FC2-6E22-FF40-BE85-5371908B4D4E}" type="pres">
      <dgm:prSet presAssocID="{01DBB006-8BBE-BF46-A157-DE09D5E03127}" presName="accentRepeatNode" presStyleLbl="solidFgAcc1" presStyleIdx="2" presStyleCnt="3" custAng="1007491"/>
      <dgm:spPr>
        <a:ln w="31750">
          <a:solidFill>
            <a:srgbClr val="F4CB05"/>
          </a:solidFill>
        </a:ln>
      </dgm:spPr>
    </dgm:pt>
  </dgm:ptLst>
  <dgm:cxnLst>
    <dgm:cxn modelId="{D2DF6E3B-D943-F64B-9059-B997339F054B}" type="presOf" srcId="{00D843A7-7768-D449-ABE5-D44E2A6750FA}" destId="{6B11D8AB-3E46-5E4E-A08D-37DAEC4ACCF7}" srcOrd="0" destOrd="0" presId="urn:microsoft.com/office/officeart/2008/layout/VerticalCurvedList"/>
    <dgm:cxn modelId="{982EFE3F-2043-9340-94BD-C498A934A384}" type="presOf" srcId="{BD21B79D-13D6-C84B-8481-E4BDD086DE21}" destId="{3884CB94-24F7-7746-9294-BD83742A8D72}" srcOrd="0" destOrd="0" presId="urn:microsoft.com/office/officeart/2008/layout/VerticalCurvedList"/>
    <dgm:cxn modelId="{CABB5A4F-240A-BD4F-BC68-37FDA578C2AA}" srcId="{00D843A7-7768-D449-ABE5-D44E2A6750FA}" destId="{01DBB006-8BBE-BF46-A157-DE09D5E03127}" srcOrd="2" destOrd="0" parTransId="{ACC14646-3E2A-D543-AE6F-7EB03F183E8F}" sibTransId="{FFBCC440-768B-C14A-A676-6206FB8D566D}"/>
    <dgm:cxn modelId="{9845F177-A066-F344-A683-FFB1ED15D7C2}" type="presOf" srcId="{25170B4A-6E0D-7D43-8DBE-B05FDB7C646E}" destId="{B30F92A9-6EC4-484A-AD1C-B65BA19864C7}" srcOrd="0" destOrd="0" presId="urn:microsoft.com/office/officeart/2008/layout/VerticalCurvedList"/>
    <dgm:cxn modelId="{D16D2D80-42A5-374A-A46C-E6A697CEC481}" srcId="{00D843A7-7768-D449-ABE5-D44E2A6750FA}" destId="{952BCBD9-7834-9744-A5B4-DCDEEE0B9BDB}" srcOrd="0" destOrd="0" parTransId="{B1B4D116-1893-1E46-A9CE-B95CC6C6CE20}" sibTransId="{BD21B79D-13D6-C84B-8481-E4BDD086DE21}"/>
    <dgm:cxn modelId="{DC072692-CAB1-4042-857A-48258A8FAE02}" type="presOf" srcId="{952BCBD9-7834-9744-A5B4-DCDEEE0B9BDB}" destId="{5BAC80B2-F192-CF48-A10F-104A1A681162}" srcOrd="0" destOrd="0" presId="urn:microsoft.com/office/officeart/2008/layout/VerticalCurvedList"/>
    <dgm:cxn modelId="{F99657A2-0CC9-4D40-978D-C57576BB6AAE}" type="presOf" srcId="{01DBB006-8BBE-BF46-A157-DE09D5E03127}" destId="{F7E75B65-FCC1-9941-9862-EDBC1092FEB9}" srcOrd="0" destOrd="0" presId="urn:microsoft.com/office/officeart/2008/layout/VerticalCurvedList"/>
    <dgm:cxn modelId="{B53B4CA4-A2C8-4245-AE4A-1BD35DF478E8}" srcId="{00D843A7-7768-D449-ABE5-D44E2A6750FA}" destId="{25170B4A-6E0D-7D43-8DBE-B05FDB7C646E}" srcOrd="1" destOrd="0" parTransId="{97C47127-0935-EB48-8DDE-85ABA88F657A}" sibTransId="{CD29BEF7-9810-CE49-A8C7-A43AA7A42FFB}"/>
    <dgm:cxn modelId="{EDD9F1C8-AC63-EA44-8015-6CD11B329DFB}" type="presParOf" srcId="{6B11D8AB-3E46-5E4E-A08D-37DAEC4ACCF7}" destId="{A490A41C-7CFB-114D-A560-DB84B661E3CC}" srcOrd="0" destOrd="0" presId="urn:microsoft.com/office/officeart/2008/layout/VerticalCurvedList"/>
    <dgm:cxn modelId="{37DD2C7D-177E-1745-8A6B-7FF1AF3294A9}" type="presParOf" srcId="{A490A41C-7CFB-114D-A560-DB84B661E3CC}" destId="{4B3273DF-03D3-2046-BB23-736617FA583F}" srcOrd="0" destOrd="0" presId="urn:microsoft.com/office/officeart/2008/layout/VerticalCurvedList"/>
    <dgm:cxn modelId="{B764A91E-DFD2-DD43-99D1-A463306C5519}" type="presParOf" srcId="{4B3273DF-03D3-2046-BB23-736617FA583F}" destId="{3BE8F679-B86E-4840-B8B2-4417DBF6D165}" srcOrd="0" destOrd="0" presId="urn:microsoft.com/office/officeart/2008/layout/VerticalCurvedList"/>
    <dgm:cxn modelId="{9F490CC5-FF0A-D14E-B802-19843322D8D4}" type="presParOf" srcId="{4B3273DF-03D3-2046-BB23-736617FA583F}" destId="{3884CB94-24F7-7746-9294-BD83742A8D72}" srcOrd="1" destOrd="0" presId="urn:microsoft.com/office/officeart/2008/layout/VerticalCurvedList"/>
    <dgm:cxn modelId="{351CEC1B-7B10-2D4C-8402-703C14892D76}" type="presParOf" srcId="{4B3273DF-03D3-2046-BB23-736617FA583F}" destId="{ACD7718B-6E21-7342-B4D1-B4C921A695E0}" srcOrd="2" destOrd="0" presId="urn:microsoft.com/office/officeart/2008/layout/VerticalCurvedList"/>
    <dgm:cxn modelId="{A675852E-63B0-0944-8EEB-DE5343180C30}" type="presParOf" srcId="{4B3273DF-03D3-2046-BB23-736617FA583F}" destId="{D644862D-4511-F84A-BF91-476982EF019A}" srcOrd="3" destOrd="0" presId="urn:microsoft.com/office/officeart/2008/layout/VerticalCurvedList"/>
    <dgm:cxn modelId="{22A1CBE9-1E7D-9D42-82A8-AFE5ADAC127E}" type="presParOf" srcId="{A490A41C-7CFB-114D-A560-DB84B661E3CC}" destId="{5BAC80B2-F192-CF48-A10F-104A1A681162}" srcOrd="1" destOrd="0" presId="urn:microsoft.com/office/officeart/2008/layout/VerticalCurvedList"/>
    <dgm:cxn modelId="{B33CC089-D55D-8C4F-AA0A-14DECF377037}" type="presParOf" srcId="{A490A41C-7CFB-114D-A560-DB84B661E3CC}" destId="{85DB8F50-A3F8-F443-965C-3B2E4121CEDC}" srcOrd="2" destOrd="0" presId="urn:microsoft.com/office/officeart/2008/layout/VerticalCurvedList"/>
    <dgm:cxn modelId="{4219FFE3-FB20-314C-AC58-7309E4686C7A}" type="presParOf" srcId="{85DB8F50-A3F8-F443-965C-3B2E4121CEDC}" destId="{B1FB0E2F-8890-7449-A6FA-FA772675FBEA}" srcOrd="0" destOrd="0" presId="urn:microsoft.com/office/officeart/2008/layout/VerticalCurvedList"/>
    <dgm:cxn modelId="{A085A6C8-B1C1-7643-A3B5-625C096DFD3C}" type="presParOf" srcId="{A490A41C-7CFB-114D-A560-DB84B661E3CC}" destId="{B30F92A9-6EC4-484A-AD1C-B65BA19864C7}" srcOrd="3" destOrd="0" presId="urn:microsoft.com/office/officeart/2008/layout/VerticalCurvedList"/>
    <dgm:cxn modelId="{FA13C422-8BAF-5E4A-8238-943297F47539}" type="presParOf" srcId="{A490A41C-7CFB-114D-A560-DB84B661E3CC}" destId="{CCBD7BD6-E0C3-CA4B-9F72-89D07C87B5FA}" srcOrd="4" destOrd="0" presId="urn:microsoft.com/office/officeart/2008/layout/VerticalCurvedList"/>
    <dgm:cxn modelId="{BC52C3EA-9D7D-374C-BCB3-E260E6EAE160}" type="presParOf" srcId="{CCBD7BD6-E0C3-CA4B-9F72-89D07C87B5FA}" destId="{2694E1BB-40B9-F34F-BE9F-FF12FBC0BAEF}" srcOrd="0" destOrd="0" presId="urn:microsoft.com/office/officeart/2008/layout/VerticalCurvedList"/>
    <dgm:cxn modelId="{E4C27D70-3C57-AC4E-ABE1-55A8772639C4}" type="presParOf" srcId="{A490A41C-7CFB-114D-A560-DB84B661E3CC}" destId="{F7E75B65-FCC1-9941-9862-EDBC1092FEB9}" srcOrd="5" destOrd="0" presId="urn:microsoft.com/office/officeart/2008/layout/VerticalCurvedList"/>
    <dgm:cxn modelId="{F823B39A-740E-6C45-A41F-547D25DFDDF7}" type="presParOf" srcId="{A490A41C-7CFB-114D-A560-DB84B661E3CC}" destId="{B8AF2A6C-A6C4-F444-8982-0677E742026B}" srcOrd="6" destOrd="0" presId="urn:microsoft.com/office/officeart/2008/layout/VerticalCurvedList"/>
    <dgm:cxn modelId="{0BBCFCD1-965F-9248-A316-32248829C6A4}" type="presParOf" srcId="{B8AF2A6C-A6C4-F444-8982-0677E742026B}" destId="{B73B1FC2-6E22-FF40-BE85-5371908B4D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4CB94-24F7-7746-9294-BD83742A8D72}">
      <dsp:nvSpPr>
        <dsp:cNvPr id="0" name=""/>
        <dsp:cNvSpPr/>
      </dsp:nvSpPr>
      <dsp:spPr>
        <a:xfrm>
          <a:off x="-5033066" y="-771106"/>
          <a:ext cx="5993996" cy="5993996"/>
        </a:xfrm>
        <a:prstGeom prst="blockArc">
          <a:avLst>
            <a:gd name="adj1" fmla="val 18900000"/>
            <a:gd name="adj2" fmla="val 2700000"/>
            <a:gd name="adj3" fmla="val 360"/>
          </a:avLst>
        </a:prstGeom>
        <a:solidFill>
          <a:srgbClr val="F4CB05"/>
        </a:solidFill>
        <a:ln w="12700" cap="flat" cmpd="sng" algn="ctr">
          <a:solidFill>
            <a:srgbClr val="F4CB0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AC80B2-F192-CF48-A10F-104A1A681162}">
      <dsp:nvSpPr>
        <dsp:cNvPr id="0" name=""/>
        <dsp:cNvSpPr/>
      </dsp:nvSpPr>
      <dsp:spPr>
        <a:xfrm>
          <a:off x="618030" y="445178"/>
          <a:ext cx="4654657" cy="890356"/>
        </a:xfrm>
        <a:prstGeom prst="roundRect">
          <a:avLst/>
        </a:prstGeom>
        <a:solidFill>
          <a:srgbClr val="F4CB05"/>
        </a:solidFill>
        <a:ln w="12700" cap="flat" cmpd="sng" algn="ctr">
          <a:noFill/>
          <a:prstDash val="solid"/>
          <a:bevel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6721" tIns="55880" rIns="45720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Gill Sans MT" panose="020B0502020104020203" pitchFamily="34" charset="0"/>
            </a:rPr>
            <a:t>TF/IDF</a:t>
          </a:r>
        </a:p>
      </dsp:txBody>
      <dsp:txXfrm>
        <a:off x="661494" y="488642"/>
        <a:ext cx="4567729" cy="803428"/>
      </dsp:txXfrm>
    </dsp:sp>
    <dsp:sp modelId="{B1FB0E2F-8890-7449-A6FA-FA772675FBEA}">
      <dsp:nvSpPr>
        <dsp:cNvPr id="0" name=""/>
        <dsp:cNvSpPr/>
      </dsp:nvSpPr>
      <dsp:spPr>
        <a:xfrm>
          <a:off x="61558" y="333883"/>
          <a:ext cx="1112945" cy="11129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rgbClr val="F4CB0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F92A9-6EC4-484A-AD1C-B65BA19864C7}">
      <dsp:nvSpPr>
        <dsp:cNvPr id="0" name=""/>
        <dsp:cNvSpPr/>
      </dsp:nvSpPr>
      <dsp:spPr>
        <a:xfrm>
          <a:off x="941675" y="1780713"/>
          <a:ext cx="4331013" cy="890356"/>
        </a:xfrm>
        <a:prstGeom prst="roundRect">
          <a:avLst/>
        </a:prstGeom>
        <a:solidFill>
          <a:srgbClr val="F4CB0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0" tIns="55880" rIns="6400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Gill Sans MT" panose="020B0502020104020203" pitchFamily="34" charset="0"/>
            </a:rPr>
            <a:t>LDA</a:t>
          </a:r>
        </a:p>
      </dsp:txBody>
      <dsp:txXfrm>
        <a:off x="985139" y="1824177"/>
        <a:ext cx="4244085" cy="803428"/>
      </dsp:txXfrm>
    </dsp:sp>
    <dsp:sp modelId="{2694E1BB-40B9-F34F-BE9F-FF12FBC0BAEF}">
      <dsp:nvSpPr>
        <dsp:cNvPr id="0" name=""/>
        <dsp:cNvSpPr/>
      </dsp:nvSpPr>
      <dsp:spPr>
        <a:xfrm>
          <a:off x="385202" y="1669418"/>
          <a:ext cx="1112945" cy="11129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rgbClr val="F4CB0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75B65-FCC1-9941-9862-EDBC1092FEB9}">
      <dsp:nvSpPr>
        <dsp:cNvPr id="0" name=""/>
        <dsp:cNvSpPr/>
      </dsp:nvSpPr>
      <dsp:spPr>
        <a:xfrm>
          <a:off x="618030" y="3116248"/>
          <a:ext cx="4654657" cy="890356"/>
        </a:xfrm>
        <a:prstGeom prst="roundRect">
          <a:avLst/>
        </a:prstGeom>
        <a:solidFill>
          <a:srgbClr val="F4CB0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6721" tIns="55880" rIns="27432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Gill Sans MT" panose="020B0502020104020203" pitchFamily="34" charset="0"/>
            </a:rPr>
            <a:t>SPECTER+UMAP+HDBSCAN</a:t>
          </a:r>
        </a:p>
      </dsp:txBody>
      <dsp:txXfrm>
        <a:off x="661494" y="3159712"/>
        <a:ext cx="4567729" cy="803428"/>
      </dsp:txXfrm>
    </dsp:sp>
    <dsp:sp modelId="{B73B1FC2-6E22-FF40-BE85-5371908B4D4E}">
      <dsp:nvSpPr>
        <dsp:cNvPr id="0" name=""/>
        <dsp:cNvSpPr/>
      </dsp:nvSpPr>
      <dsp:spPr>
        <a:xfrm rot="1007491">
          <a:off x="61558" y="3004953"/>
          <a:ext cx="1112945" cy="11129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rgbClr val="F4CB0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D3335-F3C8-4E83-89A2-EC21473AA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61DF89-ADB1-4B00-8BF2-DDBCE082E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2C6839-A22C-454F-B4A8-618B8D80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B559-1AB4-41A3-A0E4-00E343534579}" type="datetimeFigureOut">
              <a:rPr lang="it-IT" smtClean="0"/>
              <a:t>12/09/2020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C4A8B1-E4EF-49B0-AFD9-F11A94A9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E1B566-7DA4-4AFA-9B8D-961DCB9D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A-991D-48E8-AFFC-36BC4AA9E0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357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F3F1B9-5239-4257-9290-7FF17258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FD5082E-3C59-454D-AF44-5D01104E8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EDADD8-F9C7-4608-A3FD-55F7733C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B559-1AB4-41A3-A0E4-00E343534579}" type="datetimeFigureOut">
              <a:rPr lang="it-IT" smtClean="0"/>
              <a:t>12/09/2020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303000-B318-4D25-B764-2AB79ED4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A76B01-84D6-4B58-94F0-61B50D11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A-991D-48E8-AFFC-36BC4AA9E0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36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84AC9D0-71E4-4050-9555-4B2A2B5CF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8A8CD29-D44A-467B-9395-7861698C6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87123C-313E-4BAA-9CE7-ADDA5B9A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B559-1AB4-41A3-A0E4-00E343534579}" type="datetimeFigureOut">
              <a:rPr lang="it-IT" smtClean="0"/>
              <a:t>12/09/2020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C4BB28-3E59-4803-969F-97CB97DF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B25DE2-E9CC-48F0-A8C9-6EFC13E3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A-991D-48E8-AFFC-36BC4AA9E0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658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58FECD-8B63-4BEA-9A96-2BBD306E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6BF949-C4A1-4A41-A1B3-F61C3A08A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1B1F91-D2E7-469C-B0AB-BDA809FB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B559-1AB4-41A3-A0E4-00E343534579}" type="datetimeFigureOut">
              <a:rPr lang="it-IT" smtClean="0"/>
              <a:t>12/09/2020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BFEB10-8B97-4B94-807D-066A04ED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883FC1-1216-4BC3-9B6C-87607ECA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A-991D-48E8-AFFC-36BC4AA9E0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992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1133FD-A0BC-4D6E-B731-FE2A14EB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064BAB-D0F4-497D-9D7B-E7310A08A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F3BB34-2F83-41C9-A268-408124D2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B559-1AB4-41A3-A0E4-00E343534579}" type="datetimeFigureOut">
              <a:rPr lang="it-IT" smtClean="0"/>
              <a:t>12/09/2020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2F536F-12EC-4D98-95ED-5650814D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316C86-56ED-4655-8453-B4205892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A-991D-48E8-AFFC-36BC4AA9E0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645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85C9DF-195B-4501-B121-8C27E712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60CA87-BBAD-4A30-B1F1-30065F1E6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F95B000-511F-4033-8AB5-06FA20022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FD5120-BC82-44B2-A5D4-AB2DEEB4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B559-1AB4-41A3-A0E4-00E343534579}" type="datetimeFigureOut">
              <a:rPr lang="it-IT" smtClean="0"/>
              <a:t>12/09/2020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727A2E-C9BA-43FE-87B3-3D32D7A6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99490F-D3B5-41A4-B9B4-2D671F29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A-991D-48E8-AFFC-36BC4AA9E0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78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486FE3-23BB-436C-AF92-11D2ECE0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377C4D-49D0-454E-A8F6-54A356434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90ED9A-FC5F-410A-A831-E61466B3C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FAF8970-4239-4B6A-A911-A014D4B1E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987D717-DAE3-4766-898C-045617E3C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7D0020B-4E8E-40E2-AC2A-B3E5F2A0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B559-1AB4-41A3-A0E4-00E343534579}" type="datetimeFigureOut">
              <a:rPr lang="it-IT" smtClean="0"/>
              <a:t>12/09/2020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C57E01F-12E1-4DCA-98F6-8427D6D9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D93E7F7-70EB-4B07-B239-C94B6D75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A-991D-48E8-AFFC-36BC4AA9E0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041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818E25-C41D-4B73-A1B4-B2115B18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4221FD8-0CD1-4B59-A2EB-7AEFAFEF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B559-1AB4-41A3-A0E4-00E343534579}" type="datetimeFigureOut">
              <a:rPr lang="it-IT" smtClean="0"/>
              <a:t>12/09/2020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65631D-CEF7-48FF-87ED-ABEA44FDE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F070480-4C1B-4E0A-A201-7385C14D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A-991D-48E8-AFFC-36BC4AA9E0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003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C9A49E4-6066-4D84-BD1D-B0F125A7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B559-1AB4-41A3-A0E4-00E343534579}" type="datetimeFigureOut">
              <a:rPr lang="it-IT" smtClean="0"/>
              <a:t>12/09/2020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3F539C3-2E5F-44C5-A1A3-C09863E2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597032-0521-4FC5-89E8-1D849284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A-991D-48E8-AFFC-36BC4AA9E0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059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EE602E-0FA3-4FD6-8466-A76BA1BC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26CE9F-256E-4C20-A9AA-6CC03A8B9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261CDF-FA52-40F1-8333-B679584DE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946CA7-1462-414B-B56D-B7C44CD3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B559-1AB4-41A3-A0E4-00E343534579}" type="datetimeFigureOut">
              <a:rPr lang="it-IT" smtClean="0"/>
              <a:t>12/09/2020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D65F92-ECB0-4992-8758-1DAB12CB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8A9E78-CF64-442D-834E-FA48B4EF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A-991D-48E8-AFFC-36BC4AA9E0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908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91EF3D-DC14-41D2-8590-D424A533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F22883-0A26-4F84-BD82-2EAD2449E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B74703D-F2D3-45BB-A4D5-AF9C5695A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9D53CA-27F4-4BA8-A7DF-DDC34A73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B559-1AB4-41A3-A0E4-00E343534579}" type="datetimeFigureOut">
              <a:rPr lang="it-IT" smtClean="0"/>
              <a:t>12/09/2020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FF2E0E-F660-4323-A379-F5704E87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093BF9A-5FF6-4A02-A47B-BE16FB82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A-991D-48E8-AFFC-36BC4AA9E0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727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D98C630-16AA-445E-8261-7A0329C7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7DFC42-1E96-42BF-95F9-9FD63E1E0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BB2F27-9A51-4BED-9BF0-8AC3DB52C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B559-1AB4-41A3-A0E4-00E343534579}" type="datetimeFigureOut">
              <a:rPr lang="it-IT" smtClean="0"/>
              <a:t>12/09/2020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18178F-E5BA-4B2B-ABE7-E27CBAC93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9B8844-52B4-44FE-A512-F7E8550A0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B018A-991D-48E8-AFFC-36BC4AA9E0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15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ublic.tableau.com/profile/matteo.campironi#!/vizhome/DSLab/DEM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55F49600-4C6D-4AB0-8890-7ED2D538824B}"/>
              </a:ext>
            </a:extLst>
          </p:cNvPr>
          <p:cNvSpPr/>
          <p:nvPr/>
        </p:nvSpPr>
        <p:spPr>
          <a:xfrm>
            <a:off x="1000125" y="1200150"/>
            <a:ext cx="4219575" cy="4219575"/>
          </a:xfrm>
          <a:prstGeom prst="ellipse">
            <a:avLst/>
          </a:prstGeom>
          <a:solidFill>
            <a:srgbClr val="F4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4DF9BC8-7758-4BD9-8963-0FAF13C0D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45" y="1898996"/>
            <a:ext cx="2596830" cy="280947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9F04BF4-5A37-49AE-892B-060401DEE72F}"/>
              </a:ext>
            </a:extLst>
          </p:cNvPr>
          <p:cNvSpPr txBox="1"/>
          <p:nvPr/>
        </p:nvSpPr>
        <p:spPr>
          <a:xfrm>
            <a:off x="5785104" y="2505670"/>
            <a:ext cx="5516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4CB05"/>
                </a:solidFill>
                <a:latin typeface="Coolvetica Rg" panose="020B0603030602020004" pitchFamily="34" charset="0"/>
              </a:rPr>
              <a:t>DEMS Publications</a:t>
            </a:r>
            <a:endParaRPr lang="it-IT" sz="5400" dirty="0">
              <a:solidFill>
                <a:srgbClr val="F4CB05"/>
              </a:solidFill>
              <a:latin typeface="Coolvetica Rg" panose="020B06030306020200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5338D9C-DDFC-4A02-8034-B90B406A605D}"/>
              </a:ext>
            </a:extLst>
          </p:cNvPr>
          <p:cNvSpPr txBox="1"/>
          <p:nvPr/>
        </p:nvSpPr>
        <p:spPr>
          <a:xfrm>
            <a:off x="5802317" y="3554267"/>
            <a:ext cx="4817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53535"/>
                </a:solidFill>
                <a:latin typeface="Coolvetica Rg" panose="020B0603030602020004" pitchFamily="34" charset="0"/>
              </a:rPr>
              <a:t>Matteo Campironi, Serena Di Maggio</a:t>
            </a:r>
            <a:endParaRPr lang="it-IT" sz="2400" dirty="0">
              <a:solidFill>
                <a:srgbClr val="353535"/>
              </a:solidFill>
              <a:latin typeface="Coolvetica Rg" panose="020B06030306020200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2673A40-30F3-4E7E-AC25-6BE90C0D0BC7}"/>
              </a:ext>
            </a:extLst>
          </p:cNvPr>
          <p:cNvSpPr txBox="1"/>
          <p:nvPr/>
        </p:nvSpPr>
        <p:spPr>
          <a:xfrm>
            <a:off x="5794695" y="3184935"/>
            <a:ext cx="397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9A9A9"/>
                </a:solidFill>
                <a:latin typeface="Coolvetica Rg" panose="020B0603030602020004" pitchFamily="34" charset="0"/>
              </a:rPr>
              <a:t>Data Science Lab – A.A. 2019/2020</a:t>
            </a:r>
            <a:endParaRPr lang="it-IT" dirty="0">
              <a:solidFill>
                <a:srgbClr val="A9A9A9"/>
              </a:solidFill>
              <a:latin typeface="Coolvetica Rg" panose="020B06030306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3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0615E9A-52B4-486B-9557-970EE7F44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06" y="792358"/>
            <a:ext cx="8840587" cy="58937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4B63FDB-F70F-4829-BD2F-D9CACF52D214}"/>
              </a:ext>
            </a:extLst>
          </p:cNvPr>
          <p:cNvSpPr txBox="1">
            <a:spLocks/>
          </p:cNvSpPr>
          <p:nvPr/>
        </p:nvSpPr>
        <p:spPr>
          <a:xfrm>
            <a:off x="713374" y="41298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353535"/>
                </a:solidFill>
                <a:latin typeface="Coolvetica Rg" panose="020B0603030602020004" pitchFamily="34" charset="0"/>
              </a:rPr>
              <a:t>UMAP output</a:t>
            </a:r>
            <a:endParaRPr lang="en-IT" b="1" dirty="0">
              <a:solidFill>
                <a:srgbClr val="353535"/>
              </a:solidFill>
              <a:latin typeface="Coolvetica Rg" panose="020B06030306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44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CD4D-2CA3-8742-A25C-AC4EECD5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79464"/>
            <a:ext cx="10515600" cy="1023582"/>
          </a:xfrm>
        </p:spPr>
        <p:txBody>
          <a:bodyPr/>
          <a:lstStyle/>
          <a:p>
            <a:r>
              <a:rPr lang="en-US" b="1" dirty="0">
                <a:solidFill>
                  <a:srgbClr val="353535"/>
                </a:solidFill>
                <a:latin typeface="Coolvetica Rg" panose="020B0603030602020004" pitchFamily="34" charset="0"/>
              </a:rPr>
              <a:t>Clustering</a:t>
            </a:r>
            <a:endParaRPr lang="en-IT" b="1" dirty="0">
              <a:solidFill>
                <a:srgbClr val="353535"/>
              </a:solidFill>
              <a:latin typeface="Coolvetica Rg" panose="020B06030306020200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B94C384-2841-0D48-B1A1-4E018CA62B4C}"/>
              </a:ext>
            </a:extLst>
          </p:cNvPr>
          <p:cNvSpPr/>
          <p:nvPr/>
        </p:nvSpPr>
        <p:spPr>
          <a:xfrm>
            <a:off x="3265054" y="1643896"/>
            <a:ext cx="2163156" cy="2163156"/>
          </a:xfrm>
          <a:prstGeom prst="ellipse">
            <a:avLst/>
          </a:prstGeom>
          <a:noFill/>
          <a:ln w="76200">
            <a:solidFill>
              <a:srgbClr val="F4CB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77060D-22E0-3942-9A6B-AC1824391B2D}"/>
              </a:ext>
            </a:extLst>
          </p:cNvPr>
          <p:cNvSpPr/>
          <p:nvPr/>
        </p:nvSpPr>
        <p:spPr>
          <a:xfrm>
            <a:off x="716280" y="3594504"/>
            <a:ext cx="2230580" cy="2230580"/>
          </a:xfrm>
          <a:prstGeom prst="ellipse">
            <a:avLst/>
          </a:prstGeom>
          <a:noFill/>
          <a:ln w="76200">
            <a:solidFill>
              <a:srgbClr val="F4CB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177A32B-945D-6A4A-BD95-23F66F8A3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063" y="4089585"/>
            <a:ext cx="1175329" cy="1175329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1E186C4-D5D1-6E47-BDC8-8DA0B1B10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427" y="2102767"/>
            <a:ext cx="1222323" cy="1222323"/>
          </a:xfrm>
          <a:prstGeom prst="rect">
            <a:avLst/>
          </a:prstGeom>
        </p:spPr>
      </p:pic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A761D86-8898-E845-8A3E-02B30124F8CE}"/>
              </a:ext>
            </a:extLst>
          </p:cNvPr>
          <p:cNvCxnSpPr>
            <a:cxnSpLocks/>
          </p:cNvCxnSpPr>
          <p:nvPr/>
        </p:nvCxnSpPr>
        <p:spPr>
          <a:xfrm flipV="1">
            <a:off x="3248543" y="4010388"/>
            <a:ext cx="505573" cy="666862"/>
          </a:xfrm>
          <a:prstGeom prst="curvedConnector2">
            <a:avLst/>
          </a:prstGeom>
          <a:ln w="19050">
            <a:solidFill>
              <a:srgbClr val="A9A9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D943C96-0A58-7445-9299-0BE486185AC7}"/>
              </a:ext>
            </a:extLst>
          </p:cNvPr>
          <p:cNvSpPr/>
          <p:nvPr/>
        </p:nvSpPr>
        <p:spPr>
          <a:xfrm>
            <a:off x="6679127" y="1933442"/>
            <a:ext cx="47363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T" sz="2200" b="1" dirty="0">
                <a:solidFill>
                  <a:srgbClr val="353535"/>
                </a:solidFill>
                <a:latin typeface="Gill Sans MT" panose="020B0502020104020203" pitchFamily="34" charset="0"/>
              </a:rPr>
              <a:t>HDBSCAN</a:t>
            </a:r>
            <a:r>
              <a:rPr lang="en-IT" sz="2200" dirty="0">
                <a:solidFill>
                  <a:srgbClr val="353535"/>
                </a:solidFill>
                <a:latin typeface="Gill Sans MT" panose="020B0502020104020203" pitchFamily="34" charset="0"/>
              </a:rPr>
              <a:t> (</a:t>
            </a:r>
            <a:r>
              <a:rPr lang="en-GB" sz="2200" dirty="0">
                <a:solidFill>
                  <a:srgbClr val="353535"/>
                </a:solidFill>
                <a:latin typeface="Gill Sans MT" panose="020B0502020104020203" pitchFamily="34" charset="0"/>
              </a:rPr>
              <a:t>Hierarchical Density-Based Spatial Clustering of Applications with Noise</a:t>
            </a:r>
            <a:r>
              <a:rPr lang="en-IT" sz="2200" dirty="0">
                <a:solidFill>
                  <a:srgbClr val="353535"/>
                </a:solidFill>
                <a:latin typeface="Gill Sans MT" panose="020B0502020104020203" pitchFamily="34" charset="0"/>
              </a:rPr>
              <a:t>) è una tecninca di clustering il cui approccio è basato sulla densità.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6FBCB0C-4EA6-1645-89EC-E08E2038E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609625"/>
              </p:ext>
            </p:extLst>
          </p:nvPr>
        </p:nvGraphicFramePr>
        <p:xfrm>
          <a:off x="6763792" y="4030033"/>
          <a:ext cx="4651720" cy="1359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860">
                  <a:extLst>
                    <a:ext uri="{9D8B030D-6E8A-4147-A177-3AD203B41FA5}">
                      <a16:colId xmlns:a16="http://schemas.microsoft.com/office/drawing/2014/main" val="1019759229"/>
                    </a:ext>
                  </a:extLst>
                </a:gridCol>
                <a:gridCol w="2325860">
                  <a:extLst>
                    <a:ext uri="{9D8B030D-6E8A-4147-A177-3AD203B41FA5}">
                      <a16:colId xmlns:a16="http://schemas.microsoft.com/office/drawing/2014/main" val="827859079"/>
                    </a:ext>
                  </a:extLst>
                </a:gridCol>
              </a:tblGrid>
              <a:tr h="453174">
                <a:tc>
                  <a:txBody>
                    <a:bodyPr/>
                    <a:lstStyle/>
                    <a:p>
                      <a:pPr algn="l"/>
                      <a:r>
                        <a:rPr lang="en-IT" dirty="0">
                          <a:latin typeface="Gill Sans MT" panose="020B0502020104020203" pitchFamily="34" charset="0"/>
                        </a:rPr>
                        <a:t>PARAMETRI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B0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T" dirty="0">
                          <a:latin typeface="Gill Sans MT" panose="020B0502020104020203" pitchFamily="34" charset="0"/>
                        </a:rPr>
                        <a:t>VALORI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B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540187"/>
                  </a:ext>
                </a:extLst>
              </a:tr>
              <a:tr h="453174">
                <a:tc>
                  <a:txBody>
                    <a:bodyPr/>
                    <a:lstStyle/>
                    <a:p>
                      <a:pPr algn="l"/>
                      <a:r>
                        <a:rPr lang="en-IT" dirty="0">
                          <a:latin typeface="Gill Sans MT" panose="020B0502020104020203" pitchFamily="34" charset="0"/>
                        </a:rPr>
                        <a:t>min_</a:t>
                      </a:r>
                      <a:r>
                        <a:rPr lang="en-IT" dirty="0">
                          <a:solidFill>
                            <a:srgbClr val="353535"/>
                          </a:solidFill>
                          <a:latin typeface="Gill Sans MT" panose="020B0502020104020203" pitchFamily="34" charset="0"/>
                        </a:rPr>
                        <a:t>samples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T" dirty="0">
                          <a:solidFill>
                            <a:srgbClr val="353535"/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71278"/>
                  </a:ext>
                </a:extLst>
              </a:tr>
              <a:tr h="453174">
                <a:tc>
                  <a:txBody>
                    <a:bodyPr/>
                    <a:lstStyle/>
                    <a:p>
                      <a:pPr algn="l"/>
                      <a:r>
                        <a:rPr lang="en-IT" dirty="0">
                          <a:latin typeface="Gill Sans MT" panose="020B0502020104020203" pitchFamily="34" charset="0"/>
                        </a:rPr>
                        <a:t>min_</a:t>
                      </a:r>
                      <a:r>
                        <a:rPr lang="en-IT" dirty="0">
                          <a:solidFill>
                            <a:srgbClr val="353535"/>
                          </a:solidFill>
                          <a:latin typeface="Gill Sans MT" panose="020B0502020104020203" pitchFamily="34" charset="0"/>
                        </a:rPr>
                        <a:t>cluster</a:t>
                      </a:r>
                      <a:r>
                        <a:rPr lang="en-IT" dirty="0">
                          <a:latin typeface="Gill Sans MT" panose="020B0502020104020203" pitchFamily="34" charset="0"/>
                        </a:rPr>
                        <a:t>_size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T" dirty="0">
                          <a:solidFill>
                            <a:srgbClr val="353535"/>
                          </a:solidFill>
                          <a:latin typeface="Gill Sans MT" panose="020B0502020104020203" pitchFamily="34" charset="0"/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403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86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44C36D39-60E8-43C5-82A2-7BBA6D343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07" y="689956"/>
            <a:ext cx="8840586" cy="589372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B66B773-6FEE-4442-8DF9-E7D9B06593E5}"/>
              </a:ext>
            </a:extLst>
          </p:cNvPr>
          <p:cNvSpPr txBox="1">
            <a:spLocks/>
          </p:cNvSpPr>
          <p:nvPr/>
        </p:nvSpPr>
        <p:spPr>
          <a:xfrm>
            <a:off x="663497" y="3574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353535"/>
                </a:solidFill>
                <a:latin typeface="Coolvetica Rg" panose="020B0603030602020004" pitchFamily="34" charset="0"/>
              </a:rPr>
              <a:t>HDBSCAN output</a:t>
            </a:r>
            <a:endParaRPr lang="en-IT" b="1" dirty="0">
              <a:solidFill>
                <a:srgbClr val="353535"/>
              </a:solidFill>
              <a:latin typeface="Coolvetica Rg" panose="020B06030306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81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53BDED8-B0E9-4782-A1C7-E8094F43D7FE}"/>
              </a:ext>
            </a:extLst>
          </p:cNvPr>
          <p:cNvSpPr txBox="1">
            <a:spLocks/>
          </p:cNvSpPr>
          <p:nvPr/>
        </p:nvSpPr>
        <p:spPr>
          <a:xfrm>
            <a:off x="530493" y="38033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353535"/>
                </a:solidFill>
                <a:latin typeface="Coolvetica Rg" panose="020B0603030602020004" pitchFamily="34" charset="0"/>
              </a:rPr>
              <a:t>Tableau dashboard</a:t>
            </a:r>
            <a:endParaRPr lang="en-IT" b="1" dirty="0">
              <a:solidFill>
                <a:srgbClr val="353535"/>
              </a:solidFill>
              <a:latin typeface="Coolvetica Rg" panose="020B06030306020200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03373C1-55F4-4CEE-80A6-D0F089BFB069}"/>
              </a:ext>
            </a:extLst>
          </p:cNvPr>
          <p:cNvSpPr/>
          <p:nvPr/>
        </p:nvSpPr>
        <p:spPr>
          <a:xfrm>
            <a:off x="3653885" y="1671337"/>
            <a:ext cx="2496455" cy="1001625"/>
          </a:xfrm>
          <a:prstGeom prst="rect">
            <a:avLst/>
          </a:prstGeom>
          <a:solidFill>
            <a:srgbClr val="F4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937A96-AA1A-4861-9A00-402F986ED653}"/>
              </a:ext>
            </a:extLst>
          </p:cNvPr>
          <p:cNvSpPr txBox="1"/>
          <p:nvPr/>
        </p:nvSpPr>
        <p:spPr>
          <a:xfrm>
            <a:off x="3579068" y="1284737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53535"/>
                </a:solidFill>
                <a:latin typeface="Coolvetica Rg" panose="020B0603030602020004" pitchFamily="34" charset="0"/>
              </a:rPr>
              <a:t>Authors</a:t>
            </a:r>
            <a:endParaRPr lang="it-IT" dirty="0">
              <a:solidFill>
                <a:srgbClr val="353535"/>
              </a:solidFill>
              <a:latin typeface="Coolvetica Rg" panose="020B06030306020200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47F051-E5C5-4D09-9D55-896B85F25AF3}"/>
              </a:ext>
            </a:extLst>
          </p:cNvPr>
          <p:cNvSpPr txBox="1"/>
          <p:nvPr/>
        </p:nvSpPr>
        <p:spPr>
          <a:xfrm>
            <a:off x="3653885" y="1700235"/>
            <a:ext cx="2294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53535"/>
                </a:solidFill>
                <a:latin typeface="Gill Sans MT" panose="020B0502020104020203" pitchFamily="34" charset="0"/>
              </a:rPr>
              <a:t>authorID</a:t>
            </a:r>
            <a:endParaRPr lang="en-US" dirty="0">
              <a:solidFill>
                <a:srgbClr val="353535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53535"/>
                </a:solidFill>
                <a:latin typeface="Gill Sans MT" panose="020B0502020104020203" pitchFamily="34" charset="0"/>
              </a:rPr>
              <a:t>Nominativo</a:t>
            </a:r>
            <a:endParaRPr lang="en-US" dirty="0">
              <a:solidFill>
                <a:srgbClr val="353535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53535"/>
                </a:solidFill>
                <a:latin typeface="Gill Sans MT" panose="020B0502020104020203" pitchFamily="34" charset="0"/>
              </a:rPr>
              <a:t>Afferente</a:t>
            </a:r>
            <a:r>
              <a:rPr lang="en-US" dirty="0">
                <a:solidFill>
                  <a:srgbClr val="353535"/>
                </a:solidFill>
                <a:latin typeface="Gill Sans MT" panose="020B0502020104020203" pitchFamily="34" charset="0"/>
              </a:rPr>
              <a:t> al DEMS</a:t>
            </a:r>
            <a:endParaRPr lang="it-IT" dirty="0">
              <a:solidFill>
                <a:srgbClr val="353535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972FDBB-3917-4147-94AA-88314C345837}"/>
              </a:ext>
            </a:extLst>
          </p:cNvPr>
          <p:cNvSpPr/>
          <p:nvPr/>
        </p:nvSpPr>
        <p:spPr>
          <a:xfrm>
            <a:off x="686842" y="2995921"/>
            <a:ext cx="2166800" cy="688563"/>
          </a:xfrm>
          <a:prstGeom prst="rect">
            <a:avLst/>
          </a:prstGeom>
          <a:solidFill>
            <a:srgbClr val="F4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1049819-824F-447A-89B8-535FBAC63751}"/>
              </a:ext>
            </a:extLst>
          </p:cNvPr>
          <p:cNvSpPr txBox="1"/>
          <p:nvPr/>
        </p:nvSpPr>
        <p:spPr>
          <a:xfrm>
            <a:off x="607747" y="2628071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53535"/>
                </a:solidFill>
                <a:latin typeface="Coolvetica Rg" panose="020B0603030602020004" pitchFamily="34" charset="0"/>
              </a:rPr>
              <a:t>Authors/Abstracts</a:t>
            </a:r>
            <a:endParaRPr lang="it-IT" dirty="0">
              <a:solidFill>
                <a:srgbClr val="353535"/>
              </a:solidFill>
              <a:latin typeface="Coolvetica Rg" panose="020B06030306020200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C67C60A-E008-4C02-9EF3-CE337E992224}"/>
              </a:ext>
            </a:extLst>
          </p:cNvPr>
          <p:cNvSpPr txBox="1"/>
          <p:nvPr/>
        </p:nvSpPr>
        <p:spPr>
          <a:xfrm>
            <a:off x="686841" y="3038153"/>
            <a:ext cx="2294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53535"/>
                </a:solidFill>
                <a:latin typeface="Gill Sans MT" panose="020B0502020104020203" pitchFamily="34" charset="0"/>
              </a:rPr>
              <a:t>authorID</a:t>
            </a:r>
            <a:endParaRPr lang="en-US" dirty="0">
              <a:solidFill>
                <a:srgbClr val="353535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53535"/>
                </a:solidFill>
                <a:latin typeface="Gill Sans MT" panose="020B0502020104020203" pitchFamily="34" charset="0"/>
              </a:rPr>
              <a:t>abstractID</a:t>
            </a:r>
            <a:endParaRPr lang="en-US" dirty="0">
              <a:solidFill>
                <a:srgbClr val="353535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86148AB1-AEF1-457C-AEB2-714AFEE02418}"/>
              </a:ext>
            </a:extLst>
          </p:cNvPr>
          <p:cNvSpPr/>
          <p:nvPr/>
        </p:nvSpPr>
        <p:spPr>
          <a:xfrm>
            <a:off x="3653885" y="3406212"/>
            <a:ext cx="2496455" cy="2092831"/>
          </a:xfrm>
          <a:prstGeom prst="rect">
            <a:avLst/>
          </a:prstGeom>
          <a:solidFill>
            <a:srgbClr val="F4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F641695-845A-4878-BA4D-6E71CAAD71A4}"/>
              </a:ext>
            </a:extLst>
          </p:cNvPr>
          <p:cNvSpPr txBox="1"/>
          <p:nvPr/>
        </p:nvSpPr>
        <p:spPr>
          <a:xfrm>
            <a:off x="3653885" y="3436965"/>
            <a:ext cx="22943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53535"/>
                </a:solidFill>
                <a:latin typeface="Gill Sans MT" panose="020B0502020104020203" pitchFamily="34" charset="0"/>
              </a:rPr>
              <a:t>abstractID</a:t>
            </a:r>
            <a:endParaRPr lang="en-US" dirty="0">
              <a:solidFill>
                <a:srgbClr val="353535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53535"/>
                </a:solidFill>
                <a:latin typeface="Gill Sans MT" panose="020B0502020104020203" pitchFamily="34" charset="0"/>
              </a:rPr>
              <a:t>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53535"/>
                </a:solidFill>
                <a:latin typeface="Gill Sans MT" panose="020B0502020104020203" pitchFamily="34" charset="0"/>
              </a:rPr>
              <a:t>Parole </a:t>
            </a:r>
            <a:r>
              <a:rPr lang="en-US" dirty="0" err="1">
                <a:solidFill>
                  <a:srgbClr val="353535"/>
                </a:solidFill>
                <a:latin typeface="Gill Sans MT" panose="020B0502020104020203" pitchFamily="34" charset="0"/>
              </a:rPr>
              <a:t>chiave</a:t>
            </a:r>
            <a:endParaRPr lang="en-US" dirty="0">
              <a:solidFill>
                <a:srgbClr val="353535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53535"/>
                </a:solidFill>
                <a:latin typeface="Gill Sans MT" panose="020B0502020104020203" pitchFamily="34" charset="0"/>
              </a:rPr>
              <a:t>Titolo</a:t>
            </a:r>
            <a:endParaRPr lang="en-US" dirty="0">
              <a:solidFill>
                <a:srgbClr val="353535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53535"/>
                </a:solidFill>
                <a:latin typeface="Gill Sans MT" panose="020B0502020104020203" pitchFamily="34" charset="0"/>
              </a:rPr>
              <a:t>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53535"/>
                </a:solidFill>
                <a:latin typeface="Gill Sans MT" panose="020B0502020104020203" pitchFamily="34" charset="0"/>
              </a:rPr>
              <a:t>xUMAP</a:t>
            </a:r>
            <a:endParaRPr lang="en-US" dirty="0">
              <a:solidFill>
                <a:srgbClr val="353535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53535"/>
                </a:solidFill>
                <a:latin typeface="Gill Sans MT" panose="020B0502020104020203" pitchFamily="34" charset="0"/>
              </a:rPr>
              <a:t>yUMAP</a:t>
            </a:r>
            <a:endParaRPr lang="it-IT" dirty="0">
              <a:solidFill>
                <a:srgbClr val="353535"/>
              </a:solidFill>
              <a:latin typeface="Gill Sans MT" panose="020B0502020104020203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1C6E6F9-952A-432D-870E-C68C8ED9CD02}"/>
              </a:ext>
            </a:extLst>
          </p:cNvPr>
          <p:cNvSpPr txBox="1"/>
          <p:nvPr/>
        </p:nvSpPr>
        <p:spPr>
          <a:xfrm>
            <a:off x="3587381" y="303688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53535"/>
                </a:solidFill>
                <a:latin typeface="Coolvetica Rg" panose="020B0603030602020004" pitchFamily="34" charset="0"/>
              </a:rPr>
              <a:t>Abstracts</a:t>
            </a:r>
            <a:endParaRPr lang="it-IT" dirty="0">
              <a:solidFill>
                <a:srgbClr val="353535"/>
              </a:solidFill>
              <a:latin typeface="Coolvetica Rg" panose="020B0603030602020004" pitchFamily="34" charset="0"/>
            </a:endParaRPr>
          </a:p>
        </p:txBody>
      </p:sp>
      <p:cxnSp>
        <p:nvCxnSpPr>
          <p:cNvPr id="47" name="Connettore a gomito 46">
            <a:extLst>
              <a:ext uri="{FF2B5EF4-FFF2-40B4-BE49-F238E27FC236}">
                <a16:creationId xmlns:a16="http://schemas.microsoft.com/office/drawing/2014/main" id="{9C8E553D-01A4-439C-A8B9-C5C3F160F6C6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2853642" y="2161900"/>
            <a:ext cx="800243" cy="1178303"/>
          </a:xfrm>
          <a:prstGeom prst="bentConnector3">
            <a:avLst/>
          </a:prstGeom>
          <a:ln w="1905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EC5367A4-8D68-4DAA-895F-88A515F968E7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2853642" y="3340203"/>
            <a:ext cx="800243" cy="1112425"/>
          </a:xfrm>
          <a:prstGeom prst="bentConnector3">
            <a:avLst/>
          </a:prstGeom>
          <a:ln w="1905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magine 54" descr="Immagine che contiene oggetto, orologio, disegnando&#10;&#10;Descrizione generata automaticamente">
            <a:extLst>
              <a:ext uri="{FF2B5EF4-FFF2-40B4-BE49-F238E27FC236}">
                <a16:creationId xmlns:a16="http://schemas.microsoft.com/office/drawing/2014/main" id="{79C86388-4185-498F-ABC7-731C239C4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631" y="2449264"/>
            <a:ext cx="2043307" cy="1185118"/>
          </a:xfrm>
          <a:prstGeom prst="rect">
            <a:avLst/>
          </a:prstGeom>
        </p:spPr>
      </p:pic>
      <p:sp>
        <p:nvSpPr>
          <p:cNvPr id="57" name="Oval 3">
            <a:extLst>
              <a:ext uri="{FF2B5EF4-FFF2-40B4-BE49-F238E27FC236}">
                <a16:creationId xmlns:a16="http://schemas.microsoft.com/office/drawing/2014/main" id="{DB2AEB69-9E1F-49FA-AF0C-B85A918579D4}"/>
              </a:ext>
            </a:extLst>
          </p:cNvPr>
          <p:cNvSpPr/>
          <p:nvPr/>
        </p:nvSpPr>
        <p:spPr>
          <a:xfrm>
            <a:off x="8586474" y="1993009"/>
            <a:ext cx="2459619" cy="2459619"/>
          </a:xfrm>
          <a:prstGeom prst="ellipse">
            <a:avLst/>
          </a:prstGeom>
          <a:noFill/>
          <a:ln w="76200">
            <a:solidFill>
              <a:srgbClr val="F4CB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70" name="Immagine 69">
            <a:extLst>
              <a:ext uri="{FF2B5EF4-FFF2-40B4-BE49-F238E27FC236}">
                <a16:creationId xmlns:a16="http://schemas.microsoft.com/office/drawing/2014/main" id="{EC60DCD8-1639-4C1E-8B95-35B91186F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64" y="2857980"/>
            <a:ext cx="474218" cy="727134"/>
          </a:xfrm>
          <a:prstGeom prst="rect">
            <a:avLst/>
          </a:prstGeom>
        </p:spPr>
      </p:pic>
      <p:pic>
        <p:nvPicPr>
          <p:cNvPr id="72" name="Immagine 71">
            <a:extLst>
              <a:ext uri="{FF2B5EF4-FFF2-40B4-BE49-F238E27FC236}">
                <a16:creationId xmlns:a16="http://schemas.microsoft.com/office/drawing/2014/main" id="{B0C4EEF5-6C71-40F0-826D-739AFBF02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84" y="2857980"/>
            <a:ext cx="474218" cy="727134"/>
          </a:xfrm>
          <a:prstGeom prst="rect">
            <a:avLst/>
          </a:prstGeom>
        </p:spPr>
      </p:pic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881E4833-EB93-4AD2-8FC6-F23A0FAA5625}"/>
              </a:ext>
            </a:extLst>
          </p:cNvPr>
          <p:cNvSpPr txBox="1"/>
          <p:nvPr/>
        </p:nvSpPr>
        <p:spPr>
          <a:xfrm>
            <a:off x="2320671" y="5991093"/>
            <a:ext cx="7550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linkClick r:id="rId4"/>
              </a:rPr>
              <a:t>https://public.tableau.com/profile/matteo.campironi#!/vizhome/DSLab/DEMS</a:t>
            </a:r>
            <a:endParaRPr lang="it-IT" dirty="0"/>
          </a:p>
          <a:p>
            <a:endParaRPr lang="it-IT" dirty="0"/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BDB8799D-DA8A-4573-859B-DAB9ACB4930C}"/>
              </a:ext>
            </a:extLst>
          </p:cNvPr>
          <p:cNvSpPr/>
          <p:nvPr/>
        </p:nvSpPr>
        <p:spPr>
          <a:xfrm>
            <a:off x="2320671" y="5991093"/>
            <a:ext cx="7550657" cy="401240"/>
          </a:xfrm>
          <a:prstGeom prst="rect">
            <a:avLst/>
          </a:prstGeom>
          <a:noFill/>
          <a:ln w="38100">
            <a:solidFill>
              <a:srgbClr val="F4CB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81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tall building in a city&#10;&#10;Description automatically generated">
            <a:extLst>
              <a:ext uri="{FF2B5EF4-FFF2-40B4-BE49-F238E27FC236}">
                <a16:creationId xmlns:a16="http://schemas.microsoft.com/office/drawing/2014/main" id="{C3CAB839-180C-174B-B46F-795A1CF479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9" t="479" r="12538" b="-33"/>
          <a:stretch/>
        </p:blipFill>
        <p:spPr>
          <a:xfrm>
            <a:off x="6189519" y="471806"/>
            <a:ext cx="5443682" cy="58079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9C1F63C-DD12-6945-A52C-ECC5102660F0}"/>
              </a:ext>
            </a:extLst>
          </p:cNvPr>
          <p:cNvSpPr/>
          <p:nvPr/>
        </p:nvSpPr>
        <p:spPr>
          <a:xfrm>
            <a:off x="0" y="0"/>
            <a:ext cx="5506721" cy="6858000"/>
          </a:xfrm>
          <a:prstGeom prst="rect">
            <a:avLst/>
          </a:prstGeom>
          <a:solidFill>
            <a:srgbClr val="F4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A7FE2-5814-C549-8DE4-073AC045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1" y="437872"/>
            <a:ext cx="4655127" cy="1325563"/>
          </a:xfrm>
        </p:spPr>
        <p:txBody>
          <a:bodyPr/>
          <a:lstStyle/>
          <a:p>
            <a:r>
              <a:rPr lang="en-US" b="1" dirty="0">
                <a:solidFill>
                  <a:srgbClr val="353535"/>
                </a:solidFill>
                <a:latin typeface="Coolvetica Rg" panose="020B0603030602020004" pitchFamily="34" charset="0"/>
                <a:cs typeface="Aharoni" panose="020B0604020202020204" pitchFamily="2" charset="-79"/>
              </a:rPr>
              <a:t>Che </a:t>
            </a:r>
            <a:r>
              <a:rPr lang="en-US" b="1" dirty="0" err="1">
                <a:solidFill>
                  <a:srgbClr val="353535"/>
                </a:solidFill>
                <a:latin typeface="Coolvetica Rg" panose="020B0603030602020004" pitchFamily="34" charset="0"/>
                <a:cs typeface="Aharoni" panose="020B0604020202020204" pitchFamily="2" charset="-79"/>
              </a:rPr>
              <a:t>cos’è</a:t>
            </a:r>
            <a:r>
              <a:rPr lang="en-US" b="1" dirty="0">
                <a:solidFill>
                  <a:srgbClr val="353535"/>
                </a:solidFill>
                <a:latin typeface="Coolvetica Rg" panose="020B0603030602020004" pitchFamily="34" charset="0"/>
                <a:cs typeface="Aharoni" panose="020B0604020202020204" pitchFamily="2" charset="-79"/>
              </a:rPr>
              <a:t> </a:t>
            </a:r>
            <a:r>
              <a:rPr lang="en-US" b="1" dirty="0" err="1">
                <a:solidFill>
                  <a:srgbClr val="353535"/>
                </a:solidFill>
                <a:latin typeface="Coolvetica Rg" panose="020B0603030602020004" pitchFamily="34" charset="0"/>
                <a:cs typeface="Aharoni" panose="020B0604020202020204" pitchFamily="2" charset="-79"/>
              </a:rPr>
              <a:t>il</a:t>
            </a:r>
            <a:r>
              <a:rPr lang="en-US" b="1" dirty="0">
                <a:solidFill>
                  <a:srgbClr val="353535"/>
                </a:solidFill>
                <a:latin typeface="Coolvetica Rg" panose="020B0603030602020004" pitchFamily="34" charset="0"/>
                <a:cs typeface="Aharoni" panose="020B0604020202020204" pitchFamily="2" charset="-79"/>
              </a:rPr>
              <a:t> DEMS?</a:t>
            </a:r>
            <a:endParaRPr lang="en-IT" b="1" dirty="0">
              <a:solidFill>
                <a:srgbClr val="353535"/>
              </a:solidFill>
              <a:latin typeface="Coolvetica Rg" panose="020B0603030602020004" pitchFamily="34" charset="0"/>
              <a:cs typeface="Aharoni" panose="020B0604020202020204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D589DE-6378-394E-A8E9-81C480598791}"/>
              </a:ext>
            </a:extLst>
          </p:cNvPr>
          <p:cNvSpPr txBox="1"/>
          <p:nvPr/>
        </p:nvSpPr>
        <p:spPr>
          <a:xfrm>
            <a:off x="558799" y="2030779"/>
            <a:ext cx="4141124" cy="34778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T" sz="2200" dirty="0">
                <a:solidFill>
                  <a:srgbClr val="353535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ll </a:t>
            </a:r>
            <a:r>
              <a:rPr lang="en-IT" sz="2200" b="1" dirty="0">
                <a:solidFill>
                  <a:srgbClr val="353535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DEMS</a:t>
            </a:r>
            <a:r>
              <a:rPr lang="en-IT" sz="2200" dirty="0">
                <a:solidFill>
                  <a:srgbClr val="353535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è il Dipartimento di Economia, Metodi Quantitativi e Strategie di Impresa dell’Università degli studi di Milano Bicocca.</a:t>
            </a:r>
          </a:p>
          <a:p>
            <a:pPr algn="just"/>
            <a:endParaRPr lang="en-IT" sz="2200" dirty="0">
              <a:solidFill>
                <a:srgbClr val="353535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pPr algn="just"/>
            <a:endParaRPr lang="en-IT" sz="2200" dirty="0">
              <a:solidFill>
                <a:srgbClr val="353535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pPr algn="just"/>
            <a:r>
              <a:rPr lang="en-IT" sz="2200" dirty="0">
                <a:solidFill>
                  <a:srgbClr val="353535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Nasce nel 2012 dall’unione di tre settori disciplinari: </a:t>
            </a:r>
            <a:r>
              <a:rPr lang="en-IT" sz="2200" b="1" dirty="0">
                <a:solidFill>
                  <a:srgbClr val="353535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Economia, Economia e Gestione delle imprese, Statistica.</a:t>
            </a:r>
          </a:p>
        </p:txBody>
      </p:sp>
    </p:spTree>
    <p:extLst>
      <p:ext uri="{BB962C8B-B14F-4D97-AF65-F5344CB8AC3E}">
        <p14:creationId xmlns:p14="http://schemas.microsoft.com/office/powerpoint/2010/main" val="159273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126767A-00BC-DF46-A9B0-122FBECB5CC8}"/>
              </a:ext>
            </a:extLst>
          </p:cNvPr>
          <p:cNvSpPr/>
          <p:nvPr/>
        </p:nvSpPr>
        <p:spPr>
          <a:xfrm>
            <a:off x="873761" y="2600959"/>
            <a:ext cx="5435599" cy="2228735"/>
          </a:xfrm>
          <a:prstGeom prst="rect">
            <a:avLst/>
          </a:prstGeom>
          <a:solidFill>
            <a:srgbClr val="F4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rgbClr val="F4CB0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B1E8D-D59F-8E41-AC3A-7A3E0F79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892" y="599808"/>
            <a:ext cx="3304216" cy="1017112"/>
          </a:xfrm>
        </p:spPr>
        <p:txBody>
          <a:bodyPr>
            <a:normAutofit/>
          </a:bodyPr>
          <a:lstStyle/>
          <a:p>
            <a:r>
              <a:rPr lang="en-IT" b="1" dirty="0">
                <a:solidFill>
                  <a:srgbClr val="353535"/>
                </a:solidFill>
                <a:latin typeface="Coolvetica Rg" panose="020B0603030602020004" pitchFamily="34" charset="0"/>
              </a:rPr>
              <a:t> </a:t>
            </a:r>
            <a:r>
              <a:rPr lang="en-US" sz="5300" b="1" dirty="0" err="1">
                <a:solidFill>
                  <a:srgbClr val="353535"/>
                </a:solidFill>
                <a:latin typeface="Coolvetica Rg" panose="020B0603030602020004" pitchFamily="34" charset="0"/>
              </a:rPr>
              <a:t>Obiettivo</a:t>
            </a:r>
            <a:endParaRPr lang="en-IT" sz="5300" b="1" dirty="0">
              <a:solidFill>
                <a:srgbClr val="353535"/>
              </a:solidFill>
              <a:latin typeface="Coolvetica Rg" panose="020B0603030602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AB8CC-499B-4F4E-A4E1-66E107B0AD1F}"/>
              </a:ext>
            </a:extLst>
          </p:cNvPr>
          <p:cNvSpPr txBox="1">
            <a:spLocks/>
          </p:cNvSpPr>
          <p:nvPr/>
        </p:nvSpPr>
        <p:spPr>
          <a:xfrm>
            <a:off x="1024313" y="2804160"/>
            <a:ext cx="5071687" cy="172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 err="1">
                <a:solidFill>
                  <a:srgbClr val="353535"/>
                </a:solidFill>
                <a:latin typeface="Gill Sans MT" panose="020B0502020104020203" pitchFamily="34" charset="0"/>
              </a:rPr>
              <a:t>Costruire</a:t>
            </a:r>
            <a:r>
              <a:rPr lang="en-US" sz="3200" dirty="0">
                <a:solidFill>
                  <a:srgbClr val="353535"/>
                </a:solidFill>
                <a:latin typeface="Gill Sans MT" panose="020B0502020104020203" pitchFamily="34" charset="0"/>
              </a:rPr>
              <a:t> </a:t>
            </a:r>
            <a:r>
              <a:rPr lang="en-US" sz="3200" b="1" dirty="0" err="1">
                <a:solidFill>
                  <a:srgbClr val="353535"/>
                </a:solidFill>
                <a:latin typeface="Gill Sans MT" panose="020B0502020104020203" pitchFamily="34" charset="0"/>
              </a:rPr>
              <a:t>raggruppamenti</a:t>
            </a:r>
            <a:r>
              <a:rPr lang="en-US" sz="3200" dirty="0">
                <a:solidFill>
                  <a:srgbClr val="353535"/>
                </a:solidFill>
                <a:latin typeface="Gill Sans MT" panose="020B0502020104020203" pitchFamily="34" charset="0"/>
              </a:rPr>
              <a:t> in base ai </a:t>
            </a:r>
            <a:r>
              <a:rPr lang="en-US" sz="3200" dirty="0" err="1">
                <a:solidFill>
                  <a:srgbClr val="353535"/>
                </a:solidFill>
                <a:latin typeface="Gill Sans MT" panose="020B0502020104020203" pitchFamily="34" charset="0"/>
              </a:rPr>
              <a:t>diversi</a:t>
            </a:r>
            <a:r>
              <a:rPr lang="en-US" sz="3200" dirty="0">
                <a:solidFill>
                  <a:srgbClr val="353535"/>
                </a:solidFill>
                <a:latin typeface="Gill Sans MT" panose="020B0502020104020203" pitchFamily="34" charset="0"/>
              </a:rPr>
              <a:t> </a:t>
            </a:r>
            <a:r>
              <a:rPr lang="en-US" sz="3200" dirty="0" err="1">
                <a:solidFill>
                  <a:srgbClr val="353535"/>
                </a:solidFill>
                <a:latin typeface="Gill Sans MT" panose="020B0502020104020203" pitchFamily="34" charset="0"/>
              </a:rPr>
              <a:t>temi</a:t>
            </a:r>
            <a:r>
              <a:rPr lang="en-US" sz="3200" dirty="0">
                <a:solidFill>
                  <a:srgbClr val="353535"/>
                </a:solidFill>
                <a:latin typeface="Gill Sans MT" panose="020B0502020104020203" pitchFamily="34" charset="0"/>
              </a:rPr>
              <a:t> di </a:t>
            </a:r>
            <a:r>
              <a:rPr lang="en-US" sz="3200" dirty="0" err="1">
                <a:solidFill>
                  <a:srgbClr val="353535"/>
                </a:solidFill>
                <a:latin typeface="Gill Sans MT" panose="020B0502020104020203" pitchFamily="34" charset="0"/>
              </a:rPr>
              <a:t>ricerca</a:t>
            </a:r>
            <a:r>
              <a:rPr lang="en-US" sz="3200" dirty="0">
                <a:solidFill>
                  <a:srgbClr val="353535"/>
                </a:solidFill>
                <a:latin typeface="Gill Sans MT" panose="020B0502020104020203" pitchFamily="34" charset="0"/>
              </a:rPr>
              <a:t> di cui </a:t>
            </a:r>
            <a:r>
              <a:rPr lang="en-US" sz="3200" dirty="0" err="1">
                <a:solidFill>
                  <a:srgbClr val="353535"/>
                </a:solidFill>
                <a:latin typeface="Gill Sans MT" panose="020B0502020104020203" pitchFamily="34" charset="0"/>
              </a:rPr>
              <a:t>si</a:t>
            </a:r>
            <a:r>
              <a:rPr lang="en-US" sz="3200" dirty="0">
                <a:solidFill>
                  <a:srgbClr val="353535"/>
                </a:solidFill>
                <a:latin typeface="Gill Sans MT" panose="020B0502020104020203" pitchFamily="34" charset="0"/>
              </a:rPr>
              <a:t> </a:t>
            </a:r>
            <a:r>
              <a:rPr lang="en-US" sz="3200" dirty="0" err="1">
                <a:solidFill>
                  <a:srgbClr val="353535"/>
                </a:solidFill>
                <a:latin typeface="Gill Sans MT" panose="020B0502020104020203" pitchFamily="34" charset="0"/>
              </a:rPr>
              <a:t>occupa</a:t>
            </a:r>
            <a:r>
              <a:rPr lang="en-US" sz="3200" dirty="0">
                <a:solidFill>
                  <a:srgbClr val="353535"/>
                </a:solidFill>
                <a:latin typeface="Gill Sans MT" panose="020B0502020104020203" pitchFamily="34" charset="0"/>
              </a:rPr>
              <a:t> il DEMS</a:t>
            </a:r>
          </a:p>
        </p:txBody>
      </p:sp>
      <p:pic>
        <p:nvPicPr>
          <p:cNvPr id="10" name="Picture 9" descr="A picture containing object, light, drawing&#10;&#10;Description automatically generated">
            <a:extLst>
              <a:ext uri="{FF2B5EF4-FFF2-40B4-BE49-F238E27FC236}">
                <a16:creationId xmlns:a16="http://schemas.microsoft.com/office/drawing/2014/main" id="{DE660071-39E5-B241-862B-C1449EB79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938" y="1596644"/>
            <a:ext cx="4159301" cy="414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3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FCAA-2E65-D44C-ADDD-ED917BA9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87" y="332019"/>
            <a:ext cx="6277610" cy="1154747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353535"/>
                </a:solidFill>
                <a:latin typeface="Coolvetica Rg" panose="020B0603030602020004" pitchFamily="34" charset="0"/>
              </a:rPr>
              <a:t>Complicazioni</a:t>
            </a:r>
            <a:r>
              <a:rPr lang="en-US" b="1" dirty="0">
                <a:solidFill>
                  <a:srgbClr val="353535"/>
                </a:solidFill>
                <a:latin typeface="Coolvetica Rg" panose="020B0603030602020004" pitchFamily="34" charset="0"/>
              </a:rPr>
              <a:t> del dataset</a:t>
            </a:r>
            <a:endParaRPr lang="en-IT" b="1" dirty="0">
              <a:solidFill>
                <a:srgbClr val="353535"/>
              </a:solidFill>
              <a:latin typeface="Coolvetica Rg" panose="020B0603030602020004" pitchFamily="34" charset="0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ADF3BD7-9FD6-F64D-808A-C35D6591C3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37107"/>
              </p:ext>
            </p:extLst>
          </p:nvPr>
        </p:nvGraphicFramePr>
        <p:xfrm>
          <a:off x="6096000" y="1735456"/>
          <a:ext cx="5334000" cy="4451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phic 7" descr="Tick">
            <a:extLst>
              <a:ext uri="{FF2B5EF4-FFF2-40B4-BE49-F238E27FC236}">
                <a16:creationId xmlns:a16="http://schemas.microsoft.com/office/drawing/2014/main" id="{847D78C6-1E98-1649-9346-C22E134E2B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87155" y="5041358"/>
            <a:ext cx="415637" cy="519545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80F6BE5C-5482-A04B-BE04-9CC5409EB2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46515" y="2372159"/>
            <a:ext cx="533402" cy="519545"/>
          </a:xfrm>
          <a:prstGeom prst="rect">
            <a:avLst/>
          </a:prstGeom>
        </p:spPr>
      </p:pic>
      <p:pic>
        <p:nvPicPr>
          <p:cNvPr id="10" name="Graphic 9" descr="Close">
            <a:extLst>
              <a:ext uri="{FF2B5EF4-FFF2-40B4-BE49-F238E27FC236}">
                <a16:creationId xmlns:a16="http://schemas.microsoft.com/office/drawing/2014/main" id="{30FDBDFE-2955-A74C-A08E-98773BD89F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94496" y="3717767"/>
            <a:ext cx="533402" cy="51954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CE1DC6-5A42-45E8-A7C9-F1356EDB8C45}"/>
              </a:ext>
            </a:extLst>
          </p:cNvPr>
          <p:cNvSpPr txBox="1"/>
          <p:nvPr/>
        </p:nvSpPr>
        <p:spPr>
          <a:xfrm>
            <a:off x="880628" y="2067965"/>
            <a:ext cx="330846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T" sz="2000" dirty="0">
                <a:solidFill>
                  <a:srgbClr val="353535"/>
                </a:solidFill>
                <a:latin typeface="Gill Sans MT" panose="020B0502020104020203" pitchFamily="34" charset="0"/>
              </a:rPr>
              <a:t>Il dataset presenta le seguenti caratteristiche: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3C801E4-FE70-4432-85F9-D153EB6F6FA8}"/>
              </a:ext>
            </a:extLst>
          </p:cNvPr>
          <p:cNvSpPr txBox="1"/>
          <p:nvPr/>
        </p:nvSpPr>
        <p:spPr>
          <a:xfrm>
            <a:off x="880628" y="2765930"/>
            <a:ext cx="39927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T" sz="2000" dirty="0">
              <a:solidFill>
                <a:srgbClr val="353535"/>
              </a:solidFill>
              <a:latin typeface="Gill Sans MT" panose="020B05020201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T" sz="2000" b="1" dirty="0">
                <a:solidFill>
                  <a:srgbClr val="353535"/>
                </a:solidFill>
                <a:latin typeface="Gill Sans MT" panose="020B0502020104020203" pitchFamily="34" charset="0"/>
              </a:rPr>
              <a:t>testi </a:t>
            </a:r>
            <a:r>
              <a:rPr lang="en-US" sz="2000" b="1" dirty="0" err="1">
                <a:solidFill>
                  <a:srgbClr val="353535"/>
                </a:solidFill>
                <a:latin typeface="Gill Sans MT" panose="020B0502020104020203" pitchFamily="34" charset="0"/>
              </a:rPr>
              <a:t>brevi</a:t>
            </a:r>
            <a:endParaRPr lang="en-IT" sz="2000" b="1" dirty="0">
              <a:solidFill>
                <a:srgbClr val="353535"/>
              </a:solidFill>
              <a:latin typeface="Gill Sans MT" panose="020B05020201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T" sz="2000" b="1" dirty="0">
                <a:solidFill>
                  <a:srgbClr val="353535"/>
                </a:solidFill>
                <a:latin typeface="Gill Sans MT" panose="020B0502020104020203" pitchFamily="34" charset="0"/>
              </a:rPr>
              <a:t>ristretto dominio applicativo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T" sz="2000" b="1" dirty="0">
                <a:solidFill>
                  <a:srgbClr val="353535"/>
                </a:solidFill>
                <a:latin typeface="Gill Sans MT" panose="020B0502020104020203" pitchFamily="34" charset="0"/>
              </a:rPr>
              <a:t>vocabolario scarno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35CFD98-9983-43A3-BC9F-74403D7B1800}"/>
              </a:ext>
            </a:extLst>
          </p:cNvPr>
          <p:cNvSpPr txBox="1"/>
          <p:nvPr/>
        </p:nvSpPr>
        <p:spPr>
          <a:xfrm>
            <a:off x="880628" y="4418002"/>
            <a:ext cx="399270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T" sz="2000" dirty="0">
                <a:solidFill>
                  <a:srgbClr val="353535"/>
                </a:solidFill>
                <a:latin typeface="Gill Sans MT" panose="020B0502020104020203" pitchFamily="34" charset="0"/>
              </a:rPr>
              <a:t>Per questo motivo, dei vari metodi considerati solo uno è stato portato avanti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104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9177C9E-DEFD-3949-827C-B7C71739BA1F}"/>
              </a:ext>
            </a:extLst>
          </p:cNvPr>
          <p:cNvSpPr/>
          <p:nvPr/>
        </p:nvSpPr>
        <p:spPr>
          <a:xfrm>
            <a:off x="849746" y="1764146"/>
            <a:ext cx="2479040" cy="2479040"/>
          </a:xfrm>
          <a:prstGeom prst="ellipse">
            <a:avLst/>
          </a:prstGeom>
          <a:noFill/>
          <a:ln w="76200">
            <a:solidFill>
              <a:srgbClr val="F4CB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4C458C-AC77-2146-A3DC-23AC2A3B7501}"/>
              </a:ext>
            </a:extLst>
          </p:cNvPr>
          <p:cNvSpPr/>
          <p:nvPr/>
        </p:nvSpPr>
        <p:spPr>
          <a:xfrm>
            <a:off x="3531985" y="3592946"/>
            <a:ext cx="2479040" cy="2479040"/>
          </a:xfrm>
          <a:prstGeom prst="ellipse">
            <a:avLst/>
          </a:prstGeom>
          <a:noFill/>
          <a:ln w="76200">
            <a:solidFill>
              <a:srgbClr val="F4CB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96CF49-78B0-3E40-B675-B8072DB18307}"/>
              </a:ext>
            </a:extLst>
          </p:cNvPr>
          <p:cNvSpPr/>
          <p:nvPr/>
        </p:nvSpPr>
        <p:spPr>
          <a:xfrm>
            <a:off x="6214224" y="1764146"/>
            <a:ext cx="2479040" cy="2479040"/>
          </a:xfrm>
          <a:prstGeom prst="ellipse">
            <a:avLst/>
          </a:prstGeom>
          <a:noFill/>
          <a:ln w="76200">
            <a:solidFill>
              <a:srgbClr val="F4CB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B9928A-4108-CA4B-8FA2-9166F91E8D96}"/>
              </a:ext>
            </a:extLst>
          </p:cNvPr>
          <p:cNvSpPr/>
          <p:nvPr/>
        </p:nvSpPr>
        <p:spPr>
          <a:xfrm>
            <a:off x="8896463" y="3592946"/>
            <a:ext cx="2479040" cy="2479040"/>
          </a:xfrm>
          <a:prstGeom prst="ellipse">
            <a:avLst/>
          </a:prstGeom>
          <a:noFill/>
          <a:ln w="76200">
            <a:solidFill>
              <a:srgbClr val="F4CB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1F97EB-435E-5F43-9371-A5E219256769}"/>
              </a:ext>
            </a:extLst>
          </p:cNvPr>
          <p:cNvSpPr txBox="1"/>
          <p:nvPr/>
        </p:nvSpPr>
        <p:spPr>
          <a:xfrm>
            <a:off x="1343068" y="1297908"/>
            <a:ext cx="14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rgbClr val="353535"/>
                </a:solidFill>
                <a:latin typeface="Gill Sans MT" panose="020B0502020104020203" pitchFamily="34" charset="0"/>
              </a:rPr>
              <a:t>Preprocessing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EB7068-7D7D-AD4B-9C1A-0768BC07B361}"/>
              </a:ext>
            </a:extLst>
          </p:cNvPr>
          <p:cNvSpPr txBox="1"/>
          <p:nvPr/>
        </p:nvSpPr>
        <p:spPr>
          <a:xfrm>
            <a:off x="3731747" y="6150741"/>
            <a:ext cx="22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rgbClr val="353535"/>
                </a:solidFill>
                <a:latin typeface="Gill Sans MT" panose="020B0502020104020203" pitchFamily="34" charset="0"/>
              </a:rPr>
              <a:t>Document Embedding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B114DA-81D1-FB43-8FF0-F0BBEAF472EE}"/>
              </a:ext>
            </a:extLst>
          </p:cNvPr>
          <p:cNvSpPr txBox="1"/>
          <p:nvPr/>
        </p:nvSpPr>
        <p:spPr>
          <a:xfrm>
            <a:off x="6214224" y="1297908"/>
            <a:ext cx="2589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rgbClr val="353535"/>
                </a:solidFill>
                <a:latin typeface="Gill Sans MT" panose="020B0502020104020203" pitchFamily="34" charset="0"/>
              </a:rPr>
              <a:t>Dimensionality Reduction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0F374F-1094-5645-876B-D7906F9C0476}"/>
              </a:ext>
            </a:extLst>
          </p:cNvPr>
          <p:cNvSpPr txBox="1"/>
          <p:nvPr/>
        </p:nvSpPr>
        <p:spPr>
          <a:xfrm>
            <a:off x="9562748" y="614517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rgbClr val="353535"/>
                </a:solidFill>
                <a:latin typeface="Gill Sans MT" panose="020B0502020104020203" pitchFamily="34" charset="0"/>
              </a:rPr>
              <a:t>Clustering</a:t>
            </a: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8F6A8A80-EA75-B443-8EB1-13BB6359E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784" y="3916791"/>
            <a:ext cx="1863798" cy="1831350"/>
          </a:xfrm>
          <a:prstGeom prst="rect">
            <a:avLst/>
          </a:prstGeom>
        </p:spPr>
      </p:pic>
      <p:pic>
        <p:nvPicPr>
          <p:cNvPr id="25" name="Picture 24" descr="A picture containing plate, tableware, dishware, food&#10;&#10;Description automatically generated">
            <a:extLst>
              <a:ext uri="{FF2B5EF4-FFF2-40B4-BE49-F238E27FC236}">
                <a16:creationId xmlns:a16="http://schemas.microsoft.com/office/drawing/2014/main" id="{5204B8DE-1C58-EF40-9DF3-1ECE380D7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20" y="2453666"/>
            <a:ext cx="1467892" cy="1191439"/>
          </a:xfrm>
          <a:prstGeom prst="rect">
            <a:avLst/>
          </a:prstGeom>
        </p:spPr>
      </p:pic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3BD309AD-F2D8-E84D-B602-B9EBB8244DB8}"/>
              </a:ext>
            </a:extLst>
          </p:cNvPr>
          <p:cNvCxnSpPr>
            <a:cxnSpLocks/>
          </p:cNvCxnSpPr>
          <p:nvPr/>
        </p:nvCxnSpPr>
        <p:spPr>
          <a:xfrm>
            <a:off x="3477376" y="2978243"/>
            <a:ext cx="505573" cy="666862"/>
          </a:xfrm>
          <a:prstGeom prst="curvedConnector2">
            <a:avLst/>
          </a:prstGeom>
          <a:ln w="19050">
            <a:solidFill>
              <a:srgbClr val="A9A9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B9E5BCA6-4A61-FD42-955E-4BADE9657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87" y="2352789"/>
            <a:ext cx="1311913" cy="1311913"/>
          </a:xfrm>
          <a:prstGeom prst="rect">
            <a:avLst/>
          </a:prstGeom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2A5F6E82-304F-0A45-A858-E15877399C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025" y="4176509"/>
            <a:ext cx="1311914" cy="1311914"/>
          </a:xfrm>
          <a:prstGeom prst="rect">
            <a:avLst/>
          </a:prstGeom>
        </p:spPr>
      </p:pic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871BAE55-C0C1-DA47-AF84-29F52BE6103B}"/>
              </a:ext>
            </a:extLst>
          </p:cNvPr>
          <p:cNvCxnSpPr>
            <a:cxnSpLocks/>
          </p:cNvCxnSpPr>
          <p:nvPr/>
        </p:nvCxnSpPr>
        <p:spPr>
          <a:xfrm>
            <a:off x="8887455" y="2941324"/>
            <a:ext cx="505573" cy="666862"/>
          </a:xfrm>
          <a:prstGeom prst="curvedConnector2">
            <a:avLst/>
          </a:prstGeom>
          <a:ln w="19050">
            <a:solidFill>
              <a:srgbClr val="A9A9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83D42545-9C37-554C-89E3-B8856D1B058F}"/>
              </a:ext>
            </a:extLst>
          </p:cNvPr>
          <p:cNvCxnSpPr>
            <a:cxnSpLocks/>
          </p:cNvCxnSpPr>
          <p:nvPr/>
        </p:nvCxnSpPr>
        <p:spPr>
          <a:xfrm flipV="1">
            <a:off x="6184897" y="4320258"/>
            <a:ext cx="505573" cy="666862"/>
          </a:xfrm>
          <a:prstGeom prst="curvedConnector2">
            <a:avLst/>
          </a:prstGeom>
          <a:ln w="19050">
            <a:solidFill>
              <a:srgbClr val="A9A9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419B6DF9-F5D5-40C8-9503-07B515327214}"/>
              </a:ext>
            </a:extLst>
          </p:cNvPr>
          <p:cNvSpPr txBox="1">
            <a:spLocks/>
          </p:cNvSpPr>
          <p:nvPr/>
        </p:nvSpPr>
        <p:spPr>
          <a:xfrm>
            <a:off x="598516" y="341677"/>
            <a:ext cx="1085642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353535"/>
                </a:solidFill>
                <a:latin typeface="Coolvetica Rg" panose="020B0603030602020004" pitchFamily="34" charset="0"/>
              </a:rPr>
              <a:t>Overview</a:t>
            </a:r>
            <a:endParaRPr lang="en-IT" b="1" dirty="0">
              <a:solidFill>
                <a:srgbClr val="353535"/>
              </a:solidFill>
              <a:latin typeface="Coolvetica Rg" panose="020B06030306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3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E63E-FBDA-5A40-A747-870A131EF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180" y="0"/>
            <a:ext cx="2270760" cy="1325563"/>
          </a:xfrm>
        </p:spPr>
        <p:txBody>
          <a:bodyPr/>
          <a:lstStyle/>
          <a:p>
            <a:r>
              <a:rPr lang="en-US" b="1" dirty="0">
                <a:solidFill>
                  <a:srgbClr val="353535"/>
                </a:solidFill>
                <a:latin typeface="Coolvetica Rg" panose="020B0603030602020004" pitchFamily="34" charset="0"/>
              </a:rPr>
              <a:t>Dataset</a:t>
            </a:r>
            <a:endParaRPr lang="en-IT" b="1" dirty="0">
              <a:solidFill>
                <a:srgbClr val="353535"/>
              </a:solidFill>
              <a:latin typeface="Coolvetica Rg" panose="020B06030306020200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C4A909-FDD1-0247-A563-AC433301FF0D}"/>
              </a:ext>
            </a:extLst>
          </p:cNvPr>
          <p:cNvSpPr/>
          <p:nvPr/>
        </p:nvSpPr>
        <p:spPr>
          <a:xfrm>
            <a:off x="2509463" y="2822478"/>
            <a:ext cx="262070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2200" dirty="0">
                <a:solidFill>
                  <a:srgbClr val="353535"/>
                </a:solidFill>
                <a:latin typeface="Gill Sans MT" panose="020B0502020104020203" pitchFamily="34" charset="0"/>
              </a:rPr>
              <a:t>ID Prodotto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2200" dirty="0">
                <a:solidFill>
                  <a:srgbClr val="353535"/>
                </a:solidFill>
                <a:latin typeface="Gill Sans MT" panose="020B0502020104020203" pitchFamily="34" charset="0"/>
              </a:rPr>
              <a:t>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2200" dirty="0">
                <a:solidFill>
                  <a:srgbClr val="353535"/>
                </a:solidFill>
                <a:latin typeface="Gill Sans MT" panose="020B0502020104020203" pitchFamily="34" charset="0"/>
              </a:rPr>
              <a:t>Abstract inglese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2200" dirty="0">
                <a:solidFill>
                  <a:srgbClr val="353535"/>
                </a:solidFill>
                <a:latin typeface="Gill Sans MT" panose="020B0502020104020203" pitchFamily="34" charset="0"/>
              </a:rPr>
              <a:t>Abstract francese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2200" dirty="0">
                <a:solidFill>
                  <a:srgbClr val="353535"/>
                </a:solidFill>
                <a:latin typeface="Gill Sans MT" panose="020B0502020104020203" pitchFamily="34" charset="0"/>
              </a:rPr>
              <a:t>Abstract tedesco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2200" dirty="0">
                <a:solidFill>
                  <a:srgbClr val="353535"/>
                </a:solidFill>
                <a:latin typeface="Gill Sans MT" panose="020B0502020104020203" pitchFamily="34" charset="0"/>
              </a:rPr>
              <a:t>Abstract spagnolo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2200" dirty="0">
                <a:solidFill>
                  <a:srgbClr val="353535"/>
                </a:solidFill>
                <a:latin typeface="Gill Sans MT" panose="020B0502020104020203" pitchFamily="34" charset="0"/>
              </a:rPr>
              <a:t>Abstract italiano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5FA82D-FD22-3149-9BDE-E34127B9EA00}"/>
              </a:ext>
            </a:extLst>
          </p:cNvPr>
          <p:cNvSpPr/>
          <p:nvPr/>
        </p:nvSpPr>
        <p:spPr>
          <a:xfrm>
            <a:off x="6951056" y="2255515"/>
            <a:ext cx="3108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353535"/>
                </a:solidFill>
              </a:rPr>
              <a:t>parole </a:t>
            </a:r>
            <a:r>
              <a:rPr lang="en-GB" sz="2000" dirty="0" err="1">
                <a:solidFill>
                  <a:srgbClr val="353535"/>
                </a:solidFill>
              </a:rPr>
              <a:t>chiave</a:t>
            </a:r>
            <a:r>
              <a:rPr lang="en-GB" sz="2000" dirty="0">
                <a:solidFill>
                  <a:srgbClr val="353535"/>
                </a:solidFill>
              </a:rPr>
              <a:t> </a:t>
            </a:r>
            <a:r>
              <a:rPr lang="en-GB" sz="2000" dirty="0" err="1">
                <a:solidFill>
                  <a:srgbClr val="353535"/>
                </a:solidFill>
              </a:rPr>
              <a:t>scelte</a:t>
            </a:r>
            <a:r>
              <a:rPr lang="en-GB" sz="2000" dirty="0">
                <a:solidFill>
                  <a:srgbClr val="353535"/>
                </a:solidFill>
              </a:rPr>
              <a:t> </a:t>
            </a:r>
            <a:r>
              <a:rPr lang="en-GB" sz="2000" dirty="0" err="1">
                <a:solidFill>
                  <a:srgbClr val="353535"/>
                </a:solidFill>
              </a:rPr>
              <a:t>dall'utente</a:t>
            </a:r>
            <a:r>
              <a:rPr lang="en-GB" sz="2000" dirty="0">
                <a:solidFill>
                  <a:srgbClr val="353535"/>
                </a:solidFill>
              </a:rPr>
              <a:t> (</a:t>
            </a:r>
            <a:r>
              <a:rPr lang="en-GB" sz="2000" dirty="0" err="1">
                <a:solidFill>
                  <a:srgbClr val="353535"/>
                </a:solidFill>
              </a:rPr>
              <a:t>concatenazione</a:t>
            </a:r>
            <a:r>
              <a:rPr lang="en-GB" sz="2000" dirty="0">
                <a:solidFill>
                  <a:srgbClr val="353535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rgbClr val="353535"/>
                </a:solidFill>
              </a:rPr>
              <a:t>Titolo</a:t>
            </a:r>
            <a:endParaRPr lang="en-GB" sz="2000" dirty="0">
              <a:solidFill>
                <a:srgbClr val="35353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353535"/>
                </a:solidFill>
              </a:rPr>
              <a:t>Anno di </a:t>
            </a:r>
            <a:r>
              <a:rPr lang="en-GB" sz="2000" dirty="0" err="1">
                <a:solidFill>
                  <a:srgbClr val="353535"/>
                </a:solidFill>
              </a:rPr>
              <a:t>pubblicazione</a:t>
            </a:r>
            <a:endParaRPr lang="en-GB" sz="2000" dirty="0">
              <a:solidFill>
                <a:srgbClr val="35353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353535"/>
                </a:solidFill>
              </a:rPr>
              <a:t>Tutti </a:t>
            </a:r>
            <a:r>
              <a:rPr lang="en-GB" sz="2000" dirty="0" err="1">
                <a:solidFill>
                  <a:srgbClr val="353535"/>
                </a:solidFill>
              </a:rPr>
              <a:t>gli</a:t>
            </a:r>
            <a:r>
              <a:rPr lang="en-GB" sz="2000" dirty="0">
                <a:solidFill>
                  <a:srgbClr val="353535"/>
                </a:solidFill>
              </a:rPr>
              <a:t> </a:t>
            </a:r>
            <a:r>
              <a:rPr lang="en-GB" sz="2000" dirty="0" err="1">
                <a:solidFill>
                  <a:srgbClr val="353535"/>
                </a:solidFill>
              </a:rPr>
              <a:t>autori</a:t>
            </a:r>
            <a:r>
              <a:rPr lang="en-GB" sz="2000" dirty="0">
                <a:solidFill>
                  <a:srgbClr val="353535"/>
                </a:solidFill>
              </a:rPr>
              <a:t>/</a:t>
            </a:r>
            <a:r>
              <a:rPr lang="en-GB" sz="2000" dirty="0" err="1">
                <a:solidFill>
                  <a:srgbClr val="353535"/>
                </a:solidFill>
              </a:rPr>
              <a:t>Curatori</a:t>
            </a:r>
            <a:endParaRPr lang="en-GB" sz="2000" dirty="0">
              <a:solidFill>
                <a:srgbClr val="35353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353535"/>
                </a:solidFill>
              </a:rPr>
              <a:t>contributors: </a:t>
            </a:r>
            <a:r>
              <a:rPr lang="en-GB" sz="2000" dirty="0" err="1">
                <a:solidFill>
                  <a:srgbClr val="353535"/>
                </a:solidFill>
              </a:rPr>
              <a:t>Autori</a:t>
            </a:r>
            <a:r>
              <a:rPr lang="en-GB" sz="2000" dirty="0">
                <a:solidFill>
                  <a:srgbClr val="353535"/>
                </a:solidFill>
              </a:rPr>
              <a:t>/</a:t>
            </a:r>
            <a:r>
              <a:rPr lang="en-GB" sz="2000" dirty="0" err="1">
                <a:solidFill>
                  <a:srgbClr val="353535"/>
                </a:solidFill>
              </a:rPr>
              <a:t>curatori</a:t>
            </a:r>
            <a:r>
              <a:rPr lang="en-GB" sz="2000" dirty="0">
                <a:solidFill>
                  <a:srgbClr val="353535"/>
                </a:solidFill>
              </a:rPr>
              <a:t> </a:t>
            </a:r>
            <a:r>
              <a:rPr lang="en-GB" sz="2000" dirty="0" err="1">
                <a:solidFill>
                  <a:srgbClr val="353535"/>
                </a:solidFill>
              </a:rPr>
              <a:t>attualmente</a:t>
            </a:r>
            <a:r>
              <a:rPr lang="en-GB" sz="2000" dirty="0">
                <a:solidFill>
                  <a:srgbClr val="353535"/>
                </a:solidFill>
              </a:rPr>
              <a:t> </a:t>
            </a:r>
            <a:r>
              <a:rPr lang="en-GB" sz="2000" dirty="0" err="1">
                <a:solidFill>
                  <a:srgbClr val="353535"/>
                </a:solidFill>
              </a:rPr>
              <a:t>afferenti</a:t>
            </a:r>
            <a:r>
              <a:rPr lang="en-GB" sz="2000" dirty="0">
                <a:solidFill>
                  <a:srgbClr val="353535"/>
                </a:solidFill>
              </a:rPr>
              <a:t> (</a:t>
            </a:r>
            <a:r>
              <a:rPr lang="en-GB" sz="2000" dirty="0" err="1">
                <a:solidFill>
                  <a:srgbClr val="353535"/>
                </a:solidFill>
              </a:rPr>
              <a:t>elenco</a:t>
            </a:r>
            <a:r>
              <a:rPr lang="en-GB" sz="2000" dirty="0">
                <a:solidFill>
                  <a:srgbClr val="353535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rgbClr val="353535"/>
                </a:solidFill>
              </a:rPr>
              <a:t>rivista</a:t>
            </a:r>
            <a:r>
              <a:rPr lang="en-GB" sz="2000" dirty="0">
                <a:solidFill>
                  <a:srgbClr val="353535"/>
                </a:solidFill>
              </a:rPr>
              <a:t>: </a:t>
            </a:r>
            <a:r>
              <a:rPr lang="en-GB" sz="2000" dirty="0" err="1">
                <a:solidFill>
                  <a:srgbClr val="353535"/>
                </a:solidFill>
              </a:rPr>
              <a:t>denominazione</a:t>
            </a:r>
            <a:endParaRPr lang="en-GB" sz="2000" dirty="0">
              <a:solidFill>
                <a:srgbClr val="35353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rgbClr val="353535"/>
                </a:solidFill>
              </a:rPr>
              <a:t>Tipologia</a:t>
            </a:r>
            <a:r>
              <a:rPr lang="en-GB" sz="2000" dirty="0">
                <a:solidFill>
                  <a:srgbClr val="353535"/>
                </a:solidFill>
              </a:rPr>
              <a:t> (</a:t>
            </a:r>
            <a:r>
              <a:rPr lang="en-GB" sz="2000" dirty="0" err="1">
                <a:solidFill>
                  <a:srgbClr val="353535"/>
                </a:solidFill>
              </a:rPr>
              <a:t>collezione</a:t>
            </a:r>
            <a:r>
              <a:rPr lang="en-GB" sz="2000" dirty="0">
                <a:solidFill>
                  <a:srgbClr val="353535"/>
                </a:solidFill>
              </a:rPr>
              <a:t>)</a:t>
            </a:r>
            <a:endParaRPr lang="en-IT" sz="2000" dirty="0">
              <a:solidFill>
                <a:srgbClr val="35353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094D64-E45A-3B47-92B1-F1AB6963CC5B}"/>
              </a:ext>
            </a:extLst>
          </p:cNvPr>
          <p:cNvSpPr txBox="1"/>
          <p:nvPr/>
        </p:nvSpPr>
        <p:spPr>
          <a:xfrm>
            <a:off x="1186180" y="1115132"/>
            <a:ext cx="98196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dirty="0">
                <a:solidFill>
                  <a:srgbClr val="353535"/>
                </a:solidFill>
                <a:latin typeface="Gill Sans MT" panose="020B0502020104020203" pitchFamily="34" charset="0"/>
              </a:rPr>
              <a:t>Il dataset è caratterizzato da </a:t>
            </a:r>
            <a:r>
              <a:rPr lang="en-IT" sz="2000" b="1" dirty="0">
                <a:solidFill>
                  <a:srgbClr val="353535"/>
                </a:solidFill>
                <a:latin typeface="Gill Sans MT" panose="020B0502020104020203" pitchFamily="34" charset="0"/>
              </a:rPr>
              <a:t>234</a:t>
            </a:r>
            <a:r>
              <a:rPr lang="en-IT" sz="2000" dirty="0">
                <a:solidFill>
                  <a:srgbClr val="353535"/>
                </a:solidFill>
                <a:latin typeface="Gill Sans MT" panose="020B0502020104020203" pitchFamily="34" charset="0"/>
              </a:rPr>
              <a:t> attributi relativi a più di </a:t>
            </a:r>
            <a:r>
              <a:rPr lang="en-IT" sz="2000" b="1" dirty="0">
                <a:solidFill>
                  <a:srgbClr val="353535"/>
                </a:solidFill>
                <a:latin typeface="Gill Sans MT" panose="020B0502020104020203" pitchFamily="34" charset="0"/>
              </a:rPr>
              <a:t>3000</a:t>
            </a:r>
            <a:r>
              <a:rPr lang="en-IT" sz="2000" dirty="0">
                <a:solidFill>
                  <a:srgbClr val="353535"/>
                </a:solidFill>
                <a:latin typeface="Gill Sans MT" panose="020B0502020104020203" pitchFamily="34" charset="0"/>
              </a:rPr>
              <a:t> pubblicazioni di differenti autori, appartenenti o meno al DEMS. Solo</a:t>
            </a:r>
            <a:r>
              <a:rPr lang="en-IT" sz="2000" b="1" dirty="0">
                <a:solidFill>
                  <a:srgbClr val="353535"/>
                </a:solidFill>
                <a:latin typeface="Gill Sans MT" panose="020B0502020104020203" pitchFamily="34" charset="0"/>
              </a:rPr>
              <a:t>14</a:t>
            </a:r>
            <a:r>
              <a:rPr lang="en-IT" sz="2000" dirty="0">
                <a:solidFill>
                  <a:srgbClr val="353535"/>
                </a:solidFill>
                <a:latin typeface="Gill Sans MT" panose="020B0502020104020203" pitchFamily="34" charset="0"/>
              </a:rPr>
              <a:t> attributi sono stati considerati per l’analisi: </a:t>
            </a:r>
          </a:p>
          <a:p>
            <a:endParaRPr lang="en-IT" dirty="0"/>
          </a:p>
        </p:txBody>
      </p:sp>
      <p:sp>
        <p:nvSpPr>
          <p:cNvPr id="8" name="Round Diagonal Corner of Rectangle 7">
            <a:extLst>
              <a:ext uri="{FF2B5EF4-FFF2-40B4-BE49-F238E27FC236}">
                <a16:creationId xmlns:a16="http://schemas.microsoft.com/office/drawing/2014/main" id="{2DA3206B-4C3E-294F-BC26-69B9E889CA35}"/>
              </a:ext>
            </a:extLst>
          </p:cNvPr>
          <p:cNvSpPr/>
          <p:nvPr/>
        </p:nvSpPr>
        <p:spPr>
          <a:xfrm>
            <a:off x="6458989" y="2048024"/>
            <a:ext cx="3815312" cy="4215354"/>
          </a:xfrm>
          <a:prstGeom prst="round2DiagRect">
            <a:avLst>
              <a:gd name="adj1" fmla="val 16667"/>
              <a:gd name="adj2" fmla="val 0"/>
            </a:avLst>
          </a:prstGeom>
          <a:noFill/>
          <a:ln w="76200">
            <a:solidFill>
              <a:srgbClr val="F4CB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" name="Round Diagonal Corner of Rectangle 7">
            <a:extLst>
              <a:ext uri="{FF2B5EF4-FFF2-40B4-BE49-F238E27FC236}">
                <a16:creationId xmlns:a16="http://schemas.microsoft.com/office/drawing/2014/main" id="{481643D2-48AC-4F97-9804-A15F0CA62144}"/>
              </a:ext>
            </a:extLst>
          </p:cNvPr>
          <p:cNvSpPr/>
          <p:nvPr/>
        </p:nvSpPr>
        <p:spPr>
          <a:xfrm>
            <a:off x="1912158" y="2048024"/>
            <a:ext cx="3815312" cy="4215354"/>
          </a:xfrm>
          <a:prstGeom prst="round2DiagRect">
            <a:avLst>
              <a:gd name="adj1" fmla="val 16667"/>
              <a:gd name="adj2" fmla="val 0"/>
            </a:avLst>
          </a:prstGeom>
          <a:noFill/>
          <a:ln w="76200">
            <a:solidFill>
              <a:srgbClr val="F4CB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4454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EDC7-DC60-CC42-8CCA-E7270934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" y="43466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353535"/>
                </a:solidFill>
                <a:latin typeface="Coolvetica Rg" panose="020B0603030602020004" pitchFamily="34" charset="0"/>
              </a:rPr>
              <a:t>Preprocessing</a:t>
            </a:r>
            <a:endParaRPr lang="en-IT" b="1" dirty="0">
              <a:solidFill>
                <a:srgbClr val="353535"/>
              </a:solidFill>
              <a:latin typeface="Coolvetica Rg" panose="020B0603030602020004" pitchFamily="34" charset="0"/>
            </a:endParaRP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C66097C8-803E-9047-9134-DD93E3FA49D5}"/>
              </a:ext>
            </a:extLst>
          </p:cNvPr>
          <p:cNvSpPr/>
          <p:nvPr/>
        </p:nvSpPr>
        <p:spPr>
          <a:xfrm>
            <a:off x="601980" y="2712084"/>
            <a:ext cx="3164840" cy="1961516"/>
          </a:xfrm>
          <a:prstGeom prst="chevron">
            <a:avLst>
              <a:gd name="adj" fmla="val 39641"/>
            </a:avLst>
          </a:prstGeom>
          <a:solidFill>
            <a:srgbClr val="F4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rgbClr val="353535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FEEF0017-81F1-7F4C-B987-AB5942C73EF7}"/>
              </a:ext>
            </a:extLst>
          </p:cNvPr>
          <p:cNvSpPr/>
          <p:nvPr/>
        </p:nvSpPr>
        <p:spPr>
          <a:xfrm>
            <a:off x="3299460" y="2712084"/>
            <a:ext cx="3164840" cy="1961516"/>
          </a:xfrm>
          <a:prstGeom prst="chevron">
            <a:avLst>
              <a:gd name="adj" fmla="val 39641"/>
            </a:avLst>
          </a:prstGeom>
          <a:solidFill>
            <a:srgbClr val="F4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GB" sz="2000" dirty="0">
              <a:solidFill>
                <a:srgbClr val="353535"/>
              </a:solidFill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3C0AE7A1-D655-2A4A-8260-E0B7FABF6A84}"/>
              </a:ext>
            </a:extLst>
          </p:cNvPr>
          <p:cNvSpPr/>
          <p:nvPr/>
        </p:nvSpPr>
        <p:spPr>
          <a:xfrm>
            <a:off x="5996940" y="2712084"/>
            <a:ext cx="3164840" cy="1961516"/>
          </a:xfrm>
          <a:prstGeom prst="chevron">
            <a:avLst>
              <a:gd name="adj" fmla="val 39641"/>
            </a:avLst>
          </a:prstGeom>
          <a:solidFill>
            <a:srgbClr val="F4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GB" sz="2000" dirty="0">
              <a:solidFill>
                <a:srgbClr val="353535"/>
              </a:solidFill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5F00359B-3D9F-1745-9859-0A82D4832354}"/>
              </a:ext>
            </a:extLst>
          </p:cNvPr>
          <p:cNvSpPr/>
          <p:nvPr/>
        </p:nvSpPr>
        <p:spPr>
          <a:xfrm>
            <a:off x="8691880" y="2712084"/>
            <a:ext cx="3164840" cy="1961516"/>
          </a:xfrm>
          <a:prstGeom prst="chevron">
            <a:avLst>
              <a:gd name="adj" fmla="val 39641"/>
            </a:avLst>
          </a:prstGeom>
          <a:solidFill>
            <a:srgbClr val="F4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rgbClr val="353535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206D60-C1EB-4B65-B6E7-3A5BB1600E83}"/>
              </a:ext>
            </a:extLst>
          </p:cNvPr>
          <p:cNvSpPr txBox="1"/>
          <p:nvPr/>
        </p:nvSpPr>
        <p:spPr>
          <a:xfrm>
            <a:off x="1523537" y="3210219"/>
            <a:ext cx="1851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T" sz="1800" dirty="0">
                <a:solidFill>
                  <a:srgbClr val="353535"/>
                </a:solidFill>
                <a:latin typeface="Gill Sans MT" panose="020B0502020104020203" pitchFamily="34" charset="0"/>
              </a:rPr>
              <a:t>Focus solo sulla tipologia “Articoli su rivista"</a:t>
            </a:r>
            <a:endParaRPr lang="en-GB" sz="1800" dirty="0">
              <a:solidFill>
                <a:srgbClr val="353535"/>
              </a:solidFill>
              <a:latin typeface="Gill Sans MT" panose="020B0502020104020203" pitchFamily="34" charset="0"/>
            </a:endParaRPr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78DFE45-3349-4C44-950D-D7AC0703FF90}"/>
              </a:ext>
            </a:extLst>
          </p:cNvPr>
          <p:cNvSpPr txBox="1"/>
          <p:nvPr/>
        </p:nvSpPr>
        <p:spPr>
          <a:xfrm>
            <a:off x="4137660" y="3210219"/>
            <a:ext cx="1836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800" dirty="0" err="1">
                <a:solidFill>
                  <a:srgbClr val="353535"/>
                </a:solidFill>
                <a:latin typeface="Gill Sans MT" panose="020B0502020104020203" pitchFamily="34" charset="0"/>
              </a:rPr>
              <a:t>Eliminazione</a:t>
            </a:r>
            <a:r>
              <a:rPr lang="en-GB" sz="1800" dirty="0">
                <a:solidFill>
                  <a:srgbClr val="353535"/>
                </a:solidFill>
                <a:latin typeface="Gill Sans MT" panose="020B0502020104020203" pitchFamily="34" charset="0"/>
              </a:rPr>
              <a:t> </a:t>
            </a:r>
            <a:r>
              <a:rPr lang="en-GB" sz="1800" dirty="0" err="1">
                <a:solidFill>
                  <a:srgbClr val="353535"/>
                </a:solidFill>
                <a:latin typeface="Gill Sans MT" panose="020B0502020104020203" pitchFamily="34" charset="0"/>
              </a:rPr>
              <a:t>valori</a:t>
            </a:r>
            <a:r>
              <a:rPr lang="en-GB" sz="1800" dirty="0">
                <a:solidFill>
                  <a:srgbClr val="353535"/>
                </a:solidFill>
                <a:latin typeface="Gill Sans MT" panose="020B0502020104020203" pitchFamily="34" charset="0"/>
              </a:rPr>
              <a:t> </a:t>
            </a:r>
            <a:r>
              <a:rPr lang="en-GB" sz="1800" dirty="0" err="1">
                <a:solidFill>
                  <a:srgbClr val="353535"/>
                </a:solidFill>
                <a:latin typeface="Gill Sans MT" panose="020B0502020104020203" pitchFamily="34" charset="0"/>
              </a:rPr>
              <a:t>mancanti</a:t>
            </a:r>
            <a:r>
              <a:rPr lang="en-GB" sz="1800" dirty="0">
                <a:solidFill>
                  <a:srgbClr val="353535"/>
                </a:solidFill>
                <a:latin typeface="Gill Sans MT" panose="020B0502020104020203" pitchFamily="34" charset="0"/>
              </a:rPr>
              <a:t> e </a:t>
            </a:r>
            <a:r>
              <a:rPr lang="en-GB" sz="1800" dirty="0" err="1">
                <a:solidFill>
                  <a:srgbClr val="353535"/>
                </a:solidFill>
                <a:latin typeface="Gill Sans MT" panose="020B0502020104020203" pitchFamily="34" charset="0"/>
              </a:rPr>
              <a:t>duplicati</a:t>
            </a:r>
            <a:endParaRPr lang="en-GB" sz="1800" dirty="0">
              <a:solidFill>
                <a:srgbClr val="353535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FFEDA36-D881-4D98-86EF-F08E9B3D4ACF}"/>
              </a:ext>
            </a:extLst>
          </p:cNvPr>
          <p:cNvSpPr txBox="1"/>
          <p:nvPr/>
        </p:nvSpPr>
        <p:spPr>
          <a:xfrm>
            <a:off x="7049654" y="3092677"/>
            <a:ext cx="1445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T" sz="1800" dirty="0">
                <a:solidFill>
                  <a:srgbClr val="353535"/>
                </a:solidFill>
                <a:latin typeface="Gill Sans MT" panose="020B0502020104020203" pitchFamily="34" charset="0"/>
              </a:rPr>
              <a:t>Selezione degli abstract solo in lingua inglese</a:t>
            </a:r>
            <a:endParaRPr lang="en-GB" sz="1800" dirty="0">
              <a:solidFill>
                <a:srgbClr val="353535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6AFDE1-74CA-471B-BD0B-64E677AF7C5B}"/>
              </a:ext>
            </a:extLst>
          </p:cNvPr>
          <p:cNvSpPr txBox="1"/>
          <p:nvPr/>
        </p:nvSpPr>
        <p:spPr>
          <a:xfrm>
            <a:off x="9750828" y="3290242"/>
            <a:ext cx="124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T" sz="1800" dirty="0">
                <a:solidFill>
                  <a:srgbClr val="353535"/>
                </a:solidFill>
                <a:latin typeface="Gill Sans MT" panose="020B0502020104020203" pitchFamily="34" charset="0"/>
              </a:rPr>
              <a:t>Pulizia degli abstract</a:t>
            </a:r>
            <a:endParaRPr lang="en-GB" sz="1800" dirty="0">
              <a:solidFill>
                <a:srgbClr val="353535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12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211ED7-6DC5-064E-A7C9-D71D30F0BF3F}"/>
              </a:ext>
            </a:extLst>
          </p:cNvPr>
          <p:cNvSpPr/>
          <p:nvPr/>
        </p:nvSpPr>
        <p:spPr>
          <a:xfrm>
            <a:off x="6402072" y="0"/>
            <a:ext cx="5789928" cy="6858000"/>
          </a:xfrm>
          <a:prstGeom prst="rect">
            <a:avLst/>
          </a:prstGeom>
          <a:solidFill>
            <a:srgbClr val="F4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57282-8974-174B-A4DE-525F9128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709" y="391827"/>
            <a:ext cx="5325225" cy="1325563"/>
          </a:xfrm>
        </p:spPr>
        <p:txBody>
          <a:bodyPr/>
          <a:lstStyle/>
          <a:p>
            <a:r>
              <a:rPr lang="en-US" b="1" dirty="0">
                <a:solidFill>
                  <a:srgbClr val="353535"/>
                </a:solidFill>
                <a:latin typeface="Coolvetica Rg" panose="020B0603030602020004" pitchFamily="34" charset="0"/>
              </a:rPr>
              <a:t>Document embedding</a:t>
            </a:r>
            <a:endParaRPr lang="en-IT" b="1" dirty="0">
              <a:solidFill>
                <a:srgbClr val="353535"/>
              </a:solidFill>
              <a:latin typeface="Coolvetica Rg" panose="020B06030306020200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23E3FA-BF5B-B045-A123-16D7F2CCD5A4}"/>
              </a:ext>
            </a:extLst>
          </p:cNvPr>
          <p:cNvSpPr/>
          <p:nvPr/>
        </p:nvSpPr>
        <p:spPr>
          <a:xfrm>
            <a:off x="6809828" y="926805"/>
            <a:ext cx="497441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T" sz="2200" b="1" dirty="0">
                <a:latin typeface="Gill Sans MT" panose="020B0502020104020203" pitchFamily="34" charset="0"/>
              </a:rPr>
              <a:t>SPECTER</a:t>
            </a:r>
            <a:r>
              <a:rPr lang="en-IT" sz="2200" dirty="0">
                <a:latin typeface="Gill Sans MT" panose="020B0502020104020203" pitchFamily="34" charset="0"/>
              </a:rPr>
              <a:t> (</a:t>
            </a:r>
            <a:r>
              <a:rPr lang="en-GB" sz="2200" dirty="0">
                <a:latin typeface="Gill Sans MT" panose="020B0502020104020203" pitchFamily="34" charset="0"/>
              </a:rPr>
              <a:t>Scientific Paper Embeddings using Citation-informed </a:t>
            </a:r>
            <a:r>
              <a:rPr lang="en-GB" sz="2200" dirty="0" err="1">
                <a:latin typeface="Gill Sans MT" panose="020B0502020104020203" pitchFamily="34" charset="0"/>
              </a:rPr>
              <a:t>TransformERs</a:t>
            </a:r>
            <a:r>
              <a:rPr lang="en-IT" sz="2200" dirty="0">
                <a:latin typeface="Gill Sans MT" panose="020B0502020104020203" pitchFamily="34" charset="0"/>
              </a:rPr>
              <a:t>) è un nuovo metodo basato su SciBERT che consente di effettuare l’embedding di articoli vari, ossia una loro vettorizzazione utile per analisi successive.</a:t>
            </a:r>
          </a:p>
          <a:p>
            <a:pPr algn="just"/>
            <a:endParaRPr lang="en-IT" sz="2200" dirty="0">
              <a:latin typeface="Gill Sans MT" panose="020B0502020104020203" pitchFamily="34" charset="0"/>
            </a:endParaRPr>
          </a:p>
          <a:p>
            <a:pPr algn="just"/>
            <a:endParaRPr lang="en-IT" sz="2200" dirty="0">
              <a:latin typeface="Gill Sans MT" panose="020B0502020104020203" pitchFamily="34" charset="0"/>
            </a:endParaRPr>
          </a:p>
          <a:p>
            <a:pPr algn="just"/>
            <a:r>
              <a:rPr lang="en-IT" sz="2200" dirty="0">
                <a:latin typeface="Gill Sans MT" panose="020B0502020104020203" pitchFamily="34" charset="0"/>
              </a:rPr>
              <a:t>Fa uso del titolo e dell’abstract degli articoli considerati.</a:t>
            </a:r>
          </a:p>
          <a:p>
            <a:pPr algn="just"/>
            <a:endParaRPr lang="en-IT" sz="2200" dirty="0">
              <a:latin typeface="Gill Sans MT" panose="020B0502020104020203" pitchFamily="34" charset="0"/>
            </a:endParaRPr>
          </a:p>
          <a:p>
            <a:pPr algn="just"/>
            <a:endParaRPr lang="en-IT" sz="2200" dirty="0">
              <a:latin typeface="Gill Sans MT" panose="020B0502020104020203" pitchFamily="34" charset="0"/>
            </a:endParaRPr>
          </a:p>
          <a:p>
            <a:pPr algn="just"/>
            <a:r>
              <a:rPr lang="en-IT" sz="2200" dirty="0">
                <a:latin typeface="Gill Sans MT" panose="020B0502020104020203" pitchFamily="34" charset="0"/>
              </a:rPr>
              <a:t>È un modello </a:t>
            </a:r>
            <a:r>
              <a:rPr lang="en-GB" sz="2200" dirty="0">
                <a:latin typeface="Gill Sans MT" panose="020B0502020104020203" pitchFamily="34" charset="0"/>
              </a:rPr>
              <a:t>Citation-Based, ossia </a:t>
            </a:r>
            <a:r>
              <a:rPr lang="en-GB" sz="2200" dirty="0" err="1">
                <a:latin typeface="Gill Sans MT" panose="020B0502020104020203" pitchFamily="34" charset="0"/>
              </a:rPr>
              <a:t>basato</a:t>
            </a:r>
            <a:r>
              <a:rPr lang="en-GB" sz="2200" dirty="0">
                <a:latin typeface="Gill Sans MT" panose="020B0502020104020203" pitchFamily="34" charset="0"/>
              </a:rPr>
              <a:t> </a:t>
            </a:r>
            <a:r>
              <a:rPr lang="en-GB" sz="2200" dirty="0" err="1">
                <a:latin typeface="Gill Sans MT" panose="020B0502020104020203" pitchFamily="34" charset="0"/>
              </a:rPr>
              <a:t>sulle</a:t>
            </a:r>
            <a:r>
              <a:rPr lang="en-GB" sz="2200" dirty="0">
                <a:latin typeface="Gill Sans MT" panose="020B0502020104020203" pitchFamily="34" charset="0"/>
              </a:rPr>
              <a:t> </a:t>
            </a:r>
            <a:r>
              <a:rPr lang="en-GB" sz="2200" dirty="0" err="1">
                <a:latin typeface="Gill Sans MT" panose="020B0502020104020203" pitchFamily="34" charset="0"/>
              </a:rPr>
              <a:t>citazioni</a:t>
            </a:r>
            <a:r>
              <a:rPr lang="en-GB" sz="2200" dirty="0">
                <a:latin typeface="Gill Sans MT" panose="020B0502020104020203" pitchFamily="34" charset="0"/>
              </a:rPr>
              <a:t> da un </a:t>
            </a:r>
            <a:r>
              <a:rPr lang="en-GB" sz="2200" dirty="0" err="1">
                <a:latin typeface="Gill Sans MT" panose="020B0502020104020203" pitchFamily="34" charset="0"/>
              </a:rPr>
              <a:t>documento</a:t>
            </a:r>
            <a:r>
              <a:rPr lang="en-GB" sz="2200" dirty="0">
                <a:latin typeface="Gill Sans MT" panose="020B0502020104020203" pitchFamily="34" charset="0"/>
              </a:rPr>
              <a:t> ad un </a:t>
            </a:r>
            <a:r>
              <a:rPr lang="en-GB" sz="2200" dirty="0" err="1">
                <a:latin typeface="Gill Sans MT" panose="020B0502020104020203" pitchFamily="34" charset="0"/>
              </a:rPr>
              <a:t>altro</a:t>
            </a:r>
            <a:r>
              <a:rPr lang="en-GB" sz="2200" dirty="0">
                <a:latin typeface="Gill Sans MT" panose="020B0502020104020203" pitchFamily="34" charset="0"/>
              </a:rPr>
              <a:t>, le </a:t>
            </a:r>
            <a:r>
              <a:rPr lang="en-GB" sz="2200" dirty="0" err="1">
                <a:latin typeface="Gill Sans MT" panose="020B0502020104020203" pitchFamily="34" charset="0"/>
              </a:rPr>
              <a:t>quali</a:t>
            </a:r>
            <a:r>
              <a:rPr lang="en-GB" sz="2200" dirty="0">
                <a:latin typeface="Gill Sans MT" panose="020B0502020104020203" pitchFamily="34" charset="0"/>
              </a:rPr>
              <a:t> </a:t>
            </a:r>
            <a:r>
              <a:rPr lang="en-GB" sz="2200" dirty="0" err="1">
                <a:latin typeface="Gill Sans MT" panose="020B0502020104020203" pitchFamily="34" charset="0"/>
              </a:rPr>
              <a:t>possono</a:t>
            </a:r>
            <a:r>
              <a:rPr lang="en-GB" sz="2200" dirty="0">
                <a:latin typeface="Gill Sans MT" panose="020B0502020104020203" pitchFamily="34" charset="0"/>
              </a:rPr>
              <a:t> </a:t>
            </a:r>
            <a:r>
              <a:rPr lang="en-GB" sz="2200" dirty="0" err="1">
                <a:latin typeface="Gill Sans MT" panose="020B0502020104020203" pitchFamily="34" charset="0"/>
              </a:rPr>
              <a:t>suggerire</a:t>
            </a:r>
            <a:r>
              <a:rPr lang="en-GB" sz="2200" dirty="0">
                <a:latin typeface="Gill Sans MT" panose="020B0502020104020203" pitchFamily="34" charset="0"/>
              </a:rPr>
              <a:t> </a:t>
            </a:r>
            <a:r>
              <a:rPr lang="en-GB" sz="2200" dirty="0" err="1">
                <a:latin typeface="Gill Sans MT" panose="020B0502020104020203" pitchFamily="34" charset="0"/>
              </a:rPr>
              <a:t>relazioni</a:t>
            </a:r>
            <a:r>
              <a:rPr lang="en-GB" sz="2200" dirty="0"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8CC5B-B148-394A-84FC-72D13D35E54F}"/>
              </a:ext>
            </a:extLst>
          </p:cNvPr>
          <p:cNvSpPr txBox="1"/>
          <p:nvPr/>
        </p:nvSpPr>
        <p:spPr>
          <a:xfrm>
            <a:off x="2044078" y="4586611"/>
            <a:ext cx="222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i="1" dirty="0">
                <a:solidFill>
                  <a:srgbClr val="A9A9A9"/>
                </a:solidFill>
              </a:rPr>
              <a:t>Overview of SPECTER</a:t>
            </a:r>
          </a:p>
        </p:txBody>
      </p:sp>
      <p:pic>
        <p:nvPicPr>
          <p:cNvPr id="8" name="Immagine 7" descr="Immagine che contiene screenshot, sedendo, disegnando, giocatore&#10;&#10;Descrizione generata automaticamente">
            <a:extLst>
              <a:ext uri="{FF2B5EF4-FFF2-40B4-BE49-F238E27FC236}">
                <a16:creationId xmlns:a16="http://schemas.microsoft.com/office/drawing/2014/main" id="{D3C2EE78-93DE-4956-94CA-E3A89B6DB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58" y="2043757"/>
            <a:ext cx="4580925" cy="240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2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4462-3ED6-CA45-B3F2-E283466A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374" y="193795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rgbClr val="353535"/>
                </a:solidFill>
                <a:latin typeface="Coolvetica Rg" panose="020B0603030602020004" pitchFamily="34" charset="0"/>
              </a:rPr>
              <a:t>Dimensionality reduction</a:t>
            </a:r>
            <a:endParaRPr lang="en-IT" b="1" dirty="0">
              <a:solidFill>
                <a:srgbClr val="353535"/>
              </a:solidFill>
              <a:latin typeface="Coolvetica Rg" panose="020B06030306020200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8A609C-AA20-9E4C-8BE5-DB73F894AEAA}"/>
              </a:ext>
            </a:extLst>
          </p:cNvPr>
          <p:cNvSpPr/>
          <p:nvPr/>
        </p:nvSpPr>
        <p:spPr>
          <a:xfrm>
            <a:off x="623287" y="1902269"/>
            <a:ext cx="516723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200" b="1" dirty="0">
                <a:solidFill>
                  <a:srgbClr val="353535"/>
                </a:solidFill>
                <a:latin typeface="Gill Sans MT" panose="020B0502020104020203" pitchFamily="34" charset="0"/>
              </a:rPr>
              <a:t>UMAP </a:t>
            </a:r>
            <a:r>
              <a:rPr lang="en-GB" sz="2200" dirty="0">
                <a:solidFill>
                  <a:srgbClr val="353535"/>
                </a:solidFill>
                <a:latin typeface="Gill Sans MT" panose="020B0502020104020203" pitchFamily="34" charset="0"/>
              </a:rPr>
              <a:t>(Uniform Manifold Approximation and Projection for Dimension Reduction) è una </a:t>
            </a:r>
            <a:r>
              <a:rPr lang="en-GB" sz="2200" dirty="0" err="1">
                <a:solidFill>
                  <a:srgbClr val="353535"/>
                </a:solidFill>
                <a:latin typeface="Gill Sans MT" panose="020B0502020104020203" pitchFamily="34" charset="0"/>
              </a:rPr>
              <a:t>tecnica</a:t>
            </a:r>
            <a:r>
              <a:rPr lang="en-GB" sz="2200" dirty="0">
                <a:solidFill>
                  <a:srgbClr val="353535"/>
                </a:solidFill>
                <a:latin typeface="Gill Sans MT" panose="020B0502020104020203" pitchFamily="34" charset="0"/>
              </a:rPr>
              <a:t> di </a:t>
            </a:r>
            <a:r>
              <a:rPr lang="en-GB" sz="2200" dirty="0" err="1">
                <a:solidFill>
                  <a:srgbClr val="353535"/>
                </a:solidFill>
                <a:latin typeface="Gill Sans MT" panose="020B0502020104020203" pitchFamily="34" charset="0"/>
              </a:rPr>
              <a:t>riduzione</a:t>
            </a:r>
            <a:r>
              <a:rPr lang="en-GB" sz="2200" dirty="0">
                <a:solidFill>
                  <a:srgbClr val="353535"/>
                </a:solidFill>
                <a:latin typeface="Gill Sans MT" panose="020B0502020104020203" pitchFamily="34" charset="0"/>
              </a:rPr>
              <a:t> </a:t>
            </a:r>
            <a:r>
              <a:rPr lang="en-GB" sz="2200" dirty="0" err="1">
                <a:solidFill>
                  <a:srgbClr val="353535"/>
                </a:solidFill>
                <a:latin typeface="Gill Sans MT" panose="020B0502020104020203" pitchFamily="34" charset="0"/>
              </a:rPr>
              <a:t>della</a:t>
            </a:r>
            <a:r>
              <a:rPr lang="en-GB" sz="2200" dirty="0">
                <a:solidFill>
                  <a:srgbClr val="353535"/>
                </a:solidFill>
                <a:latin typeface="Gill Sans MT" panose="020B0502020104020203" pitchFamily="34" charset="0"/>
              </a:rPr>
              <a:t> </a:t>
            </a:r>
            <a:r>
              <a:rPr lang="en-GB" sz="2200" dirty="0" err="1">
                <a:solidFill>
                  <a:srgbClr val="353535"/>
                </a:solidFill>
                <a:latin typeface="Gill Sans MT" panose="020B0502020104020203" pitchFamily="34" charset="0"/>
              </a:rPr>
              <a:t>dimensione</a:t>
            </a:r>
            <a:r>
              <a:rPr lang="en-GB" sz="2200" dirty="0">
                <a:solidFill>
                  <a:srgbClr val="353535"/>
                </a:solidFill>
                <a:latin typeface="Gill Sans MT" panose="020B0502020104020203" pitchFamily="34" charset="0"/>
              </a:rPr>
              <a:t> non-</a:t>
            </a:r>
            <a:r>
              <a:rPr lang="en-GB" sz="2200" dirty="0" err="1">
                <a:solidFill>
                  <a:srgbClr val="353535"/>
                </a:solidFill>
                <a:latin typeface="Gill Sans MT" panose="020B0502020104020203" pitchFamily="34" charset="0"/>
              </a:rPr>
              <a:t>lineare</a:t>
            </a:r>
            <a:r>
              <a:rPr lang="en-GB" sz="2200" dirty="0">
                <a:solidFill>
                  <a:srgbClr val="353535"/>
                </a:solidFill>
                <a:latin typeface="Gill Sans MT" panose="020B0502020104020203" pitchFamily="34" charset="0"/>
              </a:rPr>
              <a:t> </a:t>
            </a:r>
            <a:r>
              <a:rPr lang="en-GB" sz="2200" dirty="0" err="1">
                <a:solidFill>
                  <a:srgbClr val="353535"/>
                </a:solidFill>
                <a:latin typeface="Gill Sans MT" panose="020B0502020104020203" pitchFamily="34" charset="0"/>
              </a:rPr>
              <a:t>che</a:t>
            </a:r>
            <a:r>
              <a:rPr lang="en-GB" sz="2200" dirty="0">
                <a:solidFill>
                  <a:srgbClr val="353535"/>
                </a:solidFill>
                <a:latin typeface="Gill Sans MT" panose="020B0502020104020203" pitchFamily="34" charset="0"/>
              </a:rPr>
              <a:t> </a:t>
            </a:r>
            <a:r>
              <a:rPr lang="en-GB" sz="2200" dirty="0" err="1">
                <a:solidFill>
                  <a:srgbClr val="353535"/>
                </a:solidFill>
                <a:latin typeface="Gill Sans MT" panose="020B0502020104020203" pitchFamily="34" charset="0"/>
              </a:rPr>
              <a:t>può</a:t>
            </a:r>
            <a:r>
              <a:rPr lang="en-GB" sz="2200" dirty="0">
                <a:solidFill>
                  <a:srgbClr val="353535"/>
                </a:solidFill>
                <a:latin typeface="Gill Sans MT" panose="020B0502020104020203" pitchFamily="34" charset="0"/>
              </a:rPr>
              <a:t> </a:t>
            </a:r>
            <a:r>
              <a:rPr lang="en-GB" sz="2200" dirty="0" err="1">
                <a:solidFill>
                  <a:srgbClr val="353535"/>
                </a:solidFill>
                <a:latin typeface="Gill Sans MT" panose="020B0502020104020203" pitchFamily="34" charset="0"/>
              </a:rPr>
              <a:t>essere</a:t>
            </a:r>
            <a:r>
              <a:rPr lang="en-GB" sz="2200" dirty="0">
                <a:solidFill>
                  <a:srgbClr val="353535"/>
                </a:solidFill>
                <a:latin typeface="Gill Sans MT" panose="020B0502020104020203" pitchFamily="34" charset="0"/>
              </a:rPr>
              <a:t> </a:t>
            </a:r>
            <a:r>
              <a:rPr lang="en-GB" sz="2200" dirty="0" err="1">
                <a:solidFill>
                  <a:srgbClr val="353535"/>
                </a:solidFill>
                <a:latin typeface="Gill Sans MT" panose="020B0502020104020203" pitchFamily="34" charset="0"/>
              </a:rPr>
              <a:t>usata</a:t>
            </a:r>
            <a:r>
              <a:rPr lang="en-GB" sz="2200" dirty="0">
                <a:solidFill>
                  <a:srgbClr val="353535"/>
                </a:solidFill>
                <a:latin typeface="Gill Sans MT" panose="020B0502020104020203" pitchFamily="34" charset="0"/>
              </a:rPr>
              <a:t> per </a:t>
            </a:r>
            <a:r>
              <a:rPr lang="en-GB" sz="2200" dirty="0" err="1">
                <a:solidFill>
                  <a:srgbClr val="353535"/>
                </a:solidFill>
                <a:latin typeface="Gill Sans MT" panose="020B0502020104020203" pitchFamily="34" charset="0"/>
              </a:rPr>
              <a:t>visualizzare</a:t>
            </a:r>
            <a:r>
              <a:rPr lang="en-GB" sz="2200" dirty="0">
                <a:solidFill>
                  <a:srgbClr val="353535"/>
                </a:solidFill>
                <a:latin typeface="Gill Sans MT" panose="020B0502020104020203" pitchFamily="34" charset="0"/>
              </a:rPr>
              <a:t> i </a:t>
            </a:r>
            <a:r>
              <a:rPr lang="en-GB" sz="2200" dirty="0" err="1">
                <a:solidFill>
                  <a:srgbClr val="353535"/>
                </a:solidFill>
                <a:latin typeface="Gill Sans MT" panose="020B0502020104020203" pitchFamily="34" charset="0"/>
              </a:rPr>
              <a:t>dati</a:t>
            </a:r>
            <a:r>
              <a:rPr lang="en-GB" sz="2200" dirty="0">
                <a:solidFill>
                  <a:srgbClr val="353535"/>
                </a:solidFill>
                <a:latin typeface="Gill Sans MT" panose="020B0502020104020203" pitchFamily="34" charset="0"/>
              </a:rPr>
              <a:t>.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344D14-EEC7-F54A-95C1-F95911A2A4FD}"/>
              </a:ext>
            </a:extLst>
          </p:cNvPr>
          <p:cNvSpPr/>
          <p:nvPr/>
        </p:nvSpPr>
        <p:spPr>
          <a:xfrm>
            <a:off x="6566360" y="2051941"/>
            <a:ext cx="2061192" cy="2061192"/>
          </a:xfrm>
          <a:prstGeom prst="ellipse">
            <a:avLst/>
          </a:prstGeom>
          <a:noFill/>
          <a:ln w="76200">
            <a:solidFill>
              <a:srgbClr val="F4CB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19A0B9-5300-2D4B-8D8F-547D7060A4DF}"/>
              </a:ext>
            </a:extLst>
          </p:cNvPr>
          <p:cNvSpPr/>
          <p:nvPr/>
        </p:nvSpPr>
        <p:spPr>
          <a:xfrm>
            <a:off x="9353745" y="4057429"/>
            <a:ext cx="2061192" cy="2061192"/>
          </a:xfrm>
          <a:prstGeom prst="ellipse">
            <a:avLst/>
          </a:prstGeom>
          <a:noFill/>
          <a:ln w="76200">
            <a:solidFill>
              <a:srgbClr val="F4CB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F5C9BB8-21E2-2A44-96D9-CBEE43524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341" y="2339807"/>
            <a:ext cx="1426203" cy="1401373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5B0CCEA-7171-B742-B4D1-BB4A64D48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94" y="4586078"/>
            <a:ext cx="1003893" cy="1003893"/>
          </a:xfrm>
          <a:prstGeom prst="rect">
            <a:avLst/>
          </a:prstGeom>
        </p:spPr>
      </p:pic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AC5FD81-988E-1D48-9D45-9C6E7FFA933A}"/>
              </a:ext>
            </a:extLst>
          </p:cNvPr>
          <p:cNvCxnSpPr>
            <a:cxnSpLocks/>
          </p:cNvCxnSpPr>
          <p:nvPr/>
        </p:nvCxnSpPr>
        <p:spPr>
          <a:xfrm>
            <a:off x="9001382" y="3306150"/>
            <a:ext cx="505573" cy="666862"/>
          </a:xfrm>
          <a:prstGeom prst="curvedConnector2">
            <a:avLst/>
          </a:prstGeom>
          <a:ln w="19050">
            <a:solidFill>
              <a:srgbClr val="A9A9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05DCB4A9-5A74-0745-84BB-DAD1514F8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707052"/>
              </p:ext>
            </p:extLst>
          </p:nvPr>
        </p:nvGraphicFramePr>
        <p:xfrm>
          <a:off x="777062" y="4160925"/>
          <a:ext cx="5013458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6729">
                  <a:extLst>
                    <a:ext uri="{9D8B030D-6E8A-4147-A177-3AD203B41FA5}">
                      <a16:colId xmlns:a16="http://schemas.microsoft.com/office/drawing/2014/main" val="2564233611"/>
                    </a:ext>
                  </a:extLst>
                </a:gridCol>
                <a:gridCol w="2506729">
                  <a:extLst>
                    <a:ext uri="{9D8B030D-6E8A-4147-A177-3AD203B41FA5}">
                      <a16:colId xmlns:a16="http://schemas.microsoft.com/office/drawing/2014/main" val="4143452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T" dirty="0">
                          <a:latin typeface="Gill Sans MT" panose="020B0502020104020203" pitchFamily="34" charset="0"/>
                        </a:rPr>
                        <a:t>PARAMETRI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B05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T" dirty="0">
                          <a:latin typeface="Gill Sans MT" panose="020B0502020104020203" pitchFamily="34" charset="0"/>
                        </a:rPr>
                        <a:t>VALORI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B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572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T" dirty="0">
                          <a:latin typeface="Gill Sans MT" panose="020B0502020104020203" pitchFamily="34" charset="0"/>
                        </a:rPr>
                        <a:t>n_</a:t>
                      </a:r>
                      <a:r>
                        <a:rPr lang="en-IT" dirty="0">
                          <a:solidFill>
                            <a:srgbClr val="353535"/>
                          </a:solidFill>
                          <a:latin typeface="Gill Sans MT" panose="020B0502020104020203" pitchFamily="34" charset="0"/>
                        </a:rPr>
                        <a:t>neighbors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T" dirty="0">
                          <a:solidFill>
                            <a:srgbClr val="353535"/>
                          </a:solidFill>
                          <a:latin typeface="Gill Sans MT" panose="020B0502020104020203" pitchFamily="34" charset="0"/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87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T" dirty="0">
                          <a:latin typeface="Gill Sans MT" panose="020B0502020104020203" pitchFamily="34" charset="0"/>
                        </a:rPr>
                        <a:t>min_</a:t>
                      </a:r>
                      <a:r>
                        <a:rPr lang="en-IT" dirty="0">
                          <a:solidFill>
                            <a:srgbClr val="353535"/>
                          </a:solidFill>
                          <a:latin typeface="Gill Sans MT" panose="020B0502020104020203" pitchFamily="34" charset="0"/>
                        </a:rPr>
                        <a:t>dist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T" dirty="0">
                          <a:solidFill>
                            <a:srgbClr val="353535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1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T" dirty="0">
                          <a:solidFill>
                            <a:srgbClr val="353535"/>
                          </a:solidFill>
                          <a:latin typeface="Gill Sans MT" panose="020B0502020104020203" pitchFamily="34" charset="0"/>
                        </a:rPr>
                        <a:t>n_components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T" dirty="0">
                          <a:solidFill>
                            <a:srgbClr val="353535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77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T" dirty="0">
                          <a:solidFill>
                            <a:srgbClr val="353535"/>
                          </a:solidFill>
                          <a:latin typeface="Gill Sans MT" panose="020B0502020104020203" pitchFamily="34" charset="0"/>
                        </a:rPr>
                        <a:t>random_state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T" dirty="0">
                          <a:solidFill>
                            <a:srgbClr val="353535"/>
                          </a:solidFill>
                          <a:latin typeface="Gill Sans MT" panose="020B0502020104020203" pitchFamily="34" charset="0"/>
                        </a:rPr>
                        <a:t>2020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55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2945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430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Coolvetica Rg</vt:lpstr>
      <vt:lpstr>Gill Sans MT</vt:lpstr>
      <vt:lpstr>Calibri</vt:lpstr>
      <vt:lpstr>Arial</vt:lpstr>
      <vt:lpstr>Calibri Light</vt:lpstr>
      <vt:lpstr>Tema di Office</vt:lpstr>
      <vt:lpstr>Presentazione standard di PowerPoint</vt:lpstr>
      <vt:lpstr>Che cos’è il DEMS?</vt:lpstr>
      <vt:lpstr> Obiettivo</vt:lpstr>
      <vt:lpstr>Complicazioni del dataset</vt:lpstr>
      <vt:lpstr>Presentazione standard di PowerPoint</vt:lpstr>
      <vt:lpstr>Dataset</vt:lpstr>
      <vt:lpstr>Preprocessing</vt:lpstr>
      <vt:lpstr>Document embedding</vt:lpstr>
      <vt:lpstr>Dimensionality reduction</vt:lpstr>
      <vt:lpstr>Presentazione standard di PowerPoint</vt:lpstr>
      <vt:lpstr>Clustering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m.campironi@campus.unimib.it</dc:creator>
  <cp:lastModifiedBy>m.campironi@campus.unimib.it</cp:lastModifiedBy>
  <cp:revision>45</cp:revision>
  <dcterms:created xsi:type="dcterms:W3CDTF">2020-09-09T12:41:00Z</dcterms:created>
  <dcterms:modified xsi:type="dcterms:W3CDTF">2020-09-12T07:43:34Z</dcterms:modified>
</cp:coreProperties>
</file>