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2"/>
  </p:sldMasterIdLst>
  <p:notesMasterIdLst>
    <p:notesMasterId r:id="rId30"/>
  </p:notesMasterIdLst>
  <p:sldIdLst>
    <p:sldId id="256" r:id="rId3"/>
    <p:sldId id="259" r:id="rId4"/>
    <p:sldId id="266" r:id="rId5"/>
    <p:sldId id="260" r:id="rId6"/>
    <p:sldId id="267" r:id="rId7"/>
    <p:sldId id="268" r:id="rId8"/>
    <p:sldId id="269" r:id="rId9"/>
    <p:sldId id="271" r:id="rId10"/>
    <p:sldId id="270" r:id="rId11"/>
    <p:sldId id="263" r:id="rId12"/>
    <p:sldId id="275" r:id="rId13"/>
    <p:sldId id="279" r:id="rId14"/>
    <p:sldId id="272" r:id="rId15"/>
    <p:sldId id="280" r:id="rId16"/>
    <p:sldId id="273" r:id="rId17"/>
    <p:sldId id="274" r:id="rId18"/>
    <p:sldId id="281" r:id="rId19"/>
    <p:sldId id="277" r:id="rId20"/>
    <p:sldId id="282" r:id="rId21"/>
    <p:sldId id="278" r:id="rId22"/>
    <p:sldId id="283" r:id="rId23"/>
    <p:sldId id="276" r:id="rId24"/>
    <p:sldId id="284" r:id="rId25"/>
    <p:sldId id="286" r:id="rId26"/>
    <p:sldId id="285" r:id="rId27"/>
    <p:sldId id="287" r:id="rId28"/>
    <p:sldId id="288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fcEt3ZE34wJjv4I+iBBvi1zj6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customschemas.google.com/relationships/presentationmetadata" Target="meta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62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104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26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816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303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81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826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39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68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673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061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12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89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077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903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705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6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71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80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02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42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59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992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/>
          <p:nvPr/>
        </p:nvSpPr>
        <p:spPr>
          <a:xfrm>
            <a:off x="0" y="-3175"/>
            <a:ext cx="12192000" cy="6229804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29" name="Google Shape;129;p1"/>
          <p:cNvSpPr/>
          <p:nvPr/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lt1"/>
          </a:solidFill>
          <a:ln w="15875" cap="rnd" cmpd="sng">
            <a:solidFill>
              <a:srgbClr val="0094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4">
            <a:alphaModFix/>
          </a:blip>
          <a:srcRect l="3192" r="3961" b="1"/>
          <a:stretch/>
        </p:blipFill>
        <p:spPr>
          <a:xfrm>
            <a:off x="1079834" y="817944"/>
            <a:ext cx="7455245" cy="367358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/>
        </p:nvSpPr>
        <p:spPr>
          <a:xfrm>
            <a:off x="8786372" y="4252512"/>
            <a:ext cx="290356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Equipe: </a:t>
            </a:r>
            <a:endParaRPr sz="16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Marcelo Canabrava</a:t>
            </a:r>
            <a:endParaRPr sz="16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Marina Coutinho</a:t>
            </a:r>
            <a:endParaRPr sz="16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648626-2BBF-2B27-7699-9D94FC3CF8F3}"/>
              </a:ext>
            </a:extLst>
          </p:cNvPr>
          <p:cNvSpPr txBox="1"/>
          <p:nvPr/>
        </p:nvSpPr>
        <p:spPr>
          <a:xfrm>
            <a:off x="7696199" y="3599132"/>
            <a:ext cx="3265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810001" y="639097"/>
            <a:ext cx="10358742" cy="3781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pt-BR" sz="5400" dirty="0"/>
              <a:t>Análise de Dados </a:t>
            </a:r>
            <a:r>
              <a:rPr lang="pt-BR" sz="5400" dirty="0" err="1"/>
              <a:t>Airbnb</a:t>
            </a:r>
            <a:br>
              <a:rPr lang="pt-BR" sz="5400" dirty="0"/>
            </a:br>
            <a:r>
              <a:rPr lang="pt-BR" sz="5400" dirty="0"/>
              <a:t>+ Visualização no </a:t>
            </a:r>
            <a:r>
              <a:rPr lang="pt-BR" sz="5400" dirty="0" err="1"/>
              <a:t>Metabase</a:t>
            </a:r>
            <a:endParaRPr dirty="0"/>
          </a:p>
        </p:txBody>
      </p:sp>
      <p:sp>
        <p:nvSpPr>
          <p:cNvPr id="185" name="Google Shape;185;p6"/>
          <p:cNvSpPr/>
          <p:nvPr/>
        </p:nvSpPr>
        <p:spPr>
          <a:xfrm>
            <a:off x="0" y="4940224"/>
            <a:ext cx="12188952" cy="1961319"/>
          </a:xfrm>
          <a:custGeom>
            <a:avLst/>
            <a:gdLst/>
            <a:ahLst/>
            <a:cxnLst/>
            <a:rect l="l" t="t" r="r" b="b"/>
            <a:pathLst>
              <a:path w="12188952" h="1961319" extrusionOk="0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Quantas acomodações existem num bairro e onde ficam?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CA1266-4159-C955-4DD7-57F92F30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7861"/>
            <a:ext cx="12192000" cy="49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pt-BR" sz="2800" dirty="0"/>
              <a:t>Quantas acomodações existem num bairro e onde ficam?</a:t>
            </a:r>
          </a:p>
        </p:txBody>
      </p:sp>
      <p:pic>
        <p:nvPicPr>
          <p:cNvPr id="2" name="Imagem 1" descr="Gráfico, Gráfico de explosão solar&#10;&#10;Descrição gerada automaticamente">
            <a:extLst>
              <a:ext uri="{FF2B5EF4-FFF2-40B4-BE49-F238E27FC236}">
                <a16:creationId xmlns:a16="http://schemas.microsoft.com/office/drawing/2014/main" id="{8938CFE4-EF15-3930-77E6-7279C05E3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196"/>
            <a:ext cx="12192000" cy="49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Quantas casas e apartamentos estão sendo alugados com frequência para turistas e não para residentes de longa duração?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D2A186-BD83-E29D-0B7B-36AF99ACD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8" y="1952548"/>
            <a:ext cx="12090042" cy="44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Quantas casas e apartamentos estão sendo alugados com frequência para turistas e não para residentes de longa duração?</a:t>
            </a:r>
            <a:endParaRPr dirty="0"/>
          </a:p>
        </p:txBody>
      </p:sp>
      <p:pic>
        <p:nvPicPr>
          <p:cNvPr id="3" name="Espaço Reservado para Conteúdo 4" descr="Gráfico, Gráfico de barras, Gráfico de cascata&#10;&#10;Descrição gerada automaticamente">
            <a:extLst>
              <a:ext uri="{FF2B5EF4-FFF2-40B4-BE49-F238E27FC236}">
                <a16:creationId xmlns:a16="http://schemas.microsoft.com/office/drawing/2014/main" id="{831F26E2-9AF8-7B10-ACB2-3EBFFCC6F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372"/>
            <a:ext cx="12192000" cy="49476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39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Quanto os hosts ganham alugando para turistas?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FF7C80-4F07-9BFE-F6B9-72E8E349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24" y="2390263"/>
            <a:ext cx="9153928" cy="40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7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Quais hosts estão administrando uma empresa com várias listagens e onde estão?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DF5F19-BB19-6BBB-AD47-EECB4B50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8" y="2046416"/>
            <a:ext cx="6156528" cy="2971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514173-FBF4-041D-93BE-718F22562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809" y="4081215"/>
            <a:ext cx="7034191" cy="27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1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Quais hosts estão administrando uma empresa com várias listagens e onde estão?</a:t>
            </a:r>
            <a:endParaRPr dirty="0"/>
          </a:p>
        </p:txBody>
      </p:sp>
      <p:pic>
        <p:nvPicPr>
          <p:cNvPr id="2" name="Espaço Reservado para Conteúdo 4" descr="Gráfico, Gráfico de explosão solar&#10;&#10;Descrição gerada automaticamente">
            <a:extLst>
              <a:ext uri="{FF2B5EF4-FFF2-40B4-BE49-F238E27FC236}">
                <a16:creationId xmlns:a16="http://schemas.microsoft.com/office/drawing/2014/main" id="{3BA37DAC-36F9-6C1B-FD90-08DA4CFFF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294"/>
            <a:ext cx="12234012" cy="499770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84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Que tipo de acomodação é mais comum no </a:t>
            </a:r>
            <a:r>
              <a:rPr lang="pt-BR" sz="2800" dirty="0" err="1"/>
              <a:t>Airbnb</a:t>
            </a:r>
            <a:r>
              <a:rPr lang="pt-BR" sz="2800" dirty="0"/>
              <a:t> numa localidade?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59F9A4-E69A-3BC0-5FA1-4F4AA1A0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9" y="2559872"/>
            <a:ext cx="7937908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3200" dirty="0"/>
              <a:t>Que tipo de acomodação é mais comum no </a:t>
            </a:r>
            <a:r>
              <a:rPr lang="pt-BR" sz="3200" dirty="0" err="1"/>
              <a:t>Airbnb</a:t>
            </a:r>
            <a:r>
              <a:rPr lang="pt-BR" sz="3200" dirty="0"/>
              <a:t> numa localidade?</a:t>
            </a:r>
            <a:endParaRPr dirty="0"/>
          </a:p>
        </p:txBody>
      </p:sp>
      <p:pic>
        <p:nvPicPr>
          <p:cNvPr id="3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0C66593-CC47-23D6-95DF-CE78C2DE3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9687"/>
            <a:ext cx="12192000" cy="50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4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/>
              <a:t>Descrição completa do projeto no </a:t>
            </a:r>
            <a:r>
              <a:rPr lang="pt-BR" dirty="0" err="1"/>
              <a:t>github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F3AF1-72B1-E066-2532-DD3EE51BEEE3}"/>
              </a:ext>
            </a:extLst>
          </p:cNvPr>
          <p:cNvSpPr txBox="1"/>
          <p:nvPr/>
        </p:nvSpPr>
        <p:spPr>
          <a:xfrm>
            <a:off x="1287234" y="3324083"/>
            <a:ext cx="110680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https://github.com/mcanabrava/</a:t>
            </a:r>
          </a:p>
          <a:p>
            <a:r>
              <a:rPr lang="pt-BR" sz="2800" dirty="0" err="1">
                <a:solidFill>
                  <a:schemeClr val="bg1"/>
                </a:solidFill>
              </a:rPr>
              <a:t>airbnb</a:t>
            </a:r>
            <a:r>
              <a:rPr lang="pt-BR" sz="2800" dirty="0">
                <a:solidFill>
                  <a:schemeClr val="bg1"/>
                </a:solidFill>
              </a:rPr>
              <a:t>-zap-</a:t>
            </a:r>
            <a:r>
              <a:rPr lang="pt-BR" sz="2800" dirty="0" err="1">
                <a:solidFill>
                  <a:schemeClr val="bg1"/>
                </a:solidFill>
              </a:rPr>
              <a:t>scrapping</a:t>
            </a:r>
            <a:r>
              <a:rPr lang="pt-BR" sz="2800" dirty="0">
                <a:solidFill>
                  <a:schemeClr val="bg1"/>
                </a:solidFill>
              </a:rPr>
              <a:t>-ml-</a:t>
            </a:r>
            <a:r>
              <a:rPr lang="pt-BR" sz="2800" dirty="0" err="1">
                <a:solidFill>
                  <a:schemeClr val="bg1"/>
                </a:solidFill>
              </a:rPr>
              <a:t>mba</a:t>
            </a:r>
            <a:r>
              <a:rPr lang="pt-BR" sz="2800" dirty="0">
                <a:solidFill>
                  <a:schemeClr val="bg1"/>
                </a:solidFill>
              </a:rPr>
              <a:t>-</a:t>
            </a:r>
            <a:r>
              <a:rPr lang="pt-BR" sz="2800" dirty="0" err="1">
                <a:solidFill>
                  <a:schemeClr val="bg1"/>
                </a:solidFill>
              </a:rPr>
              <a:t>fiap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3200" dirty="0"/>
              <a:t>Qual é a diferença de preço entre os diferentes tipos de acomodações?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B4E0AB-AB66-E56B-3EB5-D670A6CE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3" y="1869952"/>
            <a:ext cx="7880755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3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3200" dirty="0"/>
              <a:t>Qual é a diferença de preço entre os diferentes tipos de acomodações?</a:t>
            </a:r>
            <a:endParaRPr dirty="0"/>
          </a:p>
        </p:txBody>
      </p:sp>
      <p:pic>
        <p:nvPicPr>
          <p:cNvPr id="2" name="Espaço Reservado para Conteúdo 4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AC2EF0B1-8CDD-C358-8934-18FE1465F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395"/>
            <a:ext cx="12192000" cy="51674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50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Analisando os dados do </a:t>
            </a:r>
            <a:r>
              <a:rPr lang="pt-BR" sz="2800" dirty="0" err="1"/>
              <a:t>Airbnb</a:t>
            </a:r>
            <a:r>
              <a:rPr lang="pt-BR" sz="2800" dirty="0"/>
              <a:t>...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66D567-D849-7EC4-E002-83E1F9402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5" y="2481868"/>
            <a:ext cx="9918379" cy="35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3200" dirty="0"/>
              <a:t>Quais são as regiões mais caras para ficar?</a:t>
            </a:r>
            <a:endParaRPr dirty="0"/>
          </a:p>
        </p:txBody>
      </p:sp>
      <p:pic>
        <p:nvPicPr>
          <p:cNvPr id="2" name="Espaço Reservado para Conteúdo 4">
            <a:extLst>
              <a:ext uri="{FF2B5EF4-FFF2-40B4-BE49-F238E27FC236}">
                <a16:creationId xmlns:a16="http://schemas.microsoft.com/office/drawing/2014/main" id="{15AB0D49-9D5D-BDB6-EF9A-9D1B36362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118"/>
            <a:ext cx="12192000" cy="496188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934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3200" dirty="0"/>
              <a:t>Catálogo de Dados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688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810001" y="639097"/>
            <a:ext cx="10358742" cy="3781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pt-BR" sz="5400" dirty="0" err="1"/>
              <a:t>Machine</a:t>
            </a:r>
            <a:r>
              <a:rPr lang="pt-BR" sz="5400" dirty="0"/>
              <a:t> Learning</a:t>
            </a:r>
            <a:endParaRPr dirty="0"/>
          </a:p>
        </p:txBody>
      </p:sp>
      <p:sp>
        <p:nvSpPr>
          <p:cNvPr id="185" name="Google Shape;185;p6"/>
          <p:cNvSpPr/>
          <p:nvPr/>
        </p:nvSpPr>
        <p:spPr>
          <a:xfrm>
            <a:off x="0" y="4940224"/>
            <a:ext cx="12188952" cy="1961319"/>
          </a:xfrm>
          <a:custGeom>
            <a:avLst/>
            <a:gdLst/>
            <a:ahLst/>
            <a:cxnLst/>
            <a:rect l="l" t="t" r="r" b="b"/>
            <a:pathLst>
              <a:path w="12188952" h="1961319" extrusionOk="0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8778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3200" dirty="0" err="1"/>
              <a:t>Machine</a:t>
            </a:r>
            <a:r>
              <a:rPr lang="pt-BR" sz="3200" dirty="0"/>
              <a:t>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1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03843" y="1811837"/>
            <a:ext cx="4852988" cy="1617163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dirty="0"/>
              <a:t>Obrigado!</a:t>
            </a:r>
          </a:p>
        </p:txBody>
      </p:sp>
      <p:pic>
        <p:nvPicPr>
          <p:cNvPr id="160" name="Picture 159" descr="Abstract background of data">
            <a:extLst>
              <a:ext uri="{FF2B5EF4-FFF2-40B4-BE49-F238E27FC236}">
                <a16:creationId xmlns:a16="http://schemas.microsoft.com/office/drawing/2014/main" id="{8D190127-7185-3F79-54E0-7D4537480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99" r="29218"/>
          <a:stretch/>
        </p:blipFill>
        <p:spPr>
          <a:xfrm>
            <a:off x="6098117" y="10"/>
            <a:ext cx="6093883" cy="685799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2374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/>
              <a:t>Diagrama da Solução</a:t>
            </a:r>
            <a:endParaRPr dirty="0"/>
          </a:p>
        </p:txBody>
      </p:sp>
      <p:pic>
        <p:nvPicPr>
          <p:cNvPr id="1026" name="Picture 2" descr="Architecture">
            <a:extLst>
              <a:ext uri="{FF2B5EF4-FFF2-40B4-BE49-F238E27FC236}">
                <a16:creationId xmlns:a16="http://schemas.microsoft.com/office/drawing/2014/main" id="{2D0435A5-9B36-4FC1-6DBC-CFC5A46B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352"/>
            <a:ext cx="12192000" cy="49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0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 err="1"/>
              <a:t>Scrapping</a:t>
            </a:r>
            <a:r>
              <a:rPr lang="pt-BR" sz="2800" dirty="0"/>
              <a:t> sugerido + proprietário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DBC314-7627-419E-07A3-36D17470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89" y="1908431"/>
            <a:ext cx="8204622" cy="45023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81A4E4-2FF2-6020-C512-B72F940C3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931" y="451152"/>
            <a:ext cx="4927853" cy="8318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Armazenamento com upload via boto3 para o S3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BCCE03-96C7-D4FA-FCAA-EF8A5ECB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6" y="3024935"/>
            <a:ext cx="4927853" cy="83189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AC0D58-446E-557D-E760-6045FE325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46" y="4740676"/>
            <a:ext cx="4934204" cy="16701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E1A14A-E4A3-FCA7-6C10-3430A540B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720" y="2555011"/>
            <a:ext cx="1028753" cy="4699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1F40B3-050E-2202-2EC6-0B3B177F7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284" y="4337893"/>
            <a:ext cx="1492327" cy="45722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F08BF53-A7E3-8976-CE15-9C27565DC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391448"/>
            <a:ext cx="5642087" cy="201936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5EAE919-1BEE-13EC-ACA1-4D648DF89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2466552"/>
            <a:ext cx="5614521" cy="15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2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 err="1"/>
              <a:t>Airbyte</a:t>
            </a:r>
            <a:r>
              <a:rPr lang="pt-BR" sz="2800" dirty="0"/>
              <a:t> para transferência entre S3 e </a:t>
            </a:r>
            <a:r>
              <a:rPr lang="pt-BR" sz="2800" dirty="0" err="1"/>
              <a:t>Redshift</a:t>
            </a:r>
            <a:r>
              <a:rPr lang="pt-BR" sz="2800" dirty="0"/>
              <a:t> </a:t>
            </a:r>
            <a:endParaRPr dirty="0"/>
          </a:p>
        </p:txBody>
      </p:sp>
      <p:pic>
        <p:nvPicPr>
          <p:cNvPr id="2052" name="Picture 4" descr="Synced">
            <a:extLst>
              <a:ext uri="{FF2B5EF4-FFF2-40B4-BE49-F238E27FC236}">
                <a16:creationId xmlns:a16="http://schemas.microsoft.com/office/drawing/2014/main" id="{16134AF9-AFCF-1187-A636-07027E68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12192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8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Conferido a disponibilidade de dados no </a:t>
            </a:r>
            <a:r>
              <a:rPr lang="pt-BR" sz="2800" dirty="0" err="1"/>
              <a:t>Redshift</a:t>
            </a:r>
            <a:endParaRPr dirty="0"/>
          </a:p>
        </p:txBody>
      </p:sp>
      <p:pic>
        <p:nvPicPr>
          <p:cNvPr id="3074" name="Picture 2" descr="Tables">
            <a:extLst>
              <a:ext uri="{FF2B5EF4-FFF2-40B4-BE49-F238E27FC236}">
                <a16:creationId xmlns:a16="http://schemas.microsoft.com/office/drawing/2014/main" id="{5D3843D6-2BE5-A3EF-C9A3-72D52FE26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887"/>
            <a:ext cx="12192000" cy="50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7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Conferido a disponibilidade de dados no </a:t>
            </a:r>
            <a:r>
              <a:rPr lang="pt-BR" sz="2800" dirty="0" err="1"/>
              <a:t>Redshift</a:t>
            </a:r>
            <a:endParaRPr dirty="0"/>
          </a:p>
        </p:txBody>
      </p:sp>
      <p:pic>
        <p:nvPicPr>
          <p:cNvPr id="4098" name="Picture 2" descr="Query">
            <a:extLst>
              <a:ext uri="{FF2B5EF4-FFF2-40B4-BE49-F238E27FC236}">
                <a16:creationId xmlns:a16="http://schemas.microsoft.com/office/drawing/2014/main" id="{92C60274-20D6-865D-3E90-A39845CAD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9" y="1886177"/>
            <a:ext cx="12192000" cy="656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8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dirty="0"/>
              <a:t>Modelagem de dados via DBT</a:t>
            </a:r>
            <a:endParaRPr dirty="0"/>
          </a:p>
        </p:txBody>
      </p:sp>
      <p:pic>
        <p:nvPicPr>
          <p:cNvPr id="5122" name="Picture 2" descr="Query">
            <a:extLst>
              <a:ext uri="{FF2B5EF4-FFF2-40B4-BE49-F238E27FC236}">
                <a16:creationId xmlns:a16="http://schemas.microsoft.com/office/drawing/2014/main" id="{373FB264-CB10-D4AC-660B-CC279939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61885"/>
            <a:ext cx="121920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548864"/>
      </p:ext>
    </p:extLst>
  </p:cSld>
  <p:clrMapOvr>
    <a:masterClrMapping/>
  </p:clrMapOvr>
</p:sld>
</file>

<file path=ppt/theme/theme1.xml><?xml version="1.0" encoding="utf-8"?>
<a:theme xmlns:a="http://schemas.openxmlformats.org/drawingml/2006/main" name="Citável">
  <a:themeElements>
    <a:clrScheme name="Citável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tável">
  <a:themeElements>
    <a:clrScheme name="Citável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237</Words>
  <Application>Microsoft Office PowerPoint</Application>
  <PresentationFormat>Widescreen</PresentationFormat>
  <Paragraphs>33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Noto Sans Symbols</vt:lpstr>
      <vt:lpstr>Century Gothic</vt:lpstr>
      <vt:lpstr>Calibri</vt:lpstr>
      <vt:lpstr>Citável</vt:lpstr>
      <vt:lpstr>Citável</vt:lpstr>
      <vt:lpstr>Apresentação do PowerPoint</vt:lpstr>
      <vt:lpstr>Descrição completa do projeto no github</vt:lpstr>
      <vt:lpstr>Diagrama da Solução</vt:lpstr>
      <vt:lpstr>Scrapping sugerido + proprietário</vt:lpstr>
      <vt:lpstr>Armazenamento com upload via boto3 para o S3</vt:lpstr>
      <vt:lpstr>Airbyte para transferência entre S3 e Redshift </vt:lpstr>
      <vt:lpstr>Conferido a disponibilidade de dados no Redshift</vt:lpstr>
      <vt:lpstr>Conferido a disponibilidade de dados no Redshift</vt:lpstr>
      <vt:lpstr>Modelagem de dados via DBT</vt:lpstr>
      <vt:lpstr>Análise de Dados Airbnb + Visualização no Metabase</vt:lpstr>
      <vt:lpstr>Quantas acomodações existem num bairro e onde ficam?</vt:lpstr>
      <vt:lpstr>Quantas acomodações existem num bairro e onde ficam?</vt:lpstr>
      <vt:lpstr>Quantas casas e apartamentos estão sendo alugados com frequência para turistas e não para residentes de longa duração?</vt:lpstr>
      <vt:lpstr>Quantas casas e apartamentos estão sendo alugados com frequência para turistas e não para residentes de longa duração?</vt:lpstr>
      <vt:lpstr>Quanto os hosts ganham alugando para turistas?</vt:lpstr>
      <vt:lpstr>Quais hosts estão administrando uma empresa com várias listagens e onde estão?</vt:lpstr>
      <vt:lpstr>Quais hosts estão administrando uma empresa com várias listagens e onde estão?</vt:lpstr>
      <vt:lpstr>Que tipo de acomodação é mais comum no Airbnb numa localidade?</vt:lpstr>
      <vt:lpstr>Que tipo de acomodação é mais comum no Airbnb numa localidade?</vt:lpstr>
      <vt:lpstr>Qual é a diferença de preço entre os diferentes tipos de acomodações?</vt:lpstr>
      <vt:lpstr>Qual é a diferença de preço entre os diferentes tipos de acomodações?</vt:lpstr>
      <vt:lpstr>Analisando os dados do Airbnb...</vt:lpstr>
      <vt:lpstr>Quais são as regiões mais caras para ficar?</vt:lpstr>
      <vt:lpstr>Catálogo de Dados</vt:lpstr>
      <vt:lpstr>Machine Learning</vt:lpstr>
      <vt:lpstr>Machine Learning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Menescal</dc:creator>
  <cp:lastModifiedBy>Marcelo Canabrava</cp:lastModifiedBy>
  <cp:revision>2</cp:revision>
  <dcterms:created xsi:type="dcterms:W3CDTF">2023-03-20T21:17:17Z</dcterms:created>
  <dcterms:modified xsi:type="dcterms:W3CDTF">2023-09-09T12:38:08Z</dcterms:modified>
</cp:coreProperties>
</file>