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fcEt3ZE34wJjv4I+iBBvi1zj6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7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5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53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6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74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213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3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17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74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77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60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78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52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2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anabrava/gdp-vs-national-education-exam-in-brazil/blob/main/README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/>
          <p:nvPr/>
        </p:nvSpPr>
        <p:spPr>
          <a:xfrm>
            <a:off x="0" y="0"/>
            <a:ext cx="12192000" cy="6229804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29" name="Google Shape;129;p1"/>
          <p:cNvSpPr/>
          <p:nvPr/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rgbClr val="0094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8759529" y="4198084"/>
            <a:ext cx="290356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latin typeface="+mj-lt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+mj-lt"/>
                <a:ea typeface="Century Gothic"/>
                <a:cs typeface="Century Gothic"/>
                <a:sym typeface="Century Gothic"/>
              </a:rPr>
              <a:t>Jackson Kolling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+mj-lt"/>
                <a:ea typeface="Century Gothic"/>
                <a:cs typeface="Century Gothic"/>
                <a:sym typeface="Century Gothic"/>
              </a:rPr>
              <a:t>Marcelo Canabrava</a:t>
            </a:r>
            <a:endParaRPr sz="1600" b="0" i="0" u="none" strike="noStrike" cap="none" dirty="0">
              <a:solidFill>
                <a:schemeClr val="lt1"/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 i="0" u="none" strike="noStrike" cap="none" dirty="0">
                <a:solidFill>
                  <a:schemeClr val="lt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sz="1800" dirty="0">
              <a:solidFill>
                <a:schemeClr val="lt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4">
            <a:alphaModFix/>
          </a:blip>
          <a:srcRect l="3192" r="3961" b="1"/>
          <a:stretch/>
        </p:blipFill>
        <p:spPr>
          <a:xfrm>
            <a:off x="1096720" y="1003002"/>
            <a:ext cx="7455245" cy="3673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B2CC81-DC7A-3875-5536-5A5C7EA5F8F9}"/>
              </a:ext>
            </a:extLst>
          </p:cNvPr>
          <p:cNvSpPr/>
          <p:nvPr/>
        </p:nvSpPr>
        <p:spPr>
          <a:xfrm>
            <a:off x="1211280" y="3111727"/>
            <a:ext cx="7032453" cy="143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+mj-lt"/>
              </a:rPr>
              <a:t>MBA Engenharia de Dados – Fase 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Explorando relatórios no GDS: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Cidades com maiores notas de redação</a:t>
            </a:r>
            <a:endParaRPr dirty="0">
              <a:latin typeface="+mj-lt"/>
            </a:endParaRPr>
          </a:p>
        </p:txBody>
      </p:sp>
      <p:pic>
        <p:nvPicPr>
          <p:cNvPr id="9218" name="Picture 2" descr="top_essay_cities">
            <a:extLst>
              <a:ext uri="{FF2B5EF4-FFF2-40B4-BE49-F238E27FC236}">
                <a16:creationId xmlns:a16="http://schemas.microsoft.com/office/drawing/2014/main" id="{A6AA91D9-7FF9-44D8-0367-BAD86008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4112"/>
            <a:ext cx="6607629" cy="47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CFBFA-1238-1B49-E8BB-A3DB8159FEC0}"/>
              </a:ext>
            </a:extLst>
          </p:cNvPr>
          <p:cNvSpPr txBox="1"/>
          <p:nvPr/>
        </p:nvSpPr>
        <p:spPr>
          <a:xfrm>
            <a:off x="6476999" y="2332928"/>
            <a:ext cx="52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latin typeface="+mj-lt"/>
              </a:rPr>
              <a:t>Análise Preliminar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C359F-CDD9-6A5B-1949-B0816F7E8A4C}"/>
              </a:ext>
            </a:extLst>
          </p:cNvPr>
          <p:cNvSpPr txBox="1"/>
          <p:nvPr/>
        </p:nvSpPr>
        <p:spPr>
          <a:xfrm>
            <a:off x="6705599" y="3094931"/>
            <a:ext cx="529695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Nenhuma cidade do maior PIB per capita ou maior PIB aparece no ranking das maiores notas de redação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De forma análoga, tão pouco é esperado, intuitivamente, que as cidades que apresentaram maior PIB/capita estejam entre as melhores notas do ENEM</a:t>
            </a:r>
          </a:p>
        </p:txBody>
      </p:sp>
    </p:spTree>
    <p:extLst>
      <p:ext uri="{BB962C8B-B14F-4D97-AF65-F5344CB8AC3E}">
        <p14:creationId xmlns:p14="http://schemas.microsoft.com/office/powerpoint/2010/main" val="15240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Análise estatística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CFBFA-1238-1B49-E8BB-A3DB8159FEC0}"/>
              </a:ext>
            </a:extLst>
          </p:cNvPr>
          <p:cNvSpPr txBox="1"/>
          <p:nvPr/>
        </p:nvSpPr>
        <p:spPr>
          <a:xfrm>
            <a:off x="6085041" y="3683716"/>
            <a:ext cx="529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latin typeface="+mj-lt"/>
              </a:rPr>
              <a:t>Correlação fraca entre PIB/capita e notas individuais das provas</a:t>
            </a:r>
          </a:p>
        </p:txBody>
      </p:sp>
      <p:pic>
        <p:nvPicPr>
          <p:cNvPr id="10242" name="Picture 2" descr="top_essay_cities">
            <a:extLst>
              <a:ext uri="{FF2B5EF4-FFF2-40B4-BE49-F238E27FC236}">
                <a16:creationId xmlns:a16="http://schemas.microsoft.com/office/drawing/2014/main" id="{DF567FBF-9145-18DF-D2FD-DBA416B7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" y="1894114"/>
            <a:ext cx="4919364" cy="487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6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Análise estatística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CFBFA-1238-1B49-E8BB-A3DB8159FEC0}"/>
              </a:ext>
            </a:extLst>
          </p:cNvPr>
          <p:cNvSpPr txBox="1"/>
          <p:nvPr/>
        </p:nvSpPr>
        <p:spPr>
          <a:xfrm>
            <a:off x="6085041" y="3683716"/>
            <a:ext cx="529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latin typeface="+mj-lt"/>
              </a:rPr>
              <a:t>Correlação fraca entre PIB/capita e nota total das provas</a:t>
            </a:r>
          </a:p>
        </p:txBody>
      </p:sp>
      <p:pic>
        <p:nvPicPr>
          <p:cNvPr id="11266" name="Picture 2" descr="top_essay_cities">
            <a:extLst>
              <a:ext uri="{FF2B5EF4-FFF2-40B4-BE49-F238E27FC236}">
                <a16:creationId xmlns:a16="http://schemas.microsoft.com/office/drawing/2014/main" id="{468DFF75-5484-070F-5CC4-25F67C93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7" y="1900382"/>
            <a:ext cx="4872942" cy="485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3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Análise estatística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CFBFA-1238-1B49-E8BB-A3DB8159FEC0}"/>
              </a:ext>
            </a:extLst>
          </p:cNvPr>
          <p:cNvSpPr txBox="1"/>
          <p:nvPr/>
        </p:nvSpPr>
        <p:spPr>
          <a:xfrm>
            <a:off x="5853548" y="3429000"/>
            <a:ext cx="529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latin typeface="+mj-lt"/>
              </a:rPr>
              <a:t>Remoção de outliers tem impacto significativo elevando a correlação de 0.11 para 0.16, mas insuficiente para apontar para o PIB/capita como uma variável de forte influência no PIB</a:t>
            </a:r>
          </a:p>
        </p:txBody>
      </p:sp>
      <p:pic>
        <p:nvPicPr>
          <p:cNvPr id="12290" name="Picture 2" descr="top_essay_cities">
            <a:extLst>
              <a:ext uri="{FF2B5EF4-FFF2-40B4-BE49-F238E27FC236}">
                <a16:creationId xmlns:a16="http://schemas.microsoft.com/office/drawing/2014/main" id="{C05A4EA7-2CB4-A460-F10F-0A43B570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554"/>
            <a:ext cx="4862133" cy="48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2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Análise estatística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CFBFA-1238-1B49-E8BB-A3DB8159FEC0}"/>
              </a:ext>
            </a:extLst>
          </p:cNvPr>
          <p:cNvSpPr txBox="1"/>
          <p:nvPr/>
        </p:nvSpPr>
        <p:spPr>
          <a:xfrm>
            <a:off x="5703077" y="3162782"/>
            <a:ext cx="5296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b="1" dirty="0">
                <a:latin typeface="+mj-lt"/>
              </a:rPr>
              <a:t>Estado com correlação mais forte foi o AM (0,20) e o mais fraco SC (0,03) com a maior parte do estados flutuando em torno de 0,10 e indicando que dificilmente algum deles poderia apresentar uma forte relação de PIB/Capita e nota do ENEM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426BF-ACAC-7F5B-A556-2794F043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6" y="1900642"/>
            <a:ext cx="2164466" cy="47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3200" dirty="0">
                <a:latin typeface="+mj-lt"/>
              </a:rPr>
              <a:t>Descobertas vão de encontro ao publicado anteriormente em estudos com a mesma finalidade</a:t>
            </a:r>
            <a:endParaRPr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0ABD6-073F-36A9-4D97-20096648E21A}"/>
              </a:ext>
            </a:extLst>
          </p:cNvPr>
          <p:cNvSpPr txBox="1"/>
          <p:nvPr/>
        </p:nvSpPr>
        <p:spPr>
          <a:xfrm>
            <a:off x="260429" y="6354475"/>
            <a:ext cx="8767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https://www.scielo.br/j/rap/a/ZHJFnmsrdgGH8cj6xHHwbKg/?lang=pt&amp;format=pdf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75F57-5427-A245-0995-E06A41EE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9" y="1895449"/>
            <a:ext cx="7493385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Contexto</a:t>
            </a:r>
            <a:endParaRPr dirty="0">
              <a:latin typeface="+mj-lt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391992" y="2397760"/>
            <a:ext cx="10554574" cy="18455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0"/>
              </a:spcBef>
              <a:buSzPts val="1400"/>
              <a:buNone/>
            </a:pPr>
            <a:r>
              <a:rPr lang="pt-BR" sz="1400" dirty="0">
                <a:latin typeface="+mj-lt"/>
              </a:rPr>
              <a:t>A explicação do desafio e resolução detalhada podem ser encontradas no seguinte </a:t>
            </a:r>
            <a:r>
              <a:rPr lang="pt-BR" sz="1400" dirty="0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do GitHub</a:t>
            </a:r>
            <a:r>
              <a:rPr lang="pt-BR" sz="1400" dirty="0">
                <a:latin typeface="+mj-lt"/>
              </a:rPr>
              <a:t>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Diagrama da Solução</a:t>
            </a:r>
            <a:endParaRPr dirty="0">
              <a:latin typeface="+mj-lt"/>
            </a:endParaRPr>
          </a:p>
        </p:txBody>
      </p:sp>
      <p:pic>
        <p:nvPicPr>
          <p:cNvPr id="4" name="Picture 2" descr="Architecture">
            <a:extLst>
              <a:ext uri="{FF2B5EF4-FFF2-40B4-BE49-F238E27FC236}">
                <a16:creationId xmlns:a16="http://schemas.microsoft.com/office/drawing/2014/main" id="{7208619A-F09F-4BD4-FB31-A0EFDEE9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4114"/>
            <a:ext cx="8467725" cy="4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Subindo dados no </a:t>
            </a:r>
            <a:r>
              <a:rPr lang="pt-BR" dirty="0" err="1">
                <a:latin typeface="+mj-lt"/>
              </a:rPr>
              <a:t>Postgres</a:t>
            </a:r>
            <a:endParaRPr dirty="0">
              <a:latin typeface="+mj-lt"/>
            </a:endParaRPr>
          </a:p>
        </p:txBody>
      </p:sp>
      <p:pic>
        <p:nvPicPr>
          <p:cNvPr id="2050" name="Picture 2" descr="Jupyter">
            <a:extLst>
              <a:ext uri="{FF2B5EF4-FFF2-40B4-BE49-F238E27FC236}">
                <a16:creationId xmlns:a16="http://schemas.microsoft.com/office/drawing/2014/main" id="{55326A0E-0333-B93D-4341-953ADA82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239"/>
            <a:ext cx="5296958" cy="50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B72439-50CF-73C1-558E-07CF1C409E15}"/>
              </a:ext>
            </a:extLst>
          </p:cNvPr>
          <p:cNvSpPr txBox="1"/>
          <p:nvPr/>
        </p:nvSpPr>
        <p:spPr>
          <a:xfrm>
            <a:off x="5584371" y="2286001"/>
            <a:ext cx="52969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ETL para limpeza e refinamento dos dados entre </a:t>
            </a:r>
            <a:r>
              <a:rPr lang="pt-BR" sz="1800" dirty="0" err="1">
                <a:latin typeface="+mj-lt"/>
              </a:rPr>
              <a:t>buckets</a:t>
            </a:r>
            <a:r>
              <a:rPr lang="pt-BR" sz="1800" dirty="0">
                <a:latin typeface="+mj-lt"/>
              </a:rPr>
              <a:t> no S3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Inserção dos dados em banco de dados </a:t>
            </a:r>
            <a:r>
              <a:rPr lang="pt-BR" sz="1800" dirty="0" err="1">
                <a:latin typeface="+mj-lt"/>
              </a:rPr>
              <a:t>Postgres</a:t>
            </a:r>
            <a:endParaRPr lang="pt-BR" sz="1800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Oportunidades de otimização do fluxo (tempo de upload de até 2 horas):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D95AE-3C6B-26AE-67A8-2ED5398381C8}"/>
              </a:ext>
            </a:extLst>
          </p:cNvPr>
          <p:cNvSpPr txBox="1"/>
          <p:nvPr/>
        </p:nvSpPr>
        <p:spPr>
          <a:xfrm>
            <a:off x="6444343" y="4299858"/>
            <a:ext cx="52969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Redução do número de colunas utilizadas ao eliminar colunas como UF </a:t>
            </a:r>
            <a:r>
              <a:rPr lang="pt-BR" sz="1800" dirty="0" err="1">
                <a:latin typeface="+mj-lt"/>
              </a:rPr>
              <a:t>code</a:t>
            </a:r>
            <a:r>
              <a:rPr lang="pt-BR" sz="1800" dirty="0">
                <a:latin typeface="+mj-lt"/>
              </a:rPr>
              <a:t> e metadados dos candidatos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Utilização de máquina mais potente para processamento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Otimização do código usando </a:t>
            </a:r>
            <a:r>
              <a:rPr lang="pt-BR" sz="1800" dirty="0" err="1">
                <a:latin typeface="+mj-lt"/>
              </a:rPr>
              <a:t>parallalel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processing</a:t>
            </a:r>
            <a:endParaRPr 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7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Superando dificuldades técnicas no GDS</a:t>
            </a:r>
            <a:endParaRPr dirty="0">
              <a:latin typeface="+mj-lt"/>
            </a:endParaRPr>
          </a:p>
        </p:txBody>
      </p:sp>
      <p:pic>
        <p:nvPicPr>
          <p:cNvPr id="4098" name="Picture 2" descr="gds_source">
            <a:extLst>
              <a:ext uri="{FF2B5EF4-FFF2-40B4-BE49-F238E27FC236}">
                <a16:creationId xmlns:a16="http://schemas.microsoft.com/office/drawing/2014/main" id="{DF9141A4-EB7C-4832-619F-624EEE05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4113"/>
            <a:ext cx="12192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Explorando relatórios no GDS: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PIB por Região</a:t>
            </a:r>
            <a:endParaRPr dirty="0">
              <a:latin typeface="+mj-lt"/>
            </a:endParaRPr>
          </a:p>
        </p:txBody>
      </p:sp>
      <p:pic>
        <p:nvPicPr>
          <p:cNvPr id="5122" name="Picture 2" descr="gds_region">
            <a:extLst>
              <a:ext uri="{FF2B5EF4-FFF2-40B4-BE49-F238E27FC236}">
                <a16:creationId xmlns:a16="http://schemas.microsoft.com/office/drawing/2014/main" id="{A403A821-3245-94F2-C75F-767F0A9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81"/>
            <a:ext cx="12192000" cy="51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Explorando relatórios no GDS: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PIB/capita por Região</a:t>
            </a:r>
            <a:endParaRPr dirty="0">
              <a:latin typeface="+mj-lt"/>
            </a:endParaRPr>
          </a:p>
        </p:txBody>
      </p:sp>
      <p:pic>
        <p:nvPicPr>
          <p:cNvPr id="6148" name="Picture 4" descr="gdp_capita_region">
            <a:extLst>
              <a:ext uri="{FF2B5EF4-FFF2-40B4-BE49-F238E27FC236}">
                <a16:creationId xmlns:a16="http://schemas.microsoft.com/office/drawing/2014/main" id="{C7EF6A8E-AD89-90BE-04C7-C275DA8D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942"/>
            <a:ext cx="12192000" cy="499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Explorando relatórios no GDS: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PIB por cidade</a:t>
            </a:r>
            <a:endParaRPr dirty="0">
              <a:latin typeface="+mj-lt"/>
            </a:endParaRPr>
          </a:p>
        </p:txBody>
      </p:sp>
      <p:pic>
        <p:nvPicPr>
          <p:cNvPr id="7170" name="Picture 2" descr="gds_cities">
            <a:extLst>
              <a:ext uri="{FF2B5EF4-FFF2-40B4-BE49-F238E27FC236}">
                <a16:creationId xmlns:a16="http://schemas.microsoft.com/office/drawing/2014/main" id="{C2F39B40-5E1A-E943-AC6A-77FFEA67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374"/>
            <a:ext cx="12192000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9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dirty="0">
                <a:latin typeface="+mj-lt"/>
              </a:rPr>
              <a:t>Explorando relatórios no GDS: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PIB/capita por cidade</a:t>
            </a:r>
            <a:endParaRPr dirty="0">
              <a:latin typeface="+mj-lt"/>
            </a:endParaRPr>
          </a:p>
        </p:txBody>
      </p:sp>
      <p:pic>
        <p:nvPicPr>
          <p:cNvPr id="8194" name="Picture 2" descr="gdp_capita_cities">
            <a:extLst>
              <a:ext uri="{FF2B5EF4-FFF2-40B4-BE49-F238E27FC236}">
                <a16:creationId xmlns:a16="http://schemas.microsoft.com/office/drawing/2014/main" id="{6F022C6A-3E00-6D19-2D92-8FB24A00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4866"/>
            <a:ext cx="12192000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88105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Citável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Office PowerPoint</Application>
  <PresentationFormat>Widescreen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Century Gothic</vt:lpstr>
      <vt:lpstr>Citável</vt:lpstr>
      <vt:lpstr>PowerPoint Presentation</vt:lpstr>
      <vt:lpstr>Contexto</vt:lpstr>
      <vt:lpstr>Diagrama da Solução</vt:lpstr>
      <vt:lpstr>Subindo dados no Postgres</vt:lpstr>
      <vt:lpstr>Superando dificuldades técnicas no GDS</vt:lpstr>
      <vt:lpstr>Explorando relatórios no GDS:  PIB por Região</vt:lpstr>
      <vt:lpstr>Explorando relatórios no GDS:  PIB/capita por Região</vt:lpstr>
      <vt:lpstr>Explorando relatórios no GDS:  PIB por cidade</vt:lpstr>
      <vt:lpstr>Explorando relatórios no GDS:  PIB/capita por cidade</vt:lpstr>
      <vt:lpstr>Explorando relatórios no GDS:  Cidades com maiores notas de redação</vt:lpstr>
      <vt:lpstr>Análise estatística</vt:lpstr>
      <vt:lpstr>Análise estatística</vt:lpstr>
      <vt:lpstr>Análise estatística</vt:lpstr>
      <vt:lpstr>Análise estatística</vt:lpstr>
      <vt:lpstr>Descobertas vão de encontro ao publicado anteriormente em estudos com a mesma finalidade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Eduarda Menescal</dc:creator>
  <cp:lastModifiedBy>Marcelo Canabrava</cp:lastModifiedBy>
  <cp:revision>5</cp:revision>
  <dcterms:created xsi:type="dcterms:W3CDTF">2023-03-20T21:17:17Z</dcterms:created>
  <dcterms:modified xsi:type="dcterms:W3CDTF">2023-10-29T14:11:20Z</dcterms:modified>
</cp:coreProperties>
</file>