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348" r:id="rId5"/>
    <p:sldId id="342" r:id="rId6"/>
    <p:sldId id="263" r:id="rId7"/>
    <p:sldId id="264" r:id="rId8"/>
    <p:sldId id="258" r:id="rId9"/>
    <p:sldId id="352" r:id="rId10"/>
    <p:sldId id="343" r:id="rId11"/>
    <p:sldId id="350" r:id="rId12"/>
    <p:sldId id="351" r:id="rId13"/>
    <p:sldId id="353" r:id="rId14"/>
    <p:sldId id="260" r:id="rId15"/>
    <p:sldId id="354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6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00324"/>
            <a:ext cx="10058400" cy="2567333"/>
          </a:xfrm>
        </p:spPr>
        <p:txBody>
          <a:bodyPr/>
          <a:lstStyle/>
          <a:p>
            <a:r>
              <a:rPr lang="en-US" dirty="0"/>
              <a:t>Analysis of Murder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impacts homicide rates?</a:t>
            </a:r>
          </a:p>
          <a:p>
            <a:r>
              <a:rPr lang="en-US" dirty="0"/>
              <a:t>Matt Canady &amp; Alivia Varvel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AA1-08FF-4AD0-A433-A709DA4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2" y="178694"/>
            <a:ext cx="5926584" cy="1073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Discussion of Findings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0E7E-F1AD-4BE9-A50A-0666345A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278" y="1251752"/>
            <a:ext cx="10356543" cy="48541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Question: </a:t>
            </a:r>
            <a:r>
              <a:rPr lang="en-US" sz="2000" dirty="0"/>
              <a:t>How are the number of cases of homicide trending in Chicago?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900" dirty="0"/>
              <a:t>The data we pulled showed that the number of cases of homicide was on the decline through 2011, but then something changed and increased in 2016 and 2020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Question: </a:t>
            </a:r>
            <a:r>
              <a:rPr lang="en-US" sz="2000" dirty="0"/>
              <a:t>Does weather have an impact on the volume of homicide cases?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900" dirty="0"/>
              <a:t>The initial data of the volume of cases by month indicated that there is a potential for a relationship as the data showed a peak in the summer months and declines in the winter months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900" dirty="0"/>
              <a:t>This lead to further investigation in looking at the relationship between the average temperature for the day and the number of cases reported that day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900" dirty="0"/>
              <a:t>The surprising conclusion from this analysis showed that there was no relationship between temperature and volume of cases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900" dirty="0"/>
              <a:t>This does not mean that seasonality does not exist, it only shows that temperature is not a factor in the sample year of 2016 that the analysis was conducted on</a:t>
            </a:r>
          </a:p>
          <a:p>
            <a:pPr marL="0" indent="0" algn="l">
              <a:buNone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8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0E7E-F1AD-4BE9-A50A-0666345A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278" y="1393798"/>
            <a:ext cx="10356543" cy="471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Question: </a:t>
            </a:r>
            <a:r>
              <a:rPr lang="en-US" sz="2000" i="0" dirty="0">
                <a:effectLst/>
              </a:rPr>
              <a:t>Are poverty levels and homicide rates correlated?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There isn’t a strong correlation between poverty levels and homicides in Chicago.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Top 5 areas with the most homicides show a potential negative correlation between the two. When homicide rates are higher, poverty rates are lower.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Expected to see poverty rates being higher where homicide rates are higher.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22AA1-08FF-4AD0-A433-A709DA4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2" y="178694"/>
            <a:ext cx="5926584" cy="1073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Discussion of Findings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98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0E7E-F1AD-4BE9-A50A-0666345A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278" y="1393798"/>
            <a:ext cx="10356543" cy="4712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The data that was loaded into the web site for the city was not consistent and required a fair amount of cleaning as there were different naming conventions and formats used as well as data included in some years and not in other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Difficult to find the data we wanted 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Census API was a bit difficult to use </a:t>
            </a:r>
          </a:p>
          <a:p>
            <a:pPr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1800" dirty="0"/>
              <a:t>We didn’t have the time/resources to address all the questions we wanted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22AA1-08FF-4AD0-A433-A709DA4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2" y="178694"/>
            <a:ext cx="5926584" cy="1073057"/>
          </a:xfrm>
        </p:spPr>
        <p:txBody>
          <a:bodyPr>
            <a:normAutofit/>
          </a:bodyPr>
          <a:lstStyle/>
          <a:p>
            <a:r>
              <a:rPr lang="en-US" sz="4000" dirty="0"/>
              <a:t>Post Mortem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52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08200"/>
            <a:ext cx="10058399" cy="376078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686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523738"/>
            <a:ext cx="5751389" cy="4032225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2000" dirty="0"/>
              <a:t>Dive into potential impacts on homicide rates in Chicago. Does location have an effect? Temperature? Time of year? Socioeconomic factors?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3BC93E-7D76-42ED-9C0C-FEA698BA1A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19058"/>
            <a:ext cx="4423954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Initial questions: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How does weather impact crime?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How does Police Station location and officer beat impact crimes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Does time of day impact crime?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Are there relationships between crime and basic census groups?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7" name="Content Placeholder 25">
            <a:extLst>
              <a:ext uri="{FF2B5EF4-FFF2-40B4-BE49-F238E27FC236}">
                <a16:creationId xmlns:a16="http://schemas.microsoft.com/office/drawing/2014/main" id="{A432931D-1C76-4A6E-895C-810112449734}"/>
              </a:ext>
            </a:extLst>
          </p:cNvPr>
          <p:cNvSpPr txBox="1">
            <a:spLocks/>
          </p:cNvSpPr>
          <p:nvPr/>
        </p:nvSpPr>
        <p:spPr>
          <a:xfrm>
            <a:off x="6335484" y="1845689"/>
            <a:ext cx="4820195" cy="374819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Addressed questions:</a:t>
            </a:r>
          </a:p>
          <a:p>
            <a:pPr>
              <a:lnSpc>
                <a:spcPct val="110000"/>
              </a:lnSpc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How do homicide rates trend over time?</a:t>
            </a:r>
          </a:p>
          <a:p>
            <a:pPr>
              <a:lnSpc>
                <a:spcPct val="110000"/>
              </a:lnSpc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Does temperature impact homicides?</a:t>
            </a:r>
          </a:p>
          <a:p>
            <a:pPr>
              <a:lnSpc>
                <a:spcPct val="110000"/>
              </a:lnSpc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What are the homicide rates for each ward in Chicago?</a:t>
            </a:r>
          </a:p>
          <a:p>
            <a:pPr>
              <a:lnSpc>
                <a:spcPct val="110000"/>
              </a:lnSpc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What percentage of homicides occur each month?</a:t>
            </a:r>
          </a:p>
          <a:p>
            <a:pPr>
              <a:lnSpc>
                <a:spcPct val="110000"/>
              </a:lnSpc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Are poverty levels and homicide rates correlated? How does it differ for each community area in Chicago?</a:t>
            </a:r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9ACD-90D6-4A3E-862C-934AF8C6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4257"/>
            <a:ext cx="4563291" cy="407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we planned to use: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data.cityofchicago.org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Crimes 2001 – Present Dataset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Locations of Police Stations 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US Census API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Open Weather API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F0FA64F-FB3D-4BCB-A44E-3D30347B47D4}"/>
              </a:ext>
            </a:extLst>
          </p:cNvPr>
          <p:cNvSpPr txBox="1">
            <a:spLocks/>
          </p:cNvSpPr>
          <p:nvPr/>
        </p:nvSpPr>
        <p:spPr>
          <a:xfrm>
            <a:off x="6126480" y="1790891"/>
            <a:ext cx="5157038" cy="42991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900" b="1" dirty="0"/>
              <a:t>Data we actually used: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data.cityofchicago.org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Used datasets of crime for 2001, 2006, 2011, 2016, and the past year.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Used dataset of poverty levels for community areas in Chicago from 2008-2012.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Kaggle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Used dataset of historical temperatures for Chicago.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US Census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Requested poverty levels data from the American Community Survey for 2006, 2011, and 2016</a:t>
            </a:r>
          </a:p>
        </p:txBody>
      </p:sp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AA1-08FF-4AD0-A433-A709DA4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445024"/>
            <a:ext cx="5926584" cy="1325563"/>
          </a:xfrm>
        </p:spPr>
        <p:txBody>
          <a:bodyPr/>
          <a:lstStyle/>
          <a:p>
            <a:r>
              <a:rPr lang="en-US" dirty="0"/>
              <a:t>Cleanup &amp; Analysis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0E7E-F1AD-4BE9-A50A-0666345A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997" y="1770587"/>
            <a:ext cx="5674968" cy="39170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/>
              <a:t>Are the number of homicide cases in the city of Chicago trending up or down?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for crimes in Chicago was pulled and merged into one data set and then filtered for homicides and graphed to see the general trend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Homicide cases were on the decline from 2001 through 2011 and then increased in 2016 and 2020 with 2020 being the peak in the dataset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0F1683-CC60-4303-8154-A2B5DB84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32" y="2177758"/>
            <a:ext cx="404657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AA1-08FF-4AD0-A433-A709DA4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445024"/>
            <a:ext cx="5926584" cy="1325563"/>
          </a:xfrm>
        </p:spPr>
        <p:txBody>
          <a:bodyPr/>
          <a:lstStyle/>
          <a:p>
            <a:r>
              <a:rPr lang="en-US" dirty="0"/>
              <a:t>Cleanup &amp; Analysis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0E7E-F1AD-4BE9-A50A-0666345A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1817705"/>
            <a:ext cx="6063448" cy="4167883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b="1" dirty="0"/>
              <a:t>Is there a relationship between the weather and number of homicide cases?</a:t>
            </a:r>
          </a:p>
          <a:p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First look was taking the total number of cases of homicide by month and graphing to see if it was worth investigating further as there is a clear difference in temperature across seasons in Chicago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Initial graph of cases by month shows what appears to be a peak in summer month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Investigating further we pulled temperature by day into the data set and graphed a scatter plot to look at relationship between average temperature for the day and volume of homicide cases reported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Scatterplot and regression analysis showed that there is no relationship as there is an r value of .02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BB1CA-CDB8-4EE8-9A3B-3ED22CC4B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08"/>
          <a:stretch/>
        </p:blipFill>
        <p:spPr>
          <a:xfrm>
            <a:off x="8354643" y="1503211"/>
            <a:ext cx="2698056" cy="192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91CE6-2750-447B-B5A2-88BAD5DD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8" t="12236" r="11094" b="13762"/>
          <a:stretch/>
        </p:blipFill>
        <p:spPr>
          <a:xfrm>
            <a:off x="8672897" y="3727076"/>
            <a:ext cx="2379802" cy="2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1EE1-4C94-4217-82D4-BF2BEA77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02" y="2120900"/>
            <a:ext cx="5341398" cy="37481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i="0" dirty="0">
                <a:effectLst/>
              </a:rPr>
              <a:t>Are poverty levels and homicide rates correlated?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Used Census API to get # of households below the poverty level in Chicago (2006, 2011, 2016)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Combined with dataset containing the number of homicides for each year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Created bar chart comparing homicides &amp; poverty levels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21B956-0C23-445A-8962-8DB2152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448418"/>
            <a:ext cx="4639736" cy="309315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/>
              <a:t>Cleanup &amp;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1EE1-4C94-4217-82D4-BF2BEA77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2120900"/>
            <a:ext cx="5000169" cy="37481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i="0" dirty="0">
                <a:effectLst/>
              </a:rPr>
              <a:t>How does homicides vs poverty levels differ for each community area?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Used dataset containing poverty levels information for community areas – 2008-2012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Combined with dataset containing the number of homicides for area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Created scatter plot comparing homicides &amp; poverty levels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221F26-05B3-4F4F-8674-2F4D1360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448418"/>
            <a:ext cx="4639736" cy="309315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/>
              <a:t>Cleanup &amp;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5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1EE1-4C94-4217-82D4-BF2BEA77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2120900"/>
            <a:ext cx="5000169" cy="37481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i="0" dirty="0">
                <a:effectLst/>
              </a:rPr>
              <a:t>How does homicides vs poverty levels differ for each community area?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Scatter plot didn’t have clear trend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Found top 5 areas with most homicides from 2008-2012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Created bar chart comparing percentages of homicides &amp; poverty levels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E823349-26F7-476E-AAA1-51A82A05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86" y="2120900"/>
            <a:ext cx="4639736" cy="309315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Cleanup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725486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Override1.xml><?xml version="1.0" encoding="utf-8"?>
<a:themeOverride xmlns:a="http://schemas.openxmlformats.org/drawingml/2006/main">
  <a:clrScheme name="Brights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866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Consolas</vt:lpstr>
      <vt:lpstr>Courier New</vt:lpstr>
      <vt:lpstr>Slack-Lato</vt:lpstr>
      <vt:lpstr>Verdana</vt:lpstr>
      <vt:lpstr>RetrospectVTI</vt:lpstr>
      <vt:lpstr>Analysis of Murder in Chicago</vt:lpstr>
      <vt:lpstr>Core message</vt:lpstr>
      <vt:lpstr>Questions Asked</vt:lpstr>
      <vt:lpstr>Finding data</vt:lpstr>
      <vt:lpstr>Cleanup &amp; Analysis</vt:lpstr>
      <vt:lpstr>Cleanup &amp; Analysis</vt:lpstr>
      <vt:lpstr>Cleanup &amp; Analysis</vt:lpstr>
      <vt:lpstr>Cleanup &amp; Analysis</vt:lpstr>
      <vt:lpstr>Cleanup &amp; Analysis</vt:lpstr>
      <vt:lpstr>Discussion of Findings:</vt:lpstr>
      <vt:lpstr>Discussion of Findings:</vt:lpstr>
      <vt:lpstr>Post Mortem: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Murder in Chicago</dc:title>
  <dc:creator>Alivia Varvel</dc:creator>
  <cp:lastModifiedBy>Matt Canady</cp:lastModifiedBy>
  <cp:revision>9</cp:revision>
  <dcterms:created xsi:type="dcterms:W3CDTF">2021-05-01T14:13:44Z</dcterms:created>
  <dcterms:modified xsi:type="dcterms:W3CDTF">2021-05-01T15:19:04Z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