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8" r:id="rId10"/>
    <p:sldId id="259" r:id="rId11"/>
    <p:sldId id="267" r:id="rId12"/>
    <p:sldId id="263" r:id="rId13"/>
    <p:sldId id="265" r:id="rId14"/>
    <p:sldId id="262" r:id="rId15"/>
    <p:sldId id="266" r:id="rId16"/>
    <p:sldId id="264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17AE8-AFD6-4F8E-A9FD-238B9D2997BB}" v="60" dt="2020-07-02T06:44:1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CD99F-6B6A-4119-A83C-23A95A505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53DAD-323F-4FE6-AD6D-A2004BE78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D18FD-5910-4194-BCD3-4E8710FD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07FFB-2473-4883-A915-8F74B89D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8EAC5-44A0-417A-966B-8FFAC48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9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DB8DA-2B5F-4425-93C4-FE4283A2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CEF6EB-7492-4B44-98FD-EA0A75B77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1F2D2-5A90-416E-8FC5-1A67583E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ED80F-0703-4F56-BF58-0A637906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279EE-6691-4BA8-A485-4B773228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3F4B75-70F4-4E87-B68A-97BC50CBE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2A2E15-1BE0-440E-BB3C-1E60F18C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23675-0951-47F4-B94E-50FFF380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2C731-C489-44D1-958A-87FBD64D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A1CF7-BD31-4F4C-952E-F6FA87E6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4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4688F-E924-40CD-8D19-5936BEBE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68DD6-7D31-4067-8748-1D7DDC7E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6B6FA-F7A3-4E03-A4B2-2941AA81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436A5-4F0C-40D6-A240-FC57A253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8A2D7-872A-4D02-A4F5-C50694B7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8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239C7-CA67-4F5D-897B-6C2D25E1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2355F-27F7-4C8F-9B91-00C14D18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4AD1A-55D9-48CE-972E-EF689469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E5179-58FF-4D97-A1D0-F2285CE2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3896B3-7492-4D84-86C7-47B9DE27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6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6D7A5-4AD9-4616-B61C-2E0B9077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061E-53E6-45A3-821F-CC8E7A6D7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C1ABFE-4BF9-4C23-8259-6BE37C364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7FACE5-AF76-4EFB-B5FC-3BE8AEE9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A8328F-E246-4BD3-90B6-257AFED4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4ADDE2-3013-42F1-8553-D0AFF89B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0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E14F2-DC53-45C1-8386-92FBFBF1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2BF45B-FD69-4733-BED6-1E8803B81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FF6AE-5DAF-45FF-9821-92CB8E264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1B847F-8A68-47E5-A259-A8BFF0A3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8CF080-2AC4-4FA2-9BB5-F16359C07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5D837C-3D60-4053-898A-9BFA775A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752A74-7FF8-49C1-B38C-738FA001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238980-E1C6-4FA6-8440-0A33756D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3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ED03F-5081-4DE2-AFDC-EDFE0E21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25FA5-63A0-44A7-94EB-BD4B270D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CDF8D2-14B7-4DCB-BC5A-0E61ECC4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A981BA-DF78-417D-A6E4-441B82BF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01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3739A0-F646-4D4D-8A0C-2EB7694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E51835-98A7-4A4F-9A26-5C5FF1CD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EE3CC4-6C71-435B-AA9C-54A1423E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9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F87CD-DA98-4781-A4F5-7A11F77B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1FA92-74D1-4026-940B-4F8B519D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F85838-62D2-4322-AC00-650646552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73842-ECAD-4D55-BDD9-53CBB3AF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3A2866-C07D-49AB-8420-C2B20389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CB8327-277A-46ED-9FBD-8DD83B9C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2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3D8EC-69CF-424C-8250-00491631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38915E-9D0C-45E2-B5E3-5E064B724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BA1C94-814F-4AD7-97F6-F2BD4D890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C1A03-892B-4CAA-9E4E-686AF7C7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BE07A4-81F0-48DB-87D7-38AA5E66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C97F1E-045B-479D-83AD-B6248F48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22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BFA1F6-B18D-44B6-BB5A-3E319918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889CB-7012-49BE-8F19-52769B59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6ABDC-40E4-4CBA-B459-0BC61A097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21ED2-E10A-4AB3-9A7C-80961F7F55B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818B23-A3D7-424F-8A2F-D584E83FB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3A6ABB-2C37-4282-9912-0AE6447A9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011F-A163-467F-ACDB-BA93119279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9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3/" TargetMode="External"/><Relationship Id="rId2" Type="http://schemas.openxmlformats.org/officeDocument/2006/relationships/hyperlink" Target="https://tidyvert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bookdown/" TargetMode="External"/><Relationship Id="rId2" Type="http://schemas.openxmlformats.org/officeDocument/2006/relationships/hyperlink" Target="https://bookdown.org/yihui/rmarkdow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renv/" TargetMode="External"/><Relationship Id="rId13" Type="http://schemas.openxmlformats.org/officeDocument/2006/relationships/hyperlink" Target="https://tidyverts.org/" TargetMode="External"/><Relationship Id="rId3" Type="http://schemas.openxmlformats.org/officeDocument/2006/relationships/hyperlink" Target="https://rstudio.com/products/rstudio/download/" TargetMode="External"/><Relationship Id="rId7" Type="http://schemas.openxmlformats.org/officeDocument/2006/relationships/hyperlink" Target="https://rstudio.com/resources/cheatsheets/" TargetMode="External"/><Relationship Id="rId12" Type="http://schemas.openxmlformats.org/officeDocument/2006/relationships/hyperlink" Target="https://www.tidyverse.org/" TargetMode="External"/><Relationship Id="rId2" Type="http://schemas.openxmlformats.org/officeDocument/2006/relationships/hyperlink" Target="https://cran.r-project.org/bin/windows/base/old/3.6.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ineering-shiny.org/" TargetMode="External"/><Relationship Id="rId11" Type="http://schemas.openxmlformats.org/officeDocument/2006/relationships/hyperlink" Target="https://mclust-org.github.io/mclust/articles/mclust.html" TargetMode="External"/><Relationship Id="rId5" Type="http://schemas.openxmlformats.org/officeDocument/2006/relationships/hyperlink" Target="https://otexts.com/fpp3/" TargetMode="External"/><Relationship Id="rId10" Type="http://schemas.openxmlformats.org/officeDocument/2006/relationships/hyperlink" Target="https://devtools.r-lib.org/" TargetMode="External"/><Relationship Id="rId4" Type="http://schemas.openxmlformats.org/officeDocument/2006/relationships/hyperlink" Target="https://r4ds.had.co.nz/" TargetMode="External"/><Relationship Id="rId9" Type="http://schemas.openxmlformats.org/officeDocument/2006/relationships/hyperlink" Target="https://rstudio.github.io/reticula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tidy-data.html" TargetMode="External"/><Relationship Id="rId2" Type="http://schemas.openxmlformats.org/officeDocument/2006/relationships/hyperlink" Target="https://tibble.tidyverse.org/articles/tibb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4766-D8DE-4C77-A17E-63F83EF06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Introduction</a:t>
            </a:r>
            <a:r>
              <a:rPr lang="ca-ES" dirty="0"/>
              <a:t> to R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355E1D-7303-41EE-8B6E-481CF78F4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Marc Cañigueral</a:t>
            </a:r>
          </a:p>
          <a:p>
            <a:endParaRPr lang="ca-ES" dirty="0"/>
          </a:p>
          <a:p>
            <a:r>
              <a:rPr lang="en-GB" dirty="0" err="1"/>
              <a:t>eXiT</a:t>
            </a:r>
            <a:r>
              <a:rPr lang="en-GB" dirty="0"/>
              <a:t> – </a:t>
            </a:r>
            <a:r>
              <a:rPr lang="en-GB" dirty="0" err="1"/>
              <a:t>UdG</a:t>
            </a:r>
            <a:endParaRPr lang="en-GB" dirty="0"/>
          </a:p>
          <a:p>
            <a:r>
              <a:rPr lang="en-GB" dirty="0"/>
              <a:t>July 2020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617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E459C-888F-4C4B-8906-32E8405F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Datetime</a:t>
            </a:r>
            <a:r>
              <a:rPr lang="ca-ES" dirty="0"/>
              <a:t> vectors: {</a:t>
            </a:r>
            <a:r>
              <a:rPr lang="ca-ES" dirty="0" err="1"/>
              <a:t>lubridate</a:t>
            </a:r>
            <a:r>
              <a:rPr lang="ca-ES" dirty="0"/>
              <a:t>} </a:t>
            </a:r>
            <a:r>
              <a:rPr lang="ca-ES" dirty="0" err="1"/>
              <a:t>and</a:t>
            </a:r>
            <a:r>
              <a:rPr lang="ca-ES" dirty="0"/>
              <a:t> {</a:t>
            </a:r>
            <a:r>
              <a:rPr lang="ca-ES" dirty="0" err="1"/>
              <a:t>tsibble</a:t>
            </a:r>
            <a:r>
              <a:rPr lang="ca-ES" dirty="0"/>
              <a:t>}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D9084-83AE-4A9D-9722-63559B92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Time zones:</a:t>
            </a:r>
          </a:p>
          <a:p>
            <a:pPr lvl="1"/>
            <a:r>
              <a:rPr lang="en-GB" dirty="0"/>
              <a:t>Change time zone applying offset</a:t>
            </a:r>
          </a:p>
          <a:p>
            <a:pPr lvl="1"/>
            <a:r>
              <a:rPr lang="en-GB" dirty="0"/>
              <a:t>Force time zone change without offset</a:t>
            </a:r>
          </a:p>
          <a:p>
            <a:r>
              <a:rPr lang="en-GB" dirty="0"/>
              <a:t>Parse datetime strings</a:t>
            </a:r>
          </a:p>
          <a:p>
            <a:pPr lvl="1"/>
            <a:r>
              <a:rPr lang="en-GB" dirty="0" err="1"/>
              <a:t>dmy</a:t>
            </a:r>
            <a:r>
              <a:rPr lang="en-GB" dirty="0"/>
              <a:t>, </a:t>
            </a:r>
            <a:r>
              <a:rPr lang="en-GB" dirty="0" err="1"/>
              <a:t>dmy_h</a:t>
            </a:r>
            <a:r>
              <a:rPr lang="en-GB" dirty="0"/>
              <a:t>, </a:t>
            </a:r>
            <a:r>
              <a:rPr lang="en-GB" dirty="0" err="1"/>
              <a:t>dmy_hm</a:t>
            </a:r>
            <a:r>
              <a:rPr lang="en-GB" dirty="0"/>
              <a:t>, </a:t>
            </a:r>
            <a:r>
              <a:rPr lang="en-GB" dirty="0" err="1"/>
              <a:t>dmy_hms</a:t>
            </a:r>
            <a:endParaRPr lang="en-GB" dirty="0"/>
          </a:p>
          <a:p>
            <a:pPr lvl="1"/>
            <a:r>
              <a:rPr lang="en-GB" dirty="0" err="1"/>
              <a:t>ymd</a:t>
            </a:r>
            <a:r>
              <a:rPr lang="en-GB" dirty="0"/>
              <a:t>, </a:t>
            </a:r>
            <a:r>
              <a:rPr lang="en-GB" dirty="0" err="1"/>
              <a:t>ymd_h</a:t>
            </a:r>
            <a:r>
              <a:rPr lang="en-GB" dirty="0"/>
              <a:t>, </a:t>
            </a:r>
            <a:r>
              <a:rPr lang="en-GB" dirty="0" err="1"/>
              <a:t>ymd_hm</a:t>
            </a:r>
            <a:r>
              <a:rPr lang="en-GB" dirty="0"/>
              <a:t>, </a:t>
            </a:r>
            <a:r>
              <a:rPr lang="en-GB" dirty="0" err="1"/>
              <a:t>ymd_hms</a:t>
            </a:r>
            <a:endParaRPr lang="en-GB" dirty="0"/>
          </a:p>
          <a:p>
            <a:pPr lvl="1"/>
            <a:r>
              <a:rPr lang="en-GB" dirty="0" err="1"/>
              <a:t>mdy</a:t>
            </a:r>
            <a:r>
              <a:rPr lang="en-GB" dirty="0"/>
              <a:t>, </a:t>
            </a:r>
            <a:r>
              <a:rPr lang="en-GB" dirty="0" err="1"/>
              <a:t>mdy_h</a:t>
            </a:r>
            <a:r>
              <a:rPr lang="en-GB" dirty="0"/>
              <a:t>, </a:t>
            </a:r>
            <a:r>
              <a:rPr lang="en-GB" dirty="0" err="1"/>
              <a:t>mdy_hm</a:t>
            </a:r>
            <a:r>
              <a:rPr lang="en-GB" dirty="0"/>
              <a:t>, </a:t>
            </a:r>
            <a:r>
              <a:rPr lang="en-GB" dirty="0" err="1"/>
              <a:t>mdy_hms</a:t>
            </a:r>
            <a:endParaRPr lang="en-GB" dirty="0"/>
          </a:p>
          <a:p>
            <a:pPr lvl="1"/>
            <a:r>
              <a:rPr lang="en-GB" dirty="0" err="1"/>
              <a:t>as_date</a:t>
            </a:r>
            <a:r>
              <a:rPr lang="en-GB" dirty="0"/>
              <a:t>, </a:t>
            </a:r>
            <a:r>
              <a:rPr lang="en-GB" dirty="0" err="1"/>
              <a:t>as_datetime</a:t>
            </a:r>
            <a:endParaRPr lang="en-GB" dirty="0"/>
          </a:p>
          <a:p>
            <a:r>
              <a:rPr lang="en-GB" dirty="0"/>
              <a:t>Parse datetime numeric values</a:t>
            </a:r>
          </a:p>
          <a:p>
            <a:pPr lvl="1"/>
            <a:r>
              <a:rPr lang="en-GB" dirty="0"/>
              <a:t>Days, hours, minutes, weeks</a:t>
            </a:r>
          </a:p>
          <a:p>
            <a:r>
              <a:rPr lang="en-GB" dirty="0"/>
              <a:t>From datetime type to character/numeric</a:t>
            </a:r>
          </a:p>
          <a:p>
            <a:pPr lvl="1"/>
            <a:r>
              <a:rPr lang="en-GB" dirty="0"/>
              <a:t>date, day, hour, minute, </a:t>
            </a:r>
            <a:r>
              <a:rPr lang="en-GB" dirty="0" err="1"/>
              <a:t>wday</a:t>
            </a:r>
            <a:r>
              <a:rPr lang="en-GB" dirty="0"/>
              <a:t>, week</a:t>
            </a:r>
          </a:p>
          <a:p>
            <a:r>
              <a:rPr lang="en-GB" dirty="0"/>
              <a:t>Align time: </a:t>
            </a:r>
            <a:r>
              <a:rPr lang="en-GB" dirty="0" err="1"/>
              <a:t>floor_date</a:t>
            </a:r>
            <a:r>
              <a:rPr lang="en-GB" dirty="0"/>
              <a:t>, </a:t>
            </a:r>
            <a:r>
              <a:rPr lang="en-GB" dirty="0" err="1"/>
              <a:t>xts</a:t>
            </a:r>
            <a:r>
              <a:rPr lang="en-GB" dirty="0"/>
              <a:t>::</a:t>
            </a:r>
            <a:r>
              <a:rPr lang="en-GB" dirty="0" err="1"/>
              <a:t>align.time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37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69922-2955-491B-9435-C1499E54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Tidy</a:t>
            </a:r>
            <a:r>
              <a:rPr lang="ca-ES" dirty="0"/>
              <a:t> data: {</a:t>
            </a:r>
            <a:r>
              <a:rPr lang="ca-ES" dirty="0" err="1"/>
              <a:t>tidyr</a:t>
            </a:r>
            <a:r>
              <a:rPr lang="ca-ES" dirty="0"/>
              <a:t>}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4334F-85F0-470C-8DFC-7B907835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gaps:</a:t>
            </a:r>
          </a:p>
          <a:p>
            <a:pPr lvl="1"/>
            <a:r>
              <a:rPr lang="en-GB" dirty="0"/>
              <a:t>Not in data: complete()</a:t>
            </a:r>
          </a:p>
          <a:p>
            <a:pPr lvl="1"/>
            <a:r>
              <a:rPr lang="en-GB" dirty="0"/>
              <a:t>Gaps as NA values: </a:t>
            </a:r>
          </a:p>
          <a:p>
            <a:pPr lvl="2"/>
            <a:r>
              <a:rPr lang="en-GB" dirty="0"/>
              <a:t>Fill the gaps</a:t>
            </a:r>
          </a:p>
          <a:p>
            <a:pPr lvl="3"/>
            <a:r>
              <a:rPr lang="en-GB" dirty="0"/>
              <a:t>With single value: </a:t>
            </a:r>
            <a:r>
              <a:rPr lang="en-GB" dirty="0" err="1"/>
              <a:t>replace_na</a:t>
            </a:r>
            <a:r>
              <a:rPr lang="en-GB" dirty="0"/>
              <a:t>(list(var1 = 0, var2 = 1))</a:t>
            </a:r>
          </a:p>
          <a:p>
            <a:pPr lvl="3"/>
            <a:r>
              <a:rPr lang="en-GB" dirty="0"/>
              <a:t>With expression: fill(var1, var2, .direction = “down”)</a:t>
            </a:r>
          </a:p>
          <a:p>
            <a:pPr lvl="3"/>
            <a:r>
              <a:rPr lang="en-GB" dirty="0"/>
              <a:t>{</a:t>
            </a:r>
            <a:r>
              <a:rPr lang="en-GB" dirty="0" err="1"/>
              <a:t>padr</a:t>
            </a:r>
            <a:r>
              <a:rPr lang="en-GB" dirty="0"/>
              <a:t>}: </a:t>
            </a:r>
            <a:r>
              <a:rPr lang="en-GB" dirty="0" err="1"/>
              <a:t>fill_by_prevalent</a:t>
            </a:r>
            <a:r>
              <a:rPr lang="en-GB" dirty="0"/>
              <a:t>, </a:t>
            </a:r>
            <a:r>
              <a:rPr lang="en-GB" dirty="0" err="1"/>
              <a:t>fill_by_value</a:t>
            </a:r>
            <a:r>
              <a:rPr lang="en-GB" dirty="0"/>
              <a:t>, </a:t>
            </a:r>
            <a:r>
              <a:rPr lang="en-GB" dirty="0" err="1"/>
              <a:t>fill_by_function</a:t>
            </a:r>
            <a:endParaRPr lang="en-GB" dirty="0"/>
          </a:p>
          <a:p>
            <a:pPr lvl="2"/>
            <a:r>
              <a:rPr lang="en-GB" dirty="0"/>
              <a:t>Remove the gaps: </a:t>
            </a:r>
            <a:r>
              <a:rPr lang="en-GB" dirty="0" err="1"/>
              <a:t>na_drop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For timeseries {</a:t>
            </a:r>
            <a:r>
              <a:rPr lang="en-GB" dirty="0" err="1"/>
              <a:t>tsibble</a:t>
            </a:r>
            <a:r>
              <a:rPr lang="en-GB" dirty="0"/>
              <a:t>}: </a:t>
            </a:r>
            <a:r>
              <a:rPr lang="en-GB" dirty="0" err="1"/>
              <a:t>has_gaps</a:t>
            </a:r>
            <a:r>
              <a:rPr lang="en-GB" dirty="0"/>
              <a:t>, </a:t>
            </a:r>
            <a:r>
              <a:rPr lang="en-GB" dirty="0" err="1"/>
              <a:t>count_gaps</a:t>
            </a:r>
            <a:r>
              <a:rPr lang="en-GB" dirty="0"/>
              <a:t>, </a:t>
            </a:r>
            <a:r>
              <a:rPr lang="en-GB" dirty="0" err="1"/>
              <a:t>fill_gaps</a:t>
            </a:r>
            <a:r>
              <a:rPr lang="en-GB" dirty="0"/>
              <a:t>(var1 = 0)</a:t>
            </a:r>
          </a:p>
          <a:p>
            <a:r>
              <a:rPr lang="en-GB" dirty="0"/>
              <a:t>Compress data: nest(), </a:t>
            </a:r>
            <a:r>
              <a:rPr lang="en-GB" dirty="0" err="1"/>
              <a:t>unnest</a:t>
            </a:r>
            <a:r>
              <a:rPr lang="en-GB" dirty="0"/>
              <a:t>()</a:t>
            </a:r>
          </a:p>
          <a:p>
            <a:r>
              <a:rPr lang="en-GB" dirty="0"/>
              <a:t>Separate a character column to multiple columns: separate()</a:t>
            </a:r>
          </a:p>
          <a:p>
            <a:r>
              <a:rPr lang="en-GB" dirty="0"/>
              <a:t>Transpose columns/rows:</a:t>
            </a:r>
          </a:p>
          <a:p>
            <a:pPr lvl="1"/>
            <a:r>
              <a:rPr lang="en-GB" dirty="0"/>
              <a:t>From columns to a “key”-”value” pair: gather()</a:t>
            </a:r>
          </a:p>
          <a:p>
            <a:pPr lvl="1"/>
            <a:r>
              <a:rPr lang="en-GB" dirty="0"/>
              <a:t>From “key”-”value” pair to columns: spread()</a:t>
            </a:r>
          </a:p>
        </p:txBody>
      </p:sp>
    </p:spTree>
    <p:extLst>
      <p:ext uri="{BB962C8B-B14F-4D97-AF65-F5344CB8AC3E}">
        <p14:creationId xmlns:p14="http://schemas.microsoft.com/office/powerpoint/2010/main" val="232103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976B1-EF6E-4D8A-8E8B-87085478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Visualization</a:t>
            </a:r>
            <a:r>
              <a:rPr lang="ca-ES" dirty="0"/>
              <a:t>: {ggplot2}, {</a:t>
            </a:r>
            <a:r>
              <a:rPr lang="ca-ES" dirty="0" err="1"/>
              <a:t>dygraphs</a:t>
            </a:r>
            <a:r>
              <a:rPr lang="ca-ES" dirty="0"/>
              <a:t>}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C9005-B3E5-481B-A0CE-CFB5C9E5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Tidy</a:t>
            </a:r>
            <a:r>
              <a:rPr lang="ca-ES" dirty="0"/>
              <a:t> data: </a:t>
            </a:r>
            <a:r>
              <a:rPr lang="ca-ES" dirty="0" err="1"/>
              <a:t>each</a:t>
            </a:r>
            <a:r>
              <a:rPr lang="ca-ES" dirty="0"/>
              <a:t> </a:t>
            </a:r>
            <a:r>
              <a:rPr lang="ca-ES" dirty="0" err="1"/>
              <a:t>column</a:t>
            </a:r>
            <a:r>
              <a:rPr lang="ca-ES" dirty="0"/>
              <a:t> a variable, </a:t>
            </a:r>
            <a:r>
              <a:rPr lang="ca-ES" dirty="0" err="1"/>
              <a:t>each</a:t>
            </a:r>
            <a:r>
              <a:rPr lang="ca-ES" dirty="0"/>
              <a:t> </a:t>
            </a:r>
            <a:r>
              <a:rPr lang="ca-ES" dirty="0" err="1"/>
              <a:t>row</a:t>
            </a:r>
            <a:r>
              <a:rPr lang="ca-ES" dirty="0"/>
              <a:t>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observation</a:t>
            </a:r>
            <a:endParaRPr lang="ca-ES" dirty="0"/>
          </a:p>
          <a:p>
            <a:r>
              <a:rPr lang="ca-ES" dirty="0" err="1"/>
              <a:t>Static</a:t>
            </a:r>
            <a:r>
              <a:rPr lang="ca-ES" dirty="0"/>
              <a:t> plots: {ggplot2}</a:t>
            </a:r>
          </a:p>
          <a:p>
            <a:pPr lvl="1"/>
            <a:r>
              <a:rPr lang="en-GB" dirty="0"/>
              <a:t>Tidy data</a:t>
            </a:r>
          </a:p>
          <a:p>
            <a:pPr lvl="1"/>
            <a:r>
              <a:rPr lang="en-GB" dirty="0"/>
              <a:t>Aesthetics columns: x, y, </a:t>
            </a:r>
            <a:r>
              <a:rPr lang="en-GB" dirty="0" err="1"/>
              <a:t>color</a:t>
            </a:r>
            <a:r>
              <a:rPr lang="en-GB" dirty="0"/>
              <a:t>, fill, shape, …</a:t>
            </a:r>
          </a:p>
          <a:p>
            <a:pPr lvl="1"/>
            <a:r>
              <a:rPr lang="en-GB" dirty="0"/>
              <a:t>Layers with “+”</a:t>
            </a:r>
          </a:p>
          <a:p>
            <a:r>
              <a:rPr lang="en-GB" dirty="0"/>
              <a:t>Dynamic plots: {</a:t>
            </a:r>
            <a:r>
              <a:rPr lang="en-GB" dirty="0" err="1"/>
              <a:t>dygraphs</a:t>
            </a:r>
            <a:r>
              <a:rPr lang="en-GB" dirty="0"/>
              <a:t>}</a:t>
            </a:r>
          </a:p>
          <a:p>
            <a:pPr lvl="1"/>
            <a:r>
              <a:rPr lang="en-GB" dirty="0"/>
              <a:t>Timeseries </a:t>
            </a:r>
            <a:r>
              <a:rPr lang="en-GB" dirty="0" err="1"/>
              <a:t>data.frame</a:t>
            </a:r>
            <a:endParaRPr lang="en-GB" dirty="0"/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7787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394C3-A905-4915-BE4B-951C6B0B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Iterate</a:t>
            </a:r>
            <a:r>
              <a:rPr lang="ca-ES" dirty="0"/>
              <a:t> over </a:t>
            </a:r>
            <a:r>
              <a:rPr lang="ca-ES" dirty="0" err="1"/>
              <a:t>list</a:t>
            </a:r>
            <a:r>
              <a:rPr lang="ca-ES" dirty="0"/>
              <a:t>/tible: {</a:t>
            </a:r>
            <a:r>
              <a:rPr lang="ca-ES" dirty="0" err="1"/>
              <a:t>purrr</a:t>
            </a:r>
            <a:r>
              <a:rPr lang="ca-ES" dirty="0"/>
              <a:t>}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128DF-10D5-41AC-B16C-E539845F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Map</a:t>
            </a:r>
            <a:r>
              <a:rPr lang="ca-ES" dirty="0"/>
              <a:t> a </a:t>
            </a:r>
            <a:r>
              <a:rPr lang="ca-ES" dirty="0" err="1"/>
              <a:t>list</a:t>
            </a:r>
            <a:endParaRPr lang="en-GB" dirty="0"/>
          </a:p>
          <a:p>
            <a:pPr lvl="1"/>
            <a:r>
              <a:rPr lang="en-GB" dirty="0"/>
              <a:t>Obtain a </a:t>
            </a:r>
            <a:r>
              <a:rPr lang="en-GB" dirty="0" err="1"/>
              <a:t>tibble</a:t>
            </a:r>
            <a:r>
              <a:rPr lang="en-GB" dirty="0"/>
              <a:t>: </a:t>
            </a:r>
            <a:r>
              <a:rPr lang="en-GB" dirty="0" err="1"/>
              <a:t>map_df</a:t>
            </a:r>
            <a:r>
              <a:rPr lang="en-GB" dirty="0"/>
              <a:t>, </a:t>
            </a:r>
            <a:r>
              <a:rPr lang="en-GB" dirty="0" err="1"/>
              <a:t>map_dfr</a:t>
            </a:r>
            <a:r>
              <a:rPr lang="en-GB" dirty="0"/>
              <a:t>, </a:t>
            </a:r>
            <a:r>
              <a:rPr lang="en-GB" dirty="0" err="1"/>
              <a:t>map_dfc</a:t>
            </a:r>
            <a:endParaRPr lang="en-GB" dirty="0"/>
          </a:p>
          <a:p>
            <a:pPr lvl="1"/>
            <a:r>
              <a:rPr lang="en-GB" dirty="0"/>
              <a:t>Obtain a numeric vector: </a:t>
            </a:r>
            <a:r>
              <a:rPr lang="en-GB" dirty="0" err="1"/>
              <a:t>map_dbl</a:t>
            </a:r>
            <a:endParaRPr lang="en-GB" dirty="0"/>
          </a:p>
          <a:p>
            <a:pPr lvl="1"/>
            <a:r>
              <a:rPr lang="en-GB" dirty="0"/>
              <a:t>Obtain a character vector: </a:t>
            </a:r>
            <a:r>
              <a:rPr lang="en-GB" dirty="0" err="1"/>
              <a:t>map_chr</a:t>
            </a:r>
            <a:endParaRPr lang="en-GB" dirty="0"/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Map two lists: map2_*</a:t>
            </a:r>
          </a:p>
          <a:p>
            <a:r>
              <a:rPr lang="en-GB" dirty="0"/>
              <a:t>Map a </a:t>
            </a:r>
            <a:r>
              <a:rPr lang="en-GB" dirty="0" err="1"/>
              <a:t>tibble</a:t>
            </a:r>
            <a:r>
              <a:rPr lang="en-GB" dirty="0"/>
              <a:t>: </a:t>
            </a:r>
            <a:r>
              <a:rPr lang="en-GB" dirty="0" err="1"/>
              <a:t>pmap</a:t>
            </a:r>
            <a:r>
              <a:rPr lang="en-GB" dirty="0"/>
              <a:t>_*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6437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91A84-DDCA-4C7A-85BF-67BEEBA2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Statistics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0BA60-3BC5-49C1-9AD5-6D4AD39E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Base functions:</a:t>
            </a:r>
          </a:p>
          <a:p>
            <a:r>
              <a:rPr lang="en-GB" dirty="0"/>
              <a:t>mean </a:t>
            </a:r>
          </a:p>
          <a:p>
            <a:r>
              <a:rPr lang="en-GB" dirty="0"/>
              <a:t>median</a:t>
            </a:r>
          </a:p>
          <a:p>
            <a:r>
              <a:rPr lang="en-GB" dirty="0" err="1"/>
              <a:t>sd</a:t>
            </a:r>
            <a:endParaRPr lang="en-GB" dirty="0"/>
          </a:p>
          <a:p>
            <a:r>
              <a:rPr lang="en-GB" dirty="0"/>
              <a:t>var</a:t>
            </a:r>
          </a:p>
          <a:p>
            <a:r>
              <a:rPr lang="en-GB" dirty="0" err="1"/>
              <a:t>cov</a:t>
            </a:r>
            <a:endParaRPr lang="en-GB" dirty="0"/>
          </a:p>
          <a:p>
            <a:r>
              <a:rPr lang="en-GB" dirty="0" err="1"/>
              <a:t>lm</a:t>
            </a:r>
            <a:endParaRPr lang="en-GB" dirty="0"/>
          </a:p>
          <a:p>
            <a:r>
              <a:rPr lang="en-GB" dirty="0"/>
              <a:t>predict</a:t>
            </a:r>
          </a:p>
          <a:p>
            <a:pPr marL="0" indent="0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7013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F1A88-5237-41D4-AF7B-4A03C550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Timeseries</a:t>
            </a:r>
            <a:r>
              <a:rPr lang="ca-ES" dirty="0"/>
              <a:t> </a:t>
            </a:r>
            <a:r>
              <a:rPr lang="ca-ES" dirty="0" err="1"/>
              <a:t>forecasting</a:t>
            </a:r>
            <a:r>
              <a:rPr lang="ca-ES" dirty="0"/>
              <a:t>: {</a:t>
            </a:r>
            <a:r>
              <a:rPr lang="ca-ES" dirty="0" err="1"/>
              <a:t>tidyverts</a:t>
            </a:r>
            <a:r>
              <a:rPr lang="ca-ES" dirty="0"/>
              <a:t>}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A67E7-A2FA-408F-BD3F-77A832F3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https://tidyverts.org/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https://otexts.com/fpp3/</a:t>
            </a:r>
            <a:endParaRPr lang="en-GB" dirty="0"/>
          </a:p>
          <a:p>
            <a:endParaRPr lang="en-GB" dirty="0"/>
          </a:p>
          <a:p>
            <a:r>
              <a:rPr lang="en-GB" dirty="0"/>
              <a:t>Tidy timeseries data wrangling: {</a:t>
            </a:r>
            <a:r>
              <a:rPr lang="en-GB" dirty="0" err="1"/>
              <a:t>tsibble</a:t>
            </a: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Decompose data sets: {feasts} 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sz="1800" dirty="0" err="1"/>
              <a:t>Acronim</a:t>
            </a:r>
            <a:r>
              <a:rPr lang="en-GB" sz="1800" dirty="0"/>
              <a:t> of </a:t>
            </a:r>
            <a:r>
              <a:rPr lang="en-GB" sz="1800" b="0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Feature Extraction And Statistics for Time Series</a:t>
            </a:r>
          </a:p>
          <a:p>
            <a:pPr marL="0" indent="0">
              <a:buNone/>
            </a:pPr>
            <a:endParaRPr lang="en-GB" b="0" i="1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dirty="0"/>
              <a:t>Tidy Forecasting: {fable}</a:t>
            </a:r>
          </a:p>
        </p:txBody>
      </p:sp>
    </p:spTree>
    <p:extLst>
      <p:ext uri="{BB962C8B-B14F-4D97-AF65-F5344CB8AC3E}">
        <p14:creationId xmlns:p14="http://schemas.microsoft.com/office/powerpoint/2010/main" val="163420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83751-004A-48DF-856B-819FB70E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Reporting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61B2B-7681-46E4-B28E-A26E4B13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reports: </a:t>
            </a:r>
            <a:r>
              <a:rPr lang="en-GB" dirty="0">
                <a:hlinkClick r:id="rId2"/>
              </a:rPr>
              <a:t>https://bookdown.org/yihui/rmarkdown/</a:t>
            </a:r>
            <a:endParaRPr lang="en-GB" dirty="0"/>
          </a:p>
          <a:p>
            <a:r>
              <a:rPr lang="ca-ES" dirty="0" err="1"/>
              <a:t>Books</a:t>
            </a:r>
            <a:r>
              <a:rPr lang="ca-ES" dirty="0"/>
              <a:t>: </a:t>
            </a:r>
            <a:r>
              <a:rPr lang="en-GB" dirty="0">
                <a:hlinkClick r:id="rId3"/>
              </a:rPr>
              <a:t>https://bookdown.org/yihui/bookdown/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34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BF5B1-5F16-45F7-B7CD-0590BA81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 </a:t>
            </a:r>
            <a:r>
              <a:rPr lang="ca-ES" dirty="0" err="1"/>
              <a:t>environment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BB1B6-BB28-417F-BA07-82D07A85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ca-ES" dirty="0" err="1"/>
              <a:t>Download</a:t>
            </a:r>
            <a:r>
              <a:rPr lang="ca-ES" dirty="0"/>
              <a:t> R 3.6.3: </a:t>
            </a:r>
            <a:r>
              <a:rPr lang="en-GB" dirty="0">
                <a:hlinkClick r:id="rId2"/>
              </a:rPr>
              <a:t>https://cran.r-project.org/bin/windows/base/old/3.6.3/</a:t>
            </a:r>
            <a:endParaRPr lang="en-GB" dirty="0"/>
          </a:p>
          <a:p>
            <a:r>
              <a:rPr lang="en-GB" dirty="0"/>
              <a:t>Download </a:t>
            </a:r>
            <a:r>
              <a:rPr lang="en-GB" dirty="0" err="1"/>
              <a:t>Rstudio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https://rstudio.com/products/rstudio/download/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Documentation: </a:t>
            </a:r>
          </a:p>
          <a:p>
            <a:pPr lvl="1"/>
            <a:r>
              <a:rPr lang="en-GB" dirty="0"/>
              <a:t>Learning: {</a:t>
            </a:r>
            <a:r>
              <a:rPr lang="en-GB" dirty="0" err="1"/>
              <a:t>bookdown</a:t>
            </a:r>
            <a:r>
              <a:rPr lang="en-GB" dirty="0"/>
              <a:t>} (</a:t>
            </a:r>
            <a:r>
              <a:rPr lang="en-GB" dirty="0">
                <a:hlinkClick r:id="rId4"/>
              </a:rPr>
              <a:t>R for Data Science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Forecasting</a:t>
            </a:r>
            <a:r>
              <a:rPr lang="en-GB" dirty="0"/>
              <a:t>, </a:t>
            </a:r>
            <a:r>
              <a:rPr lang="en-GB" dirty="0">
                <a:hlinkClick r:id="rId6"/>
              </a:rPr>
              <a:t>Building Shiny Apps</a:t>
            </a:r>
            <a:r>
              <a:rPr lang="en-GB" dirty="0"/>
              <a:t>, etc)</a:t>
            </a:r>
          </a:p>
          <a:p>
            <a:pPr lvl="1"/>
            <a:r>
              <a:rPr lang="en-GB" dirty="0"/>
              <a:t>Packages: </a:t>
            </a:r>
            <a:r>
              <a:rPr lang="en-GB" dirty="0" err="1">
                <a:hlinkClick r:id="rId7"/>
              </a:rPr>
              <a:t>cheatsheets</a:t>
            </a:r>
            <a:r>
              <a:rPr lang="en-GB" dirty="0"/>
              <a:t> , {</a:t>
            </a:r>
            <a:r>
              <a:rPr lang="en-GB" dirty="0" err="1"/>
              <a:t>pkgdown</a:t>
            </a:r>
            <a:r>
              <a:rPr lang="en-GB" dirty="0"/>
              <a:t>} (</a:t>
            </a:r>
            <a:r>
              <a:rPr lang="en-GB" dirty="0" err="1">
                <a:hlinkClick r:id="rId8"/>
              </a:rPr>
              <a:t>renv</a:t>
            </a:r>
            <a:r>
              <a:rPr lang="en-GB" dirty="0"/>
              <a:t>, </a:t>
            </a:r>
            <a:r>
              <a:rPr lang="en-GB" dirty="0">
                <a:hlinkClick r:id="rId9"/>
              </a:rPr>
              <a:t>reticulate</a:t>
            </a:r>
            <a:r>
              <a:rPr lang="en-GB" dirty="0"/>
              <a:t>, </a:t>
            </a:r>
            <a:r>
              <a:rPr lang="en-GB" dirty="0" err="1">
                <a:hlinkClick r:id="rId10"/>
              </a:rPr>
              <a:t>devtools</a:t>
            </a:r>
            <a:r>
              <a:rPr lang="en-GB" dirty="0"/>
              <a:t>, </a:t>
            </a:r>
            <a:r>
              <a:rPr lang="en-GB" dirty="0" err="1">
                <a:hlinkClick r:id="rId11"/>
              </a:rPr>
              <a:t>mclust</a:t>
            </a:r>
            <a:r>
              <a:rPr lang="en-GB" dirty="0"/>
              <a:t>, etc)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Recommended packages:</a:t>
            </a:r>
          </a:p>
          <a:p>
            <a:pPr lvl="1"/>
            <a:r>
              <a:rPr lang="en-GB" dirty="0"/>
              <a:t>Dependencies manager: {</a:t>
            </a:r>
            <a:r>
              <a:rPr lang="en-GB" dirty="0" err="1"/>
              <a:t>renv</a:t>
            </a:r>
            <a:r>
              <a:rPr lang="en-GB" dirty="0"/>
              <a:t>}</a:t>
            </a:r>
          </a:p>
          <a:p>
            <a:pPr lvl="1"/>
            <a:r>
              <a:rPr lang="en-GB" dirty="0"/>
              <a:t>R for data science: {</a:t>
            </a:r>
            <a:r>
              <a:rPr lang="en-GB" dirty="0" err="1"/>
              <a:t>tidyverse</a:t>
            </a:r>
            <a:r>
              <a:rPr lang="en-GB" dirty="0"/>
              <a:t>} (</a:t>
            </a:r>
            <a:r>
              <a:rPr lang="en-GB" dirty="0">
                <a:hlinkClick r:id="rId12"/>
              </a:rPr>
              <a:t>https://www.tidyverse.org/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 for time series: {</a:t>
            </a:r>
            <a:r>
              <a:rPr lang="en-GB" dirty="0" err="1"/>
              <a:t>tidyverts</a:t>
            </a:r>
            <a:r>
              <a:rPr lang="en-GB" dirty="0"/>
              <a:t>} (</a:t>
            </a:r>
            <a:r>
              <a:rPr lang="en-GB" dirty="0">
                <a:hlinkClick r:id="rId13"/>
              </a:rPr>
              <a:t>https://tidyverts.org/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Reporting: {</a:t>
            </a:r>
            <a:r>
              <a:rPr lang="en-GB" dirty="0" err="1"/>
              <a:t>rmarkdown</a:t>
            </a:r>
            <a:r>
              <a:rPr lang="en-GB" dirty="0"/>
              <a:t>}, {</a:t>
            </a:r>
            <a:r>
              <a:rPr lang="en-GB" dirty="0" err="1"/>
              <a:t>knitr</a:t>
            </a:r>
            <a:r>
              <a:rPr lang="en-GB" dirty="0"/>
              <a:t>}, {</a:t>
            </a:r>
            <a:r>
              <a:rPr lang="en-GB" dirty="0" err="1"/>
              <a:t>rticles</a:t>
            </a:r>
            <a:r>
              <a:rPr lang="en-GB" dirty="0"/>
              <a:t>}</a:t>
            </a:r>
          </a:p>
          <a:p>
            <a:pPr lvl="1"/>
            <a:r>
              <a:rPr lang="en-GB" dirty="0"/>
              <a:t>Web applications: {shiny} and {golem}</a:t>
            </a:r>
          </a:p>
          <a:p>
            <a:pPr lvl="1"/>
            <a:r>
              <a:rPr lang="en-GB" dirty="0"/>
              <a:t>Package development: {</a:t>
            </a:r>
            <a:r>
              <a:rPr lang="en-GB" dirty="0" err="1"/>
              <a:t>devtools</a:t>
            </a: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74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8AF38-8226-4523-A37B-942DD3F4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RStudio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C9359-FFD9-4F08-846C-7FD7933E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Scripts</a:t>
            </a:r>
          </a:p>
          <a:p>
            <a:r>
              <a:rPr lang="en-GB" dirty="0"/>
              <a:t>Console</a:t>
            </a:r>
          </a:p>
          <a:p>
            <a:r>
              <a:rPr lang="en-GB" dirty="0"/>
              <a:t>Environment/Git</a:t>
            </a:r>
          </a:p>
          <a:p>
            <a:r>
              <a:rPr lang="en-GB" dirty="0"/>
              <a:t>Files</a:t>
            </a:r>
          </a:p>
          <a:p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Rproj</a:t>
            </a:r>
            <a:r>
              <a:rPr lang="en-GB" dirty="0"/>
              <a:t>: project metadata</a:t>
            </a:r>
          </a:p>
          <a:p>
            <a:r>
              <a:rPr lang="en-GB" dirty="0"/>
              <a:t>.</a:t>
            </a:r>
            <a:r>
              <a:rPr lang="en-GB" dirty="0" err="1"/>
              <a:t>Rprof</a:t>
            </a:r>
            <a:r>
              <a:rPr lang="en-GB" dirty="0"/>
              <a:t>: “on load” functions</a:t>
            </a:r>
          </a:p>
          <a:p>
            <a:r>
              <a:rPr lang="en-GB" dirty="0"/>
              <a:t>.</a:t>
            </a:r>
            <a:r>
              <a:rPr lang="en-GB" dirty="0" err="1"/>
              <a:t>Renviron</a:t>
            </a:r>
            <a:r>
              <a:rPr lang="en-GB" dirty="0"/>
              <a:t>: “on load” variables</a:t>
            </a:r>
          </a:p>
          <a:p>
            <a:r>
              <a:rPr lang="en-GB" dirty="0"/>
              <a:t>.</a:t>
            </a:r>
            <a:r>
              <a:rPr lang="en-GB" dirty="0" err="1"/>
              <a:t>Rhist</a:t>
            </a:r>
            <a:r>
              <a:rPr lang="en-GB" dirty="0"/>
              <a:t>: historic of commands</a:t>
            </a:r>
          </a:p>
          <a:p>
            <a:r>
              <a:rPr lang="en-GB" dirty="0"/>
              <a:t>.</a:t>
            </a:r>
            <a:r>
              <a:rPr lang="en-GB" dirty="0" err="1"/>
              <a:t>RData</a:t>
            </a:r>
            <a:r>
              <a:rPr lang="en-GB" dirty="0"/>
              <a:t>: environment data</a:t>
            </a:r>
          </a:p>
        </p:txBody>
      </p:sp>
    </p:spTree>
    <p:extLst>
      <p:ext uri="{BB962C8B-B14F-4D97-AF65-F5344CB8AC3E}">
        <p14:creationId xmlns:p14="http://schemas.microsoft.com/office/powerpoint/2010/main" val="189116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B77D3-B623-45F1-A081-B6F6DEE5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 base - </a:t>
            </a:r>
            <a:r>
              <a:rPr lang="ca-ES" dirty="0" err="1"/>
              <a:t>Python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BE78B-5822-4FCE-92B9-D7BDE956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398"/>
            <a:ext cx="10515600" cy="4743851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Assignations with “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&lt;-</a:t>
            </a:r>
            <a:r>
              <a:rPr lang="en-GB" dirty="0"/>
              <a:t>”, “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-&gt;</a:t>
            </a:r>
            <a:r>
              <a:rPr lang="en-GB" dirty="0"/>
              <a:t>” or “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GB" dirty="0"/>
              <a:t>“</a:t>
            </a:r>
          </a:p>
          <a:p>
            <a:endParaRPr lang="en-GB" b="1" dirty="0"/>
          </a:p>
          <a:p>
            <a:r>
              <a:rPr lang="en-GB" b="1" dirty="0"/>
              <a:t>Functional programming </a:t>
            </a:r>
            <a:r>
              <a:rPr lang="en-GB" dirty="0"/>
              <a:t>vs Object oriented programming. </a:t>
            </a:r>
          </a:p>
          <a:p>
            <a:pPr marL="0" indent="0">
              <a:buNone/>
            </a:pPr>
            <a:r>
              <a:rPr lang="en-GB" dirty="0"/>
              <a:t>    Use package {R6} for OOP classes in 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functions use “</a:t>
            </a:r>
            <a:r>
              <a:rPr lang="en-GB" dirty="0" err="1"/>
              <a:t>superassignment</a:t>
            </a:r>
            <a:r>
              <a:rPr lang="en-GB" dirty="0"/>
              <a:t>” to set global variables: “</a:t>
            </a:r>
            <a:r>
              <a:rPr lang="en-GB" sz="27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&lt;&lt;-</a:t>
            </a:r>
            <a:r>
              <a:rPr lang="en-GB" dirty="0"/>
              <a:t>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Packages functions:</a:t>
            </a:r>
          </a:p>
          <a:p>
            <a:pPr marL="0" indent="0">
              <a:buNone/>
            </a:pPr>
            <a:r>
              <a:rPr lang="en-GB" dirty="0"/>
              <a:t>	python: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import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numpy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as np</a:t>
            </a:r>
            <a:r>
              <a:rPr lang="en-GB" dirty="0"/>
              <a:t>		R: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library(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dplyr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/>
              <a:t>	python: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np.matrix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GB" dirty="0"/>
              <a:t>			R: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dplyr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::filter()</a:t>
            </a:r>
          </a:p>
          <a:p>
            <a:pPr marL="0" indent="0">
              <a:buNone/>
            </a:pPr>
            <a:r>
              <a:rPr lang="en-GB" dirty="0"/>
              <a:t>     </a:t>
            </a:r>
          </a:p>
          <a:p>
            <a:r>
              <a:rPr lang="en-GB" dirty="0"/>
              <a:t>Installing a package in R: </a:t>
            </a:r>
            <a:r>
              <a:rPr lang="en-GB" sz="29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install.packages</a:t>
            </a:r>
            <a:r>
              <a:rPr lang="en-GB" sz="29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(“</a:t>
            </a:r>
            <a:r>
              <a:rPr lang="en-GB" sz="29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dplyr</a:t>
            </a:r>
            <a:r>
              <a:rPr lang="en-GB" sz="29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”)</a:t>
            </a:r>
          </a:p>
          <a:p>
            <a:endParaRPr lang="en-GB" dirty="0"/>
          </a:p>
          <a:p>
            <a:r>
              <a:rPr lang="en-GB" dirty="0"/>
              <a:t>Objects types	python: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type(x)</a:t>
            </a:r>
            <a:r>
              <a:rPr lang="en-GB" dirty="0"/>
              <a:t>			R: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class(x)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75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7E7AC-5364-4692-B6F8-6391CB26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 base – </a:t>
            </a:r>
            <a:r>
              <a:rPr lang="ca-ES" dirty="0" err="1"/>
              <a:t>Python</a:t>
            </a:r>
            <a:r>
              <a:rPr lang="ca-ES" dirty="0"/>
              <a:t>: data classes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B558811-EDE1-460D-A02D-2F817F208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6756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Python List </a:t>
                </a:r>
                <a:r>
                  <a:rPr lang="en-GB" sz="2900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</a:rPr>
                  <a:t>[1, 2, 3]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R vector </a:t>
                </a:r>
                <a:r>
                  <a:rPr lang="en-GB" sz="2900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  <a:sym typeface="Wingdings" panose="05000000000000000000" pitchFamily="2" charset="2"/>
                  </a:rPr>
                  <a:t>c(1, 2, 3)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All values same class</a:t>
                </a: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Python Tuple </a:t>
                </a:r>
                <a:r>
                  <a:rPr lang="en-GB" sz="2900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  <a:sym typeface="Wingdings" panose="05000000000000000000" pitchFamily="2" charset="2"/>
                  </a:rPr>
                  <a:t>(1, “b”, 3)</a:t>
                </a:r>
                <a14:m>
                  <m:oMath xmlns:m="http://schemas.openxmlformats.org/officeDocument/2006/math">
                    <m:r>
                      <a:rPr lang="ca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R list </a:t>
                </a:r>
                <a:r>
                  <a:rPr lang="en-GB" sz="2900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  <a:sym typeface="Wingdings" panose="05000000000000000000" pitchFamily="2" charset="2"/>
                  </a:rPr>
                  <a:t>list(1, “b”, 3)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Values can be from different classes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Lists can contain other lists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Lists can be named: </a:t>
                </a:r>
                <a:r>
                  <a:rPr lang="en-GB" sz="2800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  <a:sym typeface="Wingdings" panose="05000000000000000000" pitchFamily="2" charset="2"/>
                  </a:rPr>
                  <a:t>list(a = 1, b = “b”, “c” = 3) </a:t>
                </a:r>
                <a:r>
                  <a:rPr lang="en-GB" sz="2900" b="1" dirty="0">
                    <a:sym typeface="Wingdings" panose="05000000000000000000" pitchFamily="2" charset="2"/>
                  </a:rPr>
                  <a:t>(Non-Standard Evaluation!)</a:t>
                </a:r>
              </a:p>
              <a:p>
                <a:pPr marL="0" indent="0">
                  <a:buNone/>
                </a:pPr>
                <a:endParaRPr lang="en-GB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Python strings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R Characters</a:t>
                </a:r>
              </a:p>
              <a:p>
                <a:pPr marL="0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R Factors: Factors are vectors with defined “levels”:</a:t>
                </a:r>
              </a:p>
              <a:p>
                <a:pPr marL="0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sz="2900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  <a:sym typeface="Wingdings" panose="05000000000000000000" pitchFamily="2" charset="2"/>
                  </a:rPr>
                  <a:t>factor(c(“a”, “b”), levels = c(“b”, “a”)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A character vector with values defined in levels (if not: NA)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Possibility to sort characters</a:t>
                </a:r>
              </a:p>
              <a:p>
                <a:pPr marL="0" indent="0">
                  <a:buNone/>
                </a:pPr>
                <a:endParaRPr lang="en-GB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GB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GB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B558811-EDE1-460D-A02D-2F817F208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67564"/>
              </a:xfrm>
              <a:blipFill>
                <a:blip r:embed="rId2"/>
                <a:stretch>
                  <a:fillRect l="-754" t="-2454" r="-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05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EEB4E-3B57-498F-9FC6-95E0AF31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 base: data classes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3473A-4E77-41E4-B00A-F65EA305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18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Data frames	</a:t>
            </a:r>
          </a:p>
          <a:p>
            <a:pPr marL="0" indent="0">
              <a:buNone/>
            </a:pPr>
            <a:r>
              <a:rPr lang="en-GB" dirty="0"/>
              <a:t>python: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pd.DataFrame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GB" dirty="0"/>
              <a:t>		R: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data.frame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Matrix		</a:t>
            </a:r>
          </a:p>
          <a:p>
            <a:pPr marL="0" indent="0">
              <a:buNone/>
            </a:pPr>
            <a:r>
              <a:rPr lang="en-GB" dirty="0"/>
              <a:t>python: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np.matrix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GB" dirty="0"/>
              <a:t>			R: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matrix()</a:t>
            </a:r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Conversions: </a:t>
            </a:r>
            <a:r>
              <a:rPr lang="en-GB" dirty="0" err="1">
                <a:sym typeface="Wingdings" panose="05000000000000000000" pitchFamily="2" charset="2"/>
              </a:rPr>
              <a:t>as.vector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as.list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as.data.frame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as.factor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as.character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as.numeric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as.integer</a:t>
            </a:r>
            <a:r>
              <a:rPr lang="en-GB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Checks: </a:t>
            </a:r>
            <a:r>
              <a:rPr lang="en-GB" dirty="0" err="1">
                <a:sym typeface="Wingdings" panose="05000000000000000000" pitchFamily="2" charset="2"/>
              </a:rPr>
              <a:t>is.vector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is.list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is.data.frame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is.factor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is.character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is.numeric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is.integer</a:t>
            </a:r>
            <a:r>
              <a:rPr lang="en-GB" dirty="0">
                <a:sym typeface="Wingdings" panose="05000000000000000000" pitchFamily="2" charset="2"/>
              </a:rPr>
              <a:t>(), </a:t>
            </a:r>
            <a:r>
              <a:rPr lang="en-GB" dirty="0" err="1">
                <a:sym typeface="Wingdings" panose="05000000000000000000" pitchFamily="2" charset="2"/>
              </a:rPr>
              <a:t>is.null</a:t>
            </a:r>
            <a:r>
              <a:rPr lang="en-GB" dirty="0">
                <a:sym typeface="Wingdings" panose="05000000000000000000" pitchFamily="2" charset="2"/>
              </a:rPr>
              <a:t>(), is.na()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In python combinations start at index 0, in R at index 1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1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CBFD-204F-4E90-BFD7-9508CB65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Tidyverse</a:t>
            </a:r>
            <a:r>
              <a:rPr lang="ca-ES" dirty="0"/>
              <a:t>: Data </a:t>
            </a:r>
            <a:r>
              <a:rPr lang="ca-ES" dirty="0" err="1"/>
              <a:t>science</a:t>
            </a:r>
            <a:r>
              <a:rPr lang="ca-ES" dirty="0"/>
              <a:t> </a:t>
            </a:r>
            <a:r>
              <a:rPr lang="ca-ES" dirty="0" err="1"/>
              <a:t>tools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69B3C-A736-4A3B-9830-2FABDEC6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733"/>
          </a:xfrm>
        </p:spPr>
        <p:txBody>
          <a:bodyPr>
            <a:normAutofit fontScale="62500" lnSpcReduction="20000"/>
          </a:bodyPr>
          <a:lstStyle/>
          <a:p>
            <a:r>
              <a:rPr lang="ca-ES" dirty="0" err="1"/>
              <a:t>Main</a:t>
            </a:r>
            <a:r>
              <a:rPr lang="ca-ES" dirty="0"/>
              <a:t> </a:t>
            </a:r>
            <a:r>
              <a:rPr lang="ca-ES" dirty="0" err="1"/>
              <a:t>concepts</a:t>
            </a:r>
            <a:r>
              <a:rPr lang="ca-ES" dirty="0"/>
              <a:t> of </a:t>
            </a:r>
            <a:r>
              <a:rPr lang="ca-ES" dirty="0" err="1"/>
              <a:t>this</a:t>
            </a:r>
            <a:r>
              <a:rPr lang="ca-ES" dirty="0"/>
              <a:t> </a:t>
            </a:r>
            <a:r>
              <a:rPr lang="ca-ES" dirty="0" err="1"/>
              <a:t>philosofy</a:t>
            </a:r>
            <a:r>
              <a:rPr lang="ca-ES" dirty="0"/>
              <a:t>:</a:t>
            </a:r>
          </a:p>
          <a:p>
            <a:pPr lvl="1"/>
            <a:r>
              <a:rPr lang="ca-ES" b="1" dirty="0"/>
              <a:t>Non-Standard </a:t>
            </a:r>
            <a:r>
              <a:rPr lang="ca-ES" b="1" dirty="0" err="1"/>
              <a:t>Evaluation</a:t>
            </a:r>
            <a:r>
              <a:rPr lang="ca-ES" b="1" dirty="0"/>
              <a:t> (NSE): </a:t>
            </a:r>
            <a:r>
              <a:rPr lang="ca-ES" dirty="0"/>
              <a:t>n</a:t>
            </a:r>
            <a:r>
              <a:rPr lang="en-GB" dirty="0" err="1"/>
              <a:t>ames</a:t>
            </a:r>
            <a:r>
              <a:rPr lang="en-GB" dirty="0"/>
              <a:t> in </a:t>
            </a:r>
            <a:r>
              <a:rPr lang="en-GB" dirty="0" err="1"/>
              <a:t>data.frames</a:t>
            </a:r>
            <a:r>
              <a:rPr lang="en-GB" dirty="0"/>
              <a:t> and lists defined without quotation marks</a:t>
            </a:r>
          </a:p>
          <a:p>
            <a:pPr marL="914400" lvl="2" indent="0">
              <a:buNone/>
            </a:pPr>
            <a:r>
              <a:rPr lang="en-GB" sz="22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 &lt;- list(a = 1, b = “b”, c = 3)</a:t>
            </a:r>
            <a:endParaRPr lang="en-GB" sz="2200" dirty="0"/>
          </a:p>
          <a:p>
            <a:pPr marL="914400" lvl="2" indent="0">
              <a:buNone/>
            </a:pPr>
            <a:r>
              <a:rPr lang="en-GB" sz="22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df &lt;- </a:t>
            </a:r>
            <a:r>
              <a:rPr lang="en-GB" sz="22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data.frame</a:t>
            </a:r>
            <a:r>
              <a:rPr lang="en-GB" sz="22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(a = c(1, 2, 3), b = c(4, 5, 6))</a:t>
            </a:r>
          </a:p>
          <a:p>
            <a:pPr lvl="1"/>
            <a:r>
              <a:rPr lang="ca-ES" b="1" dirty="0" err="1"/>
              <a:t>Tibble</a:t>
            </a:r>
            <a:r>
              <a:rPr lang="ca-ES" dirty="0"/>
              <a:t> (</a:t>
            </a:r>
            <a:r>
              <a:rPr lang="en-GB" dirty="0">
                <a:hlinkClick r:id="rId2"/>
              </a:rPr>
              <a:t>https://tibble.tidyverse.org/articles/tibble.html</a:t>
            </a:r>
            <a:r>
              <a:rPr lang="en-GB" dirty="0"/>
              <a:t>)</a:t>
            </a:r>
            <a:endParaRPr lang="ca-ES" dirty="0"/>
          </a:p>
          <a:p>
            <a:pPr lvl="2"/>
            <a:r>
              <a:rPr lang="en-GB" dirty="0"/>
              <a:t>A </a:t>
            </a:r>
            <a:r>
              <a:rPr lang="en-GB" dirty="0" err="1"/>
              <a:t>tibble</a:t>
            </a:r>
            <a:r>
              <a:rPr lang="en-GB" dirty="0"/>
              <a:t> is a data frame without index</a:t>
            </a:r>
          </a:p>
          <a:p>
            <a:pPr lvl="2"/>
            <a:r>
              <a:rPr lang="en-GB" dirty="0"/>
              <a:t>A </a:t>
            </a:r>
            <a:r>
              <a:rPr lang="en-GB" dirty="0" err="1"/>
              <a:t>tibble</a:t>
            </a:r>
            <a:r>
              <a:rPr lang="en-GB" dirty="0"/>
              <a:t> can contain lists as column, and a list can contain other </a:t>
            </a:r>
            <a:r>
              <a:rPr lang="en-GB" dirty="0" err="1"/>
              <a:t>tibbles</a:t>
            </a:r>
            <a:endParaRPr lang="en-GB" dirty="0"/>
          </a:p>
          <a:p>
            <a:pPr lvl="2"/>
            <a:r>
              <a:rPr lang="en-GB" dirty="0"/>
              <a:t>A </a:t>
            </a:r>
            <a:r>
              <a:rPr lang="en-GB" dirty="0" err="1"/>
              <a:t>tibble</a:t>
            </a:r>
            <a:r>
              <a:rPr lang="en-GB" dirty="0"/>
              <a:t> can contain “groups”</a:t>
            </a:r>
          </a:p>
          <a:p>
            <a:pPr lvl="1"/>
            <a:r>
              <a:rPr lang="en-GB" b="1" dirty="0"/>
              <a:t>Tidy data</a:t>
            </a:r>
            <a:r>
              <a:rPr lang="en-GB" dirty="0"/>
              <a:t>: each column is a variable, each row is an observation (</a:t>
            </a:r>
            <a:r>
              <a:rPr lang="en-GB" dirty="0">
                <a:hlinkClick r:id="rId3"/>
              </a:rPr>
              <a:t>https://tidyr.tidyverse.org/articles/tidy-data.html</a:t>
            </a:r>
            <a:r>
              <a:rPr lang="en-GB" dirty="0"/>
              <a:t>)</a:t>
            </a:r>
            <a:endParaRPr lang="ca-ES" dirty="0"/>
          </a:p>
          <a:p>
            <a:pPr lvl="1"/>
            <a:r>
              <a:rPr lang="ca-ES" dirty="0" err="1"/>
              <a:t>The</a:t>
            </a:r>
            <a:r>
              <a:rPr lang="ca-ES" dirty="0"/>
              <a:t> “</a:t>
            </a:r>
            <a:r>
              <a:rPr lang="ca-ES" b="1" dirty="0" err="1"/>
              <a:t>pipe</a:t>
            </a:r>
            <a:r>
              <a:rPr lang="ca-ES" dirty="0"/>
              <a:t>” ( </a:t>
            </a:r>
            <a:r>
              <a:rPr lang="ca-ES" sz="26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%&gt;%</a:t>
            </a:r>
            <a:r>
              <a:rPr lang="ca-ES" dirty="0"/>
              <a:t> ): a </a:t>
            </a:r>
            <a:r>
              <a:rPr lang="ca-ES" dirty="0" err="1"/>
              <a:t>link</a:t>
            </a:r>
            <a:r>
              <a:rPr lang="ca-ES" dirty="0"/>
              <a:t> </a:t>
            </a:r>
            <a:r>
              <a:rPr lang="ca-ES" dirty="0" err="1"/>
              <a:t>between</a:t>
            </a:r>
            <a:r>
              <a:rPr lang="ca-ES" dirty="0"/>
              <a:t> FP </a:t>
            </a:r>
            <a:r>
              <a:rPr lang="ca-ES" dirty="0" err="1"/>
              <a:t>and</a:t>
            </a:r>
            <a:r>
              <a:rPr lang="ca-ES" dirty="0"/>
              <a:t> OOP</a:t>
            </a:r>
          </a:p>
          <a:p>
            <a:endParaRPr lang="ca-ES" dirty="0"/>
          </a:p>
          <a:p>
            <a:r>
              <a:rPr lang="ca-ES" dirty="0" err="1"/>
              <a:t>Preprocessing</a:t>
            </a:r>
            <a:r>
              <a:rPr lang="ca-ES" dirty="0"/>
              <a:t> data set: {</a:t>
            </a:r>
            <a:r>
              <a:rPr lang="ca-ES" dirty="0" err="1"/>
              <a:t>tidyr</a:t>
            </a:r>
            <a:r>
              <a:rPr lang="ca-ES" dirty="0"/>
              <a:t>}, {</a:t>
            </a:r>
            <a:r>
              <a:rPr lang="ca-ES" dirty="0" err="1"/>
              <a:t>lubridate</a:t>
            </a:r>
            <a:r>
              <a:rPr lang="ca-ES" dirty="0"/>
              <a:t>}</a:t>
            </a:r>
          </a:p>
          <a:p>
            <a:r>
              <a:rPr lang="ca-ES" dirty="0" err="1"/>
              <a:t>Mutate</a:t>
            </a:r>
            <a:r>
              <a:rPr lang="ca-ES" dirty="0"/>
              <a:t>, filtre, </a:t>
            </a:r>
            <a:r>
              <a:rPr lang="ca-ES" dirty="0" err="1"/>
              <a:t>summerise</a:t>
            </a:r>
            <a:r>
              <a:rPr lang="ca-ES" dirty="0"/>
              <a:t>: {</a:t>
            </a:r>
            <a:r>
              <a:rPr lang="ca-ES" dirty="0" err="1"/>
              <a:t>dplyr</a:t>
            </a:r>
            <a:r>
              <a:rPr lang="ca-ES" dirty="0"/>
              <a:t>}</a:t>
            </a:r>
          </a:p>
          <a:p>
            <a:r>
              <a:rPr lang="ca-ES" dirty="0" err="1"/>
              <a:t>Iterate</a:t>
            </a:r>
            <a:r>
              <a:rPr lang="ca-ES" dirty="0"/>
              <a:t> over </a:t>
            </a:r>
            <a:r>
              <a:rPr lang="ca-ES" dirty="0" err="1"/>
              <a:t>lists</a:t>
            </a:r>
            <a:r>
              <a:rPr lang="ca-ES" dirty="0"/>
              <a:t> or </a:t>
            </a:r>
            <a:r>
              <a:rPr lang="ca-ES" dirty="0" err="1"/>
              <a:t>datasets</a:t>
            </a:r>
            <a:r>
              <a:rPr lang="ca-ES" dirty="0"/>
              <a:t>: {</a:t>
            </a:r>
            <a:r>
              <a:rPr lang="ca-ES" dirty="0" err="1"/>
              <a:t>purrr</a:t>
            </a:r>
            <a:r>
              <a:rPr lang="ca-ES" dirty="0"/>
              <a:t>}</a:t>
            </a:r>
          </a:p>
          <a:p>
            <a:r>
              <a:rPr lang="ca-ES" dirty="0" err="1"/>
              <a:t>Dealing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</a:t>
            </a:r>
            <a:r>
              <a:rPr lang="ca-ES" dirty="0" err="1"/>
              <a:t>datetimes</a:t>
            </a:r>
            <a:r>
              <a:rPr lang="ca-ES" dirty="0"/>
              <a:t>: {</a:t>
            </a:r>
            <a:r>
              <a:rPr lang="ca-ES" dirty="0" err="1"/>
              <a:t>lubridate</a:t>
            </a:r>
            <a:r>
              <a:rPr lang="ca-ES" dirty="0"/>
              <a:t>}</a:t>
            </a:r>
          </a:p>
          <a:p>
            <a:r>
              <a:rPr lang="ca-ES" dirty="0" err="1"/>
              <a:t>Visualize</a:t>
            </a:r>
            <a:r>
              <a:rPr lang="ca-ES" dirty="0"/>
              <a:t> data: {ggplot2}, {</a:t>
            </a:r>
            <a:r>
              <a:rPr lang="ca-ES" dirty="0" err="1"/>
              <a:t>dygraphs</a:t>
            </a:r>
            <a:r>
              <a:rPr lang="ca-ES" dirty="0"/>
              <a:t>}</a:t>
            </a:r>
          </a:p>
          <a:p>
            <a:r>
              <a:rPr lang="ca-ES" dirty="0" err="1"/>
              <a:t>Read</a:t>
            </a:r>
            <a:r>
              <a:rPr lang="ca-ES" dirty="0"/>
              <a:t>/</a:t>
            </a:r>
            <a:r>
              <a:rPr lang="ca-ES" dirty="0" err="1"/>
              <a:t>Write</a:t>
            </a:r>
            <a:r>
              <a:rPr lang="ca-ES" dirty="0"/>
              <a:t> </a:t>
            </a:r>
            <a:r>
              <a:rPr lang="ca-ES" dirty="0" err="1"/>
              <a:t>external</a:t>
            </a:r>
            <a:r>
              <a:rPr lang="ca-ES" dirty="0"/>
              <a:t> files: {</a:t>
            </a:r>
            <a:r>
              <a:rPr lang="ca-ES" dirty="0" err="1"/>
              <a:t>readr</a:t>
            </a:r>
            <a:r>
              <a:rPr lang="ca-ES" dirty="0"/>
              <a:t>}, {</a:t>
            </a:r>
            <a:r>
              <a:rPr lang="ca-ES" dirty="0" err="1"/>
              <a:t>readxl</a:t>
            </a:r>
            <a:r>
              <a:rPr lang="ca-ES" dirty="0"/>
              <a:t>}, {</a:t>
            </a:r>
            <a:r>
              <a:rPr lang="ca-ES" dirty="0" err="1"/>
              <a:t>writexl</a:t>
            </a:r>
            <a:r>
              <a:rPr lang="ca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5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B873F-9AFF-4AB6-9A17-51D43EC6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Read</a:t>
            </a:r>
            <a:r>
              <a:rPr lang="ca-ES" dirty="0"/>
              <a:t>/</a:t>
            </a:r>
            <a:r>
              <a:rPr lang="ca-ES" dirty="0" err="1"/>
              <a:t>Write</a:t>
            </a:r>
            <a:r>
              <a:rPr lang="ca-ES" dirty="0"/>
              <a:t> data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8EBCDE-7198-4CF8-B2AB-EE755AE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a-ES" dirty="0"/>
              <a:t>{base}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save(x, y, z, “</a:t>
            </a:r>
            <a:r>
              <a:rPr lang="en-GB" sz="18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xyz_vars.rda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”)</a:t>
            </a:r>
            <a:r>
              <a:rPr lang="en-GB" dirty="0"/>
              <a:t> -&gt; 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load(“</a:t>
            </a:r>
            <a:r>
              <a:rPr lang="en-GB" sz="18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xyz_vars.rda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“)</a:t>
            </a:r>
          </a:p>
          <a:p>
            <a:pPr lvl="1"/>
            <a:r>
              <a:rPr lang="en-GB" sz="18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saveRDS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(x, “</a:t>
            </a:r>
            <a:r>
              <a:rPr lang="en-GB" sz="18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x.rds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”) </a:t>
            </a:r>
            <a:r>
              <a:rPr lang="en-GB" dirty="0"/>
              <a:t>-&gt; </a:t>
            </a:r>
            <a:r>
              <a:rPr lang="en-GB" sz="18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readRDS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(“</a:t>
            </a:r>
            <a:r>
              <a:rPr lang="en-GB" sz="18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x.rds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/>
              <a:t>{</a:t>
            </a:r>
            <a:r>
              <a:rPr lang="ca-ES" dirty="0" err="1"/>
              <a:t>readr</a:t>
            </a:r>
            <a:r>
              <a:rPr lang="ca-ES" dirty="0"/>
              <a:t>}</a:t>
            </a:r>
          </a:p>
          <a:p>
            <a:pPr lvl="1"/>
            <a:r>
              <a:rPr lang="ca-ES" dirty="0"/>
              <a:t>CSV: </a:t>
            </a:r>
            <a:r>
              <a:rPr lang="ca-ES" dirty="0" err="1"/>
              <a:t>read_csv</a:t>
            </a:r>
            <a:r>
              <a:rPr lang="ca-ES" dirty="0"/>
              <a:t>, </a:t>
            </a:r>
            <a:r>
              <a:rPr lang="ca-ES" dirty="0" err="1"/>
              <a:t>write_csv</a:t>
            </a:r>
            <a:endParaRPr lang="ca-ES" dirty="0"/>
          </a:p>
          <a:p>
            <a:pPr lvl="1"/>
            <a:r>
              <a:rPr lang="ca-ES" dirty="0"/>
              <a:t>Excel CSV: read_csv2, write_csv2</a:t>
            </a:r>
          </a:p>
          <a:p>
            <a:pPr lvl="1"/>
            <a:r>
              <a:rPr lang="ca-ES" dirty="0"/>
              <a:t>Online open documents</a:t>
            </a:r>
          </a:p>
          <a:p>
            <a:pPr marL="914400" lvl="2" indent="0">
              <a:buNone/>
            </a:pPr>
            <a:r>
              <a:rPr lang="en-GB" sz="18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readr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read_csv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("https://OTexts.com/fpp3/</a:t>
            </a:r>
            <a:r>
              <a:rPr lang="en-GB" sz="1800" dirty="0" err="1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extrafiles</a:t>
            </a:r>
            <a:r>
              <a:rPr lang="en-GB" sz="18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/prison_population.csv")</a:t>
            </a:r>
            <a:endParaRPr lang="ca-ES" sz="1800" dirty="0">
              <a:solidFill>
                <a:srgbClr val="C00000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lvl="1"/>
            <a:endParaRPr lang="ca-ES" dirty="0"/>
          </a:p>
          <a:p>
            <a:r>
              <a:rPr lang="ca-ES" dirty="0"/>
              <a:t>{</a:t>
            </a:r>
            <a:r>
              <a:rPr lang="ca-ES" dirty="0" err="1"/>
              <a:t>readxl</a:t>
            </a:r>
            <a:r>
              <a:rPr lang="ca-ES" dirty="0"/>
              <a:t>}: </a:t>
            </a:r>
            <a:r>
              <a:rPr lang="ca-ES" dirty="0" err="1"/>
              <a:t>read_excel</a:t>
            </a:r>
            <a:endParaRPr lang="ca-ES" dirty="0"/>
          </a:p>
          <a:p>
            <a:r>
              <a:rPr lang="ca-ES" dirty="0"/>
              <a:t>{</a:t>
            </a:r>
            <a:r>
              <a:rPr lang="ca-ES" dirty="0" err="1"/>
              <a:t>writexl</a:t>
            </a:r>
            <a:r>
              <a:rPr lang="ca-ES" dirty="0"/>
              <a:t>}: </a:t>
            </a:r>
            <a:r>
              <a:rPr lang="ca-ES" dirty="0" err="1"/>
              <a:t>write_excel</a:t>
            </a:r>
            <a:endParaRPr lang="ca-ES" dirty="0"/>
          </a:p>
          <a:p>
            <a:endParaRPr lang="ca-ES" dirty="0"/>
          </a:p>
          <a:p>
            <a:r>
              <a:rPr lang="ca-ES" dirty="0"/>
              <a:t>{</a:t>
            </a:r>
            <a:r>
              <a:rPr lang="ca-ES" dirty="0" err="1"/>
              <a:t>jsonlite</a:t>
            </a:r>
            <a:r>
              <a:rPr lang="ca-ES" dirty="0"/>
              <a:t>}: </a:t>
            </a:r>
            <a:r>
              <a:rPr lang="ca-ES" dirty="0" err="1"/>
              <a:t>fromJSON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09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9DB0-8C3D-447E-9486-ABA7F630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Manipulate</a:t>
            </a:r>
            <a:r>
              <a:rPr lang="ca-ES" dirty="0"/>
              <a:t> data: {</a:t>
            </a:r>
            <a:r>
              <a:rPr lang="ca-ES" dirty="0" err="1"/>
              <a:t>dplyr</a:t>
            </a:r>
            <a:r>
              <a:rPr lang="ca-ES" dirty="0"/>
              <a:t>}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890B5-DA32-4189-8A68-0BFE554E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Columns:</a:t>
            </a:r>
          </a:p>
          <a:p>
            <a:pPr lvl="1"/>
            <a:r>
              <a:rPr lang="en-GB" dirty="0"/>
              <a:t>Mutate: mutate, </a:t>
            </a:r>
            <a:r>
              <a:rPr lang="en-GB" dirty="0" err="1"/>
              <a:t>mutate_if</a:t>
            </a:r>
            <a:r>
              <a:rPr lang="en-GB" dirty="0"/>
              <a:t>, </a:t>
            </a:r>
            <a:r>
              <a:rPr lang="en-GB" dirty="0" err="1"/>
              <a:t>mutate_all</a:t>
            </a:r>
            <a:r>
              <a:rPr lang="en-GB" dirty="0"/>
              <a:t>, </a:t>
            </a:r>
            <a:r>
              <a:rPr lang="en-GB" dirty="0" err="1"/>
              <a:t>mutate_at</a:t>
            </a:r>
            <a:endParaRPr lang="en-GB" dirty="0"/>
          </a:p>
          <a:p>
            <a:pPr lvl="1"/>
            <a:r>
              <a:rPr lang="en-GB" dirty="0"/>
              <a:t>Select: select, </a:t>
            </a:r>
            <a:r>
              <a:rPr lang="en-GB" dirty="0" err="1"/>
              <a:t>select_if</a:t>
            </a:r>
            <a:r>
              <a:rPr lang="en-GB" dirty="0"/>
              <a:t>, </a:t>
            </a:r>
            <a:r>
              <a:rPr lang="en-GB" dirty="0" err="1"/>
              <a:t>any_of</a:t>
            </a:r>
            <a:r>
              <a:rPr lang="en-GB" dirty="0"/>
              <a:t>, </a:t>
            </a:r>
            <a:r>
              <a:rPr lang="en-GB" dirty="0" err="1"/>
              <a:t>all_of</a:t>
            </a:r>
            <a:endParaRPr lang="en-GB" dirty="0"/>
          </a:p>
          <a:p>
            <a:pPr lvl="1"/>
            <a:r>
              <a:rPr lang="en-GB" dirty="0"/>
              <a:t>Rename: rename </a:t>
            </a:r>
          </a:p>
          <a:p>
            <a:r>
              <a:rPr lang="en-GB" dirty="0"/>
              <a:t>Rows:</a:t>
            </a:r>
          </a:p>
          <a:p>
            <a:pPr lvl="1"/>
            <a:r>
              <a:rPr lang="en-GB" dirty="0"/>
              <a:t>Filter</a:t>
            </a:r>
          </a:p>
          <a:p>
            <a:pPr lvl="1"/>
            <a:r>
              <a:rPr lang="en-GB" dirty="0"/>
              <a:t>Slice (sample): </a:t>
            </a:r>
            <a:r>
              <a:rPr lang="en-GB" dirty="0" err="1"/>
              <a:t>slice_head</a:t>
            </a:r>
            <a:r>
              <a:rPr lang="en-GB" dirty="0"/>
              <a:t>, </a:t>
            </a:r>
            <a:r>
              <a:rPr lang="en-GB" dirty="0" err="1"/>
              <a:t>slice_tail</a:t>
            </a:r>
            <a:r>
              <a:rPr lang="en-GB" dirty="0"/>
              <a:t>, </a:t>
            </a:r>
            <a:r>
              <a:rPr lang="en-GB" dirty="0" err="1"/>
              <a:t>slice_sample</a:t>
            </a:r>
            <a:r>
              <a:rPr lang="en-GB" dirty="0"/>
              <a:t>, </a:t>
            </a:r>
            <a:r>
              <a:rPr lang="en-GB" dirty="0" err="1"/>
              <a:t>slice_min</a:t>
            </a:r>
            <a:r>
              <a:rPr lang="en-GB" dirty="0"/>
              <a:t>, </a:t>
            </a:r>
            <a:r>
              <a:rPr lang="en-GB" dirty="0" err="1"/>
              <a:t>slice_max</a:t>
            </a:r>
            <a:endParaRPr lang="en-GB" dirty="0"/>
          </a:p>
          <a:p>
            <a:r>
              <a:rPr lang="en-GB" dirty="0"/>
              <a:t>Calculations: </a:t>
            </a:r>
            <a:r>
              <a:rPr lang="en-GB" dirty="0" err="1"/>
              <a:t>group_by</a:t>
            </a:r>
            <a:r>
              <a:rPr lang="en-GB" dirty="0"/>
              <a:t>() + summarise()</a:t>
            </a:r>
          </a:p>
        </p:txBody>
      </p:sp>
    </p:spTree>
    <p:extLst>
      <p:ext uri="{BB962C8B-B14F-4D97-AF65-F5344CB8AC3E}">
        <p14:creationId xmlns:p14="http://schemas.microsoft.com/office/powerpoint/2010/main" val="3529647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E396C5C994D94E88D6E5CD1D298F5A" ma:contentTypeVersion="2" ma:contentTypeDescription="Crea un document nou" ma:contentTypeScope="" ma:versionID="356bb8a62be3cf7edf053aa6e7df072d">
  <xsd:schema xmlns:xsd="http://www.w3.org/2001/XMLSchema" xmlns:xs="http://www.w3.org/2001/XMLSchema" xmlns:p="http://schemas.microsoft.com/office/2006/metadata/properties" xmlns:ns3="af7589f4-c189-4519-bde5-40f3312277df" targetNamespace="http://schemas.microsoft.com/office/2006/metadata/properties" ma:root="true" ma:fieldsID="fbe4a6e2669fc0a36b1afc8243e0ccb6" ns3:_="">
    <xsd:import namespace="af7589f4-c189-4519-bde5-40f3312277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589f4-c189-4519-bde5-40f331227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1612ED-AB6C-49C7-9D87-DE33DE234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589f4-c189-4519-bde5-40f3312277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849457-B70B-4CE9-9FD9-1DCD305FA06C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f7589f4-c189-4519-bde5-40f3312277d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34527E-5E5F-4201-8C58-E6F7F1A87A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1435</Words>
  <Application>Microsoft Office PowerPoint</Application>
  <PresentationFormat>Panorámica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Source Sans Pro</vt:lpstr>
      <vt:lpstr>Tema de Office</vt:lpstr>
      <vt:lpstr>Introduction to R</vt:lpstr>
      <vt:lpstr>R environment</vt:lpstr>
      <vt:lpstr>RStudio</vt:lpstr>
      <vt:lpstr>R base - Python</vt:lpstr>
      <vt:lpstr>R base – Python: data classes</vt:lpstr>
      <vt:lpstr>R base: data classes</vt:lpstr>
      <vt:lpstr>Tidyverse: Data science tools</vt:lpstr>
      <vt:lpstr>Read/Write data</vt:lpstr>
      <vt:lpstr>Manipulate data: {dplyr}</vt:lpstr>
      <vt:lpstr>Datetime vectors: {lubridate} and {tsibble}</vt:lpstr>
      <vt:lpstr>Tidy data: {tidyr}</vt:lpstr>
      <vt:lpstr>Visualization: {ggplot2}, {dygraphs}</vt:lpstr>
      <vt:lpstr>Iterate over list/tible: {purrr}</vt:lpstr>
      <vt:lpstr>Statistics</vt:lpstr>
      <vt:lpstr>Timeseries forecasting: {tidyverts}</vt:lpstr>
      <vt:lpstr>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Marc Cañigueral Maurici</dc:creator>
  <cp:lastModifiedBy>Marc Cañigueral Maurici</cp:lastModifiedBy>
  <cp:revision>10</cp:revision>
  <dcterms:created xsi:type="dcterms:W3CDTF">2020-06-29T08:43:12Z</dcterms:created>
  <dcterms:modified xsi:type="dcterms:W3CDTF">2020-07-02T07:57:39Z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0x01010092E396C5C994D94E88D6E5CD1D298F5A</vt:lpwstr>
  </property>
</Properties>
</file>