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6"/>
  </p:notesMasterIdLst>
  <p:handoutMasterIdLst>
    <p:handoutMasterId r:id="rId47"/>
  </p:handoutMasterIdLst>
  <p:sldIdLst>
    <p:sldId id="505" r:id="rId2"/>
    <p:sldId id="506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7" r:id="rId11"/>
    <p:sldId id="526" r:id="rId12"/>
    <p:sldId id="528" r:id="rId13"/>
    <p:sldId id="529" r:id="rId14"/>
    <p:sldId id="535" r:id="rId15"/>
    <p:sldId id="536" r:id="rId16"/>
    <p:sldId id="537" r:id="rId17"/>
    <p:sldId id="507" r:id="rId18"/>
    <p:sldId id="538" r:id="rId19"/>
    <p:sldId id="508" r:id="rId20"/>
    <p:sldId id="509" r:id="rId21"/>
    <p:sldId id="510" r:id="rId22"/>
    <p:sldId id="530" r:id="rId23"/>
    <p:sldId id="531" r:id="rId24"/>
    <p:sldId id="532" r:id="rId25"/>
    <p:sldId id="533" r:id="rId26"/>
    <p:sldId id="534" r:id="rId27"/>
    <p:sldId id="512" r:id="rId28"/>
    <p:sldId id="513" r:id="rId29"/>
    <p:sldId id="539" r:id="rId30"/>
    <p:sldId id="515" r:id="rId31"/>
    <p:sldId id="516" r:id="rId32"/>
    <p:sldId id="517" r:id="rId33"/>
    <p:sldId id="518" r:id="rId34"/>
    <p:sldId id="551" r:id="rId35"/>
    <p:sldId id="550" r:id="rId36"/>
    <p:sldId id="552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FF99"/>
    <a:srgbClr val="92D050"/>
    <a:srgbClr val="CCFFFF"/>
    <a:srgbClr val="FFCC99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88874" autoAdjust="0"/>
  </p:normalViewPr>
  <p:slideViewPr>
    <p:cSldViewPr>
      <p:cViewPr varScale="1">
        <p:scale>
          <a:sx n="112" d="100"/>
          <a:sy n="112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183" d="100"/>
          <a:sy n="183" d="100"/>
        </p:scale>
        <p:origin x="928" y="208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Floods, fires, top-of-rack switch failure </a:t>
            </a:r>
            <a:r>
              <a:rPr lang="en-US" i="1" dirty="0" smtClean="0"/>
              <a:t>&amp; 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Let’s deal with timeout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…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smtClean="0"/>
              <a:t>2. If A/B voted no, it can safely abort </a:t>
            </a:r>
            <a:r>
              <a:rPr lang="en-US" b="1" dirty="0" smtClean="0"/>
              <a:t>(since the TC will abort from receiving</a:t>
            </a:r>
            <a:r>
              <a:rPr lang="en-US" b="1" baseline="0" dirty="0" smtClean="0"/>
              <a:t> the no, or conservatively abort)</a:t>
            </a:r>
          </a:p>
          <a:p>
            <a:r>
              <a:rPr lang="en-US" dirty="0" smtClean="0"/>
              <a:t>If sent yes,</a:t>
            </a:r>
            <a:r>
              <a:rPr lang="en-US" baseline="0" dirty="0" smtClean="0"/>
              <a:t> can it unilaterally abort?  </a:t>
            </a:r>
            <a:r>
              <a:rPr lang="en-US" b="1" baseline="0" dirty="0" smtClean="0"/>
              <a:t>(NO, since the TC may go ahead, or may have crashed before sending commit to B but will come back up)</a:t>
            </a:r>
          </a:p>
          <a:p>
            <a:r>
              <a:rPr lang="en-US" dirty="0" smtClean="0"/>
              <a:t>Can it unilaterally commit</a:t>
            </a:r>
            <a:r>
              <a:rPr lang="en-US" b="0" dirty="0" smtClean="0"/>
              <a:t>?</a:t>
            </a:r>
            <a:r>
              <a:rPr lang="en-US" b="1" dirty="0" smtClean="0"/>
              <a:t>  (NO</a:t>
            </a:r>
            <a:r>
              <a:rPr lang="en-US" b="1" baseline="0" dirty="0" smtClean="0"/>
              <a:t>, never, needs consensus)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Let’s deal with timeout 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</a:t>
            </a:r>
            <a:r>
              <a:rPr lang="en-US" baseline="0" dirty="0" smtClean="0"/>
              <a:t> Crash and reboot?  Let's see (next slide).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7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Trouble: We’re back to debiting one bank and not crediting</a:t>
            </a:r>
            <a:r>
              <a:rPr lang="en-US" baseline="0" dirty="0" smtClean="0"/>
              <a:t> another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write to log first</a:t>
            </a:r>
            <a:r>
              <a:rPr lang="en-US" b="1" baseline="0" dirty="0" smtClean="0"/>
              <a:t>?  (If we write to log second we might send commit then crash!)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3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QUESTION:</a:t>
            </a:r>
            <a:r>
              <a:rPr lang="en-US" baseline="0" dirty="0" smtClean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61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7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6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4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0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 So,</a:t>
            </a:r>
            <a:r>
              <a:rPr lang="en-US" baseline="0" dirty="0" smtClean="0"/>
              <a:t> let’s investigate replicating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QUESTION:</a:t>
            </a:r>
            <a:r>
              <a:rPr lang="en-US" baseline="0" dirty="0" smtClean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5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can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might not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6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9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Invent a transaction coordinator as a</a:t>
            </a:r>
            <a:r>
              <a:rPr lang="en-US" baseline="0" dirty="0" smtClean="0"/>
              <a:t> single authoritative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Invent a transaction coordinator as a</a:t>
            </a:r>
            <a:r>
              <a:rPr lang="en-US" baseline="0" dirty="0" smtClean="0"/>
              <a:t> single authoritative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Segue:</a:t>
            </a:r>
            <a:r>
              <a:rPr lang="en-US" baseline="0" dirty="0" smtClean="0"/>
              <a:t> Let’s start with correctness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dfdjfldkfd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fdf</a:t>
            </a:r>
            <a:r>
              <a:rPr lang="en-US" dirty="0" smtClean="0"/>
              <a:t> </a:t>
            </a:r>
            <a:r>
              <a:rPr lang="en-US" dirty="0" err="1" smtClean="0"/>
              <a:t>dfdf</a:t>
            </a:r>
            <a:endParaRPr lang="en-US" dirty="0" smtClean="0"/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8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176" y="6249436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  <p:extLst>
      <p:ext uri="{BB962C8B-B14F-4D97-AF65-F5344CB8AC3E}">
        <p14:creationId xmlns:p14="http://schemas.microsoft.com/office/powerpoint/2010/main" val="15136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“Bad things” </a:t>
            </a:r>
            <a:r>
              <a:rPr lang="en-US" dirty="0" smtClean="0"/>
              <a:t>don’t happen, ever</a:t>
            </a:r>
            <a:endParaRPr lang="en-US" dirty="0" smtClean="0"/>
          </a:p>
          <a:p>
            <a:pPr lvl="1"/>
            <a:r>
              <a:rPr lang="en-US" dirty="0" smtClean="0"/>
              <a:t>No stopped or deadlocked states</a:t>
            </a:r>
          </a:p>
          <a:p>
            <a:pPr lvl="1"/>
            <a:r>
              <a:rPr lang="en-US" dirty="0" smtClean="0"/>
              <a:t>No error states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Mutual exclusion: two processes can’t be in a critical section at the same time</a:t>
            </a:r>
          </a:p>
          <a:p>
            <a:pPr lvl="1"/>
            <a:r>
              <a:rPr lang="en-US" dirty="0" smtClean="0"/>
              <a:t>Bounded overtaking: if process 1 wants to enter a critical section, process 2 can enter at most once before process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“Good things” happen</a:t>
            </a:r>
          </a:p>
          <a:p>
            <a:pPr lvl="1"/>
            <a:r>
              <a:rPr lang="is-IS" dirty="0" smtClean="0"/>
              <a:t>…eventually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Starvation freedom: process 1 can eventually enter a critical section as long as process 2 terminates</a:t>
            </a:r>
          </a:p>
          <a:p>
            <a:pPr lvl="1"/>
            <a:r>
              <a:rPr lang="en-US" dirty="0"/>
              <a:t>Eventual consistency</a:t>
            </a:r>
            <a:r>
              <a:rPr lang="en-US" dirty="0" smtClean="0"/>
              <a:t>: if a value in an application doesn’t change, two servers will eventually agree on its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G</a:t>
            </a:r>
            <a:r>
              <a:rPr lang="en-US" dirty="0" smtClean="0"/>
              <a:t>ood” and “bad” are application-specific</a:t>
            </a:r>
          </a:p>
          <a:p>
            <a:r>
              <a:rPr lang="en-US" dirty="0" smtClean="0"/>
              <a:t>Safety is very important in banking transactions</a:t>
            </a:r>
          </a:p>
          <a:p>
            <a:pPr lvl="1"/>
            <a:r>
              <a:rPr lang="en-US" dirty="0" smtClean="0"/>
              <a:t>May take some time to confirm a transaction</a:t>
            </a:r>
          </a:p>
          <a:p>
            <a:r>
              <a:rPr lang="en-US" dirty="0" smtClean="0"/>
              <a:t>Liveness is very important in social networking sites</a:t>
            </a:r>
          </a:p>
          <a:p>
            <a:pPr lvl="1"/>
            <a:r>
              <a:rPr lang="en-US" dirty="0" smtClean="0"/>
              <a:t>See updates right away (what about the “breakup problem”?)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 a </a:t>
            </a:r>
            <a:r>
              <a:rPr lang="en-US" dirty="0" smtClean="0"/>
              <a:t>trade-off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Two-phase commit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send_money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(A, B,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amount)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Begin_Transaction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 if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A.balance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 amount &gt;= 0)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A.balance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A.balance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B.balance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B.balance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+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amount;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Commit_Transaction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 } else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Abort_Transaction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  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sending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Single-server: ACID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Atomicity</a:t>
            </a:r>
            <a:r>
              <a:rPr lang="en-US" dirty="0" smtClean="0"/>
              <a:t>: </a:t>
            </a:r>
            <a:r>
              <a:rPr lang="en-US" dirty="0"/>
              <a:t>all parts of the transaction execute or </a:t>
            </a:r>
            <a:r>
              <a:rPr lang="en-US" dirty="0" smtClean="0"/>
              <a:t>none (A’s decreases </a:t>
            </a:r>
            <a:r>
              <a:rPr lang="en-US" dirty="0"/>
              <a:t>and </a:t>
            </a:r>
            <a:r>
              <a:rPr lang="en-US" dirty="0" smtClean="0"/>
              <a:t>B’s balance </a:t>
            </a:r>
            <a:r>
              <a:rPr lang="en-US" dirty="0"/>
              <a:t>increases)</a:t>
            </a:r>
            <a:endParaRPr lang="en-US" dirty="0" smtClean="0"/>
          </a:p>
          <a:p>
            <a:r>
              <a:rPr lang="en-US" b="1" dirty="0">
                <a:solidFill>
                  <a:schemeClr val="accent6"/>
                </a:solidFill>
              </a:rPr>
              <a:t>Consistency</a:t>
            </a:r>
            <a:r>
              <a:rPr lang="en-US" dirty="0"/>
              <a:t>: the transaction only commits if it preserves invariants </a:t>
            </a:r>
            <a:r>
              <a:rPr lang="en-US" dirty="0" smtClean="0"/>
              <a:t>(A’s balance </a:t>
            </a:r>
            <a:r>
              <a:rPr lang="en-US" dirty="0"/>
              <a:t>never goes below 0</a:t>
            </a:r>
            <a:r>
              <a:rPr lang="en-US" dirty="0" smtClean="0"/>
              <a:t>)</a:t>
            </a:r>
          </a:p>
          <a:p>
            <a:r>
              <a:rPr lang="en-US" b="1" dirty="0">
                <a:solidFill>
                  <a:schemeClr val="accent6"/>
                </a:solidFill>
              </a:rPr>
              <a:t>Isolation</a:t>
            </a:r>
            <a:r>
              <a:rPr lang="en-US" dirty="0"/>
              <a:t>: the transaction executes as if it executed by itself (even if </a:t>
            </a:r>
            <a:r>
              <a:rPr lang="en-US" dirty="0" smtClean="0"/>
              <a:t>C is </a:t>
            </a:r>
            <a:r>
              <a:rPr lang="en-US" dirty="0"/>
              <a:t>accessing </a:t>
            </a:r>
            <a:r>
              <a:rPr lang="en-US" dirty="0" smtClean="0"/>
              <a:t>A’s account</a:t>
            </a:r>
            <a:r>
              <a:rPr lang="en-US" dirty="0"/>
              <a:t>, that will not interfere with this transaction)</a:t>
            </a:r>
          </a:p>
          <a:p>
            <a:r>
              <a:rPr lang="en-US" b="1" dirty="0">
                <a:solidFill>
                  <a:schemeClr val="accent6"/>
                </a:solidFill>
              </a:rPr>
              <a:t>Durability</a:t>
            </a:r>
            <a:r>
              <a:rPr lang="en-US" dirty="0"/>
              <a:t>: the transaction’s effects are not lost after it executes (updates to the balances will remain forever)</a:t>
            </a:r>
          </a:p>
        </p:txBody>
      </p:sp>
    </p:spTree>
    <p:extLst>
      <p:ext uri="{BB962C8B-B14F-4D97-AF65-F5344CB8AC3E}">
        <p14:creationId xmlns:p14="http://schemas.microsoft.com/office/powerpoint/2010/main" val="5174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databases across multiple machines for scalability </a:t>
            </a:r>
            <a:r>
              <a:rPr lang="en-US" dirty="0" smtClean="0"/>
              <a:t>(A and B might </a:t>
            </a:r>
            <a:r>
              <a:rPr lang="en-US" dirty="0"/>
              <a:t>not share a server)</a:t>
            </a:r>
          </a:p>
          <a:p>
            <a:r>
              <a:rPr lang="en-US" dirty="0"/>
              <a:t>A transaction might touch more than one partition</a:t>
            </a:r>
          </a:p>
          <a:p>
            <a:r>
              <a:rPr lang="en-US" dirty="0"/>
              <a:t>How do we guarantee that all of the partitions commit the transactions or none commit the transactions?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Goal: </a:t>
            </a:r>
            <a:r>
              <a:rPr lang="en-US" dirty="0" smtClean="0"/>
              <a:t>General purpose, distributed agreement on some action, with failures</a:t>
            </a:r>
          </a:p>
          <a:p>
            <a:pPr lvl="1"/>
            <a:r>
              <a:rPr lang="en-US" dirty="0" smtClean="0"/>
              <a:t>Different entities play different roles in the action</a:t>
            </a:r>
          </a:p>
          <a:p>
            <a:r>
              <a:rPr lang="en-US" b="1" dirty="0" smtClean="0"/>
              <a:t>Running example:</a:t>
            </a:r>
            <a:r>
              <a:rPr lang="en-US" dirty="0" smtClean="0"/>
              <a:t> Transfer money from A to B</a:t>
            </a:r>
          </a:p>
          <a:p>
            <a:pPr lvl="1"/>
            <a:r>
              <a:rPr lang="en-US" dirty="0" smtClean="0"/>
              <a:t>Debit at A, credit at B, tell the client “okay”</a:t>
            </a:r>
          </a:p>
          <a:p>
            <a:pPr lvl="1"/>
            <a:r>
              <a:rPr lang="en-US" dirty="0" smtClean="0"/>
              <a:t>Require </a:t>
            </a:r>
            <a:r>
              <a:rPr lang="en-US" b="1" dirty="0" smtClean="0">
                <a:solidFill>
                  <a:srgbClr val="008000"/>
                </a:solidFill>
              </a:rPr>
              <a:t>both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banks to do it, or </a:t>
            </a:r>
            <a:r>
              <a:rPr lang="en-US" b="1" dirty="0" smtClean="0">
                <a:solidFill>
                  <a:srgbClr val="008000"/>
                </a:solidFill>
              </a:rPr>
              <a:t>neither</a:t>
            </a:r>
          </a:p>
          <a:p>
            <a:pPr lvl="1"/>
            <a:r>
              <a:rPr lang="en-US" dirty="0" smtClean="0"/>
              <a:t>Require that </a:t>
            </a:r>
            <a:r>
              <a:rPr lang="en-US" b="1" dirty="0" smtClean="0">
                <a:solidFill>
                  <a:srgbClr val="FF0000"/>
                </a:solidFill>
              </a:rPr>
              <a:t>one bank never act alone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is an </a:t>
            </a:r>
            <a:r>
              <a:rPr lang="en-US" b="1" dirty="0" smtClean="0">
                <a:solidFill>
                  <a:srgbClr val="000000"/>
                </a:solidFill>
              </a:rPr>
              <a:t>all-or-nothing </a:t>
            </a:r>
            <a:r>
              <a:rPr lang="en-US" dirty="0" smtClean="0">
                <a:solidFill>
                  <a:srgbClr val="000000"/>
                </a:solidFill>
              </a:rPr>
              <a:t>atomic commit protocol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Later will discuss how to make it </a:t>
            </a:r>
            <a:r>
              <a:rPr lang="en-US" b="1" dirty="0" smtClean="0">
                <a:solidFill>
                  <a:srgbClr val="000000"/>
                </a:solidFill>
              </a:rPr>
              <a:t>before-or-after </a:t>
            </a:r>
            <a:r>
              <a:rPr lang="en-US" dirty="0" smtClean="0">
                <a:solidFill>
                  <a:srgbClr val="000000"/>
                </a:solidFill>
              </a:rPr>
              <a:t>atomic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 (2PC)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1183" y="1470346"/>
            <a:ext cx="5360582" cy="487743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TC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/>
              <a:t>“go!”</a:t>
            </a: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Straw Man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82215" y="3104737"/>
            <a:ext cx="1706219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2125868" y="251831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6513" y="2656165"/>
            <a:ext cx="60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go!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403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1183" y="1470346"/>
            <a:ext cx="5360582" cy="487743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TC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TC </a:t>
            </a:r>
            <a:r>
              <a:rPr lang="en-US" b="1" dirty="0" smtClean="0">
                <a:sym typeface="Wingdings"/>
              </a:rPr>
              <a:t> A</a:t>
            </a:r>
            <a:r>
              <a:rPr lang="en-US" dirty="0" smtClean="0">
                <a:sym typeface="Wingdings"/>
              </a:rPr>
              <a:t>: </a:t>
            </a:r>
            <a:r>
              <a:rPr lang="en-US" i="1" dirty="0" smtClean="0"/>
              <a:t>“debit $20!”</a:t>
            </a:r>
          </a:p>
          <a:p>
            <a:pPr marL="0" indent="447675">
              <a:lnSpc>
                <a:spcPct val="90000"/>
              </a:lnSpc>
              <a:buNone/>
            </a:pPr>
            <a:r>
              <a:rPr lang="en-US" b="1" dirty="0"/>
              <a:t>TC </a:t>
            </a:r>
            <a:r>
              <a:rPr lang="en-US" b="1" dirty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B: </a:t>
            </a:r>
            <a:r>
              <a:rPr lang="en-US" i="1" dirty="0" smtClean="0">
                <a:sym typeface="Wingdings"/>
              </a:rPr>
              <a:t>“credit $20!”</a:t>
            </a:r>
            <a:endParaRPr lang="en-US" i="1" dirty="0"/>
          </a:p>
          <a:p>
            <a:pPr marL="0" indent="447675">
              <a:lnSpc>
                <a:spcPct val="90000"/>
              </a:lnSpc>
              <a:buNone/>
            </a:pPr>
            <a:r>
              <a:rPr lang="en-US" b="1" dirty="0" smtClean="0"/>
              <a:t>TC </a:t>
            </a:r>
            <a:r>
              <a:rPr lang="en-US" b="1" dirty="0" smtClean="0">
                <a:sym typeface="Wingdings"/>
              </a:rPr>
              <a:t> C: </a:t>
            </a:r>
            <a:r>
              <a:rPr lang="en-US" i="1" dirty="0" smtClean="0">
                <a:sym typeface="Wingdings"/>
              </a:rPr>
              <a:t>“okay”</a:t>
            </a:r>
            <a:endParaRPr lang="en-US" i="1" dirty="0" smtClean="0"/>
          </a:p>
          <a:p>
            <a:pPr>
              <a:lnSpc>
                <a:spcPct val="90000"/>
              </a:lnSpc>
            </a:pPr>
            <a:endParaRPr lang="en-US" b="1" spc="-150" dirty="0" smtClean="0"/>
          </a:p>
          <a:p>
            <a:pPr>
              <a:lnSpc>
                <a:spcPct val="90000"/>
              </a:lnSpc>
            </a:pPr>
            <a:r>
              <a:rPr lang="en-US" b="1" spc="-100" dirty="0" smtClean="0"/>
              <a:t>A, B </a:t>
            </a:r>
            <a:r>
              <a:rPr lang="en-US" spc="-100" dirty="0" smtClean="0"/>
              <a:t>perform actions on receipt of messages</a:t>
            </a:r>
            <a:endParaRPr lang="en-US" i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Straw Man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82215" y="3104737"/>
            <a:ext cx="1706219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2125868" y="251831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6513" y="2656165"/>
            <a:ext cx="60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go!</a:t>
            </a:r>
            <a:endParaRPr lang="en-US" b="0" i="1" dirty="0">
              <a:latin typeface="Arial"/>
              <a:cs typeface="Arial"/>
            </a:endParaRPr>
          </a:p>
        </p:txBody>
      </p:sp>
      <p:cxnSp>
        <p:nvCxnSpPr>
          <p:cNvPr id="31" name="Curved Connector 8"/>
          <p:cNvCxnSpPr>
            <a:stCxn id="7" idx="3"/>
            <a:endCxn id="25" idx="0"/>
          </p:cNvCxnSpPr>
          <p:nvPr/>
        </p:nvCxnSpPr>
        <p:spPr>
          <a:xfrm>
            <a:off x="2577203" y="367577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8"/>
          <p:cNvCxnSpPr>
            <a:stCxn id="7" idx="1"/>
            <a:endCxn id="24" idx="0"/>
          </p:cNvCxnSpPr>
          <p:nvPr/>
        </p:nvCxnSpPr>
        <p:spPr>
          <a:xfrm rot="10800000" flipV="1">
            <a:off x="1696329" y="367577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6930232">
            <a:off x="1037570" y="3915408"/>
            <a:ext cx="106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spc="-150" dirty="0" smtClean="0">
                <a:latin typeface="Arial"/>
                <a:cs typeface="Arial"/>
              </a:rPr>
              <a:t>debit $20!</a:t>
            </a:r>
            <a:endParaRPr lang="en-US" sz="1800" b="0" i="1" spc="-15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 rot="4695899">
            <a:off x="2420355" y="3856614"/>
            <a:ext cx="110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1" spc="-150" dirty="0" smtClean="0">
                <a:latin typeface="Arial"/>
                <a:cs typeface="Arial"/>
              </a:rPr>
              <a:t>credit $20!</a:t>
            </a:r>
            <a:endParaRPr lang="en-US" sz="1800" b="0" i="1" spc="-150" dirty="0">
              <a:latin typeface="Arial"/>
              <a:cs typeface="Arial"/>
            </a:endParaRPr>
          </a:p>
        </p:txBody>
      </p:sp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3" name="Curved Connector 8"/>
          <p:cNvCxnSpPr/>
          <p:nvPr/>
        </p:nvCxnSpPr>
        <p:spPr>
          <a:xfrm>
            <a:off x="2392568" y="2518311"/>
            <a:ext cx="0" cy="811385"/>
          </a:xfrm>
          <a:prstGeom prst="straightConnector1">
            <a:avLst/>
          </a:prstGeom>
          <a:ln>
            <a:prstDash val="solid"/>
            <a:headEnd type="arrow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04161" y="2656164"/>
            <a:ext cx="78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okay</a:t>
            </a:r>
            <a:endParaRPr 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01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 in a nutshell</a:t>
            </a:r>
            <a:endParaRPr lang="en-US" spc="-150" dirty="0" smtClean="0"/>
          </a:p>
          <a:p>
            <a:r>
              <a:rPr lang="en-US" spc="-150" dirty="0" smtClean="0"/>
              <a:t>Safety and liveness</a:t>
            </a:r>
          </a:p>
          <a:p>
            <a:r>
              <a:rPr lang="en-US" spc="-150" dirty="0" smtClean="0"/>
              <a:t>Two-phase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2DDF-CCE5-9644-9AF3-BFB84D893A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What could </a:t>
            </a:r>
            <a:r>
              <a:rPr lang="en-US" b="1" dirty="0" smtClean="0"/>
              <a:t>possibly</a:t>
            </a:r>
            <a:r>
              <a:rPr lang="en-US" dirty="0" smtClean="0"/>
              <a:t> go wrong?</a:t>
            </a:r>
            <a:endParaRPr 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pc="-150" dirty="0" smtClean="0"/>
              <a:t>Not enough money in </a:t>
            </a:r>
            <a:r>
              <a:rPr lang="en-US" b="1" spc="-150" dirty="0" smtClean="0"/>
              <a:t>A’s</a:t>
            </a:r>
            <a:r>
              <a:rPr lang="en-US" spc="-150" dirty="0" smtClean="0"/>
              <a:t> bank account?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50" dirty="0" smtClean="0"/>
              <a:t>B’s</a:t>
            </a:r>
            <a:r>
              <a:rPr lang="en-US" spc="-150" dirty="0" smtClean="0"/>
              <a:t> bank account no longer exists?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50" dirty="0" smtClean="0"/>
              <a:t>A</a:t>
            </a:r>
            <a:r>
              <a:rPr lang="en-US" spc="-150" dirty="0" smtClean="0"/>
              <a:t> or </a:t>
            </a:r>
            <a:r>
              <a:rPr lang="en-US" b="1" spc="-150" dirty="0" smtClean="0"/>
              <a:t>B</a:t>
            </a:r>
            <a:r>
              <a:rPr lang="en-US" spc="-150" dirty="0" smtClean="0"/>
              <a:t> </a:t>
            </a:r>
            <a:r>
              <a:rPr lang="en-US" b="1" spc="-150" dirty="0" smtClean="0">
                <a:solidFill>
                  <a:srgbClr val="FF0000"/>
                </a:solidFill>
              </a:rPr>
              <a:t>crashes </a:t>
            </a:r>
            <a:r>
              <a:rPr lang="en-US" spc="-150" dirty="0" smtClean="0">
                <a:solidFill>
                  <a:srgbClr val="000000"/>
                </a:solidFill>
              </a:rPr>
              <a:t>before receiving message</a:t>
            </a:r>
            <a:r>
              <a:rPr lang="en-US" spc="-150" dirty="0" smtClean="0"/>
              <a:t>?</a:t>
            </a:r>
            <a:endParaRPr lang="en-US" spc="-15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The best-effort network </a:t>
            </a:r>
            <a:r>
              <a:rPr lang="en-US" dirty="0" smtClean="0"/>
              <a:t>to </a:t>
            </a:r>
            <a:r>
              <a:rPr lang="en-US" b="1" dirty="0" smtClean="0"/>
              <a:t>B </a:t>
            </a:r>
            <a:r>
              <a:rPr lang="en-US" b="1" dirty="0">
                <a:solidFill>
                  <a:srgbClr val="FF0000"/>
                </a:solidFill>
              </a:rPr>
              <a:t>fails</a:t>
            </a:r>
            <a:r>
              <a:rPr lang="en-US" dirty="0"/>
              <a:t>?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50" dirty="0"/>
              <a:t>TC </a:t>
            </a:r>
            <a:r>
              <a:rPr lang="en-US" b="1" spc="-150" dirty="0">
                <a:solidFill>
                  <a:srgbClr val="FF0000"/>
                </a:solidFill>
              </a:rPr>
              <a:t>crashes</a:t>
            </a:r>
            <a:r>
              <a:rPr lang="en-US" spc="-150" dirty="0">
                <a:solidFill>
                  <a:srgbClr val="FF0000"/>
                </a:solidFill>
              </a:rPr>
              <a:t> </a:t>
            </a:r>
            <a:r>
              <a:rPr lang="en-US" spc="-150" dirty="0"/>
              <a:t>after it sends </a:t>
            </a:r>
            <a:r>
              <a:rPr lang="en-US" i="1" spc="-150" dirty="0" smtClean="0"/>
              <a:t>debit </a:t>
            </a:r>
            <a:r>
              <a:rPr lang="en-US" spc="-150" dirty="0" smtClean="0"/>
              <a:t>to </a:t>
            </a:r>
            <a:r>
              <a:rPr lang="en-US" b="1" spc="-150" dirty="0"/>
              <a:t>A</a:t>
            </a:r>
            <a:r>
              <a:rPr lang="en-US" spc="-150" dirty="0"/>
              <a:t> but before sending to </a:t>
            </a:r>
            <a:r>
              <a:rPr lang="en-US" b="1" spc="-150" dirty="0"/>
              <a:t>B</a:t>
            </a:r>
            <a:r>
              <a:rPr lang="en-US" spc="-15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00562-6296-9E41-94C7-4DAE5BF4E44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Reasoning about the Straw Man protocol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2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Note that </a:t>
            </a:r>
            <a:r>
              <a:rPr lang="en-US" b="1" dirty="0" smtClean="0"/>
              <a:t>TC</a:t>
            </a:r>
            <a:r>
              <a:rPr lang="en-US" dirty="0" smtClean="0"/>
              <a:t>, </a:t>
            </a:r>
            <a:r>
              <a:rPr lang="en-US" b="1" dirty="0" smtClean="0"/>
              <a:t>A</a:t>
            </a:r>
            <a:r>
              <a:rPr lang="en-US" dirty="0" smtClean="0"/>
              <a:t>, and </a:t>
            </a:r>
            <a:r>
              <a:rPr lang="en-US" b="1" dirty="0" smtClean="0"/>
              <a:t>B</a:t>
            </a:r>
            <a:r>
              <a:rPr lang="en-US" dirty="0" smtClean="0"/>
              <a:t> each have a notion of committing</a:t>
            </a:r>
            <a:endParaRPr lang="en-US" dirty="0"/>
          </a:p>
          <a:p>
            <a:r>
              <a:rPr lang="en-US" dirty="0" smtClean="0"/>
              <a:t>We want two properties:</a:t>
            </a:r>
            <a:endParaRPr lang="en-US" b="1" i="1" dirty="0" smtClean="0">
              <a:solidFill>
                <a:srgbClr val="E46C0A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Safety</a:t>
            </a:r>
          </a:p>
          <a:p>
            <a:pPr marL="914400" lvl="1" indent="-514350"/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b="1" dirty="0" smtClean="0">
                <a:solidFill>
                  <a:srgbClr val="000000"/>
                </a:solidFill>
              </a:rPr>
              <a:t>one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commits,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no one </a:t>
            </a:r>
            <a:r>
              <a:rPr lang="en-US" b="1" dirty="0" smtClean="0">
                <a:solidFill>
                  <a:srgbClr val="FF0000"/>
                </a:solidFill>
              </a:rPr>
              <a:t>aborts</a:t>
            </a:r>
          </a:p>
          <a:p>
            <a:pPr marL="914400" lvl="1" indent="-514350"/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b="1" dirty="0" smtClean="0">
                <a:solidFill>
                  <a:srgbClr val="000000"/>
                </a:solidFill>
              </a:rPr>
              <a:t>one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aborts,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no one </a:t>
            </a:r>
            <a:r>
              <a:rPr lang="en-US" b="1" dirty="0" smtClean="0">
                <a:solidFill>
                  <a:srgbClr val="0000FF"/>
                </a:solidFill>
              </a:rPr>
              <a:t>commits</a:t>
            </a:r>
            <a:endParaRPr lang="en-US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Liveness</a:t>
            </a:r>
          </a:p>
          <a:p>
            <a:pPr lvl="1"/>
            <a:r>
              <a:rPr lang="en-US" spc="-150" dirty="0" smtClean="0">
                <a:solidFill>
                  <a:srgbClr val="000000"/>
                </a:solidFill>
              </a:rPr>
              <a:t>If </a:t>
            </a:r>
            <a:r>
              <a:rPr lang="en-US" b="1" spc="-150" dirty="0" smtClean="0">
                <a:solidFill>
                  <a:srgbClr val="0000FF"/>
                </a:solidFill>
              </a:rPr>
              <a:t>no failures </a:t>
            </a:r>
            <a:r>
              <a:rPr lang="en-US" spc="-150" dirty="0" smtClean="0">
                <a:solidFill>
                  <a:srgbClr val="000000"/>
                </a:solidFill>
              </a:rPr>
              <a:t>and </a:t>
            </a:r>
            <a:r>
              <a:rPr lang="en-US" b="1" spc="-150" dirty="0" smtClean="0">
                <a:solidFill>
                  <a:srgbClr val="000000"/>
                </a:solidFill>
              </a:rPr>
              <a:t>A</a:t>
            </a:r>
            <a:r>
              <a:rPr lang="en-US" spc="-150" dirty="0" smtClean="0">
                <a:solidFill>
                  <a:srgbClr val="000000"/>
                </a:solidFill>
              </a:rPr>
              <a:t> and </a:t>
            </a:r>
            <a:r>
              <a:rPr lang="en-US" b="1" spc="-150" dirty="0" smtClean="0">
                <a:solidFill>
                  <a:srgbClr val="000000"/>
                </a:solidFill>
              </a:rPr>
              <a:t>B</a:t>
            </a:r>
            <a:r>
              <a:rPr lang="en-US" spc="-150" dirty="0" smtClean="0">
                <a:solidFill>
                  <a:srgbClr val="000000"/>
                </a:solidFill>
              </a:rPr>
              <a:t> can commit, </a:t>
            </a:r>
            <a:r>
              <a:rPr lang="en-US" b="1" spc="-150" dirty="0" smtClean="0">
                <a:solidFill>
                  <a:srgbClr val="0000FF"/>
                </a:solidFill>
              </a:rPr>
              <a:t>action commits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b="1" dirty="0" smtClean="0">
                <a:solidFill>
                  <a:srgbClr val="FF0000"/>
                </a:solidFill>
              </a:rPr>
              <a:t>failures,</a:t>
            </a:r>
            <a:r>
              <a:rPr lang="en-US" dirty="0" smtClean="0">
                <a:solidFill>
                  <a:srgbClr val="000000"/>
                </a:solidFill>
              </a:rPr>
              <a:t> reach a conclusion ASAP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versus 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2091" y="1470346"/>
            <a:ext cx="4819673" cy="487743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i="1" dirty="0" smtClean="0"/>
              <a:t>correct</a:t>
            </a:r>
            <a:r>
              <a:rPr lang="en-US" sz="3200" dirty="0" smtClean="0"/>
              <a:t> atomic commit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93972" y="310473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2116343" y="2559586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8272" y="2679681"/>
            <a:ext cx="60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go!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73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2091" y="1470346"/>
            <a:ext cx="4819673" cy="487743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TC </a:t>
            </a:r>
            <a:r>
              <a:rPr lang="en-US" sz="2400" b="1" dirty="0" smtClean="0">
                <a:sym typeface="Wingdings"/>
              </a:rPr>
              <a:t> A, B: </a:t>
            </a:r>
            <a:r>
              <a:rPr lang="en-US" sz="2400" i="1" dirty="0" smtClean="0"/>
              <a:t>“prepare!”</a:t>
            </a: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i="1" dirty="0" smtClean="0"/>
              <a:t>correct</a:t>
            </a:r>
            <a:r>
              <a:rPr lang="en-US" sz="3200" dirty="0" smtClean="0"/>
              <a:t> atomic commit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93972" y="310473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cxnSp>
        <p:nvCxnSpPr>
          <p:cNvPr id="31" name="Curved Connector 8"/>
          <p:cNvCxnSpPr>
            <a:stCxn id="7" idx="3"/>
            <a:endCxn id="25" idx="0"/>
          </p:cNvCxnSpPr>
          <p:nvPr/>
        </p:nvCxnSpPr>
        <p:spPr>
          <a:xfrm>
            <a:off x="2577203" y="367577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8"/>
          <p:cNvCxnSpPr>
            <a:stCxn id="7" idx="1"/>
            <a:endCxn id="24" idx="0"/>
          </p:cNvCxnSpPr>
          <p:nvPr/>
        </p:nvCxnSpPr>
        <p:spPr>
          <a:xfrm rot="10800000" flipV="1">
            <a:off x="1696329" y="367577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558" y="3947046"/>
            <a:ext cx="1202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prepare!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668" y="3947046"/>
            <a:ext cx="1202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prepare!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046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2091" y="1470346"/>
            <a:ext cx="4819673" cy="487743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TC </a:t>
            </a:r>
            <a:r>
              <a:rPr lang="en-US" sz="2400" b="1" dirty="0" smtClean="0">
                <a:sym typeface="Wingdings"/>
              </a:rPr>
              <a:t> A, B: </a:t>
            </a:r>
            <a:r>
              <a:rPr lang="en-US" sz="2400" i="1" dirty="0" smtClean="0"/>
              <a:t>“prepare!”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/>
              <a:t>A, B </a:t>
            </a:r>
            <a:r>
              <a:rPr lang="en-US" sz="2400" b="1" spc="-100" dirty="0" smtClean="0">
                <a:sym typeface="Wingdings"/>
              </a:rPr>
              <a:t> P: </a:t>
            </a:r>
            <a:r>
              <a:rPr lang="en-US" sz="2400" i="1" spc="-100" dirty="0" smtClean="0">
                <a:sym typeface="Wingdings"/>
              </a:rPr>
              <a:t>“yes”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“no”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>
              <a:sym typeface="Wingdings"/>
            </a:endParaRPr>
          </a:p>
          <a:p>
            <a:pPr marL="0" indent="446088">
              <a:lnSpc>
                <a:spcPct val="90000"/>
              </a:lnSpc>
              <a:buNone/>
            </a:pPr>
            <a:endParaRPr lang="en-US" sz="2400" i="1" spc="-100" dirty="0" smtClean="0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i="1" dirty="0" smtClean="0"/>
              <a:t>correct</a:t>
            </a:r>
            <a:r>
              <a:rPr lang="en-US" sz="3200" dirty="0" smtClean="0"/>
              <a:t> atomic commit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93972" y="310473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21" name="Curved Connector 8"/>
          <p:cNvCxnSpPr/>
          <p:nvPr/>
        </p:nvCxnSpPr>
        <p:spPr>
          <a:xfrm flipV="1">
            <a:off x="1823246" y="3981728"/>
            <a:ext cx="331118" cy="666414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flipH="1" flipV="1">
            <a:off x="2410039" y="3998494"/>
            <a:ext cx="305969" cy="637074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7869845">
            <a:off x="1722514" y="4288087"/>
            <a:ext cx="64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yes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 rot="3935173">
            <a:off x="2197062" y="4316586"/>
            <a:ext cx="64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yes</a:t>
            </a:r>
            <a:endParaRPr 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8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592255" y="3947924"/>
            <a:ext cx="114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commit!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3165" y="3954925"/>
            <a:ext cx="114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commit!</a:t>
            </a:r>
            <a:endParaRPr lang="en-US" b="0" i="1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2091" y="1470346"/>
            <a:ext cx="4819673" cy="487743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TC </a:t>
            </a:r>
            <a:r>
              <a:rPr lang="en-US" sz="2400" b="1" dirty="0" smtClean="0">
                <a:sym typeface="Wingdings"/>
              </a:rPr>
              <a:t> A, B: </a:t>
            </a:r>
            <a:r>
              <a:rPr lang="en-US" sz="2400" i="1" dirty="0" smtClean="0"/>
              <a:t>“prepare!”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/>
              <a:t>A, B </a:t>
            </a:r>
            <a:r>
              <a:rPr lang="en-US" sz="2400" b="1" spc="-100" dirty="0" smtClean="0">
                <a:sym typeface="Wingdings"/>
              </a:rPr>
              <a:t> P: </a:t>
            </a:r>
            <a:r>
              <a:rPr lang="en-US" sz="2400" i="1" spc="-100" dirty="0" smtClean="0">
                <a:sym typeface="Wingdings"/>
              </a:rPr>
              <a:t>“yes”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“no”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>
                <a:sym typeface="Wingdings"/>
              </a:rPr>
              <a:t>TC  A, B:</a:t>
            </a:r>
            <a:r>
              <a:rPr lang="en-US" sz="2400" spc="-100" dirty="0" smtClean="0">
                <a:sym typeface="Wingdings"/>
              </a:rPr>
              <a:t> </a:t>
            </a:r>
            <a:r>
              <a:rPr lang="en-US" sz="2400" i="1" spc="-100" dirty="0" smtClean="0">
                <a:sym typeface="Wingdings"/>
              </a:rPr>
              <a:t>“</a:t>
            </a:r>
            <a:r>
              <a:rPr lang="en-US" sz="2400" i="1" spc="-100" dirty="0" smtClean="0">
                <a:solidFill>
                  <a:srgbClr val="0000FF"/>
                </a:solidFill>
                <a:sym typeface="Wingdings"/>
              </a:rPr>
              <a:t>commit!</a:t>
            </a:r>
            <a:r>
              <a:rPr lang="en-US" sz="2400" i="1" spc="-100" dirty="0" smtClean="0">
                <a:sym typeface="Wingdings"/>
              </a:rPr>
              <a:t>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</a:t>
            </a:r>
            <a:r>
              <a:rPr lang="en-US" sz="2400" i="1" spc="-100" dirty="0" smtClean="0">
                <a:solidFill>
                  <a:srgbClr val="FF3300"/>
                </a:solidFill>
                <a:sym typeface="Wingdings"/>
              </a:rPr>
              <a:t>abort!</a:t>
            </a:r>
            <a:r>
              <a:rPr lang="en-US" sz="2400" i="1" spc="-100" dirty="0" smtClean="0">
                <a:sym typeface="Wingdings"/>
              </a:rPr>
              <a:t>”</a:t>
            </a:r>
          </a:p>
          <a:p>
            <a:pPr marL="717550" lvl="1" indent="-317500">
              <a:lnSpc>
                <a:spcPct val="90000"/>
              </a:lnSpc>
            </a:pPr>
            <a:r>
              <a:rPr lang="en-US" sz="2400" b="1" spc="-150" dirty="0" smtClean="0">
                <a:sym typeface="Wingdings"/>
              </a:rPr>
              <a:t>TC </a:t>
            </a:r>
            <a:r>
              <a:rPr lang="en-US" sz="2400" spc="-150" dirty="0" smtClean="0">
                <a:sym typeface="Wingdings"/>
              </a:rPr>
              <a:t>sends </a:t>
            </a:r>
            <a:r>
              <a:rPr lang="en-US" sz="2400" b="1" i="1" spc="-150" dirty="0" smtClean="0">
                <a:solidFill>
                  <a:srgbClr val="0000FF"/>
                </a:solidFill>
                <a:sym typeface="Wingdings"/>
              </a:rPr>
              <a:t>commit</a:t>
            </a:r>
            <a:r>
              <a:rPr lang="en-US" sz="2400" spc="-15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spc="-150" dirty="0" smtClean="0">
                <a:sym typeface="Wingdings"/>
              </a:rPr>
              <a:t>if </a:t>
            </a:r>
            <a:r>
              <a:rPr lang="en-US" sz="2400" b="1" spc="-150" dirty="0" smtClean="0">
                <a:sym typeface="Wingdings"/>
              </a:rPr>
              <a:t>both</a:t>
            </a:r>
            <a:r>
              <a:rPr lang="en-US" sz="2400" spc="-150" dirty="0" smtClean="0">
                <a:sym typeface="Wingdings"/>
              </a:rPr>
              <a:t> say </a:t>
            </a:r>
            <a:r>
              <a:rPr lang="en-US" sz="2400" i="1" spc="-150" dirty="0" smtClean="0">
                <a:sym typeface="Wingdings"/>
              </a:rPr>
              <a:t>yes</a:t>
            </a:r>
          </a:p>
          <a:p>
            <a:pPr marL="717550" lvl="1" indent="-317500">
              <a:lnSpc>
                <a:spcPct val="90000"/>
              </a:lnSpc>
            </a:pPr>
            <a:r>
              <a:rPr lang="en-US" sz="2400" b="1" spc="-150" dirty="0" smtClean="0">
                <a:sym typeface="Wingdings"/>
              </a:rPr>
              <a:t>TC</a:t>
            </a:r>
            <a:r>
              <a:rPr lang="en-US" sz="2400" spc="-150" dirty="0" smtClean="0">
                <a:sym typeface="Wingdings"/>
              </a:rPr>
              <a:t> sends </a:t>
            </a:r>
            <a:r>
              <a:rPr lang="en-US" sz="2400" b="1" i="1" spc="-150" dirty="0" smtClean="0">
                <a:solidFill>
                  <a:srgbClr val="FF3300"/>
                </a:solidFill>
                <a:sym typeface="Wingdings"/>
              </a:rPr>
              <a:t>abort</a:t>
            </a:r>
            <a:r>
              <a:rPr lang="en-US" sz="2400" spc="-150" dirty="0" smtClean="0">
                <a:solidFill>
                  <a:srgbClr val="FF3300"/>
                </a:solidFill>
                <a:sym typeface="Wingdings"/>
              </a:rPr>
              <a:t> </a:t>
            </a:r>
            <a:r>
              <a:rPr lang="en-US" sz="2400" spc="-150" dirty="0" smtClean="0">
                <a:sym typeface="Wingdings"/>
              </a:rPr>
              <a:t>if </a:t>
            </a:r>
            <a:r>
              <a:rPr lang="en-US" sz="2400" b="1" spc="-150" dirty="0" smtClean="0">
                <a:sym typeface="Wingdings"/>
              </a:rPr>
              <a:t>either</a:t>
            </a:r>
            <a:r>
              <a:rPr lang="en-US" sz="2400" spc="-150" dirty="0" smtClean="0">
                <a:sym typeface="Wingdings"/>
              </a:rPr>
              <a:t> say </a:t>
            </a:r>
            <a:r>
              <a:rPr lang="en-US" sz="2400" i="1" spc="-150" dirty="0" smtClean="0">
                <a:sym typeface="Wingdings"/>
              </a:rPr>
              <a:t>no</a:t>
            </a: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i="1" dirty="0" smtClean="0"/>
              <a:t>correct</a:t>
            </a:r>
            <a:r>
              <a:rPr lang="en-US" sz="3200" dirty="0" smtClean="0"/>
              <a:t> atomic commit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93972" y="310473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cxnSp>
        <p:nvCxnSpPr>
          <p:cNvPr id="31" name="Curved Connector 8"/>
          <p:cNvCxnSpPr>
            <a:stCxn id="7" idx="3"/>
            <a:endCxn id="25" idx="0"/>
          </p:cNvCxnSpPr>
          <p:nvPr/>
        </p:nvCxnSpPr>
        <p:spPr>
          <a:xfrm>
            <a:off x="2577203" y="367577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8"/>
          <p:cNvCxnSpPr>
            <a:stCxn id="7" idx="1"/>
            <a:endCxn id="24" idx="0"/>
          </p:cNvCxnSpPr>
          <p:nvPr/>
        </p:nvCxnSpPr>
        <p:spPr>
          <a:xfrm rot="10800000" flipV="1">
            <a:off x="1696329" y="367577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904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2091" y="1470346"/>
            <a:ext cx="4819673" cy="4877434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TC </a:t>
            </a:r>
            <a:r>
              <a:rPr lang="en-US" sz="2400" b="1" dirty="0" smtClean="0">
                <a:sym typeface="Wingdings"/>
              </a:rPr>
              <a:t> A, B: </a:t>
            </a:r>
            <a:r>
              <a:rPr lang="en-US" sz="2400" i="1" dirty="0" smtClean="0"/>
              <a:t>“prepare!”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/>
              <a:t>A, B </a:t>
            </a:r>
            <a:r>
              <a:rPr lang="en-US" sz="2400" b="1" spc="-100" dirty="0" smtClean="0">
                <a:sym typeface="Wingdings"/>
              </a:rPr>
              <a:t> P: </a:t>
            </a:r>
            <a:r>
              <a:rPr lang="en-US" sz="2400" i="1" spc="-100" dirty="0" smtClean="0">
                <a:sym typeface="Wingdings"/>
              </a:rPr>
              <a:t>“yes”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“no”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>
                <a:sym typeface="Wingdings"/>
              </a:rPr>
              <a:t>TC  A, B:</a:t>
            </a:r>
            <a:r>
              <a:rPr lang="en-US" sz="2400" spc="-100" dirty="0">
                <a:sym typeface="Wingdings"/>
              </a:rPr>
              <a:t> </a:t>
            </a:r>
            <a:r>
              <a:rPr lang="en-US" sz="2400" i="1" spc="-100" dirty="0">
                <a:sym typeface="Wingdings"/>
              </a:rPr>
              <a:t>“</a:t>
            </a:r>
            <a:r>
              <a:rPr lang="en-US" sz="2400" i="1" spc="-100" dirty="0">
                <a:solidFill>
                  <a:srgbClr val="0000FF"/>
                </a:solidFill>
                <a:sym typeface="Wingdings"/>
              </a:rPr>
              <a:t>commit!</a:t>
            </a:r>
            <a:r>
              <a:rPr lang="en-US" sz="2400" i="1" spc="-100" dirty="0">
                <a:sym typeface="Wingdings"/>
              </a:rPr>
              <a:t>” </a:t>
            </a:r>
            <a:r>
              <a:rPr lang="en-US" sz="2400" spc="-100" dirty="0">
                <a:sym typeface="Wingdings"/>
              </a:rPr>
              <a:t>or </a:t>
            </a:r>
            <a:r>
              <a:rPr lang="en-US" sz="2400" i="1" spc="-100" dirty="0">
                <a:sym typeface="Wingdings"/>
              </a:rPr>
              <a:t>“</a:t>
            </a:r>
            <a:r>
              <a:rPr lang="en-US" sz="2400" i="1" spc="-100" dirty="0">
                <a:solidFill>
                  <a:srgbClr val="FF3300"/>
                </a:solidFill>
                <a:sym typeface="Wingdings"/>
              </a:rPr>
              <a:t>abort!</a:t>
            </a:r>
            <a:r>
              <a:rPr lang="en-US" sz="2400" i="1" spc="-100" dirty="0">
                <a:sym typeface="Wingdings"/>
              </a:rPr>
              <a:t>”</a:t>
            </a:r>
          </a:p>
          <a:p>
            <a:pPr marL="717550" lvl="1" indent="-317500">
              <a:lnSpc>
                <a:spcPct val="90000"/>
              </a:lnSpc>
            </a:pPr>
            <a:r>
              <a:rPr lang="en-US" sz="2400" b="1" spc="-150" dirty="0">
                <a:sym typeface="Wingdings"/>
              </a:rPr>
              <a:t>TC </a:t>
            </a:r>
            <a:r>
              <a:rPr lang="en-US" sz="2400" spc="-150" dirty="0">
                <a:sym typeface="Wingdings"/>
              </a:rPr>
              <a:t>sends </a:t>
            </a:r>
            <a:r>
              <a:rPr lang="en-US" sz="2400" b="1" i="1" spc="-150" dirty="0">
                <a:solidFill>
                  <a:srgbClr val="0000FF"/>
                </a:solidFill>
                <a:sym typeface="Wingdings"/>
              </a:rPr>
              <a:t>commit</a:t>
            </a:r>
            <a:r>
              <a:rPr lang="en-US" sz="2400" spc="-15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spc="-150" dirty="0">
                <a:sym typeface="Wingdings"/>
              </a:rPr>
              <a:t>if </a:t>
            </a:r>
            <a:r>
              <a:rPr lang="en-US" sz="2400" b="1" spc="-150" dirty="0">
                <a:sym typeface="Wingdings"/>
              </a:rPr>
              <a:t>both</a:t>
            </a:r>
            <a:r>
              <a:rPr lang="en-US" sz="2400" spc="-150" dirty="0">
                <a:sym typeface="Wingdings"/>
              </a:rPr>
              <a:t> say </a:t>
            </a:r>
            <a:r>
              <a:rPr lang="en-US" sz="2400" i="1" spc="-150" dirty="0">
                <a:sym typeface="Wingdings"/>
              </a:rPr>
              <a:t>yes</a:t>
            </a:r>
          </a:p>
          <a:p>
            <a:pPr marL="717550" lvl="1" indent="-317500">
              <a:lnSpc>
                <a:spcPct val="90000"/>
              </a:lnSpc>
            </a:pPr>
            <a:r>
              <a:rPr lang="en-US" sz="2400" b="1" spc="-150" dirty="0">
                <a:sym typeface="Wingdings"/>
              </a:rPr>
              <a:t>TC</a:t>
            </a:r>
            <a:r>
              <a:rPr lang="en-US" sz="2400" spc="-150" dirty="0">
                <a:sym typeface="Wingdings"/>
              </a:rPr>
              <a:t> sends </a:t>
            </a:r>
            <a:r>
              <a:rPr lang="en-US" sz="2400" b="1" i="1" spc="-150" dirty="0">
                <a:solidFill>
                  <a:srgbClr val="FF3300"/>
                </a:solidFill>
                <a:sym typeface="Wingdings"/>
              </a:rPr>
              <a:t>abort</a:t>
            </a:r>
            <a:r>
              <a:rPr lang="en-US" sz="2400" spc="-150" dirty="0">
                <a:solidFill>
                  <a:srgbClr val="FF3300"/>
                </a:solidFill>
                <a:sym typeface="Wingdings"/>
              </a:rPr>
              <a:t> </a:t>
            </a:r>
            <a:r>
              <a:rPr lang="en-US" sz="2400" spc="-150" dirty="0">
                <a:sym typeface="Wingdings"/>
              </a:rPr>
              <a:t>if </a:t>
            </a:r>
            <a:r>
              <a:rPr lang="en-US" sz="2400" b="1" spc="-150" dirty="0">
                <a:sym typeface="Wingdings"/>
              </a:rPr>
              <a:t>either</a:t>
            </a:r>
            <a:r>
              <a:rPr lang="en-US" sz="2400" spc="-150" dirty="0">
                <a:sym typeface="Wingdings"/>
              </a:rPr>
              <a:t> say </a:t>
            </a:r>
            <a:r>
              <a:rPr lang="en-US" sz="2400" i="1" spc="-150" dirty="0">
                <a:sym typeface="Wingdings"/>
              </a:rPr>
              <a:t>no</a:t>
            </a:r>
            <a:endParaRPr lang="en-US" sz="2400" b="1" spc="-1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/>
              <a:t>TC </a:t>
            </a:r>
            <a:r>
              <a:rPr lang="en-US" sz="2400" b="1" spc="-100" dirty="0" smtClean="0">
                <a:sym typeface="Wingdings"/>
              </a:rPr>
              <a:t> C:</a:t>
            </a:r>
            <a:r>
              <a:rPr lang="en-US" sz="2400" spc="-100" dirty="0" smtClean="0">
                <a:sym typeface="Wingdings"/>
              </a:rPr>
              <a:t> </a:t>
            </a:r>
            <a:r>
              <a:rPr lang="en-US" sz="2400" i="1" spc="-100" dirty="0" smtClean="0">
                <a:sym typeface="Wingdings"/>
              </a:rPr>
              <a:t>“okay” or “failed”</a:t>
            </a:r>
          </a:p>
          <a:p>
            <a:pPr marL="0" indent="446088">
              <a:lnSpc>
                <a:spcPct val="90000"/>
              </a:lnSpc>
              <a:buNone/>
            </a:pPr>
            <a:endParaRPr lang="en-US" sz="2400" i="1" spc="-100" dirty="0"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sz="2400" b="1" spc="-100" dirty="0" smtClean="0"/>
              <a:t>A</a:t>
            </a:r>
            <a:r>
              <a:rPr lang="en-US" sz="2400" b="1" spc="-100" dirty="0"/>
              <a:t>, B </a:t>
            </a:r>
            <a:r>
              <a:rPr lang="en-US" sz="2400" spc="-100" dirty="0" smtClean="0"/>
              <a:t>commit on </a:t>
            </a:r>
            <a:r>
              <a:rPr lang="en-US" sz="2400" spc="-100" dirty="0"/>
              <a:t>receipt of </a:t>
            </a:r>
            <a:r>
              <a:rPr lang="en-US" sz="2400" spc="-100" dirty="0" smtClean="0"/>
              <a:t>commit message</a:t>
            </a:r>
            <a:endParaRPr lang="en-US" sz="2400" i="1" spc="-100" dirty="0"/>
          </a:p>
          <a:p>
            <a:pPr marL="0" indent="446088">
              <a:lnSpc>
                <a:spcPct val="90000"/>
              </a:lnSpc>
              <a:buNone/>
            </a:pPr>
            <a:endParaRPr lang="en-US" sz="2400" i="1" spc="-100" dirty="0" smtClean="0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i="1" dirty="0" smtClean="0"/>
              <a:t>correct</a:t>
            </a:r>
            <a:r>
              <a:rPr lang="en-US" sz="3200" dirty="0" smtClean="0"/>
              <a:t> atomic commit protocol</a:t>
            </a:r>
            <a:endParaRPr lang="en-US" sz="3200" dirty="0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879238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293972" y="310473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228241" y="5403385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" name="Picture 1" descr="Mac-Book-Black-On-48x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1949986"/>
            <a:ext cx="609600" cy="609600"/>
          </a:xfrm>
          <a:prstGeom prst="rect">
            <a:avLst/>
          </a:prstGeom>
        </p:spPr>
      </p:pic>
      <p:pic>
        <p:nvPicPr>
          <p:cNvPr id="7" name="Picture 6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03" y="3370971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528" y="4676741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78" y="4676741"/>
            <a:ext cx="609600" cy="609600"/>
          </a:xfrm>
          <a:prstGeom prst="rect">
            <a:avLst/>
          </a:prstGeom>
        </p:spPr>
      </p:pic>
      <p:sp>
        <p:nvSpPr>
          <p:cNvPr id="41" name="Rectangle 6"/>
          <p:cNvSpPr>
            <a:spLocks/>
          </p:cNvSpPr>
          <p:nvPr/>
        </p:nvSpPr>
        <p:spPr bwMode="auto">
          <a:xfrm>
            <a:off x="1463458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42" name="Rectangle 6"/>
          <p:cNvSpPr>
            <a:spLocks/>
          </p:cNvSpPr>
          <p:nvPr/>
        </p:nvSpPr>
        <p:spPr bwMode="auto">
          <a:xfrm>
            <a:off x="2654013" y="5406436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44" name="Curved Connector 8"/>
          <p:cNvCxnSpPr/>
          <p:nvPr/>
        </p:nvCxnSpPr>
        <p:spPr>
          <a:xfrm>
            <a:off x="2392568" y="2518311"/>
            <a:ext cx="0" cy="811385"/>
          </a:xfrm>
          <a:prstGeom prst="straightConnector1">
            <a:avLst/>
          </a:prstGeom>
          <a:ln>
            <a:prstDash val="solid"/>
            <a:headEnd type="arrow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80643" y="2679681"/>
            <a:ext cx="78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Arial"/>
                <a:cs typeface="Arial"/>
              </a:rPr>
              <a:t>okay</a:t>
            </a:r>
            <a:endParaRPr lang="en-US" b="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212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Why is this correct?</a:t>
            </a:r>
            <a:endParaRPr lang="en-US" dirty="0"/>
          </a:p>
          <a:p>
            <a:pPr lvl="1"/>
            <a:r>
              <a:rPr lang="en-US" dirty="0" smtClean="0"/>
              <a:t>Neither can commit unless both agreed to commit</a:t>
            </a:r>
            <a:endParaRPr lang="en-US" dirty="0"/>
          </a:p>
          <a:p>
            <a:r>
              <a:rPr lang="en-US" i="1" dirty="0" smtClean="0"/>
              <a:t>What about performance?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spc="-150" dirty="0" smtClean="0"/>
              <a:t>Timeout: </a:t>
            </a:r>
            <a:r>
              <a:rPr lang="en-US" spc="-150" dirty="0" smtClean="0"/>
              <a:t>I’m up, but didn’t receive a message I expected</a:t>
            </a:r>
          </a:p>
          <a:p>
            <a:pPr marL="1371600" lvl="2" indent="-514350"/>
            <a:r>
              <a:rPr lang="en-US" dirty="0" smtClean="0"/>
              <a:t>Maybe other node crashed, maybe network broken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Reboot: </a:t>
            </a:r>
            <a:r>
              <a:rPr lang="en-US" dirty="0" smtClean="0"/>
              <a:t>Node crashed, is rebooting, must clean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00562-6296-9E41-94C7-4DAE5BF4E4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atomic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Where do hosts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wait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messages?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TC</a:t>
            </a:r>
            <a:r>
              <a:rPr lang="en-US" dirty="0" smtClean="0"/>
              <a:t> waits for “yes” or “no” from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</a:p>
          <a:p>
            <a:pPr lvl="1"/>
            <a:r>
              <a:rPr lang="en-US" b="1" dirty="0" smtClean="0"/>
              <a:t>TC</a:t>
            </a:r>
            <a:r>
              <a:rPr lang="en-US" dirty="0" smtClean="0"/>
              <a:t> hasn’t yet sent any commit messages, so can </a:t>
            </a:r>
            <a:r>
              <a:rPr lang="en-US" b="1" dirty="0" smtClean="0"/>
              <a:t>safely </a:t>
            </a:r>
            <a:r>
              <a:rPr lang="en-US" b="1" dirty="0" smtClean="0">
                <a:solidFill>
                  <a:srgbClr val="FF0000"/>
                </a:solidFill>
              </a:rPr>
              <a:t>abort </a:t>
            </a:r>
            <a:r>
              <a:rPr lang="en-US" dirty="0" smtClean="0"/>
              <a:t>after a timeout</a:t>
            </a:r>
            <a:endParaRPr lang="en-US" b="1" dirty="0"/>
          </a:p>
          <a:p>
            <a:pPr marL="717550" lvl="1" indent="-317500"/>
            <a:r>
              <a:rPr lang="en-US" dirty="0" smtClean="0"/>
              <a:t>But this is </a:t>
            </a:r>
            <a:r>
              <a:rPr lang="en-US" b="1" dirty="0" smtClean="0"/>
              <a:t>conservative:</a:t>
            </a:r>
            <a:r>
              <a:rPr lang="en-US" dirty="0" smtClean="0"/>
              <a:t> might be network problem</a:t>
            </a:r>
          </a:p>
          <a:p>
            <a:pPr marL="1117600" lvl="2" indent="-317500"/>
            <a:r>
              <a:rPr lang="en-US" dirty="0" smtClean="0"/>
              <a:t>We’ve preserved correctness, sacrificed performance</a:t>
            </a:r>
            <a:endParaRPr lang="en-US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wait for “commit” or “abort” from </a:t>
            </a:r>
            <a:r>
              <a:rPr lang="en-US" b="1" dirty="0" smtClean="0"/>
              <a:t>TC</a:t>
            </a:r>
          </a:p>
          <a:p>
            <a:pPr lvl="1"/>
            <a:r>
              <a:rPr lang="en-US" dirty="0" smtClean="0"/>
              <a:t>If it sent a </a:t>
            </a:r>
            <a:r>
              <a:rPr lang="en-US" i="1" dirty="0" smtClean="0"/>
              <a:t>no</a:t>
            </a:r>
            <a:r>
              <a:rPr lang="en-US" dirty="0" smtClean="0"/>
              <a:t>, it can</a:t>
            </a:r>
            <a:r>
              <a:rPr lang="en-US" b="1" dirty="0" smtClean="0"/>
              <a:t> safely </a:t>
            </a:r>
            <a:r>
              <a:rPr lang="en-US" b="1" dirty="0" smtClean="0">
                <a:solidFill>
                  <a:srgbClr val="FF0000"/>
                </a:solidFill>
              </a:rPr>
              <a:t>abort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(why?)</a:t>
            </a:r>
          </a:p>
          <a:p>
            <a:pPr lvl="1"/>
            <a:r>
              <a:rPr lang="en-US" dirty="0" smtClean="0"/>
              <a:t>If it sent a </a:t>
            </a:r>
            <a:r>
              <a:rPr lang="en-US" i="1" dirty="0" smtClean="0"/>
              <a:t>yes</a:t>
            </a:r>
            <a:r>
              <a:rPr lang="en-US" dirty="0" smtClean="0"/>
              <a:t>, can it unilaterally abort?</a:t>
            </a:r>
          </a:p>
          <a:p>
            <a:pPr lvl="1"/>
            <a:r>
              <a:rPr lang="en-US" dirty="0" smtClean="0"/>
              <a:t>Can it unilaterally commit?</a:t>
            </a:r>
          </a:p>
          <a:p>
            <a:pPr lvl="1"/>
            <a:r>
              <a:rPr lang="en-US" dirty="0" smtClean="0"/>
              <a:t>A, B could wait forever, but there is an alternative…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in atomic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Consider Server </a:t>
            </a:r>
            <a:r>
              <a:rPr lang="en-US" b="1" dirty="0"/>
              <a:t>B</a:t>
            </a:r>
            <a:r>
              <a:rPr lang="en-US" dirty="0"/>
              <a:t> (Server </a:t>
            </a:r>
            <a:r>
              <a:rPr lang="en-US" b="1" dirty="0"/>
              <a:t>A</a:t>
            </a:r>
            <a:r>
              <a:rPr lang="en-US" dirty="0"/>
              <a:t> case is symmetric) waiting for </a:t>
            </a:r>
            <a:r>
              <a:rPr lang="en-US" i="1" dirty="0"/>
              <a:t>commit</a:t>
            </a:r>
            <a:r>
              <a:rPr lang="en-US" dirty="0"/>
              <a:t> or </a:t>
            </a:r>
            <a:r>
              <a:rPr lang="en-US" i="1" dirty="0"/>
              <a:t>abort</a:t>
            </a:r>
            <a:r>
              <a:rPr lang="en-US" dirty="0"/>
              <a:t> from </a:t>
            </a:r>
            <a:r>
              <a:rPr lang="en-US" b="1" dirty="0" smtClean="0"/>
              <a:t>TC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Assume </a:t>
            </a:r>
            <a:r>
              <a:rPr lang="en-US" b="1" dirty="0"/>
              <a:t>B</a:t>
            </a:r>
            <a:r>
              <a:rPr lang="en-US" dirty="0"/>
              <a:t> voted </a:t>
            </a:r>
            <a:r>
              <a:rPr lang="en-US" i="1" dirty="0"/>
              <a:t>yes</a:t>
            </a:r>
            <a:r>
              <a:rPr lang="en-US" dirty="0"/>
              <a:t> (else, unilateral abort possible)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b="1" dirty="0"/>
              <a:t>B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ym typeface="Wingdings"/>
              </a:rPr>
              <a:t>A: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“status?” </a:t>
            </a:r>
            <a:r>
              <a:rPr lang="en-US" b="1" dirty="0"/>
              <a:t>A</a:t>
            </a:r>
            <a:r>
              <a:rPr lang="en-US" dirty="0"/>
              <a:t> then replies back to </a:t>
            </a:r>
            <a:r>
              <a:rPr lang="en-US" b="1" dirty="0"/>
              <a:t>B.</a:t>
            </a:r>
            <a:r>
              <a:rPr lang="en-US" dirty="0"/>
              <a:t>  Four cases</a:t>
            </a:r>
            <a:r>
              <a:rPr lang="en-US" dirty="0" smtClean="0"/>
              <a:t>: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(No </a:t>
            </a:r>
            <a:r>
              <a:rPr lang="en-US" dirty="0"/>
              <a:t>reply from </a:t>
            </a:r>
            <a:r>
              <a:rPr lang="en-US" b="1" dirty="0"/>
              <a:t>A</a:t>
            </a:r>
            <a:r>
              <a:rPr lang="en-US" dirty="0"/>
              <a:t>): no decision, </a:t>
            </a:r>
            <a:r>
              <a:rPr lang="en-US" b="1" dirty="0"/>
              <a:t>B</a:t>
            </a:r>
            <a:r>
              <a:rPr lang="en-US" dirty="0"/>
              <a:t> waits for </a:t>
            </a:r>
            <a:r>
              <a:rPr lang="en-US" b="1" dirty="0" smtClean="0"/>
              <a:t>TC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b="1" dirty="0"/>
              <a:t>A </a:t>
            </a:r>
            <a:r>
              <a:rPr lang="en-US" dirty="0"/>
              <a:t>received commit or abort from </a:t>
            </a:r>
            <a:r>
              <a:rPr lang="en-US" b="1" dirty="0"/>
              <a:t>TC:</a:t>
            </a:r>
            <a:r>
              <a:rPr lang="en-US" dirty="0"/>
              <a:t> Agree with the </a:t>
            </a:r>
            <a:r>
              <a:rPr lang="en-US" b="1" dirty="0"/>
              <a:t>TC’s</a:t>
            </a:r>
            <a:r>
              <a:rPr lang="en-US" dirty="0"/>
              <a:t> </a:t>
            </a:r>
            <a:r>
              <a:rPr lang="en-US" dirty="0" smtClean="0"/>
              <a:t>decision</a:t>
            </a: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b="1" dirty="0"/>
              <a:t>A</a:t>
            </a:r>
            <a:r>
              <a:rPr lang="en-US" dirty="0"/>
              <a:t> hasn’t voted yet or voted </a:t>
            </a:r>
            <a:r>
              <a:rPr lang="en-US" i="1" dirty="0"/>
              <a:t>no:</a:t>
            </a:r>
            <a:r>
              <a:rPr lang="en-US" dirty="0"/>
              <a:t> both </a:t>
            </a:r>
            <a:r>
              <a:rPr lang="en-US" b="1" dirty="0" smtClean="0"/>
              <a:t>abort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</a:rPr>
              <a:t>TC</a:t>
            </a:r>
            <a:r>
              <a:rPr lang="en-US" dirty="0">
                <a:solidFill>
                  <a:prstClr val="black"/>
                </a:solidFill>
              </a:rPr>
              <a:t> can’t have decided to commit</a:t>
            </a:r>
            <a:endParaRPr lang="en-US" b="1" dirty="0">
              <a:solidFill>
                <a:prstClr val="black"/>
              </a:solidFill>
            </a:endParaRPr>
          </a:p>
          <a:p>
            <a:pPr marL="971550" lvl="1" indent="-514350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dirty="0" smtClean="0"/>
              <a:t>Server </a:t>
            </a:r>
            <a:r>
              <a:rPr lang="en-US" b="1" dirty="0"/>
              <a:t>A</a:t>
            </a:r>
            <a:r>
              <a:rPr lang="en-US" dirty="0"/>
              <a:t> voted </a:t>
            </a:r>
            <a:r>
              <a:rPr lang="en-US" i="1" dirty="0"/>
              <a:t>yes:</a:t>
            </a:r>
            <a:r>
              <a:rPr lang="en-US" dirty="0"/>
              <a:t> both must </a:t>
            </a:r>
            <a:r>
              <a:rPr lang="en-US" b="1" dirty="0"/>
              <a:t>wait</a:t>
            </a:r>
            <a:r>
              <a:rPr lang="en-US" dirty="0"/>
              <a:t> for the </a:t>
            </a:r>
            <a:r>
              <a:rPr lang="en-US" b="1" dirty="0" smtClean="0"/>
              <a:t>TC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b="1" dirty="0" smtClean="0"/>
              <a:t>TC </a:t>
            </a:r>
            <a:r>
              <a:rPr lang="en-US" dirty="0"/>
              <a:t>decided to </a:t>
            </a:r>
            <a:r>
              <a:rPr lang="en-US" b="1" dirty="0">
                <a:solidFill>
                  <a:srgbClr val="0000FF"/>
                </a:solidFill>
              </a:rPr>
              <a:t>commit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if both replies</a:t>
            </a:r>
            <a:r>
              <a:rPr lang="en-US" i="1" dirty="0"/>
              <a:t> </a:t>
            </a:r>
            <a:r>
              <a:rPr lang="en-US" dirty="0" smtClean="0"/>
              <a:t>received</a:t>
            </a:r>
          </a:p>
          <a:p>
            <a:pPr lvl="2">
              <a:lnSpc>
                <a:spcPct val="120000"/>
              </a:lnSpc>
              <a:spcAft>
                <a:spcPts val="0"/>
              </a:spcAft>
            </a:pPr>
            <a:r>
              <a:rPr lang="en-US" b="1" dirty="0" smtClean="0"/>
              <a:t>TC</a:t>
            </a:r>
            <a:r>
              <a:rPr lang="en-US" dirty="0" smtClean="0"/>
              <a:t> </a:t>
            </a:r>
            <a:r>
              <a:rPr lang="en-US" dirty="0"/>
              <a:t>decided to </a:t>
            </a:r>
            <a:r>
              <a:rPr lang="en-US" b="1" dirty="0">
                <a:solidFill>
                  <a:srgbClr val="FF3300"/>
                </a:solidFill>
              </a:rPr>
              <a:t>abort</a:t>
            </a:r>
            <a:r>
              <a:rPr lang="en-US" dirty="0">
                <a:solidFill>
                  <a:srgbClr val="FF3300"/>
                </a:solidFill>
              </a:rPr>
              <a:t> </a:t>
            </a:r>
            <a:r>
              <a:rPr lang="en-US" dirty="0"/>
              <a:t>if it timed </a:t>
            </a:r>
            <a:r>
              <a:rPr lang="en-US" dirty="0" smtClean="0"/>
              <a:t>out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00562-6296-9E41-94C7-4DAE5BF4E44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termination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Fault tolerance in a nutshell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What are the liveness and safety properties?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Safety</a:t>
            </a:r>
            <a:r>
              <a:rPr lang="en-US" dirty="0" smtClean="0"/>
              <a:t>: </a:t>
            </a:r>
            <a:r>
              <a:rPr lang="en-US" dirty="0"/>
              <a:t>if servers don’t crash and network between A and B is reliable, all processes reach the same decision (in a finite number of steps)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Liveness</a:t>
            </a:r>
            <a:r>
              <a:rPr lang="en-US" dirty="0" smtClean="0"/>
              <a:t>: if failures are eventually repaired, then every participant will eventually reach a decision</a:t>
            </a:r>
          </a:p>
          <a:p>
            <a:r>
              <a:rPr lang="en-US" dirty="0" smtClean="0"/>
              <a:t>Can resolve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timeout situations with guaranteed correctness</a:t>
            </a:r>
            <a:endParaRPr lang="en-US" dirty="0"/>
          </a:p>
          <a:p>
            <a:r>
              <a:rPr lang="en-US" dirty="0" smtClean="0"/>
              <a:t>Sometimes however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must block</a:t>
            </a:r>
          </a:p>
          <a:p>
            <a:pPr lvl="1"/>
            <a:r>
              <a:rPr lang="en-US" dirty="0" smtClean="0"/>
              <a:t>Due to failure of the </a:t>
            </a:r>
            <a:r>
              <a:rPr lang="en-US" b="1" dirty="0" smtClean="0"/>
              <a:t>TC</a:t>
            </a:r>
            <a:r>
              <a:rPr lang="en-US" dirty="0" smtClean="0"/>
              <a:t> or network to the </a:t>
            </a:r>
            <a:r>
              <a:rPr lang="en-US" b="1" dirty="0" smtClean="0"/>
              <a:t>TC</a:t>
            </a:r>
            <a:endParaRPr lang="en-US" b="1" dirty="0"/>
          </a:p>
          <a:p>
            <a:r>
              <a:rPr lang="en-US" dirty="0" smtClean="0"/>
              <a:t>But what will happen if </a:t>
            </a:r>
            <a:r>
              <a:rPr lang="en-US" b="1" dirty="0" smtClean="0"/>
              <a:t>TC, A,</a:t>
            </a:r>
            <a:r>
              <a:rPr lang="en-US" dirty="0" smtClean="0"/>
              <a:t> or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crash and reboot?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the server termination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back out of commit if already decided</a:t>
            </a:r>
          </a:p>
          <a:p>
            <a:pPr lvl="1"/>
            <a:r>
              <a:rPr lang="en-US" b="1" dirty="0" smtClean="0"/>
              <a:t>TC</a:t>
            </a:r>
            <a:r>
              <a:rPr lang="en-US" dirty="0" smtClean="0"/>
              <a:t> crashes just after sending </a:t>
            </a:r>
            <a:r>
              <a:rPr lang="en-US" i="1" dirty="0" smtClean="0"/>
              <a:t>“commit!”</a:t>
            </a:r>
            <a:endParaRPr lang="en-US" b="1" dirty="0" smtClean="0"/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 or </a:t>
            </a:r>
            <a:r>
              <a:rPr lang="en-US" b="1" dirty="0" smtClean="0"/>
              <a:t>B</a:t>
            </a:r>
            <a:r>
              <a:rPr lang="en-US" dirty="0" smtClean="0"/>
              <a:t> crash just after sending </a:t>
            </a:r>
            <a:r>
              <a:rPr lang="en-US" i="1" dirty="0" smtClean="0"/>
              <a:t>“yes”</a:t>
            </a:r>
          </a:p>
          <a:p>
            <a:r>
              <a:rPr lang="en-US" dirty="0" smtClean="0"/>
              <a:t>If all nodes knew their state before crash, we could use the termination protocol…</a:t>
            </a:r>
          </a:p>
          <a:p>
            <a:pPr lvl="1"/>
            <a:r>
              <a:rPr lang="en-US" dirty="0" smtClean="0"/>
              <a:t>Use</a:t>
            </a:r>
            <a:r>
              <a:rPr lang="en-US" b="1" dirty="0" smtClean="0">
                <a:solidFill>
                  <a:srgbClr val="008000"/>
                </a:solidFill>
              </a:rPr>
              <a:t> write-ahead log </a:t>
            </a:r>
            <a:r>
              <a:rPr lang="en-US" dirty="0" smtClean="0"/>
              <a:t>to record </a:t>
            </a:r>
            <a:r>
              <a:rPr lang="en-US" i="1" dirty="0" smtClean="0"/>
              <a:t>“commit!” and “yes” </a:t>
            </a:r>
            <a:r>
              <a:rPr lang="en-US" dirty="0" smtClean="0"/>
              <a:t>to disk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crash and reboot?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everyone rebooted and is reachable, TC can just check for </a:t>
            </a:r>
            <a:r>
              <a:rPr lang="en-US" b="1" dirty="0" smtClean="0"/>
              <a:t>commit</a:t>
            </a:r>
            <a:r>
              <a:rPr lang="en-US" dirty="0" smtClean="0"/>
              <a:t> record on disk and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resend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action</a:t>
            </a:r>
            <a:endParaRPr lang="en-US" dirty="0"/>
          </a:p>
          <a:p>
            <a:r>
              <a:rPr lang="en-US" b="1" dirty="0" smtClean="0"/>
              <a:t>TC:</a:t>
            </a:r>
            <a:r>
              <a:rPr lang="en-US" dirty="0" smtClean="0"/>
              <a:t> If no </a:t>
            </a:r>
            <a:r>
              <a:rPr lang="en-US" b="1" dirty="0" smtClean="0"/>
              <a:t>commit</a:t>
            </a:r>
            <a:r>
              <a:rPr lang="en-US" dirty="0" smtClean="0"/>
              <a:t> record on disk, </a:t>
            </a:r>
            <a:r>
              <a:rPr lang="en-US" b="1" dirty="0" smtClean="0">
                <a:solidFill>
                  <a:srgbClr val="FF0000"/>
                </a:solidFill>
              </a:rPr>
              <a:t>abort</a:t>
            </a:r>
          </a:p>
          <a:p>
            <a:pPr lvl="1"/>
            <a:r>
              <a:rPr lang="en-US" dirty="0" smtClean="0"/>
              <a:t>You didn’t send any </a:t>
            </a:r>
            <a:r>
              <a:rPr lang="en-US" i="1" dirty="0" smtClean="0"/>
              <a:t>“commit!”</a:t>
            </a:r>
            <a:r>
              <a:rPr lang="en-US" dirty="0" smtClean="0"/>
              <a:t> messages</a:t>
            </a:r>
            <a:endParaRPr lang="en-US" dirty="0"/>
          </a:p>
          <a:p>
            <a:r>
              <a:rPr lang="en-US" b="1" dirty="0" smtClean="0"/>
              <a:t>A, B:</a:t>
            </a:r>
            <a:r>
              <a:rPr lang="en-US" dirty="0" smtClean="0"/>
              <a:t> If no </a:t>
            </a:r>
            <a:r>
              <a:rPr lang="en-US" b="1" dirty="0" smtClean="0"/>
              <a:t>yes</a:t>
            </a:r>
            <a:r>
              <a:rPr lang="en-US" dirty="0"/>
              <a:t> </a:t>
            </a:r>
            <a:r>
              <a:rPr lang="en-US" dirty="0" smtClean="0"/>
              <a:t>record on disk, </a:t>
            </a:r>
            <a:r>
              <a:rPr lang="en-US" b="1" dirty="0" smtClean="0">
                <a:solidFill>
                  <a:srgbClr val="FF0000"/>
                </a:solidFill>
              </a:rPr>
              <a:t>abort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You didn’t vote </a:t>
            </a:r>
            <a:r>
              <a:rPr lang="en-US" i="1" dirty="0" smtClean="0">
                <a:solidFill>
                  <a:srgbClr val="000000"/>
                </a:solidFill>
              </a:rPr>
              <a:t>“yes”</a:t>
            </a:r>
            <a:r>
              <a:rPr lang="en-US" dirty="0" smtClean="0">
                <a:solidFill>
                  <a:srgbClr val="000000"/>
                </a:solidFill>
              </a:rPr>
              <a:t> so </a:t>
            </a:r>
            <a:r>
              <a:rPr lang="en-US" b="1" dirty="0" smtClean="0">
                <a:solidFill>
                  <a:srgbClr val="000000"/>
                </a:solidFill>
              </a:rPr>
              <a:t>TC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couldn’t have </a:t>
            </a:r>
            <a:r>
              <a:rPr lang="en-US" dirty="0" smtClean="0">
                <a:solidFill>
                  <a:srgbClr val="000000"/>
                </a:solidFill>
              </a:rPr>
              <a:t>committed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A, B: If </a:t>
            </a:r>
            <a:r>
              <a:rPr lang="en-US" b="1" dirty="0" smtClean="0">
                <a:solidFill>
                  <a:srgbClr val="000000"/>
                </a:solidFill>
              </a:rPr>
              <a:t>yes</a:t>
            </a:r>
            <a:r>
              <a:rPr lang="en-US" dirty="0" smtClean="0">
                <a:solidFill>
                  <a:srgbClr val="000000"/>
                </a:solidFill>
              </a:rPr>
              <a:t> record on disk, execute termination protocol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This might block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Recovery protocol with non-volatile state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5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recovery protocol with non-volatile logging is called </a:t>
            </a:r>
            <a:r>
              <a:rPr lang="en-US" b="1" i="1" dirty="0" smtClean="0">
                <a:solidFill>
                  <a:srgbClr val="E46C0A"/>
                </a:solidFill>
              </a:rPr>
              <a:t>Two-Phase Commit (2PC)</a:t>
            </a:r>
            <a:endParaRPr lang="en-US" b="1" i="1" dirty="0">
              <a:solidFill>
                <a:srgbClr val="E46C0A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Safety:</a:t>
            </a:r>
            <a:r>
              <a:rPr lang="en-US" dirty="0" smtClean="0">
                <a:solidFill>
                  <a:srgbClr val="000000"/>
                </a:solidFill>
              </a:rPr>
              <a:t> All hosts that decide reach the same decision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No commit unless everyone says “yes”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Liveness:</a:t>
            </a:r>
            <a:r>
              <a:rPr lang="en-US" dirty="0" smtClean="0">
                <a:solidFill>
                  <a:srgbClr val="000000"/>
                </a:solidFill>
              </a:rPr>
              <a:t> If no failures and all say “yes” then commit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But if failures then 2PC might block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TC must be up to decide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Doesn’t tolerate faults well: must wait for repair</a:t>
            </a:r>
          </a:p>
          <a:p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r>
              <a:rPr lang="en-US" sz="3600" dirty="0" smtClean="0"/>
              <a:t>Wednesday </a:t>
            </a:r>
            <a:r>
              <a:rPr lang="en-US" sz="3600" dirty="0"/>
              <a:t>topic</a:t>
            </a:r>
            <a:br>
              <a:rPr lang="en-US" sz="3600" dirty="0"/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Consensus I: FLP Impossibility and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Paxos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Two-phase commit</a:t>
            </a:r>
            <a:br>
              <a:rPr lang="en-US" sz="3600" dirty="0" smtClean="0"/>
            </a:br>
            <a:r>
              <a:rPr lang="en-US" sz="3600" dirty="0" smtClean="0"/>
              <a:t>failure scenarios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8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participant fails before sending response?</a:t>
            </a:r>
            <a:endParaRPr lang="en-US" dirty="0"/>
          </a:p>
        </p:txBody>
      </p:sp>
      <p:pic>
        <p:nvPicPr>
          <p:cNvPr id="6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70" y="1874976"/>
            <a:ext cx="6775455" cy="4059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1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participant fails after sending vote</a:t>
            </a:r>
            <a:endParaRPr lang="en-US" dirty="0"/>
          </a:p>
        </p:txBody>
      </p:sp>
      <p:pic>
        <p:nvPicPr>
          <p:cNvPr id="5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587" y="1788450"/>
            <a:ext cx="6704824" cy="421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participant lost a vote?</a:t>
            </a:r>
            <a:endParaRPr lang="en-US" dirty="0"/>
          </a:p>
        </p:txBody>
      </p:sp>
      <p:pic>
        <p:nvPicPr>
          <p:cNvPr id="5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30" y="1874976"/>
            <a:ext cx="6564742" cy="41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coordinator fails before sending prepare?</a:t>
            </a:r>
            <a:endParaRPr lang="en-US" dirty="0"/>
          </a:p>
        </p:txBody>
      </p:sp>
      <p:pic>
        <p:nvPicPr>
          <p:cNvPr id="5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100" y="2163900"/>
            <a:ext cx="6049799" cy="3747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7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Building </a:t>
            </a:r>
            <a:r>
              <a:rPr lang="en-US" b="1" dirty="0" smtClean="0">
                <a:solidFill>
                  <a:schemeClr val="accent6"/>
                </a:solidFill>
              </a:rPr>
              <a:t>reliable</a:t>
            </a:r>
            <a:r>
              <a:rPr lang="en-US" dirty="0" smtClean="0"/>
              <a:t> systems from </a:t>
            </a:r>
            <a:r>
              <a:rPr lang="en-US" b="1" dirty="0" smtClean="0">
                <a:solidFill>
                  <a:schemeClr val="accent6"/>
                </a:solidFill>
              </a:rPr>
              <a:t>unreliable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components</a:t>
            </a:r>
            <a:endParaRPr lang="en-US" dirty="0"/>
          </a:p>
          <a:p>
            <a:r>
              <a:rPr lang="en-US" dirty="0" smtClean="0"/>
              <a:t>Three basic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Detecting errors</a:t>
            </a:r>
            <a:r>
              <a:rPr lang="en-US" dirty="0" smtClean="0"/>
              <a:t>: discovering the presence of an error in a data value or control signal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Containing errors</a:t>
            </a:r>
            <a:r>
              <a:rPr lang="en-US" dirty="0" smtClean="0"/>
              <a:t>: limiting how far errors propagate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Masking errors</a:t>
            </a:r>
            <a:r>
              <a:rPr lang="en-US" dirty="0" smtClean="0"/>
              <a:t>: designing mechanisms to ensure a system operates correctly despite error (and possible correct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fault tolerance?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coordinator fails after sending prepare?</a:t>
            </a:r>
            <a:endParaRPr lang="en-US" dirty="0"/>
          </a:p>
        </p:txBody>
      </p:sp>
      <p:pic>
        <p:nvPicPr>
          <p:cNvPr id="5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23" y="2082576"/>
            <a:ext cx="6276349" cy="391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5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coordinator fails after receiving votes</a:t>
            </a:r>
            <a:endParaRPr lang="en-US" dirty="0"/>
          </a:p>
        </p:txBody>
      </p:sp>
      <p:pic>
        <p:nvPicPr>
          <p:cNvPr id="5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49" y="2115449"/>
            <a:ext cx="5910350" cy="381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4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if coordinator fails after sending decision?</a:t>
            </a:r>
            <a:endParaRPr lang="en-US" dirty="0"/>
          </a:p>
        </p:txBody>
      </p:sp>
      <p:pic>
        <p:nvPicPr>
          <p:cNvPr id="5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6" y="2061249"/>
            <a:ext cx="6163950" cy="390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9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Do we need the coordinator?</a:t>
            </a:r>
            <a:endParaRPr lang="en-US" dirty="0"/>
          </a:p>
        </p:txBody>
      </p:sp>
      <p:pic>
        <p:nvPicPr>
          <p:cNvPr id="5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85" y="1874975"/>
            <a:ext cx="6671627" cy="41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happens if we don’t have a decision?</a:t>
            </a:r>
            <a:endParaRPr lang="en-US" dirty="0"/>
          </a:p>
        </p:txBody>
      </p:sp>
      <p:pic>
        <p:nvPicPr>
          <p:cNvPr id="5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925" y="1957398"/>
            <a:ext cx="7086149" cy="3848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9725" y="1545076"/>
            <a:ext cx="6455675" cy="50081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Say </a:t>
            </a:r>
            <a:r>
              <a:rPr lang="en-US" b="1" dirty="0" smtClean="0">
                <a:solidFill>
                  <a:schemeClr val="accent6"/>
                </a:solidFill>
              </a:rPr>
              <a:t>one bit </a:t>
            </a:r>
            <a:r>
              <a:rPr lang="en-US" dirty="0" smtClean="0"/>
              <a:t>in a DRAM fails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is-IS" dirty="0" smtClean="0"/>
              <a:t>…it </a:t>
            </a:r>
            <a:r>
              <a:rPr lang="is-IS" b="1" dirty="0" smtClean="0">
                <a:solidFill>
                  <a:schemeClr val="accent6"/>
                </a:solidFill>
              </a:rPr>
              <a:t>flips a bit </a:t>
            </a:r>
            <a:r>
              <a:rPr lang="is-IS" dirty="0" smtClean="0"/>
              <a:t>in a memory address the kernel is writing to...</a:t>
            </a:r>
          </a:p>
          <a:p>
            <a:r>
              <a:rPr lang="is-IS" dirty="0" smtClean="0"/>
              <a:t>...causes big memory error elsewhere, or a </a:t>
            </a:r>
            <a:r>
              <a:rPr lang="is-IS" b="1" dirty="0" smtClean="0">
                <a:solidFill>
                  <a:schemeClr val="accent6"/>
                </a:solidFill>
              </a:rPr>
              <a:t>kernel panic</a:t>
            </a:r>
            <a:r>
              <a:rPr lang="is-IS" dirty="0" smtClean="0"/>
              <a:t>...</a:t>
            </a:r>
          </a:p>
          <a:p>
            <a:r>
              <a:rPr lang="is-IS" dirty="0" smtClean="0"/>
              <a:t>...program is running one of many distributed file system storage servers...</a:t>
            </a:r>
          </a:p>
          <a:p>
            <a:r>
              <a:rPr lang="is-IS" dirty="0" smtClean="0"/>
              <a:t>...a client </a:t>
            </a:r>
            <a:r>
              <a:rPr lang="is-IS" b="1" dirty="0" smtClean="0">
                <a:solidFill>
                  <a:schemeClr val="accent6"/>
                </a:solidFill>
              </a:rPr>
              <a:t>can’t read from FS</a:t>
            </a:r>
            <a:r>
              <a:rPr lang="is-IS" dirty="0" smtClean="0"/>
              <a:t>, so it hangs.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fault tolerance hard?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119" y="1449421"/>
            <a:ext cx="1439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Failures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Propagate</a:t>
            </a:r>
          </a:p>
        </p:txBody>
      </p:sp>
      <p:sp>
        <p:nvSpPr>
          <p:cNvPr id="8" name="Down Arrow 7"/>
          <p:cNvSpPr/>
          <p:nvPr/>
        </p:nvSpPr>
        <p:spPr>
          <a:xfrm>
            <a:off x="732406" y="2523714"/>
            <a:ext cx="1027244" cy="393383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6164" y="41998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5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Do nothing</a:t>
            </a:r>
            <a:r>
              <a:rPr lang="en-US" dirty="0" smtClean="0"/>
              <a:t>: silently return the failure</a:t>
            </a:r>
          </a:p>
          <a:p>
            <a:pPr marL="514350" indent="-514350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Fail fast</a:t>
            </a:r>
            <a:r>
              <a:rPr lang="en-US" dirty="0" smtClean="0"/>
              <a:t>: detect the failure and report at interface</a:t>
            </a:r>
          </a:p>
          <a:p>
            <a:pPr marL="914400" lvl="1" indent="-514350">
              <a:spcAft>
                <a:spcPts val="400"/>
              </a:spcAft>
              <a:buFont typeface="Arial" charset="0"/>
              <a:buChar char="•"/>
            </a:pPr>
            <a:r>
              <a:rPr lang="en-US" dirty="0"/>
              <a:t>Ethernet station jams medium on detecting collision </a:t>
            </a:r>
            <a:endParaRPr lang="en-US" dirty="0" smtClean="0"/>
          </a:p>
          <a:p>
            <a:pPr marL="514350" indent="-514350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Fail safe</a:t>
            </a:r>
            <a:r>
              <a:rPr lang="en-US" dirty="0" smtClean="0"/>
              <a:t>: transform incorrect behavior or values into acceptable ones</a:t>
            </a:r>
          </a:p>
          <a:p>
            <a:pPr marL="914400" lvl="1" indent="-514350">
              <a:spcAft>
                <a:spcPts val="400"/>
              </a:spcAft>
              <a:buFont typeface="Arial" charset="0"/>
              <a:buChar char="•"/>
            </a:pPr>
            <a:r>
              <a:rPr lang="en-US" dirty="0"/>
              <a:t>Failed traffic light controller switches to </a:t>
            </a:r>
            <a:r>
              <a:rPr lang="en-US" dirty="0" smtClean="0"/>
              <a:t>blinking-red</a:t>
            </a:r>
          </a:p>
          <a:p>
            <a:pPr marL="514350" indent="-514350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Mask the failure</a:t>
            </a:r>
            <a:r>
              <a:rPr lang="en-US" dirty="0" smtClean="0"/>
              <a:t>: operate despite failure</a:t>
            </a:r>
          </a:p>
          <a:p>
            <a:pPr marL="914400" lvl="1" indent="-514350">
              <a:spcAft>
                <a:spcPts val="400"/>
              </a:spcAft>
              <a:buFont typeface="Arial" charset="0"/>
              <a:buChar char="•"/>
            </a:pPr>
            <a:r>
              <a:rPr lang="en-US" dirty="0" smtClean="0"/>
              <a:t>Retry </a:t>
            </a:r>
            <a:r>
              <a:rPr lang="en-US" dirty="0"/>
              <a:t>op for transient errors, use error-correcting code for bit flips, replicate data in multiple </a:t>
            </a:r>
            <a:r>
              <a:rPr lang="en-US" dirty="0" smtClean="0"/>
              <a:t>places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mask failures on </a:t>
            </a:r>
            <a:r>
              <a:rPr lang="en-US" b="1" dirty="0" smtClean="0">
                <a:solidFill>
                  <a:schemeClr val="accent6"/>
                </a:solidFill>
              </a:rPr>
              <a:t>one server</a:t>
            </a:r>
            <a:r>
              <a:rPr lang="en-US" dirty="0" smtClean="0"/>
              <a:t> via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Logging and recovery</a:t>
            </a:r>
          </a:p>
          <a:p>
            <a:r>
              <a:rPr lang="en-US" dirty="0" smtClean="0"/>
              <a:t>In a distributed system with </a:t>
            </a:r>
            <a:r>
              <a:rPr lang="en-US" b="1" dirty="0" smtClean="0">
                <a:solidFill>
                  <a:schemeClr val="accent6"/>
                </a:solidFill>
              </a:rPr>
              <a:t>multiple servers</a:t>
            </a:r>
            <a:r>
              <a:rPr lang="en-US" dirty="0" smtClean="0"/>
              <a:t>, we might replicate some or all servers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/>
              <a:t>a </a:t>
            </a:r>
            <a:r>
              <a:rPr lang="en-US" dirty="0" smtClean="0"/>
              <a:t>mechanism to </a:t>
            </a:r>
            <a:r>
              <a:rPr lang="en-US" dirty="0" smtClean="0"/>
              <a:t>keep </a:t>
            </a:r>
            <a:r>
              <a:rPr lang="en-US" dirty="0" smtClean="0"/>
              <a:t>replica servers consistent </a:t>
            </a:r>
            <a:r>
              <a:rPr lang="en-US" dirty="0" smtClean="0"/>
              <a:t>in a fault tolerant 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Safety and liveness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hard!</a:t>
            </a:r>
          </a:p>
          <a:p>
            <a:pPr lvl="1"/>
            <a:r>
              <a:rPr lang="en-US" dirty="0" smtClean="0"/>
              <a:t>How do we design fault-tolerant systems?</a:t>
            </a:r>
          </a:p>
          <a:p>
            <a:pPr lvl="1"/>
            <a:r>
              <a:rPr lang="en-US" dirty="0" smtClean="0"/>
              <a:t>How do we know if we’re successful?</a:t>
            </a:r>
          </a:p>
          <a:p>
            <a:r>
              <a:rPr lang="en-US" dirty="0" smtClean="0"/>
              <a:t>Often use “properties” that hold true for every possible execution</a:t>
            </a:r>
          </a:p>
          <a:p>
            <a:r>
              <a:rPr lang="en-US" dirty="0" smtClean="0"/>
              <a:t>We focus on </a:t>
            </a:r>
            <a:r>
              <a:rPr lang="en-US" b="1" dirty="0" smtClean="0">
                <a:solidFill>
                  <a:schemeClr val="accent6"/>
                </a:solidFill>
              </a:rPr>
              <a:t>safety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liveness </a:t>
            </a:r>
            <a:r>
              <a:rPr lang="en-US" dirty="0" smtClean="0"/>
              <a:t>properties</a:t>
            </a:r>
            <a:endParaRPr lang="en-US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39190</TotalTime>
  <Words>2191</Words>
  <Application>Microsoft Macintosh PowerPoint</Application>
  <PresentationFormat>On-screen Show (4:3)</PresentationFormat>
  <Paragraphs>366</Paragraphs>
  <Slides>44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Calibri</vt:lpstr>
      <vt:lpstr>Courier New</vt:lpstr>
      <vt:lpstr>Gill Sans</vt:lpstr>
      <vt:lpstr>ＭＳ Ｐゴシック</vt:lpstr>
      <vt:lpstr>Times New Roman</vt:lpstr>
      <vt:lpstr>Wingdings</vt:lpstr>
      <vt:lpstr>Arial</vt:lpstr>
      <vt:lpstr>1_Office Theme</vt:lpstr>
      <vt:lpstr>Two-Phase Commit</vt:lpstr>
      <vt:lpstr>Plan</vt:lpstr>
      <vt:lpstr>Fault tolerance in a nutshell</vt:lpstr>
      <vt:lpstr>What is fault tolerance?</vt:lpstr>
      <vt:lpstr>Why is fault tolerance hard?</vt:lpstr>
      <vt:lpstr>So what to do?</vt:lpstr>
      <vt:lpstr>Masking failures</vt:lpstr>
      <vt:lpstr>Safety and liveness</vt:lpstr>
      <vt:lpstr>Reasoning about fault tolerance</vt:lpstr>
      <vt:lpstr>Safety</vt:lpstr>
      <vt:lpstr>Liveness</vt:lpstr>
      <vt:lpstr>Often a trade-off</vt:lpstr>
      <vt:lpstr>Two-phase commit</vt:lpstr>
      <vt:lpstr>Motivation: sending money</vt:lpstr>
      <vt:lpstr>Single-server: ACID</vt:lpstr>
      <vt:lpstr>Distributed transactions?</vt:lpstr>
      <vt:lpstr>Two-Phase Commit (2PC)</vt:lpstr>
      <vt:lpstr>Straw Man protocol</vt:lpstr>
      <vt:lpstr>Straw Man protocol</vt:lpstr>
      <vt:lpstr>Reasoning about the Straw Man protocol</vt:lpstr>
      <vt:lpstr>Safety versus liveness</vt:lpstr>
      <vt:lpstr>A correct atomic commit protocol</vt:lpstr>
      <vt:lpstr>A correct atomic commit protocol</vt:lpstr>
      <vt:lpstr>A correct atomic commit protocol</vt:lpstr>
      <vt:lpstr>A correct atomic commit protocol</vt:lpstr>
      <vt:lpstr>A correct atomic commit protocol</vt:lpstr>
      <vt:lpstr>Reasoning about atomic commit</vt:lpstr>
      <vt:lpstr>Timeouts in atomic commit</vt:lpstr>
      <vt:lpstr>Server termination protocol</vt:lpstr>
      <vt:lpstr>Reasoning about the server termination protocol</vt:lpstr>
      <vt:lpstr>How to handle crash and reboot?</vt:lpstr>
      <vt:lpstr>Recovery protocol with non-volatile state</vt:lpstr>
      <vt:lpstr>Two-Phase Commit</vt:lpstr>
      <vt:lpstr>Wednesday topic Consensus I: FLP Impossibility and Paxos</vt:lpstr>
      <vt:lpstr>Two-phase commit failure scenarios</vt:lpstr>
      <vt:lpstr>What if participant fails before sending response?</vt:lpstr>
      <vt:lpstr>What if participant fails after sending vote</vt:lpstr>
      <vt:lpstr>What if participant lost a vote?</vt:lpstr>
      <vt:lpstr>What if coordinator fails before sending prepare?</vt:lpstr>
      <vt:lpstr>What if coordinator fails after sending prepare?</vt:lpstr>
      <vt:lpstr>What if coordinator fails after receiving votes</vt:lpstr>
      <vt:lpstr>What if coordinator fails after sending decision?</vt:lpstr>
      <vt:lpstr>Do we need the coordinator?</vt:lpstr>
      <vt:lpstr>What happens if we don’t have a decision?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1668</cp:revision>
  <cp:lastPrinted>2016-10-03T12:57:47Z</cp:lastPrinted>
  <dcterms:created xsi:type="dcterms:W3CDTF">2013-10-08T01:49:25Z</dcterms:created>
  <dcterms:modified xsi:type="dcterms:W3CDTF">2017-10-08T06:32:50Z</dcterms:modified>
</cp:coreProperties>
</file>