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7" r:id="rId2"/>
    <p:sldId id="304" r:id="rId3"/>
    <p:sldId id="261" r:id="rId4"/>
    <p:sldId id="263" r:id="rId5"/>
    <p:sldId id="269" r:id="rId6"/>
    <p:sldId id="270" r:id="rId7"/>
    <p:sldId id="267" r:id="rId8"/>
    <p:sldId id="268" r:id="rId9"/>
    <p:sldId id="302" r:id="rId10"/>
    <p:sldId id="336" r:id="rId11"/>
    <p:sldId id="371" r:id="rId12"/>
    <p:sldId id="306" r:id="rId13"/>
    <p:sldId id="342" r:id="rId14"/>
    <p:sldId id="343" r:id="rId15"/>
    <p:sldId id="370" r:id="rId16"/>
    <p:sldId id="344" r:id="rId17"/>
    <p:sldId id="347" r:id="rId18"/>
    <p:sldId id="348" r:id="rId19"/>
    <p:sldId id="349" r:id="rId20"/>
    <p:sldId id="350" r:id="rId21"/>
    <p:sldId id="372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73" r:id="rId32"/>
    <p:sldId id="374" r:id="rId33"/>
    <p:sldId id="362" r:id="rId34"/>
    <p:sldId id="363" r:id="rId35"/>
    <p:sldId id="375" r:id="rId36"/>
    <p:sldId id="365" r:id="rId37"/>
    <p:sldId id="367" r:id="rId38"/>
    <p:sldId id="379" r:id="rId39"/>
    <p:sldId id="378" r:id="rId40"/>
    <p:sldId id="380" r:id="rId41"/>
    <p:sldId id="376" r:id="rId4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2" autoAdjust="0"/>
    <p:restoredTop sz="83929" autoAdjust="0"/>
  </p:normalViewPr>
  <p:slideViewPr>
    <p:cSldViewPr snapToGrid="0">
      <p:cViewPr>
        <p:scale>
          <a:sx n="113" d="100"/>
          <a:sy n="113" d="100"/>
        </p:scale>
        <p:origin x="8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2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SEGUE: Don't want clients to have to resubmit their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53896"/>
            <a:ext cx="8229600" cy="4906963"/>
          </a:xfrm>
        </p:spPr>
        <p:txBody>
          <a:bodyPr/>
          <a:lstStyle>
            <a:lvl1pPr marL="342900" indent="-3429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  <a:defRPr/>
            </a:lvl1pPr>
            <a:lvl2pPr marL="800100" indent="-342900">
              <a:spcBef>
                <a:spcPts val="600"/>
              </a:spcBef>
              <a:buClr>
                <a:schemeClr val="tx1"/>
              </a:buClr>
              <a:buFont typeface=".HelveticaNeueDeskInterface-Regular" charset="-120"/>
              <a:buChar char="–"/>
              <a:defRPr/>
            </a:lvl2pPr>
            <a:lvl3pPr marL="1200150" indent="-285750">
              <a:spcBef>
                <a:spcPts val="400"/>
              </a:spcBef>
              <a:buClr>
                <a:schemeClr val="tx1"/>
              </a:buClr>
              <a:buFont typeface="Arial" charset="0"/>
              <a:buChar char="•"/>
              <a:defRPr/>
            </a:lvl3pPr>
            <a:lvl4pPr marL="1657350" indent="-285750">
              <a:spcBef>
                <a:spcPts val="300"/>
              </a:spcBef>
              <a:buClr>
                <a:schemeClr val="tx1"/>
              </a:buClr>
              <a:buFont typeface=".HelveticaNeueDeskInterface-Regular" charset="-120"/>
              <a:buChar char="–"/>
              <a:defRPr/>
            </a:lvl4pPr>
            <a:lvl5pPr marL="2114550" indent="-285750">
              <a:spcBef>
                <a:spcPts val="300"/>
              </a:spcBef>
              <a:buClr>
                <a:schemeClr val="tx1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0000"/>
              </a:lnSpc>
              <a:defRPr sz="4000" spc="-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>
            <a:lvl1pPr>
              <a:defRPr sz="1400">
                <a:solidFill>
                  <a:srgbClr val="FF650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2162002-2512-45FD-82AF-2FE8F2E91859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9" r:id="rId13"/>
    <p:sldLayoutId id="2147483690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/>
              <a:t>Consensus </a:t>
            </a:r>
            <a:r>
              <a:rPr lang="en-US" sz="3800" b="0" smtClean="0"/>
              <a:t>II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200" b="0" dirty="0" smtClean="0"/>
              <a:t>Replicated State Machines, RAFT</a:t>
            </a: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13175" y="6261628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RAFT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slides heavily based on those from Diego 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Ongaro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 and John </a:t>
            </a:r>
            <a:r>
              <a:rPr lang="en-US" sz="1400" b="0" dirty="0" err="1" smtClean="0">
                <a:latin typeface="Arial" charset="0"/>
                <a:ea typeface="Arial" charset="0"/>
                <a:cs typeface="Arial" charset="0"/>
              </a:rPr>
              <a:t>Ousterhout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1400" b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10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</a:t>
            </a:r>
            <a:r>
              <a:rPr lang="en-US" dirty="0" smtClean="0"/>
              <a:t>Canini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394"/>
            <a:ext cx="9143999" cy="2516305"/>
          </a:xfrm>
        </p:spPr>
        <p:txBody>
          <a:bodyPr/>
          <a:lstStyle/>
          <a:p>
            <a:r>
              <a:rPr lang="en-US" dirty="0" smtClean="0"/>
              <a:t>Why bother with a leader?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185" y="2698142"/>
            <a:ext cx="8504465" cy="377885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Not necessary, but …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Decomposition:  normal operation vs. leader changes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Simplifies normal operation (no conflicts)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More efficient than leader-less </a:t>
            </a:r>
            <a:r>
              <a:rPr lang="en-US" sz="2600" dirty="0" smtClean="0">
                <a:solidFill>
                  <a:schemeClr val="bg1"/>
                </a:solidFill>
              </a:rPr>
              <a:t>approaches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Obvious place to handle non-determinism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68681"/>
            <a:ext cx="9143999" cy="2516305"/>
          </a:xfrm>
        </p:spPr>
        <p:txBody>
          <a:bodyPr/>
          <a:lstStyle/>
          <a:p>
            <a:pPr eaLnBrk="1" hangingPunct="1"/>
            <a:r>
              <a:rPr lang="en-US" dirty="0"/>
              <a:t>Raft: A Consensus Algorithm</a:t>
            </a:r>
            <a:br>
              <a:rPr lang="en-US" dirty="0"/>
            </a:br>
            <a:r>
              <a:rPr lang="en-US" dirty="0"/>
              <a:t>for Replicated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85" y="4339988"/>
            <a:ext cx="8969828" cy="1135222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/>
              <a:t>Diego </a:t>
            </a:r>
            <a:r>
              <a:rPr lang="en-US" sz="2200" dirty="0" err="1"/>
              <a:t>Ongaro</a:t>
            </a:r>
            <a:r>
              <a:rPr lang="en-US" sz="2200" dirty="0"/>
              <a:t> and John </a:t>
            </a:r>
            <a:r>
              <a:rPr lang="en-US" sz="2200" dirty="0" err="1"/>
              <a:t>Ousterhout</a:t>
            </a:r>
            <a:endParaRPr lang="en-US" sz="2200" dirty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141" y="5105400"/>
            <a:ext cx="7653343" cy="160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Replicated log =&gt; replicated state </a:t>
            </a:r>
            <a:r>
              <a:rPr lang="en-US" sz="2400" dirty="0"/>
              <a:t>machine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All servers execute same commands in same </a:t>
            </a:r>
            <a:r>
              <a:rPr lang="en-US" sz="2400" dirty="0" smtClean="0"/>
              <a:t>order</a:t>
            </a:r>
            <a:endParaRPr lang="en-US" sz="2400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Consensus module ensures proper log replication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512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856074" y="4190394"/>
            <a:ext cx="1524000" cy="228600"/>
            <a:chOff x="1828800" y="3733800"/>
            <a:chExt cx="15240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545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950041" y="3199794"/>
            <a:ext cx="658633" cy="609600"/>
            <a:chOff x="3075167" y="2286000"/>
            <a:chExt cx="658633" cy="609600"/>
          </a:xfrm>
        </p:grpSpPr>
        <p:sp>
          <p:nvSpPr>
            <p:cNvPr id="72" name="Oval 71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4" idx="0"/>
              <a:endCxn id="72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19602" y="3199794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036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28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9896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3294474" y="4190394"/>
            <a:ext cx="1524000" cy="228600"/>
            <a:chOff x="1828800" y="3733800"/>
            <a:chExt cx="1524000" cy="228600"/>
          </a:xfrm>
        </p:grpSpPr>
        <p:sp>
          <p:nvSpPr>
            <p:cNvPr id="216" name="Rectangle 21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8929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388441" y="3199794"/>
            <a:ext cx="658633" cy="609600"/>
            <a:chOff x="3075167" y="2286000"/>
            <a:chExt cx="658633" cy="609600"/>
          </a:xfrm>
        </p:grpSpPr>
        <p:sp>
          <p:nvSpPr>
            <p:cNvPr id="206" name="Oval 205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>
              <a:stCxn id="208" idx="0"/>
              <a:endCxn id="206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3358002" y="3199794"/>
            <a:ext cx="531549" cy="533400"/>
            <a:chOff x="2057400" y="2438400"/>
            <a:chExt cx="379678" cy="381000"/>
          </a:xfrm>
        </p:grpSpPr>
        <p:sp>
          <p:nvSpPr>
            <p:cNvPr id="203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420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3612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4280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5732874" y="4190394"/>
            <a:ext cx="1524000" cy="228600"/>
            <a:chOff x="1828800" y="3733800"/>
            <a:chExt cx="1524000" cy="228600"/>
          </a:xfrm>
        </p:grpSpPr>
        <p:sp>
          <p:nvSpPr>
            <p:cNvPr id="241" name="Rectangle 24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63313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6826841" y="3199794"/>
            <a:ext cx="658633" cy="609600"/>
            <a:chOff x="3075167" y="2286000"/>
            <a:chExt cx="658633" cy="609600"/>
          </a:xfrm>
        </p:grpSpPr>
        <p:sp>
          <p:nvSpPr>
            <p:cNvPr id="231" name="Oval 23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stCxn id="233" idx="0"/>
              <a:endCxn id="231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5796402" y="3199794"/>
            <a:ext cx="531549" cy="533400"/>
            <a:chOff x="2057400" y="2438400"/>
            <a:chExt cx="379678" cy="381000"/>
          </a:xfrm>
        </p:grpSpPr>
        <p:sp>
          <p:nvSpPr>
            <p:cNvPr id="22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55804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7996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837060" y="343422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Servers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841868" y="181052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37674" y="236159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45955" y="2858216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89475" y="2614567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28979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71256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609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841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496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728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24945" y="2090374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986" y="233351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4" grpId="0" animBg="1"/>
      <p:bldP spid="275" grpId="0" animBg="1"/>
      <p:bldP spid="278" grpId="0" animBg="1"/>
      <p:bldP spid="279" grpId="0" animBg="1"/>
      <p:bldP spid="2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Leader election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 and consistency after leader changes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Client interactions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Reconfiguration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107237" cy="2311698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 smtClean="0"/>
              <a:t>At any given time, each server is either: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  <a:p>
            <a:r>
              <a:rPr lang="en-US" b="0" dirty="0" smtClean="0"/>
              <a:t>Normal operation: 1 leader, N-1 followers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851392" cy="2311698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/>
              <a:t>Servers start </a:t>
            </a:r>
            <a:r>
              <a:rPr lang="en-US" b="0" dirty="0" smtClean="0"/>
              <a:t>as </a:t>
            </a:r>
            <a:r>
              <a:rPr lang="en-US" b="0" dirty="0"/>
              <a:t>followers</a:t>
            </a:r>
          </a:p>
          <a:p>
            <a:r>
              <a:rPr lang="en-US" b="0" dirty="0" smtClean="0"/>
              <a:t>Leaders send </a:t>
            </a:r>
            <a:r>
              <a:rPr lang="en-US" b="0" dirty="0">
                <a:solidFill>
                  <a:schemeClr val="accent4"/>
                </a:solidFill>
              </a:rPr>
              <a:t>heartbeats</a:t>
            </a:r>
            <a:r>
              <a:rPr lang="en-US" b="0" dirty="0"/>
              <a:t> (empty </a:t>
            </a:r>
            <a:r>
              <a:rPr lang="en-US" b="0" dirty="0" err="1"/>
              <a:t>AppendEntries</a:t>
            </a:r>
            <a:r>
              <a:rPr lang="en-US" b="0" dirty="0"/>
              <a:t> RPCs) to maintain authority</a:t>
            </a:r>
          </a:p>
          <a:p>
            <a:r>
              <a:rPr lang="en-US" b="0" dirty="0"/>
              <a:t>If </a:t>
            </a:r>
            <a:r>
              <a:rPr lang="en-US" b="0" dirty="0" err="1">
                <a:solidFill>
                  <a:schemeClr val="accent4"/>
                </a:solidFill>
              </a:rPr>
              <a:t>electionTimeout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en-US" b="0" dirty="0"/>
              <a:t>elapses with no </a:t>
            </a:r>
            <a:r>
              <a:rPr lang="en-US" b="0" dirty="0" smtClean="0"/>
              <a:t>RPCs (100-500ms), follower assumes leader has crashed and starts new 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Validation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9980" y="4558937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32" y="4214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44775" y="459863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287" y="4034359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46541" y="4595834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6690" y="4034359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receive votes from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majority of servers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458097" y="4434685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7061" y="3833834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new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000" y="5434034"/>
            <a:ext cx="7710832" cy="1219200"/>
            <a:chOff x="857000" y="5434034"/>
            <a:chExt cx="7710832" cy="1219200"/>
          </a:xfrm>
        </p:grpSpPr>
        <p:sp>
          <p:nvSpPr>
            <p:cNvPr id="19" name="Freeform 18"/>
            <p:cNvSpPr/>
            <p:nvPr/>
          </p:nvSpPr>
          <p:spPr>
            <a:xfrm>
              <a:off x="1720702" y="5444462"/>
              <a:ext cx="2974253" cy="590137"/>
            </a:xfrm>
            <a:custGeom>
              <a:avLst/>
              <a:gdLst>
                <a:gd name="connsiteX0" fmla="*/ 2974206 w 2974206"/>
                <a:gd name="connsiteY0" fmla="*/ 64833 h 64833"/>
                <a:gd name="connsiteX1" fmla="*/ 0 w 2974206"/>
                <a:gd name="connsiteY1" fmla="*/ 64833 h 64833"/>
                <a:gd name="connsiteX0" fmla="*/ 2974206 w 2974206"/>
                <a:gd name="connsiteY0" fmla="*/ 2990 h 304592"/>
                <a:gd name="connsiteX1" fmla="*/ 0 w 2974206"/>
                <a:gd name="connsiteY1" fmla="*/ 2990 h 304592"/>
                <a:gd name="connsiteX0" fmla="*/ 2974206 w 2974206"/>
                <a:gd name="connsiteY0" fmla="*/ 0 h 358866"/>
                <a:gd name="connsiteX1" fmla="*/ 0 w 2974206"/>
                <a:gd name="connsiteY1" fmla="*/ 0 h 358866"/>
                <a:gd name="connsiteX0" fmla="*/ 2974206 w 2974206"/>
                <a:gd name="connsiteY0" fmla="*/ 0 h 342000"/>
                <a:gd name="connsiteX1" fmla="*/ 0 w 2974206"/>
                <a:gd name="connsiteY1" fmla="*/ 0 h 342000"/>
                <a:gd name="connsiteX0" fmla="*/ 2974206 w 2974206"/>
                <a:gd name="connsiteY0" fmla="*/ 0 h 386787"/>
                <a:gd name="connsiteX1" fmla="*/ 0 w 2974206"/>
                <a:gd name="connsiteY1" fmla="*/ 0 h 386787"/>
                <a:gd name="connsiteX0" fmla="*/ 2974253 w 2974253"/>
                <a:gd name="connsiteY0" fmla="*/ 0 h 590137"/>
                <a:gd name="connsiteX1" fmla="*/ 47 w 2974253"/>
                <a:gd name="connsiteY1" fmla="*/ 0 h 59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4253" h="590137">
                  <a:moveTo>
                    <a:pt x="2974253" y="0"/>
                  </a:moveTo>
                  <a:cubicBezTo>
                    <a:pt x="2563576" y="338488"/>
                    <a:pt x="-12787" y="1138990"/>
                    <a:pt x="47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19647" y="5444462"/>
              <a:ext cx="4677878" cy="391941"/>
            </a:xfrm>
            <a:custGeom>
              <a:avLst/>
              <a:gdLst>
                <a:gd name="connsiteX0" fmla="*/ 4677878 w 4677878"/>
                <a:gd name="connsiteY0" fmla="*/ 75947 h 75947"/>
                <a:gd name="connsiteX1" fmla="*/ 0 w 4677878"/>
                <a:gd name="connsiteY1" fmla="*/ 75947 h 75947"/>
                <a:gd name="connsiteX0" fmla="*/ 4677878 w 4677878"/>
                <a:gd name="connsiteY0" fmla="*/ 3074 h 413768"/>
                <a:gd name="connsiteX1" fmla="*/ 0 w 4677878"/>
                <a:gd name="connsiteY1" fmla="*/ 3074 h 413768"/>
                <a:gd name="connsiteX0" fmla="*/ 4677878 w 4677878"/>
                <a:gd name="connsiteY0" fmla="*/ 0 h 468982"/>
                <a:gd name="connsiteX1" fmla="*/ 0 w 4677878"/>
                <a:gd name="connsiteY1" fmla="*/ 0 h 468982"/>
                <a:gd name="connsiteX0" fmla="*/ 4677878 w 4677878"/>
                <a:gd name="connsiteY0" fmla="*/ 0 h 409604"/>
                <a:gd name="connsiteX1" fmla="*/ 0 w 4677878"/>
                <a:gd name="connsiteY1" fmla="*/ 0 h 409604"/>
                <a:gd name="connsiteX0" fmla="*/ 4677878 w 4677878"/>
                <a:gd name="connsiteY0" fmla="*/ 0 h 384212"/>
                <a:gd name="connsiteX1" fmla="*/ 0 w 4677878"/>
                <a:gd name="connsiteY1" fmla="*/ 0 h 384212"/>
                <a:gd name="connsiteX0" fmla="*/ 4677878 w 4677878"/>
                <a:gd name="connsiteY0" fmla="*/ 0 h 391941"/>
                <a:gd name="connsiteX1" fmla="*/ 0 w 4677878"/>
                <a:gd name="connsiteY1" fmla="*/ 0 h 39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77878" h="391941">
                  <a:moveTo>
                    <a:pt x="4677878" y="0"/>
                  </a:moveTo>
                  <a:cubicBezTo>
                    <a:pt x="4561573" y="213360"/>
                    <a:pt x="575911" y="763604"/>
                    <a:pt x="0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44146" y="5738834"/>
              <a:ext cx="2223686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server with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7000" y="6047940"/>
              <a:ext cx="2531463" cy="60529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current leader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or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5287" y="5434034"/>
              <a:ext cx="6719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“step</a:t>
              </a:r>
              <a:b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down”</a:t>
              </a:r>
              <a:endParaRPr lang="en-US" sz="1400" b="0" dirty="0">
                <a:solidFill>
                  <a:srgbClr val="A5001E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24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2225683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225683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00615"/>
            <a:ext cx="8229600" cy="2527481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 smtClean="0"/>
              <a:t>Time divided into terms</a:t>
            </a:r>
          </a:p>
          <a:p>
            <a:pPr lvl="1"/>
            <a:r>
              <a:rPr lang="en-US" dirty="0" smtClean="0"/>
              <a:t>Election (either failed or resulted in 1 leader)</a:t>
            </a:r>
          </a:p>
          <a:p>
            <a:pPr lvl="1"/>
            <a:r>
              <a:rPr lang="en-US" dirty="0" smtClean="0"/>
              <a:t>Normal operation </a:t>
            </a:r>
            <a:r>
              <a:rPr lang="en-US" dirty="0"/>
              <a:t>u</a:t>
            </a:r>
            <a:r>
              <a:rPr lang="en-US" dirty="0" smtClean="0"/>
              <a:t>nder a single leader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/>
              <a:t>Each server maintains </a:t>
            </a:r>
            <a:r>
              <a:rPr lang="en-US" b="0" dirty="0" smtClean="0">
                <a:solidFill>
                  <a:schemeClr val="accent4"/>
                </a:solidFill>
              </a:rPr>
              <a:t>current term </a:t>
            </a:r>
            <a:r>
              <a:rPr lang="en-US" b="0" dirty="0" smtClean="0"/>
              <a:t>value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(aka epochs)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835283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2225683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2225683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2225683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2225683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2225683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000" y="2225683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2225683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38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625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1979462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94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67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2835283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3216283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Elections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3216283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Normal Operation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3216283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Split Vote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2682883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 election:</a:t>
            </a:r>
          </a:p>
          <a:p>
            <a:pPr lvl="1"/>
            <a:r>
              <a:rPr lang="en-US" sz="2200" b="0" dirty="0" smtClean="0"/>
              <a:t>Increment current term, change to candidate state, vote for self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Send </a:t>
            </a:r>
            <a:r>
              <a:rPr lang="en-US" dirty="0" err="1" smtClean="0"/>
              <a:t>RequestVote</a:t>
            </a:r>
            <a:r>
              <a:rPr lang="en-US" dirty="0" smtClean="0"/>
              <a:t> 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Receive votes from majority of servers:</a:t>
            </a:r>
          </a:p>
          <a:p>
            <a:pPr marL="1314450" lvl="2" indent="-457200"/>
            <a:r>
              <a:rPr lang="en-US" sz="2000" dirty="0" smtClean="0"/>
              <a:t>Become leader</a:t>
            </a:r>
          </a:p>
          <a:p>
            <a:pPr marL="1314450" lvl="2" indent="-457200"/>
            <a:r>
              <a:rPr lang="en-US" sz="2000" dirty="0" smtClean="0"/>
              <a:t>Send </a:t>
            </a:r>
            <a:r>
              <a:rPr lang="en-US" sz="2000" dirty="0" err="1" smtClean="0"/>
              <a:t>AppendEntries</a:t>
            </a:r>
            <a:r>
              <a:rPr lang="en-US" sz="2000" dirty="0" smtClean="0"/>
              <a:t> heartbeats to all other servers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Receive RPC from valid leader:</a:t>
            </a:r>
          </a:p>
          <a:p>
            <a:pPr marL="1314450" lvl="2" indent="-457200"/>
            <a:r>
              <a:rPr lang="en-US" sz="2000" dirty="0" smtClean="0"/>
              <a:t>Return to follower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No-one wins election (election timeout elapses):</a:t>
            </a:r>
          </a:p>
          <a:p>
            <a:pPr marL="1314450" lvl="2" indent="-457200"/>
            <a:r>
              <a:rPr lang="en-US" sz="2000" dirty="0" smtClean="0"/>
              <a:t>Increment term, start new election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0291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allow at most one winner per term</a:t>
            </a:r>
          </a:p>
          <a:p>
            <a:pPr lvl="1"/>
            <a:r>
              <a:rPr lang="en-US" sz="2200" dirty="0" smtClean="0"/>
              <a:t>Each server votes only once per term (persists on disk)</a:t>
            </a:r>
          </a:p>
          <a:p>
            <a:pPr lvl="1"/>
            <a:r>
              <a:rPr lang="en-US" sz="2200" dirty="0" smtClean="0"/>
              <a:t>Two different candidates can’t get majorities in same term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some candidate must eventually win</a:t>
            </a:r>
          </a:p>
          <a:p>
            <a:pPr lvl="1"/>
            <a:r>
              <a:rPr lang="en-US" sz="2200" dirty="0" smtClean="0"/>
              <a:t>Each choose election timeouts randomly in [T, 2T]</a:t>
            </a:r>
          </a:p>
          <a:p>
            <a:pPr lvl="1"/>
            <a:r>
              <a:rPr lang="en-US" sz="2200" dirty="0" smtClean="0"/>
              <a:t>One usually initiates and wins election before others start</a:t>
            </a:r>
          </a:p>
          <a:p>
            <a:pPr lvl="1"/>
            <a:r>
              <a:rPr lang="en-US" sz="2200" dirty="0" smtClean="0"/>
              <a:t>Works well if T &gt;&gt; network RTT </a:t>
            </a:r>
            <a:endParaRPr lang="en-US" sz="22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7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1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38297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Servers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Voted for candidate A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704316"/>
                </a:solidFill>
                <a:latin typeface="Arial" charset="0"/>
              </a:rPr>
              <a:t>B can’t also get majority</a:t>
            </a:r>
            <a:endParaRPr lang="en-US" sz="1800" b="0" dirty="0">
              <a:solidFill>
                <a:srgbClr val="704316"/>
              </a:solidFill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1000" y="3208507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67000" y="3208507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067" y="5128446"/>
            <a:ext cx="8229600" cy="1586069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entry = &lt; index, term, command 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Entry </a:t>
            </a:r>
            <a:r>
              <a:rPr lang="en-US" sz="2000" b="0" dirty="0" smtClean="0">
                <a:solidFill>
                  <a:schemeClr val="accent4"/>
                </a:solidFill>
              </a:rPr>
              <a:t>committed</a:t>
            </a:r>
            <a:r>
              <a:rPr lang="en-US" sz="2000" b="0" dirty="0" smtClean="0"/>
              <a:t> 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Durable / stable, will eventually be executed by state machines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49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49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21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3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65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37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71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6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05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7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39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8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37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121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693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26567" y="17376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71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505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839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549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83767" y="23472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121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693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26567" y="23472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549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837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121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693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26567" y="29568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171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505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839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549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121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549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837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121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693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26567" y="41760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171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505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79367" y="1812400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9367" y="1375938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log index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9367" y="3374500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followers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Right Brace 96"/>
          <p:cNvSpPr/>
          <p:nvPr/>
        </p:nvSpPr>
        <p:spPr>
          <a:xfrm>
            <a:off x="6422167" y="2347288"/>
            <a:ext cx="228600" cy="2283023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4967" y="4709488"/>
            <a:ext cx="3429000" cy="228600"/>
            <a:chOff x="2154967" y="4709488"/>
            <a:chExt cx="3429000" cy="2286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154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83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54967" y="4823788"/>
              <a:ext cx="3429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headEnd type="triangle" w="med" len="lg"/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879367" y="4630311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A5001E"/>
                </a:solidFill>
                <a:latin typeface="Arial" charset="0"/>
              </a:rPr>
              <a:t>committed entries</a:t>
            </a:r>
            <a:endParaRPr lang="en-US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10209" y="1473832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term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6259" y="2127715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command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702580" y="1649485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 flipV="1">
            <a:off x="1697767" y="2040852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 animBg="1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Mechanism:</a:t>
            </a:r>
            <a:r>
              <a:rPr lang="en-US" sz="3200" dirty="0"/>
              <a:t> </a:t>
            </a:r>
            <a:r>
              <a:rPr lang="en-US" sz="3200" dirty="0" smtClean="0"/>
              <a:t> Replicate </a:t>
            </a:r>
            <a:r>
              <a:rPr lang="en-US" sz="3200" dirty="0"/>
              <a:t>and separate </a:t>
            </a:r>
            <a:r>
              <a:rPr lang="en-US" sz="3200" dirty="0" smtClean="0"/>
              <a:t>servers</a:t>
            </a:r>
            <a:endParaRPr lang="en-US" sz="3200" b="1" dirty="0" smtClean="0"/>
          </a:p>
          <a:p>
            <a:r>
              <a:rPr lang="en-US" sz="3200" b="1" dirty="0" smtClean="0"/>
              <a:t>Goal #1:  </a:t>
            </a:r>
            <a:r>
              <a:rPr lang="en-US" sz="3200" dirty="0" smtClean="0"/>
              <a:t>Provide a highly reliable service</a:t>
            </a:r>
          </a:p>
          <a:p>
            <a:r>
              <a:rPr lang="en-US" sz="3200" b="1" dirty="0" smtClean="0"/>
              <a:t>Goal #2:  </a:t>
            </a:r>
            <a:r>
              <a:rPr lang="en-US" sz="3200" dirty="0" smtClean="0"/>
              <a:t>Servers should behave just like a single, more reliable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 Primary-Backup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3793145"/>
            <a:ext cx="8686800" cy="306485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Client sends command to leader</a:t>
            </a:r>
            <a:endParaRPr lang="en-US" sz="2200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appends command to its log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sends </a:t>
            </a:r>
            <a:r>
              <a:rPr lang="en-US" sz="2200" b="0" dirty="0" err="1" smtClean="0"/>
              <a:t>AppendEntries</a:t>
            </a:r>
            <a:r>
              <a:rPr lang="en-US" sz="2200" b="0" dirty="0" smtClean="0"/>
              <a:t> RPCs to followers</a:t>
            </a:r>
          </a:p>
          <a:p>
            <a:pPr>
              <a:spcBef>
                <a:spcPts val="1000"/>
              </a:spcBef>
              <a:spcAft>
                <a:spcPts val="300"/>
              </a:spcAft>
            </a:pPr>
            <a:r>
              <a:rPr lang="en-US" sz="2200" b="0" dirty="0" smtClean="0">
                <a:solidFill>
                  <a:srgbClr val="C00000"/>
                </a:solidFill>
              </a:rPr>
              <a:t>Once new entry committed: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passes command to its state machine, sends result to client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piggybacks commitment to followers in later </a:t>
            </a:r>
            <a:r>
              <a:rPr lang="en-US" dirty="0" err="1" smtClean="0"/>
              <a:t>AppendEntries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Followers pass committed commands to their state machines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58284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1" grpId="0" animBg="1"/>
      <p:bldP spid="192" grpId="0" animBg="1"/>
      <p:bldP spid="1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4161636"/>
            <a:ext cx="7314511" cy="2143631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Crashed / slow followers?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Leader retries RPCs until they succeed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Performance is optimal in common case: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One successful RPC to any majority of servers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58284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128" y="3556947"/>
            <a:ext cx="8769872" cy="3048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0" dirty="0" smtClean="0"/>
              <a:t>If log entries on different server have same index and term: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</a:t>
            </a:r>
            <a:r>
              <a:rPr lang="en-US" sz="2400" dirty="0" smtClean="0"/>
              <a:t>tore the same command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ogs are identical in all preceding entries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b="0" dirty="0" smtClean="0"/>
              <a:t>If given entry is committed, all preceding also committed</a:t>
            </a:r>
            <a:endParaRPr lang="en-US" b="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Operation:  Highly Coherent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860028" y="1510352"/>
            <a:ext cx="2895600" cy="1447800"/>
            <a:chOff x="1860028" y="1510352"/>
            <a:chExt cx="2895600" cy="1447800"/>
          </a:xfrm>
        </p:grpSpPr>
        <p:sp>
          <p:nvSpPr>
            <p:cNvPr id="120" name="Rectangle 119"/>
            <p:cNvSpPr/>
            <p:nvPr/>
          </p:nvSpPr>
          <p:spPr>
            <a:xfrm>
              <a:off x="18600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600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172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744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316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88828" y="15103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22228" y="15103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88828" y="18913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172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744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31628" y="18913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22228" y="18913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div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2228" y="2500952"/>
              <a:ext cx="533400" cy="4572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sub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600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88828" y="2500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172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744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31628" y="2500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35598" y="1966064"/>
            <a:ext cx="854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server1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35598" y="2575664"/>
            <a:ext cx="854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server2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004" y="4920060"/>
            <a:ext cx="8467396" cy="1459132"/>
          </a:xfrm>
        </p:spPr>
        <p:txBody>
          <a:bodyPr>
            <a:normAutofit fontScale="92500" lnSpcReduction="20000"/>
          </a:bodyPr>
          <a:lstStyle/>
          <a:p>
            <a:r>
              <a:rPr lang="en-US" sz="2200" b="0" dirty="0" err="1" smtClean="0"/>
              <a:t>AppendEntries</a:t>
            </a:r>
            <a:r>
              <a:rPr lang="en-US" sz="2200" b="0" dirty="0" smtClean="0"/>
              <a:t> has &lt;</a:t>
            </a:r>
            <a:r>
              <a:rPr lang="en-US" sz="2200" b="0" dirty="0" err="1" smtClean="0"/>
              <a:t>index,term</a:t>
            </a:r>
            <a:r>
              <a:rPr lang="en-US" sz="2200" b="0" dirty="0"/>
              <a:t>&gt;</a:t>
            </a:r>
            <a:r>
              <a:rPr lang="en-US" sz="2200" b="0" dirty="0" smtClean="0"/>
              <a:t> of entry preceding new ones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Follower must contain matching entry; otherwise it rejects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Implements an </a:t>
            </a:r>
            <a:r>
              <a:rPr lang="en-US" sz="2200" b="0" dirty="0" smtClean="0">
                <a:solidFill>
                  <a:schemeClr val="tx2"/>
                </a:solidFill>
              </a:rPr>
              <a:t>induction step</a:t>
            </a:r>
            <a:r>
              <a:rPr lang="en-US" sz="2200" b="0" dirty="0" smtClean="0"/>
              <a:t>, ensures coherency</a:t>
            </a:r>
            <a:endParaRPr lang="en-US" sz="2200" b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Operation:  </a:t>
            </a:r>
            <a:r>
              <a:rPr lang="en-US" dirty="0" smtClean="0"/>
              <a:t>Consistency 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520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80884" y="1891352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092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664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23684" y="18913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520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092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664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23684" y="25009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7072" y="1966064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5551" y="2575664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20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092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664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236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0884" y="152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2154" y="3106000"/>
            <a:ext cx="8229600" cy="1223752"/>
            <a:chOff x="482154" y="3106000"/>
            <a:chExt cx="8229600" cy="122375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82154" y="3106000"/>
              <a:ext cx="8229600" cy="0"/>
            </a:xfrm>
            <a:prstGeom prst="line">
              <a:avLst/>
            </a:prstGeom>
            <a:ln w="19050" cap="rnd">
              <a:prstDash val="sysDot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8520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80884" y="3262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092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64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23684" y="3262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520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092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664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236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shl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7072" y="3337664"/>
              <a:ext cx="71333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leader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5551" y="3947264"/>
              <a:ext cx="88485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follower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1" name="Freeform 80"/>
          <p:cNvSpPr/>
          <p:nvPr/>
        </p:nvSpPr>
        <p:spPr>
          <a:xfrm>
            <a:off x="3985684" y="2095087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42972" y="204375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6400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 succeeds:</a:t>
            </a:r>
          </a:p>
          <a:p>
            <a:pPr algn="l"/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matching entry</a:t>
            </a:r>
            <a:endParaRPr lang="en-US" sz="1800" b="0" dirty="0">
              <a:solidFill>
                <a:srgbClr val="006400"/>
              </a:solidFill>
              <a:latin typeface="Arial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985684" y="346588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972" y="345482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A5001E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fails:</a:t>
            </a:r>
          </a:p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mismatch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795184" y="3948752"/>
            <a:ext cx="304800" cy="304800"/>
            <a:chOff x="4038600" y="5715000"/>
            <a:chExt cx="304800" cy="3048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3299884" y="1542640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1" grpId="0" animBg="1"/>
      <p:bldP spid="82" grpId="0"/>
      <p:bldP spid="83" grpId="0" animBg="1"/>
      <p:bldP spid="84" grpId="0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44752"/>
            <a:ext cx="8767454" cy="4906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0" dirty="0" smtClean="0"/>
              <a:t>New leader’s log is truth, no special steps, start normal operation</a:t>
            </a:r>
          </a:p>
          <a:p>
            <a:pPr lvl="1">
              <a:spcAft>
                <a:spcPts val="600"/>
              </a:spcAft>
            </a:pPr>
            <a:r>
              <a:rPr lang="en-US" sz="2200" b="0" dirty="0"/>
              <a:t>Will eventually make follower’s logs identical to leader’s</a:t>
            </a:r>
          </a:p>
          <a:p>
            <a:pPr lvl="1">
              <a:spcAft>
                <a:spcPts val="600"/>
              </a:spcAft>
            </a:pPr>
            <a:r>
              <a:rPr lang="en-US" sz="2200" b="0" dirty="0" smtClean="0"/>
              <a:t>Old leader may have left entries partially replicated</a:t>
            </a:r>
          </a:p>
          <a:p>
            <a:pPr>
              <a:spcBef>
                <a:spcPts val="3000"/>
              </a:spcBef>
              <a:spcAft>
                <a:spcPts val="600"/>
              </a:spcAft>
            </a:pPr>
            <a:r>
              <a:rPr lang="en-US" sz="2200" b="0" dirty="0" smtClean="0"/>
              <a:t>Multiple crashes can leave many extraneous log entries</a:t>
            </a:r>
            <a:endParaRPr lang="en-US" sz="2200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Changes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99400" y="3909290"/>
            <a:ext cx="3965040" cy="2590800"/>
            <a:chOff x="2199400" y="3928054"/>
            <a:chExt cx="3965040" cy="2590800"/>
          </a:xfrm>
        </p:grpSpPr>
        <p:sp>
          <p:nvSpPr>
            <p:cNvPr id="7" name="TextBox 6"/>
            <p:cNvSpPr txBox="1"/>
            <p:nvPr/>
          </p:nvSpPr>
          <p:spPr>
            <a:xfrm>
              <a:off x="3497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78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59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0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1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2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3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8000" y="3975921"/>
              <a:ext cx="1143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log index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7440" y="43090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78440" y="43090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7440" y="47662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8440" y="47662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59440" y="43090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59440" y="47662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0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1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02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440" y="47662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97440" y="52234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8440" y="52234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59440" y="52234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0440" y="52234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97440" y="56806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0440" y="5680654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78440" y="56806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97440" y="61378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78440" y="61378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1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02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59440" y="61378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0440" y="61378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1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2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83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59440" y="56806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3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99400" y="4375829"/>
              <a:ext cx="762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term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16440" y="43610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16440" y="48182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16440" y="52754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16440" y="57326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16440" y="61898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677186" y="4318609"/>
              <a:ext cx="923961" cy="136388"/>
            </a:xfrm>
            <a:custGeom>
              <a:avLst/>
              <a:gdLst>
                <a:gd name="connsiteX0" fmla="*/ 0 w 960895"/>
                <a:gd name="connsiteY0" fmla="*/ 30997 h 35621"/>
                <a:gd name="connsiteX1" fmla="*/ 960895 w 960895"/>
                <a:gd name="connsiteY1" fmla="*/ 0 h 35621"/>
                <a:gd name="connsiteX0" fmla="*/ 0 w 960895"/>
                <a:gd name="connsiteY0" fmla="*/ 140060 h 140060"/>
                <a:gd name="connsiteX1" fmla="*/ 960895 w 960895"/>
                <a:gd name="connsiteY1" fmla="*/ 109063 h 140060"/>
                <a:gd name="connsiteX0" fmla="*/ 0 w 960895"/>
                <a:gd name="connsiteY0" fmla="*/ 234909 h 234909"/>
                <a:gd name="connsiteX1" fmla="*/ 960895 w 960895"/>
                <a:gd name="connsiteY1" fmla="*/ 203912 h 234909"/>
                <a:gd name="connsiteX0" fmla="*/ 0 w 960895"/>
                <a:gd name="connsiteY0" fmla="*/ 229092 h 229092"/>
                <a:gd name="connsiteX1" fmla="*/ 960895 w 960895"/>
                <a:gd name="connsiteY1" fmla="*/ 198095 h 229092"/>
                <a:gd name="connsiteX0" fmla="*/ 0 w 960895"/>
                <a:gd name="connsiteY0" fmla="*/ 232023 h 232023"/>
                <a:gd name="connsiteX1" fmla="*/ 960895 w 960895"/>
                <a:gd name="connsiteY1" fmla="*/ 201026 h 232023"/>
                <a:gd name="connsiteX0" fmla="*/ 0 w 960895"/>
                <a:gd name="connsiteY0" fmla="*/ 190489 h 190489"/>
                <a:gd name="connsiteX1" fmla="*/ 960895 w 960895"/>
                <a:gd name="connsiteY1" fmla="*/ 159492 h 190489"/>
                <a:gd name="connsiteX0" fmla="*/ 0 w 960895"/>
                <a:gd name="connsiteY0" fmla="*/ 165531 h 165531"/>
                <a:gd name="connsiteX1" fmla="*/ 960895 w 960895"/>
                <a:gd name="connsiteY1" fmla="*/ 134534 h 165531"/>
                <a:gd name="connsiteX0" fmla="*/ 0 w 960895"/>
                <a:gd name="connsiteY0" fmla="*/ 146110 h 153859"/>
                <a:gd name="connsiteX1" fmla="*/ 960895 w 960895"/>
                <a:gd name="connsiteY1" fmla="*/ 153859 h 153859"/>
                <a:gd name="connsiteX0" fmla="*/ 0 w 999641"/>
                <a:gd name="connsiteY0" fmla="*/ 132573 h 171318"/>
                <a:gd name="connsiteX1" fmla="*/ 999641 w 999641"/>
                <a:gd name="connsiteY1" fmla="*/ 171318 h 17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9641" h="171318">
                  <a:moveTo>
                    <a:pt x="0" y="132573"/>
                  </a:moveTo>
                  <a:cubicBezTo>
                    <a:pt x="315779" y="-77946"/>
                    <a:pt x="670302" y="-17245"/>
                    <a:pt x="999641" y="17131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900" y="2749882"/>
            <a:ext cx="8592500" cy="29429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Raft safety property:  </a:t>
            </a:r>
            <a:r>
              <a:rPr lang="en-US" sz="2300" b="0" dirty="0" smtClean="0"/>
              <a:t>If leader has decided log entry is committed, entry will be present in logs of all future leaders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Why does this guarantee higher-level goal?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Leaders never overwrite entries in their logs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Only entries in leader’s log can be committed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Entries must be committed before applying to state machine</a:t>
            </a:r>
            <a:endParaRPr lang="en-US" sz="21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0784" y="5585147"/>
            <a:ext cx="557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899"/>
                </a:solidFill>
                <a:latin typeface="Arial" charset="0"/>
              </a:rPr>
              <a:t>Committed → Present in future leaders’ logs</a:t>
            </a:r>
            <a:endParaRPr lang="en-US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363" y="603159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commitment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444" y="602073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leader election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551144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568147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4" y="1486318"/>
            <a:ext cx="8172830" cy="10744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Once </a:t>
            </a:r>
            <a:r>
              <a:rPr lang="en-US" sz="2300" dirty="0" smtClean="0">
                <a:solidFill>
                  <a:schemeClr val="bg1"/>
                </a:solidFill>
              </a:rPr>
              <a:t>log </a:t>
            </a:r>
            <a:r>
              <a:rPr lang="en-US" sz="2300">
                <a:solidFill>
                  <a:schemeClr val="bg1"/>
                </a:solidFill>
              </a:rPr>
              <a:t>entry </a:t>
            </a:r>
            <a:r>
              <a:rPr lang="en-US" sz="2300" smtClean="0">
                <a:solidFill>
                  <a:schemeClr val="bg1"/>
                </a:solidFill>
              </a:rPr>
              <a:t>applied </a:t>
            </a:r>
            <a:r>
              <a:rPr lang="en-US" sz="2300" dirty="0">
                <a:solidFill>
                  <a:schemeClr val="bg1"/>
                </a:solidFill>
              </a:rPr>
              <a:t>to a state machine</a:t>
            </a:r>
            <a:r>
              <a:rPr lang="en-US" sz="2300">
                <a:solidFill>
                  <a:schemeClr val="bg1"/>
                </a:solidFill>
              </a:rPr>
              <a:t>, </a:t>
            </a:r>
            <a:r>
              <a:rPr lang="en-US" sz="2300" smtClean="0">
                <a:solidFill>
                  <a:schemeClr val="bg1"/>
                </a:solidFill>
              </a:rPr>
              <a:t>no </a:t>
            </a:r>
            <a:r>
              <a:rPr lang="en-US" sz="2300" dirty="0">
                <a:solidFill>
                  <a:schemeClr val="bg1"/>
                </a:solidFill>
              </a:rPr>
              <a:t>other state machine must apply a different value for that log entry</a:t>
            </a:r>
          </a:p>
        </p:txBody>
      </p:sp>
    </p:spTree>
    <p:extLst>
      <p:ext uri="{BB962C8B-B14F-4D97-AF65-F5344CB8AC3E}">
        <p14:creationId xmlns:p14="http://schemas.microsoft.com/office/powerpoint/2010/main" val="19608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305" y="3737918"/>
            <a:ext cx="8596095" cy="2881257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0" dirty="0" smtClean="0"/>
              <a:t>Elect candidate most likely to contain all committed entries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In </a:t>
            </a:r>
            <a:r>
              <a:rPr lang="en-US" sz="2200" dirty="0" err="1" smtClean="0"/>
              <a:t>RequestVote</a:t>
            </a:r>
            <a:r>
              <a:rPr lang="en-US" sz="2200" dirty="0" smtClean="0"/>
              <a:t>, candidates incl. index + term of last log entry</a:t>
            </a:r>
            <a:endParaRPr lang="en-US" sz="2200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Voter V denies vote if its log is “more complete”:              (newer term) or (entry in higher index of same term)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Leader will have “most complete” log among electing majority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Leader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739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82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20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1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63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39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20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1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2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63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39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82083" y="23869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120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01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39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82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0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01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63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62883" y="2844113"/>
            <a:ext cx="5410200" cy="533400"/>
            <a:chOff x="2662883" y="2844113"/>
            <a:chExt cx="54102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662883" y="2844113"/>
              <a:ext cx="2057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1621" y="2861325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U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navailable during </a:t>
              </a: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leader transition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4796483" y="31108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86883" y="1777313"/>
            <a:ext cx="3183538" cy="533400"/>
            <a:chOff x="4186883" y="1777313"/>
            <a:chExt cx="3183538" cy="533400"/>
          </a:xfrm>
        </p:grpSpPr>
        <p:sp>
          <p:nvSpPr>
            <p:cNvPr id="113" name="TextBox 112"/>
            <p:cNvSpPr txBox="1"/>
            <p:nvPr/>
          </p:nvSpPr>
          <p:spPr>
            <a:xfrm>
              <a:off x="5541621" y="1922185"/>
              <a:ext cx="1828800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C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ommitted?</a:t>
              </a:r>
              <a:endParaRPr lang="en-US" sz="1800" dirty="0">
                <a:solidFill>
                  <a:srgbClr val="A5001E"/>
                </a:solidFill>
                <a:latin typeface="Arial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>
              <a:off x="4796483" y="20440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4186883" y="177731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93332" y="2016922"/>
            <a:ext cx="19607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Can’t tell which entries committed!</a:t>
            </a:r>
            <a:endParaRPr lang="en-US" sz="2200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58082" y="18993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58082" y="24327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2" y="4663440"/>
            <a:ext cx="8796528" cy="1913458"/>
          </a:xfrm>
        </p:spPr>
        <p:txBody>
          <a:bodyPr/>
          <a:lstStyle/>
          <a:p>
            <a:r>
              <a:rPr lang="en-US" dirty="0" smtClean="0"/>
              <a:t>Case #1: </a:t>
            </a:r>
            <a:r>
              <a:rPr lang="en-US" b="0" dirty="0" smtClean="0"/>
              <a:t>Leader decides entry in current term is committed</a:t>
            </a:r>
          </a:p>
          <a:p>
            <a:pPr>
              <a:spcBef>
                <a:spcPts val="2400"/>
              </a:spcBef>
            </a:pPr>
            <a:r>
              <a:rPr lang="en-US" b="0" dirty="0" smtClean="0">
                <a:solidFill>
                  <a:srgbClr val="C00000"/>
                </a:solidFill>
              </a:rPr>
              <a:t>Safe: </a:t>
            </a:r>
            <a:r>
              <a:rPr lang="en-US" b="0" dirty="0" smtClean="0"/>
              <a:t>leader for term 3 must contain entry 4</a:t>
            </a:r>
            <a:endParaRPr lang="en-US" b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1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Committing Entry from Current Term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1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22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503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84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65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745258" y="18502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126258" y="18502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745258" y="23836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26258" y="23836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745258" y="29170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6258" y="29170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745258" y="34504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07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6258" y="34504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745258" y="39838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126258" y="39838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64258" y="19022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4258" y="24356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64258" y="29690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364258" y="35024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364258" y="40358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507258" y="23836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507258" y="29170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888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888258" y="23836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269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888258" y="29170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507258" y="34504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5058" y="3374214"/>
            <a:ext cx="2819400" cy="1066800"/>
            <a:chOff x="4955058" y="3374214"/>
            <a:chExt cx="2819400" cy="1066800"/>
          </a:xfrm>
        </p:grpSpPr>
        <p:sp>
          <p:nvSpPr>
            <p:cNvPr id="191" name="TextBox 190"/>
            <p:cNvSpPr txBox="1"/>
            <p:nvPr/>
          </p:nvSpPr>
          <p:spPr>
            <a:xfrm>
              <a:off x="5242996" y="3648901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Can’t be elected as</a:t>
              </a:r>
              <a:b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leader for term 3</a:t>
              </a:r>
              <a:endParaRPr lang="en-US" sz="180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193" name="Right Brace 192"/>
            <p:cNvSpPr/>
            <p:nvPr/>
          </p:nvSpPr>
          <p:spPr>
            <a:xfrm>
              <a:off x="4955058" y="3374214"/>
              <a:ext cx="152400" cy="1066800"/>
            </a:xfrm>
            <a:prstGeom prst="rightBrace">
              <a:avLst>
                <a:gd name="adj1" fmla="val 33757"/>
                <a:gd name="adj2" fmla="val 50000"/>
              </a:avLst>
            </a:prstGeom>
            <a:ln w="190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E1FFE1">
                    <a:lumMod val="25000"/>
                  </a:srgb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2058" y="1902215"/>
            <a:ext cx="5257800" cy="1471999"/>
            <a:chOff x="3812058" y="1902215"/>
            <a:chExt cx="5257800" cy="1471999"/>
          </a:xfrm>
        </p:grpSpPr>
        <p:sp>
          <p:nvSpPr>
            <p:cNvPr id="188" name="Rounded Rectangle 187"/>
            <p:cNvSpPr/>
            <p:nvPr/>
          </p:nvSpPr>
          <p:spPr>
            <a:xfrm>
              <a:off x="3812058" y="2840814"/>
              <a:ext cx="533400" cy="533400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42996" y="2985686"/>
              <a:ext cx="3826862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err="1" smtClean="0">
                  <a:solidFill>
                    <a:srgbClr val="1F4899"/>
                  </a:solidFill>
                  <a:latin typeface="Arial" charset="0"/>
                </a:rPr>
                <a:t>AppendEntries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 just succeeded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4497858" y="3107514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Freeform 191"/>
            <p:cNvSpPr/>
            <p:nvPr/>
          </p:nvSpPr>
          <p:spPr>
            <a:xfrm>
              <a:off x="4168191" y="2166243"/>
              <a:ext cx="355881" cy="808523"/>
            </a:xfrm>
            <a:custGeom>
              <a:avLst/>
              <a:gdLst>
                <a:gd name="connsiteX0" fmla="*/ 9261 w 9261"/>
                <a:gd name="connsiteY0" fmla="*/ 0 h 808523"/>
                <a:gd name="connsiteX1" fmla="*/ 9261 w 9261"/>
                <a:gd name="connsiteY1" fmla="*/ 808523 h 808523"/>
                <a:gd name="connsiteX0" fmla="*/ 445 w 209903"/>
                <a:gd name="connsiteY0" fmla="*/ 0 h 10000"/>
                <a:gd name="connsiteX1" fmla="*/ 445 w 209903"/>
                <a:gd name="connsiteY1" fmla="*/ 10000 h 10000"/>
                <a:gd name="connsiteX0" fmla="*/ 0 w 384280"/>
                <a:gd name="connsiteY0" fmla="*/ 0 h 10000"/>
                <a:gd name="connsiteX1" fmla="*/ 0 w 38428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280" h="10000">
                  <a:moveTo>
                    <a:pt x="0" y="0"/>
                  </a:moveTo>
                  <a:cubicBezTo>
                    <a:pt x="479825" y="3611"/>
                    <a:pt x="543919" y="6389"/>
                    <a:pt x="0" y="100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242996" y="1902215"/>
              <a:ext cx="2531462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smtClean="0">
                  <a:solidFill>
                    <a:srgbClr val="1F4899"/>
                  </a:solidFill>
                  <a:latin typeface="Arial" charset="0"/>
                </a:rPr>
                <a:t>Leader for term 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>
              <a:off x="4726458" y="2040714"/>
              <a:ext cx="3810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4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1" y="4663440"/>
            <a:ext cx="8761519" cy="19758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Case #2: </a:t>
            </a:r>
            <a:r>
              <a:rPr lang="en-US" b="0" dirty="0" smtClean="0"/>
              <a:t>Leader trying to finish committing entry from earlier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Entry 3 </a:t>
            </a:r>
            <a:r>
              <a:rPr lang="en-US" b="0" dirty="0" smtClean="0">
                <a:solidFill>
                  <a:schemeClr val="accent4"/>
                </a:solidFill>
              </a:rPr>
              <a:t>not safely committed</a:t>
            </a:r>
            <a:r>
              <a:rPr lang="en-US" b="0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can be elected as leader for term 5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If elected, it will overwrite entry 3 on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and s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Entry from Earlier Term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41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2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03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84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5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1719" y="18576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22719" y="18576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41719" y="23910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2719" y="23910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41719" y="29244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22719" y="29244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41719" y="34578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3719" y="18576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2719" y="34578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41719" y="39912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22719" y="39912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60719" y="19096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0719" y="24430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60719" y="29764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60719" y="35098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60719" y="40432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03719" y="23910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03719" y="29244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03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719" y="185763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84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27519" y="1901588"/>
            <a:ext cx="5681472" cy="1480042"/>
            <a:chOff x="3427519" y="1901588"/>
            <a:chExt cx="5681472" cy="1480042"/>
          </a:xfrm>
        </p:grpSpPr>
        <p:sp>
          <p:nvSpPr>
            <p:cNvPr id="86" name="Rounded Rectangle 85"/>
            <p:cNvSpPr/>
            <p:nvPr/>
          </p:nvSpPr>
          <p:spPr>
            <a:xfrm>
              <a:off x="3427519" y="2848230"/>
              <a:ext cx="533400" cy="533400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39457" y="2998014"/>
              <a:ext cx="3869534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err="1" smtClean="0">
                  <a:solidFill>
                    <a:srgbClr val="1F4899"/>
                  </a:solidFill>
                  <a:latin typeface="Arial" charset="0"/>
                </a:rPr>
                <a:t>AppendEntries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 just succeeded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4113319" y="3114930"/>
              <a:ext cx="990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Freeform 91"/>
            <p:cNvSpPr/>
            <p:nvPr/>
          </p:nvSpPr>
          <p:spPr>
            <a:xfrm>
              <a:off x="3808519" y="2173659"/>
              <a:ext cx="355881" cy="808523"/>
            </a:xfrm>
            <a:custGeom>
              <a:avLst/>
              <a:gdLst>
                <a:gd name="connsiteX0" fmla="*/ 9261 w 9261"/>
                <a:gd name="connsiteY0" fmla="*/ 0 h 808523"/>
                <a:gd name="connsiteX1" fmla="*/ 9261 w 9261"/>
                <a:gd name="connsiteY1" fmla="*/ 808523 h 808523"/>
                <a:gd name="connsiteX0" fmla="*/ 445 w 209903"/>
                <a:gd name="connsiteY0" fmla="*/ 0 h 10000"/>
                <a:gd name="connsiteX1" fmla="*/ 445 w 209903"/>
                <a:gd name="connsiteY1" fmla="*/ 10000 h 10000"/>
                <a:gd name="connsiteX0" fmla="*/ 0 w 384280"/>
                <a:gd name="connsiteY0" fmla="*/ 0 h 10000"/>
                <a:gd name="connsiteX1" fmla="*/ 0 w 38428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280" h="10000">
                  <a:moveTo>
                    <a:pt x="0" y="0"/>
                  </a:moveTo>
                  <a:cubicBezTo>
                    <a:pt x="479825" y="3611"/>
                    <a:pt x="543919" y="6389"/>
                    <a:pt x="0" y="100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39457" y="1901588"/>
              <a:ext cx="1980118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smtClean="0">
                  <a:solidFill>
                    <a:srgbClr val="1F4899"/>
                  </a:solidFill>
                  <a:latin typeface="Arial" charset="0"/>
                </a:rPr>
                <a:t>Leader for term 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494319" y="2048130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4265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2" y="4663129"/>
            <a:ext cx="8079836" cy="22146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leader to decide entry is committed: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Entry stored </a:t>
            </a:r>
            <a:r>
              <a:rPr lang="en-US" sz="2400" dirty="0"/>
              <a:t>on a majority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≥ 1 new entry </a:t>
            </a:r>
            <a:r>
              <a:rPr lang="en-US" sz="2400" dirty="0"/>
              <a:t>from leader’s term </a:t>
            </a:r>
            <a:r>
              <a:rPr lang="en-US" sz="2400" dirty="0" smtClean="0"/>
              <a:t>also on </a:t>
            </a:r>
            <a:r>
              <a:rPr lang="en-US" sz="2400" dirty="0"/>
              <a:t>majority </a:t>
            </a:r>
            <a:endParaRPr lang="en-US" sz="2400" dirty="0" smtClean="0"/>
          </a:p>
          <a:p>
            <a:r>
              <a:rPr lang="en-US" sz="2200" b="0" dirty="0" smtClean="0"/>
              <a:t>Example;   Once e4 committed, s</a:t>
            </a:r>
            <a:r>
              <a:rPr lang="en-US" sz="2200" b="0" baseline="-25000" dirty="0" smtClean="0"/>
              <a:t>5</a:t>
            </a:r>
            <a:r>
              <a:rPr lang="en-US" sz="2200" b="0" dirty="0" smtClean="0"/>
              <a:t> cannot be elected leader for term 5, and e3 and e4 both safe</a:t>
            </a:r>
            <a:endParaRPr lang="en-US" sz="2200" b="0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Commitment Rules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5218" y="9011418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899"/>
                </a:solidFill>
                <a:latin typeface="Arial" charset="0"/>
              </a:rPr>
              <a:t>Combination of election rules and commitment rules</a:t>
            </a:r>
            <a:br>
              <a:rPr lang="en-US" sz="2400" dirty="0" smtClean="0">
                <a:solidFill>
                  <a:srgbClr val="1F4899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1F4899"/>
                </a:solidFill>
                <a:latin typeface="Arial" charset="0"/>
              </a:rPr>
              <a:t>makes Raft safe</a:t>
            </a:r>
            <a:endParaRPr lang="en-US" sz="2400" dirty="0">
              <a:solidFill>
                <a:srgbClr val="1F4899"/>
              </a:solidFill>
              <a:latin typeface="Arial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360718" y="1476630"/>
            <a:ext cx="2743200" cy="2895600"/>
            <a:chOff x="4953000" y="1828800"/>
            <a:chExt cx="2743200" cy="2895600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15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6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77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22098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5000" y="22098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34000" y="27432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15000" y="27432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32766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5000" y="32766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38100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96000" y="22098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15000" y="38100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34000" y="43434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15000" y="43434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53000" y="22618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53000" y="27952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53000" y="33286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53000" y="38620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3000" y="43954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96000" y="27432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096000" y="32766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96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77000" y="22098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477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7086600" y="2400300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477000" y="27432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77000" y="32766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58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239457" y="1901588"/>
            <a:ext cx="1980118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smtClean="0">
                <a:solidFill>
                  <a:srgbClr val="1F4899"/>
                </a:solidFill>
                <a:latin typeface="Arial" charset="0"/>
              </a:rPr>
              <a:t>Leader for term </a:t>
            </a:r>
            <a:r>
              <a:rPr lang="en-US" sz="180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800" dirty="0">
              <a:solidFill>
                <a:srgbClr val="1F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PB for high availability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3"/>
          <p:cNvSpPr>
            <a:spLocks noGrp="1" noChangeArrowheads="1"/>
          </p:cNvSpPr>
          <p:nvPr>
            <p:ph idx="1"/>
          </p:nvPr>
        </p:nvSpPr>
        <p:spPr>
          <a:xfrm>
            <a:off x="3539762" y="1493665"/>
            <a:ext cx="5390386" cy="531650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Primary gets ops, orders into log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Replicates log of ops to backup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Backup executes ops in same order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Backup takes over if primary fails</a:t>
            </a:r>
          </a:p>
          <a:p>
            <a:pPr>
              <a:spcBef>
                <a:spcPts val="800"/>
              </a:spcBef>
            </a:pP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 smtClean="0"/>
              <a:t>But what if network partition rather than primary failure?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“</a:t>
            </a:r>
            <a:r>
              <a:rPr lang="en-US" sz="2200" dirty="0"/>
              <a:t>V</a:t>
            </a:r>
            <a:r>
              <a:rPr lang="en-US" sz="2200" dirty="0" smtClean="0"/>
              <a:t>iew” server to determine primary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But what if view server fails?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“View” determined via consensus!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7998" y="5883117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0" dirty="0" smtClean="0"/>
              <a:t>Leader changes can result in log inconsistencies</a:t>
            </a:r>
            <a:endParaRPr lang="en-US" sz="2800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 Log Inconsistencies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2753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896495" y="1863807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134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515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77495" y="1863807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658495" y="1863807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39495" y="1863807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420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801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182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-75107" y="1911506"/>
            <a:ext cx="2327099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L</a:t>
            </a: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eader for term 8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53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896495" y="24013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134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515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277495" y="24013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658495" y="24013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039495" y="24013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420495" y="24013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5801495" y="24013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753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896495" y="29347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134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515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753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896495" y="34681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134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515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277495" y="34681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658495" y="34681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039495" y="34681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420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5801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6182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6563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753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896495" y="40015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134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515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277495" y="40015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4658495" y="40015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5039495" y="40015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420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5801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182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753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896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134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3515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277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2753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134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3515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0" name="Right Brace 279"/>
          <p:cNvSpPr/>
          <p:nvPr/>
        </p:nvSpPr>
        <p:spPr>
          <a:xfrm flipH="1">
            <a:off x="2042885" y="2325123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4217" y="3681667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P</a:t>
            </a: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ossible</a:t>
            </a:r>
            <a:br>
              <a:rPr lang="en-US" sz="1800" dirty="0" smtClean="0">
                <a:solidFill>
                  <a:srgbClr val="1E4899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followers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658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039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563495" y="4001523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7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944495" y="4001523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7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896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277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6563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039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5420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801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6182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658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296295" y="24533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296295" y="29867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(b)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2296295" y="35201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(c)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296295" y="40535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(d)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96295" y="45869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(e)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296295" y="51203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01295" y="2325123"/>
            <a:ext cx="4570949" cy="1066800"/>
            <a:chOff x="4201295" y="2325123"/>
            <a:chExt cx="4570949" cy="1066800"/>
          </a:xfrm>
        </p:grpSpPr>
        <p:sp>
          <p:nvSpPr>
            <p:cNvPr id="303" name="Rounded Rectangle 302"/>
            <p:cNvSpPr/>
            <p:nvPr/>
          </p:nvSpPr>
          <p:spPr>
            <a:xfrm>
              <a:off x="6106295" y="232512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4" name="Rounded Rectangle 303"/>
            <p:cNvSpPr/>
            <p:nvPr/>
          </p:nvSpPr>
          <p:spPr>
            <a:xfrm>
              <a:off x="4201295" y="2858523"/>
              <a:ext cx="2438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805313" y="2553723"/>
              <a:ext cx="966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Missing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Entries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6717187" y="2574388"/>
              <a:ext cx="1045596" cy="261265"/>
            </a:xfrm>
            <a:custGeom>
              <a:avLst/>
              <a:gdLst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108" h="302217">
                  <a:moveTo>
                    <a:pt x="1294108" y="302217"/>
                  </a:moveTo>
                  <a:cubicBezTo>
                    <a:pt x="505681" y="295114"/>
                    <a:pt x="810535" y="1679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9" name="Freeform 308"/>
            <p:cNvSpPr/>
            <p:nvPr/>
          </p:nvSpPr>
          <p:spPr>
            <a:xfrm flipV="1">
              <a:off x="6715895" y="2934722"/>
              <a:ext cx="1045596" cy="227900"/>
            </a:xfrm>
            <a:custGeom>
              <a:avLst/>
              <a:gdLst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108" h="302217">
                  <a:moveTo>
                    <a:pt x="1294108" y="302217"/>
                  </a:moveTo>
                  <a:cubicBezTo>
                    <a:pt x="505681" y="295114"/>
                    <a:pt x="810535" y="1679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20295" y="3391923"/>
            <a:ext cx="5336670" cy="2133600"/>
            <a:chOff x="3820295" y="3391923"/>
            <a:chExt cx="5336670" cy="2133600"/>
          </a:xfrm>
        </p:grpSpPr>
        <p:sp>
          <p:nvSpPr>
            <p:cNvPr id="300" name="TextBox 299"/>
            <p:cNvSpPr txBox="1"/>
            <p:nvPr/>
          </p:nvSpPr>
          <p:spPr>
            <a:xfrm>
              <a:off x="7805313" y="4130676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Extraneous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Entries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3820295" y="4992123"/>
              <a:ext cx="3200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6487295" y="339192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5" name="Freeform 304"/>
            <p:cNvSpPr/>
            <p:nvPr/>
          </p:nvSpPr>
          <p:spPr>
            <a:xfrm>
              <a:off x="7089146" y="3659269"/>
              <a:ext cx="693549" cy="723254"/>
            </a:xfrm>
            <a:custGeom>
              <a:avLst/>
              <a:gdLst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651" h="1131376">
                  <a:moveTo>
                    <a:pt x="906651" y="1131376"/>
                  </a:moveTo>
                  <a:cubicBezTo>
                    <a:pt x="425557" y="1128147"/>
                    <a:pt x="680634" y="1291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8" name="Freeform 307"/>
            <p:cNvSpPr/>
            <p:nvPr/>
          </p:nvSpPr>
          <p:spPr>
            <a:xfrm flipV="1">
              <a:off x="7096895" y="4534923"/>
              <a:ext cx="693549" cy="723254"/>
            </a:xfrm>
            <a:custGeom>
              <a:avLst/>
              <a:gdLst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651" h="1131376">
                  <a:moveTo>
                    <a:pt x="906651" y="1131376"/>
                  </a:moveTo>
                  <a:cubicBezTo>
                    <a:pt x="425557" y="1128147"/>
                    <a:pt x="680634" y="1291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5344295" y="4458723"/>
              <a:ext cx="1295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6487295" y="3925323"/>
              <a:ext cx="914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7422862" y="4340191"/>
              <a:ext cx="369168" cy="118589"/>
            </a:xfrm>
            <a:custGeom>
              <a:avLst/>
              <a:gdLst>
                <a:gd name="connsiteX0" fmla="*/ 482600 w 482600"/>
                <a:gd name="connsiteY0" fmla="*/ 132012 h 132012"/>
                <a:gd name="connsiteX1" fmla="*/ 0 w 482600"/>
                <a:gd name="connsiteY1" fmla="*/ 13479 h 132012"/>
                <a:gd name="connsiteX0" fmla="*/ 482600 w 482600"/>
                <a:gd name="connsiteY0" fmla="*/ 126727 h 126746"/>
                <a:gd name="connsiteX1" fmla="*/ 0 w 482600"/>
                <a:gd name="connsiteY1" fmla="*/ 8194 h 126746"/>
                <a:gd name="connsiteX0" fmla="*/ 482600 w 482600"/>
                <a:gd name="connsiteY0" fmla="*/ 118533 h 118589"/>
                <a:gd name="connsiteX1" fmla="*/ 0 w 482600"/>
                <a:gd name="connsiteY1" fmla="*/ 0 h 1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600" h="118589">
                  <a:moveTo>
                    <a:pt x="482600" y="118533"/>
                  </a:moveTo>
                  <a:cubicBezTo>
                    <a:pt x="268111" y="120649"/>
                    <a:pt x="129823" y="6350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2753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134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515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896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4277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658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6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039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7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420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8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801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9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106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10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487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11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868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12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5" name="Right Brace 174"/>
          <p:cNvSpPr/>
          <p:nvPr/>
        </p:nvSpPr>
        <p:spPr>
          <a:xfrm flipH="1">
            <a:off x="1906028" y="2471136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59716" y="295184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F</a:t>
            </a:r>
            <a:r>
              <a:rPr lang="en-US" sz="1800" smtClean="0">
                <a:solidFill>
                  <a:srgbClr val="1E4899"/>
                </a:solidFill>
                <a:latin typeface="Arial" charset="0"/>
              </a:rPr>
              <a:t>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(b)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7" name="Freeform 186"/>
          <p:cNvSpPr/>
          <p:nvPr/>
        </p:nvSpPr>
        <p:spPr>
          <a:xfrm>
            <a:off x="6407905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6020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5639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5258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1" name="Freeform 190"/>
          <p:cNvSpPr/>
          <p:nvPr/>
        </p:nvSpPr>
        <p:spPr>
          <a:xfrm>
            <a:off x="4877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4496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4115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4" name="Freeform 193"/>
          <p:cNvSpPr/>
          <p:nvPr/>
        </p:nvSpPr>
        <p:spPr>
          <a:xfrm>
            <a:off x="6407905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5" name="Freeform 194"/>
          <p:cNvSpPr/>
          <p:nvPr/>
        </p:nvSpPr>
        <p:spPr>
          <a:xfrm>
            <a:off x="6020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5639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5258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4877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9" name="Freeform 198"/>
          <p:cNvSpPr/>
          <p:nvPr/>
        </p:nvSpPr>
        <p:spPr>
          <a:xfrm>
            <a:off x="4496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744328" y="1092910"/>
            <a:ext cx="0" cy="1454426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744328" y="2623536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6474714" y="849254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25927" y="1417588"/>
            <a:ext cx="275291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5" name="Content Placeholder 1"/>
          <p:cNvSpPr txBox="1">
            <a:spLocks/>
          </p:cNvSpPr>
          <p:nvPr/>
        </p:nvSpPr>
        <p:spPr bwMode="auto">
          <a:xfrm>
            <a:off x="347472" y="3935321"/>
            <a:ext cx="8796528" cy="29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001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573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145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smtClean="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Fill in missing entries</a:t>
            </a:r>
          </a:p>
          <a:p>
            <a:r>
              <a:rPr lang="en-US" sz="2200" kern="0" dirty="0" smtClean="0"/>
              <a:t>Leader keeps </a:t>
            </a:r>
            <a:r>
              <a:rPr lang="en-US" sz="2200" kern="0" dirty="0" err="1" smtClean="0"/>
              <a:t>nextIndex</a:t>
            </a:r>
            <a:r>
              <a:rPr lang="en-US" sz="2200" kern="0" dirty="0" smtClean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Initialized to (1 + leader’s last index)</a:t>
            </a:r>
          </a:p>
          <a:p>
            <a:r>
              <a:rPr lang="en-US" sz="2000" b="0" kern="0" dirty="0" smtClean="0"/>
              <a:t>If </a:t>
            </a:r>
            <a:r>
              <a:rPr lang="en-US" sz="2000" b="0" kern="0" dirty="0" err="1" smtClean="0"/>
              <a:t>AppendEntries</a:t>
            </a:r>
            <a:r>
              <a:rPr lang="en-US" sz="2000" b="0" kern="0" dirty="0" smtClean="0"/>
              <a:t> consistency check fails, decrement </a:t>
            </a:r>
            <a:r>
              <a:rPr lang="en-US" sz="2000" b="0" kern="0" dirty="0" err="1" smtClean="0"/>
              <a:t>nextIndex</a:t>
            </a:r>
            <a:r>
              <a:rPr lang="en-US" sz="2000" b="0" kern="0" dirty="0" smtClean="0"/>
              <a:t>, try again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13522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3823" y="3301808"/>
            <a:ext cx="133369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Before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44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6" name="Rectangle 65"/>
          <p:cNvSpPr/>
          <p:nvPr/>
        </p:nvSpPr>
        <p:spPr>
          <a:xfrm>
            <a:off x="3125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7" name="Rectangle 66"/>
          <p:cNvSpPr/>
          <p:nvPr/>
        </p:nvSpPr>
        <p:spPr>
          <a:xfrm>
            <a:off x="3506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8" name="Rectangle 67"/>
          <p:cNvSpPr/>
          <p:nvPr/>
        </p:nvSpPr>
        <p:spPr>
          <a:xfrm>
            <a:off x="3887228" y="4224775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/>
              <a:t>4</a:t>
            </a:r>
            <a:endParaRPr lang="en-US" sz="1600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2280404" y="42326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60816" y="1536786"/>
            <a:ext cx="0" cy="1076934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80228" y="1536786"/>
            <a:ext cx="3116" cy="1758233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3797928" y="129353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06145" y="3715188"/>
            <a:ext cx="411090" cy="42013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6183" y="4276805"/>
            <a:ext cx="114133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After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53120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Leader temporarily disconnected  </a:t>
            </a:r>
          </a:p>
          <a:p>
            <a:pPr marL="457200" lvl="1" indent="0">
              <a:buNone/>
            </a:pPr>
            <a:r>
              <a:rPr lang="en-US" sz="2400" dirty="0" smtClean="0"/>
              <a:t>→</a:t>
            </a:r>
            <a:r>
              <a:rPr lang="en-US" sz="2400" b="0" dirty="0" smtClean="0"/>
              <a:t> other servers elect new leader</a:t>
            </a:r>
          </a:p>
          <a:p>
            <a:pPr marL="857250" lvl="2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reconnected</a:t>
            </a:r>
          </a:p>
          <a:p>
            <a:pPr marL="1314450" lvl="3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attempts to commit log entries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 smtClean="0"/>
              <a:t>Terms used to detect stale leaders (and candidates)</a:t>
            </a:r>
          </a:p>
          <a:p>
            <a:pPr lvl="1"/>
            <a:r>
              <a:rPr lang="en-US" dirty="0" smtClean="0"/>
              <a:t>Every RPC contains term of sender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ender’s term &lt; receiver:</a:t>
            </a:r>
          </a:p>
          <a:p>
            <a:pPr lvl="2"/>
            <a:r>
              <a:rPr lang="en-US" sz="2000" dirty="0" smtClean="0"/>
              <a:t>Receiver: Rejects RPC (via ACK which sender processes…)</a:t>
            </a:r>
          </a:p>
          <a:p>
            <a:pPr lvl="1"/>
            <a:r>
              <a:rPr lang="en-US" dirty="0" smtClean="0"/>
              <a:t>Receiver’s term &lt; sender:</a:t>
            </a:r>
          </a:p>
          <a:p>
            <a:pPr lvl="2"/>
            <a:r>
              <a:rPr lang="en-US" sz="2000" dirty="0" smtClean="0"/>
              <a:t>Receiver reverts to follower, updates term, processes RPC</a:t>
            </a:r>
          </a:p>
          <a:p>
            <a:pPr>
              <a:spcBef>
                <a:spcPts val="2000"/>
              </a:spcBef>
            </a:pPr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Neutralizing Old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3120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server, which redirects client to leader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Leader only responds after command logged, committed, and executed by leader 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If request times out (e.g., leader crashes):</a:t>
            </a:r>
          </a:p>
          <a:p>
            <a:pPr lvl="1"/>
            <a:r>
              <a:rPr lang="en-US" dirty="0" smtClean="0"/>
              <a:t>Client reissues command to new leader (after possible redirect)</a:t>
            </a:r>
            <a:endParaRPr lang="en-US" dirty="0"/>
          </a:p>
          <a:p>
            <a:pPr>
              <a:spcBef>
                <a:spcPts val="3600"/>
              </a:spcBef>
            </a:pPr>
            <a:r>
              <a:rPr lang="en-US" dirty="0" smtClean="0"/>
              <a:t>Ensure </a:t>
            </a:r>
            <a:r>
              <a:rPr lang="en-US" dirty="0" smtClean="0">
                <a:solidFill>
                  <a:srgbClr val="C00000"/>
                </a:solidFill>
              </a:rPr>
              <a:t>exactly-once semantics </a:t>
            </a:r>
            <a:r>
              <a:rPr lang="en-US" dirty="0" smtClean="0"/>
              <a:t>even with leader failures</a:t>
            </a:r>
          </a:p>
          <a:p>
            <a:pPr lvl="1"/>
            <a:r>
              <a:rPr lang="en-US" dirty="0" smtClean="0"/>
              <a:t>E.g., Leader can execute command then crash before responding</a:t>
            </a:r>
          </a:p>
          <a:p>
            <a:pPr lvl="1"/>
            <a:r>
              <a:rPr lang="en-US" dirty="0" smtClean="0"/>
              <a:t>Client should embed unique ID in each command</a:t>
            </a:r>
          </a:p>
          <a:p>
            <a:pPr lvl="1"/>
            <a:r>
              <a:rPr lang="en-US" dirty="0" smtClean="0"/>
              <a:t>This client ID included in log entry</a:t>
            </a:r>
          </a:p>
          <a:p>
            <a:pPr lvl="1"/>
            <a:r>
              <a:rPr lang="en-US" dirty="0" smtClean="0"/>
              <a:t>Before accepting request, leader checks log for entry with same id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30032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View configuration:  { leader, { members }, settings }</a:t>
            </a:r>
          </a:p>
          <a:p>
            <a:r>
              <a:rPr lang="en-US" dirty="0" smtClean="0"/>
              <a:t>Consensus must support changes to configuration</a:t>
            </a:r>
          </a:p>
          <a:p>
            <a:pPr lvl="1"/>
            <a:r>
              <a:rPr lang="en-US" dirty="0" smtClean="0"/>
              <a:t>Replace failed machine</a:t>
            </a:r>
          </a:p>
          <a:p>
            <a:pPr lvl="1"/>
            <a:r>
              <a:rPr lang="en-US" dirty="0" smtClean="0"/>
              <a:t>Change degree of replication</a:t>
            </a:r>
          </a:p>
          <a:p>
            <a:pPr>
              <a:spcBef>
                <a:spcPts val="2400"/>
              </a:spcBef>
            </a:pPr>
            <a:r>
              <a:rPr lang="en-US" dirty="0"/>
              <a:t>Cannot switch directly from one </a:t>
            </a:r>
            <a:r>
              <a:rPr lang="en-US" dirty="0" err="1" smtClean="0"/>
              <a:t>config</a:t>
            </a:r>
            <a:r>
              <a:rPr lang="en-US" dirty="0" smtClean="0"/>
              <a:t> to </a:t>
            </a:r>
            <a:r>
              <a:rPr lang="en-US" dirty="0"/>
              <a:t>another: </a:t>
            </a:r>
            <a:r>
              <a:rPr lang="en-US" dirty="0" smtClean="0">
                <a:solidFill>
                  <a:schemeClr val="accent4"/>
                </a:solidFill>
              </a:rPr>
              <a:t>conflicting </a:t>
            </a:r>
            <a:r>
              <a:rPr lang="en-US" dirty="0">
                <a:solidFill>
                  <a:schemeClr val="accent4"/>
                </a:solidFill>
              </a:rPr>
              <a:t>majorities </a:t>
            </a:r>
            <a:r>
              <a:rPr lang="en-US" dirty="0"/>
              <a:t>could arise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87488" y="4230585"/>
            <a:ext cx="5581836" cy="2466275"/>
            <a:chOff x="993712" y="4230585"/>
            <a:chExt cx="5581836" cy="2466275"/>
          </a:xfrm>
        </p:grpSpPr>
        <p:sp>
          <p:nvSpPr>
            <p:cNvPr id="10" name="Rectangle 9"/>
            <p:cNvSpPr/>
            <p:nvPr/>
          </p:nvSpPr>
          <p:spPr>
            <a:xfrm>
              <a:off x="2060512" y="4611585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8512" y="4611585"/>
              <a:ext cx="14478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0512" y="4230585"/>
              <a:ext cx="44242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Arial" charset="0"/>
                </a:rPr>
                <a:t>old</a:t>
              </a:r>
              <a:endParaRPr lang="en-US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57778" y="4230585"/>
              <a:ext cx="51777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 err="1" smtClean="0">
                  <a:solidFill>
                    <a:srgbClr val="000000"/>
                  </a:solidFill>
                  <a:latin typeface="Arial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Arial" charset="0"/>
                </a:rPr>
                <a:t>new</a:t>
              </a:r>
              <a:endParaRPr lang="en-US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3712" y="4587386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1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60512" y="4969139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1312" y="4969139"/>
              <a:ext cx="19050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60512" y="5326693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41712" y="5326693"/>
              <a:ext cx="25146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4512" y="5684247"/>
              <a:ext cx="29718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312" y="6041801"/>
              <a:ext cx="34290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3712" y="4944940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2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3712" y="5302494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3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712" y="5660048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4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3712" y="6017602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5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060512" y="6434524"/>
              <a:ext cx="4495800" cy="0"/>
            </a:xfrm>
            <a:prstGeom prst="line">
              <a:avLst/>
            </a:prstGeom>
            <a:ln w="19050" cap="rnd"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0512" y="6481416"/>
              <a:ext cx="3686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87888" y="4230584"/>
            <a:ext cx="4362941" cy="2403828"/>
            <a:chOff x="4194112" y="4230584"/>
            <a:chExt cx="4362941" cy="2403828"/>
          </a:xfrm>
        </p:grpSpPr>
        <p:sp>
          <p:nvSpPr>
            <p:cNvPr id="43" name="Rounded Rectangle 42"/>
            <p:cNvSpPr/>
            <p:nvPr/>
          </p:nvSpPr>
          <p:spPr>
            <a:xfrm>
              <a:off x="4194112" y="5288193"/>
              <a:ext cx="304800" cy="1042415"/>
            </a:xfrm>
            <a:prstGeom prst="roundRect">
              <a:avLst/>
            </a:prstGeom>
            <a:noFill/>
            <a:ln>
              <a:solidFill>
                <a:srgbClr val="3167D3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194112" y="4561362"/>
              <a:ext cx="304800" cy="685800"/>
            </a:xfrm>
            <a:prstGeom prst="roundRect">
              <a:avLst/>
            </a:prstGeom>
            <a:noFill/>
            <a:ln>
              <a:solidFill>
                <a:srgbClr val="00B80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6799" y="4814462"/>
              <a:ext cx="16302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smtClean="0">
                  <a:solidFill>
                    <a:srgbClr val="008E00"/>
                  </a:solidFill>
                  <a:latin typeface="Arial" charset="0"/>
                </a:rPr>
                <a:t>Majority of C</a:t>
              </a:r>
              <a:r>
                <a:rPr lang="en-US" sz="1800" baseline="-25000" dirty="0" smtClean="0">
                  <a:solidFill>
                    <a:srgbClr val="008E00"/>
                  </a:solidFill>
                  <a:latin typeface="Arial" charset="0"/>
                </a:rPr>
                <a:t>old</a:t>
              </a:r>
              <a:endParaRPr lang="en-US" sz="1800" baseline="-25000" dirty="0">
                <a:solidFill>
                  <a:srgbClr val="008E00"/>
                </a:solidFill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59472" y="5637355"/>
              <a:ext cx="169758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smtClean="0">
                  <a:solidFill>
                    <a:srgbClr val="3167D3"/>
                  </a:solidFill>
                  <a:latin typeface="Arial" charset="0"/>
                </a:rPr>
                <a:t>Majority of </a:t>
              </a:r>
              <a:r>
                <a:rPr lang="en-US" sz="1800" dirty="0" err="1" smtClean="0">
                  <a:solidFill>
                    <a:srgbClr val="3167D3"/>
                  </a:solidFill>
                  <a:latin typeface="Arial" charset="0"/>
                </a:rPr>
                <a:t>C</a:t>
              </a:r>
              <a:r>
                <a:rPr lang="en-US" sz="1800" baseline="-25000" dirty="0" err="1" smtClean="0">
                  <a:solidFill>
                    <a:srgbClr val="3167D3"/>
                  </a:solidFill>
                  <a:latin typeface="Arial" charset="0"/>
                </a:rPr>
                <a:t>new</a:t>
              </a:r>
              <a:endParaRPr lang="en-US" sz="1800" baseline="-25000" dirty="0">
                <a:solidFill>
                  <a:srgbClr val="3167D3"/>
                </a:solidFill>
                <a:latin typeface="Arial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4422712" y="4230584"/>
              <a:ext cx="3581412" cy="569173"/>
            </a:xfrm>
            <a:custGeom>
              <a:avLst/>
              <a:gdLst>
                <a:gd name="connsiteX0" fmla="*/ 3667225 w 3667225"/>
                <a:gd name="connsiteY0" fmla="*/ 0 h 386974"/>
                <a:gd name="connsiteX1" fmla="*/ 1838425 w 3667225"/>
                <a:gd name="connsiteY1" fmla="*/ 385011 h 386974"/>
                <a:gd name="connsiteX2" fmla="*/ 0 w 3667225"/>
                <a:gd name="connsiteY2" fmla="*/ 192506 h 386974"/>
                <a:gd name="connsiteX0" fmla="*/ 3667239 w 3667239"/>
                <a:gd name="connsiteY0" fmla="*/ 0 h 396392"/>
                <a:gd name="connsiteX1" fmla="*/ 1838439 w 3667239"/>
                <a:gd name="connsiteY1" fmla="*/ 385011 h 396392"/>
                <a:gd name="connsiteX2" fmla="*/ 14 w 3667239"/>
                <a:gd name="connsiteY2" fmla="*/ 192506 h 396392"/>
                <a:gd name="connsiteX0" fmla="*/ 3667239 w 3667239"/>
                <a:gd name="connsiteY0" fmla="*/ 0 h 385151"/>
                <a:gd name="connsiteX1" fmla="*/ 1838439 w 3667239"/>
                <a:gd name="connsiteY1" fmla="*/ 385011 h 385151"/>
                <a:gd name="connsiteX2" fmla="*/ 14 w 3667239"/>
                <a:gd name="connsiteY2" fmla="*/ 192506 h 385151"/>
                <a:gd name="connsiteX0" fmla="*/ 3667239 w 3667270"/>
                <a:gd name="connsiteY0" fmla="*/ 0 h 387089"/>
                <a:gd name="connsiteX1" fmla="*/ 1838439 w 3667270"/>
                <a:gd name="connsiteY1" fmla="*/ 385011 h 387089"/>
                <a:gd name="connsiteX2" fmla="*/ 14 w 3667270"/>
                <a:gd name="connsiteY2" fmla="*/ 192506 h 387089"/>
                <a:gd name="connsiteX0" fmla="*/ 3676864 w 3676895"/>
                <a:gd name="connsiteY0" fmla="*/ 0 h 392010"/>
                <a:gd name="connsiteX1" fmla="*/ 1848064 w 3676895"/>
                <a:gd name="connsiteY1" fmla="*/ 385011 h 392010"/>
                <a:gd name="connsiteX2" fmla="*/ 13 w 3676895"/>
                <a:gd name="connsiteY2" fmla="*/ 165341 h 392010"/>
                <a:gd name="connsiteX0" fmla="*/ 3676864 w 3676895"/>
                <a:gd name="connsiteY0" fmla="*/ 0 h 385691"/>
                <a:gd name="connsiteX1" fmla="*/ 1848064 w 3676895"/>
                <a:gd name="connsiteY1" fmla="*/ 385011 h 385691"/>
                <a:gd name="connsiteX2" fmla="*/ 13 w 3676895"/>
                <a:gd name="connsiteY2" fmla="*/ 165341 h 385691"/>
                <a:gd name="connsiteX0" fmla="*/ 3667239 w 3667271"/>
                <a:gd name="connsiteY0" fmla="*/ 0 h 346132"/>
                <a:gd name="connsiteX1" fmla="*/ 1848064 w 3667271"/>
                <a:gd name="connsiteY1" fmla="*/ 341548 h 346132"/>
                <a:gd name="connsiteX2" fmla="*/ 13 w 3667271"/>
                <a:gd name="connsiteY2" fmla="*/ 121878 h 346132"/>
                <a:gd name="connsiteX0" fmla="*/ 3667239 w 3667239"/>
                <a:gd name="connsiteY0" fmla="*/ 0 h 346132"/>
                <a:gd name="connsiteX1" fmla="*/ 1848064 w 3667239"/>
                <a:gd name="connsiteY1" fmla="*/ 341548 h 346132"/>
                <a:gd name="connsiteX2" fmla="*/ 13 w 3667239"/>
                <a:gd name="connsiteY2" fmla="*/ 121878 h 346132"/>
                <a:gd name="connsiteX0" fmla="*/ 3667240 w 3667240"/>
                <a:gd name="connsiteY0" fmla="*/ 0 h 341912"/>
                <a:gd name="connsiteX1" fmla="*/ 1848065 w 3667240"/>
                <a:gd name="connsiteY1" fmla="*/ 341548 h 341912"/>
                <a:gd name="connsiteX2" fmla="*/ 14 w 3667240"/>
                <a:gd name="connsiteY2" fmla="*/ 121878 h 34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7240" h="341912">
                  <a:moveTo>
                    <a:pt x="3667240" y="0"/>
                  </a:moveTo>
                  <a:cubicBezTo>
                    <a:pt x="3655208" y="315111"/>
                    <a:pt x="2478520" y="337533"/>
                    <a:pt x="1848065" y="341548"/>
                  </a:cubicBezTo>
                  <a:cubicBezTo>
                    <a:pt x="1217610" y="345563"/>
                    <a:pt x="-4799" y="319197"/>
                    <a:pt x="14" y="121878"/>
                  </a:cubicBezTo>
                </a:path>
              </a:pathLst>
            </a:custGeom>
            <a:noFill/>
            <a:ln>
              <a:solidFill>
                <a:srgbClr val="008E00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422711" y="6001747"/>
              <a:ext cx="3591027" cy="632665"/>
            </a:xfrm>
            <a:custGeom>
              <a:avLst/>
              <a:gdLst>
                <a:gd name="connsiteX0" fmla="*/ 3667225 w 3667225"/>
                <a:gd name="connsiteY0" fmla="*/ 0 h 386974"/>
                <a:gd name="connsiteX1" fmla="*/ 1838425 w 3667225"/>
                <a:gd name="connsiteY1" fmla="*/ 385011 h 386974"/>
                <a:gd name="connsiteX2" fmla="*/ 0 w 3667225"/>
                <a:gd name="connsiteY2" fmla="*/ 192506 h 386974"/>
                <a:gd name="connsiteX0" fmla="*/ 3667239 w 3667239"/>
                <a:gd name="connsiteY0" fmla="*/ 0 h 396392"/>
                <a:gd name="connsiteX1" fmla="*/ 1838439 w 3667239"/>
                <a:gd name="connsiteY1" fmla="*/ 385011 h 396392"/>
                <a:gd name="connsiteX2" fmla="*/ 14 w 3667239"/>
                <a:gd name="connsiteY2" fmla="*/ 192506 h 396392"/>
                <a:gd name="connsiteX0" fmla="*/ 3667239 w 3667239"/>
                <a:gd name="connsiteY0" fmla="*/ 0 h 385151"/>
                <a:gd name="connsiteX1" fmla="*/ 1838439 w 3667239"/>
                <a:gd name="connsiteY1" fmla="*/ 385011 h 385151"/>
                <a:gd name="connsiteX2" fmla="*/ 14 w 3667239"/>
                <a:gd name="connsiteY2" fmla="*/ 192506 h 385151"/>
                <a:gd name="connsiteX0" fmla="*/ 3667239 w 3667270"/>
                <a:gd name="connsiteY0" fmla="*/ 0 h 387089"/>
                <a:gd name="connsiteX1" fmla="*/ 1838439 w 3667270"/>
                <a:gd name="connsiteY1" fmla="*/ 385011 h 387089"/>
                <a:gd name="connsiteX2" fmla="*/ 14 w 3667270"/>
                <a:gd name="connsiteY2" fmla="*/ 192506 h 387089"/>
                <a:gd name="connsiteX0" fmla="*/ 3676864 w 3676895"/>
                <a:gd name="connsiteY0" fmla="*/ 0 h 392010"/>
                <a:gd name="connsiteX1" fmla="*/ 1848064 w 3676895"/>
                <a:gd name="connsiteY1" fmla="*/ 385011 h 392010"/>
                <a:gd name="connsiteX2" fmla="*/ 13 w 3676895"/>
                <a:gd name="connsiteY2" fmla="*/ 165341 h 392010"/>
                <a:gd name="connsiteX0" fmla="*/ 3676864 w 3676895"/>
                <a:gd name="connsiteY0" fmla="*/ 0 h 385691"/>
                <a:gd name="connsiteX1" fmla="*/ 1848064 w 3676895"/>
                <a:gd name="connsiteY1" fmla="*/ 385011 h 385691"/>
                <a:gd name="connsiteX2" fmla="*/ 13 w 3676895"/>
                <a:gd name="connsiteY2" fmla="*/ 165341 h 385691"/>
                <a:gd name="connsiteX0" fmla="*/ 3686489 w 3686520"/>
                <a:gd name="connsiteY0" fmla="*/ 0 h 461109"/>
                <a:gd name="connsiteX1" fmla="*/ 1848064 w 3686520"/>
                <a:gd name="connsiteY1" fmla="*/ 450205 h 461109"/>
                <a:gd name="connsiteX2" fmla="*/ 13 w 3686520"/>
                <a:gd name="connsiteY2" fmla="*/ 230535 h 461109"/>
                <a:gd name="connsiteX0" fmla="*/ 3686489 w 3686520"/>
                <a:gd name="connsiteY0" fmla="*/ 0 h 461109"/>
                <a:gd name="connsiteX1" fmla="*/ 1848064 w 3686520"/>
                <a:gd name="connsiteY1" fmla="*/ 450205 h 461109"/>
                <a:gd name="connsiteX2" fmla="*/ 13 w 3686520"/>
                <a:gd name="connsiteY2" fmla="*/ 230535 h 461109"/>
                <a:gd name="connsiteX0" fmla="*/ 3686490 w 3686522"/>
                <a:gd name="connsiteY0" fmla="*/ 0 h 450884"/>
                <a:gd name="connsiteX1" fmla="*/ 1848065 w 3686522"/>
                <a:gd name="connsiteY1" fmla="*/ 450205 h 450884"/>
                <a:gd name="connsiteX2" fmla="*/ 14 w 3686522"/>
                <a:gd name="connsiteY2" fmla="*/ 230535 h 4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522" h="450884">
                  <a:moveTo>
                    <a:pt x="3686490" y="0"/>
                  </a:moveTo>
                  <a:cubicBezTo>
                    <a:pt x="3693709" y="380305"/>
                    <a:pt x="2491354" y="444380"/>
                    <a:pt x="1848065" y="450205"/>
                  </a:cubicBezTo>
                  <a:cubicBezTo>
                    <a:pt x="1204776" y="456030"/>
                    <a:pt x="-4799" y="427854"/>
                    <a:pt x="14" y="230535"/>
                  </a:cubicBezTo>
                </a:path>
              </a:pathLst>
            </a:custGeom>
            <a:noFill/>
            <a:ln>
              <a:solidFill>
                <a:srgbClr val="3167D3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4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04800" y="6173537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365269"/>
            <a:ext cx="8482564" cy="2590800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 smtClean="0">
                <a:solidFill>
                  <a:schemeClr val="accent4"/>
                </a:solidFill>
              </a:rPr>
              <a:t>Joint consensus </a:t>
            </a:r>
            <a:r>
              <a:rPr lang="en-US" b="0" dirty="0" smtClean="0"/>
              <a:t>in intermediate phase: need majority of </a:t>
            </a:r>
            <a:r>
              <a:rPr lang="en-US" dirty="0" smtClean="0"/>
              <a:t>both</a:t>
            </a:r>
            <a:r>
              <a:rPr lang="en-US" b="0" dirty="0" smtClean="0"/>
              <a:t> old and new configurations for elections, commitment</a:t>
            </a:r>
          </a:p>
          <a:p>
            <a:r>
              <a:rPr lang="en-US" b="0" dirty="0" smtClean="0"/>
              <a:t>Configuration change just a log entry; applied immediately on receipt (committed or not)</a:t>
            </a:r>
          </a:p>
          <a:p>
            <a:r>
              <a:rPr lang="en-US" b="0" dirty="0" smtClean="0"/>
              <a:t>Once joint consensus is committed, begin replicating log entry for final configuration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700" dirty="0" smtClean="0"/>
              <a:t>2-Phase Approach via Joint </a:t>
            </a:r>
            <a:r>
              <a:rPr lang="en-US" sz="3700" dirty="0"/>
              <a:t>C</a:t>
            </a:r>
            <a:r>
              <a:rPr lang="en-US" sz="3700" dirty="0" smtClean="0"/>
              <a:t>onsensus</a:t>
            </a:r>
            <a:endParaRPr lang="en-US" sz="37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72568" y="6207804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368" y="6235605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9968" y="621997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old+new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774" y="621997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39568" y="5507948"/>
            <a:ext cx="0" cy="699856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20768" y="5146556"/>
            <a:ext cx="0" cy="1061248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2568" y="5712553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968" y="5369449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3167D3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3167D3"/>
                </a:solidFill>
                <a:latin typeface="Arial" charset="0"/>
              </a:rPr>
              <a:t>old+new</a:t>
            </a:r>
            <a:endParaRPr lang="en-US" sz="1800" b="0" dirty="0">
              <a:solidFill>
                <a:srgbClr val="3167D3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2930" y="5008057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8E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8E00"/>
                </a:solidFill>
                <a:latin typeface="Arial" charset="0"/>
              </a:rPr>
              <a:t>new</a:t>
            </a:r>
            <a:endParaRPr lang="en-US" sz="1800" b="0" dirty="0">
              <a:solidFill>
                <a:srgbClr val="008E00"/>
              </a:solidFill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29768" y="5851052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9568" y="5507948"/>
            <a:ext cx="1066800" cy="0"/>
          </a:xfrm>
          <a:prstGeom prst="line">
            <a:avLst/>
          </a:prstGeom>
          <a:ln w="63500" cap="rnd">
            <a:solidFill>
              <a:srgbClr val="3167D3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5168" y="5507948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06368" y="5146556"/>
            <a:ext cx="914400" cy="0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20768" y="5146556"/>
            <a:ext cx="1981200" cy="0"/>
          </a:xfrm>
          <a:prstGeom prst="line">
            <a:avLst/>
          </a:prstGeom>
          <a:ln w="6350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29768" y="4792196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05968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39568" y="4715996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06368" y="4792196"/>
            <a:ext cx="2971800" cy="0"/>
          </a:xfrm>
          <a:prstGeom prst="line">
            <a:avLst/>
          </a:prstGeom>
          <a:ln w="317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8892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err="1" smtClean="0">
                <a:solidFill>
                  <a:srgbClr val="008E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8E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8E00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008E00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008E00"/>
              </a:solidFill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906368" y="4715996"/>
            <a:ext cx="0" cy="152400"/>
          </a:xfrm>
          <a:prstGeom prst="line">
            <a:avLst/>
          </a:prstGeom>
          <a:ln w="3175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5168" y="5851052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6368" y="5507948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04800" y="6173537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660267"/>
            <a:ext cx="8711164" cy="2295802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Any server from either configuration can serve as leader</a:t>
            </a:r>
          </a:p>
          <a:p>
            <a:pPr>
              <a:spcBef>
                <a:spcPts val="2400"/>
              </a:spcBef>
            </a:pPr>
            <a:r>
              <a:rPr lang="en-US" b="0" dirty="0"/>
              <a:t>If </a:t>
            </a:r>
            <a:r>
              <a:rPr lang="en-US" b="0" dirty="0" smtClean="0"/>
              <a:t>leader not </a:t>
            </a:r>
            <a:r>
              <a:rPr lang="en-US" b="0" dirty="0"/>
              <a:t>in </a:t>
            </a:r>
            <a:r>
              <a:rPr lang="en-US" b="0" dirty="0" err="1"/>
              <a:t>C</a:t>
            </a:r>
            <a:r>
              <a:rPr lang="en-US" b="0" baseline="-25000" dirty="0" err="1"/>
              <a:t>new</a:t>
            </a:r>
            <a:r>
              <a:rPr lang="en-US" b="0" dirty="0"/>
              <a:t>, </a:t>
            </a:r>
            <a:r>
              <a:rPr lang="en-US" b="0" dirty="0" smtClean="0"/>
              <a:t>must step </a:t>
            </a:r>
            <a:r>
              <a:rPr lang="en-US" b="0" dirty="0"/>
              <a:t>down once </a:t>
            </a:r>
            <a:r>
              <a:rPr lang="en-US" b="0" dirty="0" err="1"/>
              <a:t>C</a:t>
            </a:r>
            <a:r>
              <a:rPr lang="en-US" b="0" baseline="-25000" dirty="0" err="1"/>
              <a:t>new</a:t>
            </a:r>
            <a:r>
              <a:rPr lang="en-US" b="0" dirty="0"/>
              <a:t> </a:t>
            </a:r>
            <a:r>
              <a:rPr lang="en-US" b="0" dirty="0" smtClean="0"/>
              <a:t>committed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700" dirty="0" smtClean="0"/>
              <a:t>2-Phase Approach via Joint </a:t>
            </a:r>
            <a:r>
              <a:rPr lang="en-US" sz="3700" dirty="0"/>
              <a:t>C</a:t>
            </a:r>
            <a:r>
              <a:rPr lang="en-US" sz="3700" dirty="0" smtClean="0"/>
              <a:t>onsensus</a:t>
            </a:r>
            <a:endParaRPr lang="en-US" sz="37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72568" y="6207804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368" y="6235605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9968" y="621997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old+new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774" y="621997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39568" y="5507948"/>
            <a:ext cx="0" cy="699856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20768" y="5146556"/>
            <a:ext cx="0" cy="1061248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2568" y="5712553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968" y="5369449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old+new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2930" y="5008057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new</a:t>
            </a:r>
            <a:endParaRPr lang="en-US" sz="1800" b="0" dirty="0"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29768" y="5851052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9568" y="5507948"/>
            <a:ext cx="10668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5168" y="5507948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06368" y="5146556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20768" y="5146556"/>
            <a:ext cx="19812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29768" y="4792196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05968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39568" y="4715996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06368" y="4792196"/>
            <a:ext cx="2971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8892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new</a:t>
            </a:r>
            <a:r>
              <a:rPr lang="en-US" sz="1800" b="0" dirty="0" smtClean="0">
                <a:latin typeface="Arial" charset="0"/>
              </a:rPr>
              <a:t> can make</a:t>
            </a:r>
          </a:p>
          <a:p>
            <a:r>
              <a:rPr lang="en-US" sz="1800" b="0" dirty="0" smtClean="0">
                <a:latin typeface="Arial" charset="0"/>
              </a:rPr>
              <a:t>unilateral decisions</a:t>
            </a:r>
            <a:endParaRPr lang="en-US" sz="1800" b="0" dirty="0"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906368" y="4715996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5168" y="5851052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6368" y="5507948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11216" y="5390046"/>
            <a:ext cx="19027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>leader not in </a:t>
            </a: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aseline="-25000" dirty="0" err="1" smtClean="0">
                <a:solidFill>
                  <a:srgbClr val="A5001E"/>
                </a:solidFill>
                <a:latin typeface="Arial" charset="0"/>
              </a:rPr>
              <a:t>new</a:t>
            </a:r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/>
            </a:r>
            <a:br>
              <a:rPr lang="en-US" sz="180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>steps down here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896276" y="5226141"/>
            <a:ext cx="885524" cy="442192"/>
          </a:xfrm>
          <a:custGeom>
            <a:avLst/>
            <a:gdLst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340"/>
              <a:gd name="connsiteX1" fmla="*/ 0 w 885524"/>
              <a:gd name="connsiteY1" fmla="*/ 0 h 789340"/>
              <a:gd name="connsiteX0" fmla="*/ 885524 w 885524"/>
              <a:gd name="connsiteY0" fmla="*/ 789272 h 789348"/>
              <a:gd name="connsiteX1" fmla="*/ 0 w 885524"/>
              <a:gd name="connsiteY1" fmla="*/ 0 h 7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789348">
                <a:moveTo>
                  <a:pt x="885524" y="789272"/>
                </a:moveTo>
                <a:cubicBezTo>
                  <a:pt x="368968" y="794886"/>
                  <a:pt x="256673" y="492493"/>
                  <a:pt x="0" y="0"/>
                </a:cubicBezTo>
              </a:path>
            </a:pathLst>
          </a:cu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71" y="1404092"/>
            <a:ext cx="8542229" cy="45462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 err="1" smtClean="0"/>
              <a:t>Viewstamped</a:t>
            </a:r>
            <a:r>
              <a:rPr lang="en-US" sz="3400" dirty="0" smtClean="0"/>
              <a:t> Replication: 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3400" dirty="0" smtClean="0"/>
              <a:t> A new primary copy method to support highly-available distributed systems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Oki and </a:t>
            </a:r>
            <a:r>
              <a:rPr lang="en-US" dirty="0" err="1" smtClean="0"/>
              <a:t>Liskov</a:t>
            </a:r>
            <a:r>
              <a:rPr lang="en-US" dirty="0" smtClean="0"/>
              <a:t>, PODC 1988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Any server </a:t>
            </a:r>
            <a:r>
              <a:rPr lang="en-US" sz="2800" dirty="0" smtClean="0"/>
              <a:t>is essentially a </a:t>
            </a:r>
            <a:r>
              <a:rPr lang="en-US" sz="2800" b="1" i="1" dirty="0" smtClean="0">
                <a:solidFill>
                  <a:srgbClr val="E46C0A"/>
                </a:solidFill>
              </a:rPr>
              <a:t>state machine</a:t>
            </a:r>
          </a:p>
          <a:p>
            <a:pPr lvl="1"/>
            <a:r>
              <a:rPr lang="en-US" sz="2800" dirty="0" smtClean="0"/>
              <a:t>Operations </a:t>
            </a:r>
            <a:r>
              <a:rPr lang="en-US" sz="2800" b="1" dirty="0" smtClean="0"/>
              <a:t>transition</a:t>
            </a:r>
            <a:r>
              <a:rPr lang="en-US" sz="2800" dirty="0" smtClean="0"/>
              <a:t> between states</a:t>
            </a:r>
          </a:p>
          <a:p>
            <a:pPr lvl="1"/>
            <a:endParaRPr lang="en-US" sz="2800" dirty="0" smtClean="0"/>
          </a:p>
          <a:p>
            <a:r>
              <a:rPr lang="en-US" sz="2800" spc="-150" dirty="0" smtClean="0"/>
              <a:t>Need an op to be executed on all replicas, or none at all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we need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all-or-nothing atomicity</a:t>
            </a:r>
          </a:p>
          <a:p>
            <a:pPr lvl="1"/>
            <a:r>
              <a:rPr lang="en-US" sz="2800" dirty="0" smtClean="0"/>
              <a:t>If op is deterministic, replicas will end in same state</a:t>
            </a:r>
            <a:endParaRPr lang="en-US" sz="28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</a:t>
            </a:r>
            <a:r>
              <a:rPr lang="en-US" dirty="0"/>
              <a:t>r</a:t>
            </a:r>
            <a:r>
              <a:rPr lang="en-US" dirty="0" smtClean="0"/>
              <a:t>eplication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660267"/>
            <a:ext cx="8711164" cy="51056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Strong leader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entries </a:t>
            </a:r>
            <a:r>
              <a:rPr lang="en-US" dirty="0" smtClean="0"/>
              <a:t>flow only from leader </a:t>
            </a:r>
            <a:r>
              <a:rPr lang="en-US" dirty="0"/>
              <a:t>to other </a:t>
            </a:r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Select leader from limited set so doesn’t need to “catch up”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Leader election</a:t>
            </a:r>
          </a:p>
          <a:p>
            <a:pPr lvl="1"/>
            <a:r>
              <a:rPr lang="en-US" dirty="0" smtClean="0"/>
              <a:t>Randomized timers to initiate elections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Membership changes</a:t>
            </a:r>
          </a:p>
          <a:p>
            <a:pPr lvl="1"/>
            <a:r>
              <a:rPr lang="en-US" dirty="0" smtClean="0"/>
              <a:t>New joint consensus approach with overlapping majorities</a:t>
            </a:r>
          </a:p>
          <a:p>
            <a:pPr lvl="1"/>
            <a:r>
              <a:rPr lang="en-US" dirty="0" smtClean="0"/>
              <a:t>Cluster can operate normally during configuration changes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Raft vs. VR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519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734138"/>
            <a:ext cx="7772400" cy="1166478"/>
          </a:xfrm>
        </p:spPr>
        <p:txBody>
          <a:bodyPr/>
          <a:lstStyle/>
          <a:p>
            <a:r>
              <a:rPr lang="en-US" u="sng" dirty="0" smtClean="0"/>
              <a:t>Wednesday lecture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191411"/>
            <a:ext cx="7772400" cy="278804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Byzantine Fault Tolerance</a:t>
            </a:r>
          </a:p>
          <a:p>
            <a:endParaRPr lang="en-US" dirty="0" smtClean="0"/>
          </a:p>
          <a:p>
            <a:r>
              <a:rPr lang="en-US" dirty="0" smtClean="0"/>
              <a:t>Replicated State Machines</a:t>
            </a:r>
          </a:p>
          <a:p>
            <a:r>
              <a:rPr lang="en-US" dirty="0" smtClean="0"/>
              <a:t>with arbitrary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PB for high availability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“commit &lt;op&gt;”</a:t>
            </a:r>
            <a:endParaRPr lang="en-US" b="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</a:t>
            </a:r>
            <a:r>
              <a:rPr lang="en-US" sz="2400" b="0" dirty="0" smtClean="0">
                <a:sym typeface="Wingdings"/>
              </a:rPr>
              <a:t>is stable) </a:t>
            </a:r>
            <a:r>
              <a:rPr lang="en-US" sz="2400" b="0" dirty="0">
                <a:sym typeface="Wingdings"/>
              </a:rPr>
              <a:t>if written to &gt;</a:t>
            </a:r>
            <a:r>
              <a:rPr lang="en-US" sz="2400" b="0" dirty="0" smtClean="0">
                <a:sym typeface="Wingdings"/>
              </a:rPr>
              <a:t> </a:t>
            </a:r>
            <a:r>
              <a:rPr lang="en-US" sz="2400" b="0" dirty="0">
                <a:sym typeface="Wingdings"/>
              </a:rPr>
              <a:t>½ </a:t>
            </a:r>
            <a:r>
              <a:rPr lang="en-US" sz="2400" b="0" dirty="0" smtClean="0">
                <a:sym typeface="Wingdings"/>
              </a:rPr>
              <a:t>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 flipV="1">
            <a:off x="4913586" y="2760522"/>
            <a:ext cx="982718" cy="460899"/>
          </a:xfrm>
          <a:prstGeom prst="line">
            <a:avLst/>
          </a:prstGeom>
          <a:ln>
            <a:solidFill>
              <a:srgbClr val="C0504D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2PC from primary to backups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exec&lt;op&gt;”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“commit &lt;op&gt;”</a:t>
            </a:r>
            <a:endParaRPr lang="en-US" b="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</a:t>
            </a:r>
            <a:r>
              <a:rPr lang="en-US" sz="2400" b="0" dirty="0" smtClean="0">
                <a:sym typeface="Wingdings"/>
              </a:rPr>
              <a:t>is stable) </a:t>
            </a:r>
            <a:r>
              <a:rPr lang="en-US" sz="2400" b="0" dirty="0">
                <a:sym typeface="Wingdings"/>
              </a:rPr>
              <a:t>if written to </a:t>
            </a:r>
            <a:r>
              <a:rPr lang="en-US" sz="2400" b="0" dirty="0" smtClean="0">
                <a:sym typeface="Wingdings"/>
              </a:rPr>
              <a:t>&gt; </a:t>
            </a:r>
            <a:r>
              <a:rPr lang="en-US" sz="2400" b="0" dirty="0">
                <a:sym typeface="Wingdings"/>
              </a:rPr>
              <a:t>½ </a:t>
            </a:r>
            <a:r>
              <a:rPr lang="en-US" sz="2400" b="0" dirty="0" smtClean="0">
                <a:sym typeface="Wingdings"/>
              </a:rPr>
              <a:t>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6159" y="1605784"/>
            <a:ext cx="4396013" cy="126477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Expect success as replicas are all identical </a:t>
            </a:r>
          </a:p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(unlike distributed </a:t>
            </a:r>
            <a:r>
              <a:rPr lang="en-US" sz="2400" b="0" dirty="0" err="1" smtClean="0">
                <a:sym typeface="Wingdings"/>
              </a:rPr>
              <a:t>txn</a:t>
            </a:r>
            <a:r>
              <a:rPr lang="en-US" sz="2400" b="0" dirty="0" smtClean="0">
                <a:sym typeface="Wingdings"/>
              </a:rPr>
              <a:t>)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2" name="Oval 1"/>
          <p:cNvSpPr/>
          <p:nvPr/>
        </p:nvSpPr>
        <p:spPr>
          <a:xfrm>
            <a:off x="5845082" y="3023643"/>
            <a:ext cx="1448786" cy="614535"/>
          </a:xfrm>
          <a:prstGeom prst="ellipse">
            <a:avLst/>
          </a:prstGeom>
          <a:noFill/>
          <a:ln w="41275"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changes on failure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3840480" y="1645920"/>
            <a:ext cx="5303520" cy="29699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dirty="0" smtClean="0">
                <a:sym typeface="Wingdings"/>
              </a:rPr>
              <a:t>Backups monitor primary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If a backup thinks primary failed, initiate </a:t>
            </a:r>
            <a:r>
              <a:rPr lang="en-US" b="0" spc="-100" dirty="0">
                <a:solidFill>
                  <a:srgbClr val="0000FF"/>
                </a:solidFill>
                <a:sym typeface="Wingdings"/>
              </a:rPr>
              <a:t>View Change </a:t>
            </a:r>
            <a:r>
              <a:rPr lang="en-US" b="0" spc="-100" dirty="0">
                <a:sym typeface="Wingdings"/>
              </a:rPr>
              <a:t>(leader election)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changes on failure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2467907" y="5588735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3840480" y="1645920"/>
            <a:ext cx="5303520" cy="5029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dirty="0" smtClean="0">
                <a:sym typeface="Wingdings"/>
              </a:rPr>
              <a:t>Backups monitor primary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If a backup thinks primary failed, initiate </a:t>
            </a:r>
            <a:r>
              <a:rPr lang="en-US" b="0" spc="-100" dirty="0" smtClean="0">
                <a:solidFill>
                  <a:srgbClr val="0000FF"/>
                </a:solidFill>
                <a:sym typeface="Wingdings"/>
              </a:rPr>
              <a:t>View Change </a:t>
            </a:r>
            <a:r>
              <a:rPr lang="en-US" b="0" spc="-100" dirty="0" smtClean="0">
                <a:sym typeface="Wingdings"/>
              </a:rPr>
              <a:t>(leader election)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Intuitive </a:t>
            </a:r>
            <a:r>
              <a:rPr lang="en-US" b="0" spc="-100" dirty="0" smtClean="0">
                <a:sym typeface="Wingdings"/>
              </a:rPr>
              <a:t>safety argument: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View change requires </a:t>
            </a:r>
            <a:r>
              <a:rPr lang="en-US" sz="2200" b="0" i="1" spc="-100" dirty="0" smtClean="0">
                <a:sym typeface="Wingdings"/>
              </a:rPr>
              <a:t>f+1 </a:t>
            </a:r>
            <a:r>
              <a:rPr lang="en-US" sz="2200" b="0" spc="-100" dirty="0" smtClean="0">
                <a:sym typeface="Wingdings"/>
              </a:rPr>
              <a:t>agreement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Op committed once written to </a:t>
            </a:r>
            <a:r>
              <a:rPr lang="en-US" sz="2200" b="0" i="1" spc="-100" dirty="0">
                <a:sym typeface="Wingdings"/>
              </a:rPr>
              <a:t>f</a:t>
            </a:r>
            <a:r>
              <a:rPr lang="en-US" sz="2200" b="0" i="1" spc="-100" dirty="0" smtClean="0">
                <a:sym typeface="Wingdings"/>
              </a:rPr>
              <a:t>+1</a:t>
            </a:r>
            <a:r>
              <a:rPr lang="en-US" sz="2200" b="0" spc="-100" dirty="0" smtClean="0">
                <a:sym typeface="Wingdings"/>
              </a:rPr>
              <a:t> nodes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At least one node both saw write and in new view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More advanced:  Adding or removing nodes (“reconfiguration”)</a:t>
            </a:r>
            <a:endParaRPr lang="en-US" b="0" dirty="0" smtClean="0">
              <a:sym typeface="Wingding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2332" y="3288834"/>
            <a:ext cx="3412910" cy="106365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Requires </a:t>
            </a:r>
            <a:r>
              <a:rPr lang="en-US" sz="2400" i="1" dirty="0" smtClean="0">
                <a:sym typeface="Wingdings"/>
              </a:rPr>
              <a:t>2f + 1 </a:t>
            </a:r>
            <a:r>
              <a:rPr lang="en-US" sz="2400" b="0" dirty="0" smtClean="0">
                <a:sym typeface="Wingdings"/>
              </a:rPr>
              <a:t>nodes</a:t>
            </a:r>
          </a:p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spc="-100" dirty="0">
                <a:sym typeface="Wingdings"/>
              </a:rPr>
              <a:t>t</a:t>
            </a:r>
            <a:r>
              <a:rPr lang="en-US" sz="2400" b="0" spc="-100" dirty="0" smtClean="0">
                <a:sym typeface="Wingdings"/>
              </a:rPr>
              <a:t>o handle </a:t>
            </a:r>
            <a:r>
              <a:rPr lang="en-US" sz="2400" i="1" spc="-100" dirty="0" smtClean="0">
                <a:sym typeface="Wingdings"/>
              </a:rPr>
              <a:t>f</a:t>
            </a:r>
            <a:r>
              <a:rPr lang="en-US" sz="2400" b="0" spc="-100" dirty="0" smtClean="0">
                <a:sym typeface="Wingdings"/>
              </a:rPr>
              <a:t>  failures</a:t>
            </a:r>
            <a:endParaRPr lang="en-US" sz="2400" b="0" spc="-100" dirty="0"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36"/>
            <a:ext cx="9143999" cy="2516305"/>
          </a:xfrm>
        </p:spPr>
        <p:txBody>
          <a:bodyPr/>
          <a:lstStyle/>
          <a:p>
            <a:r>
              <a:rPr lang="en-US" dirty="0" smtClean="0"/>
              <a:t>Basic fault-tolerant </a:t>
            </a:r>
            <a:br>
              <a:rPr lang="en-US" dirty="0" smtClean="0"/>
            </a:br>
            <a:r>
              <a:rPr lang="en-US" dirty="0" smtClean="0"/>
              <a:t>Replicated State Machine (RSM)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03" y="3194196"/>
            <a:ext cx="7936197" cy="2700868"/>
          </a:xfrm>
        </p:spPr>
        <p:txBody>
          <a:bodyPr>
            <a:no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Consensus protocol to elect leader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2PC to replicate operations from leader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All replicas execute ops once committed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38999</TotalTime>
  <Words>2520</Words>
  <Application>Microsoft Macintosh PowerPoint</Application>
  <PresentationFormat>On-screen Show (4:3)</PresentationFormat>
  <Paragraphs>883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.HelveticaNeueDeskInterface-Regular</vt:lpstr>
      <vt:lpstr>Calibri</vt:lpstr>
      <vt:lpstr>Courier New</vt:lpstr>
      <vt:lpstr>Gill Sans</vt:lpstr>
      <vt:lpstr>ＭＳ Ｐゴシック</vt:lpstr>
      <vt:lpstr>Times New Roman</vt:lpstr>
      <vt:lpstr>Wingdings</vt:lpstr>
      <vt:lpstr>Arial</vt:lpstr>
      <vt:lpstr>1_Office Theme</vt:lpstr>
      <vt:lpstr>Consensus II Replicated State Machines, RAFT</vt:lpstr>
      <vt:lpstr>Recall:  Primary-Backup</vt:lpstr>
      <vt:lpstr>Extend PB for high availability</vt:lpstr>
      <vt:lpstr>State machine replication</vt:lpstr>
      <vt:lpstr>Extend PB for high availability</vt:lpstr>
      <vt:lpstr>2PC from primary to backups</vt:lpstr>
      <vt:lpstr>View changes on failure</vt:lpstr>
      <vt:lpstr>View changes on failure</vt:lpstr>
      <vt:lpstr>Basic fault-tolerant  Replicated State Machine (RSM) approach</vt:lpstr>
      <vt:lpstr>Why bother with a leader?</vt:lpstr>
      <vt:lpstr>Raft: A Consensus Algorithm for Replicated Logs</vt:lpstr>
      <vt:lpstr>Goal: Replicated Log</vt:lpstr>
      <vt:lpstr>Raft Overview</vt:lpstr>
      <vt:lpstr>Server States</vt:lpstr>
      <vt:lpstr>Liveness Validation</vt:lpstr>
      <vt:lpstr>Terms (aka epochs)</vt:lpstr>
      <vt:lpstr>Elections</vt:lpstr>
      <vt:lpstr>Elections</vt:lpstr>
      <vt:lpstr>Log Structure</vt:lpstr>
      <vt:lpstr>Normal operation</vt:lpstr>
      <vt:lpstr>Normal operation</vt:lpstr>
      <vt:lpstr>Log Operation:  Highly Coherent</vt:lpstr>
      <vt:lpstr>Log Operation:  Consistency Check</vt:lpstr>
      <vt:lpstr>Leader Changes</vt:lpstr>
      <vt:lpstr>Safety Requirement</vt:lpstr>
      <vt:lpstr>Picking the Best Leader</vt:lpstr>
      <vt:lpstr>Committing Entry from Current Term</vt:lpstr>
      <vt:lpstr>Committing Entry from Earlier Term</vt:lpstr>
      <vt:lpstr>New Commitment Rules</vt:lpstr>
      <vt:lpstr>Challenge:  Log Inconsistencies</vt:lpstr>
      <vt:lpstr>Repairing Follower Logs</vt:lpstr>
      <vt:lpstr>Repairing Follower Logs</vt:lpstr>
      <vt:lpstr>Neutralizing Old Leaders</vt:lpstr>
      <vt:lpstr>Client Protocol</vt:lpstr>
      <vt:lpstr>Reconfiguration</vt:lpstr>
      <vt:lpstr>Configuration Changes</vt:lpstr>
      <vt:lpstr>2-Phase Approach via Joint Consensus</vt:lpstr>
      <vt:lpstr>2-Phase Approach via Joint Consensus</vt:lpstr>
      <vt:lpstr>PowerPoint Presentation</vt:lpstr>
      <vt:lpstr>Raft vs. VR</vt:lpstr>
      <vt:lpstr>Wednesday lecture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1581</cp:revision>
  <cp:lastPrinted>2016-10-05T13:43:34Z</cp:lastPrinted>
  <dcterms:created xsi:type="dcterms:W3CDTF">2013-10-08T01:49:25Z</dcterms:created>
  <dcterms:modified xsi:type="dcterms:W3CDTF">2017-10-15T10:29:10Z</dcterms:modified>
</cp:coreProperties>
</file>