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0600"/>
            <a:ext cx="9144000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750737"/>
            <a:ext cx="9144000" cy="49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25037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3714750"/>
            <a:ext cx="9141619" cy="142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" y="368630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22959" y="3806189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1" y="0"/>
            <a:ext cx="9143988" cy="368630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2959" y="4430267"/>
            <a:ext cx="7584948" cy="4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3086100" y="-878839"/>
            <a:ext cx="3017519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5369550" y="1483350"/>
            <a:ext cx="4319923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369050" y="-431174"/>
            <a:ext cx="4319923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22959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1" name="Shape 41"/>
          <p:cNvCxnSpPr/>
          <p:nvPr/>
        </p:nvCxnSpPr>
        <p:spPr>
          <a:xfrm>
            <a:off x="905744" y="3257550"/>
            <a:ext cx="740663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2959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63439" y="1384300"/>
            <a:ext cx="3703319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82295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822959" y="1936750"/>
            <a:ext cx="3703319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63439" y="1384538"/>
            <a:ext cx="3703319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63439" y="1936750"/>
            <a:ext cx="3703319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8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" y="0"/>
            <a:ext cx="3038093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2" y="0"/>
            <a:ext cx="48005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2900" y="445768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00450" y="548639"/>
            <a:ext cx="4869179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42900" y="2194559"/>
            <a:ext cx="2400300" cy="2534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Font typeface="Calibri"/>
              <a:buNone/>
              <a:defRPr b="0" i="0" sz="112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7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None/>
              <a:defRPr b="0" i="0" sz="67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9134" y="4844839"/>
            <a:ext cx="196388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600450" y="4844839"/>
            <a:ext cx="3486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67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381" y="4800600"/>
            <a:ext cx="9141619" cy="3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11" y="4750737"/>
            <a:ext cx="9141619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822959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822959" y="1384300"/>
            <a:ext cx="75438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6669" lvl="0" marL="68580" marR="0" rtl="0" algn="l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2611" lvl="1" marL="28803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6428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120" lvl="2" marL="42519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580" lvl="3" marL="56235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041" lvl="4" marL="699516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0625" lvl="5" marL="8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224" lvl="6" marL="9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5825" lvl="7" marL="112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124" lvl="8" marL="1275000" marR="0" rtl="0" algn="l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95454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822961" y="4844839"/>
            <a:ext cx="1854203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764639" y="4844839"/>
            <a:ext cx="3617102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67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425343" y="4844839"/>
            <a:ext cx="9840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895149" y="1303383"/>
            <a:ext cx="747521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f6kdp27TYZs" TargetMode="External"/><Relationship Id="rId4" Type="http://schemas.openxmlformats.org/officeDocument/2006/relationships/hyperlink" Target="https://youtu.be/QDDwwePbDt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meo.com/4971871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822959" y="569214"/>
            <a:ext cx="7543800" cy="26746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/>
              <a:t>Concurrency in GO</a:t>
            </a:r>
          </a:p>
          <a:p>
            <a:pPr lvl="0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2400"/>
              <a:t>CS240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825037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23/8/2017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1176450" y="2143650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Channels with fan-in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176450" y="1987975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Redundancy using channels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Concurrency with shared memory?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317008"/>
            <a:ext cx="8520599" cy="3251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GO still supports the usual shared memory primitives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Key functions include: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sync.Mutex</a:t>
            </a:r>
            <a:r>
              <a:rPr lang="en-US"/>
              <a:t>: mutual exclusion (lock/unlock)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sync.Once</a:t>
            </a:r>
            <a:r>
              <a:rPr lang="en-US"/>
              <a:t>: do an action exactly once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sync.RWMutex</a:t>
            </a:r>
            <a:r>
              <a:rPr lang="en-US"/>
              <a:t>: more control on read/write locking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More in documentation and tour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24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do before next class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310184"/>
            <a:ext cx="8520599" cy="32586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Finish the Go tour (concurrency) – do the Web Crawler exercise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Read the MapReduce paper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Suggested: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Go Concurrency Patterns: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https://youtu.be/f6kdp27TYZs</a:t>
            </a:r>
            <a:r>
              <a:rPr lang="en-US"/>
              <a:t> 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Advanced Go Concurrency Patterns: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https://youtu.be/QDDwwePbDtw</a:t>
            </a:r>
            <a:r>
              <a:rPr lang="en-US"/>
              <a:t> </a:t>
            </a:r>
          </a:p>
          <a:p>
            <a:pPr indent="45720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concurrency?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33550"/>
            <a:ext cx="8520600" cy="325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Concurrency is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Programming the composition of </a:t>
            </a:r>
            <a:r>
              <a:rPr lang="en-US"/>
              <a:t>independently</a:t>
            </a:r>
            <a:r>
              <a:rPr lang="en-US"/>
              <a:t> executing functions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It’s not parallelism: </a:t>
            </a:r>
            <a:r>
              <a:rPr lang="en-US"/>
              <a:t>simultaneous</a:t>
            </a:r>
            <a:r>
              <a:rPr lang="en-US"/>
              <a:t> execution of different functions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Nice talk by Rob Pike: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https://vimeo.com/49718712</a:t>
            </a:r>
            <a:r>
              <a:rPr lang="en-US"/>
              <a:t> 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Examples: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I/O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Processes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-US"/>
              <a:t>Servers communications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What could go wrong?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Order violations - races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-US"/>
              <a:t>Deadlocks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/>
              <a:t>Achieving c</a:t>
            </a: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oncurrency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303361"/>
            <a:ext cx="8520599" cy="32655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Concurrency can be achieved using two ways:</a:t>
            </a:r>
          </a:p>
          <a:p>
            <a:pPr indent="-232155" lvl="1" marL="676656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●"/>
            </a:pPr>
            <a:r>
              <a:rPr b="0" i="0" lang="en-US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Communicating sequential processes (CSP). Using communication for synchronization.</a:t>
            </a:r>
          </a:p>
          <a:p>
            <a:pPr indent="-232155" lvl="1" marL="676656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●"/>
            </a:pPr>
            <a:r>
              <a:rPr b="0" i="0" lang="en-US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Shared memory using locks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are going to focus on CSP today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78250" y="908100"/>
            <a:ext cx="85875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300"/>
              </a:spcBef>
              <a:buNone/>
            </a:pPr>
            <a:r>
              <a:rPr b="1" lang="en-US" sz="1700">
                <a:solidFill>
                  <a:srgbClr val="274E13"/>
                </a:solidFill>
                <a:latin typeface="Calibri"/>
                <a:ea typeface="Calibri"/>
                <a:cs typeface="Calibri"/>
                <a:sym typeface="Calibri"/>
              </a:rPr>
              <a:t>GO’s philosophy:</a:t>
            </a:r>
          </a:p>
          <a:p>
            <a:pPr lvl="0" rtl="0" algn="ctr">
              <a:lnSpc>
                <a:spcPct val="150000"/>
              </a:lnSpc>
              <a:spcBef>
                <a:spcPts val="300"/>
              </a:spcBef>
              <a:buNone/>
            </a:pPr>
            <a:r>
              <a:rPr i="1"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Do not communicate by sharing memory; </a:t>
            </a:r>
          </a:p>
          <a:p>
            <a:pPr lvl="0" rtl="0" algn="ctr">
              <a:lnSpc>
                <a:spcPct val="150000"/>
              </a:lnSpc>
              <a:spcBef>
                <a:spcPts val="300"/>
              </a:spcBef>
              <a:buNone/>
            </a:pPr>
            <a:r>
              <a:rPr i="1"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instead, share memory by communicating.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goroutines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303361"/>
            <a:ext cx="8520599" cy="32655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Think of them like threads. </a:t>
            </a:r>
          </a:p>
          <a:p>
            <a:pPr indent="-232155" lvl="1" marL="676656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●"/>
            </a:pPr>
            <a:r>
              <a:rPr b="0" i="0" lang="en-US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They have smaller stacks</a:t>
            </a:r>
          </a:p>
          <a:p>
            <a:pPr indent="-232155" lvl="1" marL="676656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●"/>
            </a:pPr>
            <a:r>
              <a:rPr b="0" i="0" lang="en-US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Allows for easy scalability</a:t>
            </a:r>
          </a:p>
          <a:p>
            <a:pPr indent="-232155" lvl="1" marL="676656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Calibri"/>
              <a:buChar char="●"/>
            </a:pPr>
            <a:r>
              <a:rPr b="0" i="0" lang="en-US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Managed by the process itself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goroutines terminate when main exits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1176450" y="2143650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goroutines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310184"/>
            <a:ext cx="8520599" cy="32586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8580" lvl="0" marL="685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Channels are used to send and receive values from goroutines</a:t>
            </a:r>
          </a:p>
          <a:p>
            <a:pPr indent="-68580" lvl="0" marL="6858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Send to a channel: </a:t>
            </a:r>
            <a:r>
              <a:rPr i="0" lang="en-US" sz="15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ch &lt;- x</a:t>
            </a:r>
          </a:p>
          <a:p>
            <a:pPr indent="-68580" lvl="0" marL="6858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Receive from a channel: </a:t>
            </a:r>
            <a:r>
              <a:rPr i="0" lang="en-US" sz="15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x = &lt;- ch</a:t>
            </a: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68580" lvl="0" marL="6858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There are two types of channels, buffered and unbuffered channels.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310184"/>
            <a:ext cx="85206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/>
              <a:t>Unbuffered channels: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Unbuffered channels blocks sending until some routine receives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Receivers are blocked until a goroutine sends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would result in channels having a synchronizes behavior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/>
              <a:t>Buffered channels: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/>
              <a:t>Allows the channel to accept more elements before releasing it to the receiver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176450" y="2143650"/>
            <a:ext cx="6791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400">
                <a:solidFill>
                  <a:schemeClr val="accent5"/>
                </a:solidFill>
              </a:rPr>
              <a:t>Demo: Channels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