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60"/>
  </p:notesMasterIdLst>
  <p:handoutMasterIdLst>
    <p:handoutMasterId r:id="rId61"/>
  </p:handoutMasterIdLst>
  <p:sldIdLst>
    <p:sldId id="257" r:id="rId2"/>
    <p:sldId id="358" r:id="rId3"/>
    <p:sldId id="360" r:id="rId4"/>
    <p:sldId id="361" r:id="rId5"/>
    <p:sldId id="362" r:id="rId6"/>
    <p:sldId id="356" r:id="rId7"/>
    <p:sldId id="363" r:id="rId8"/>
    <p:sldId id="364" r:id="rId9"/>
    <p:sldId id="365" r:id="rId10"/>
    <p:sldId id="359" r:id="rId11"/>
    <p:sldId id="357" r:id="rId12"/>
    <p:sldId id="399" r:id="rId13"/>
    <p:sldId id="366" r:id="rId14"/>
    <p:sldId id="339" r:id="rId15"/>
    <p:sldId id="326" r:id="rId16"/>
    <p:sldId id="400" r:id="rId17"/>
    <p:sldId id="340" r:id="rId18"/>
    <p:sldId id="327" r:id="rId19"/>
    <p:sldId id="381" r:id="rId20"/>
    <p:sldId id="379" r:id="rId21"/>
    <p:sldId id="368" r:id="rId22"/>
    <p:sldId id="370" r:id="rId23"/>
    <p:sldId id="369" r:id="rId24"/>
    <p:sldId id="371" r:id="rId25"/>
    <p:sldId id="372" r:id="rId26"/>
    <p:sldId id="373" r:id="rId27"/>
    <p:sldId id="374" r:id="rId28"/>
    <p:sldId id="375" r:id="rId29"/>
    <p:sldId id="376" r:id="rId30"/>
    <p:sldId id="377" r:id="rId31"/>
    <p:sldId id="378" r:id="rId32"/>
    <p:sldId id="392" r:id="rId33"/>
    <p:sldId id="383" r:id="rId34"/>
    <p:sldId id="341" r:id="rId35"/>
    <p:sldId id="342" r:id="rId36"/>
    <p:sldId id="343" r:id="rId37"/>
    <p:sldId id="345" r:id="rId38"/>
    <p:sldId id="384" r:id="rId39"/>
    <p:sldId id="347" r:id="rId40"/>
    <p:sldId id="348" r:id="rId41"/>
    <p:sldId id="385" r:id="rId42"/>
    <p:sldId id="349" r:id="rId43"/>
    <p:sldId id="350" r:id="rId44"/>
    <p:sldId id="386" r:id="rId45"/>
    <p:sldId id="355" r:id="rId46"/>
    <p:sldId id="351" r:id="rId47"/>
    <p:sldId id="352" r:id="rId48"/>
    <p:sldId id="353" r:id="rId49"/>
    <p:sldId id="354" r:id="rId50"/>
    <p:sldId id="367" r:id="rId51"/>
    <p:sldId id="394" r:id="rId52"/>
    <p:sldId id="391" r:id="rId53"/>
    <p:sldId id="387" r:id="rId54"/>
    <p:sldId id="388" r:id="rId55"/>
    <p:sldId id="390" r:id="rId56"/>
    <p:sldId id="398" r:id="rId57"/>
    <p:sldId id="382" r:id="rId58"/>
    <p:sldId id="380" r:id="rId59"/>
  </p:sldIdLst>
  <p:sldSz cx="9144000" cy="6858000" type="screen4x3"/>
  <p:notesSz cx="9601200" cy="7315200"/>
  <p:defaultTextStyle>
    <a:defPPr>
      <a:defRPr lang="en-US"/>
    </a:defPPr>
    <a:lvl1pPr algn="ctr" rtl="0" fontAlgn="base">
      <a:spcBef>
        <a:spcPct val="0"/>
      </a:spcBef>
      <a:spcAft>
        <a:spcPct val="0"/>
      </a:spcAft>
      <a:defRPr sz="2000" b="1" kern="1200">
        <a:solidFill>
          <a:schemeClr val="tx1"/>
        </a:solidFill>
        <a:latin typeface="Courier New" pitchFamily="-1" charset="0"/>
        <a:ea typeface="+mn-ea"/>
        <a:cs typeface="+mn-cs"/>
      </a:defRPr>
    </a:lvl1pPr>
    <a:lvl2pPr marL="457200" algn="ctr" rtl="0" fontAlgn="base">
      <a:spcBef>
        <a:spcPct val="0"/>
      </a:spcBef>
      <a:spcAft>
        <a:spcPct val="0"/>
      </a:spcAft>
      <a:defRPr sz="2000" b="1" kern="1200">
        <a:solidFill>
          <a:schemeClr val="tx1"/>
        </a:solidFill>
        <a:latin typeface="Courier New" pitchFamily="-1" charset="0"/>
        <a:ea typeface="+mn-ea"/>
        <a:cs typeface="+mn-cs"/>
      </a:defRPr>
    </a:lvl2pPr>
    <a:lvl3pPr marL="914400" algn="ctr" rtl="0" fontAlgn="base">
      <a:spcBef>
        <a:spcPct val="0"/>
      </a:spcBef>
      <a:spcAft>
        <a:spcPct val="0"/>
      </a:spcAft>
      <a:defRPr sz="2000" b="1" kern="1200">
        <a:solidFill>
          <a:schemeClr val="tx1"/>
        </a:solidFill>
        <a:latin typeface="Courier New" pitchFamily="-1" charset="0"/>
        <a:ea typeface="+mn-ea"/>
        <a:cs typeface="+mn-cs"/>
      </a:defRPr>
    </a:lvl3pPr>
    <a:lvl4pPr marL="1371600" algn="ctr" rtl="0" fontAlgn="base">
      <a:spcBef>
        <a:spcPct val="0"/>
      </a:spcBef>
      <a:spcAft>
        <a:spcPct val="0"/>
      </a:spcAft>
      <a:defRPr sz="2000" b="1" kern="1200">
        <a:solidFill>
          <a:schemeClr val="tx1"/>
        </a:solidFill>
        <a:latin typeface="Courier New" pitchFamily="-1" charset="0"/>
        <a:ea typeface="+mn-ea"/>
        <a:cs typeface="+mn-cs"/>
      </a:defRPr>
    </a:lvl4pPr>
    <a:lvl5pPr marL="1828800" algn="ctr" rtl="0" fontAlgn="base">
      <a:spcBef>
        <a:spcPct val="0"/>
      </a:spcBef>
      <a:spcAft>
        <a:spcPct val="0"/>
      </a:spcAft>
      <a:defRPr sz="2000" b="1" kern="1200">
        <a:solidFill>
          <a:schemeClr val="tx1"/>
        </a:solidFill>
        <a:latin typeface="Courier New" pitchFamily="-1" charset="0"/>
        <a:ea typeface="+mn-ea"/>
        <a:cs typeface="+mn-cs"/>
      </a:defRPr>
    </a:lvl5pPr>
    <a:lvl6pPr marL="2286000" algn="l" defTabSz="457200" rtl="0" eaLnBrk="1" latinLnBrk="0" hangingPunct="1">
      <a:defRPr sz="2000" b="1" kern="1200">
        <a:solidFill>
          <a:schemeClr val="tx1"/>
        </a:solidFill>
        <a:latin typeface="Courier New" pitchFamily="-1" charset="0"/>
        <a:ea typeface="+mn-ea"/>
        <a:cs typeface="+mn-cs"/>
      </a:defRPr>
    </a:lvl6pPr>
    <a:lvl7pPr marL="2743200" algn="l" defTabSz="457200" rtl="0" eaLnBrk="1" latinLnBrk="0" hangingPunct="1">
      <a:defRPr sz="2000" b="1" kern="1200">
        <a:solidFill>
          <a:schemeClr val="tx1"/>
        </a:solidFill>
        <a:latin typeface="Courier New" pitchFamily="-1" charset="0"/>
        <a:ea typeface="+mn-ea"/>
        <a:cs typeface="+mn-cs"/>
      </a:defRPr>
    </a:lvl7pPr>
    <a:lvl8pPr marL="3200400" algn="l" defTabSz="457200" rtl="0" eaLnBrk="1" latinLnBrk="0" hangingPunct="1">
      <a:defRPr sz="2000" b="1" kern="1200">
        <a:solidFill>
          <a:schemeClr val="tx1"/>
        </a:solidFill>
        <a:latin typeface="Courier New" pitchFamily="-1" charset="0"/>
        <a:ea typeface="+mn-ea"/>
        <a:cs typeface="+mn-cs"/>
      </a:defRPr>
    </a:lvl8pPr>
    <a:lvl9pPr marL="3657600" algn="l" defTabSz="457200" rtl="0" eaLnBrk="1" latinLnBrk="0" hangingPunct="1">
      <a:defRPr sz="2000" b="1" kern="1200">
        <a:solidFill>
          <a:schemeClr val="tx1"/>
        </a:solidFill>
        <a:latin typeface="Courier New"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00FF"/>
    <a:srgbClr val="92D050"/>
    <a:srgbClr val="CCFFFF"/>
    <a:srgbClr val="FFCC99"/>
    <a:srgbClr val="FF3300"/>
    <a:srgbClr val="FFCC00"/>
    <a:srgbClr val="0099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29" autoAdjust="0"/>
    <p:restoredTop sz="77541" autoAdjust="0"/>
  </p:normalViewPr>
  <p:slideViewPr>
    <p:cSldViewPr snapToGrid="0">
      <p:cViewPr varScale="1">
        <p:scale>
          <a:sx n="97" d="100"/>
          <a:sy n="97" d="100"/>
        </p:scale>
        <p:origin x="2096" y="184"/>
      </p:cViewPr>
      <p:guideLst>
        <p:guide orient="horz" pos="2160"/>
        <p:guide pos="2880"/>
      </p:guideLst>
    </p:cSldViewPr>
  </p:slideViewPr>
  <p:outlineViewPr>
    <p:cViewPr>
      <p:scale>
        <a:sx n="100" d="100"/>
        <a:sy n="100" d="100"/>
      </p:scale>
      <p:origin x="0" y="-8246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p:cViewPr varScale="1">
        <p:scale>
          <a:sx n="91" d="100"/>
          <a:sy n="91" d="100"/>
        </p:scale>
        <p:origin x="3680" y="184"/>
      </p:cViewPr>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4160937" cy="365276"/>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l" defTabSz="966788">
              <a:defRPr sz="1300">
                <a:latin typeface="Courier New" pitchFamily="-107" charset="0"/>
              </a:defRPr>
            </a:lvl1pPr>
          </a:lstStyle>
          <a:p>
            <a:pPr>
              <a:defRPr/>
            </a:pPr>
            <a:endParaRPr lang="en-US" dirty="0">
              <a:latin typeface="Arial" charset="0"/>
            </a:endParaRPr>
          </a:p>
        </p:txBody>
      </p:sp>
      <p:sp>
        <p:nvSpPr>
          <p:cNvPr id="106499" name="Rectangle 3"/>
          <p:cNvSpPr>
            <a:spLocks noGrp="1" noChangeArrowheads="1"/>
          </p:cNvSpPr>
          <p:nvPr>
            <p:ph type="dt" sz="quarter" idx="1"/>
          </p:nvPr>
        </p:nvSpPr>
        <p:spPr bwMode="auto">
          <a:xfrm>
            <a:off x="5440265" y="0"/>
            <a:ext cx="4160936" cy="365276"/>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r" defTabSz="966788">
              <a:defRPr sz="1300">
                <a:latin typeface="Courier New" pitchFamily="-107" charset="0"/>
              </a:defRPr>
            </a:lvl1pPr>
          </a:lstStyle>
          <a:p>
            <a:pPr>
              <a:defRPr/>
            </a:pPr>
            <a:endParaRPr lang="en-US" dirty="0">
              <a:latin typeface="Arial" charset="0"/>
            </a:endParaRPr>
          </a:p>
        </p:txBody>
      </p:sp>
      <p:sp>
        <p:nvSpPr>
          <p:cNvPr id="106500" name="Rectangle 4"/>
          <p:cNvSpPr>
            <a:spLocks noGrp="1" noChangeArrowheads="1"/>
          </p:cNvSpPr>
          <p:nvPr>
            <p:ph type="ftr" sz="quarter" idx="2"/>
          </p:nvPr>
        </p:nvSpPr>
        <p:spPr bwMode="auto">
          <a:xfrm>
            <a:off x="0" y="6949924"/>
            <a:ext cx="4160937" cy="365276"/>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l" defTabSz="966788">
              <a:defRPr sz="1300">
                <a:latin typeface="Courier New" pitchFamily="-107" charset="0"/>
              </a:defRPr>
            </a:lvl1pPr>
          </a:lstStyle>
          <a:p>
            <a:pPr>
              <a:defRPr/>
            </a:pPr>
            <a:endParaRPr lang="en-US" dirty="0">
              <a:latin typeface="Arial" charset="0"/>
            </a:endParaRPr>
          </a:p>
        </p:txBody>
      </p:sp>
      <p:sp>
        <p:nvSpPr>
          <p:cNvPr id="106501" name="Rectangle 5"/>
          <p:cNvSpPr>
            <a:spLocks noGrp="1" noChangeArrowheads="1"/>
          </p:cNvSpPr>
          <p:nvPr>
            <p:ph type="sldNum" sz="quarter" idx="3"/>
          </p:nvPr>
        </p:nvSpPr>
        <p:spPr bwMode="auto">
          <a:xfrm>
            <a:off x="5440265" y="6949924"/>
            <a:ext cx="4160936" cy="365276"/>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r" defTabSz="966788">
              <a:defRPr sz="1300">
                <a:latin typeface="Courier New" pitchFamily="-107" charset="0"/>
              </a:defRPr>
            </a:lvl1pPr>
          </a:lstStyle>
          <a:p>
            <a:pPr>
              <a:defRPr/>
            </a:pPr>
            <a:fld id="{227F3E45-4A14-2D47-8F04-4BB42089EFB5}" type="slidenum">
              <a:rPr lang="en-US">
                <a:latin typeface="Arial" charset="0"/>
              </a:rPr>
              <a:pPr>
                <a:defRPr/>
              </a:pPr>
              <a:t>‹#›</a:t>
            </a:fld>
            <a:endParaRPr lang="en-US" dirty="0">
              <a:latin typeface="Arial" charset="0"/>
            </a:endParaRPr>
          </a:p>
        </p:txBody>
      </p:sp>
    </p:spTree>
    <p:extLst>
      <p:ext uri="{BB962C8B-B14F-4D97-AF65-F5344CB8AC3E}">
        <p14:creationId xmlns:p14="http://schemas.microsoft.com/office/powerpoint/2010/main" val="3779570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4160937" cy="365276"/>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l" defTabSz="957263">
              <a:defRPr sz="1300" b="0">
                <a:latin typeface="Times New Roman" pitchFamily="-107" charset="0"/>
              </a:defRPr>
            </a:lvl1pPr>
          </a:lstStyle>
          <a:p>
            <a:pPr>
              <a:defRPr/>
            </a:pPr>
            <a:endParaRPr lang="en-US"/>
          </a:p>
        </p:txBody>
      </p:sp>
      <p:sp>
        <p:nvSpPr>
          <p:cNvPr id="176131" name="Rectangle 3"/>
          <p:cNvSpPr>
            <a:spLocks noGrp="1" noChangeArrowheads="1"/>
          </p:cNvSpPr>
          <p:nvPr>
            <p:ph type="dt" idx="1"/>
          </p:nvPr>
        </p:nvSpPr>
        <p:spPr bwMode="auto">
          <a:xfrm>
            <a:off x="5438180" y="0"/>
            <a:ext cx="4160937" cy="365276"/>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r" defTabSz="957263">
              <a:defRPr sz="1300" b="0">
                <a:latin typeface="Times New Roman" pitchFamily="-107"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p:spPr>
      </p:sp>
      <p:sp>
        <p:nvSpPr>
          <p:cNvPr id="176133" name="Rectangle 5"/>
          <p:cNvSpPr>
            <a:spLocks noGrp="1" noChangeArrowheads="1"/>
          </p:cNvSpPr>
          <p:nvPr>
            <p:ph type="body" sz="quarter" idx="3"/>
          </p:nvPr>
        </p:nvSpPr>
        <p:spPr bwMode="auto">
          <a:xfrm>
            <a:off x="960538" y="3474963"/>
            <a:ext cx="7680127" cy="3291114"/>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6134" name="Rectangle 6"/>
          <p:cNvSpPr>
            <a:spLocks noGrp="1" noChangeArrowheads="1"/>
          </p:cNvSpPr>
          <p:nvPr>
            <p:ph type="ftr" sz="quarter" idx="4"/>
          </p:nvPr>
        </p:nvSpPr>
        <p:spPr bwMode="auto">
          <a:xfrm>
            <a:off x="0" y="6948715"/>
            <a:ext cx="4160937" cy="365276"/>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l" defTabSz="957263">
              <a:defRPr sz="1300" b="0">
                <a:latin typeface="Times New Roman" pitchFamily="-107" charset="0"/>
              </a:defRPr>
            </a:lvl1pPr>
          </a:lstStyle>
          <a:p>
            <a:pPr>
              <a:defRPr/>
            </a:pPr>
            <a:endParaRPr lang="en-US"/>
          </a:p>
        </p:txBody>
      </p:sp>
      <p:sp>
        <p:nvSpPr>
          <p:cNvPr id="176135" name="Rectangle 7"/>
          <p:cNvSpPr>
            <a:spLocks noGrp="1" noChangeArrowheads="1"/>
          </p:cNvSpPr>
          <p:nvPr>
            <p:ph type="sldNum" sz="quarter" idx="5"/>
          </p:nvPr>
        </p:nvSpPr>
        <p:spPr bwMode="auto">
          <a:xfrm>
            <a:off x="5438180" y="6948715"/>
            <a:ext cx="4160937" cy="365276"/>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r" defTabSz="957263">
              <a:defRPr sz="1300" b="0">
                <a:latin typeface="Times New Roman" pitchFamily="-107" charset="0"/>
              </a:defRPr>
            </a:lvl1pPr>
          </a:lstStyle>
          <a:p>
            <a:pPr>
              <a:defRPr/>
            </a:pPr>
            <a:fld id="{B069701C-02A1-CE43-ADB4-E98A80C283F2}" type="slidenum">
              <a:rPr lang="en-US"/>
              <a:pPr>
                <a:defRPr/>
              </a:pPr>
              <a:t>‹#›</a:t>
            </a:fld>
            <a:endParaRPr lang="en-US"/>
          </a:p>
        </p:txBody>
      </p:sp>
    </p:spTree>
    <p:extLst>
      <p:ext uri="{BB962C8B-B14F-4D97-AF65-F5344CB8AC3E}">
        <p14:creationId xmlns:p14="http://schemas.microsoft.com/office/powerpoint/2010/main" val="7651505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1</a:t>
            </a:fld>
            <a:endParaRPr lang="en-US"/>
          </a:p>
        </p:txBody>
      </p:sp>
    </p:spTree>
    <p:extLst>
      <p:ext uri="{BB962C8B-B14F-4D97-AF65-F5344CB8AC3E}">
        <p14:creationId xmlns:p14="http://schemas.microsoft.com/office/powerpoint/2010/main" val="902034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So that brings us to network sockets.</a:t>
            </a:r>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10</a:t>
            </a:fld>
            <a:endParaRPr lang="en-US"/>
          </a:p>
        </p:txBody>
      </p:sp>
    </p:spTree>
    <p:extLst>
      <p:ext uri="{BB962C8B-B14F-4D97-AF65-F5344CB8AC3E}">
        <p14:creationId xmlns:p14="http://schemas.microsoft.com/office/powerpoint/2010/main" val="1308690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One of the key tenets of abstraction is transparency</a:t>
            </a:r>
            <a:r>
              <a:rPr lang="en-US" sz="1200" b="1" baseline="0" dirty="0" smtClean="0"/>
              <a:t> -- when we design distributed systems, we want to hide that a resource is located somewhere else.</a:t>
            </a:r>
          </a:p>
          <a:p>
            <a:endParaRPr lang="en-US" sz="1200" b="1" baseline="0" dirty="0" smtClean="0"/>
          </a:p>
          <a:p>
            <a:r>
              <a:rPr lang="en-US" sz="1200" b="0" baseline="0" dirty="0" smtClean="0"/>
              <a:t>SEGUE: But when the rubber hits the road, how do we actually program with network sockets?</a:t>
            </a:r>
            <a:endParaRPr lang="en-US" sz="1200" b="0" dirty="0" smtClean="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11</a:t>
            </a:fld>
            <a:endParaRPr lang="en-US"/>
          </a:p>
        </p:txBody>
      </p:sp>
    </p:spTree>
    <p:extLst>
      <p:ext uri="{BB962C8B-B14F-4D97-AF65-F5344CB8AC3E}">
        <p14:creationId xmlns:p14="http://schemas.microsoft.com/office/powerpoint/2010/main" val="548838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12</a:t>
            </a:fld>
            <a:endParaRPr lang="en-US"/>
          </a:p>
        </p:txBody>
      </p:sp>
    </p:spTree>
    <p:extLst>
      <p:ext uri="{BB962C8B-B14F-4D97-AF65-F5344CB8AC3E}">
        <p14:creationId xmlns:p14="http://schemas.microsoft.com/office/powerpoint/2010/main" val="1222359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13</a:t>
            </a:fld>
            <a:endParaRPr lang="en-US"/>
          </a:p>
        </p:txBody>
      </p:sp>
    </p:spTree>
    <p:extLst>
      <p:ext uri="{BB962C8B-B14F-4D97-AF65-F5344CB8AC3E}">
        <p14:creationId xmlns:p14="http://schemas.microsoft.com/office/powerpoint/2010/main" val="352418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More specifically</a:t>
            </a:r>
            <a:r>
              <a:rPr lang="is-IS" b="1" dirty="0" smtClean="0"/>
              <a:t>…</a:t>
            </a:r>
            <a:endParaRPr lang="en-US" b="1"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15</a:t>
            </a:fld>
            <a:endParaRPr lang="en-US"/>
          </a:p>
        </p:txBody>
      </p:sp>
    </p:spTree>
    <p:extLst>
      <p:ext uri="{BB962C8B-B14F-4D97-AF65-F5344CB8AC3E}">
        <p14:creationId xmlns:p14="http://schemas.microsoft.com/office/powerpoint/2010/main" val="1417873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So</a:t>
            </a:r>
            <a:r>
              <a:rPr lang="en-US" b="1" baseline="0" dirty="0" smtClean="0"/>
              <a:t> here are the major issues we'll touch on today surrounding RPC.</a:t>
            </a:r>
          </a:p>
          <a:p>
            <a:endParaRPr lang="en-US" baseline="0" dirty="0" smtClean="0"/>
          </a:p>
          <a:p>
            <a:r>
              <a:rPr lang="en-US" baseline="0" dirty="0" smtClean="0"/>
              <a:t>First, how does the client find the server and then how does the server route the client’s request to the right function to actually do the work?</a:t>
            </a:r>
          </a:p>
          <a:p>
            <a:endParaRPr lang="en-US" baseline="0" dirty="0" smtClean="0"/>
          </a:p>
          <a:p>
            <a:r>
              <a:rPr lang="en-US" baseline="0" dirty="0" smtClean="0"/>
              <a:t>Next failure, and this contains some of the most challenging and </a:t>
            </a:r>
            <a:r>
              <a:rPr lang="en-US" i="1" baseline="0" dirty="0" smtClean="0"/>
              <a:t>subtle</a:t>
            </a:r>
            <a:r>
              <a:rPr lang="en-US" baseline="0" dirty="0" smtClean="0"/>
              <a:t> issues surrounding RPC.</a:t>
            </a:r>
          </a:p>
          <a:p>
            <a:endParaRPr lang="en-US" baseline="0" dirty="0" smtClean="0"/>
          </a:p>
          <a:p>
            <a:r>
              <a:rPr lang="en-US" baseline="0" dirty="0" smtClean="0"/>
              <a:t>Finally, issues surrounding performance, and here’s there is a </a:t>
            </a:r>
            <a:r>
              <a:rPr lang="en-US" b="1" i="1" baseline="0" dirty="0" smtClean="0"/>
              <a:t>problem of incommensurate scale.  </a:t>
            </a:r>
            <a:endParaRPr lang="en-US" b="1" i="1"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17</a:t>
            </a:fld>
            <a:endParaRPr lang="en-US"/>
          </a:p>
        </p:txBody>
      </p:sp>
    </p:spTree>
    <p:extLst>
      <p:ext uri="{BB962C8B-B14F-4D97-AF65-F5344CB8AC3E}">
        <p14:creationId xmlns:p14="http://schemas.microsoft.com/office/powerpoint/2010/main" val="40664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18</a:t>
            </a:fld>
            <a:endParaRPr lang="en-US"/>
          </a:p>
        </p:txBody>
      </p:sp>
    </p:spTree>
    <p:extLst>
      <p:ext uri="{BB962C8B-B14F-4D97-AF65-F5344CB8AC3E}">
        <p14:creationId xmlns:p14="http://schemas.microsoft.com/office/powerpoint/2010/main" val="195967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 C++ require separate RPC libraries.</a:t>
            </a:r>
          </a:p>
          <a:p>
            <a:endParaRPr lang="en-US" dirty="0" smtClean="0"/>
          </a:p>
          <a:p>
            <a:r>
              <a:rPr lang="en-US" dirty="0" smtClean="0"/>
              <a:t>Other</a:t>
            </a:r>
            <a:r>
              <a:rPr lang="en-US" baseline="0" dirty="0" smtClean="0"/>
              <a:t> languages have built-in RPC support.</a:t>
            </a:r>
            <a:endParaRPr lang="en-US"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19</a:t>
            </a:fld>
            <a:endParaRPr lang="en-US"/>
          </a:p>
        </p:txBody>
      </p:sp>
    </p:spTree>
    <p:extLst>
      <p:ext uri="{BB962C8B-B14F-4D97-AF65-F5344CB8AC3E}">
        <p14:creationId xmlns:p14="http://schemas.microsoft.com/office/powerpoint/2010/main" val="1768332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The</a:t>
            </a:r>
            <a:r>
              <a:rPr lang="en-US" b="1" baseline="0" dirty="0" smtClean="0"/>
              <a:t> solution to both these problems is an interface description language.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1"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1" baseline="0" dirty="0" smtClean="0"/>
              <a:t>Sometimes this happens automatically in the language itself.</a:t>
            </a:r>
            <a:endParaRPr lang="en-US" b="1" dirty="0" smtClean="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20</a:t>
            </a:fld>
            <a:endParaRPr lang="en-US"/>
          </a:p>
        </p:txBody>
      </p:sp>
    </p:spTree>
    <p:extLst>
      <p:ext uri="{BB962C8B-B14F-4D97-AF65-F5344CB8AC3E}">
        <p14:creationId xmlns:p14="http://schemas.microsoft.com/office/powerpoint/2010/main" val="1230680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We begin in the client process,</a:t>
            </a:r>
            <a:r>
              <a:rPr lang="en-US" b="1" baseline="0" dirty="0" smtClean="0"/>
              <a:t> where the client invokes a function call with some parameters, here the add function call</a:t>
            </a:r>
            <a:endParaRPr lang="en-US" b="1"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21</a:t>
            </a:fld>
            <a:endParaRPr lang="en-US"/>
          </a:p>
        </p:txBody>
      </p:sp>
    </p:spTree>
    <p:extLst>
      <p:ext uri="{BB962C8B-B14F-4D97-AF65-F5344CB8AC3E}">
        <p14:creationId xmlns:p14="http://schemas.microsoft.com/office/powerpoint/2010/main" val="883720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So far in the class,</a:t>
            </a:r>
            <a:r>
              <a:rPr lang="en-US" b="1" baseline="0" dirty="0" smtClean="0"/>
              <a:t> we’ve defined a distributed system as many cooperating computers appear to users as a single service.</a:t>
            </a:r>
          </a:p>
          <a:p>
            <a:endParaRPr lang="en-US" baseline="0" dirty="0" smtClean="0"/>
          </a:p>
          <a:p>
            <a:r>
              <a:rPr lang="en-US" baseline="0" dirty="0" smtClean="0"/>
              <a:t>So to that end, today, we’re going to discuss how processes on different cooperating computers can exchange information.  Specifically, we’ll talk about how the message-oriented communication between different processes on the Internet, remote procedure call, and finish up with a few words about communication between threads running on the same machine.</a:t>
            </a:r>
          </a:p>
          <a:p>
            <a:endParaRPr lang="en-US" baseline="0" dirty="0" smtClean="0"/>
          </a:p>
          <a:p>
            <a:r>
              <a:rPr lang="en-US" baseline="0" dirty="0" smtClean="0"/>
              <a:t>SEGUE: So let’s begin with how the Internet delivers messages from one endpoint to another.</a:t>
            </a:r>
            <a:endParaRPr lang="en-US"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2</a:t>
            </a:fld>
            <a:endParaRPr lang="en-US"/>
          </a:p>
        </p:txBody>
      </p:sp>
    </p:spTree>
    <p:extLst>
      <p:ext uri="{BB962C8B-B14F-4D97-AF65-F5344CB8AC3E}">
        <p14:creationId xmlns:p14="http://schemas.microsoft.com/office/powerpoint/2010/main" val="1445114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This</a:t>
            </a:r>
            <a:r>
              <a:rPr lang="en-US" b="1" baseline="0" dirty="0" smtClean="0"/>
              <a:t> software called the client stub marshals the parameters into a network message, </a:t>
            </a:r>
            <a:r>
              <a:rPr lang="en-US" b="1" dirty="0" smtClean="0"/>
              <a:t>and passes the network message down to the OS</a:t>
            </a:r>
            <a:r>
              <a:rPr lang="en-US" b="1" baseline="0" dirty="0" smtClean="0"/>
              <a:t> in a send system call (could be a TCP or a UDP socket).</a:t>
            </a:r>
            <a:endParaRPr lang="en-US" b="1"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22</a:t>
            </a:fld>
            <a:endParaRPr lang="en-US"/>
          </a:p>
        </p:txBody>
      </p:sp>
    </p:spTree>
    <p:extLst>
      <p:ext uri="{BB962C8B-B14F-4D97-AF65-F5344CB8AC3E}">
        <p14:creationId xmlns:p14="http://schemas.microsoft.com/office/powerpoint/2010/main" val="2047831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Next</a:t>
            </a:r>
            <a:r>
              <a:rPr lang="en-US" b="1" baseline="0" dirty="0" smtClean="0"/>
              <a:t> the OS uses the transport layer to send a message to the server machine, could be UDP could be reliable TCP.</a:t>
            </a:r>
            <a:endParaRPr lang="en-US" b="1"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23</a:t>
            </a:fld>
            <a:endParaRPr lang="en-US"/>
          </a:p>
        </p:txBody>
      </p:sp>
    </p:spTree>
    <p:extLst>
      <p:ext uri="{BB962C8B-B14F-4D97-AF65-F5344CB8AC3E}">
        <p14:creationId xmlns:p14="http://schemas.microsoft.com/office/powerpoint/2010/main" val="6901647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server OS</a:t>
            </a:r>
            <a:r>
              <a:rPr lang="en-US" b="1" baseline="0" dirty="0" smtClean="0"/>
              <a:t> receives the message and passes it up to the Server stub code.</a:t>
            </a:r>
            <a:endParaRPr lang="en-US" b="1"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24</a:t>
            </a:fld>
            <a:endParaRPr lang="en-US"/>
          </a:p>
        </p:txBody>
      </p:sp>
    </p:spTree>
    <p:extLst>
      <p:ext uri="{BB962C8B-B14F-4D97-AF65-F5344CB8AC3E}">
        <p14:creationId xmlns:p14="http://schemas.microsoft.com/office/powerpoint/2010/main" val="1671976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Now</a:t>
            </a:r>
            <a:r>
              <a:rPr lang="en-US" b="1" baseline="0" dirty="0" smtClean="0"/>
              <a:t> the Server stub can </a:t>
            </a:r>
            <a:r>
              <a:rPr lang="en-US" b="1" i="1" baseline="0" dirty="0" err="1" smtClean="0"/>
              <a:t>unmarshal</a:t>
            </a:r>
            <a:r>
              <a:rPr lang="en-US" b="1" baseline="0" dirty="0" smtClean="0"/>
              <a:t> the parameters of the message, converting them to the server machine’s representations.  Then the </a:t>
            </a:r>
            <a:r>
              <a:rPr lang="en-US" b="1" dirty="0" smtClean="0"/>
              <a:t>Server stub dispatches the RPC</a:t>
            </a:r>
            <a:r>
              <a:rPr lang="en-US" b="1" baseline="0" dirty="0" smtClean="0"/>
              <a:t> </a:t>
            </a:r>
            <a:r>
              <a:rPr lang="en-US" b="1" dirty="0" smtClean="0"/>
              <a:t>to the right local</a:t>
            </a:r>
            <a:r>
              <a:rPr lang="en-US" b="1" baseline="0" dirty="0" smtClean="0"/>
              <a:t> </a:t>
            </a:r>
            <a:r>
              <a:rPr lang="en-US" b="1" dirty="0" smtClean="0"/>
              <a:t>function.</a:t>
            </a:r>
            <a:endParaRPr lang="en-US" b="1"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25</a:t>
            </a:fld>
            <a:endParaRPr lang="en-US"/>
          </a:p>
        </p:txBody>
      </p:sp>
    </p:spTree>
    <p:extLst>
      <p:ext uri="{BB962C8B-B14F-4D97-AF65-F5344CB8AC3E}">
        <p14:creationId xmlns:p14="http://schemas.microsoft.com/office/powerpoint/2010/main" val="1376255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Probably</a:t>
            </a:r>
            <a:r>
              <a:rPr lang="en-US" b="1" baseline="0" dirty="0" smtClean="0"/>
              <a:t> the most interesting challenge for RPC is how it copes with failure.</a:t>
            </a:r>
            <a:endParaRPr lang="en-US" b="1" dirty="0" smtClean="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32</a:t>
            </a:fld>
            <a:endParaRPr lang="en-US"/>
          </a:p>
        </p:txBody>
      </p:sp>
    </p:spTree>
    <p:extLst>
      <p:ext uri="{BB962C8B-B14F-4D97-AF65-F5344CB8AC3E}">
        <p14:creationId xmlns:p14="http://schemas.microsoft.com/office/powerpoint/2010/main" val="7840919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So let’s list the causes of failure.</a:t>
            </a:r>
            <a:r>
              <a:rPr lang="en-US" b="1" baseline="0" dirty="0" smtClean="0"/>
              <a:t>  First, the client may fail.  Then, from the client’s perspective</a:t>
            </a:r>
            <a:r>
              <a:rPr lang="is-IS" b="1" baseline="0" dirty="0" smtClean="0"/>
              <a:t>…</a:t>
            </a:r>
            <a:endParaRPr lang="en-US" b="1"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We know the point in the client’s code where we</a:t>
            </a:r>
            <a:r>
              <a:rPr lang="en-US" baseline="0" dirty="0" smtClean="0"/>
              <a:t> will have to start dealing with failures – it’s the point at which the client doesn’t see a reply and decides that something went wrong.</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33</a:t>
            </a:fld>
            <a:endParaRPr lang="en-US"/>
          </a:p>
        </p:txBody>
      </p:sp>
    </p:spTree>
    <p:extLst>
      <p:ext uri="{BB962C8B-B14F-4D97-AF65-F5344CB8AC3E}">
        <p14:creationId xmlns:p14="http://schemas.microsoft.com/office/powerpoint/2010/main" val="4079867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So, if</a:t>
            </a:r>
            <a:r>
              <a:rPr lang="en-US" b="1" baseline="0" dirty="0" smtClean="0"/>
              <a:t> the </a:t>
            </a:r>
            <a:r>
              <a:rPr lang="en-US" b="1" i="1" baseline="0" dirty="0" smtClean="0"/>
              <a:t>request</a:t>
            </a:r>
            <a:r>
              <a:rPr lang="en-US" b="1" baseline="0" dirty="0" smtClean="0"/>
              <a:t> packet gets lost, the server never sees the request, whereas [next anim.] if the </a:t>
            </a:r>
            <a:r>
              <a:rPr lang="en-US" b="1" i="1" baseline="0" dirty="0" smtClean="0"/>
              <a:t>response</a:t>
            </a:r>
            <a:r>
              <a:rPr lang="en-US" b="1" baseline="0" dirty="0" smtClean="0"/>
              <a:t> packet gets lost, the server does see the request.  </a:t>
            </a:r>
            <a:r>
              <a:rPr lang="en-US" b="0" baseline="0" dirty="0" smtClean="0"/>
              <a:t>SUBTLE issue.</a:t>
            </a:r>
            <a:endParaRPr lang="en-US" b="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From the </a:t>
            </a:r>
            <a:r>
              <a:rPr lang="en-US" b="1" dirty="0" smtClean="0"/>
              <a:t>client’s point of view,</a:t>
            </a:r>
            <a:r>
              <a:rPr lang="en-US" dirty="0" smtClean="0"/>
              <a:t> all of these </a:t>
            </a:r>
            <a:r>
              <a:rPr lang="en-US" b="1" dirty="0" smtClean="0">
                <a:solidFill>
                  <a:srgbClr val="FF0000"/>
                </a:solidFill>
              </a:rPr>
              <a:t>look the same:</a:t>
            </a:r>
            <a:r>
              <a:rPr lang="en-US" b="1" dirty="0" smtClean="0"/>
              <a:t> </a:t>
            </a:r>
            <a:r>
              <a:rPr lang="en-US" dirty="0" smtClean="0"/>
              <a:t>just no response to the RPC</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SEGUE: Let’s lay out a couple schemes</a:t>
            </a:r>
            <a:r>
              <a:rPr lang="en-US" baseline="0" dirty="0" smtClean="0"/>
              <a:t> to cope with failures.</a:t>
            </a:r>
            <a:endParaRPr lang="en-US" dirty="0" smtClean="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34</a:t>
            </a:fld>
            <a:endParaRPr lang="en-US"/>
          </a:p>
        </p:txBody>
      </p:sp>
    </p:spTree>
    <p:extLst>
      <p:ext uri="{BB962C8B-B14F-4D97-AF65-F5344CB8AC3E}">
        <p14:creationId xmlns:p14="http://schemas.microsoft.com/office/powerpoint/2010/main" val="101264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SEGUE: As application writers, when might we be upset with</a:t>
            </a:r>
            <a:r>
              <a:rPr lang="en-US" baseline="0" dirty="0" smtClean="0"/>
              <a:t> the results of this scheme?</a:t>
            </a:r>
            <a:endParaRPr lang="en-US"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35</a:t>
            </a:fld>
            <a:endParaRPr lang="en-US"/>
          </a:p>
        </p:txBody>
      </p:sp>
    </p:spTree>
    <p:extLst>
      <p:ext uri="{BB962C8B-B14F-4D97-AF65-F5344CB8AC3E}">
        <p14:creationId xmlns:p14="http://schemas.microsoft.com/office/powerpoint/2010/main" val="16535653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Simple problem with “at least once:” </a:t>
            </a:r>
            <a:r>
              <a:rPr lang="en-US" b="1" dirty="0" smtClean="0"/>
              <a:t>side effects</a:t>
            </a:r>
          </a:p>
          <a:p>
            <a:r>
              <a:rPr lang="en-US" dirty="0" smtClean="0"/>
              <a:t>Client</a:t>
            </a:r>
            <a:r>
              <a:rPr lang="en-US" baseline="0" dirty="0" smtClean="0"/>
              <a:t> sends original request, server debits, responds, gets dropped, client times-out, resends the request, server debits again.</a:t>
            </a:r>
            <a:endParaRPr lang="en-US" dirty="0" smtClean="0"/>
          </a:p>
          <a:p>
            <a:endParaRPr lang="en-US" dirty="0" smtClean="0"/>
          </a:p>
          <a:p>
            <a:r>
              <a:rPr lang="en-US" dirty="0" smtClean="0"/>
              <a:t>From the client application’s point of view, it sent</a:t>
            </a:r>
            <a:r>
              <a:rPr lang="en-US" baseline="0" dirty="0" smtClean="0"/>
              <a:t> one request and got a response.</a:t>
            </a:r>
          </a:p>
          <a:p>
            <a:endParaRPr lang="en-US" baseline="0" dirty="0" smtClean="0"/>
          </a:p>
          <a:p>
            <a:r>
              <a:rPr lang="en-US" baseline="0" dirty="0" smtClean="0"/>
              <a:t>But from the server’s point of view, it got two requests and executed them both.  And if the requests were transfer $10 from my account to your account, then I’ll end up $20 down instead of $10.</a:t>
            </a:r>
          </a:p>
          <a:p>
            <a:endParaRPr lang="en-US" baseline="0" dirty="0" smtClean="0"/>
          </a:p>
          <a:p>
            <a:r>
              <a:rPr lang="en-US" i="1" baseline="0" dirty="0" smtClean="0"/>
              <a:t>Important point: Remember the situation where the client sends the request, never gets a response, but the server actually does the operation b/c it will come up in the labs.  Easy to fool yourself to thinking that if the client never gets the response then the server never took any action.</a:t>
            </a:r>
            <a:endParaRPr lang="en-US" i="1"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36</a:t>
            </a:fld>
            <a:endParaRPr lang="en-US"/>
          </a:p>
        </p:txBody>
      </p:sp>
    </p:spTree>
    <p:extLst>
      <p:ext uri="{BB962C8B-B14F-4D97-AF65-F5344CB8AC3E}">
        <p14:creationId xmlns:p14="http://schemas.microsoft.com/office/powerpoint/2010/main" val="20569447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sym typeface="Wingdings"/>
              </a:rPr>
              <a:t>Now a write</a:t>
            </a:r>
            <a:r>
              <a:rPr lang="en-US" baseline="0" dirty="0" smtClean="0">
                <a:sym typeface="Wingdings"/>
              </a:rPr>
              <a:t> to a particular key</a:t>
            </a:r>
            <a:r>
              <a:rPr lang="en-US" dirty="0" smtClean="0">
                <a:sym typeface="Wingdings"/>
              </a:rPr>
              <a:t> overwrites the entire value, so multiple writes should have the same</a:t>
            </a:r>
            <a:r>
              <a:rPr lang="en-US" baseline="0" dirty="0" smtClean="0">
                <a:sym typeface="Wingdings"/>
              </a:rPr>
              <a:t> effect as one write – we say that that writes are </a:t>
            </a:r>
            <a:r>
              <a:rPr lang="en-US" b="1" i="1" baseline="0" dirty="0" smtClean="0">
                <a:sym typeface="Wingdings"/>
              </a:rPr>
              <a:t>idempotent</a:t>
            </a:r>
            <a:r>
              <a:rPr lang="en-US" baseline="0" dirty="0" smtClean="0">
                <a:sym typeface="Wingdings"/>
              </a:rPr>
              <a:t>.   </a:t>
            </a:r>
            <a:r>
              <a:rPr lang="en-US" dirty="0" smtClean="0"/>
              <a:t>Are we okay?  Hint: No!</a:t>
            </a:r>
          </a:p>
          <a:p>
            <a:endParaRPr lang="en-US" dirty="0" smtClean="0"/>
          </a:p>
          <a:p>
            <a:r>
              <a:rPr lang="en-US" dirty="0" smtClean="0"/>
              <a:t>Suppose the client’s program is put(x,10) then put(x,20)</a:t>
            </a:r>
            <a:r>
              <a:rPr lang="is-IS" dirty="0" smtClean="0"/>
              <a:t>.  Client sends its first</a:t>
            </a:r>
            <a:r>
              <a:rPr lang="is-IS" baseline="0" dirty="0" smtClean="0"/>
              <a:t> put(x,10), and the network slows it down.  So client gets bored and re-sends the put(x,10), and suppose this time it gets through, server acks, so the client can move on to the next statement, which is put(x,20).</a:t>
            </a:r>
            <a:endParaRPr lang="is-IS" dirty="0" smtClean="0"/>
          </a:p>
          <a:p>
            <a:endParaRPr lang="is-IS" dirty="0" smtClean="0"/>
          </a:p>
          <a:p>
            <a:r>
              <a:rPr lang="is-IS" dirty="0" smtClean="0"/>
              <a:t>And if you were to build this, 99.9% of the time you do a get(x) at</a:t>
            </a:r>
            <a:r>
              <a:rPr lang="is-IS" baseline="0" dirty="0" smtClean="0"/>
              <a:t> the end, you would in fact get 20</a:t>
            </a:r>
            <a:endParaRPr lang="en-US" dirty="0" smtClean="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37</a:t>
            </a:fld>
            <a:endParaRPr lang="en-US"/>
          </a:p>
        </p:txBody>
      </p:sp>
    </p:spTree>
    <p:extLst>
      <p:ext uri="{BB962C8B-B14F-4D97-AF65-F5344CB8AC3E}">
        <p14:creationId xmlns:p14="http://schemas.microsoft.com/office/powerpoint/2010/main" val="148254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the physical level, on</a:t>
            </a:r>
            <a:r>
              <a:rPr lang="en-US" baseline="0" dirty="0" smtClean="0"/>
              <a:t> the wire, they have to agree on how they use different voltages to represent bits.</a:t>
            </a:r>
          </a:p>
          <a:p>
            <a:endParaRPr lang="en-US" baseline="0" dirty="0" smtClean="0"/>
          </a:p>
          <a:p>
            <a:r>
              <a:rPr lang="en-US" baseline="0" dirty="0" smtClean="0"/>
              <a:t>On the link coming from host A (and all the links in between), there has to be agreement on how each endpoint decides what the first bit of the message is and what the last bit of the message is.</a:t>
            </a:r>
          </a:p>
          <a:p>
            <a:endParaRPr lang="en-US" baseline="0" dirty="0" smtClean="0"/>
          </a:p>
          <a:p>
            <a:r>
              <a:rPr lang="en-US" baseline="0" dirty="0" smtClean="0"/>
              <a:t>Finally, in the messages themselves that A and B exchange end-to-end, there has to be agreement on the meaning of the contents of those messages, for example how many bits long an integer is.</a:t>
            </a:r>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3</a:t>
            </a:fld>
            <a:endParaRPr lang="en-US"/>
          </a:p>
        </p:txBody>
      </p:sp>
    </p:spTree>
    <p:extLst>
      <p:ext uri="{BB962C8B-B14F-4D97-AF65-F5344CB8AC3E}">
        <p14:creationId xmlns:p14="http://schemas.microsoft.com/office/powerpoint/2010/main" val="29901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Except</a:t>
            </a:r>
            <a:r>
              <a:rPr lang="en-US" baseline="0" dirty="0" smtClean="0"/>
              <a:t> it’s possible that the network has simply delayed that original packet, in which case the server will now write 10 to x which is not what the client’s expecting at all.</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i="1" baseline="0" dirty="0" smtClean="0"/>
              <a:t>(Two main </a:t>
            </a:r>
            <a:r>
              <a:rPr lang="en-US" i="1" baseline="0" dirty="0" err="1" smtClean="0"/>
              <a:t>soln’s</a:t>
            </a:r>
            <a:r>
              <a:rPr lang="en-US" i="1" baseline="0" dirty="0" smtClean="0"/>
              <a:t> involve time and some kind of numbering scheme.)</a:t>
            </a:r>
            <a:endParaRPr lang="en-US" i="1" dirty="0" smtClean="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38</a:t>
            </a:fld>
            <a:endParaRPr lang="en-US"/>
          </a:p>
        </p:txBody>
      </p:sp>
    </p:spTree>
    <p:extLst>
      <p:ext uri="{BB962C8B-B14F-4D97-AF65-F5344CB8AC3E}">
        <p14:creationId xmlns:p14="http://schemas.microsoft.com/office/powerpoint/2010/main" val="5300901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We were bummed because we were doing things twice</a:t>
            </a:r>
            <a:r>
              <a:rPr lang="en-US" b="1" baseline="0" dirty="0" smtClean="0"/>
              <a:t>, so how about at </a:t>
            </a:r>
            <a:r>
              <a:rPr lang="en-US" b="1" i="1" u="sng" baseline="0" dirty="0" smtClean="0"/>
              <a:t>most</a:t>
            </a:r>
            <a:r>
              <a:rPr lang="en-US" b="1" baseline="0" dirty="0" smtClean="0"/>
              <a:t> once?</a:t>
            </a:r>
          </a:p>
          <a:p>
            <a:endParaRPr lang="en-US" baseline="0" dirty="0" smtClean="0"/>
          </a:p>
          <a:p>
            <a:r>
              <a:rPr lang="en-US" dirty="0" smtClean="0"/>
              <a:t>So</a:t>
            </a:r>
            <a:r>
              <a:rPr lang="en-US" baseline="0" dirty="0" smtClean="0"/>
              <a:t> the first question that comes up is how to we detect a duplicate request?</a:t>
            </a:r>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40</a:t>
            </a:fld>
            <a:endParaRPr lang="en-US"/>
          </a:p>
        </p:txBody>
      </p:sp>
    </p:spTree>
    <p:extLst>
      <p:ext uri="{BB962C8B-B14F-4D97-AF65-F5344CB8AC3E}">
        <p14:creationId xmlns:p14="http://schemas.microsoft.com/office/powerpoint/2010/main" val="4600120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Server will have some sort of </a:t>
            </a:r>
            <a:r>
              <a:rPr lang="en-US" b="1" baseline="0" dirty="0" smtClean="0"/>
              <a:t>seen</a:t>
            </a:r>
            <a:r>
              <a:rPr lang="en-US" b="0" baseline="0" dirty="0" smtClean="0"/>
              <a:t> array, indexed by xid.</a:t>
            </a:r>
          </a:p>
          <a:p>
            <a:endParaRPr lang="en-US" b="0" baseline="0" dirty="0" smtClean="0"/>
          </a:p>
          <a:p>
            <a:r>
              <a:rPr lang="en-US" b="0" baseline="0" dirty="0" smtClean="0"/>
              <a:t>If the server has seen the xid before, then it’s going to get the return value of the RPC from an </a:t>
            </a:r>
            <a:r>
              <a:rPr lang="en-US" b="1" baseline="0" dirty="0" smtClean="0"/>
              <a:t>old</a:t>
            </a:r>
            <a:r>
              <a:rPr lang="en-US" b="0" baseline="0" dirty="0" smtClean="0"/>
              <a:t> array and return it to the client.</a:t>
            </a:r>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41</a:t>
            </a:fld>
            <a:endParaRPr lang="en-US"/>
          </a:p>
        </p:txBody>
      </p:sp>
    </p:spTree>
    <p:extLst>
      <p:ext uri="{BB962C8B-B14F-4D97-AF65-F5344CB8AC3E}">
        <p14:creationId xmlns:p14="http://schemas.microsoft.com/office/powerpoint/2010/main" val="17893111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complexities will arise in Assignments 3 and on.</a:t>
            </a:r>
          </a:p>
          <a:p>
            <a:endParaRPr lang="en-US" dirty="0" smtClean="0"/>
          </a:p>
          <a:p>
            <a:r>
              <a:rPr lang="en-US" dirty="0" smtClean="0"/>
              <a:t>Can it reuse the same client ID?</a:t>
            </a:r>
            <a:r>
              <a:rPr lang="en-US" baseline="0" dirty="0" smtClean="0"/>
              <a:t>  (No, that would result in a clash)</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One option that I favor is just a big random 64-bit</a:t>
            </a:r>
            <a:r>
              <a:rPr lang="en-US" baseline="0" dirty="0" smtClean="0"/>
              <a:t> number, making it vanishingly likely that two RPC invocations would pick the same random number.</a:t>
            </a:r>
            <a:endParaRPr lang="en-US" dirty="0" smtClean="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42</a:t>
            </a:fld>
            <a:endParaRPr lang="en-US"/>
          </a:p>
        </p:txBody>
      </p:sp>
    </p:spTree>
    <p:extLst>
      <p:ext uri="{BB962C8B-B14F-4D97-AF65-F5344CB8AC3E}">
        <p14:creationId xmlns:p14="http://schemas.microsoft.com/office/powerpoint/2010/main" val="8811012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smtClean="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43</a:t>
            </a:fld>
            <a:endParaRPr lang="en-US"/>
          </a:p>
        </p:txBody>
      </p:sp>
    </p:spTree>
    <p:extLst>
      <p:ext uri="{BB962C8B-B14F-4D97-AF65-F5344CB8AC3E}">
        <p14:creationId xmlns:p14="http://schemas.microsoft.com/office/powerpoint/2010/main" val="9983457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So let’s see if we can come up with a lower overhead scheme.</a:t>
            </a:r>
          </a:p>
          <a:p>
            <a:endParaRPr lang="en-US" b="0" dirty="0"/>
          </a:p>
          <a:p>
            <a:endParaRPr lang="en-US" b="1" dirty="0" smtClean="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44</a:t>
            </a:fld>
            <a:endParaRPr lang="en-US"/>
          </a:p>
        </p:txBody>
      </p:sp>
    </p:spTree>
    <p:extLst>
      <p:ext uri="{BB962C8B-B14F-4D97-AF65-F5344CB8AC3E}">
        <p14:creationId xmlns:p14="http://schemas.microsoft.com/office/powerpoint/2010/main" val="10929616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t>
            </a:r>
            <a:r>
              <a:rPr lang="en-US" baseline="0" dirty="0" smtClean="0"/>
              <a:t>mentioned that a client might have  what if the procedure takes a long time to execute?</a:t>
            </a:r>
            <a:endParaRPr lang="en-US"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45</a:t>
            </a:fld>
            <a:endParaRPr lang="en-US"/>
          </a:p>
        </p:txBody>
      </p:sp>
    </p:spTree>
    <p:extLst>
      <p:ext uri="{BB962C8B-B14F-4D97-AF65-F5344CB8AC3E}">
        <p14:creationId xmlns:p14="http://schemas.microsoft.com/office/powerpoint/2010/main" val="5676228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Final problem – suppose the server crashes</a:t>
            </a:r>
            <a:r>
              <a:rPr lang="en-US" b="1" baseline="0" dirty="0" smtClean="0"/>
              <a:t> and restarts.</a:t>
            </a:r>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46</a:t>
            </a:fld>
            <a:endParaRPr lang="en-US"/>
          </a:p>
        </p:txBody>
      </p:sp>
    </p:spTree>
    <p:extLst>
      <p:ext uri="{BB962C8B-B14F-4D97-AF65-F5344CB8AC3E}">
        <p14:creationId xmlns:p14="http://schemas.microsoft.com/office/powerpoint/2010/main" val="430508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smtClean="0"/>
              <a:t>Master re-sends</a:t>
            </a:r>
            <a:r>
              <a:rPr lang="en-US" baseline="0" dirty="0" smtClean="0"/>
              <a:t> to another work: </a:t>
            </a:r>
            <a:r>
              <a:rPr lang="en-US" b="1" dirty="0" smtClean="0"/>
              <a:t>But original worker may not have failed, and is working on it too.</a:t>
            </a:r>
          </a:p>
          <a:p>
            <a:endParaRPr lang="en-US" dirty="0" smtClean="0"/>
          </a:p>
          <a:p>
            <a:r>
              <a:rPr lang="en-US" dirty="0" smtClean="0"/>
              <a:t>But running a MR job twice is harmless, so for Assignments</a:t>
            </a:r>
            <a:r>
              <a:rPr lang="en-US" baseline="0" dirty="0" smtClean="0"/>
              <a:t> 1 and 2 (which are map-reduce)</a:t>
            </a:r>
            <a:r>
              <a:rPr lang="en-US" dirty="0" smtClean="0"/>
              <a:t> you get at-most-once and at-least-once </a:t>
            </a:r>
            <a:r>
              <a:rPr lang="en-US" b="1" dirty="0" smtClean="0"/>
              <a:t>almost</a:t>
            </a:r>
            <a:r>
              <a:rPr lang="en-US" dirty="0" smtClean="0"/>
              <a:t> for</a:t>
            </a:r>
            <a:r>
              <a:rPr lang="en-US" baseline="0" dirty="0" smtClean="0"/>
              <a:t> free because of the semantics of MR.</a:t>
            </a:r>
          </a:p>
          <a:p>
            <a:endParaRPr lang="en-US" baseline="0" dirty="0" smtClean="0"/>
          </a:p>
          <a:p>
            <a:r>
              <a:rPr lang="en-US" baseline="0" dirty="0" smtClean="0"/>
              <a:t>Assignment 3 is the fault-tolerant key-value store, and there you will need to explicitly detect duplicates.</a:t>
            </a:r>
            <a:endParaRPr lang="en-US"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48</a:t>
            </a:fld>
            <a:endParaRPr lang="en-US"/>
          </a:p>
        </p:txBody>
      </p:sp>
    </p:spTree>
    <p:extLst>
      <p:ext uri="{BB962C8B-B14F-4D97-AF65-F5344CB8AC3E}">
        <p14:creationId xmlns:p14="http://schemas.microsoft.com/office/powerpoint/2010/main" val="9799323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a:t>
            </a:r>
            <a:r>
              <a:rPr lang="en-US" baseline="0" dirty="0" smtClean="0"/>
              <a:t> be wondering about side effects and external actions.  So if we define exactly once to be referring to how the system behaves as a whole, it’s impossible in general, and </a:t>
            </a:r>
            <a:r>
              <a:rPr lang="en-US" dirty="0" smtClean="0"/>
              <a:t>Tannenbaum has a detailed argument on p. 340 of the book</a:t>
            </a:r>
            <a:r>
              <a:rPr lang="en-US" baseline="0" dirty="0" smtClean="0"/>
              <a:t> but it boils down to external actions observable outside the RPC system.</a:t>
            </a:r>
            <a:endParaRPr lang="en-US"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50</a:t>
            </a:fld>
            <a:endParaRPr lang="en-US"/>
          </a:p>
        </p:txBody>
      </p:sp>
    </p:spTree>
    <p:extLst>
      <p:ext uri="{BB962C8B-B14F-4D97-AF65-F5344CB8AC3E}">
        <p14:creationId xmlns:p14="http://schemas.microsoft.com/office/powerpoint/2010/main" val="1101722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F6B2EEE4-8674-1940-9485-2EFEA958195B}" type="slidenum">
              <a:rPr lang="en-US" sz="1200" b="0">
                <a:latin typeface="Times New Roman" charset="0"/>
              </a:rPr>
              <a:pPr eaLnBrk="1" hangingPunct="1"/>
              <a:t>4</a:t>
            </a:fld>
            <a:endParaRPr lang="en-US" sz="1200" b="0" dirty="0">
              <a:latin typeface="Times New Roman" charset="0"/>
            </a:endParaRPr>
          </a:p>
        </p:txBody>
      </p:sp>
      <p:sp>
        <p:nvSpPr>
          <p:cNvPr id="35843" name="Rectangle 2"/>
          <p:cNvSpPr>
            <a:spLocks noGrp="1" noRot="1" noChangeAspect="1" noChangeArrowheads="1"/>
          </p:cNvSpPr>
          <p:nvPr>
            <p:ph type="sldImg"/>
          </p:nvPr>
        </p:nvSpPr>
        <p:spPr>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r>
              <a:rPr lang="en-US" b="1" dirty="0" smtClean="0"/>
              <a:t>So one </a:t>
            </a:r>
            <a:r>
              <a:rPr lang="en-US" b="1" baseline="0" dirty="0" smtClean="0"/>
              <a:t>way </a:t>
            </a:r>
            <a:r>
              <a:rPr lang="en-US" b="1" dirty="0" smtClean="0"/>
              <a:t>you could think of handling this problem is by</a:t>
            </a:r>
            <a:r>
              <a:rPr lang="en-US" b="1" baseline="0" dirty="0" smtClean="0"/>
              <a:t> coding it all up into applications.  So your Skype app would know all about Wi-Fi and fiber optic, and coax, etc.</a:t>
            </a:r>
            <a:endParaRPr lang="en-US" b="1" dirty="0"/>
          </a:p>
        </p:txBody>
      </p:sp>
    </p:spTree>
    <p:extLst>
      <p:ext uri="{BB962C8B-B14F-4D97-AF65-F5344CB8AC3E}">
        <p14:creationId xmlns:p14="http://schemas.microsoft.com/office/powerpoint/2010/main" val="18140586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network file systems lecture we will see how</a:t>
            </a:r>
            <a:r>
              <a:rPr lang="en-US" baseline="0" dirty="0" smtClean="0"/>
              <a:t> NFS client and server are implemented with RPC.</a:t>
            </a:r>
            <a:endParaRPr lang="en-US"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51</a:t>
            </a:fld>
            <a:endParaRPr lang="en-US"/>
          </a:p>
        </p:txBody>
      </p:sp>
    </p:spTree>
    <p:extLst>
      <p:ext uri="{BB962C8B-B14F-4D97-AF65-F5344CB8AC3E}">
        <p14:creationId xmlns:p14="http://schemas.microsoft.com/office/powerpoint/2010/main" val="13799423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52</a:t>
            </a:fld>
            <a:endParaRPr lang="en-US"/>
          </a:p>
        </p:txBody>
      </p:sp>
    </p:spTree>
    <p:extLst>
      <p:ext uri="{BB962C8B-B14F-4D97-AF65-F5344CB8AC3E}">
        <p14:creationId xmlns:p14="http://schemas.microsoft.com/office/powerpoint/2010/main" val="7155932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differences between threads and </a:t>
            </a:r>
            <a:r>
              <a:rPr lang="en-US" dirty="0" err="1" smtClean="0"/>
              <a:t>goroutines</a:t>
            </a:r>
            <a:r>
              <a:rPr lang="en-US" dirty="0" smtClean="0"/>
              <a:t> are essentially quantitative, not qualitative, and are described in Section 9.8 of The Go programming language book.</a:t>
            </a:r>
            <a:endParaRPr lang="en-US"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53</a:t>
            </a:fld>
            <a:endParaRPr lang="en-US"/>
          </a:p>
        </p:txBody>
      </p:sp>
    </p:spTree>
    <p:extLst>
      <p:ext uri="{BB962C8B-B14F-4D97-AF65-F5344CB8AC3E}">
        <p14:creationId xmlns:p14="http://schemas.microsoft.com/office/powerpoint/2010/main" val="9375140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As you get started using threads in your programs one</a:t>
            </a:r>
            <a:r>
              <a:rPr lang="en-US" b="1" baseline="0" dirty="0" smtClean="0"/>
              <a:t> of the first things you’ll want to do is share data between the threads.</a:t>
            </a:r>
            <a:endParaRPr lang="en-US" b="1"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54</a:t>
            </a:fld>
            <a:endParaRPr lang="en-US"/>
          </a:p>
        </p:txBody>
      </p:sp>
    </p:spTree>
    <p:extLst>
      <p:ext uri="{BB962C8B-B14F-4D97-AF65-F5344CB8AC3E}">
        <p14:creationId xmlns:p14="http://schemas.microsoft.com/office/powerpoint/2010/main" val="9775592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Deadlock is usually</a:t>
            </a:r>
            <a:r>
              <a:rPr lang="en-US" baseline="0" dirty="0" smtClean="0"/>
              <a:t> pretty obvious.  That’s in contrast to races where you just get a wrong answer.  If you had to choose you’d choose deadlock over races.</a:t>
            </a:r>
            <a:endParaRPr lang="en-US"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55</a:t>
            </a:fld>
            <a:endParaRPr lang="en-US"/>
          </a:p>
        </p:txBody>
      </p:sp>
    </p:spTree>
    <p:extLst>
      <p:ext uri="{BB962C8B-B14F-4D97-AF65-F5344CB8AC3E}">
        <p14:creationId xmlns:p14="http://schemas.microsoft.com/office/powerpoint/2010/main" val="1133487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F6B2EEE4-8674-1940-9485-2EFEA958195B}" type="slidenum">
              <a:rPr lang="en-US" sz="1200" b="0">
                <a:latin typeface="Times New Roman" charset="0"/>
              </a:rPr>
              <a:pPr eaLnBrk="1" hangingPunct="1"/>
              <a:t>5</a:t>
            </a:fld>
            <a:endParaRPr lang="en-US" sz="1200" b="0" dirty="0">
              <a:latin typeface="Times New Roman" charset="0"/>
            </a:endParaRPr>
          </a:p>
        </p:txBody>
      </p:sp>
      <p:sp>
        <p:nvSpPr>
          <p:cNvPr id="35843" name="Rectangle 2"/>
          <p:cNvSpPr>
            <a:spLocks noGrp="1" noRot="1" noChangeAspect="1" noChangeArrowheads="1"/>
          </p:cNvSpPr>
          <p:nvPr>
            <p:ph type="sldImg"/>
          </p:nvPr>
        </p:nvSpPr>
        <p:spPr>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r>
              <a:rPr lang="en-US" b="1" dirty="0" smtClean="0"/>
              <a:t>The approach that networking</a:t>
            </a:r>
            <a:r>
              <a:rPr lang="en-US" b="1" baseline="0" dirty="0" smtClean="0"/>
              <a:t> designers took </a:t>
            </a:r>
            <a:r>
              <a:rPr lang="en-US" b="1" dirty="0" smtClean="0"/>
              <a:t>is to decompose the problem into a layered system.</a:t>
            </a:r>
            <a:endParaRPr lang="en-US" b="1" dirty="0"/>
          </a:p>
        </p:txBody>
      </p:sp>
    </p:spTree>
    <p:extLst>
      <p:ext uri="{BB962C8B-B14F-4D97-AF65-F5344CB8AC3E}">
        <p14:creationId xmlns:p14="http://schemas.microsoft.com/office/powerpoint/2010/main" val="822439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What's more, this argument plays</a:t>
            </a:r>
            <a:r>
              <a:rPr lang="en-US" sz="1200" b="1" baseline="0" dirty="0" smtClean="0"/>
              <a:t> out a number of times, so as a result </a:t>
            </a:r>
            <a:r>
              <a:rPr lang="en-US" sz="1200" b="1" dirty="0" smtClean="0"/>
              <a:t>the Internet is composed of many intermediate layers.</a:t>
            </a:r>
          </a:p>
          <a:p>
            <a:endParaRPr lang="en-US" sz="1200" b="1" dirty="0" smtClean="0"/>
          </a:p>
          <a:p>
            <a:r>
              <a:rPr lang="en-US" sz="1200" b="0" dirty="0" smtClean="0"/>
              <a:t>Link: Framing</a:t>
            </a:r>
            <a:r>
              <a:rPr lang="en-US" sz="1200" b="0" baseline="0" dirty="0" smtClean="0"/>
              <a:t> messages on a single link</a:t>
            </a:r>
            <a:endParaRPr lang="en-US" sz="1200" b="0" dirty="0" smtClean="0"/>
          </a:p>
          <a:p>
            <a:r>
              <a:rPr lang="en-US" sz="1200" b="0" dirty="0" smtClean="0"/>
              <a:t>Network: addressing</a:t>
            </a:r>
            <a:r>
              <a:rPr lang="en-US" sz="1200" b="0" baseline="0" dirty="0" smtClean="0"/>
              <a:t> and routing, IP</a:t>
            </a:r>
          </a:p>
          <a:p>
            <a:r>
              <a:rPr lang="en-US" sz="1200" b="0" baseline="0" dirty="0" smtClean="0"/>
              <a:t>Transport: TCP reliable, and UDP unreliable</a:t>
            </a:r>
            <a:endParaRPr lang="en-US" sz="1200" b="0"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6</a:t>
            </a:fld>
            <a:endParaRPr lang="en-US"/>
          </a:p>
        </p:txBody>
      </p:sp>
    </p:spTree>
    <p:extLst>
      <p:ext uri="{BB962C8B-B14F-4D97-AF65-F5344CB8AC3E}">
        <p14:creationId xmlns:p14="http://schemas.microsoft.com/office/powerpoint/2010/main" val="195880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So now let's return to our question of how to forge agreement on the meaning of voltages and bits exchanged between Host A and Host B.</a:t>
            </a:r>
            <a:endParaRPr lang="en-US" baseline="0" dirty="0" smtClean="0"/>
          </a:p>
          <a:p>
            <a:r>
              <a:rPr lang="en-US" baseline="0" dirty="0" smtClean="0"/>
              <a:t>BUT: Now we know about layering, we break the problem down, tacking it individually at each layer.</a:t>
            </a:r>
          </a:p>
          <a:p>
            <a:r>
              <a:rPr lang="en-US" b="1" baseline="0" dirty="0" smtClean="0"/>
              <a:t>The thing that forges agreement is a protocol.</a:t>
            </a:r>
            <a:endParaRPr lang="en-US" b="1"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7</a:t>
            </a:fld>
            <a:endParaRPr lang="en-US"/>
          </a:p>
        </p:txBody>
      </p:sp>
    </p:spTree>
    <p:extLst>
      <p:ext uri="{BB962C8B-B14F-4D97-AF65-F5344CB8AC3E}">
        <p14:creationId xmlns:p14="http://schemas.microsoft.com/office/powerpoint/2010/main" val="381892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 so let’s trace the </a:t>
            </a:r>
            <a:r>
              <a:rPr lang="en-US" b="1" dirty="0" smtClean="0"/>
              <a:t>physical</a:t>
            </a:r>
            <a:r>
              <a:rPr lang="en-US" dirty="0" smtClean="0"/>
              <a:t> path that bits actually follow in</a:t>
            </a:r>
            <a:r>
              <a:rPr lang="en-US" baseline="0" dirty="0" smtClean="0"/>
              <a:t> the Internet.</a:t>
            </a:r>
            <a:endParaRPr lang="en-US" dirty="0"/>
          </a:p>
        </p:txBody>
      </p:sp>
      <p:sp>
        <p:nvSpPr>
          <p:cNvPr id="4" name="Slide Number Placeholder 3"/>
          <p:cNvSpPr>
            <a:spLocks noGrp="1"/>
          </p:cNvSpPr>
          <p:nvPr>
            <p:ph type="sldNum" sz="quarter" idx="10"/>
          </p:nvPr>
        </p:nvSpPr>
        <p:spPr/>
        <p:txBody>
          <a:bodyPr/>
          <a:lstStyle/>
          <a:p>
            <a:fld id="{7E24B86C-6132-0042-89B6-E5AADECD656C}" type="slidenum">
              <a:rPr lang="en-US" smtClean="0"/>
              <a:pPr/>
              <a:t>8</a:t>
            </a:fld>
            <a:endParaRPr lang="en-US"/>
          </a:p>
        </p:txBody>
      </p:sp>
    </p:spTree>
    <p:extLst>
      <p:ext uri="{BB962C8B-B14F-4D97-AF65-F5344CB8AC3E}">
        <p14:creationId xmlns:p14="http://schemas.microsoft.com/office/powerpoint/2010/main" val="665080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We’ve seen that packets must go all the way down to the physical layer to go</a:t>
            </a:r>
            <a:r>
              <a:rPr lang="en-US" b="1" baseline="0" dirty="0" smtClean="0"/>
              <a:t> across the network</a:t>
            </a:r>
            <a:r>
              <a:rPr lang="en-US" b="1" dirty="0" smtClean="0"/>
              <a:t>.  So how do peer protocols at higher layers communicate with each other?</a:t>
            </a:r>
            <a:endParaRPr lang="en-US" b="1" dirty="0"/>
          </a:p>
        </p:txBody>
      </p:sp>
      <p:sp>
        <p:nvSpPr>
          <p:cNvPr id="4" name="Slide Number Placeholder 3"/>
          <p:cNvSpPr>
            <a:spLocks noGrp="1"/>
          </p:cNvSpPr>
          <p:nvPr>
            <p:ph type="sldNum" sz="quarter" idx="10"/>
          </p:nvPr>
        </p:nvSpPr>
        <p:spPr/>
        <p:txBody>
          <a:bodyPr/>
          <a:lstStyle/>
          <a:p>
            <a:fld id="{7E24B86C-6132-0042-89B6-E5AADECD656C}" type="slidenum">
              <a:rPr lang="en-US" smtClean="0"/>
              <a:pPr/>
              <a:t>9</a:t>
            </a:fld>
            <a:endParaRPr lang="en-US"/>
          </a:p>
        </p:txBody>
      </p:sp>
    </p:spTree>
    <p:extLst>
      <p:ext uri="{BB962C8B-B14F-4D97-AF65-F5344CB8AC3E}">
        <p14:creationId xmlns:p14="http://schemas.microsoft.com/office/powerpoint/2010/main" val="1318631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85800"/>
            <a:ext cx="8382000" cy="1905000"/>
          </a:xfrm>
          <a:prstGeom prst="rect">
            <a:avLst/>
          </a:prstGeom>
        </p:spPr>
        <p:txBody>
          <a:bodyPr anchor="b"/>
          <a:lstStyle>
            <a:lvl1pPr algn="ctr">
              <a:defRPr/>
            </a:lvl1pPr>
          </a:lstStyle>
          <a:p>
            <a:r>
              <a:rPr lang="en-US" smtClean="0"/>
              <a:t>Click to edit Master title style</a:t>
            </a:r>
            <a:endParaRPr lang="en-US"/>
          </a:p>
        </p:txBody>
      </p:sp>
      <p:sp>
        <p:nvSpPr>
          <p:cNvPr id="3" name="Subtitle 2"/>
          <p:cNvSpPr>
            <a:spLocks noGrp="1"/>
          </p:cNvSpPr>
          <p:nvPr>
            <p:ph type="subTitle" idx="1"/>
          </p:nvPr>
        </p:nvSpPr>
        <p:spPr>
          <a:xfrm>
            <a:off x="1371600" y="4495800"/>
            <a:ext cx="6400800" cy="1752600"/>
          </a:xfrm>
        </p:spPr>
        <p:txBody>
          <a:bodyPr/>
          <a:lstStyle>
            <a:lvl1pPr marL="0" indent="0" algn="ctr">
              <a:buNone/>
              <a:defRPr sz="28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cxnSp>
        <p:nvCxnSpPr>
          <p:cNvPr id="8" name="Straight Connector 7"/>
          <p:cNvCxnSpPr/>
          <p:nvPr userDrawn="1"/>
        </p:nvCxnSpPr>
        <p:spPr>
          <a:xfrm>
            <a:off x="152400" y="4343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867" y="2930654"/>
            <a:ext cx="3382266" cy="1100464"/>
          </a:xfrm>
          <a:prstGeom prst="rect">
            <a:avLst/>
          </a:prstGeom>
        </p:spPr>
      </p:pic>
    </p:spTree>
    <p:extLst>
      <p:ext uri="{BB962C8B-B14F-4D97-AF65-F5344CB8AC3E}">
        <p14:creationId xmlns:p14="http://schemas.microsoft.com/office/powerpoint/2010/main" val="939394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Blackout">
    <p:bg>
      <p:bgPr>
        <a:solidFill>
          <a:schemeClr val="tx1"/>
        </a:solidFill>
        <a:effectLst/>
      </p:bgPr>
    </p:bg>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4E168DF-4358-664B-A04B-7A4BE79C5464}" type="datetime1">
              <a:rPr lang="en-US" smtClean="0"/>
              <a:t>8/30/17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8025072-9793-DD45-A50B-C84D5FD44B45}" type="slidenum">
              <a:rPr lang="en-US"/>
              <a:pPr>
                <a:defRPr/>
              </a:pPr>
              <a:t>‹#›</a:t>
            </a:fld>
            <a:endParaRPr lang="en-US"/>
          </a:p>
        </p:txBody>
      </p:sp>
    </p:spTree>
    <p:extLst>
      <p:ext uri="{BB962C8B-B14F-4D97-AF65-F5344CB8AC3E}">
        <p14:creationId xmlns:p14="http://schemas.microsoft.com/office/powerpoint/2010/main" val="1204094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FB0B6B8-460D-9A45-A983-067DAFC8AE2B}" type="datetime1">
              <a:rPr lang="en-US" smtClean="0"/>
              <a:t>8/30/17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E1BDEDE-40D3-1C4C-B3CB-CF078D2D5C07}" type="slidenum">
              <a:rPr lang="en-US"/>
              <a:pPr>
                <a:defRPr/>
              </a:pPr>
              <a:t>‹#›</a:t>
            </a:fld>
            <a:endParaRPr lang="en-US"/>
          </a:p>
        </p:txBody>
      </p:sp>
    </p:spTree>
    <p:extLst>
      <p:ext uri="{BB962C8B-B14F-4D97-AF65-F5344CB8AC3E}">
        <p14:creationId xmlns:p14="http://schemas.microsoft.com/office/powerpoint/2010/main" val="1804066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762C562-3101-0D43-9BC5-1FD230FF41EF}" type="datetime1">
              <a:rPr lang="en-US" smtClean="0"/>
              <a:t>8/30/17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2E0B851-7313-6B4B-90F0-D21AC23BC811}" type="slidenum">
              <a:rPr lang="en-US"/>
              <a:pPr>
                <a:defRPr/>
              </a:pPr>
              <a:t>‹#›</a:t>
            </a:fld>
            <a:endParaRPr lang="en-US"/>
          </a:p>
        </p:txBody>
      </p:sp>
    </p:spTree>
    <p:extLst>
      <p:ext uri="{BB962C8B-B14F-4D97-AF65-F5344CB8AC3E}">
        <p14:creationId xmlns:p14="http://schemas.microsoft.com/office/powerpoint/2010/main" val="298878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38061D7-F64F-8E4D-8C48-35B191211857}" type="datetime1">
              <a:rPr lang="en-US" smtClean="0"/>
              <a:t>8/30/17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B8A700-9ACA-CA49-8640-C2576E344D56}" type="slidenum">
              <a:rPr lang="en-US"/>
              <a:pPr>
                <a:defRPr/>
              </a:pPr>
              <a:t>‹#›</a:t>
            </a:fld>
            <a:endParaRPr lang="en-US"/>
          </a:p>
        </p:txBody>
      </p:sp>
      <p:sp>
        <p:nvSpPr>
          <p:cNvPr id="7" name="Title Placeholder 1"/>
          <p:cNvSpPr>
            <a:spLocks noGrp="1"/>
          </p:cNvSpPr>
          <p:nvPr>
            <p:ph type="title"/>
          </p:nvPr>
        </p:nvSpPr>
        <p:spPr bwMode="auto">
          <a:xfrm>
            <a:off x="152400" y="152400"/>
            <a:ext cx="8763000"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cxnSp>
        <p:nvCxnSpPr>
          <p:cNvPr id="9" name="Straight Connector 8"/>
          <p:cNvCxnSpPr/>
          <p:nvPr userDrawn="1"/>
        </p:nvCxnSpPr>
        <p:spPr>
          <a:xfrm>
            <a:off x="152400" y="1295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6769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68C55DC-D3DB-A142-8833-8A2BDFA4DAAA}" type="datetime1">
              <a:rPr lang="en-US" smtClean="0"/>
              <a:t>8/30/17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F1C1C3E-524C-584F-BE26-32C52DE4BAA2}" type="slidenum">
              <a:rPr lang="en-US"/>
              <a:pPr>
                <a:defRPr/>
              </a:pPr>
              <a:t>‹#›</a:t>
            </a:fld>
            <a:endParaRPr lang="en-US"/>
          </a:p>
        </p:txBody>
      </p:sp>
    </p:spTree>
    <p:extLst>
      <p:ext uri="{BB962C8B-B14F-4D97-AF65-F5344CB8AC3E}">
        <p14:creationId xmlns:p14="http://schemas.microsoft.com/office/powerpoint/2010/main" val="2933858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sz="2600"/>
            </a:lvl1pPr>
            <a:lvl2pPr>
              <a:defRPr sz="2600"/>
            </a:lvl2pPr>
            <a:lvl3pPr>
              <a:defRPr sz="2600"/>
            </a:lvl3pPr>
            <a:lvl4pPr>
              <a:defRPr sz="2600"/>
            </a:lvl4pPr>
            <a:lvl5pPr>
              <a:defRPr sz="2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E6AAB37-D57B-5349-8A73-F9D93383FA9F}" type="datetime1">
              <a:rPr lang="en-US" smtClean="0"/>
              <a:t>8/30/17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29111C5-E04E-4942-8174-12BB645D56A6}" type="slidenum">
              <a:rPr lang="en-US"/>
              <a:pPr>
                <a:defRPr/>
              </a:pPr>
              <a:t>‹#›</a:t>
            </a:fld>
            <a:endParaRPr lang="en-US"/>
          </a:p>
        </p:txBody>
      </p:sp>
      <p:sp>
        <p:nvSpPr>
          <p:cNvPr id="7" name="Title Placeholder 1"/>
          <p:cNvSpPr>
            <a:spLocks noGrp="1"/>
          </p:cNvSpPr>
          <p:nvPr>
            <p:ph type="title"/>
          </p:nvPr>
        </p:nvSpPr>
        <p:spPr bwMode="auto">
          <a:xfrm>
            <a:off x="152400" y="152400"/>
            <a:ext cx="8763000"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nSpc>
                <a:spcPct val="80000"/>
              </a:lnSpc>
              <a:defRPr spc="-100"/>
            </a:lvl1pPr>
          </a:lstStyle>
          <a:p>
            <a:pPr lvl="0"/>
            <a:r>
              <a:rPr lang="en-US" dirty="0"/>
              <a:t>Click to edit Master title style</a:t>
            </a:r>
          </a:p>
        </p:txBody>
      </p:sp>
      <p:cxnSp>
        <p:nvCxnSpPr>
          <p:cNvPr id="9" name="Straight Connector 8"/>
          <p:cNvCxnSpPr/>
          <p:nvPr userDrawn="1"/>
        </p:nvCxnSpPr>
        <p:spPr>
          <a:xfrm>
            <a:off x="152400" y="1295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665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Blackout">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sz="2600">
                <a:solidFill>
                  <a:schemeClr val="bg1"/>
                </a:solidFill>
              </a:defRPr>
            </a:lvl1pPr>
            <a:lvl2pPr>
              <a:defRPr sz="2600">
                <a:solidFill>
                  <a:schemeClr val="bg1"/>
                </a:solidFill>
              </a:defRPr>
            </a:lvl2pPr>
            <a:lvl3pPr>
              <a:defRPr sz="2600">
                <a:solidFill>
                  <a:schemeClr val="bg1"/>
                </a:solidFill>
              </a:defRPr>
            </a:lvl3pPr>
            <a:lvl4pPr>
              <a:defRPr sz="2600">
                <a:solidFill>
                  <a:schemeClr val="bg1"/>
                </a:solidFill>
              </a:defRPr>
            </a:lvl4pPr>
            <a:lvl5pPr>
              <a:defRPr sz="2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E6AAB37-D57B-5349-8A73-F9D93383FA9F}" type="datetime1">
              <a:rPr lang="en-US" smtClean="0"/>
              <a:t>8/30/17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29111C5-E04E-4942-8174-12BB645D56A6}" type="slidenum">
              <a:rPr lang="en-US"/>
              <a:pPr>
                <a:defRPr/>
              </a:pPr>
              <a:t>‹#›</a:t>
            </a:fld>
            <a:endParaRPr lang="en-US"/>
          </a:p>
        </p:txBody>
      </p:sp>
      <p:sp>
        <p:nvSpPr>
          <p:cNvPr id="7" name="Title Placeholder 1"/>
          <p:cNvSpPr>
            <a:spLocks noGrp="1"/>
          </p:cNvSpPr>
          <p:nvPr>
            <p:ph type="title"/>
          </p:nvPr>
        </p:nvSpPr>
        <p:spPr bwMode="auto">
          <a:xfrm>
            <a:off x="152400" y="152400"/>
            <a:ext cx="8763000"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nSpc>
                <a:spcPct val="80000"/>
              </a:lnSpc>
              <a:defRPr spc="-100">
                <a:solidFill>
                  <a:schemeClr val="bg1"/>
                </a:solidFill>
              </a:defRPr>
            </a:lvl1pPr>
          </a:lstStyle>
          <a:p>
            <a:pPr lvl="0"/>
            <a:r>
              <a:rPr lang="en-US" dirty="0"/>
              <a:t>Click to edit Master title style</a:t>
            </a:r>
          </a:p>
        </p:txBody>
      </p:sp>
      <p:cxnSp>
        <p:nvCxnSpPr>
          <p:cNvPr id="9" name="Straight Connector 8"/>
          <p:cNvCxnSpPr/>
          <p:nvPr userDrawn="1"/>
        </p:nvCxnSpPr>
        <p:spPr>
          <a:xfrm>
            <a:off x="152400" y="1295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9639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Only, Blackout">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78755"/>
            <a:ext cx="8763000" cy="6298245"/>
          </a:xfrm>
        </p:spPr>
        <p:txBody>
          <a:bodyPr>
            <a:normAutofit/>
          </a:bodyPr>
          <a:lstStyle>
            <a:lvl1pPr>
              <a:defRPr sz="2600">
                <a:solidFill>
                  <a:schemeClr val="bg1"/>
                </a:solidFill>
              </a:defRPr>
            </a:lvl1pPr>
            <a:lvl2pPr>
              <a:defRPr sz="2600">
                <a:solidFill>
                  <a:schemeClr val="bg1"/>
                </a:solidFill>
              </a:defRPr>
            </a:lvl2pPr>
            <a:lvl3pPr>
              <a:defRPr sz="2600">
                <a:solidFill>
                  <a:schemeClr val="bg1"/>
                </a:solidFill>
              </a:defRPr>
            </a:lvl3pPr>
            <a:lvl4pPr>
              <a:defRPr sz="2600">
                <a:solidFill>
                  <a:schemeClr val="bg1"/>
                </a:solidFill>
              </a:defRPr>
            </a:lvl4pPr>
            <a:lvl5pPr>
              <a:defRPr sz="2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E6AAB37-D57B-5349-8A73-F9D93383FA9F}" type="datetime1">
              <a:rPr lang="en-US" smtClean="0"/>
              <a:t>8/30/17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29111C5-E04E-4942-8174-12BB645D56A6}" type="slidenum">
              <a:rPr lang="en-US"/>
              <a:pPr>
                <a:defRPr/>
              </a:pPr>
              <a:t>‹#›</a:t>
            </a:fld>
            <a:endParaRPr lang="en-US"/>
          </a:p>
        </p:txBody>
      </p:sp>
    </p:spTree>
    <p:extLst>
      <p:ext uri="{BB962C8B-B14F-4D97-AF65-F5344CB8AC3E}">
        <p14:creationId xmlns:p14="http://schemas.microsoft.com/office/powerpoint/2010/main" val="964118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546F9FE-3308-7D4E-8B46-F9836AC42425}" type="datetime1">
              <a:rPr lang="en-US" smtClean="0"/>
              <a:t>8/30/17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559B53-AEC7-9D43-BD4D-FB123296CDE3}" type="slidenum">
              <a:rPr lang="en-US"/>
              <a:pPr>
                <a:defRPr/>
              </a:pPr>
              <a:t>‹#›</a:t>
            </a:fld>
            <a:endParaRPr lang="en-US"/>
          </a:p>
        </p:txBody>
      </p:sp>
    </p:spTree>
    <p:extLst>
      <p:ext uri="{BB962C8B-B14F-4D97-AF65-F5344CB8AC3E}">
        <p14:creationId xmlns:p14="http://schemas.microsoft.com/office/powerpoint/2010/main" val="669187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5425" y="1470346"/>
            <a:ext cx="4340375" cy="4877434"/>
          </a:xfrm>
        </p:spPr>
        <p:txBody>
          <a:bodyPr>
            <a:normAutofit/>
          </a:bodyPr>
          <a:lstStyle>
            <a:lvl1pPr>
              <a:defRPr sz="2600"/>
            </a:lvl1pPr>
            <a:lvl2pPr>
              <a:defRPr sz="2600"/>
            </a:lvl2pPr>
            <a:lvl3pPr>
              <a:defRPr sz="2600"/>
            </a:lvl3pPr>
            <a:lvl4pPr>
              <a:defRPr sz="2600"/>
            </a:lvl4pPr>
            <a:lvl5pPr>
              <a:defRPr sz="2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199" y="1470346"/>
            <a:ext cx="4263565" cy="4877434"/>
          </a:xfrm>
        </p:spPr>
        <p:txBody>
          <a:bodyPr>
            <a:normAutofit/>
          </a:bodyPr>
          <a:lstStyle>
            <a:lvl1pPr>
              <a:defRPr sz="2600"/>
            </a:lvl1pPr>
            <a:lvl2pPr>
              <a:defRPr sz="2600"/>
            </a:lvl2pPr>
            <a:lvl3pPr>
              <a:defRPr sz="2600"/>
            </a:lvl3pPr>
            <a:lvl4pPr>
              <a:defRPr sz="2600"/>
            </a:lvl4pPr>
            <a:lvl5pPr>
              <a:defRPr sz="2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416C878-1A61-1D40-8C94-88B875F76C97}" type="datetime1">
              <a:rPr lang="en-US" smtClean="0"/>
              <a:t>8/30/17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E200562-6296-9E41-94C7-4DAE5BF4E447}" type="slidenum">
              <a:rPr lang="en-US"/>
              <a:pPr>
                <a:defRPr/>
              </a:pPr>
              <a:t>‹#›</a:t>
            </a:fld>
            <a:endParaRPr lang="en-US"/>
          </a:p>
        </p:txBody>
      </p:sp>
      <p:sp>
        <p:nvSpPr>
          <p:cNvPr id="8" name="Title Placeholder 1"/>
          <p:cNvSpPr>
            <a:spLocks noGrp="1"/>
          </p:cNvSpPr>
          <p:nvPr>
            <p:ph type="title"/>
          </p:nvPr>
        </p:nvSpPr>
        <p:spPr bwMode="auto">
          <a:xfrm>
            <a:off x="152400" y="152400"/>
            <a:ext cx="8759364"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nSpc>
                <a:spcPct val="80000"/>
              </a:lnSpc>
              <a:defRPr spc="-100"/>
            </a:lvl1pPr>
          </a:lstStyle>
          <a:p>
            <a:pPr lvl="0"/>
            <a:r>
              <a:rPr lang="en-US" dirty="0"/>
              <a:t>Click to edit Master title style</a:t>
            </a:r>
          </a:p>
        </p:txBody>
      </p:sp>
      <p:cxnSp>
        <p:nvCxnSpPr>
          <p:cNvPr id="10" name="Straight Connector 9"/>
          <p:cNvCxnSpPr/>
          <p:nvPr userDrawn="1"/>
        </p:nvCxnSpPr>
        <p:spPr>
          <a:xfrm>
            <a:off x="152400" y="1295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757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1535113"/>
            <a:ext cx="43449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400" y="2174875"/>
            <a:ext cx="4344988" cy="430212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2703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270375" cy="430212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5E7AF70-5002-B24C-BAA9-0C2EC79E2C37}" type="datetime1">
              <a:rPr lang="en-US" smtClean="0"/>
              <a:t>8/30/17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D4929D7-7AD0-024D-8F69-58F7A677FF78}" type="slidenum">
              <a:rPr lang="en-US"/>
              <a:pPr>
                <a:defRPr/>
              </a:pPr>
              <a:t>‹#›</a:t>
            </a:fld>
            <a:endParaRPr lang="en-US"/>
          </a:p>
        </p:txBody>
      </p:sp>
      <p:sp>
        <p:nvSpPr>
          <p:cNvPr id="10" name="Title Placeholder 1"/>
          <p:cNvSpPr>
            <a:spLocks noGrp="1"/>
          </p:cNvSpPr>
          <p:nvPr>
            <p:ph type="title"/>
          </p:nvPr>
        </p:nvSpPr>
        <p:spPr bwMode="auto">
          <a:xfrm>
            <a:off x="152400" y="152400"/>
            <a:ext cx="8001000"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nSpc>
                <a:spcPct val="80000"/>
              </a:lnSpc>
              <a:defRPr/>
            </a:lvl1pPr>
          </a:lstStyle>
          <a:p>
            <a:pPr lvl="0"/>
            <a:r>
              <a:rPr lang="en-US" dirty="0"/>
              <a:t>Click to edit Master title style</a:t>
            </a:r>
          </a:p>
        </p:txBody>
      </p:sp>
      <p:cxnSp>
        <p:nvCxnSpPr>
          <p:cNvPr id="12" name="Straight Connector 11"/>
          <p:cNvCxnSpPr/>
          <p:nvPr userDrawn="1"/>
        </p:nvCxnSpPr>
        <p:spPr>
          <a:xfrm>
            <a:off x="152400" y="1295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3578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62E44EB9-203A-2649-A5DC-C807C557D821}" type="datetime1">
              <a:rPr lang="en-US" smtClean="0"/>
              <a:t>8/30/17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4934AC4-E5A6-0446-ADDB-6CB25A5DDD13}" type="slidenum">
              <a:rPr lang="en-US"/>
              <a:pPr>
                <a:defRPr/>
              </a:pPr>
              <a:t>‹#›</a:t>
            </a:fld>
            <a:endParaRPr lang="en-US"/>
          </a:p>
        </p:txBody>
      </p:sp>
      <p:sp>
        <p:nvSpPr>
          <p:cNvPr id="6" name="Title Placeholder 1"/>
          <p:cNvSpPr>
            <a:spLocks noGrp="1"/>
          </p:cNvSpPr>
          <p:nvPr>
            <p:ph type="title"/>
          </p:nvPr>
        </p:nvSpPr>
        <p:spPr bwMode="auto">
          <a:xfrm>
            <a:off x="152400" y="152400"/>
            <a:ext cx="8763000"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nSpc>
                <a:spcPct val="80000"/>
              </a:lnSpc>
              <a:defRPr spc="-100"/>
            </a:lvl1pPr>
          </a:lstStyle>
          <a:p>
            <a:pPr lvl="0"/>
            <a:r>
              <a:rPr lang="en-US" dirty="0"/>
              <a:t>Click to edit Master title style</a:t>
            </a:r>
          </a:p>
        </p:txBody>
      </p:sp>
      <p:cxnSp>
        <p:nvCxnSpPr>
          <p:cNvPr id="8" name="Straight Connector 7"/>
          <p:cNvCxnSpPr/>
          <p:nvPr userDrawn="1"/>
        </p:nvCxnSpPr>
        <p:spPr>
          <a:xfrm>
            <a:off x="152400" y="1295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3722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4E168DF-4358-664B-A04B-7A4BE79C5464}" type="datetime1">
              <a:rPr lang="en-US" smtClean="0"/>
              <a:t>8/30/17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8025072-9793-DD45-A50B-C84D5FD44B45}" type="slidenum">
              <a:rPr lang="en-US"/>
              <a:pPr>
                <a:defRPr/>
              </a:pPr>
              <a:t>‹#›</a:t>
            </a:fld>
            <a:endParaRPr lang="en-US"/>
          </a:p>
        </p:txBody>
      </p:sp>
    </p:spTree>
    <p:extLst>
      <p:ext uri="{BB962C8B-B14F-4D97-AF65-F5344CB8AC3E}">
        <p14:creationId xmlns:p14="http://schemas.microsoft.com/office/powerpoint/2010/main" val="13910875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152400" y="1447800"/>
            <a:ext cx="8763000" cy="5029200"/>
          </a:xfrm>
          <a:prstGeom prst="rect">
            <a:avLst/>
          </a:prstGeom>
          <a:noFill/>
          <a:ln w="9525">
            <a:noFill/>
            <a:miter lim="800000"/>
            <a:headEnd/>
            <a:tailEnd/>
          </a:ln>
        </p:spPr>
        <p:txBody>
          <a:bodyPr vert="horz" wrap="square" lIns="36000" tIns="36000" rIns="36000" bIns="36000"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2400" y="6553200"/>
            <a:ext cx="2133600" cy="2127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a:defRPr/>
            </a:pPr>
            <a:fld id="{7AB581CF-9A74-854B-A279-C8C42F61C879}" type="datetime1">
              <a:rPr lang="en-US" smtClean="0"/>
              <a:pPr>
                <a:defRPr/>
              </a:pPr>
              <a:t>8/30/17</a:t>
            </a:fld>
            <a:endParaRPr lang="en-US" dirty="0"/>
          </a:p>
        </p:txBody>
      </p:sp>
      <p:sp>
        <p:nvSpPr>
          <p:cNvPr id="5" name="Footer Placeholder 4"/>
          <p:cNvSpPr>
            <a:spLocks noGrp="1"/>
          </p:cNvSpPr>
          <p:nvPr>
            <p:ph type="ftr" sz="quarter" idx="3"/>
          </p:nvPr>
        </p:nvSpPr>
        <p:spPr>
          <a:xfrm>
            <a:off x="3124200" y="6553200"/>
            <a:ext cx="2895600" cy="2127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endParaRPr lang="en-US" dirty="0"/>
          </a:p>
        </p:txBody>
      </p:sp>
      <p:sp>
        <p:nvSpPr>
          <p:cNvPr id="6" name="Slide Number Placeholder 5"/>
          <p:cNvSpPr>
            <a:spLocks noGrp="1"/>
          </p:cNvSpPr>
          <p:nvPr>
            <p:ph type="sldNum" sz="quarter" idx="4"/>
          </p:nvPr>
        </p:nvSpPr>
        <p:spPr>
          <a:xfrm>
            <a:off x="6781800" y="6553200"/>
            <a:ext cx="2133600" cy="212725"/>
          </a:xfrm>
          <a:prstGeom prst="rect">
            <a:avLst/>
          </a:prstGeom>
        </p:spPr>
        <p:txBody>
          <a:bodyPr vert="horz" lIns="36000" tIns="36000" rIns="36000" bIns="36000" rtlCol="0" anchor="ctr"/>
          <a:lstStyle>
            <a:lvl1pPr algn="r">
              <a:defRPr sz="1400" b="1">
                <a:solidFill>
                  <a:srgbClr val="FF6600"/>
                </a:solidFill>
                <a:latin typeface="+mn-lt"/>
              </a:defRPr>
            </a:lvl1pPr>
          </a:lstStyle>
          <a:p>
            <a:pPr>
              <a:defRPr/>
            </a:pPr>
            <a:fld id="{62406363-7E77-DB4B-97E5-317AD9418D55}" type="slidenum">
              <a:rPr lang="en-US" smtClean="0"/>
              <a:pPr>
                <a:defRPr/>
              </a:pPr>
              <a:t>‹#›</a:t>
            </a:fld>
            <a:endParaRPr lang="en-US"/>
          </a:p>
        </p:txBody>
      </p:sp>
    </p:spTree>
    <p:extLst>
      <p:ext uri="{BB962C8B-B14F-4D97-AF65-F5344CB8AC3E}">
        <p14:creationId xmlns:p14="http://schemas.microsoft.com/office/powerpoint/2010/main" val="64721318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9" r:id="rId3"/>
    <p:sldLayoutId id="2147483700" r:id="rId4"/>
    <p:sldLayoutId id="2147483676" r:id="rId5"/>
    <p:sldLayoutId id="2147483677" r:id="rId6"/>
    <p:sldLayoutId id="2147483678" r:id="rId7"/>
    <p:sldLayoutId id="2147483679" r:id="rId8"/>
    <p:sldLayoutId id="2147483680" r:id="rId9"/>
    <p:sldLayoutId id="2147483698" r:id="rId10"/>
    <p:sldLayoutId id="2147483681" r:id="rId11"/>
    <p:sldLayoutId id="2147483682" r:id="rId12"/>
    <p:sldLayoutId id="2147483683" r:id="rId13"/>
    <p:sldLayoutId id="2147483684" r:id="rId14"/>
  </p:sldLayoutIdLst>
  <p:hf hdr="0" ftr="0" dt="0"/>
  <p:txStyles>
    <p:titleStyle>
      <a:lvl1pPr algn="l" defTabSz="457200" rtl="0" eaLnBrk="0" fontAlgn="base" hangingPunct="0">
        <a:spcBef>
          <a:spcPct val="0"/>
        </a:spcBef>
        <a:spcAft>
          <a:spcPct val="0"/>
        </a:spcAft>
        <a:defRPr sz="3600" b="1" kern="1200">
          <a:solidFill>
            <a:schemeClr val="tx1"/>
          </a:solidFill>
          <a:latin typeface="+mj-lt"/>
          <a:ea typeface="ＭＳ Ｐゴシック" pitchFamily="-1" charset="-128"/>
          <a:cs typeface="ＭＳ Ｐゴシック" pitchFamily="-1" charset="-128"/>
        </a:defRPr>
      </a:lvl1pPr>
      <a:lvl2pPr algn="ctr" defTabSz="457200" rtl="0" eaLnBrk="0" fontAlgn="base" hangingPunct="0">
        <a:spcBef>
          <a:spcPct val="0"/>
        </a:spcBef>
        <a:spcAft>
          <a:spcPct val="0"/>
        </a:spcAft>
        <a:defRPr sz="4400">
          <a:solidFill>
            <a:srgbClr val="000090"/>
          </a:solidFill>
          <a:latin typeface="Calibri" pitchFamily="-1" charset="0"/>
          <a:ea typeface="ＭＳ Ｐゴシック" pitchFamily="-1" charset="-128"/>
          <a:cs typeface="ＭＳ Ｐゴシック" pitchFamily="-1" charset="-128"/>
        </a:defRPr>
      </a:lvl2pPr>
      <a:lvl3pPr algn="ctr" defTabSz="457200" rtl="0" eaLnBrk="0" fontAlgn="base" hangingPunct="0">
        <a:spcBef>
          <a:spcPct val="0"/>
        </a:spcBef>
        <a:spcAft>
          <a:spcPct val="0"/>
        </a:spcAft>
        <a:defRPr sz="4400">
          <a:solidFill>
            <a:srgbClr val="000090"/>
          </a:solidFill>
          <a:latin typeface="Calibri" pitchFamily="-1" charset="0"/>
          <a:ea typeface="ＭＳ Ｐゴシック" pitchFamily="-1" charset="-128"/>
          <a:cs typeface="ＭＳ Ｐゴシック" pitchFamily="-1" charset="-128"/>
        </a:defRPr>
      </a:lvl3pPr>
      <a:lvl4pPr algn="ctr" defTabSz="457200" rtl="0" eaLnBrk="0" fontAlgn="base" hangingPunct="0">
        <a:spcBef>
          <a:spcPct val="0"/>
        </a:spcBef>
        <a:spcAft>
          <a:spcPct val="0"/>
        </a:spcAft>
        <a:defRPr sz="4400">
          <a:solidFill>
            <a:srgbClr val="000090"/>
          </a:solidFill>
          <a:latin typeface="Calibri" pitchFamily="-1" charset="0"/>
          <a:ea typeface="ＭＳ Ｐゴシック" pitchFamily="-1" charset="-128"/>
          <a:cs typeface="ＭＳ Ｐゴシック" pitchFamily="-1" charset="-128"/>
        </a:defRPr>
      </a:lvl4pPr>
      <a:lvl5pPr algn="ctr" defTabSz="457200" rtl="0" eaLnBrk="0" fontAlgn="base" hangingPunct="0">
        <a:spcBef>
          <a:spcPct val="0"/>
        </a:spcBef>
        <a:spcAft>
          <a:spcPct val="0"/>
        </a:spcAft>
        <a:defRPr sz="4400">
          <a:solidFill>
            <a:srgbClr val="000090"/>
          </a:solidFill>
          <a:latin typeface="Calibri" pitchFamily="-1" charset="0"/>
          <a:ea typeface="ＭＳ Ｐゴシック" pitchFamily="-1" charset="-128"/>
          <a:cs typeface="ＭＳ Ｐゴシック" pitchFamily="-1" charset="-128"/>
        </a:defRPr>
      </a:lvl5pPr>
      <a:lvl6pPr marL="457200" algn="ctr" defTabSz="457200" rtl="0" fontAlgn="base">
        <a:spcBef>
          <a:spcPct val="0"/>
        </a:spcBef>
        <a:spcAft>
          <a:spcPct val="0"/>
        </a:spcAft>
        <a:defRPr sz="4400">
          <a:solidFill>
            <a:schemeClr val="tx1"/>
          </a:solidFill>
          <a:latin typeface="Calibri" pitchFamily="-1" charset="0"/>
          <a:ea typeface="ＭＳ Ｐゴシック" pitchFamily="-1" charset="-128"/>
          <a:cs typeface="ＭＳ Ｐゴシック" pitchFamily="-1" charset="-128"/>
        </a:defRPr>
      </a:lvl6pPr>
      <a:lvl7pPr marL="914400" algn="ctr" defTabSz="457200" rtl="0" fontAlgn="base">
        <a:spcBef>
          <a:spcPct val="0"/>
        </a:spcBef>
        <a:spcAft>
          <a:spcPct val="0"/>
        </a:spcAft>
        <a:defRPr sz="4400">
          <a:solidFill>
            <a:schemeClr val="tx1"/>
          </a:solidFill>
          <a:latin typeface="Calibri" pitchFamily="-1" charset="0"/>
          <a:ea typeface="ＭＳ Ｐゴシック" pitchFamily="-1" charset="-128"/>
          <a:cs typeface="ＭＳ Ｐゴシック" pitchFamily="-1" charset="-128"/>
        </a:defRPr>
      </a:lvl7pPr>
      <a:lvl8pPr marL="1371600" algn="ctr" defTabSz="457200" rtl="0" fontAlgn="base">
        <a:spcBef>
          <a:spcPct val="0"/>
        </a:spcBef>
        <a:spcAft>
          <a:spcPct val="0"/>
        </a:spcAft>
        <a:defRPr sz="4400">
          <a:solidFill>
            <a:schemeClr val="tx1"/>
          </a:solidFill>
          <a:latin typeface="Calibri" pitchFamily="-1" charset="0"/>
          <a:ea typeface="ＭＳ Ｐゴシック" pitchFamily="-1" charset="-128"/>
          <a:cs typeface="ＭＳ Ｐゴシック" pitchFamily="-1" charset="-128"/>
        </a:defRPr>
      </a:lvl8pPr>
      <a:lvl9pPr marL="1828800" algn="ctr" defTabSz="457200" rtl="0" fontAlgn="base">
        <a:spcBef>
          <a:spcPct val="0"/>
        </a:spcBef>
        <a:spcAft>
          <a:spcPct val="0"/>
        </a:spcAft>
        <a:defRPr sz="4400">
          <a:solidFill>
            <a:schemeClr val="tx1"/>
          </a:solidFill>
          <a:latin typeface="Calibri" pitchFamily="-1" charset="0"/>
          <a:ea typeface="ＭＳ Ｐゴシック" pitchFamily="-1" charset="-128"/>
          <a:cs typeface="ＭＳ Ｐゴシック" pitchFamily="-1" charset="-128"/>
        </a:defRPr>
      </a:lvl9pPr>
    </p:titleStyle>
    <p:bodyStyle>
      <a:lvl1pPr marL="342900" indent="-34290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ＭＳ Ｐゴシック" pitchFamily="-1" charset="-128"/>
        </a:defRPr>
      </a:lvl1pPr>
      <a:lvl2pPr marL="742950" indent="-28575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mn-cs"/>
        </a:defRPr>
      </a:lvl2pPr>
      <a:lvl3pPr marL="1143000" indent="-22860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mn-cs"/>
        </a:defRPr>
      </a:lvl3pPr>
      <a:lvl4pPr marL="1600200" indent="-22860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mn-cs"/>
        </a:defRPr>
      </a:lvl4pPr>
      <a:lvl5pPr marL="2057400" indent="-22860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r>
              <a:rPr lang="en-US" dirty="0" smtClean="0"/>
              <a:t>Network Communication and </a:t>
            </a:r>
            <a:br>
              <a:rPr lang="en-US" dirty="0" smtClean="0"/>
            </a:br>
            <a:r>
              <a:rPr lang="en-US" dirty="0" smtClean="0"/>
              <a:t>Remote Procedure Calls</a:t>
            </a:r>
          </a:p>
        </p:txBody>
      </p:sp>
      <p:sp>
        <p:nvSpPr>
          <p:cNvPr id="5" name="Rectangle 3"/>
          <p:cNvSpPr>
            <a:spLocks noGrp="1" noChangeArrowheads="1"/>
          </p:cNvSpPr>
          <p:nvPr>
            <p:ph type="subTitle" idx="1"/>
          </p:nvPr>
        </p:nvSpPr>
        <p:spPr>
          <a:xfrm>
            <a:off x="381000" y="4495800"/>
            <a:ext cx="8382000" cy="1752600"/>
          </a:xfrm>
        </p:spPr>
        <p:txBody>
          <a:bodyPr>
            <a:normAutofit/>
          </a:bodyPr>
          <a:lstStyle/>
          <a:p>
            <a:r>
              <a:rPr lang="en-US" dirty="0" smtClean="0"/>
              <a:t>CS 240: </a:t>
            </a:r>
            <a:r>
              <a:rPr lang="en-US" i="1" dirty="0" smtClean="0"/>
              <a:t>Computing Systems and Concurrency</a:t>
            </a:r>
          </a:p>
          <a:p>
            <a:r>
              <a:rPr lang="en-US" dirty="0" smtClean="0"/>
              <a:t>Lecture 2</a:t>
            </a:r>
          </a:p>
          <a:p>
            <a:endParaRPr lang="en-US" dirty="0" smtClean="0"/>
          </a:p>
          <a:p>
            <a:r>
              <a:rPr lang="en-US" dirty="0" smtClean="0"/>
              <a:t>Marco Canini</a:t>
            </a:r>
          </a:p>
        </p:txBody>
      </p:sp>
      <p:sp>
        <p:nvSpPr>
          <p:cNvPr id="6" name="TextBox 5"/>
          <p:cNvSpPr txBox="1"/>
          <p:nvPr/>
        </p:nvSpPr>
        <p:spPr>
          <a:xfrm>
            <a:off x="1013176" y="6249436"/>
            <a:ext cx="7117653" cy="307777"/>
          </a:xfrm>
          <a:prstGeom prst="rect">
            <a:avLst/>
          </a:prstGeom>
          <a:noFill/>
        </p:spPr>
        <p:txBody>
          <a:bodyPr wrap="none" rtlCol="0">
            <a:spAutoFit/>
          </a:bodyPr>
          <a:lstStyle/>
          <a:p>
            <a:r>
              <a:rPr lang="en-US" sz="1400" b="0" dirty="0">
                <a:latin typeface="Arial" charset="0"/>
                <a:ea typeface="Arial" charset="0"/>
                <a:cs typeface="Arial" charset="0"/>
              </a:rPr>
              <a:t>Credits: Michael Freedman and Kyle Jamieson developed much of the original </a:t>
            </a:r>
            <a:r>
              <a:rPr lang="en-US" sz="1400" b="0" dirty="0" smtClean="0">
                <a:latin typeface="Arial" charset="0"/>
                <a:ea typeface="Arial" charset="0"/>
                <a:cs typeface="Arial" charset="0"/>
              </a:rPr>
              <a:t>material.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763000" cy="1926670"/>
          </a:xfrm>
        </p:spPr>
        <p:txBody>
          <a:bodyPr>
            <a:normAutofit lnSpcReduction="10000"/>
          </a:bodyPr>
          <a:lstStyle/>
          <a:p>
            <a:r>
              <a:rPr lang="en-US" b="1" i="1" dirty="0" smtClean="0"/>
              <a:t>Socket: </a:t>
            </a:r>
            <a:r>
              <a:rPr lang="en-US" dirty="0" smtClean="0"/>
              <a:t>The interface the OS provides to the network</a:t>
            </a:r>
          </a:p>
          <a:p>
            <a:pPr lvl="1"/>
            <a:r>
              <a:rPr lang="en-US" dirty="0" smtClean="0"/>
              <a:t>Provides inter-process </a:t>
            </a:r>
            <a:r>
              <a:rPr lang="en-US" b="1" dirty="0" smtClean="0"/>
              <a:t>explicit message exchange</a:t>
            </a:r>
          </a:p>
          <a:p>
            <a:endParaRPr lang="en-US" b="1" dirty="0"/>
          </a:p>
          <a:p>
            <a:r>
              <a:rPr lang="en-US" dirty="0" smtClean="0"/>
              <a:t>Can build distributed systems atop sockets: </a:t>
            </a:r>
            <a:r>
              <a:rPr lang="en-US" dirty="0" smtClean="0">
                <a:latin typeface="Arial" charset="0"/>
                <a:ea typeface="Arial" charset="0"/>
                <a:cs typeface="Arial" charset="0"/>
              </a:rPr>
              <a:t>send()</a:t>
            </a:r>
            <a:r>
              <a:rPr lang="en-US" dirty="0" smtClean="0"/>
              <a:t>, </a:t>
            </a:r>
            <a:r>
              <a:rPr lang="en-US" dirty="0" err="1" smtClean="0">
                <a:latin typeface="Arial" charset="0"/>
                <a:ea typeface="Arial" charset="0"/>
                <a:cs typeface="Arial" charset="0"/>
              </a:rPr>
              <a:t>recv</a:t>
            </a:r>
            <a:r>
              <a:rPr lang="en-US" dirty="0" smtClean="0">
                <a:latin typeface="Arial" charset="0"/>
                <a:ea typeface="Arial" charset="0"/>
                <a:cs typeface="Arial" charset="0"/>
              </a:rPr>
              <a:t>()</a:t>
            </a:r>
          </a:p>
          <a:p>
            <a:pPr lvl="1"/>
            <a:r>
              <a:rPr lang="en-US" i="1" dirty="0" smtClean="0">
                <a:latin typeface="Arial" charset="0"/>
                <a:ea typeface="Arial" charset="0"/>
                <a:cs typeface="Arial" charset="0"/>
              </a:rPr>
              <a:t>e.g.</a:t>
            </a:r>
            <a:r>
              <a:rPr lang="en-US" dirty="0" smtClean="0">
                <a:latin typeface="Arial" charset="0"/>
                <a:ea typeface="Arial" charset="0"/>
                <a:cs typeface="Arial" charset="0"/>
              </a:rPr>
              <a:t>: </a:t>
            </a:r>
            <a:r>
              <a:rPr lang="en-US" b="1" dirty="0" smtClean="0">
                <a:latin typeface="Courier" charset="0"/>
                <a:ea typeface="Courier" charset="0"/>
                <a:cs typeface="Courier" charset="0"/>
              </a:rPr>
              <a:t>put(</a:t>
            </a:r>
            <a:r>
              <a:rPr lang="en-US" b="1" dirty="0" err="1" smtClean="0">
                <a:latin typeface="Courier" charset="0"/>
                <a:ea typeface="Courier" charset="0"/>
                <a:cs typeface="Courier" charset="0"/>
              </a:rPr>
              <a:t>key,value</a:t>
            </a:r>
            <a:r>
              <a:rPr lang="en-US" b="1" dirty="0" smtClean="0">
                <a:latin typeface="Courier" charset="0"/>
                <a:ea typeface="Courier" charset="0"/>
                <a:cs typeface="Courier" charset="0"/>
              </a:rPr>
              <a:t>) </a:t>
            </a:r>
            <a:r>
              <a:rPr lang="en-US" dirty="0" smtClean="0">
                <a:latin typeface="Arial" charset="0"/>
                <a:ea typeface="Arial" charset="0"/>
                <a:cs typeface="Arial" charset="0"/>
                <a:sym typeface="Wingdings"/>
              </a:rPr>
              <a:t> message</a:t>
            </a:r>
            <a:endParaRPr lang="en-US" dirty="0" smtClean="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10</a:t>
            </a:fld>
            <a:endParaRPr lang="en-US"/>
          </a:p>
        </p:txBody>
      </p:sp>
      <p:sp>
        <p:nvSpPr>
          <p:cNvPr id="4" name="Title 3"/>
          <p:cNvSpPr>
            <a:spLocks noGrp="1"/>
          </p:cNvSpPr>
          <p:nvPr>
            <p:ph type="title"/>
          </p:nvPr>
        </p:nvSpPr>
        <p:spPr/>
        <p:txBody>
          <a:bodyPr/>
          <a:lstStyle/>
          <a:p>
            <a:r>
              <a:rPr lang="en-US" sz="3400" dirty="0" smtClean="0"/>
              <a:t>Network </a:t>
            </a:r>
            <a:r>
              <a:rPr lang="en-US" sz="3400" smtClean="0"/>
              <a:t>socket-based communication</a:t>
            </a:r>
            <a:endParaRPr lang="en-US" sz="3400" dirty="0"/>
          </a:p>
        </p:txBody>
      </p:sp>
      <p:grpSp>
        <p:nvGrpSpPr>
          <p:cNvPr id="92" name="Group 91"/>
          <p:cNvGrpSpPr/>
          <p:nvPr/>
        </p:nvGrpSpPr>
        <p:grpSpPr>
          <a:xfrm>
            <a:off x="1236614" y="3496098"/>
            <a:ext cx="6594571" cy="3057102"/>
            <a:chOff x="552092" y="3001991"/>
            <a:chExt cx="6594571" cy="3057102"/>
          </a:xfrm>
        </p:grpSpPr>
        <p:cxnSp>
          <p:nvCxnSpPr>
            <p:cNvPr id="24" name="Straight Arrow Connector 23"/>
            <p:cNvCxnSpPr>
              <a:stCxn id="9" idx="3"/>
              <a:endCxn id="84" idx="1"/>
            </p:cNvCxnSpPr>
            <p:nvPr/>
          </p:nvCxnSpPr>
          <p:spPr>
            <a:xfrm flipV="1">
              <a:off x="2617796" y="5374605"/>
              <a:ext cx="2463040" cy="1"/>
            </a:xfrm>
            <a:prstGeom prst="straightConnector1">
              <a:avLst/>
            </a:prstGeom>
            <a:ln w="38100" cap="flat" cmpd="sng" algn="ctr">
              <a:solidFill>
                <a:schemeClr val="tx1">
                  <a:lumMod val="50000"/>
                  <a:lumOff val="50000"/>
                </a:schemeClr>
              </a:solidFill>
              <a:prstDash val="sysDash"/>
              <a:roun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7" idx="3"/>
              <a:endCxn id="82" idx="1"/>
            </p:cNvCxnSpPr>
            <p:nvPr/>
          </p:nvCxnSpPr>
          <p:spPr>
            <a:xfrm flipV="1">
              <a:off x="2617796" y="4766149"/>
              <a:ext cx="2463040" cy="1"/>
            </a:xfrm>
            <a:prstGeom prst="straightConnector1">
              <a:avLst/>
            </a:prstGeom>
            <a:ln w="38100" cap="flat" cmpd="sng" algn="ctr">
              <a:solidFill>
                <a:schemeClr val="tx1">
                  <a:lumMod val="50000"/>
                  <a:lumOff val="50000"/>
                </a:schemeClr>
              </a:solidFill>
              <a:prstDash val="sysDash"/>
              <a:roun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8" idx="3"/>
              <a:endCxn id="83" idx="1"/>
            </p:cNvCxnSpPr>
            <p:nvPr/>
          </p:nvCxnSpPr>
          <p:spPr>
            <a:xfrm flipV="1">
              <a:off x="2617796" y="5070377"/>
              <a:ext cx="2463040" cy="1"/>
            </a:xfrm>
            <a:prstGeom prst="straightConnector1">
              <a:avLst/>
            </a:prstGeom>
            <a:ln w="38100" cap="flat" cmpd="sng" algn="ctr">
              <a:solidFill>
                <a:schemeClr val="tx1">
                  <a:lumMod val="50000"/>
                  <a:lumOff val="50000"/>
                </a:schemeClr>
              </a:solidFill>
              <a:prstDash val="sysDash"/>
              <a:roun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81" idx="1"/>
              <a:endCxn id="6" idx="3"/>
            </p:cNvCxnSpPr>
            <p:nvPr/>
          </p:nvCxnSpPr>
          <p:spPr>
            <a:xfrm flipH="1">
              <a:off x="2617796" y="4461635"/>
              <a:ext cx="2463040" cy="1"/>
            </a:xfrm>
            <a:prstGeom prst="straightConnector1">
              <a:avLst/>
            </a:prstGeom>
            <a:ln w="38100" cap="flat" cmpd="sng" algn="ctr">
              <a:solidFill>
                <a:schemeClr val="tx1">
                  <a:lumMod val="50000"/>
                  <a:lumOff val="50000"/>
                </a:schemeClr>
              </a:solidFill>
              <a:prstDash val="sysDash"/>
              <a:round/>
              <a:headEnd type="arrow"/>
              <a:tailEnd type="arrow"/>
            </a:ln>
            <a:effectLst/>
          </p:spPr>
          <p:style>
            <a:lnRef idx="2">
              <a:schemeClr val="accent1"/>
            </a:lnRef>
            <a:fillRef idx="0">
              <a:schemeClr val="accent1"/>
            </a:fillRef>
            <a:effectRef idx="1">
              <a:schemeClr val="accent1"/>
            </a:effectRef>
            <a:fontRef idx="minor">
              <a:schemeClr val="tx1"/>
            </a:fontRef>
          </p:style>
        </p:cxnSp>
        <p:grpSp>
          <p:nvGrpSpPr>
            <p:cNvPr id="78" name="Group 77"/>
            <p:cNvGrpSpPr/>
            <p:nvPr/>
          </p:nvGrpSpPr>
          <p:grpSpPr>
            <a:xfrm>
              <a:off x="552092" y="3001992"/>
              <a:ext cx="2272860" cy="3057101"/>
              <a:chOff x="552092" y="3001992"/>
              <a:chExt cx="2272860" cy="3057101"/>
            </a:xfrm>
          </p:grpSpPr>
          <p:sp>
            <p:nvSpPr>
              <p:cNvPr id="5" name="Rectangle 24"/>
              <p:cNvSpPr>
                <a:spLocks noChangeArrowheads="1"/>
              </p:cNvSpPr>
              <p:nvPr/>
            </p:nvSpPr>
            <p:spPr bwMode="auto">
              <a:xfrm>
                <a:off x="759125" y="3127417"/>
                <a:ext cx="1858671" cy="935052"/>
              </a:xfrm>
              <a:prstGeom prst="rect">
                <a:avLst/>
              </a:prstGeom>
              <a:solidFill>
                <a:srgbClr val="948A54"/>
              </a:solidFill>
              <a:ln w="28575">
                <a:solidFill>
                  <a:schemeClr val="tx1"/>
                </a:solidFill>
                <a:miter lim="800000"/>
                <a:headEnd/>
                <a:tailEnd/>
              </a:ln>
            </p:spPr>
            <p:txBody>
              <a:bodyPr wrap="none" anchor="t">
                <a:prstTxWarp prst="textNoShape">
                  <a:avLst/>
                </a:prstTxWarp>
              </a:bodyPr>
              <a:lstStyle/>
              <a:p>
                <a:pPr algn="ctr"/>
                <a:r>
                  <a:rPr lang="en-US" sz="1800" b="0" dirty="0" smtClean="0">
                    <a:latin typeface="Arial" charset="0"/>
                  </a:rPr>
                  <a:t>Application layer</a:t>
                </a:r>
                <a:endParaRPr lang="en-US" sz="1800" b="0" dirty="0">
                  <a:latin typeface="Arial" charset="0"/>
                </a:endParaRPr>
              </a:p>
            </p:txBody>
          </p:sp>
          <p:sp>
            <p:nvSpPr>
              <p:cNvPr id="6" name="Rectangle 24"/>
              <p:cNvSpPr>
                <a:spLocks noChangeArrowheads="1"/>
              </p:cNvSpPr>
              <p:nvPr/>
            </p:nvSpPr>
            <p:spPr bwMode="auto">
              <a:xfrm>
                <a:off x="759125" y="4309522"/>
                <a:ext cx="1858671" cy="304228"/>
              </a:xfrm>
              <a:prstGeom prst="rect">
                <a:avLst/>
              </a:prstGeom>
              <a:solidFill>
                <a:schemeClr val="accent3"/>
              </a:solidFill>
              <a:ln w="28575">
                <a:solidFill>
                  <a:schemeClr val="tx1"/>
                </a:solidFill>
                <a:miter lim="800000"/>
                <a:headEnd/>
                <a:tailEnd/>
              </a:ln>
            </p:spPr>
            <p:txBody>
              <a:bodyPr wrap="none" anchor="ctr">
                <a:prstTxWarp prst="textNoShape">
                  <a:avLst/>
                </a:prstTxWarp>
              </a:bodyPr>
              <a:lstStyle/>
              <a:p>
                <a:pPr algn="ctr"/>
                <a:r>
                  <a:rPr lang="en-US" sz="1800" b="0" dirty="0" smtClean="0">
                    <a:latin typeface="Arial" charset="0"/>
                  </a:rPr>
                  <a:t>Transport layer</a:t>
                </a:r>
                <a:endParaRPr lang="en-US" sz="1800" b="0" dirty="0">
                  <a:latin typeface="Arial" charset="0"/>
                </a:endParaRPr>
              </a:p>
            </p:txBody>
          </p:sp>
          <p:sp>
            <p:nvSpPr>
              <p:cNvPr id="7" name="Rectangle 24"/>
              <p:cNvSpPr>
                <a:spLocks noChangeArrowheads="1"/>
              </p:cNvSpPr>
              <p:nvPr/>
            </p:nvSpPr>
            <p:spPr bwMode="auto">
              <a:xfrm>
                <a:off x="759125" y="4614036"/>
                <a:ext cx="1858671" cy="304228"/>
              </a:xfrm>
              <a:prstGeom prst="rect">
                <a:avLst/>
              </a:prstGeom>
              <a:solidFill>
                <a:schemeClr val="accent1"/>
              </a:solidFill>
              <a:ln w="28575">
                <a:solidFill>
                  <a:schemeClr val="tx1"/>
                </a:solidFill>
                <a:miter lim="800000"/>
                <a:headEnd/>
                <a:tailEnd/>
              </a:ln>
            </p:spPr>
            <p:txBody>
              <a:bodyPr wrap="none" anchor="ctr">
                <a:prstTxWarp prst="textNoShape">
                  <a:avLst/>
                </a:prstTxWarp>
              </a:bodyPr>
              <a:lstStyle/>
              <a:p>
                <a:pPr algn="ctr"/>
                <a:r>
                  <a:rPr lang="en-US" sz="1800" b="0" dirty="0" smtClean="0">
                    <a:latin typeface="Arial" charset="0"/>
                  </a:rPr>
                  <a:t>Network layer</a:t>
                </a:r>
                <a:endParaRPr lang="en-US" sz="1800" b="0" dirty="0">
                  <a:latin typeface="Arial" charset="0"/>
                </a:endParaRPr>
              </a:p>
            </p:txBody>
          </p:sp>
          <p:sp>
            <p:nvSpPr>
              <p:cNvPr id="8" name="Rectangle 24"/>
              <p:cNvSpPr>
                <a:spLocks noChangeArrowheads="1"/>
              </p:cNvSpPr>
              <p:nvPr/>
            </p:nvSpPr>
            <p:spPr bwMode="auto">
              <a:xfrm>
                <a:off x="759125" y="4918264"/>
                <a:ext cx="1858671" cy="304228"/>
              </a:xfrm>
              <a:prstGeom prst="rect">
                <a:avLst/>
              </a:prstGeom>
              <a:solidFill>
                <a:srgbClr val="7F7F7F"/>
              </a:solidFill>
              <a:ln w="28575">
                <a:solidFill>
                  <a:schemeClr val="tx1"/>
                </a:solidFill>
                <a:miter lim="800000"/>
                <a:headEnd/>
                <a:tailEnd/>
              </a:ln>
            </p:spPr>
            <p:txBody>
              <a:bodyPr wrap="none" anchor="ctr">
                <a:prstTxWarp prst="textNoShape">
                  <a:avLst/>
                </a:prstTxWarp>
              </a:bodyPr>
              <a:lstStyle/>
              <a:p>
                <a:pPr algn="ctr"/>
                <a:r>
                  <a:rPr lang="en-US" sz="1800" b="0" dirty="0" smtClean="0">
                    <a:solidFill>
                      <a:srgbClr val="000000"/>
                    </a:solidFill>
                    <a:latin typeface="Arial" charset="0"/>
                  </a:rPr>
                  <a:t>Link layer</a:t>
                </a:r>
                <a:endParaRPr lang="en-US" sz="1800" b="0" dirty="0">
                  <a:solidFill>
                    <a:srgbClr val="000000"/>
                  </a:solidFill>
                  <a:latin typeface="Arial" charset="0"/>
                </a:endParaRPr>
              </a:p>
            </p:txBody>
          </p:sp>
          <p:sp>
            <p:nvSpPr>
              <p:cNvPr id="9" name="Rectangle 24"/>
              <p:cNvSpPr>
                <a:spLocks noChangeArrowheads="1"/>
              </p:cNvSpPr>
              <p:nvPr/>
            </p:nvSpPr>
            <p:spPr bwMode="auto">
              <a:xfrm>
                <a:off x="759125" y="5222492"/>
                <a:ext cx="1858671" cy="304228"/>
              </a:xfrm>
              <a:prstGeom prst="rect">
                <a:avLst/>
              </a:prstGeom>
              <a:solidFill>
                <a:schemeClr val="accent2"/>
              </a:solidFill>
              <a:ln w="28575">
                <a:solidFill>
                  <a:schemeClr val="tx1"/>
                </a:solidFill>
                <a:miter lim="800000"/>
                <a:headEnd/>
                <a:tailEnd/>
              </a:ln>
            </p:spPr>
            <p:txBody>
              <a:bodyPr wrap="none" anchor="ctr">
                <a:prstTxWarp prst="textNoShape">
                  <a:avLst/>
                </a:prstTxWarp>
              </a:bodyPr>
              <a:lstStyle/>
              <a:p>
                <a:pPr algn="ctr"/>
                <a:r>
                  <a:rPr lang="en-US" sz="1800" b="0" smtClean="0">
                    <a:latin typeface="Arial" charset="0"/>
                  </a:rPr>
                  <a:t>Physical layer</a:t>
                </a:r>
                <a:endParaRPr lang="en-US" sz="1800" b="0" dirty="0">
                  <a:latin typeface="Arial" charset="0"/>
                </a:endParaRPr>
              </a:p>
            </p:txBody>
          </p:sp>
          <p:sp>
            <p:nvSpPr>
              <p:cNvPr id="21" name="Rounded Rectangle 20"/>
              <p:cNvSpPr/>
              <p:nvPr/>
            </p:nvSpPr>
            <p:spPr>
              <a:xfrm>
                <a:off x="552092" y="3001992"/>
                <a:ext cx="2272860" cy="3057101"/>
              </a:xfrm>
              <a:prstGeom prst="roundRect">
                <a:avLst>
                  <a:gd name="adj" fmla="val 8317"/>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2000" smtClean="0">
                    <a:solidFill>
                      <a:srgbClr val="000000"/>
                    </a:solidFill>
                  </a:rPr>
                  <a:t>Host A</a:t>
                </a:r>
                <a:endParaRPr lang="en-US" sz="2000" dirty="0" smtClean="0">
                  <a:solidFill>
                    <a:srgbClr val="000000"/>
                  </a:solidFill>
                </a:endParaRPr>
              </a:p>
            </p:txBody>
          </p:sp>
          <p:sp>
            <p:nvSpPr>
              <p:cNvPr id="72" name="Trapezoid 71"/>
              <p:cNvSpPr/>
              <p:nvPr/>
            </p:nvSpPr>
            <p:spPr>
              <a:xfrm>
                <a:off x="1191034" y="3981575"/>
                <a:ext cx="994852" cy="327804"/>
              </a:xfrm>
              <a:prstGeom prst="trapezoid">
                <a:avLst/>
              </a:prstGeom>
              <a:solidFill>
                <a:schemeClr val="accent3">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b="0" smtClean="0">
                    <a:solidFill>
                      <a:schemeClr val="tx1"/>
                    </a:solidFill>
                    <a:latin typeface="+mn-lt"/>
                  </a:rPr>
                  <a:t>Socket</a:t>
                </a:r>
                <a:endParaRPr lang="en-US" sz="1800" b="0" dirty="0">
                  <a:solidFill>
                    <a:schemeClr val="tx1"/>
                  </a:solidFill>
                  <a:latin typeface="+mn-lt"/>
                </a:endParaRPr>
              </a:p>
            </p:txBody>
          </p:sp>
          <p:sp>
            <p:nvSpPr>
              <p:cNvPr id="69" name="Alternate Process 68"/>
              <p:cNvSpPr/>
              <p:nvPr/>
            </p:nvSpPr>
            <p:spPr>
              <a:xfrm>
                <a:off x="1095555" y="3528616"/>
                <a:ext cx="1181819" cy="426938"/>
              </a:xfrm>
              <a:prstGeom prst="flowChartAlternateProcess">
                <a:avLst/>
              </a:prstGeom>
              <a:solidFill>
                <a:schemeClr val="bg2">
                  <a:lumMod val="75000"/>
                </a:schemeClr>
              </a:solidFill>
              <a:ln w="28575">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b="0" smtClean="0">
                    <a:solidFill>
                      <a:schemeClr val="tx1"/>
                    </a:solidFill>
                    <a:latin typeface="+mn-lt"/>
                  </a:rPr>
                  <a:t>Process</a:t>
                </a:r>
                <a:endParaRPr lang="en-US" sz="1800" b="0" dirty="0">
                  <a:solidFill>
                    <a:schemeClr val="tx1"/>
                  </a:solidFill>
                  <a:latin typeface="+mn-lt"/>
                </a:endParaRPr>
              </a:p>
            </p:txBody>
          </p:sp>
        </p:grpSp>
        <p:grpSp>
          <p:nvGrpSpPr>
            <p:cNvPr id="79" name="Group 78"/>
            <p:cNvGrpSpPr/>
            <p:nvPr/>
          </p:nvGrpSpPr>
          <p:grpSpPr>
            <a:xfrm>
              <a:off x="4873803" y="3001991"/>
              <a:ext cx="2272860" cy="3057101"/>
              <a:chOff x="552092" y="3001992"/>
              <a:chExt cx="2272860" cy="3057101"/>
            </a:xfrm>
          </p:grpSpPr>
          <p:sp>
            <p:nvSpPr>
              <p:cNvPr id="80" name="Rectangle 24"/>
              <p:cNvSpPr>
                <a:spLocks noChangeArrowheads="1"/>
              </p:cNvSpPr>
              <p:nvPr/>
            </p:nvSpPr>
            <p:spPr bwMode="auto">
              <a:xfrm>
                <a:off x="759125" y="3127417"/>
                <a:ext cx="1858671" cy="935052"/>
              </a:xfrm>
              <a:prstGeom prst="rect">
                <a:avLst/>
              </a:prstGeom>
              <a:solidFill>
                <a:srgbClr val="948A54"/>
              </a:solidFill>
              <a:ln w="28575">
                <a:solidFill>
                  <a:schemeClr val="tx1"/>
                </a:solidFill>
                <a:miter lim="800000"/>
                <a:headEnd/>
                <a:tailEnd/>
              </a:ln>
            </p:spPr>
            <p:txBody>
              <a:bodyPr wrap="none" anchor="t">
                <a:prstTxWarp prst="textNoShape">
                  <a:avLst/>
                </a:prstTxWarp>
              </a:bodyPr>
              <a:lstStyle/>
              <a:p>
                <a:pPr algn="ctr"/>
                <a:r>
                  <a:rPr lang="en-US" sz="1800" b="0" dirty="0" smtClean="0">
                    <a:latin typeface="Arial" charset="0"/>
                  </a:rPr>
                  <a:t>Application layer</a:t>
                </a:r>
                <a:endParaRPr lang="en-US" sz="1800" b="0" dirty="0">
                  <a:latin typeface="Arial" charset="0"/>
                </a:endParaRPr>
              </a:p>
            </p:txBody>
          </p:sp>
          <p:sp>
            <p:nvSpPr>
              <p:cNvPr id="81" name="Rectangle 24"/>
              <p:cNvSpPr>
                <a:spLocks noChangeArrowheads="1"/>
              </p:cNvSpPr>
              <p:nvPr/>
            </p:nvSpPr>
            <p:spPr bwMode="auto">
              <a:xfrm>
                <a:off x="759125" y="4309522"/>
                <a:ext cx="1858671" cy="304228"/>
              </a:xfrm>
              <a:prstGeom prst="rect">
                <a:avLst/>
              </a:prstGeom>
              <a:solidFill>
                <a:schemeClr val="accent3"/>
              </a:solidFill>
              <a:ln w="28575">
                <a:solidFill>
                  <a:schemeClr val="tx1"/>
                </a:solidFill>
                <a:miter lim="800000"/>
                <a:headEnd/>
                <a:tailEnd/>
              </a:ln>
            </p:spPr>
            <p:txBody>
              <a:bodyPr wrap="none" anchor="ctr">
                <a:prstTxWarp prst="textNoShape">
                  <a:avLst/>
                </a:prstTxWarp>
              </a:bodyPr>
              <a:lstStyle/>
              <a:p>
                <a:pPr algn="ctr"/>
                <a:r>
                  <a:rPr lang="en-US" sz="1800" b="0" dirty="0" smtClean="0">
                    <a:latin typeface="Arial" charset="0"/>
                  </a:rPr>
                  <a:t>Transport layer</a:t>
                </a:r>
                <a:endParaRPr lang="en-US" sz="1800" b="0" dirty="0">
                  <a:latin typeface="Arial" charset="0"/>
                </a:endParaRPr>
              </a:p>
            </p:txBody>
          </p:sp>
          <p:sp>
            <p:nvSpPr>
              <p:cNvPr id="82" name="Rectangle 24"/>
              <p:cNvSpPr>
                <a:spLocks noChangeArrowheads="1"/>
              </p:cNvSpPr>
              <p:nvPr/>
            </p:nvSpPr>
            <p:spPr bwMode="auto">
              <a:xfrm>
                <a:off x="759125" y="4614036"/>
                <a:ext cx="1858671" cy="304228"/>
              </a:xfrm>
              <a:prstGeom prst="rect">
                <a:avLst/>
              </a:prstGeom>
              <a:solidFill>
                <a:schemeClr val="accent1"/>
              </a:solidFill>
              <a:ln w="28575">
                <a:solidFill>
                  <a:schemeClr val="tx1"/>
                </a:solidFill>
                <a:miter lim="800000"/>
                <a:headEnd/>
                <a:tailEnd/>
              </a:ln>
            </p:spPr>
            <p:txBody>
              <a:bodyPr wrap="none" anchor="ctr">
                <a:prstTxWarp prst="textNoShape">
                  <a:avLst/>
                </a:prstTxWarp>
              </a:bodyPr>
              <a:lstStyle/>
              <a:p>
                <a:pPr algn="ctr"/>
                <a:r>
                  <a:rPr lang="en-US" sz="1800" b="0" dirty="0" smtClean="0">
                    <a:latin typeface="Arial" charset="0"/>
                  </a:rPr>
                  <a:t>Network layer</a:t>
                </a:r>
                <a:endParaRPr lang="en-US" sz="1800" b="0" dirty="0">
                  <a:latin typeface="Arial" charset="0"/>
                </a:endParaRPr>
              </a:p>
            </p:txBody>
          </p:sp>
          <p:sp>
            <p:nvSpPr>
              <p:cNvPr id="83" name="Rectangle 24"/>
              <p:cNvSpPr>
                <a:spLocks noChangeArrowheads="1"/>
              </p:cNvSpPr>
              <p:nvPr/>
            </p:nvSpPr>
            <p:spPr bwMode="auto">
              <a:xfrm>
                <a:off x="759125" y="4918264"/>
                <a:ext cx="1858671" cy="304228"/>
              </a:xfrm>
              <a:prstGeom prst="rect">
                <a:avLst/>
              </a:prstGeom>
              <a:solidFill>
                <a:srgbClr val="7F7F7F"/>
              </a:solidFill>
              <a:ln w="28575">
                <a:solidFill>
                  <a:schemeClr val="tx1"/>
                </a:solidFill>
                <a:miter lim="800000"/>
                <a:headEnd/>
                <a:tailEnd/>
              </a:ln>
            </p:spPr>
            <p:txBody>
              <a:bodyPr wrap="none" anchor="ctr">
                <a:prstTxWarp prst="textNoShape">
                  <a:avLst/>
                </a:prstTxWarp>
              </a:bodyPr>
              <a:lstStyle/>
              <a:p>
                <a:pPr algn="ctr"/>
                <a:r>
                  <a:rPr lang="en-US" sz="1800" b="0" dirty="0" smtClean="0">
                    <a:solidFill>
                      <a:srgbClr val="000000"/>
                    </a:solidFill>
                    <a:latin typeface="Arial" charset="0"/>
                  </a:rPr>
                  <a:t>Link layer</a:t>
                </a:r>
                <a:endParaRPr lang="en-US" sz="1800" b="0" dirty="0">
                  <a:solidFill>
                    <a:srgbClr val="000000"/>
                  </a:solidFill>
                  <a:latin typeface="Arial" charset="0"/>
                </a:endParaRPr>
              </a:p>
            </p:txBody>
          </p:sp>
          <p:sp>
            <p:nvSpPr>
              <p:cNvPr id="84" name="Rectangle 24"/>
              <p:cNvSpPr>
                <a:spLocks noChangeArrowheads="1"/>
              </p:cNvSpPr>
              <p:nvPr/>
            </p:nvSpPr>
            <p:spPr bwMode="auto">
              <a:xfrm>
                <a:off x="759125" y="5222492"/>
                <a:ext cx="1858671" cy="304228"/>
              </a:xfrm>
              <a:prstGeom prst="rect">
                <a:avLst/>
              </a:prstGeom>
              <a:solidFill>
                <a:schemeClr val="accent2"/>
              </a:solidFill>
              <a:ln w="28575">
                <a:solidFill>
                  <a:schemeClr val="tx1"/>
                </a:solidFill>
                <a:miter lim="800000"/>
                <a:headEnd/>
                <a:tailEnd/>
              </a:ln>
            </p:spPr>
            <p:txBody>
              <a:bodyPr wrap="none" anchor="ctr">
                <a:prstTxWarp prst="textNoShape">
                  <a:avLst/>
                </a:prstTxWarp>
              </a:bodyPr>
              <a:lstStyle/>
              <a:p>
                <a:pPr algn="ctr"/>
                <a:r>
                  <a:rPr lang="en-US" sz="1800" b="0" smtClean="0">
                    <a:latin typeface="Arial" charset="0"/>
                  </a:rPr>
                  <a:t>Physical layer</a:t>
                </a:r>
                <a:endParaRPr lang="en-US" sz="1800" b="0" dirty="0">
                  <a:latin typeface="Arial" charset="0"/>
                </a:endParaRPr>
              </a:p>
            </p:txBody>
          </p:sp>
          <p:sp>
            <p:nvSpPr>
              <p:cNvPr id="85" name="Rounded Rectangle 84"/>
              <p:cNvSpPr/>
              <p:nvPr/>
            </p:nvSpPr>
            <p:spPr>
              <a:xfrm>
                <a:off x="552092" y="3001992"/>
                <a:ext cx="2272860" cy="3057101"/>
              </a:xfrm>
              <a:prstGeom prst="roundRect">
                <a:avLst>
                  <a:gd name="adj" fmla="val 8317"/>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2000" smtClean="0">
                    <a:solidFill>
                      <a:srgbClr val="000000"/>
                    </a:solidFill>
                  </a:rPr>
                  <a:t>Host B</a:t>
                </a:r>
                <a:endParaRPr lang="en-US" sz="2000" dirty="0" smtClean="0">
                  <a:solidFill>
                    <a:srgbClr val="000000"/>
                  </a:solidFill>
                </a:endParaRPr>
              </a:p>
            </p:txBody>
          </p:sp>
          <p:sp>
            <p:nvSpPr>
              <p:cNvPr id="86" name="Trapezoid 85"/>
              <p:cNvSpPr/>
              <p:nvPr/>
            </p:nvSpPr>
            <p:spPr>
              <a:xfrm>
                <a:off x="1191034" y="3981575"/>
                <a:ext cx="994852" cy="327804"/>
              </a:xfrm>
              <a:prstGeom prst="trapezoid">
                <a:avLst/>
              </a:prstGeom>
              <a:solidFill>
                <a:schemeClr val="accent3">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b="0" smtClean="0">
                    <a:solidFill>
                      <a:schemeClr val="tx1"/>
                    </a:solidFill>
                    <a:latin typeface="+mn-lt"/>
                  </a:rPr>
                  <a:t>Socket</a:t>
                </a:r>
                <a:endParaRPr lang="en-US" sz="1800" b="0" dirty="0">
                  <a:solidFill>
                    <a:schemeClr val="tx1"/>
                  </a:solidFill>
                  <a:latin typeface="+mn-lt"/>
                </a:endParaRPr>
              </a:p>
            </p:txBody>
          </p:sp>
          <p:sp>
            <p:nvSpPr>
              <p:cNvPr id="87" name="Alternate Process 86"/>
              <p:cNvSpPr/>
              <p:nvPr/>
            </p:nvSpPr>
            <p:spPr>
              <a:xfrm>
                <a:off x="1095555" y="3528616"/>
                <a:ext cx="1181819" cy="426938"/>
              </a:xfrm>
              <a:prstGeom prst="flowChartAlternateProcess">
                <a:avLst/>
              </a:prstGeom>
              <a:solidFill>
                <a:schemeClr val="bg2">
                  <a:lumMod val="75000"/>
                </a:schemeClr>
              </a:solidFill>
              <a:ln w="28575">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b="0" smtClean="0">
                    <a:solidFill>
                      <a:schemeClr val="tx1"/>
                    </a:solidFill>
                    <a:latin typeface="+mn-lt"/>
                  </a:rPr>
                  <a:t>Process</a:t>
                </a:r>
                <a:endParaRPr lang="en-US" sz="1800" b="0" dirty="0">
                  <a:solidFill>
                    <a:schemeClr val="tx1"/>
                  </a:solidFill>
                  <a:latin typeface="+mn-lt"/>
                </a:endParaRPr>
              </a:p>
            </p:txBody>
          </p:sp>
        </p:grpSp>
        <p:cxnSp>
          <p:nvCxnSpPr>
            <p:cNvPr id="28" name="Straight Arrow Connector 27"/>
            <p:cNvCxnSpPr>
              <a:stCxn id="87" idx="1"/>
              <a:endCxn id="69" idx="3"/>
            </p:cNvCxnSpPr>
            <p:nvPr/>
          </p:nvCxnSpPr>
          <p:spPr>
            <a:xfrm flipH="1">
              <a:off x="2277374" y="3742084"/>
              <a:ext cx="3139892" cy="1"/>
            </a:xfrm>
            <a:prstGeom prst="straightConnector1">
              <a:avLst/>
            </a:prstGeom>
            <a:ln w="38100" cap="flat" cmpd="sng" algn="ctr">
              <a:solidFill>
                <a:schemeClr val="tx1">
                  <a:lumMod val="50000"/>
                  <a:lumOff val="50000"/>
                </a:schemeClr>
              </a:solidFill>
              <a:prstDash val="sysDash"/>
              <a:round/>
              <a:headEnd type="arrow"/>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925108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799"/>
            <a:ext cx="8763000" cy="4726423"/>
          </a:xfrm>
        </p:spPr>
        <p:txBody>
          <a:bodyPr>
            <a:normAutofit/>
          </a:bodyPr>
          <a:lstStyle/>
          <a:p>
            <a:r>
              <a:rPr lang="en-US" b="1" dirty="0" smtClean="0"/>
              <a:t>Principle of transparency: </a:t>
            </a:r>
            <a:r>
              <a:rPr lang="en-US" b="1" dirty="0" smtClean="0">
                <a:solidFill>
                  <a:schemeClr val="accent3">
                    <a:lumMod val="50000"/>
                  </a:schemeClr>
                </a:solidFill>
              </a:rPr>
              <a:t>Hide</a:t>
            </a:r>
            <a:r>
              <a:rPr lang="en-US" dirty="0" smtClean="0">
                <a:solidFill>
                  <a:schemeClr val="accent3">
                    <a:lumMod val="50000"/>
                  </a:schemeClr>
                </a:solidFill>
              </a:rPr>
              <a:t> </a:t>
            </a:r>
            <a:r>
              <a:rPr lang="en-US" dirty="0" smtClean="0"/>
              <a:t>that resource is physically distributed across multiple computers</a:t>
            </a:r>
          </a:p>
          <a:p>
            <a:pPr lvl="1"/>
            <a:r>
              <a:rPr lang="en-US" dirty="0" smtClean="0"/>
              <a:t>Access resource same way as locally</a:t>
            </a:r>
          </a:p>
          <a:p>
            <a:pPr lvl="1"/>
            <a:r>
              <a:rPr lang="en-US" dirty="0" smtClean="0"/>
              <a:t>Users can’t tell where resource is physically located</a:t>
            </a:r>
          </a:p>
          <a:p>
            <a:endParaRPr lang="en-US" dirty="0" smtClean="0"/>
          </a:p>
          <a:p>
            <a:endParaRPr lang="en-US" dirty="0"/>
          </a:p>
          <a:p>
            <a:endParaRPr lang="en-US" dirty="0" smtClean="0"/>
          </a:p>
          <a:p>
            <a:endParaRPr lang="en-US" dirty="0"/>
          </a:p>
          <a:p>
            <a:endParaRPr lang="en-US" dirty="0" smtClean="0"/>
          </a:p>
          <a:p>
            <a:r>
              <a:rPr lang="en-US" b="1" dirty="0" smtClean="0">
                <a:latin typeface="Courier" charset="0"/>
                <a:ea typeface="Courier" charset="0"/>
                <a:cs typeface="Courier" charset="0"/>
              </a:rPr>
              <a:t>put(</a:t>
            </a:r>
            <a:r>
              <a:rPr lang="en-US" b="1" dirty="0" err="1" smtClean="0">
                <a:latin typeface="Courier" charset="0"/>
                <a:ea typeface="Courier" charset="0"/>
                <a:cs typeface="Courier" charset="0"/>
              </a:rPr>
              <a:t>key,value</a:t>
            </a:r>
            <a:r>
              <a:rPr lang="en-US" b="1" dirty="0" smtClean="0">
                <a:latin typeface="Courier" charset="0"/>
                <a:ea typeface="Courier" charset="0"/>
                <a:cs typeface="Courier" charset="0"/>
              </a:rPr>
              <a:t>)</a:t>
            </a:r>
            <a:r>
              <a:rPr lang="en-US" dirty="0" smtClean="0"/>
              <a:t> </a:t>
            </a:r>
            <a:r>
              <a:rPr lang="en-US" dirty="0" smtClean="0">
                <a:sym typeface="Wingdings"/>
              </a:rPr>
              <a:t> message with sockets?</a:t>
            </a:r>
            <a:endParaRPr lang="en-US" dirty="0" smtClean="0"/>
          </a:p>
          <a:p>
            <a:endParaRPr lang="en-US" dirty="0" smtClean="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11</a:t>
            </a:fld>
            <a:endParaRPr lang="en-US"/>
          </a:p>
        </p:txBody>
      </p:sp>
      <p:sp>
        <p:nvSpPr>
          <p:cNvPr id="4" name="Title 3"/>
          <p:cNvSpPr>
            <a:spLocks noGrp="1"/>
          </p:cNvSpPr>
          <p:nvPr>
            <p:ph type="title"/>
          </p:nvPr>
        </p:nvSpPr>
        <p:spPr/>
        <p:txBody>
          <a:bodyPr/>
          <a:lstStyle/>
          <a:p>
            <a:r>
              <a:rPr lang="en-US" dirty="0" smtClean="0"/>
              <a:t>Network sockets: Summary</a:t>
            </a:r>
            <a:endParaRPr lang="en-US" dirty="0"/>
          </a:p>
        </p:txBody>
      </p:sp>
      <p:sp>
        <p:nvSpPr>
          <p:cNvPr id="5" name="Rectangle 4"/>
          <p:cNvSpPr/>
          <p:nvPr/>
        </p:nvSpPr>
        <p:spPr>
          <a:xfrm>
            <a:off x="611981" y="3435203"/>
            <a:ext cx="7843838" cy="892552"/>
          </a:xfrm>
          <a:prstGeom prst="rect">
            <a:avLst/>
          </a:prstGeom>
          <a:solidFill>
            <a:schemeClr val="accent3">
              <a:lumMod val="20000"/>
              <a:lumOff val="80000"/>
            </a:schemeClr>
          </a:solidFill>
          <a:ln w="28575">
            <a:solidFill>
              <a:schemeClr val="tx1"/>
            </a:solidFill>
            <a:prstDash val="sysDash"/>
          </a:ln>
        </p:spPr>
        <p:txBody>
          <a:bodyPr wrap="square">
            <a:spAutoFit/>
          </a:bodyPr>
          <a:lstStyle/>
          <a:p>
            <a:r>
              <a:rPr lang="en-US" sz="2600" b="0" dirty="0">
                <a:latin typeface="Arial" charset="0"/>
                <a:ea typeface="Arial" charset="0"/>
                <a:cs typeface="Arial" charset="0"/>
              </a:rPr>
              <a:t>Network sockets provide </a:t>
            </a:r>
            <a:r>
              <a:rPr lang="en-US" sz="2600" b="0" dirty="0" smtClean="0">
                <a:latin typeface="Arial" charset="0"/>
                <a:ea typeface="Arial" charset="0"/>
                <a:cs typeface="Arial" charset="0"/>
              </a:rPr>
              <a:t>apps with </a:t>
            </a:r>
            <a:r>
              <a:rPr lang="en-US" sz="2600" dirty="0" smtClean="0">
                <a:latin typeface="Arial" charset="0"/>
                <a:ea typeface="Arial" charset="0"/>
                <a:cs typeface="Arial" charset="0"/>
              </a:rPr>
              <a:t>point-to-point </a:t>
            </a:r>
            <a:r>
              <a:rPr lang="en-US" sz="2600" dirty="0">
                <a:latin typeface="Arial" charset="0"/>
                <a:ea typeface="Arial" charset="0"/>
                <a:cs typeface="Arial" charset="0"/>
              </a:rPr>
              <a:t>communication</a:t>
            </a:r>
            <a:r>
              <a:rPr lang="en-US" sz="2600" b="0" dirty="0">
                <a:latin typeface="Arial" charset="0"/>
                <a:ea typeface="Arial" charset="0"/>
                <a:cs typeface="Arial" charset="0"/>
              </a:rPr>
              <a:t> between processes</a:t>
            </a:r>
          </a:p>
        </p:txBody>
      </p:sp>
    </p:spTree>
    <p:extLst>
      <p:ext uri="{BB962C8B-B14F-4D97-AF65-F5344CB8AC3E}">
        <p14:creationId xmlns:p14="http://schemas.microsoft.com/office/powerpoint/2010/main" val="72214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idx="1"/>
          </p:nvPr>
        </p:nvSpPr>
        <p:spPr/>
        <p:txBody>
          <a:bodyPr>
            <a:normAutofit fontScale="77500" lnSpcReduction="20000"/>
          </a:bodyPr>
          <a:lstStyle/>
          <a:p>
            <a:pPr marL="0" indent="0" defTabSz="914400" eaLnBrk="1" fontAlgn="auto" hangingPunct="1">
              <a:lnSpc>
                <a:spcPct val="100000"/>
              </a:lnSpc>
              <a:spcBef>
                <a:spcPts val="0"/>
              </a:spcBef>
              <a:spcAft>
                <a:spcPts val="0"/>
              </a:spcAft>
              <a:buNone/>
            </a:pPr>
            <a:r>
              <a:rPr lang="en-US" dirty="0">
                <a:latin typeface="Courier" charset="0"/>
                <a:ea typeface="Courier" charset="0"/>
                <a:cs typeface="Courier" charset="0"/>
              </a:rPr>
              <a:t/>
            </a:r>
            <a:br>
              <a:rPr lang="en-US" dirty="0">
                <a:latin typeface="Courier" charset="0"/>
                <a:ea typeface="Courier" charset="0"/>
                <a:cs typeface="Courier" charset="0"/>
              </a:rPr>
            </a:br>
            <a:r>
              <a:rPr lang="en-US" dirty="0" smtClean="0">
                <a:solidFill>
                  <a:schemeClr val="accent3"/>
                </a:solidFill>
                <a:latin typeface="Courier" charset="0"/>
                <a:ea typeface="Courier" charset="0"/>
                <a:cs typeface="Courier" charset="0"/>
              </a:rPr>
              <a:t>// Create</a:t>
            </a:r>
            <a:r>
              <a:rPr lang="en-US" dirty="0">
                <a:solidFill>
                  <a:schemeClr val="accent3"/>
                </a:solidFill>
                <a:latin typeface="Courier" charset="0"/>
                <a:ea typeface="Courier" charset="0"/>
                <a:cs typeface="Courier" charset="0"/>
              </a:rPr>
              <a:t> a socket for the client</a:t>
            </a:r>
            <a:r>
              <a:rPr lang="en-US" dirty="0">
                <a:latin typeface="Courier" charset="0"/>
                <a:ea typeface="Courier" charset="0"/>
                <a:cs typeface="Courier" charset="0"/>
              </a:rPr>
              <a:t/>
            </a:r>
            <a:br>
              <a:rPr lang="en-US" dirty="0">
                <a:latin typeface="Courier" charset="0"/>
                <a:ea typeface="Courier" charset="0"/>
                <a:cs typeface="Courier" charset="0"/>
              </a:rPr>
            </a:br>
            <a:r>
              <a:rPr lang="en-US" dirty="0" smtClean="0">
                <a:latin typeface="Courier" charset="0"/>
                <a:ea typeface="Courier" charset="0"/>
                <a:cs typeface="Courier" charset="0"/>
              </a:rPr>
              <a:t>if</a:t>
            </a:r>
            <a:r>
              <a:rPr lang="en-US" dirty="0">
                <a:latin typeface="Courier" charset="0"/>
                <a:ea typeface="Courier" charset="0"/>
                <a:cs typeface="Courier" charset="0"/>
              </a:rPr>
              <a:t> ((</a:t>
            </a:r>
            <a:r>
              <a:rPr lang="en-US" dirty="0" err="1">
                <a:latin typeface="Courier" charset="0"/>
                <a:ea typeface="Courier" charset="0"/>
                <a:cs typeface="Courier" charset="0"/>
              </a:rPr>
              <a:t>sockfd</a:t>
            </a:r>
            <a:r>
              <a:rPr lang="en-US" dirty="0">
                <a:latin typeface="Courier" charset="0"/>
                <a:ea typeface="Courier" charset="0"/>
                <a:cs typeface="Courier" charset="0"/>
              </a:rPr>
              <a:t> = socket (AF_INET, </a:t>
            </a:r>
            <a:r>
              <a:rPr lang="en-US" dirty="0" smtClean="0">
                <a:latin typeface="Courier" charset="0"/>
                <a:ea typeface="Courier" charset="0"/>
                <a:cs typeface="Courier" charset="0"/>
              </a:rPr>
              <a:t>SOCK_STREAM, 0</a:t>
            </a:r>
            <a:r>
              <a:rPr lang="en-US" dirty="0">
                <a:latin typeface="Courier" charset="0"/>
                <a:ea typeface="Courier" charset="0"/>
                <a:cs typeface="Courier" charset="0"/>
              </a:rPr>
              <a:t>)) </a:t>
            </a:r>
            <a:r>
              <a:rPr lang="en-US" dirty="0" smtClean="0">
                <a:latin typeface="Courier" charset="0"/>
                <a:ea typeface="Courier" charset="0"/>
                <a:cs typeface="Courier" charset="0"/>
              </a:rPr>
              <a:t>&lt; 0</a:t>
            </a: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perror</a:t>
            </a:r>
            <a:r>
              <a:rPr lang="en-US" dirty="0" smtClean="0">
                <a:latin typeface="Courier" charset="0"/>
                <a:ea typeface="Courier" charset="0"/>
                <a:cs typeface="Courier" charset="0"/>
              </a:rPr>
              <a:t>(”Socket creation");</a:t>
            </a:r>
            <a:r>
              <a:rPr lang="en-US" dirty="0">
                <a:latin typeface="Courier" charset="0"/>
                <a:ea typeface="Courier" charset="0"/>
                <a:cs typeface="Courier" charset="0"/>
              </a:rPr>
              <a:t/>
            </a:r>
            <a:br>
              <a:rPr lang="en-US" dirty="0">
                <a:latin typeface="Courier" charset="0"/>
                <a:ea typeface="Courier" charset="0"/>
                <a:cs typeface="Courier" charset="0"/>
              </a:rPr>
            </a:br>
            <a:r>
              <a:rPr lang="en-US" dirty="0">
                <a:latin typeface="Courier" charset="0"/>
                <a:ea typeface="Courier" charset="0"/>
                <a:cs typeface="Courier" charset="0"/>
              </a:rPr>
              <a:t>  exit(2);</a:t>
            </a:r>
            <a:br>
              <a:rPr lang="en-US" dirty="0">
                <a:latin typeface="Courier" charset="0"/>
                <a:ea typeface="Courier" charset="0"/>
                <a:cs typeface="Courier" charset="0"/>
              </a:rPr>
            </a:br>
            <a:r>
              <a:rPr lang="en-US" dirty="0" smtClean="0">
                <a:latin typeface="Courier" charset="0"/>
                <a:ea typeface="Courier" charset="0"/>
                <a:cs typeface="Courier" charset="0"/>
              </a:rPr>
              <a:t>}</a:t>
            </a:r>
            <a:r>
              <a:rPr lang="en-US" dirty="0">
                <a:latin typeface="Courier" charset="0"/>
                <a:ea typeface="Courier" charset="0"/>
                <a:cs typeface="Courier" charset="0"/>
              </a:rPr>
              <a:t/>
            </a:r>
            <a:br>
              <a:rPr lang="en-US" dirty="0">
                <a:latin typeface="Courier" charset="0"/>
                <a:ea typeface="Courier" charset="0"/>
                <a:cs typeface="Courier" charset="0"/>
              </a:rPr>
            </a:br>
            <a:r>
              <a:rPr lang="en-US" dirty="0">
                <a:latin typeface="Courier" charset="0"/>
                <a:ea typeface="Courier" charset="0"/>
                <a:cs typeface="Courier" charset="0"/>
              </a:rPr>
              <a:t/>
            </a:r>
            <a:br>
              <a:rPr lang="en-US" dirty="0">
                <a:latin typeface="Courier" charset="0"/>
                <a:ea typeface="Courier" charset="0"/>
                <a:cs typeface="Courier" charset="0"/>
              </a:rPr>
            </a:br>
            <a:r>
              <a:rPr lang="en-US" dirty="0" smtClean="0">
                <a:solidFill>
                  <a:schemeClr val="accent3"/>
                </a:solidFill>
                <a:latin typeface="Courier" charset="0"/>
                <a:ea typeface="Courier" charset="0"/>
                <a:cs typeface="Courier" charset="0"/>
              </a:rPr>
              <a:t>// Set server address and port</a:t>
            </a:r>
            <a:r>
              <a:rPr lang="en-US" dirty="0">
                <a:solidFill>
                  <a:schemeClr val="accent3"/>
                </a:solidFill>
                <a:latin typeface="Courier" charset="0"/>
                <a:ea typeface="Courier" charset="0"/>
                <a:cs typeface="Courier" charset="0"/>
              </a:rPr>
              <a:t/>
            </a:r>
            <a:br>
              <a:rPr lang="en-US" dirty="0">
                <a:solidFill>
                  <a:schemeClr val="accent3"/>
                </a:solidFill>
                <a:latin typeface="Courier" charset="0"/>
                <a:ea typeface="Courier" charset="0"/>
                <a:cs typeface="Courier" charset="0"/>
              </a:rPr>
            </a:br>
            <a:r>
              <a:rPr lang="en-US" dirty="0" err="1" smtClean="0">
                <a:latin typeface="Courier" charset="0"/>
                <a:ea typeface="Courier" charset="0"/>
                <a:cs typeface="Courier" charset="0"/>
              </a:rPr>
              <a:t>memset</a:t>
            </a:r>
            <a:r>
              <a:rPr lang="en-US" dirty="0">
                <a:latin typeface="Courier" charset="0"/>
                <a:ea typeface="Courier" charset="0"/>
                <a:cs typeface="Courier" charset="0"/>
              </a:rPr>
              <a:t>(&amp;</a:t>
            </a:r>
            <a:r>
              <a:rPr lang="en-US" dirty="0" err="1">
                <a:latin typeface="Courier" charset="0"/>
                <a:ea typeface="Courier" charset="0"/>
                <a:cs typeface="Courier" charset="0"/>
              </a:rPr>
              <a:t>servaddr</a:t>
            </a:r>
            <a:r>
              <a:rPr lang="en-US" dirty="0">
                <a:latin typeface="Courier" charset="0"/>
                <a:ea typeface="Courier" charset="0"/>
                <a:cs typeface="Courier" charset="0"/>
              </a:rPr>
              <a:t>, 0, </a:t>
            </a:r>
            <a:r>
              <a:rPr lang="en-US" dirty="0" err="1">
                <a:latin typeface="Courier" charset="0"/>
                <a:ea typeface="Courier" charset="0"/>
                <a:cs typeface="Courier" charset="0"/>
              </a:rPr>
              <a:t>sizeof</a:t>
            </a:r>
            <a:r>
              <a:rPr lang="en-US" dirty="0">
                <a:latin typeface="Courier" charset="0"/>
                <a:ea typeface="Courier" charset="0"/>
                <a:cs typeface="Courier" charset="0"/>
              </a:rPr>
              <a:t>(</a:t>
            </a:r>
            <a:r>
              <a:rPr lang="en-US" dirty="0" err="1">
                <a:latin typeface="Courier" charset="0"/>
                <a:ea typeface="Courier" charset="0"/>
                <a:cs typeface="Courier" charset="0"/>
              </a:rPr>
              <a:t>servaddr</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err="1" smtClean="0">
                <a:latin typeface="Courier" charset="0"/>
                <a:ea typeface="Courier" charset="0"/>
                <a:cs typeface="Courier" charset="0"/>
              </a:rPr>
              <a:t>servaddr.sin_family</a:t>
            </a:r>
            <a:r>
              <a:rPr lang="en-US" dirty="0">
                <a:latin typeface="Courier" charset="0"/>
                <a:ea typeface="Courier" charset="0"/>
                <a:cs typeface="Courier" charset="0"/>
              </a:rPr>
              <a:t> = AF_INET;</a:t>
            </a:r>
            <a:br>
              <a:rPr lang="en-US" dirty="0">
                <a:latin typeface="Courier" charset="0"/>
                <a:ea typeface="Courier" charset="0"/>
                <a:cs typeface="Courier" charset="0"/>
              </a:rPr>
            </a:br>
            <a:r>
              <a:rPr lang="en-US" dirty="0" err="1" smtClean="0">
                <a:latin typeface="Courier" charset="0"/>
                <a:ea typeface="Courier" charset="0"/>
                <a:cs typeface="Courier" charset="0"/>
              </a:rPr>
              <a:t>servaddr.sin_addr.s_addr</a:t>
            </a:r>
            <a:r>
              <a:rPr lang="en-US" dirty="0" smtClean="0">
                <a:latin typeface="Courier" charset="0"/>
                <a:ea typeface="Courier" charset="0"/>
                <a:cs typeface="Courier" charset="0"/>
              </a:rPr>
              <a:t> =</a:t>
            </a:r>
            <a:r>
              <a:rPr lang="en-US" dirty="0">
                <a:latin typeface="Courier" charset="0"/>
                <a:ea typeface="Courier" charset="0"/>
                <a:cs typeface="Courier" charset="0"/>
              </a:rPr>
              <a:t> </a:t>
            </a:r>
            <a:r>
              <a:rPr lang="en-US" dirty="0" err="1">
                <a:latin typeface="Courier" charset="0"/>
                <a:ea typeface="Courier" charset="0"/>
                <a:cs typeface="Courier" charset="0"/>
              </a:rPr>
              <a:t>inet_addr</a:t>
            </a:r>
            <a:r>
              <a:rPr lang="en-US" dirty="0">
                <a:latin typeface="Courier" charset="0"/>
                <a:ea typeface="Courier" charset="0"/>
                <a:cs typeface="Courier" charset="0"/>
              </a:rPr>
              <a:t>(</a:t>
            </a:r>
            <a:r>
              <a:rPr lang="en-US" dirty="0" err="1">
                <a:latin typeface="Courier" charset="0"/>
                <a:ea typeface="Courier" charset="0"/>
                <a:cs typeface="Courier" charset="0"/>
              </a:rPr>
              <a:t>argv</a:t>
            </a:r>
            <a:r>
              <a:rPr lang="en-US" dirty="0">
                <a:latin typeface="Courier" charset="0"/>
                <a:ea typeface="Courier" charset="0"/>
                <a:cs typeface="Courier" charset="0"/>
              </a:rPr>
              <a:t>[1]);</a:t>
            </a:r>
            <a:br>
              <a:rPr lang="en-US" dirty="0">
                <a:latin typeface="Courier" charset="0"/>
                <a:ea typeface="Courier" charset="0"/>
                <a:cs typeface="Courier" charset="0"/>
              </a:rPr>
            </a:br>
            <a:r>
              <a:rPr lang="en-US" dirty="0" err="1" smtClean="0">
                <a:latin typeface="Courier" charset="0"/>
                <a:ea typeface="Courier" charset="0"/>
                <a:cs typeface="Courier" charset="0"/>
              </a:rPr>
              <a:t>servaddr.sin_port</a:t>
            </a:r>
            <a:r>
              <a:rPr lang="en-US" dirty="0">
                <a:latin typeface="Courier" charset="0"/>
                <a:ea typeface="Courier" charset="0"/>
                <a:cs typeface="Courier" charset="0"/>
              </a:rPr>
              <a:t> = </a:t>
            </a:r>
            <a:r>
              <a:rPr lang="en-US" dirty="0" err="1" smtClean="0">
                <a:latin typeface="Courier" charset="0"/>
                <a:ea typeface="Courier" charset="0"/>
                <a:cs typeface="Courier" charset="0"/>
              </a:rPr>
              <a:t>htons</a:t>
            </a:r>
            <a:r>
              <a:rPr lang="en-US" dirty="0" smtClean="0">
                <a:latin typeface="Courier" charset="0"/>
                <a:ea typeface="Courier" charset="0"/>
                <a:cs typeface="Courier" charset="0"/>
              </a:rPr>
              <a:t>(SERV_PORT</a:t>
            </a:r>
            <a:r>
              <a:rPr lang="en-US" dirty="0">
                <a:latin typeface="Courier" charset="0"/>
                <a:ea typeface="Courier" charset="0"/>
                <a:cs typeface="Courier" charset="0"/>
              </a:rPr>
              <a:t>); </a:t>
            </a:r>
            <a:r>
              <a:rPr lang="en-US" dirty="0" smtClean="0">
                <a:latin typeface="Courier" charset="0"/>
                <a:ea typeface="Courier" charset="0"/>
                <a:cs typeface="Courier" charset="0"/>
              </a:rPr>
              <a:t>// to</a:t>
            </a:r>
            <a:r>
              <a:rPr lang="en-US" dirty="0">
                <a:latin typeface="Courier" charset="0"/>
                <a:ea typeface="Courier" charset="0"/>
                <a:cs typeface="Courier" charset="0"/>
              </a:rPr>
              <a:t> </a:t>
            </a:r>
            <a:r>
              <a:rPr lang="en-US" dirty="0" smtClean="0">
                <a:latin typeface="Courier" charset="0"/>
                <a:ea typeface="Courier" charset="0"/>
                <a:cs typeface="Courier" charset="0"/>
              </a:rPr>
              <a:t>big-endian</a:t>
            </a:r>
            <a:r>
              <a:rPr lang="en-US" dirty="0">
                <a:latin typeface="Courier" charset="0"/>
                <a:ea typeface="Courier" charset="0"/>
                <a:cs typeface="Courier" charset="0"/>
              </a:rPr>
              <a:t/>
            </a:r>
            <a:br>
              <a:rPr lang="en-US" dirty="0">
                <a:latin typeface="Courier" charset="0"/>
                <a:ea typeface="Courier" charset="0"/>
                <a:cs typeface="Courier" charset="0"/>
              </a:rPr>
            </a:br>
            <a:r>
              <a:rPr lang="en-US" dirty="0">
                <a:latin typeface="Courier" charset="0"/>
                <a:ea typeface="Courier" charset="0"/>
                <a:cs typeface="Courier" charset="0"/>
              </a:rPr>
              <a:t/>
            </a:r>
            <a:br>
              <a:rPr lang="en-US" dirty="0">
                <a:latin typeface="Courier" charset="0"/>
                <a:ea typeface="Courier" charset="0"/>
                <a:cs typeface="Courier" charset="0"/>
              </a:rPr>
            </a:br>
            <a:r>
              <a:rPr lang="en-US" dirty="0" smtClean="0">
                <a:solidFill>
                  <a:schemeClr val="accent3"/>
                </a:solidFill>
                <a:latin typeface="Courier" charset="0"/>
                <a:ea typeface="Courier" charset="0"/>
                <a:cs typeface="Courier" charset="0"/>
              </a:rPr>
              <a:t>// Establish TCP connection</a:t>
            </a:r>
            <a:r>
              <a:rPr lang="en-US" dirty="0">
                <a:solidFill>
                  <a:schemeClr val="accent3"/>
                </a:solidFill>
                <a:latin typeface="Courier" charset="0"/>
                <a:ea typeface="Courier" charset="0"/>
                <a:cs typeface="Courier" charset="0"/>
              </a:rPr>
              <a:t/>
            </a:r>
            <a:br>
              <a:rPr lang="en-US" dirty="0">
                <a:solidFill>
                  <a:schemeClr val="accent3"/>
                </a:solidFill>
                <a:latin typeface="Courier" charset="0"/>
                <a:ea typeface="Courier" charset="0"/>
                <a:cs typeface="Courier" charset="0"/>
              </a:rPr>
            </a:br>
            <a:r>
              <a:rPr lang="en-US" dirty="0" smtClean="0">
                <a:latin typeface="Courier" charset="0"/>
                <a:ea typeface="Courier" charset="0"/>
                <a:cs typeface="Courier" charset="0"/>
              </a:rPr>
              <a:t>if</a:t>
            </a:r>
            <a:r>
              <a:rPr lang="en-US" dirty="0">
                <a:latin typeface="Courier" charset="0"/>
                <a:ea typeface="Courier" charset="0"/>
                <a:cs typeface="Courier" charset="0"/>
              </a:rPr>
              <a:t> (connect(</a:t>
            </a:r>
            <a:r>
              <a:rPr lang="en-US" dirty="0" err="1">
                <a:latin typeface="Courier" charset="0"/>
                <a:ea typeface="Courier" charset="0"/>
                <a:cs typeface="Courier" charset="0"/>
              </a:rPr>
              <a:t>sockfd</a:t>
            </a:r>
            <a:r>
              <a:rPr lang="en-US" dirty="0">
                <a:latin typeface="Courier" charset="0"/>
                <a:ea typeface="Courier" charset="0"/>
                <a:cs typeface="Courier" charset="0"/>
              </a:rPr>
              <a:t>, (</a:t>
            </a:r>
            <a:r>
              <a:rPr lang="en-US" dirty="0" err="1">
                <a:latin typeface="Courier" charset="0"/>
                <a:ea typeface="Courier" charset="0"/>
                <a:cs typeface="Courier" charset="0"/>
              </a:rPr>
              <a:t>struct</a:t>
            </a:r>
            <a:r>
              <a:rPr lang="en-US" dirty="0">
                <a:latin typeface="Courier" charset="0"/>
                <a:ea typeface="Courier" charset="0"/>
                <a:cs typeface="Courier" charset="0"/>
              </a:rPr>
              <a:t> </a:t>
            </a:r>
            <a:r>
              <a:rPr lang="en-US" dirty="0" err="1">
                <a:latin typeface="Courier" charset="0"/>
                <a:ea typeface="Courier" charset="0"/>
                <a:cs typeface="Courier" charset="0"/>
              </a:rPr>
              <a:t>sockaddr</a:t>
            </a:r>
            <a:r>
              <a:rPr lang="en-US" dirty="0">
                <a:latin typeface="Courier" charset="0"/>
                <a:ea typeface="Courier" charset="0"/>
                <a:cs typeface="Courier" charset="0"/>
              </a:rPr>
              <a:t> *) &amp;</a:t>
            </a:r>
            <a:r>
              <a:rPr lang="en-US" dirty="0" err="1">
                <a:latin typeface="Courier" charset="0"/>
                <a:ea typeface="Courier" charset="0"/>
                <a:cs typeface="Courier" charset="0"/>
              </a:rPr>
              <a:t>servaddr</a:t>
            </a:r>
            <a:r>
              <a:rPr lang="en-US" dirty="0">
                <a:latin typeface="Courier" charset="0"/>
                <a:ea typeface="Courier" charset="0"/>
                <a:cs typeface="Courier" charset="0"/>
              </a:rPr>
              <a:t>, </a:t>
            </a:r>
            <a:endParaRPr lang="en-US" dirty="0" smtClean="0">
              <a:latin typeface="Courier" charset="0"/>
              <a:ea typeface="Courier" charset="0"/>
              <a:cs typeface="Courier" charset="0"/>
            </a:endParaRPr>
          </a:p>
          <a:p>
            <a:pPr marL="0" indent="0" defTabSz="914400" eaLnBrk="1" fontAlgn="auto" hangingPunct="1">
              <a:lnSpc>
                <a:spcPct val="100000"/>
              </a:lnSpc>
              <a:spcBef>
                <a:spcPts val="0"/>
              </a:spcBef>
              <a:spcAft>
                <a:spcPts val="0"/>
              </a:spcAft>
              <a:buNone/>
            </a:pPr>
            <a:r>
              <a:rPr lang="en-US" dirty="0">
                <a:latin typeface="Courier" charset="0"/>
                <a:ea typeface="Courier" charset="0"/>
                <a:cs typeface="Courier" charset="0"/>
              </a:rPr>
              <a:t>	</a:t>
            </a:r>
            <a:r>
              <a:rPr lang="en-US" dirty="0" smtClean="0">
                <a:latin typeface="Courier" charset="0"/>
                <a:ea typeface="Courier" charset="0"/>
                <a:cs typeface="Courier" charset="0"/>
              </a:rPr>
              <a:t>      </a:t>
            </a:r>
            <a:r>
              <a:rPr lang="en-US" dirty="0" err="1" smtClean="0">
                <a:latin typeface="Courier" charset="0"/>
                <a:ea typeface="Courier" charset="0"/>
                <a:cs typeface="Courier" charset="0"/>
              </a:rPr>
              <a:t>sizeof</a:t>
            </a:r>
            <a:r>
              <a:rPr lang="en-US" dirty="0" smtClean="0">
                <a:latin typeface="Courier" charset="0"/>
                <a:ea typeface="Courier" charset="0"/>
                <a:cs typeface="Courier" charset="0"/>
              </a:rPr>
              <a:t>(</a:t>
            </a:r>
            <a:r>
              <a:rPr lang="en-US" dirty="0" err="1" smtClean="0">
                <a:latin typeface="Courier" charset="0"/>
                <a:ea typeface="Courier" charset="0"/>
                <a:cs typeface="Courier" charset="0"/>
              </a:rPr>
              <a:t>servaddr</a:t>
            </a:r>
            <a:r>
              <a:rPr lang="en-US" dirty="0" smtClean="0">
                <a:latin typeface="Courier" charset="0"/>
                <a:ea typeface="Courier" charset="0"/>
                <a:cs typeface="Courier" charset="0"/>
              </a:rPr>
              <a:t>)) &lt; 0</a:t>
            </a: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perror</a:t>
            </a:r>
            <a:r>
              <a:rPr lang="en-US" dirty="0" smtClean="0">
                <a:latin typeface="Courier" charset="0"/>
                <a:ea typeface="Courier" charset="0"/>
                <a:cs typeface="Courier" charset="0"/>
              </a:rPr>
              <a:t>(”Connect</a:t>
            </a:r>
            <a:r>
              <a:rPr lang="en-US" dirty="0">
                <a:latin typeface="Courier" charset="0"/>
                <a:ea typeface="Courier" charset="0"/>
                <a:cs typeface="Courier" charset="0"/>
              </a:rPr>
              <a:t> </a:t>
            </a:r>
            <a:r>
              <a:rPr lang="en-US" dirty="0" smtClean="0">
                <a:latin typeface="Courier" charset="0"/>
                <a:ea typeface="Courier" charset="0"/>
                <a:cs typeface="Courier" charset="0"/>
              </a:rPr>
              <a:t>to</a:t>
            </a:r>
            <a:r>
              <a:rPr lang="en-US" dirty="0">
                <a:latin typeface="Courier" charset="0"/>
                <a:ea typeface="Courier" charset="0"/>
                <a:cs typeface="Courier" charset="0"/>
              </a:rPr>
              <a:t> server");</a:t>
            </a:r>
            <a:br>
              <a:rPr lang="en-US" dirty="0">
                <a:latin typeface="Courier" charset="0"/>
                <a:ea typeface="Courier" charset="0"/>
                <a:cs typeface="Courier" charset="0"/>
              </a:rPr>
            </a:br>
            <a:r>
              <a:rPr lang="en-US" dirty="0">
                <a:latin typeface="Courier" charset="0"/>
                <a:ea typeface="Courier" charset="0"/>
                <a:cs typeface="Courier" charset="0"/>
              </a:rPr>
              <a:t>  exit(3);</a:t>
            </a:r>
            <a:br>
              <a:rPr lang="en-US" dirty="0">
                <a:latin typeface="Courier" charset="0"/>
                <a:ea typeface="Courier" charset="0"/>
                <a:cs typeface="Courier" charset="0"/>
              </a:rPr>
            </a:br>
            <a:r>
              <a:rPr lang="en-US" dirty="0" smtClean="0">
                <a:latin typeface="Courier" charset="0"/>
                <a:ea typeface="Courier" charset="0"/>
                <a:cs typeface="Courier" charset="0"/>
              </a:rPr>
              <a:t>}</a:t>
            </a:r>
            <a:r>
              <a:rPr lang="en-US" dirty="0">
                <a:latin typeface="Courier" charset="0"/>
                <a:ea typeface="Courier" charset="0"/>
                <a:cs typeface="Courier" charset="0"/>
              </a:rPr>
              <a:t/>
            </a:r>
            <a:br>
              <a:rPr lang="en-US" dirty="0">
                <a:latin typeface="Courier" charset="0"/>
                <a:ea typeface="Courier" charset="0"/>
                <a:cs typeface="Courier" charset="0"/>
              </a:rPr>
            </a:br>
            <a:endParaRPr lang="en-US" dirty="0" smtClean="0">
              <a:latin typeface="Courier" charset="0"/>
              <a:ea typeface="Courier" charset="0"/>
              <a:cs typeface="Courier" charset="0"/>
            </a:endParaRPr>
          </a:p>
          <a:p>
            <a:pPr marL="0" indent="0" defTabSz="914400" eaLnBrk="1" fontAlgn="auto" hangingPunct="1">
              <a:lnSpc>
                <a:spcPct val="100000"/>
              </a:lnSpc>
              <a:spcBef>
                <a:spcPts val="0"/>
              </a:spcBef>
              <a:spcAft>
                <a:spcPts val="0"/>
              </a:spcAft>
              <a:buNone/>
            </a:pPr>
            <a:r>
              <a:rPr lang="en-US" dirty="0" smtClean="0">
                <a:solidFill>
                  <a:schemeClr val="accent3"/>
                </a:solidFill>
                <a:latin typeface="Courier" charset="0"/>
                <a:ea typeface="Courier" charset="0"/>
                <a:cs typeface="Courier" charset="0"/>
              </a:rPr>
              <a:t>// Transmit the data over the TCP connection</a:t>
            </a:r>
            <a:r>
              <a:rPr lang="en-US" dirty="0">
                <a:latin typeface="Courier" charset="0"/>
                <a:ea typeface="Courier" charset="0"/>
                <a:cs typeface="Courier" charset="0"/>
              </a:rPr>
              <a:t/>
            </a:r>
            <a:br>
              <a:rPr lang="en-US" dirty="0">
                <a:latin typeface="Courier" charset="0"/>
                <a:ea typeface="Courier" charset="0"/>
                <a:cs typeface="Courier" charset="0"/>
              </a:rPr>
            </a:br>
            <a:r>
              <a:rPr lang="en-US" dirty="0" smtClean="0">
                <a:latin typeface="Courier" charset="0"/>
                <a:ea typeface="Courier" charset="0"/>
                <a:cs typeface="Courier" charset="0"/>
              </a:rPr>
              <a:t>send(</a:t>
            </a:r>
            <a:r>
              <a:rPr lang="en-US" dirty="0" err="1" smtClean="0">
                <a:latin typeface="Courier" charset="0"/>
                <a:ea typeface="Courier" charset="0"/>
                <a:cs typeface="Courier" charset="0"/>
              </a:rPr>
              <a:t>sockfd</a:t>
            </a:r>
            <a:r>
              <a:rPr lang="en-US" dirty="0">
                <a:latin typeface="Courier" charset="0"/>
                <a:ea typeface="Courier" charset="0"/>
                <a:cs typeface="Courier" charset="0"/>
              </a:rPr>
              <a:t>, </a:t>
            </a:r>
            <a:r>
              <a:rPr lang="en-US" dirty="0" err="1" smtClean="0">
                <a:latin typeface="Courier" charset="0"/>
                <a:ea typeface="Courier" charset="0"/>
                <a:cs typeface="Courier" charset="0"/>
              </a:rPr>
              <a:t>buf</a:t>
            </a:r>
            <a:r>
              <a:rPr lang="en-US" dirty="0" smtClean="0">
                <a:latin typeface="Courier" charset="0"/>
                <a:ea typeface="Courier" charset="0"/>
                <a:cs typeface="Courier" charset="0"/>
              </a:rPr>
              <a:t>,</a:t>
            </a:r>
            <a:r>
              <a:rPr lang="en-US" dirty="0">
                <a:latin typeface="Courier" charset="0"/>
                <a:ea typeface="Courier" charset="0"/>
                <a:cs typeface="Courier" charset="0"/>
              </a:rPr>
              <a:t> </a:t>
            </a:r>
            <a:r>
              <a:rPr lang="en-US" dirty="0" err="1" smtClean="0">
                <a:latin typeface="Courier" charset="0"/>
                <a:ea typeface="Courier" charset="0"/>
                <a:cs typeface="Courier" charset="0"/>
              </a:rPr>
              <a:t>strlen</a:t>
            </a:r>
            <a:r>
              <a:rPr lang="en-US" dirty="0" smtClean="0">
                <a:latin typeface="Courier" charset="0"/>
                <a:ea typeface="Courier" charset="0"/>
                <a:cs typeface="Courier" charset="0"/>
              </a:rPr>
              <a:t>(</a:t>
            </a:r>
            <a:r>
              <a:rPr lang="en-US" dirty="0" err="1" smtClean="0">
                <a:latin typeface="Courier" charset="0"/>
                <a:ea typeface="Courier" charset="0"/>
                <a:cs typeface="Courier" charset="0"/>
              </a:rPr>
              <a:t>buf</a:t>
            </a:r>
            <a:r>
              <a:rPr lang="en-US" dirty="0" smtClean="0">
                <a:latin typeface="Courier" charset="0"/>
                <a:ea typeface="Courier" charset="0"/>
                <a:cs typeface="Courier" charset="0"/>
              </a:rPr>
              <a:t>),</a:t>
            </a:r>
            <a:r>
              <a:rPr lang="en-US" dirty="0">
                <a:latin typeface="Courier" charset="0"/>
                <a:ea typeface="Courier" charset="0"/>
                <a:cs typeface="Courier" charset="0"/>
              </a:rPr>
              <a:t> 0);</a:t>
            </a:r>
          </a:p>
        </p:txBody>
      </p:sp>
      <p:sp>
        <p:nvSpPr>
          <p:cNvPr id="3" name="Slide Number Placeholder 2"/>
          <p:cNvSpPr>
            <a:spLocks noGrp="1"/>
          </p:cNvSpPr>
          <p:nvPr>
            <p:ph type="sldNum" sz="quarter" idx="12"/>
          </p:nvPr>
        </p:nvSpPr>
        <p:spPr/>
        <p:txBody>
          <a:bodyPr/>
          <a:lstStyle/>
          <a:p>
            <a:fld id="{729111C5-E04E-4942-8174-12BB645D56A6}" type="slidenum">
              <a:rPr lang="en-US" smtClean="0"/>
              <a:pPr/>
              <a:t>12</a:t>
            </a:fld>
            <a:endParaRPr lang="en-US"/>
          </a:p>
        </p:txBody>
      </p:sp>
      <p:sp>
        <p:nvSpPr>
          <p:cNvPr id="16" name="Rectangle 15"/>
          <p:cNvSpPr/>
          <p:nvPr/>
        </p:nvSpPr>
        <p:spPr>
          <a:xfrm>
            <a:off x="910510" y="3035489"/>
            <a:ext cx="7246779" cy="584775"/>
          </a:xfrm>
          <a:prstGeom prst="rect">
            <a:avLst/>
          </a:prstGeom>
          <a:solidFill>
            <a:schemeClr val="accent2">
              <a:lumMod val="20000"/>
              <a:lumOff val="80000"/>
            </a:schemeClr>
          </a:solidFill>
          <a:ln w="28575">
            <a:solidFill>
              <a:schemeClr val="tx1"/>
            </a:solidFill>
            <a:prstDash val="sysDash"/>
          </a:ln>
        </p:spPr>
        <p:txBody>
          <a:bodyPr wrap="square">
            <a:spAutoFit/>
          </a:bodyPr>
          <a:lstStyle/>
          <a:p>
            <a:r>
              <a:rPr lang="en-US" sz="3200" dirty="0" smtClean="0">
                <a:latin typeface="Arial" charset="0"/>
                <a:ea typeface="Arial" charset="0"/>
                <a:cs typeface="Arial" charset="0"/>
              </a:rPr>
              <a:t>Sockets </a:t>
            </a:r>
            <a:r>
              <a:rPr lang="en-US" sz="3200" dirty="0" smtClean="0">
                <a:solidFill>
                  <a:srgbClr val="FF0000"/>
                </a:solidFill>
                <a:latin typeface="Arial" charset="0"/>
                <a:ea typeface="Arial" charset="0"/>
                <a:cs typeface="Arial" charset="0"/>
              </a:rPr>
              <a:t>don’t provide transparency</a:t>
            </a:r>
            <a:endParaRPr lang="en-US" sz="3200" dirty="0">
              <a:solidFill>
                <a:srgbClr val="FF0000"/>
              </a:solidFill>
              <a:latin typeface="Arial" charset="0"/>
              <a:ea typeface="Arial" charset="0"/>
              <a:cs typeface="Arial" charset="0"/>
            </a:endParaRPr>
          </a:p>
        </p:txBody>
      </p:sp>
    </p:spTree>
    <p:extLst>
      <p:ext uri="{BB962C8B-B14F-4D97-AF65-F5344CB8AC3E}">
        <p14:creationId xmlns:p14="http://schemas.microsoft.com/office/powerpoint/2010/main" val="118029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b="1" dirty="0"/>
          </a:p>
          <a:p>
            <a:pPr marL="571500" indent="-514350">
              <a:buFont typeface="+mj-lt"/>
              <a:buAutoNum type="arabicPeriod"/>
            </a:pPr>
            <a:r>
              <a:rPr lang="en-US" dirty="0" smtClean="0">
                <a:solidFill>
                  <a:schemeClr val="tx1">
                    <a:lumMod val="50000"/>
                    <a:lumOff val="50000"/>
                  </a:schemeClr>
                </a:solidFill>
              </a:rPr>
              <a:t>Network Sockets</a:t>
            </a:r>
          </a:p>
          <a:p>
            <a:pPr marL="971550" lvl="1" indent="-514350">
              <a:buFont typeface="+mj-lt"/>
              <a:buAutoNum type="arabicPeriod"/>
            </a:pPr>
            <a:endParaRPr lang="en-US" dirty="0" smtClean="0"/>
          </a:p>
          <a:p>
            <a:pPr marL="571500" indent="-514350">
              <a:buFont typeface="+mj-lt"/>
              <a:buAutoNum type="arabicPeriod"/>
            </a:pPr>
            <a:r>
              <a:rPr lang="en-US" b="1" dirty="0" smtClean="0"/>
              <a:t>Remote Procedure Call</a:t>
            </a:r>
          </a:p>
          <a:p>
            <a:pPr marL="571500" indent="-514350">
              <a:buFont typeface="+mj-lt"/>
              <a:buAutoNum type="arabicPeriod"/>
            </a:pPr>
            <a:endParaRPr lang="en-US" b="1" dirty="0"/>
          </a:p>
          <a:p>
            <a:pPr marL="571500" indent="-514350">
              <a:buFont typeface="+mj-lt"/>
              <a:buAutoNum type="arabicPeriod"/>
            </a:pPr>
            <a:r>
              <a:rPr lang="en-US" dirty="0" smtClean="0"/>
              <a:t>Threads</a:t>
            </a:r>
          </a:p>
          <a:p>
            <a:endParaRPr lang="en-US"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13</a:t>
            </a:fld>
            <a:endParaRPr lang="en-US"/>
          </a:p>
        </p:txBody>
      </p:sp>
      <p:sp>
        <p:nvSpPr>
          <p:cNvPr id="4" name="Title 3"/>
          <p:cNvSpPr>
            <a:spLocks noGrp="1"/>
          </p:cNvSpPr>
          <p:nvPr>
            <p:ph type="title"/>
          </p:nvPr>
        </p:nvSpPr>
        <p:spPr/>
        <p:txBody>
          <a:bodyPr/>
          <a:lstStyle/>
          <a:p>
            <a:r>
              <a:rPr lang="en-US" dirty="0" smtClean="0"/>
              <a:t>Today’s outline</a:t>
            </a:r>
            <a:endParaRPr lang="en-US" dirty="0"/>
          </a:p>
        </p:txBody>
      </p:sp>
    </p:spTree>
    <p:extLst>
      <p:ext uri="{BB962C8B-B14F-4D97-AF65-F5344CB8AC3E}">
        <p14:creationId xmlns:p14="http://schemas.microsoft.com/office/powerpoint/2010/main" val="1999302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typical programmer is trained to write single-threaded code that runs in </a:t>
            </a:r>
            <a:r>
              <a:rPr lang="en-US" b="1" dirty="0" smtClean="0"/>
              <a:t>one place</a:t>
            </a:r>
          </a:p>
          <a:p>
            <a:endParaRPr lang="en-US" dirty="0" smtClean="0"/>
          </a:p>
          <a:p>
            <a:endParaRPr lang="en-US" dirty="0"/>
          </a:p>
          <a:p>
            <a:r>
              <a:rPr lang="en-US" b="1" dirty="0" smtClean="0"/>
              <a:t>Goal:</a:t>
            </a:r>
            <a:r>
              <a:rPr lang="en-US" dirty="0" smtClean="0"/>
              <a:t> Easy-to-program </a:t>
            </a:r>
            <a:r>
              <a:rPr lang="en-US" dirty="0"/>
              <a:t>network communication </a:t>
            </a:r>
            <a:r>
              <a:rPr lang="en-US" dirty="0" smtClean="0"/>
              <a:t>that makes client-server communication </a:t>
            </a:r>
            <a:r>
              <a:rPr lang="en-US" b="1" dirty="0" smtClean="0"/>
              <a:t>transparent</a:t>
            </a:r>
          </a:p>
          <a:p>
            <a:endParaRPr lang="en-US" dirty="0"/>
          </a:p>
          <a:p>
            <a:pPr lvl="1"/>
            <a:r>
              <a:rPr lang="en-US" dirty="0" smtClean="0"/>
              <a:t>Retains the “feel” of writing centralized code	</a:t>
            </a:r>
          </a:p>
          <a:p>
            <a:pPr lvl="2"/>
            <a:r>
              <a:rPr lang="en-US" dirty="0" smtClean="0"/>
              <a:t>Programmer needn’t think about the network</a:t>
            </a:r>
          </a:p>
          <a:p>
            <a:endParaRPr lang="en-US" dirty="0" smtClean="0"/>
          </a:p>
          <a:p>
            <a:endParaRPr lang="en-US" dirty="0"/>
          </a:p>
          <a:p>
            <a:r>
              <a:rPr lang="en-US" dirty="0" smtClean="0"/>
              <a:t>Course programming assignments use RPC</a:t>
            </a:r>
            <a:endParaRPr lang="en-US"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14</a:t>
            </a:fld>
            <a:endParaRPr lang="en-US" dirty="0"/>
          </a:p>
        </p:txBody>
      </p:sp>
      <p:sp>
        <p:nvSpPr>
          <p:cNvPr id="4" name="Title 3"/>
          <p:cNvSpPr>
            <a:spLocks noGrp="1"/>
          </p:cNvSpPr>
          <p:nvPr>
            <p:ph type="title"/>
          </p:nvPr>
        </p:nvSpPr>
        <p:spPr/>
        <p:txBody>
          <a:bodyPr/>
          <a:lstStyle/>
          <a:p>
            <a:r>
              <a:rPr lang="en-US" dirty="0" smtClean="0"/>
              <a:t>Why RPC?</a:t>
            </a:r>
            <a:endParaRPr lang="en-US" dirty="0"/>
          </a:p>
        </p:txBody>
      </p:sp>
    </p:spTree>
    <p:extLst>
      <p:ext uri="{BB962C8B-B14F-4D97-AF65-F5344CB8AC3E}">
        <p14:creationId xmlns:p14="http://schemas.microsoft.com/office/powerpoint/2010/main" val="555761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ea typeface="ＭＳ Ｐゴシック" pitchFamily="-1" charset="-128"/>
                <a:cs typeface="ＭＳ Ｐゴシック" pitchFamily="-1" charset="-128"/>
              </a:rPr>
              <a:t>What’s the goal of RPC?</a:t>
            </a:r>
          </a:p>
        </p:txBody>
      </p:sp>
      <p:sp>
        <p:nvSpPr>
          <p:cNvPr id="30723" name="Content Placeholder 2"/>
          <p:cNvSpPr>
            <a:spLocks noGrp="1"/>
          </p:cNvSpPr>
          <p:nvPr>
            <p:ph idx="1"/>
          </p:nvPr>
        </p:nvSpPr>
        <p:spPr>
          <a:xfrm>
            <a:off x="152400" y="1447800"/>
            <a:ext cx="8763000" cy="3352800"/>
          </a:xfrm>
        </p:spPr>
        <p:txBody>
          <a:bodyPr/>
          <a:lstStyle/>
          <a:p>
            <a:r>
              <a:rPr lang="en-US" dirty="0" smtClean="0"/>
              <a:t>Within </a:t>
            </a:r>
            <a:r>
              <a:rPr lang="en-US" dirty="0"/>
              <a:t>a single program, running </a:t>
            </a:r>
            <a:r>
              <a:rPr lang="en-US" dirty="0" smtClean="0"/>
              <a:t>in a single process, recall the </a:t>
            </a:r>
            <a:r>
              <a:rPr lang="en-US" dirty="0"/>
              <a:t>well-known notion of </a:t>
            </a:r>
            <a:r>
              <a:rPr lang="en-US" dirty="0" smtClean="0"/>
              <a:t>a </a:t>
            </a:r>
            <a:r>
              <a:rPr lang="en-US" b="1" dirty="0" smtClean="0">
                <a:solidFill>
                  <a:schemeClr val="accent6">
                    <a:lumMod val="75000"/>
                  </a:schemeClr>
                </a:solidFill>
              </a:rPr>
              <a:t>procedure call</a:t>
            </a:r>
            <a:r>
              <a:rPr lang="en-US" dirty="0" smtClean="0"/>
              <a:t>:</a:t>
            </a:r>
          </a:p>
          <a:p>
            <a:pPr lvl="1"/>
            <a:r>
              <a:rPr lang="en-US" b="1" i="1" dirty="0" smtClean="0">
                <a:solidFill>
                  <a:schemeClr val="accent6">
                    <a:lumMod val="75000"/>
                  </a:schemeClr>
                </a:solidFill>
              </a:rPr>
              <a:t>Caller</a:t>
            </a:r>
            <a:r>
              <a:rPr lang="en-US" dirty="0" smtClean="0">
                <a:solidFill>
                  <a:schemeClr val="accent6">
                    <a:lumMod val="75000"/>
                  </a:schemeClr>
                </a:solidFill>
              </a:rPr>
              <a:t> </a:t>
            </a:r>
            <a:r>
              <a:rPr lang="en-US" dirty="0"/>
              <a:t>pushes arguments onto </a:t>
            </a:r>
            <a:r>
              <a:rPr lang="en-US" dirty="0" smtClean="0"/>
              <a:t>stack,</a:t>
            </a:r>
            <a:endParaRPr lang="en-US" dirty="0"/>
          </a:p>
          <a:p>
            <a:pPr lvl="2"/>
            <a:r>
              <a:rPr lang="en-US" dirty="0"/>
              <a:t>j</a:t>
            </a:r>
            <a:r>
              <a:rPr lang="en-US" dirty="0" smtClean="0"/>
              <a:t>umps </a:t>
            </a:r>
            <a:r>
              <a:rPr lang="en-US" dirty="0"/>
              <a:t>to address of </a:t>
            </a:r>
            <a:r>
              <a:rPr lang="en-US" b="1" i="1" dirty="0">
                <a:solidFill>
                  <a:schemeClr val="accent6">
                    <a:lumMod val="75000"/>
                  </a:schemeClr>
                </a:solidFill>
              </a:rPr>
              <a:t>callee</a:t>
            </a:r>
            <a:r>
              <a:rPr lang="en-US" dirty="0">
                <a:solidFill>
                  <a:schemeClr val="accent6">
                    <a:lumMod val="75000"/>
                  </a:schemeClr>
                </a:solidFill>
              </a:rPr>
              <a:t> </a:t>
            </a:r>
            <a:r>
              <a:rPr lang="en-US" dirty="0" smtClean="0"/>
              <a:t>function</a:t>
            </a:r>
            <a:endParaRPr lang="en-US" dirty="0"/>
          </a:p>
          <a:p>
            <a:pPr lvl="1"/>
            <a:endParaRPr lang="en-US" b="1" i="1" dirty="0" smtClean="0">
              <a:solidFill>
                <a:schemeClr val="accent6">
                  <a:lumMod val="75000"/>
                </a:schemeClr>
              </a:solidFill>
            </a:endParaRPr>
          </a:p>
          <a:p>
            <a:pPr lvl="1"/>
            <a:r>
              <a:rPr lang="en-US" b="1" i="1" dirty="0" smtClean="0">
                <a:solidFill>
                  <a:schemeClr val="accent6">
                    <a:lumMod val="75000"/>
                  </a:schemeClr>
                </a:solidFill>
              </a:rPr>
              <a:t>Callee</a:t>
            </a:r>
            <a:r>
              <a:rPr lang="en-US" dirty="0" smtClean="0">
                <a:solidFill>
                  <a:schemeClr val="accent6">
                    <a:lumMod val="75000"/>
                  </a:schemeClr>
                </a:solidFill>
              </a:rPr>
              <a:t> </a:t>
            </a:r>
            <a:r>
              <a:rPr lang="en-US" dirty="0"/>
              <a:t>reads arguments from </a:t>
            </a:r>
            <a:r>
              <a:rPr lang="en-US" dirty="0" smtClean="0"/>
              <a:t>stack,</a:t>
            </a:r>
            <a:endParaRPr lang="en-US" dirty="0"/>
          </a:p>
          <a:p>
            <a:pPr lvl="2"/>
            <a:r>
              <a:rPr lang="en-US" dirty="0" smtClean="0"/>
              <a:t>executes</a:t>
            </a:r>
            <a:r>
              <a:rPr lang="en-US" dirty="0"/>
              <a:t>, puts return value in </a:t>
            </a:r>
            <a:r>
              <a:rPr lang="en-US" dirty="0" smtClean="0"/>
              <a:t>register,</a:t>
            </a:r>
          </a:p>
          <a:p>
            <a:pPr lvl="2"/>
            <a:r>
              <a:rPr lang="en-US" dirty="0" smtClean="0"/>
              <a:t>returns </a:t>
            </a:r>
            <a:r>
              <a:rPr lang="en-US" dirty="0"/>
              <a:t>to next instruction in </a:t>
            </a:r>
            <a:r>
              <a:rPr lang="en-US" dirty="0" smtClean="0"/>
              <a:t>caller</a:t>
            </a:r>
          </a:p>
        </p:txBody>
      </p:sp>
      <p:sp>
        <p:nvSpPr>
          <p:cNvPr id="30724" name="Slide Number Placeholder 3"/>
          <p:cNvSpPr>
            <a:spLocks noGrp="1"/>
          </p:cNvSpPr>
          <p:nvPr>
            <p:ph type="sldNum" sz="quarter" idx="12"/>
          </p:nvPr>
        </p:nvSpPr>
        <p:spPr bwMode="auto">
          <a:noFill/>
          <a:ln>
            <a:miter lim="800000"/>
            <a:headEnd/>
            <a:tailEnd/>
          </a:ln>
        </p:spPr>
        <p:txBody>
          <a:bodyPr/>
          <a:lstStyle/>
          <a:p>
            <a:fld id="{9500AEB7-5C94-5844-B096-584ECB153C49}" type="slidenum">
              <a:rPr lang="en-US" b="0" smtClean="0">
                <a:latin typeface="Arial" charset="0"/>
              </a:rPr>
              <a:pPr/>
              <a:t>15</a:t>
            </a:fld>
            <a:endParaRPr lang="en-US" b="0" dirty="0" smtClean="0">
              <a:latin typeface="Arial" charset="0"/>
            </a:endParaRPr>
          </a:p>
        </p:txBody>
      </p:sp>
      <p:sp>
        <p:nvSpPr>
          <p:cNvPr id="2" name="Rectangle 1"/>
          <p:cNvSpPr/>
          <p:nvPr/>
        </p:nvSpPr>
        <p:spPr>
          <a:xfrm>
            <a:off x="420291" y="5029200"/>
            <a:ext cx="8303419" cy="892552"/>
          </a:xfrm>
          <a:prstGeom prst="rect">
            <a:avLst/>
          </a:prstGeom>
          <a:solidFill>
            <a:schemeClr val="accent3">
              <a:lumMod val="20000"/>
              <a:lumOff val="80000"/>
            </a:schemeClr>
          </a:solidFill>
          <a:ln w="28575">
            <a:solidFill>
              <a:schemeClr val="tx1"/>
            </a:solidFill>
            <a:prstDash val="sysDash"/>
          </a:ln>
        </p:spPr>
        <p:txBody>
          <a:bodyPr wrap="square">
            <a:spAutoFit/>
          </a:bodyPr>
          <a:lstStyle/>
          <a:p>
            <a:r>
              <a:rPr lang="en-US" sz="2600" smtClean="0">
                <a:latin typeface="Arial" charset="0"/>
                <a:ea typeface="Arial" charset="0"/>
                <a:cs typeface="Arial" charset="0"/>
              </a:rPr>
              <a:t>RPC’s Goal</a:t>
            </a:r>
            <a:r>
              <a:rPr lang="en-US" sz="2600" dirty="0">
                <a:latin typeface="Arial" charset="0"/>
                <a:ea typeface="Arial" charset="0"/>
                <a:cs typeface="Arial" charset="0"/>
              </a:rPr>
              <a:t>: </a:t>
            </a:r>
            <a:r>
              <a:rPr lang="en-US" sz="2600" b="0" dirty="0">
                <a:latin typeface="Arial" charset="0"/>
                <a:ea typeface="Arial" charset="0"/>
                <a:cs typeface="Arial" charset="0"/>
              </a:rPr>
              <a:t>To make communication </a:t>
            </a:r>
            <a:r>
              <a:rPr lang="en-US" sz="2600" b="0" dirty="0" smtClean="0">
                <a:latin typeface="Arial" charset="0"/>
                <a:ea typeface="Arial" charset="0"/>
                <a:cs typeface="Arial" charset="0"/>
              </a:rPr>
              <a:t>appear </a:t>
            </a:r>
            <a:r>
              <a:rPr lang="en-US" sz="2600" b="0" dirty="0">
                <a:latin typeface="Arial" charset="0"/>
                <a:ea typeface="Arial" charset="0"/>
                <a:cs typeface="Arial" charset="0"/>
              </a:rPr>
              <a:t>like a </a:t>
            </a:r>
            <a:r>
              <a:rPr lang="en-US" sz="2600" dirty="0">
                <a:latin typeface="Arial" charset="0"/>
                <a:ea typeface="Arial" charset="0"/>
                <a:cs typeface="Arial" charset="0"/>
              </a:rPr>
              <a:t>local</a:t>
            </a:r>
            <a:r>
              <a:rPr lang="en-US" sz="2600" b="0" dirty="0">
                <a:latin typeface="Arial" charset="0"/>
                <a:ea typeface="Arial" charset="0"/>
                <a:cs typeface="Arial" charset="0"/>
              </a:rPr>
              <a:t> procedure </a:t>
            </a:r>
            <a:r>
              <a:rPr lang="en-US" sz="2600" b="0" dirty="0" smtClean="0">
                <a:latin typeface="Arial" charset="0"/>
                <a:ea typeface="Arial" charset="0"/>
                <a:cs typeface="Arial" charset="0"/>
              </a:rPr>
              <a:t>call: </a:t>
            </a:r>
            <a:r>
              <a:rPr lang="en-US" sz="2600" dirty="0" smtClean="0">
                <a:latin typeface="Arial" charset="0"/>
                <a:ea typeface="Arial" charset="0"/>
                <a:cs typeface="Arial" charset="0"/>
              </a:rPr>
              <a:t>transparency</a:t>
            </a:r>
            <a:r>
              <a:rPr lang="en-US" sz="2600" b="0" dirty="0" smtClean="0">
                <a:latin typeface="Arial" charset="0"/>
                <a:ea typeface="Arial" charset="0"/>
                <a:cs typeface="Arial" charset="0"/>
              </a:rPr>
              <a:t> </a:t>
            </a:r>
            <a:r>
              <a:rPr lang="en-US" sz="2600" b="0" dirty="0">
                <a:latin typeface="Arial" charset="0"/>
                <a:ea typeface="Arial" charset="0"/>
                <a:cs typeface="Arial" charset="0"/>
              </a:rPr>
              <a:t>for procedure calls</a:t>
            </a:r>
          </a:p>
        </p:txBody>
      </p:sp>
    </p:spTree>
    <p:extLst>
      <p:ext uri="{BB962C8B-B14F-4D97-AF65-F5344CB8AC3E}">
        <p14:creationId xmlns:p14="http://schemas.microsoft.com/office/powerpoint/2010/main" val="145149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Seems </a:t>
            </a:r>
            <a:r>
              <a:rPr lang="en-US" dirty="0"/>
              <a:t>obvious in retrospect, but RPC was only invented in the </a:t>
            </a:r>
            <a:r>
              <a:rPr lang="en-US" dirty="0" smtClean="0"/>
              <a:t>’80s</a:t>
            </a:r>
          </a:p>
          <a:p>
            <a:r>
              <a:rPr lang="en-US" dirty="0" smtClean="0"/>
              <a:t>See </a:t>
            </a:r>
            <a:r>
              <a:rPr lang="en-US" dirty="0" err="1"/>
              <a:t>Birrell</a:t>
            </a:r>
            <a:r>
              <a:rPr lang="en-US" dirty="0"/>
              <a:t> &amp; Nelson, “Implementing Remote Procedure Call” ... or</a:t>
            </a:r>
          </a:p>
          <a:p>
            <a:r>
              <a:rPr lang="en-US" dirty="0"/>
              <a:t>Bruce Nelson, Ph.D. Thesis, Carnegie Mellon University:  Remote Procedure Call., </a:t>
            </a:r>
            <a:r>
              <a:rPr lang="en-US" dirty="0" smtClean="0"/>
              <a:t>1981</a:t>
            </a:r>
            <a:endParaRPr lang="en-US" dirty="0"/>
          </a:p>
          <a:p>
            <a:endParaRPr lang="en-US"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16</a:t>
            </a:fld>
            <a:endParaRPr lang="en-US"/>
          </a:p>
        </p:txBody>
      </p:sp>
      <p:sp>
        <p:nvSpPr>
          <p:cNvPr id="4" name="Title 3"/>
          <p:cNvSpPr>
            <a:spLocks noGrp="1"/>
          </p:cNvSpPr>
          <p:nvPr>
            <p:ph type="title"/>
          </p:nvPr>
        </p:nvSpPr>
        <p:spPr/>
        <p:txBody>
          <a:bodyPr/>
          <a:lstStyle/>
          <a:p>
            <a:r>
              <a:rPr lang="en-US" dirty="0" smtClean="0"/>
              <a:t>Historical note</a:t>
            </a:r>
            <a:endParaRPr lang="en-US" dirty="0"/>
          </a:p>
        </p:txBody>
      </p:sp>
    </p:spTree>
    <p:extLst>
      <p:ext uri="{BB962C8B-B14F-4D97-AF65-F5344CB8AC3E}">
        <p14:creationId xmlns:p14="http://schemas.microsoft.com/office/powerpoint/2010/main" val="623006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lnSpcReduction="10000"/>
          </a:bodyPr>
          <a:lstStyle/>
          <a:p>
            <a:pPr marL="514350" indent="-514350">
              <a:buFont typeface="+mj-lt"/>
              <a:buAutoNum type="arabicPeriod"/>
            </a:pPr>
            <a:r>
              <a:rPr lang="en-US" b="1" dirty="0" smtClean="0"/>
              <a:t>Heterogeneity</a:t>
            </a:r>
          </a:p>
          <a:p>
            <a:pPr lvl="1"/>
            <a:r>
              <a:rPr lang="en-US" dirty="0" smtClean="0"/>
              <a:t>Client needs to </a:t>
            </a:r>
            <a:r>
              <a:rPr lang="en-US" b="1" dirty="0" smtClean="0"/>
              <a:t>rendezvous</a:t>
            </a:r>
            <a:r>
              <a:rPr lang="en-US" dirty="0" smtClean="0"/>
              <a:t> with the server</a:t>
            </a:r>
          </a:p>
          <a:p>
            <a:pPr lvl="1"/>
            <a:r>
              <a:rPr lang="en-US" dirty="0" smtClean="0"/>
              <a:t>Server must </a:t>
            </a:r>
            <a:r>
              <a:rPr lang="en-US" b="1" dirty="0" smtClean="0"/>
              <a:t>dispatch</a:t>
            </a:r>
            <a:r>
              <a:rPr lang="en-US" dirty="0" smtClean="0"/>
              <a:t> to the required function</a:t>
            </a:r>
          </a:p>
          <a:p>
            <a:pPr lvl="2"/>
            <a:r>
              <a:rPr lang="en-US" dirty="0" smtClean="0"/>
              <a:t>What if server is </a:t>
            </a:r>
            <a:r>
              <a:rPr lang="en-US" b="1" dirty="0" smtClean="0"/>
              <a:t>different</a:t>
            </a:r>
            <a:r>
              <a:rPr lang="en-US" dirty="0" smtClean="0"/>
              <a:t> type of machine?</a:t>
            </a:r>
          </a:p>
          <a:p>
            <a:endParaRPr lang="en-US" b="1" dirty="0" smtClean="0"/>
          </a:p>
          <a:p>
            <a:pPr marL="514350" indent="-514350">
              <a:buFont typeface="+mj-lt"/>
              <a:buAutoNum type="arabicPeriod" startAt="2"/>
            </a:pPr>
            <a:r>
              <a:rPr lang="en-US" b="1" dirty="0" smtClean="0"/>
              <a:t>Failure</a:t>
            </a:r>
          </a:p>
          <a:p>
            <a:pPr lvl="1"/>
            <a:r>
              <a:rPr lang="en-US" dirty="0" smtClean="0"/>
              <a:t>What if messages get </a:t>
            </a:r>
            <a:r>
              <a:rPr lang="en-US" b="1" dirty="0" smtClean="0">
                <a:solidFill>
                  <a:srgbClr val="FF0000"/>
                </a:solidFill>
              </a:rPr>
              <a:t>dropped?</a:t>
            </a:r>
          </a:p>
          <a:p>
            <a:pPr lvl="1"/>
            <a:r>
              <a:rPr lang="en-US" dirty="0" smtClean="0"/>
              <a:t>What if client, server, or network </a:t>
            </a:r>
            <a:r>
              <a:rPr lang="en-US" b="1" dirty="0" smtClean="0">
                <a:solidFill>
                  <a:srgbClr val="FF0000"/>
                </a:solidFill>
              </a:rPr>
              <a:t>fails?</a:t>
            </a:r>
            <a:endParaRPr lang="en-US" dirty="0" smtClean="0"/>
          </a:p>
          <a:p>
            <a:endParaRPr lang="en-US" dirty="0"/>
          </a:p>
          <a:p>
            <a:pPr marL="514350" indent="-514350">
              <a:buFont typeface="+mj-lt"/>
              <a:buAutoNum type="arabicPeriod" startAt="3"/>
            </a:pPr>
            <a:r>
              <a:rPr lang="en-US" b="1" dirty="0" smtClean="0"/>
              <a:t>Performance</a:t>
            </a:r>
          </a:p>
          <a:p>
            <a:pPr lvl="1"/>
            <a:r>
              <a:rPr lang="en-US" dirty="0" smtClean="0"/>
              <a:t>Procedure call takes ≈ 10 cycles ≈ 3 ns</a:t>
            </a:r>
          </a:p>
          <a:p>
            <a:pPr lvl="1"/>
            <a:r>
              <a:rPr lang="en-US" dirty="0" smtClean="0"/>
              <a:t>RPC in a data center takes ≈ 10 </a:t>
            </a:r>
            <a:r>
              <a:rPr lang="en-US" dirty="0" err="1" smtClean="0"/>
              <a:t>μs</a:t>
            </a:r>
            <a:r>
              <a:rPr lang="en-US" dirty="0" smtClean="0"/>
              <a:t> (10</a:t>
            </a:r>
            <a:r>
              <a:rPr lang="en-US" baseline="30000" dirty="0" smtClean="0"/>
              <a:t>3</a:t>
            </a:r>
            <a:r>
              <a:rPr lang="en-US" dirty="0" smtClean="0"/>
              <a:t>× slower)</a:t>
            </a:r>
          </a:p>
          <a:p>
            <a:pPr lvl="2"/>
            <a:r>
              <a:rPr lang="en-US" dirty="0" smtClean="0"/>
              <a:t>In the wide area, typically 10</a:t>
            </a:r>
            <a:r>
              <a:rPr lang="en-US" baseline="30000" dirty="0" smtClean="0"/>
              <a:t>6</a:t>
            </a:r>
            <a:r>
              <a:rPr lang="en-US" dirty="0" smtClean="0"/>
              <a:t>× slower</a:t>
            </a:r>
            <a:endParaRPr lang="en-US" dirty="0"/>
          </a:p>
        </p:txBody>
      </p:sp>
      <p:sp>
        <p:nvSpPr>
          <p:cNvPr id="6" name="Slide Number Placeholder 5"/>
          <p:cNvSpPr>
            <a:spLocks noGrp="1"/>
          </p:cNvSpPr>
          <p:nvPr>
            <p:ph type="sldNum" sz="quarter" idx="12"/>
          </p:nvPr>
        </p:nvSpPr>
        <p:spPr/>
        <p:txBody>
          <a:bodyPr/>
          <a:lstStyle/>
          <a:p>
            <a:pPr>
              <a:defRPr/>
            </a:pPr>
            <a:fld id="{1D4929D7-7AD0-024D-8F69-58F7A677FF78}" type="slidenum">
              <a:rPr lang="en-US" smtClean="0"/>
              <a:pPr>
                <a:defRPr/>
              </a:pPr>
              <a:t>17</a:t>
            </a:fld>
            <a:endParaRPr lang="en-US"/>
          </a:p>
        </p:txBody>
      </p:sp>
      <p:sp>
        <p:nvSpPr>
          <p:cNvPr id="8" name="Title 7"/>
          <p:cNvSpPr>
            <a:spLocks noGrp="1"/>
          </p:cNvSpPr>
          <p:nvPr>
            <p:ph type="title"/>
          </p:nvPr>
        </p:nvSpPr>
        <p:spPr/>
        <p:txBody>
          <a:bodyPr/>
          <a:lstStyle/>
          <a:p>
            <a:r>
              <a:rPr lang="en-US" dirty="0" smtClean="0"/>
              <a:t>RPC issues</a:t>
            </a:r>
            <a:endParaRPr lang="en-US" dirty="0"/>
          </a:p>
        </p:txBody>
      </p:sp>
    </p:spTree>
    <p:extLst>
      <p:ext uri="{BB962C8B-B14F-4D97-AF65-F5344CB8AC3E}">
        <p14:creationId xmlns:p14="http://schemas.microsoft.com/office/powerpoint/2010/main" val="53357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10000"/>
              </a:lnSpc>
            </a:pPr>
            <a:r>
              <a:rPr lang="en-US" dirty="0" smtClean="0"/>
              <a:t>Not an issue for </a:t>
            </a:r>
            <a:r>
              <a:rPr lang="en-US" b="1" dirty="0" smtClean="0"/>
              <a:t>local</a:t>
            </a:r>
            <a:r>
              <a:rPr lang="en-US" dirty="0" smtClean="0"/>
              <a:t> procedure call</a:t>
            </a:r>
          </a:p>
          <a:p>
            <a:pPr>
              <a:lnSpc>
                <a:spcPct val="110000"/>
              </a:lnSpc>
            </a:pPr>
            <a:endParaRPr lang="en-US" dirty="0"/>
          </a:p>
          <a:p>
            <a:pPr>
              <a:lnSpc>
                <a:spcPct val="110000"/>
              </a:lnSpc>
            </a:pPr>
            <a:r>
              <a:rPr lang="en-US" dirty="0" smtClean="0"/>
              <a:t>For a remote procedure call, a </a:t>
            </a:r>
            <a:r>
              <a:rPr lang="en-US" b="1" dirty="0" smtClean="0"/>
              <a:t>remote machine may:</a:t>
            </a:r>
            <a:endParaRPr lang="en-US" b="1" dirty="0"/>
          </a:p>
          <a:p>
            <a:pPr lvl="1">
              <a:lnSpc>
                <a:spcPct val="110000"/>
              </a:lnSpc>
            </a:pPr>
            <a:r>
              <a:rPr lang="en-US" dirty="0" smtClean="0"/>
              <a:t>Represent data </a:t>
            </a:r>
            <a:r>
              <a:rPr lang="en-US" dirty="0"/>
              <a:t>types</a:t>
            </a:r>
            <a:r>
              <a:rPr lang="en-US" dirty="0">
                <a:solidFill>
                  <a:schemeClr val="accent6">
                    <a:lumMod val="75000"/>
                  </a:schemeClr>
                </a:solidFill>
              </a:rPr>
              <a:t> </a:t>
            </a:r>
            <a:r>
              <a:rPr lang="en-US" dirty="0" smtClean="0"/>
              <a:t>using </a:t>
            </a:r>
            <a:r>
              <a:rPr lang="en-US" b="1" dirty="0">
                <a:solidFill>
                  <a:srgbClr val="FF0000"/>
                </a:solidFill>
              </a:rPr>
              <a:t>different </a:t>
            </a:r>
            <a:r>
              <a:rPr lang="en-US" b="1" dirty="0" smtClean="0">
                <a:solidFill>
                  <a:srgbClr val="FF0000"/>
                </a:solidFill>
              </a:rPr>
              <a:t>sizes</a:t>
            </a:r>
            <a:endParaRPr lang="en-US" dirty="0" smtClean="0">
              <a:solidFill>
                <a:srgbClr val="FF0000"/>
              </a:solidFill>
            </a:endParaRPr>
          </a:p>
          <a:p>
            <a:pPr lvl="1">
              <a:lnSpc>
                <a:spcPct val="110000"/>
              </a:lnSpc>
            </a:pPr>
            <a:r>
              <a:rPr lang="en-US" dirty="0" smtClean="0"/>
              <a:t>Use a </a:t>
            </a:r>
            <a:r>
              <a:rPr lang="en-US" b="1" dirty="0" smtClean="0">
                <a:solidFill>
                  <a:srgbClr val="FF0000"/>
                </a:solidFill>
              </a:rPr>
              <a:t>different byte ordering </a:t>
            </a:r>
            <a:r>
              <a:rPr lang="en-US" dirty="0" smtClean="0"/>
              <a:t>(</a:t>
            </a:r>
            <a:r>
              <a:rPr lang="en-US" i="1" dirty="0" smtClean="0"/>
              <a:t>endianness</a:t>
            </a:r>
            <a:r>
              <a:rPr lang="en-US" dirty="0" smtClean="0"/>
              <a:t>)</a:t>
            </a:r>
            <a:endParaRPr lang="en-US" b="1" dirty="0">
              <a:solidFill>
                <a:schemeClr val="accent6">
                  <a:lumMod val="75000"/>
                </a:schemeClr>
              </a:solidFill>
            </a:endParaRPr>
          </a:p>
          <a:p>
            <a:pPr lvl="1">
              <a:lnSpc>
                <a:spcPct val="110000"/>
              </a:lnSpc>
            </a:pPr>
            <a:r>
              <a:rPr lang="en-US" dirty="0" smtClean="0"/>
              <a:t>Represent floating point numbers </a:t>
            </a:r>
            <a:r>
              <a:rPr lang="en-US" b="1" dirty="0" smtClean="0">
                <a:solidFill>
                  <a:srgbClr val="FF0000"/>
                </a:solidFill>
              </a:rPr>
              <a:t>differently</a:t>
            </a:r>
            <a:endParaRPr lang="en-US" b="1" dirty="0">
              <a:solidFill>
                <a:srgbClr val="FF0000"/>
              </a:solidFill>
            </a:endParaRPr>
          </a:p>
          <a:p>
            <a:pPr lvl="1">
              <a:lnSpc>
                <a:spcPct val="110000"/>
              </a:lnSpc>
            </a:pPr>
            <a:r>
              <a:rPr lang="en-US" dirty="0" smtClean="0"/>
              <a:t>Have </a:t>
            </a:r>
            <a:r>
              <a:rPr lang="en-US" b="1" dirty="0" smtClean="0">
                <a:solidFill>
                  <a:srgbClr val="FF0000"/>
                </a:solidFill>
              </a:rPr>
              <a:t>different data alignment </a:t>
            </a:r>
            <a:r>
              <a:rPr lang="en-US" dirty="0" smtClean="0"/>
              <a:t>requirements</a:t>
            </a:r>
            <a:endParaRPr lang="en-US" dirty="0"/>
          </a:p>
          <a:p>
            <a:pPr lvl="2">
              <a:lnSpc>
                <a:spcPct val="110000"/>
              </a:lnSpc>
            </a:pPr>
            <a:r>
              <a:rPr lang="en-US" i="1" spc="-150" dirty="0" smtClean="0"/>
              <a:t>e.g.,</a:t>
            </a:r>
            <a:r>
              <a:rPr lang="en-US" spc="-150" dirty="0" smtClean="0"/>
              <a:t> 4-byte type begins only on 4-byte memory boundary</a:t>
            </a:r>
            <a:endParaRPr lang="en-US" spc="-150" dirty="0"/>
          </a:p>
          <a:p>
            <a:pPr>
              <a:lnSpc>
                <a:spcPct val="110000"/>
              </a:lnSpc>
            </a:pPr>
            <a:endParaRPr lang="en-US"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18</a:t>
            </a:fld>
            <a:endParaRPr lang="en-US" dirty="0"/>
          </a:p>
        </p:txBody>
      </p:sp>
      <p:sp>
        <p:nvSpPr>
          <p:cNvPr id="4" name="Title 3"/>
          <p:cNvSpPr>
            <a:spLocks noGrp="1"/>
          </p:cNvSpPr>
          <p:nvPr>
            <p:ph type="title"/>
          </p:nvPr>
        </p:nvSpPr>
        <p:spPr/>
        <p:txBody>
          <a:bodyPr/>
          <a:lstStyle/>
          <a:p>
            <a:r>
              <a:rPr lang="en-US" dirty="0" smtClean="0"/>
              <a:t>Problem: Differences in data representation</a:t>
            </a:r>
            <a:endParaRPr lang="en-US" dirty="0"/>
          </a:p>
        </p:txBody>
      </p:sp>
    </p:spTree>
    <p:extLst>
      <p:ext uri="{BB962C8B-B14F-4D97-AF65-F5344CB8AC3E}">
        <p14:creationId xmlns:p14="http://schemas.microsoft.com/office/powerpoint/2010/main" val="172447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Language support </a:t>
            </a:r>
            <a:r>
              <a:rPr lang="en-US" b="1" dirty="0" smtClean="0">
                <a:solidFill>
                  <a:srgbClr val="FF0000"/>
                </a:solidFill>
              </a:rPr>
              <a:t>varies:</a:t>
            </a:r>
          </a:p>
          <a:p>
            <a:pPr lvl="1"/>
            <a:endParaRPr lang="en-US" dirty="0" smtClean="0"/>
          </a:p>
          <a:p>
            <a:pPr lvl="1"/>
            <a:r>
              <a:rPr lang="en-US" dirty="0" smtClean="0"/>
              <a:t>Many programming languages have </a:t>
            </a:r>
            <a:r>
              <a:rPr lang="en-US" b="1" dirty="0" smtClean="0">
                <a:solidFill>
                  <a:srgbClr val="FF0000"/>
                </a:solidFill>
              </a:rPr>
              <a:t>no inbuilt concept</a:t>
            </a:r>
            <a:r>
              <a:rPr lang="en-US" b="1" dirty="0" smtClean="0"/>
              <a:t> </a:t>
            </a:r>
            <a:r>
              <a:rPr lang="en-US" dirty="0" smtClean="0"/>
              <a:t>of remote procedure calls</a:t>
            </a:r>
          </a:p>
          <a:p>
            <a:pPr lvl="2"/>
            <a:r>
              <a:rPr lang="en-US" i="1" dirty="0" smtClean="0"/>
              <a:t>e.g., </a:t>
            </a:r>
            <a:r>
              <a:rPr lang="en-US" dirty="0" smtClean="0"/>
              <a:t>C, C++, earlier Java: won’t generate stubs</a:t>
            </a:r>
          </a:p>
          <a:p>
            <a:pPr lvl="1"/>
            <a:endParaRPr lang="en-US" i="1" dirty="0"/>
          </a:p>
          <a:p>
            <a:pPr lvl="1"/>
            <a:r>
              <a:rPr lang="en-US" dirty="0" smtClean="0"/>
              <a:t>Some languages have </a:t>
            </a:r>
            <a:r>
              <a:rPr lang="en-US" b="1" dirty="0" smtClean="0">
                <a:solidFill>
                  <a:schemeClr val="accent3">
                    <a:lumMod val="50000"/>
                  </a:schemeClr>
                </a:solidFill>
              </a:rPr>
              <a:t>support that enables RPC</a:t>
            </a:r>
          </a:p>
          <a:p>
            <a:pPr lvl="2"/>
            <a:r>
              <a:rPr lang="en-US" i="1" dirty="0" smtClean="0"/>
              <a:t>e.g.,</a:t>
            </a:r>
            <a:r>
              <a:rPr lang="en-US" dirty="0" smtClean="0"/>
              <a:t> Python, Haskell, </a:t>
            </a:r>
            <a:r>
              <a:rPr lang="en-US" b="1" dirty="0" smtClean="0"/>
              <a:t>Go</a:t>
            </a:r>
          </a:p>
          <a:p>
            <a:pPr lvl="2"/>
            <a:endParaRPr lang="en-US" dirty="0"/>
          </a:p>
          <a:p>
            <a:endParaRPr lang="en-US"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19</a:t>
            </a:fld>
            <a:endParaRPr lang="en-US"/>
          </a:p>
        </p:txBody>
      </p:sp>
      <p:sp>
        <p:nvSpPr>
          <p:cNvPr id="4" name="Title 3"/>
          <p:cNvSpPr>
            <a:spLocks noGrp="1"/>
          </p:cNvSpPr>
          <p:nvPr>
            <p:ph type="title"/>
          </p:nvPr>
        </p:nvSpPr>
        <p:spPr/>
        <p:txBody>
          <a:bodyPr/>
          <a:lstStyle/>
          <a:p>
            <a:r>
              <a:rPr lang="en-US" dirty="0" smtClean="0"/>
              <a:t>Problem: Differences in </a:t>
            </a:r>
            <a:br>
              <a:rPr lang="en-US" dirty="0" smtClean="0"/>
            </a:br>
            <a:r>
              <a:rPr lang="en-US" dirty="0" smtClean="0"/>
              <a:t>programming support</a:t>
            </a:r>
            <a:endParaRPr lang="en-US" dirty="0"/>
          </a:p>
        </p:txBody>
      </p:sp>
    </p:spTree>
    <p:extLst>
      <p:ext uri="{BB962C8B-B14F-4D97-AF65-F5344CB8AC3E}">
        <p14:creationId xmlns:p14="http://schemas.microsoft.com/office/powerpoint/2010/main" val="635073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a:t>
            </a:r>
            <a:r>
              <a:rPr lang="en-US" b="1" i="1" dirty="0" smtClean="0"/>
              <a:t>distributed system</a:t>
            </a:r>
            <a:r>
              <a:rPr lang="en-US" dirty="0" smtClean="0"/>
              <a:t> is many cooperating computers that appear to users as a single service</a:t>
            </a:r>
          </a:p>
          <a:p>
            <a:endParaRPr lang="en-US" b="1" dirty="0" smtClean="0"/>
          </a:p>
          <a:p>
            <a:endParaRPr lang="en-US" b="1" dirty="0" smtClean="0"/>
          </a:p>
          <a:p>
            <a:r>
              <a:rPr lang="en-US" b="1" dirty="0" smtClean="0">
                <a:solidFill>
                  <a:schemeClr val="accent6">
                    <a:lumMod val="75000"/>
                  </a:schemeClr>
                </a:solidFill>
              </a:rPr>
              <a:t>Today— </a:t>
            </a:r>
            <a:r>
              <a:rPr lang="en-US" i="1" dirty="0" smtClean="0"/>
              <a:t>How can processes on different cooperating computers </a:t>
            </a:r>
            <a:r>
              <a:rPr lang="en-US" b="1" i="1" dirty="0" smtClean="0"/>
              <a:t>exchange information?</a:t>
            </a:r>
            <a:endParaRPr lang="en-US" b="1" i="1" dirty="0"/>
          </a:p>
          <a:p>
            <a:endParaRPr lang="en-US" b="1" dirty="0"/>
          </a:p>
          <a:p>
            <a:pPr marL="571500" indent="-514350">
              <a:buFont typeface="+mj-lt"/>
              <a:buAutoNum type="arabicPeriod"/>
            </a:pPr>
            <a:r>
              <a:rPr lang="en-US" b="1" dirty="0" smtClean="0"/>
              <a:t>Network Sockets</a:t>
            </a:r>
          </a:p>
          <a:p>
            <a:pPr marL="571500" indent="-514350">
              <a:buFont typeface="+mj-lt"/>
              <a:buAutoNum type="arabicPeriod"/>
            </a:pPr>
            <a:endParaRPr lang="en-US" dirty="0" smtClean="0"/>
          </a:p>
          <a:p>
            <a:pPr marL="571500" indent="-514350">
              <a:buFont typeface="+mj-lt"/>
              <a:buAutoNum type="arabicPeriod"/>
            </a:pPr>
            <a:r>
              <a:rPr lang="en-US" dirty="0" smtClean="0"/>
              <a:t>Remote Procedure Call</a:t>
            </a:r>
          </a:p>
          <a:p>
            <a:pPr marL="571500" indent="-514350">
              <a:buFont typeface="+mj-lt"/>
              <a:buAutoNum type="arabicPeriod"/>
            </a:pPr>
            <a:endParaRPr lang="en-US" dirty="0"/>
          </a:p>
          <a:p>
            <a:pPr marL="571500" indent="-514350">
              <a:buFont typeface="+mj-lt"/>
              <a:buAutoNum type="arabicPeriod"/>
            </a:pPr>
            <a:r>
              <a:rPr lang="en-US" dirty="0" smtClean="0"/>
              <a:t>Threads</a:t>
            </a:r>
          </a:p>
          <a:p>
            <a:endParaRPr lang="en-US"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2</a:t>
            </a:fld>
            <a:endParaRPr lang="en-US"/>
          </a:p>
        </p:txBody>
      </p:sp>
      <p:sp>
        <p:nvSpPr>
          <p:cNvPr id="4" name="Title 3"/>
          <p:cNvSpPr>
            <a:spLocks noGrp="1"/>
          </p:cNvSpPr>
          <p:nvPr>
            <p:ph type="title"/>
          </p:nvPr>
        </p:nvSpPr>
        <p:spPr/>
        <p:txBody>
          <a:bodyPr/>
          <a:lstStyle/>
          <a:p>
            <a:r>
              <a:rPr lang="en-US" dirty="0" smtClean="0"/>
              <a:t>Context and today’s outline</a:t>
            </a:r>
            <a:endParaRPr lang="en-US" dirty="0"/>
          </a:p>
        </p:txBody>
      </p:sp>
    </p:spTree>
    <p:extLst>
      <p:ext uri="{BB962C8B-B14F-4D97-AF65-F5344CB8AC3E}">
        <p14:creationId xmlns:p14="http://schemas.microsoft.com/office/powerpoint/2010/main" val="113948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Mechanism </a:t>
            </a:r>
            <a:r>
              <a:rPr lang="en-US" dirty="0"/>
              <a:t>to pass procedure parameters and return values </a:t>
            </a:r>
            <a:r>
              <a:rPr lang="en-US" dirty="0" smtClean="0"/>
              <a:t>in a </a:t>
            </a:r>
            <a:r>
              <a:rPr lang="en-US" b="1" dirty="0">
                <a:solidFill>
                  <a:schemeClr val="accent3">
                    <a:lumMod val="50000"/>
                  </a:schemeClr>
                </a:solidFill>
              </a:rPr>
              <a:t>machine-independent </a:t>
            </a:r>
            <a:r>
              <a:rPr lang="en-US" b="1" dirty="0" smtClean="0">
                <a:solidFill>
                  <a:schemeClr val="accent3">
                    <a:lumMod val="50000"/>
                  </a:schemeClr>
                </a:solidFill>
              </a:rPr>
              <a:t>way</a:t>
            </a:r>
          </a:p>
          <a:p>
            <a:endParaRPr lang="en-US" b="1" dirty="0"/>
          </a:p>
          <a:p>
            <a:r>
              <a:rPr lang="en-US" dirty="0" smtClean="0"/>
              <a:t>Programmer may write an </a:t>
            </a:r>
            <a:r>
              <a:rPr lang="en-US" b="1" i="1" dirty="0" smtClean="0">
                <a:solidFill>
                  <a:schemeClr val="accent6">
                    <a:lumMod val="75000"/>
                  </a:schemeClr>
                </a:solidFill>
              </a:rPr>
              <a:t>interface description </a:t>
            </a:r>
            <a:r>
              <a:rPr lang="en-US" dirty="0" smtClean="0"/>
              <a:t>in the IDL</a:t>
            </a:r>
          </a:p>
          <a:p>
            <a:pPr lvl="1"/>
            <a:r>
              <a:rPr lang="en-US" spc="-150" dirty="0" smtClean="0"/>
              <a:t>Defines API for procedure calls: names, parameter/return types</a:t>
            </a:r>
          </a:p>
          <a:p>
            <a:pPr lvl="1"/>
            <a:endParaRPr lang="en-US" dirty="0"/>
          </a:p>
          <a:p>
            <a:r>
              <a:rPr lang="en-US" dirty="0" smtClean="0"/>
              <a:t>Then runs an </a:t>
            </a:r>
            <a:r>
              <a:rPr lang="en-US" b="1" i="1" dirty="0" smtClean="0">
                <a:solidFill>
                  <a:schemeClr val="accent6">
                    <a:lumMod val="75000"/>
                  </a:schemeClr>
                </a:solidFill>
              </a:rPr>
              <a:t>IDL compiler </a:t>
            </a:r>
            <a:r>
              <a:rPr lang="en-US" dirty="0" smtClean="0"/>
              <a:t>which generates:</a:t>
            </a:r>
          </a:p>
          <a:p>
            <a:pPr lvl="1"/>
            <a:r>
              <a:rPr lang="en-US" dirty="0" smtClean="0"/>
              <a:t>Code to </a:t>
            </a:r>
            <a:r>
              <a:rPr lang="en-US" b="1" i="1" dirty="0" smtClean="0">
                <a:solidFill>
                  <a:schemeClr val="accent6">
                    <a:lumMod val="75000"/>
                  </a:schemeClr>
                </a:solidFill>
              </a:rPr>
              <a:t>marshal</a:t>
            </a:r>
            <a:r>
              <a:rPr lang="en-US" dirty="0" smtClean="0">
                <a:solidFill>
                  <a:schemeClr val="accent6">
                    <a:lumMod val="75000"/>
                  </a:schemeClr>
                </a:solidFill>
              </a:rPr>
              <a:t> </a:t>
            </a:r>
            <a:r>
              <a:rPr lang="en-US" dirty="0" smtClean="0"/>
              <a:t>(convert) native data types into machine-independent byte streams</a:t>
            </a:r>
          </a:p>
          <a:p>
            <a:pPr lvl="2"/>
            <a:r>
              <a:rPr lang="en-US" dirty="0" smtClean="0"/>
              <a:t>And vice-versa, called </a:t>
            </a:r>
            <a:r>
              <a:rPr lang="en-US" b="1" i="1" dirty="0" err="1" smtClean="0">
                <a:solidFill>
                  <a:schemeClr val="accent6">
                    <a:lumMod val="75000"/>
                  </a:schemeClr>
                </a:solidFill>
              </a:rPr>
              <a:t>unmarshaling</a:t>
            </a:r>
            <a:endParaRPr lang="en-US" dirty="0" smtClean="0"/>
          </a:p>
          <a:p>
            <a:pPr lvl="1"/>
            <a:endParaRPr lang="en-US" b="1" dirty="0" smtClean="0"/>
          </a:p>
          <a:p>
            <a:pPr lvl="1"/>
            <a:r>
              <a:rPr lang="en-US" b="1" spc="-150" dirty="0" smtClean="0"/>
              <a:t>Client stub: </a:t>
            </a:r>
            <a:r>
              <a:rPr lang="en-US" spc="-150" dirty="0" smtClean="0"/>
              <a:t>Forwards local procedure call as a request to server</a:t>
            </a:r>
          </a:p>
          <a:p>
            <a:pPr lvl="1"/>
            <a:endParaRPr lang="en-US" b="1" dirty="0" smtClean="0"/>
          </a:p>
          <a:p>
            <a:pPr lvl="1"/>
            <a:r>
              <a:rPr lang="en-US" b="1" dirty="0" smtClean="0"/>
              <a:t>Server stub: </a:t>
            </a:r>
            <a:r>
              <a:rPr lang="en-US" dirty="0" smtClean="0"/>
              <a:t>Dispatches RPC to its implementation</a:t>
            </a:r>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20</a:t>
            </a:fld>
            <a:endParaRPr lang="en-US"/>
          </a:p>
        </p:txBody>
      </p:sp>
      <p:sp>
        <p:nvSpPr>
          <p:cNvPr id="4" name="Title 3"/>
          <p:cNvSpPr>
            <a:spLocks noGrp="1"/>
          </p:cNvSpPr>
          <p:nvPr>
            <p:ph type="title"/>
          </p:nvPr>
        </p:nvSpPr>
        <p:spPr/>
        <p:txBody>
          <a:bodyPr/>
          <a:lstStyle/>
          <a:p>
            <a:r>
              <a:rPr lang="en-US" dirty="0" smtClean="0"/>
              <a:t>Solution: Interface Description Language</a:t>
            </a:r>
            <a:endParaRPr lang="en-US" dirty="0"/>
          </a:p>
        </p:txBody>
      </p:sp>
    </p:spTree>
    <p:extLst>
      <p:ext uri="{BB962C8B-B14F-4D97-AF65-F5344CB8AC3E}">
        <p14:creationId xmlns:p14="http://schemas.microsoft.com/office/powerpoint/2010/main" val="927405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763000" cy="1279214"/>
          </a:xfrm>
        </p:spPr>
        <p:txBody>
          <a:bodyPr>
            <a:normAutofit/>
          </a:bodyPr>
          <a:lstStyle/>
          <a:p>
            <a:pPr marL="514350" indent="-514350">
              <a:buFont typeface="+mj-lt"/>
              <a:buAutoNum type="arabicPeriod"/>
            </a:pPr>
            <a:r>
              <a:rPr lang="en-US" b="1" dirty="0" smtClean="0"/>
              <a:t>Client calls stub function (pushes params onto stack)</a:t>
            </a:r>
          </a:p>
          <a:p>
            <a:pPr marL="514350" indent="-514350">
              <a:buFont typeface="+mj-lt"/>
              <a:buAutoNum type="arabicPeriod"/>
            </a:pPr>
            <a:endParaRPr lang="en-US"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21</a:t>
            </a:fld>
            <a:endParaRPr lang="en-US"/>
          </a:p>
        </p:txBody>
      </p:sp>
      <p:sp>
        <p:nvSpPr>
          <p:cNvPr id="4" name="Title 3"/>
          <p:cNvSpPr>
            <a:spLocks noGrp="1"/>
          </p:cNvSpPr>
          <p:nvPr>
            <p:ph type="title"/>
          </p:nvPr>
        </p:nvSpPr>
        <p:spPr/>
        <p:txBody>
          <a:bodyPr/>
          <a:lstStyle/>
          <a:p>
            <a:r>
              <a:rPr lang="en-US" sz="4000" dirty="0" smtClean="0"/>
              <a:t>A day in the life of an RPC</a:t>
            </a:r>
            <a:endParaRPr lang="en-US" sz="4000" dirty="0"/>
          </a:p>
        </p:txBody>
      </p:sp>
      <p:sp>
        <p:nvSpPr>
          <p:cNvPr id="5" name="Rectangle 4"/>
          <p:cNvSpPr/>
          <p:nvPr/>
        </p:nvSpPr>
        <p:spPr>
          <a:xfrm>
            <a:off x="480127" y="2955614"/>
            <a:ext cx="3602304" cy="3358195"/>
          </a:xfrm>
          <a:prstGeom prst="rect">
            <a:avLst/>
          </a:prstGeom>
          <a:solidFill>
            <a:schemeClr val="accent3">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Client machine</a:t>
            </a:r>
            <a:endParaRPr lang="en-US" dirty="0">
              <a:solidFill>
                <a:schemeClr val="tx1"/>
              </a:solidFill>
              <a:latin typeface="+mn-lt"/>
            </a:endParaRPr>
          </a:p>
        </p:txBody>
      </p:sp>
      <p:sp>
        <p:nvSpPr>
          <p:cNvPr id="6" name="Rectangle 5"/>
          <p:cNvSpPr/>
          <p:nvPr/>
        </p:nvSpPr>
        <p:spPr>
          <a:xfrm>
            <a:off x="585997" y="3427820"/>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mtClean="0">
                <a:solidFill>
                  <a:schemeClr val="tx1"/>
                </a:solidFill>
                <a:latin typeface="+mn-lt"/>
              </a:rPr>
              <a:t>Client process</a:t>
            </a:r>
            <a:endParaRPr lang="en-US" b="0" dirty="0">
              <a:solidFill>
                <a:schemeClr val="tx1"/>
              </a:solidFill>
            </a:endParaRPr>
          </a:p>
          <a:p>
            <a:pPr algn="ctr"/>
            <a:r>
              <a:rPr lang="en-US" b="0" dirty="0" smtClean="0">
                <a:solidFill>
                  <a:schemeClr val="tx1"/>
                </a:solidFill>
                <a:latin typeface="+mn-lt"/>
              </a:rPr>
              <a:t>k = add(</a:t>
            </a:r>
            <a:r>
              <a:rPr lang="en-US" b="0" dirty="0">
                <a:solidFill>
                  <a:schemeClr val="tx1"/>
                </a:solidFill>
              </a:rPr>
              <a:t>3</a:t>
            </a:r>
            <a:r>
              <a:rPr lang="en-US" b="0" dirty="0" smtClean="0">
                <a:solidFill>
                  <a:schemeClr val="tx1"/>
                </a:solidFill>
                <a:latin typeface="+mn-lt"/>
              </a:rPr>
              <a:t>, </a:t>
            </a:r>
            <a:r>
              <a:rPr lang="en-US" b="0" dirty="0">
                <a:solidFill>
                  <a:schemeClr val="tx1"/>
                </a:solidFill>
              </a:rPr>
              <a:t>5</a:t>
            </a:r>
            <a:r>
              <a:rPr lang="en-US" b="0" dirty="0" smtClean="0">
                <a:solidFill>
                  <a:schemeClr val="tx1"/>
                </a:solidFill>
                <a:latin typeface="+mn-lt"/>
              </a:rPr>
              <a:t>)</a:t>
            </a:r>
          </a:p>
        </p:txBody>
      </p:sp>
      <p:sp>
        <p:nvSpPr>
          <p:cNvPr id="7" name="Rectangle 6"/>
          <p:cNvSpPr/>
          <p:nvPr/>
        </p:nvSpPr>
        <p:spPr>
          <a:xfrm>
            <a:off x="585998" y="4293667"/>
            <a:ext cx="3390563" cy="1013525"/>
          </a:xfrm>
          <a:prstGeom prst="rect">
            <a:avLst/>
          </a:prstGeom>
          <a:solidFill>
            <a:schemeClr val="accent6">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Client stub (RPC library)</a:t>
            </a:r>
          </a:p>
        </p:txBody>
      </p:sp>
      <p:sp>
        <p:nvSpPr>
          <p:cNvPr id="10" name="Bent Arrow 9"/>
          <p:cNvSpPr/>
          <p:nvPr/>
        </p:nvSpPr>
        <p:spPr>
          <a:xfrm rot="5400000">
            <a:off x="3061375" y="3896146"/>
            <a:ext cx="453154" cy="453154"/>
          </a:xfrm>
          <a:prstGeom prst="bentArrow">
            <a:avLst/>
          </a:prstGeom>
          <a:solidFill>
            <a:schemeClr val="tx1">
              <a:lumMod val="50000"/>
              <a:lumOff val="5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0" dirty="0" smtClean="0">
              <a:solidFill>
                <a:schemeClr val="tx1"/>
              </a:solidFill>
              <a:latin typeface="+mn-lt"/>
            </a:endParaRPr>
          </a:p>
        </p:txBody>
      </p:sp>
    </p:spTree>
    <p:extLst>
      <p:ext uri="{BB962C8B-B14F-4D97-AF65-F5344CB8AC3E}">
        <p14:creationId xmlns:p14="http://schemas.microsoft.com/office/powerpoint/2010/main" val="3348058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763000" cy="1279214"/>
          </a:xfrm>
        </p:spPr>
        <p:txBody>
          <a:bodyPr>
            <a:normAutofit/>
          </a:bodyPr>
          <a:lstStyle/>
          <a:p>
            <a:pPr marL="514350" indent="-514350">
              <a:buFont typeface="+mj-lt"/>
              <a:buAutoNum type="arabicPeriod"/>
            </a:pPr>
            <a:r>
              <a:rPr lang="en-US" dirty="0" smtClean="0">
                <a:solidFill>
                  <a:schemeClr val="tx1">
                    <a:lumMod val="50000"/>
                    <a:lumOff val="50000"/>
                  </a:schemeClr>
                </a:solidFill>
              </a:rPr>
              <a:t>Client calls stub function (pushes params onto stack)</a:t>
            </a:r>
          </a:p>
          <a:p>
            <a:pPr marL="514350" indent="-514350">
              <a:buFont typeface="+mj-lt"/>
              <a:buAutoNum type="arabicPeriod"/>
            </a:pPr>
            <a:endParaRPr lang="en-US" dirty="0"/>
          </a:p>
          <a:p>
            <a:pPr marL="514350" indent="-514350">
              <a:buFont typeface="+mj-lt"/>
              <a:buAutoNum type="arabicPeriod"/>
            </a:pPr>
            <a:r>
              <a:rPr lang="en-US" b="1" dirty="0" smtClean="0"/>
              <a:t>Stub marshals parameters to a network message</a:t>
            </a:r>
            <a:endParaRPr lang="en-US" b="1"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22</a:t>
            </a:fld>
            <a:endParaRPr lang="en-US"/>
          </a:p>
        </p:txBody>
      </p:sp>
      <p:sp>
        <p:nvSpPr>
          <p:cNvPr id="4" name="Title 3"/>
          <p:cNvSpPr>
            <a:spLocks noGrp="1"/>
          </p:cNvSpPr>
          <p:nvPr>
            <p:ph type="title"/>
          </p:nvPr>
        </p:nvSpPr>
        <p:spPr/>
        <p:txBody>
          <a:bodyPr/>
          <a:lstStyle/>
          <a:p>
            <a:r>
              <a:rPr lang="en-US" sz="4000" dirty="0"/>
              <a:t>A day in the life of an RPC</a:t>
            </a:r>
          </a:p>
        </p:txBody>
      </p:sp>
      <p:sp>
        <p:nvSpPr>
          <p:cNvPr id="5" name="Rectangle 4"/>
          <p:cNvSpPr/>
          <p:nvPr/>
        </p:nvSpPr>
        <p:spPr>
          <a:xfrm>
            <a:off x="480127" y="2955614"/>
            <a:ext cx="3602304" cy="3358195"/>
          </a:xfrm>
          <a:prstGeom prst="rect">
            <a:avLst/>
          </a:prstGeom>
          <a:solidFill>
            <a:schemeClr val="accent3">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Client machine</a:t>
            </a:r>
            <a:endParaRPr lang="en-US" dirty="0">
              <a:solidFill>
                <a:schemeClr val="tx1"/>
              </a:solidFill>
              <a:latin typeface="+mn-lt"/>
            </a:endParaRPr>
          </a:p>
        </p:txBody>
      </p:sp>
      <p:sp>
        <p:nvSpPr>
          <p:cNvPr id="6" name="Rectangle 5"/>
          <p:cNvSpPr/>
          <p:nvPr/>
        </p:nvSpPr>
        <p:spPr>
          <a:xfrm>
            <a:off x="585997" y="3427820"/>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mtClean="0">
                <a:solidFill>
                  <a:schemeClr val="tx1"/>
                </a:solidFill>
                <a:latin typeface="+mn-lt"/>
              </a:rPr>
              <a:t>Client process</a:t>
            </a:r>
            <a:endParaRPr lang="en-US" b="0" dirty="0">
              <a:solidFill>
                <a:schemeClr val="tx1"/>
              </a:solidFill>
            </a:endParaRPr>
          </a:p>
          <a:p>
            <a:pPr algn="ctr"/>
            <a:r>
              <a:rPr lang="en-US" b="0" dirty="0" smtClean="0">
                <a:solidFill>
                  <a:schemeClr val="tx1"/>
                </a:solidFill>
                <a:latin typeface="+mn-lt"/>
              </a:rPr>
              <a:t>k = add(</a:t>
            </a:r>
            <a:r>
              <a:rPr lang="en-US" b="0" dirty="0">
                <a:solidFill>
                  <a:schemeClr val="tx1"/>
                </a:solidFill>
              </a:rPr>
              <a:t>3</a:t>
            </a:r>
            <a:r>
              <a:rPr lang="en-US" b="0" dirty="0" smtClean="0">
                <a:solidFill>
                  <a:schemeClr val="tx1"/>
                </a:solidFill>
                <a:latin typeface="+mn-lt"/>
              </a:rPr>
              <a:t>, </a:t>
            </a:r>
            <a:r>
              <a:rPr lang="en-US" b="0" dirty="0">
                <a:solidFill>
                  <a:schemeClr val="tx1"/>
                </a:solidFill>
              </a:rPr>
              <a:t>5</a:t>
            </a:r>
            <a:r>
              <a:rPr lang="en-US" b="0" dirty="0" smtClean="0">
                <a:solidFill>
                  <a:schemeClr val="tx1"/>
                </a:solidFill>
                <a:latin typeface="+mn-lt"/>
              </a:rPr>
              <a:t>)</a:t>
            </a:r>
          </a:p>
        </p:txBody>
      </p:sp>
      <p:sp>
        <p:nvSpPr>
          <p:cNvPr id="7" name="Rectangle 6"/>
          <p:cNvSpPr/>
          <p:nvPr/>
        </p:nvSpPr>
        <p:spPr>
          <a:xfrm>
            <a:off x="585998" y="4293667"/>
            <a:ext cx="3390563" cy="1013525"/>
          </a:xfrm>
          <a:prstGeom prst="rect">
            <a:avLst/>
          </a:prstGeom>
          <a:solidFill>
            <a:schemeClr val="accent6">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Client stub (RPC library)</a:t>
            </a:r>
          </a:p>
        </p:txBody>
      </p:sp>
      <p:sp>
        <p:nvSpPr>
          <p:cNvPr id="11" name="Rectangle 10"/>
          <p:cNvSpPr/>
          <p:nvPr/>
        </p:nvSpPr>
        <p:spPr>
          <a:xfrm>
            <a:off x="585997" y="5420986"/>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Client OS</a:t>
            </a:r>
            <a:endParaRPr lang="en-US" b="0" dirty="0" smtClean="0">
              <a:solidFill>
                <a:schemeClr val="tx1"/>
              </a:solidFill>
              <a:latin typeface="+mn-lt"/>
            </a:endParaRPr>
          </a:p>
        </p:txBody>
      </p:sp>
      <p:sp>
        <p:nvSpPr>
          <p:cNvPr id="8" name="Folded Corner 7"/>
          <p:cNvSpPr/>
          <p:nvPr/>
        </p:nvSpPr>
        <p:spPr>
          <a:xfrm>
            <a:off x="697582" y="4746404"/>
            <a:ext cx="2823521" cy="458153"/>
          </a:xfrm>
          <a:prstGeom prst="foldedCorner">
            <a:avLst>
              <a:gd name="adj" fmla="val 33976"/>
            </a:avLst>
          </a:prstGeom>
          <a:solidFill>
            <a:srgbClr val="FFFF99"/>
          </a:solidFill>
          <a:ln w="28575">
            <a:solidFill>
              <a:schemeClr val="tx1"/>
            </a:solidFill>
          </a:ln>
        </p:spPr>
        <p:txBody>
          <a:bodyPr wrap="square">
            <a:spAutoFit/>
          </a:bodyPr>
          <a:lstStyle/>
          <a:p>
            <a:pPr algn="l" defTabSz="228600"/>
            <a:r>
              <a:rPr lang="en-US" b="0" dirty="0" smtClean="0">
                <a:solidFill>
                  <a:srgbClr val="000000"/>
                </a:solidFill>
                <a:latin typeface="Arial" charset="0"/>
                <a:ea typeface="Arial" charset="0"/>
                <a:cs typeface="Arial" charset="0"/>
              </a:rPr>
              <a:t>proc: add | </a:t>
            </a:r>
            <a:r>
              <a:rPr lang="en-US" b="0" dirty="0" err="1" smtClean="0">
                <a:solidFill>
                  <a:srgbClr val="000000"/>
                </a:solidFill>
                <a:latin typeface="Arial" charset="0"/>
                <a:ea typeface="Arial" charset="0"/>
                <a:cs typeface="Arial" charset="0"/>
              </a:rPr>
              <a:t>int</a:t>
            </a:r>
            <a:r>
              <a:rPr lang="en-US" b="0" dirty="0" smtClean="0">
                <a:solidFill>
                  <a:srgbClr val="000000"/>
                </a:solidFill>
                <a:latin typeface="Arial" charset="0"/>
                <a:ea typeface="Arial" charset="0"/>
                <a:cs typeface="Arial" charset="0"/>
              </a:rPr>
              <a:t>: 3 | </a:t>
            </a:r>
            <a:r>
              <a:rPr lang="en-US" b="0" dirty="0" err="1" smtClean="0">
                <a:solidFill>
                  <a:srgbClr val="000000"/>
                </a:solidFill>
                <a:latin typeface="Arial" charset="0"/>
                <a:ea typeface="Arial" charset="0"/>
                <a:cs typeface="Arial" charset="0"/>
              </a:rPr>
              <a:t>int</a:t>
            </a:r>
            <a:r>
              <a:rPr lang="en-US" b="0" dirty="0" smtClean="0">
                <a:solidFill>
                  <a:srgbClr val="000000"/>
                </a:solidFill>
                <a:latin typeface="Arial" charset="0"/>
                <a:ea typeface="Arial" charset="0"/>
                <a:cs typeface="Arial" charset="0"/>
              </a:rPr>
              <a:t>: 5</a:t>
            </a:r>
            <a:endParaRPr lang="en-US" b="0" dirty="0">
              <a:solidFill>
                <a:srgbClr val="000000"/>
              </a:solidFill>
              <a:latin typeface="Arial" charset="0"/>
              <a:ea typeface="Arial" charset="0"/>
              <a:cs typeface="Arial" charset="0"/>
            </a:endParaRPr>
          </a:p>
        </p:txBody>
      </p:sp>
      <p:sp>
        <p:nvSpPr>
          <p:cNvPr id="16" name="Right Arrow 15"/>
          <p:cNvSpPr/>
          <p:nvPr/>
        </p:nvSpPr>
        <p:spPr>
          <a:xfrm rot="5400000">
            <a:off x="2327623" y="5321932"/>
            <a:ext cx="539842" cy="404096"/>
          </a:xfrm>
          <a:prstGeom prst="rightArrow">
            <a:avLst/>
          </a:prstGeom>
          <a:solidFill>
            <a:schemeClr val="tx1">
              <a:lumMod val="50000"/>
              <a:lumOff val="5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0" smtClean="0">
              <a:solidFill>
                <a:schemeClr val="tx1"/>
              </a:solidFill>
              <a:latin typeface="+mn-lt"/>
            </a:endParaRPr>
          </a:p>
        </p:txBody>
      </p:sp>
    </p:spTree>
    <p:extLst>
      <p:ext uri="{BB962C8B-B14F-4D97-AF65-F5344CB8AC3E}">
        <p14:creationId xmlns:p14="http://schemas.microsoft.com/office/powerpoint/2010/main" val="11363591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763000" cy="1279214"/>
          </a:xfrm>
        </p:spPr>
        <p:txBody>
          <a:bodyPr>
            <a:normAutofit/>
          </a:bodyPr>
          <a:lstStyle/>
          <a:p>
            <a:pPr marL="514350" indent="-514350">
              <a:buFont typeface="+mj-lt"/>
              <a:buAutoNum type="arabicPeriod" startAt="2"/>
            </a:pPr>
            <a:r>
              <a:rPr lang="en-US" dirty="0" smtClean="0">
                <a:solidFill>
                  <a:schemeClr val="tx1">
                    <a:lumMod val="50000"/>
                    <a:lumOff val="50000"/>
                  </a:schemeClr>
                </a:solidFill>
              </a:rPr>
              <a:t>Stub marshals parameters to a network message</a:t>
            </a:r>
          </a:p>
          <a:p>
            <a:pPr marL="514350" indent="-514350">
              <a:buFont typeface="+mj-lt"/>
              <a:buAutoNum type="arabicPeriod" startAt="2"/>
            </a:pPr>
            <a:endParaRPr lang="en-US" b="1" dirty="0"/>
          </a:p>
          <a:p>
            <a:pPr marL="514350" indent="-514350">
              <a:buFont typeface="+mj-lt"/>
              <a:buAutoNum type="arabicPeriod" startAt="2"/>
            </a:pPr>
            <a:r>
              <a:rPr lang="en-US" b="1" dirty="0" smtClean="0"/>
              <a:t>OS sends a network message to the server</a:t>
            </a:r>
            <a:endParaRPr lang="en-US" b="1"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23</a:t>
            </a:fld>
            <a:endParaRPr lang="en-US"/>
          </a:p>
        </p:txBody>
      </p:sp>
      <p:sp>
        <p:nvSpPr>
          <p:cNvPr id="4" name="Title 3"/>
          <p:cNvSpPr>
            <a:spLocks noGrp="1"/>
          </p:cNvSpPr>
          <p:nvPr>
            <p:ph type="title"/>
          </p:nvPr>
        </p:nvSpPr>
        <p:spPr/>
        <p:txBody>
          <a:bodyPr/>
          <a:lstStyle/>
          <a:p>
            <a:r>
              <a:rPr lang="en-US" sz="4000" dirty="0"/>
              <a:t>A day in the life of an RPC</a:t>
            </a:r>
          </a:p>
        </p:txBody>
      </p:sp>
      <p:sp>
        <p:nvSpPr>
          <p:cNvPr id="5" name="Rectangle 4"/>
          <p:cNvSpPr/>
          <p:nvPr/>
        </p:nvSpPr>
        <p:spPr>
          <a:xfrm>
            <a:off x="480127" y="2955614"/>
            <a:ext cx="3602304" cy="3358195"/>
          </a:xfrm>
          <a:prstGeom prst="rect">
            <a:avLst/>
          </a:prstGeom>
          <a:solidFill>
            <a:schemeClr val="accent3">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Client machine</a:t>
            </a:r>
            <a:endParaRPr lang="en-US" dirty="0">
              <a:solidFill>
                <a:schemeClr val="tx1"/>
              </a:solidFill>
              <a:latin typeface="+mn-lt"/>
            </a:endParaRPr>
          </a:p>
        </p:txBody>
      </p:sp>
      <p:sp>
        <p:nvSpPr>
          <p:cNvPr id="6" name="Rectangle 5"/>
          <p:cNvSpPr/>
          <p:nvPr/>
        </p:nvSpPr>
        <p:spPr>
          <a:xfrm>
            <a:off x="585997" y="3427820"/>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mtClean="0">
                <a:solidFill>
                  <a:schemeClr val="tx1"/>
                </a:solidFill>
                <a:latin typeface="+mn-lt"/>
              </a:rPr>
              <a:t>Client process</a:t>
            </a:r>
            <a:endParaRPr lang="en-US" b="0" dirty="0">
              <a:solidFill>
                <a:schemeClr val="tx1"/>
              </a:solidFill>
            </a:endParaRPr>
          </a:p>
          <a:p>
            <a:pPr algn="ctr"/>
            <a:r>
              <a:rPr lang="en-US" b="0" dirty="0" smtClean="0">
                <a:solidFill>
                  <a:schemeClr val="tx1"/>
                </a:solidFill>
                <a:latin typeface="+mn-lt"/>
              </a:rPr>
              <a:t>k = add(</a:t>
            </a:r>
            <a:r>
              <a:rPr lang="en-US" b="0" dirty="0">
                <a:solidFill>
                  <a:schemeClr val="tx1"/>
                </a:solidFill>
              </a:rPr>
              <a:t>3</a:t>
            </a:r>
            <a:r>
              <a:rPr lang="en-US" b="0" dirty="0" smtClean="0">
                <a:solidFill>
                  <a:schemeClr val="tx1"/>
                </a:solidFill>
                <a:latin typeface="+mn-lt"/>
              </a:rPr>
              <a:t>, </a:t>
            </a:r>
            <a:r>
              <a:rPr lang="en-US" b="0" dirty="0">
                <a:solidFill>
                  <a:schemeClr val="tx1"/>
                </a:solidFill>
              </a:rPr>
              <a:t>5</a:t>
            </a:r>
            <a:r>
              <a:rPr lang="en-US" b="0" dirty="0" smtClean="0">
                <a:solidFill>
                  <a:schemeClr val="tx1"/>
                </a:solidFill>
                <a:latin typeface="+mn-lt"/>
              </a:rPr>
              <a:t>)</a:t>
            </a:r>
          </a:p>
        </p:txBody>
      </p:sp>
      <p:sp>
        <p:nvSpPr>
          <p:cNvPr id="7" name="Rectangle 6"/>
          <p:cNvSpPr/>
          <p:nvPr/>
        </p:nvSpPr>
        <p:spPr>
          <a:xfrm>
            <a:off x="585998" y="4293667"/>
            <a:ext cx="3390563" cy="1013525"/>
          </a:xfrm>
          <a:prstGeom prst="rect">
            <a:avLst/>
          </a:prstGeom>
          <a:solidFill>
            <a:schemeClr val="accent6">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Client stub (RPC library)</a:t>
            </a:r>
          </a:p>
        </p:txBody>
      </p:sp>
      <p:sp>
        <p:nvSpPr>
          <p:cNvPr id="11" name="Rectangle 10"/>
          <p:cNvSpPr/>
          <p:nvPr/>
        </p:nvSpPr>
        <p:spPr>
          <a:xfrm>
            <a:off x="585997" y="5420986"/>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Client OS</a:t>
            </a:r>
            <a:endParaRPr lang="en-US" b="0" dirty="0" smtClean="0">
              <a:solidFill>
                <a:schemeClr val="tx1"/>
              </a:solidFill>
              <a:latin typeface="+mn-lt"/>
            </a:endParaRPr>
          </a:p>
        </p:txBody>
      </p:sp>
      <p:sp>
        <p:nvSpPr>
          <p:cNvPr id="12" name="Rectangle 11"/>
          <p:cNvSpPr/>
          <p:nvPr/>
        </p:nvSpPr>
        <p:spPr>
          <a:xfrm>
            <a:off x="4985368" y="2955614"/>
            <a:ext cx="3602304" cy="3358195"/>
          </a:xfrm>
          <a:prstGeom prst="rect">
            <a:avLst/>
          </a:prstGeom>
          <a:solidFill>
            <a:schemeClr val="accent3">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Server machine</a:t>
            </a:r>
            <a:endParaRPr lang="en-US" dirty="0">
              <a:solidFill>
                <a:schemeClr val="tx1"/>
              </a:solidFill>
              <a:latin typeface="+mn-lt"/>
            </a:endParaRPr>
          </a:p>
        </p:txBody>
      </p:sp>
      <p:sp>
        <p:nvSpPr>
          <p:cNvPr id="17" name="Rectangle 16"/>
          <p:cNvSpPr/>
          <p:nvPr/>
        </p:nvSpPr>
        <p:spPr>
          <a:xfrm>
            <a:off x="5091238" y="5420986"/>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Server OS</a:t>
            </a:r>
            <a:endParaRPr lang="en-US" b="0" dirty="0" smtClean="0">
              <a:solidFill>
                <a:schemeClr val="tx1"/>
              </a:solidFill>
              <a:latin typeface="+mn-lt"/>
            </a:endParaRPr>
          </a:p>
        </p:txBody>
      </p:sp>
      <p:sp>
        <p:nvSpPr>
          <p:cNvPr id="8" name="Folded Corner 7"/>
          <p:cNvSpPr/>
          <p:nvPr/>
        </p:nvSpPr>
        <p:spPr>
          <a:xfrm>
            <a:off x="689060" y="5776529"/>
            <a:ext cx="2823521" cy="458153"/>
          </a:xfrm>
          <a:prstGeom prst="foldedCorner">
            <a:avLst>
              <a:gd name="adj" fmla="val 33976"/>
            </a:avLst>
          </a:prstGeom>
          <a:solidFill>
            <a:srgbClr val="FFFF99"/>
          </a:solidFill>
          <a:ln w="28575">
            <a:solidFill>
              <a:schemeClr val="tx1"/>
            </a:solidFill>
          </a:ln>
        </p:spPr>
        <p:txBody>
          <a:bodyPr wrap="square">
            <a:spAutoFit/>
          </a:bodyPr>
          <a:lstStyle/>
          <a:p>
            <a:pPr algn="l" defTabSz="228600"/>
            <a:r>
              <a:rPr lang="en-US" b="0" dirty="0" smtClean="0">
                <a:solidFill>
                  <a:srgbClr val="000000"/>
                </a:solidFill>
                <a:latin typeface="Arial" charset="0"/>
                <a:ea typeface="Arial" charset="0"/>
                <a:cs typeface="Arial" charset="0"/>
              </a:rPr>
              <a:t>proc: add | </a:t>
            </a:r>
            <a:r>
              <a:rPr lang="en-US" b="0" dirty="0" err="1" smtClean="0">
                <a:solidFill>
                  <a:srgbClr val="000000"/>
                </a:solidFill>
                <a:latin typeface="Arial" charset="0"/>
                <a:ea typeface="Arial" charset="0"/>
                <a:cs typeface="Arial" charset="0"/>
              </a:rPr>
              <a:t>int</a:t>
            </a:r>
            <a:r>
              <a:rPr lang="en-US" b="0" dirty="0" smtClean="0">
                <a:solidFill>
                  <a:srgbClr val="000000"/>
                </a:solidFill>
                <a:latin typeface="Arial" charset="0"/>
                <a:ea typeface="Arial" charset="0"/>
                <a:cs typeface="Arial" charset="0"/>
              </a:rPr>
              <a:t>: 3 | </a:t>
            </a:r>
            <a:r>
              <a:rPr lang="en-US" b="0" dirty="0" err="1" smtClean="0">
                <a:solidFill>
                  <a:srgbClr val="000000"/>
                </a:solidFill>
                <a:latin typeface="Arial" charset="0"/>
                <a:ea typeface="Arial" charset="0"/>
                <a:cs typeface="Arial" charset="0"/>
              </a:rPr>
              <a:t>int</a:t>
            </a:r>
            <a:r>
              <a:rPr lang="en-US" b="0" dirty="0" smtClean="0">
                <a:solidFill>
                  <a:srgbClr val="000000"/>
                </a:solidFill>
                <a:latin typeface="Arial" charset="0"/>
                <a:ea typeface="Arial" charset="0"/>
                <a:cs typeface="Arial" charset="0"/>
              </a:rPr>
              <a:t>: 5</a:t>
            </a:r>
            <a:endParaRPr lang="en-US" b="0" dirty="0">
              <a:solidFill>
                <a:srgbClr val="000000"/>
              </a:solidFill>
              <a:latin typeface="Arial" charset="0"/>
              <a:ea typeface="Arial" charset="0"/>
              <a:cs typeface="Arial" charset="0"/>
            </a:endParaRPr>
          </a:p>
        </p:txBody>
      </p:sp>
      <p:sp>
        <p:nvSpPr>
          <p:cNvPr id="16" name="Right Arrow 15"/>
          <p:cNvSpPr/>
          <p:nvPr/>
        </p:nvSpPr>
        <p:spPr>
          <a:xfrm>
            <a:off x="3600956" y="5776529"/>
            <a:ext cx="1132885" cy="404096"/>
          </a:xfrm>
          <a:prstGeom prst="rightArrow">
            <a:avLst/>
          </a:prstGeom>
          <a:solidFill>
            <a:schemeClr val="tx1">
              <a:lumMod val="50000"/>
              <a:lumOff val="5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0" smtClean="0">
              <a:solidFill>
                <a:schemeClr val="tx1"/>
              </a:solidFill>
              <a:latin typeface="+mn-lt"/>
            </a:endParaRPr>
          </a:p>
        </p:txBody>
      </p:sp>
    </p:spTree>
    <p:extLst>
      <p:ext uri="{BB962C8B-B14F-4D97-AF65-F5344CB8AC3E}">
        <p14:creationId xmlns:p14="http://schemas.microsoft.com/office/powerpoint/2010/main" val="15733254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763000" cy="1279214"/>
          </a:xfrm>
        </p:spPr>
        <p:txBody>
          <a:bodyPr>
            <a:normAutofit/>
          </a:bodyPr>
          <a:lstStyle/>
          <a:p>
            <a:pPr marL="514350" indent="-514350">
              <a:buFont typeface="+mj-lt"/>
              <a:buAutoNum type="arabicPeriod" startAt="3"/>
            </a:pPr>
            <a:r>
              <a:rPr lang="en-US" dirty="0" smtClean="0">
                <a:solidFill>
                  <a:schemeClr val="tx1">
                    <a:lumMod val="50000"/>
                    <a:lumOff val="50000"/>
                  </a:schemeClr>
                </a:solidFill>
              </a:rPr>
              <a:t>OS sends a network message to the server</a:t>
            </a:r>
          </a:p>
          <a:p>
            <a:pPr marL="514350" indent="-514350">
              <a:buFont typeface="+mj-lt"/>
              <a:buAutoNum type="arabicPeriod" startAt="3"/>
            </a:pPr>
            <a:endParaRPr lang="en-US" b="1" dirty="0"/>
          </a:p>
          <a:p>
            <a:pPr marL="514350" indent="-514350">
              <a:buFont typeface="+mj-lt"/>
              <a:buAutoNum type="arabicPeriod" startAt="3"/>
            </a:pPr>
            <a:r>
              <a:rPr lang="en-US" b="1" dirty="0" smtClean="0"/>
              <a:t>Server OS receives message, sends it up to stub</a:t>
            </a:r>
            <a:endParaRPr lang="en-US" b="1"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24</a:t>
            </a:fld>
            <a:endParaRPr lang="en-US"/>
          </a:p>
        </p:txBody>
      </p:sp>
      <p:sp>
        <p:nvSpPr>
          <p:cNvPr id="4" name="Title 3"/>
          <p:cNvSpPr>
            <a:spLocks noGrp="1"/>
          </p:cNvSpPr>
          <p:nvPr>
            <p:ph type="title"/>
          </p:nvPr>
        </p:nvSpPr>
        <p:spPr/>
        <p:txBody>
          <a:bodyPr/>
          <a:lstStyle/>
          <a:p>
            <a:r>
              <a:rPr lang="en-US" sz="4000"/>
              <a:t>A day in the life of an RPC</a:t>
            </a:r>
            <a:endParaRPr lang="en-US" sz="4000" dirty="0"/>
          </a:p>
        </p:txBody>
      </p:sp>
      <p:sp>
        <p:nvSpPr>
          <p:cNvPr id="5" name="Rectangle 4"/>
          <p:cNvSpPr/>
          <p:nvPr/>
        </p:nvSpPr>
        <p:spPr>
          <a:xfrm>
            <a:off x="480127" y="2955614"/>
            <a:ext cx="3602304" cy="3358195"/>
          </a:xfrm>
          <a:prstGeom prst="rect">
            <a:avLst/>
          </a:prstGeom>
          <a:solidFill>
            <a:schemeClr val="accent3">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Client machine</a:t>
            </a:r>
            <a:endParaRPr lang="en-US" dirty="0">
              <a:solidFill>
                <a:schemeClr val="tx1"/>
              </a:solidFill>
              <a:latin typeface="+mn-lt"/>
            </a:endParaRPr>
          </a:p>
        </p:txBody>
      </p:sp>
      <p:sp>
        <p:nvSpPr>
          <p:cNvPr id="6" name="Rectangle 5"/>
          <p:cNvSpPr/>
          <p:nvPr/>
        </p:nvSpPr>
        <p:spPr>
          <a:xfrm>
            <a:off x="585997" y="3427820"/>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mtClean="0">
                <a:solidFill>
                  <a:schemeClr val="tx1"/>
                </a:solidFill>
                <a:latin typeface="+mn-lt"/>
              </a:rPr>
              <a:t>Client process</a:t>
            </a:r>
            <a:endParaRPr lang="en-US" b="0" dirty="0">
              <a:solidFill>
                <a:schemeClr val="tx1"/>
              </a:solidFill>
            </a:endParaRPr>
          </a:p>
          <a:p>
            <a:pPr algn="ctr"/>
            <a:r>
              <a:rPr lang="en-US" b="0" dirty="0" smtClean="0">
                <a:solidFill>
                  <a:schemeClr val="tx1"/>
                </a:solidFill>
                <a:latin typeface="+mn-lt"/>
              </a:rPr>
              <a:t>k = add(</a:t>
            </a:r>
            <a:r>
              <a:rPr lang="en-US" b="0" dirty="0">
                <a:solidFill>
                  <a:schemeClr val="tx1"/>
                </a:solidFill>
              </a:rPr>
              <a:t>3</a:t>
            </a:r>
            <a:r>
              <a:rPr lang="en-US" b="0" dirty="0" smtClean="0">
                <a:solidFill>
                  <a:schemeClr val="tx1"/>
                </a:solidFill>
                <a:latin typeface="+mn-lt"/>
              </a:rPr>
              <a:t>, </a:t>
            </a:r>
            <a:r>
              <a:rPr lang="en-US" b="0" dirty="0">
                <a:solidFill>
                  <a:schemeClr val="tx1"/>
                </a:solidFill>
              </a:rPr>
              <a:t>5</a:t>
            </a:r>
            <a:r>
              <a:rPr lang="en-US" b="0" dirty="0" smtClean="0">
                <a:solidFill>
                  <a:schemeClr val="tx1"/>
                </a:solidFill>
                <a:latin typeface="+mn-lt"/>
              </a:rPr>
              <a:t>)</a:t>
            </a:r>
          </a:p>
        </p:txBody>
      </p:sp>
      <p:sp>
        <p:nvSpPr>
          <p:cNvPr id="7" name="Rectangle 6"/>
          <p:cNvSpPr/>
          <p:nvPr/>
        </p:nvSpPr>
        <p:spPr>
          <a:xfrm>
            <a:off x="585998" y="4293667"/>
            <a:ext cx="3390563" cy="1013525"/>
          </a:xfrm>
          <a:prstGeom prst="rect">
            <a:avLst/>
          </a:prstGeom>
          <a:solidFill>
            <a:schemeClr val="accent6">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Client stub (RPC library)</a:t>
            </a:r>
          </a:p>
        </p:txBody>
      </p:sp>
      <p:sp>
        <p:nvSpPr>
          <p:cNvPr id="11" name="Rectangle 10"/>
          <p:cNvSpPr/>
          <p:nvPr/>
        </p:nvSpPr>
        <p:spPr>
          <a:xfrm>
            <a:off x="585997" y="5420986"/>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Client OS</a:t>
            </a:r>
            <a:endParaRPr lang="en-US" b="0" dirty="0" smtClean="0">
              <a:solidFill>
                <a:schemeClr val="tx1"/>
              </a:solidFill>
              <a:latin typeface="+mn-lt"/>
            </a:endParaRPr>
          </a:p>
        </p:txBody>
      </p:sp>
      <p:sp>
        <p:nvSpPr>
          <p:cNvPr id="12" name="Rectangle 11"/>
          <p:cNvSpPr/>
          <p:nvPr/>
        </p:nvSpPr>
        <p:spPr>
          <a:xfrm>
            <a:off x="4985368" y="2955614"/>
            <a:ext cx="3602304" cy="3358195"/>
          </a:xfrm>
          <a:prstGeom prst="rect">
            <a:avLst/>
          </a:prstGeom>
          <a:solidFill>
            <a:schemeClr val="accent3">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Server machine</a:t>
            </a:r>
            <a:endParaRPr lang="en-US" dirty="0">
              <a:solidFill>
                <a:schemeClr val="tx1"/>
              </a:solidFill>
              <a:latin typeface="+mn-lt"/>
            </a:endParaRPr>
          </a:p>
        </p:txBody>
      </p:sp>
      <p:sp>
        <p:nvSpPr>
          <p:cNvPr id="14" name="Rectangle 13"/>
          <p:cNvSpPr/>
          <p:nvPr/>
        </p:nvSpPr>
        <p:spPr>
          <a:xfrm>
            <a:off x="5091239" y="4293667"/>
            <a:ext cx="3390563" cy="1013525"/>
          </a:xfrm>
          <a:prstGeom prst="rect">
            <a:avLst/>
          </a:prstGeom>
          <a:solidFill>
            <a:schemeClr val="accent6">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Server stub (RPC library)</a:t>
            </a:r>
          </a:p>
        </p:txBody>
      </p:sp>
      <p:sp>
        <p:nvSpPr>
          <p:cNvPr id="17" name="Rectangle 16"/>
          <p:cNvSpPr/>
          <p:nvPr/>
        </p:nvSpPr>
        <p:spPr>
          <a:xfrm>
            <a:off x="5091238" y="5420986"/>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Server OS</a:t>
            </a:r>
            <a:endParaRPr lang="en-US" b="0" dirty="0" smtClean="0">
              <a:solidFill>
                <a:schemeClr val="tx1"/>
              </a:solidFill>
              <a:latin typeface="+mn-lt"/>
            </a:endParaRPr>
          </a:p>
        </p:txBody>
      </p:sp>
      <p:sp>
        <p:nvSpPr>
          <p:cNvPr id="8" name="Folded Corner 7"/>
          <p:cNvSpPr/>
          <p:nvPr/>
        </p:nvSpPr>
        <p:spPr>
          <a:xfrm>
            <a:off x="5196249" y="5800805"/>
            <a:ext cx="2823521" cy="458153"/>
          </a:xfrm>
          <a:prstGeom prst="foldedCorner">
            <a:avLst>
              <a:gd name="adj" fmla="val 33976"/>
            </a:avLst>
          </a:prstGeom>
          <a:solidFill>
            <a:srgbClr val="FFFF99"/>
          </a:solidFill>
          <a:ln w="28575">
            <a:solidFill>
              <a:schemeClr val="tx1"/>
            </a:solidFill>
          </a:ln>
        </p:spPr>
        <p:txBody>
          <a:bodyPr wrap="square">
            <a:spAutoFit/>
          </a:bodyPr>
          <a:lstStyle/>
          <a:p>
            <a:pPr algn="l" defTabSz="228600"/>
            <a:r>
              <a:rPr lang="en-US" b="0" dirty="0" smtClean="0">
                <a:solidFill>
                  <a:srgbClr val="000000"/>
                </a:solidFill>
                <a:latin typeface="Arial" charset="0"/>
                <a:ea typeface="Arial" charset="0"/>
                <a:cs typeface="Arial" charset="0"/>
              </a:rPr>
              <a:t>proc: add | </a:t>
            </a:r>
            <a:r>
              <a:rPr lang="en-US" b="0" dirty="0" err="1" smtClean="0">
                <a:solidFill>
                  <a:srgbClr val="000000"/>
                </a:solidFill>
                <a:latin typeface="Arial" charset="0"/>
                <a:ea typeface="Arial" charset="0"/>
                <a:cs typeface="Arial" charset="0"/>
              </a:rPr>
              <a:t>int</a:t>
            </a:r>
            <a:r>
              <a:rPr lang="en-US" b="0" dirty="0" smtClean="0">
                <a:solidFill>
                  <a:srgbClr val="000000"/>
                </a:solidFill>
                <a:latin typeface="Arial" charset="0"/>
                <a:ea typeface="Arial" charset="0"/>
                <a:cs typeface="Arial" charset="0"/>
              </a:rPr>
              <a:t>: 3 | </a:t>
            </a:r>
            <a:r>
              <a:rPr lang="en-US" b="0" dirty="0" err="1" smtClean="0">
                <a:solidFill>
                  <a:srgbClr val="000000"/>
                </a:solidFill>
                <a:latin typeface="Arial" charset="0"/>
                <a:ea typeface="Arial" charset="0"/>
                <a:cs typeface="Arial" charset="0"/>
              </a:rPr>
              <a:t>int</a:t>
            </a:r>
            <a:r>
              <a:rPr lang="en-US" b="0" dirty="0" smtClean="0">
                <a:solidFill>
                  <a:srgbClr val="000000"/>
                </a:solidFill>
                <a:latin typeface="Arial" charset="0"/>
                <a:ea typeface="Arial" charset="0"/>
                <a:cs typeface="Arial" charset="0"/>
              </a:rPr>
              <a:t>: 5</a:t>
            </a:r>
            <a:endParaRPr lang="en-US" b="0" dirty="0">
              <a:solidFill>
                <a:srgbClr val="000000"/>
              </a:solidFill>
              <a:latin typeface="Arial" charset="0"/>
              <a:ea typeface="Arial" charset="0"/>
              <a:cs typeface="Arial" charset="0"/>
            </a:endParaRPr>
          </a:p>
        </p:txBody>
      </p:sp>
      <p:sp>
        <p:nvSpPr>
          <p:cNvPr id="16" name="Right Arrow 15"/>
          <p:cNvSpPr/>
          <p:nvPr/>
        </p:nvSpPr>
        <p:spPr>
          <a:xfrm rot="16200000">
            <a:off x="6857283" y="5298586"/>
            <a:ext cx="527419" cy="404096"/>
          </a:xfrm>
          <a:prstGeom prst="rightArrow">
            <a:avLst/>
          </a:prstGeom>
          <a:solidFill>
            <a:schemeClr val="tx1">
              <a:lumMod val="50000"/>
              <a:lumOff val="5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0" smtClean="0">
              <a:solidFill>
                <a:schemeClr val="tx1"/>
              </a:solidFill>
              <a:latin typeface="+mn-lt"/>
            </a:endParaRPr>
          </a:p>
        </p:txBody>
      </p:sp>
    </p:spTree>
    <p:extLst>
      <p:ext uri="{BB962C8B-B14F-4D97-AF65-F5344CB8AC3E}">
        <p14:creationId xmlns:p14="http://schemas.microsoft.com/office/powerpoint/2010/main" val="20666878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763000" cy="1279214"/>
          </a:xfrm>
        </p:spPr>
        <p:txBody>
          <a:bodyPr>
            <a:normAutofit/>
          </a:bodyPr>
          <a:lstStyle/>
          <a:p>
            <a:pPr marL="514350" indent="-514350">
              <a:buFont typeface="+mj-lt"/>
              <a:buAutoNum type="arabicPeriod" startAt="4"/>
            </a:pPr>
            <a:r>
              <a:rPr lang="en-US" dirty="0" smtClean="0">
                <a:solidFill>
                  <a:schemeClr val="tx1">
                    <a:lumMod val="50000"/>
                    <a:lumOff val="50000"/>
                  </a:schemeClr>
                </a:solidFill>
              </a:rPr>
              <a:t>Server OS receives message, sends it up to stub</a:t>
            </a:r>
          </a:p>
          <a:p>
            <a:pPr marL="514350" indent="-514350">
              <a:buFont typeface="+mj-lt"/>
              <a:buAutoNum type="arabicPeriod" startAt="4"/>
            </a:pPr>
            <a:endParaRPr lang="en-US" dirty="0">
              <a:solidFill>
                <a:schemeClr val="tx1">
                  <a:lumMod val="50000"/>
                  <a:lumOff val="50000"/>
                </a:schemeClr>
              </a:solidFill>
            </a:endParaRPr>
          </a:p>
          <a:p>
            <a:pPr marL="514350" indent="-514350">
              <a:buFont typeface="+mj-lt"/>
              <a:buAutoNum type="arabicPeriod" startAt="4"/>
            </a:pPr>
            <a:r>
              <a:rPr lang="en-US" b="1" dirty="0" smtClean="0"/>
              <a:t>Server stub unmarshals params, calls server function</a:t>
            </a:r>
            <a:endParaRPr lang="en-US" b="1"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25</a:t>
            </a:fld>
            <a:endParaRPr lang="en-US"/>
          </a:p>
        </p:txBody>
      </p:sp>
      <p:sp>
        <p:nvSpPr>
          <p:cNvPr id="4" name="Title 3"/>
          <p:cNvSpPr>
            <a:spLocks noGrp="1"/>
          </p:cNvSpPr>
          <p:nvPr>
            <p:ph type="title"/>
          </p:nvPr>
        </p:nvSpPr>
        <p:spPr/>
        <p:txBody>
          <a:bodyPr/>
          <a:lstStyle/>
          <a:p>
            <a:r>
              <a:rPr lang="en-US" sz="4000"/>
              <a:t>A day in the life of an RPC</a:t>
            </a:r>
            <a:endParaRPr lang="en-US" sz="4000" dirty="0"/>
          </a:p>
        </p:txBody>
      </p:sp>
      <p:sp>
        <p:nvSpPr>
          <p:cNvPr id="5" name="Rectangle 4"/>
          <p:cNvSpPr/>
          <p:nvPr/>
        </p:nvSpPr>
        <p:spPr>
          <a:xfrm>
            <a:off x="480127" y="2955614"/>
            <a:ext cx="3602304" cy="3358195"/>
          </a:xfrm>
          <a:prstGeom prst="rect">
            <a:avLst/>
          </a:prstGeom>
          <a:solidFill>
            <a:schemeClr val="accent3">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Client machine</a:t>
            </a:r>
            <a:endParaRPr lang="en-US" dirty="0">
              <a:solidFill>
                <a:schemeClr val="tx1"/>
              </a:solidFill>
              <a:latin typeface="+mn-lt"/>
            </a:endParaRPr>
          </a:p>
        </p:txBody>
      </p:sp>
      <p:sp>
        <p:nvSpPr>
          <p:cNvPr id="6" name="Rectangle 5"/>
          <p:cNvSpPr/>
          <p:nvPr/>
        </p:nvSpPr>
        <p:spPr>
          <a:xfrm>
            <a:off x="585997" y="3427820"/>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mtClean="0">
                <a:solidFill>
                  <a:schemeClr val="tx1"/>
                </a:solidFill>
                <a:latin typeface="+mn-lt"/>
              </a:rPr>
              <a:t>Client process</a:t>
            </a:r>
            <a:endParaRPr lang="en-US" b="0" dirty="0">
              <a:solidFill>
                <a:schemeClr val="tx1"/>
              </a:solidFill>
            </a:endParaRPr>
          </a:p>
          <a:p>
            <a:pPr algn="ctr"/>
            <a:r>
              <a:rPr lang="en-US" b="0" dirty="0" smtClean="0">
                <a:solidFill>
                  <a:schemeClr val="tx1"/>
                </a:solidFill>
                <a:latin typeface="+mn-lt"/>
              </a:rPr>
              <a:t>k = add(</a:t>
            </a:r>
            <a:r>
              <a:rPr lang="en-US" b="0" dirty="0">
                <a:solidFill>
                  <a:schemeClr val="tx1"/>
                </a:solidFill>
              </a:rPr>
              <a:t>3</a:t>
            </a:r>
            <a:r>
              <a:rPr lang="en-US" b="0" dirty="0" smtClean="0">
                <a:solidFill>
                  <a:schemeClr val="tx1"/>
                </a:solidFill>
                <a:latin typeface="+mn-lt"/>
              </a:rPr>
              <a:t>, </a:t>
            </a:r>
            <a:r>
              <a:rPr lang="en-US" b="0" dirty="0">
                <a:solidFill>
                  <a:schemeClr val="tx1"/>
                </a:solidFill>
              </a:rPr>
              <a:t>5</a:t>
            </a:r>
            <a:r>
              <a:rPr lang="en-US" b="0" dirty="0" smtClean="0">
                <a:solidFill>
                  <a:schemeClr val="tx1"/>
                </a:solidFill>
                <a:latin typeface="+mn-lt"/>
              </a:rPr>
              <a:t>)</a:t>
            </a:r>
          </a:p>
        </p:txBody>
      </p:sp>
      <p:sp>
        <p:nvSpPr>
          <p:cNvPr id="7" name="Rectangle 6"/>
          <p:cNvSpPr/>
          <p:nvPr/>
        </p:nvSpPr>
        <p:spPr>
          <a:xfrm>
            <a:off x="585998" y="4293667"/>
            <a:ext cx="3390563" cy="1013525"/>
          </a:xfrm>
          <a:prstGeom prst="rect">
            <a:avLst/>
          </a:prstGeom>
          <a:solidFill>
            <a:schemeClr val="accent6">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Client stub (RPC library)</a:t>
            </a:r>
          </a:p>
        </p:txBody>
      </p:sp>
      <p:sp>
        <p:nvSpPr>
          <p:cNvPr id="11" name="Rectangle 10"/>
          <p:cNvSpPr/>
          <p:nvPr/>
        </p:nvSpPr>
        <p:spPr>
          <a:xfrm>
            <a:off x="585997" y="5420986"/>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Client OS</a:t>
            </a:r>
            <a:endParaRPr lang="en-US" b="0" dirty="0" smtClean="0">
              <a:solidFill>
                <a:schemeClr val="tx1"/>
              </a:solidFill>
              <a:latin typeface="+mn-lt"/>
            </a:endParaRPr>
          </a:p>
        </p:txBody>
      </p:sp>
      <p:sp>
        <p:nvSpPr>
          <p:cNvPr id="12" name="Rectangle 11"/>
          <p:cNvSpPr/>
          <p:nvPr/>
        </p:nvSpPr>
        <p:spPr>
          <a:xfrm>
            <a:off x="4985368" y="2955614"/>
            <a:ext cx="3602304" cy="3358195"/>
          </a:xfrm>
          <a:prstGeom prst="rect">
            <a:avLst/>
          </a:prstGeom>
          <a:solidFill>
            <a:schemeClr val="accent3">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Server machine</a:t>
            </a:r>
            <a:endParaRPr lang="en-US" dirty="0">
              <a:solidFill>
                <a:schemeClr val="tx1"/>
              </a:solidFill>
              <a:latin typeface="+mn-lt"/>
            </a:endParaRPr>
          </a:p>
        </p:txBody>
      </p:sp>
      <p:sp>
        <p:nvSpPr>
          <p:cNvPr id="13" name="Rectangle 12"/>
          <p:cNvSpPr/>
          <p:nvPr/>
        </p:nvSpPr>
        <p:spPr>
          <a:xfrm>
            <a:off x="5091238" y="3427820"/>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Server process</a:t>
            </a:r>
            <a:endParaRPr lang="en-US" b="0" dirty="0">
              <a:solidFill>
                <a:schemeClr val="tx1"/>
              </a:solidFill>
            </a:endParaRPr>
          </a:p>
          <a:p>
            <a:pPr algn="ctr"/>
            <a:r>
              <a:rPr lang="en-US" b="0" dirty="0" smtClean="0">
                <a:solidFill>
                  <a:schemeClr val="tx1"/>
                </a:solidFill>
              </a:rPr>
              <a:t>Implementation of add</a:t>
            </a:r>
            <a:endParaRPr lang="en-US" b="0" dirty="0" smtClean="0">
              <a:solidFill>
                <a:schemeClr val="tx1"/>
              </a:solidFill>
              <a:latin typeface="+mn-lt"/>
            </a:endParaRPr>
          </a:p>
        </p:txBody>
      </p:sp>
      <p:sp>
        <p:nvSpPr>
          <p:cNvPr id="14" name="Rectangle 13"/>
          <p:cNvSpPr/>
          <p:nvPr/>
        </p:nvSpPr>
        <p:spPr>
          <a:xfrm>
            <a:off x="5091239" y="4293667"/>
            <a:ext cx="3390563" cy="1013525"/>
          </a:xfrm>
          <a:prstGeom prst="rect">
            <a:avLst/>
          </a:prstGeom>
          <a:solidFill>
            <a:schemeClr val="accent6">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Server stub (RPC library)</a:t>
            </a:r>
          </a:p>
        </p:txBody>
      </p:sp>
      <p:sp>
        <p:nvSpPr>
          <p:cNvPr id="17" name="Rectangle 16"/>
          <p:cNvSpPr/>
          <p:nvPr/>
        </p:nvSpPr>
        <p:spPr>
          <a:xfrm>
            <a:off x="5091238" y="5420986"/>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Server OS</a:t>
            </a:r>
            <a:endParaRPr lang="en-US" b="0" dirty="0" smtClean="0">
              <a:solidFill>
                <a:schemeClr val="tx1"/>
              </a:solidFill>
              <a:latin typeface="+mn-lt"/>
            </a:endParaRPr>
          </a:p>
        </p:txBody>
      </p:sp>
      <p:sp>
        <p:nvSpPr>
          <p:cNvPr id="15" name="Folded Corner 14"/>
          <p:cNvSpPr/>
          <p:nvPr/>
        </p:nvSpPr>
        <p:spPr>
          <a:xfrm>
            <a:off x="5196249" y="4746405"/>
            <a:ext cx="2823521" cy="458153"/>
          </a:xfrm>
          <a:prstGeom prst="foldedCorner">
            <a:avLst>
              <a:gd name="adj" fmla="val 33976"/>
            </a:avLst>
          </a:prstGeom>
          <a:solidFill>
            <a:srgbClr val="FFFF99"/>
          </a:solidFill>
          <a:ln w="28575">
            <a:solidFill>
              <a:schemeClr val="tx1"/>
            </a:solidFill>
          </a:ln>
        </p:spPr>
        <p:txBody>
          <a:bodyPr wrap="square">
            <a:spAutoFit/>
          </a:bodyPr>
          <a:lstStyle/>
          <a:p>
            <a:pPr algn="l" defTabSz="228600"/>
            <a:r>
              <a:rPr lang="en-US" b="0" dirty="0" smtClean="0">
                <a:solidFill>
                  <a:srgbClr val="000000"/>
                </a:solidFill>
                <a:latin typeface="Arial" charset="0"/>
                <a:ea typeface="Arial" charset="0"/>
                <a:cs typeface="Arial" charset="0"/>
              </a:rPr>
              <a:t>proc: add | </a:t>
            </a:r>
            <a:r>
              <a:rPr lang="en-US" b="0" dirty="0" err="1" smtClean="0">
                <a:solidFill>
                  <a:srgbClr val="000000"/>
                </a:solidFill>
                <a:latin typeface="Arial" charset="0"/>
                <a:ea typeface="Arial" charset="0"/>
                <a:cs typeface="Arial" charset="0"/>
              </a:rPr>
              <a:t>int</a:t>
            </a:r>
            <a:r>
              <a:rPr lang="en-US" b="0" dirty="0" smtClean="0">
                <a:solidFill>
                  <a:srgbClr val="000000"/>
                </a:solidFill>
                <a:latin typeface="Arial" charset="0"/>
                <a:ea typeface="Arial" charset="0"/>
                <a:cs typeface="Arial" charset="0"/>
              </a:rPr>
              <a:t>: 3 | </a:t>
            </a:r>
            <a:r>
              <a:rPr lang="en-US" b="0" dirty="0" err="1" smtClean="0">
                <a:solidFill>
                  <a:srgbClr val="000000"/>
                </a:solidFill>
                <a:latin typeface="Arial" charset="0"/>
                <a:ea typeface="Arial" charset="0"/>
                <a:cs typeface="Arial" charset="0"/>
              </a:rPr>
              <a:t>int</a:t>
            </a:r>
            <a:r>
              <a:rPr lang="en-US" b="0" dirty="0" smtClean="0">
                <a:solidFill>
                  <a:srgbClr val="000000"/>
                </a:solidFill>
                <a:latin typeface="Arial" charset="0"/>
                <a:ea typeface="Arial" charset="0"/>
                <a:cs typeface="Arial" charset="0"/>
              </a:rPr>
              <a:t>: 5</a:t>
            </a:r>
            <a:endParaRPr lang="en-US" b="0" dirty="0">
              <a:solidFill>
                <a:srgbClr val="000000"/>
              </a:solidFill>
              <a:latin typeface="Arial" charset="0"/>
              <a:ea typeface="Arial" charset="0"/>
              <a:cs typeface="Arial" charset="0"/>
            </a:endParaRPr>
          </a:p>
        </p:txBody>
      </p:sp>
      <p:sp>
        <p:nvSpPr>
          <p:cNvPr id="18" name="Right Arrow 17"/>
          <p:cNvSpPr/>
          <p:nvPr/>
        </p:nvSpPr>
        <p:spPr>
          <a:xfrm rot="16200000">
            <a:off x="7496556" y="4202880"/>
            <a:ext cx="527419" cy="404096"/>
          </a:xfrm>
          <a:prstGeom prst="rightArrow">
            <a:avLst/>
          </a:prstGeom>
          <a:solidFill>
            <a:schemeClr val="tx1">
              <a:lumMod val="50000"/>
              <a:lumOff val="5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0" smtClean="0">
              <a:solidFill>
                <a:schemeClr val="tx1"/>
              </a:solidFill>
              <a:latin typeface="+mn-lt"/>
            </a:endParaRPr>
          </a:p>
        </p:txBody>
      </p:sp>
    </p:spTree>
    <p:extLst>
      <p:ext uri="{BB962C8B-B14F-4D97-AF65-F5344CB8AC3E}">
        <p14:creationId xmlns:p14="http://schemas.microsoft.com/office/powerpoint/2010/main" val="21023418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763000" cy="1279214"/>
          </a:xfrm>
        </p:spPr>
        <p:txBody>
          <a:bodyPr>
            <a:normAutofit/>
          </a:bodyPr>
          <a:lstStyle/>
          <a:p>
            <a:pPr marL="514350" indent="-514350">
              <a:buFont typeface="+mj-lt"/>
              <a:buAutoNum type="arabicPeriod" startAt="5"/>
            </a:pPr>
            <a:r>
              <a:rPr lang="en-US" dirty="0" smtClean="0">
                <a:solidFill>
                  <a:schemeClr val="tx1">
                    <a:lumMod val="50000"/>
                    <a:lumOff val="50000"/>
                  </a:schemeClr>
                </a:solidFill>
              </a:rPr>
              <a:t>Server stub unmarshals params, calls server function</a:t>
            </a:r>
          </a:p>
          <a:p>
            <a:pPr marL="514350" indent="-514350">
              <a:buFont typeface="+mj-lt"/>
              <a:buAutoNum type="arabicPeriod" startAt="5"/>
            </a:pPr>
            <a:endParaRPr lang="en-US" b="1" dirty="0"/>
          </a:p>
          <a:p>
            <a:pPr marL="514350" indent="-514350">
              <a:buFont typeface="+mj-lt"/>
              <a:buAutoNum type="arabicPeriod" startAt="5"/>
            </a:pPr>
            <a:r>
              <a:rPr lang="en-US" b="1" dirty="0" smtClean="0"/>
              <a:t>Server function runs, returns a value</a:t>
            </a:r>
            <a:endParaRPr lang="en-US" b="1"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26</a:t>
            </a:fld>
            <a:endParaRPr lang="en-US"/>
          </a:p>
        </p:txBody>
      </p:sp>
      <p:sp>
        <p:nvSpPr>
          <p:cNvPr id="4" name="Title 3"/>
          <p:cNvSpPr>
            <a:spLocks noGrp="1"/>
          </p:cNvSpPr>
          <p:nvPr>
            <p:ph type="title"/>
          </p:nvPr>
        </p:nvSpPr>
        <p:spPr/>
        <p:txBody>
          <a:bodyPr/>
          <a:lstStyle/>
          <a:p>
            <a:r>
              <a:rPr lang="en-US" sz="4000"/>
              <a:t>A day in the life of an RPC</a:t>
            </a:r>
            <a:endParaRPr lang="en-US" sz="4000" dirty="0"/>
          </a:p>
        </p:txBody>
      </p:sp>
      <p:sp>
        <p:nvSpPr>
          <p:cNvPr id="5" name="Rectangle 4"/>
          <p:cNvSpPr/>
          <p:nvPr/>
        </p:nvSpPr>
        <p:spPr>
          <a:xfrm>
            <a:off x="480127" y="2955614"/>
            <a:ext cx="3602304" cy="3358195"/>
          </a:xfrm>
          <a:prstGeom prst="rect">
            <a:avLst/>
          </a:prstGeom>
          <a:solidFill>
            <a:schemeClr val="accent3">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Client machine</a:t>
            </a:r>
            <a:endParaRPr lang="en-US" dirty="0">
              <a:solidFill>
                <a:schemeClr val="tx1"/>
              </a:solidFill>
              <a:latin typeface="+mn-lt"/>
            </a:endParaRPr>
          </a:p>
        </p:txBody>
      </p:sp>
      <p:sp>
        <p:nvSpPr>
          <p:cNvPr id="6" name="Rectangle 5"/>
          <p:cNvSpPr/>
          <p:nvPr/>
        </p:nvSpPr>
        <p:spPr>
          <a:xfrm>
            <a:off x="585997" y="3427820"/>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mtClean="0">
                <a:solidFill>
                  <a:schemeClr val="tx1"/>
                </a:solidFill>
                <a:latin typeface="+mn-lt"/>
              </a:rPr>
              <a:t>Client process</a:t>
            </a:r>
            <a:endParaRPr lang="en-US" b="0" dirty="0">
              <a:solidFill>
                <a:schemeClr val="tx1"/>
              </a:solidFill>
            </a:endParaRPr>
          </a:p>
          <a:p>
            <a:pPr algn="ctr"/>
            <a:r>
              <a:rPr lang="en-US" b="0" dirty="0" smtClean="0">
                <a:solidFill>
                  <a:schemeClr val="tx1"/>
                </a:solidFill>
                <a:latin typeface="+mn-lt"/>
              </a:rPr>
              <a:t>k = add(</a:t>
            </a:r>
            <a:r>
              <a:rPr lang="en-US" b="0" dirty="0">
                <a:solidFill>
                  <a:schemeClr val="tx1"/>
                </a:solidFill>
              </a:rPr>
              <a:t>3</a:t>
            </a:r>
            <a:r>
              <a:rPr lang="en-US" b="0" dirty="0" smtClean="0">
                <a:solidFill>
                  <a:schemeClr val="tx1"/>
                </a:solidFill>
                <a:latin typeface="+mn-lt"/>
              </a:rPr>
              <a:t>, </a:t>
            </a:r>
            <a:r>
              <a:rPr lang="en-US" b="0" dirty="0">
                <a:solidFill>
                  <a:schemeClr val="tx1"/>
                </a:solidFill>
              </a:rPr>
              <a:t>5</a:t>
            </a:r>
            <a:r>
              <a:rPr lang="en-US" b="0" dirty="0" smtClean="0">
                <a:solidFill>
                  <a:schemeClr val="tx1"/>
                </a:solidFill>
                <a:latin typeface="+mn-lt"/>
              </a:rPr>
              <a:t>)</a:t>
            </a:r>
          </a:p>
        </p:txBody>
      </p:sp>
      <p:sp>
        <p:nvSpPr>
          <p:cNvPr id="7" name="Rectangle 6"/>
          <p:cNvSpPr/>
          <p:nvPr/>
        </p:nvSpPr>
        <p:spPr>
          <a:xfrm>
            <a:off x="585998" y="4293667"/>
            <a:ext cx="3390563" cy="1013525"/>
          </a:xfrm>
          <a:prstGeom prst="rect">
            <a:avLst/>
          </a:prstGeom>
          <a:solidFill>
            <a:schemeClr val="accent6">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Client stub (RPC library)</a:t>
            </a:r>
          </a:p>
        </p:txBody>
      </p:sp>
      <p:sp>
        <p:nvSpPr>
          <p:cNvPr id="11" name="Rectangle 10"/>
          <p:cNvSpPr/>
          <p:nvPr/>
        </p:nvSpPr>
        <p:spPr>
          <a:xfrm>
            <a:off x="585997" y="5420986"/>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Client OS</a:t>
            </a:r>
            <a:endParaRPr lang="en-US" b="0" dirty="0" smtClean="0">
              <a:solidFill>
                <a:schemeClr val="tx1"/>
              </a:solidFill>
              <a:latin typeface="+mn-lt"/>
            </a:endParaRPr>
          </a:p>
        </p:txBody>
      </p:sp>
      <p:sp>
        <p:nvSpPr>
          <p:cNvPr id="12" name="Rectangle 11"/>
          <p:cNvSpPr/>
          <p:nvPr/>
        </p:nvSpPr>
        <p:spPr>
          <a:xfrm>
            <a:off x="4985368" y="2955614"/>
            <a:ext cx="3602304" cy="3358195"/>
          </a:xfrm>
          <a:prstGeom prst="rect">
            <a:avLst/>
          </a:prstGeom>
          <a:solidFill>
            <a:schemeClr val="accent3">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Server machine</a:t>
            </a:r>
            <a:endParaRPr lang="en-US" dirty="0">
              <a:solidFill>
                <a:schemeClr val="tx1"/>
              </a:solidFill>
              <a:latin typeface="+mn-lt"/>
            </a:endParaRPr>
          </a:p>
        </p:txBody>
      </p:sp>
      <p:sp>
        <p:nvSpPr>
          <p:cNvPr id="13" name="Rectangle 12"/>
          <p:cNvSpPr/>
          <p:nvPr/>
        </p:nvSpPr>
        <p:spPr>
          <a:xfrm>
            <a:off x="5091238" y="3427820"/>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Server process</a:t>
            </a:r>
            <a:endParaRPr lang="en-US" b="0" dirty="0">
              <a:solidFill>
                <a:schemeClr val="tx1"/>
              </a:solidFill>
            </a:endParaRPr>
          </a:p>
          <a:p>
            <a:pPr algn="ctr"/>
            <a:r>
              <a:rPr lang="en-US" dirty="0" smtClean="0">
                <a:solidFill>
                  <a:schemeClr val="tx1"/>
                </a:solidFill>
              </a:rPr>
              <a:t>8 </a:t>
            </a:r>
            <a:r>
              <a:rPr lang="en-US" dirty="0" smtClean="0">
                <a:solidFill>
                  <a:schemeClr val="tx1"/>
                </a:solidFill>
                <a:sym typeface="Wingdings"/>
              </a:rPr>
              <a:t></a:t>
            </a:r>
            <a:r>
              <a:rPr lang="en-US" dirty="0">
                <a:solidFill>
                  <a:schemeClr val="tx1"/>
                </a:solidFill>
                <a:sym typeface="Wingdings"/>
              </a:rPr>
              <a:t> </a:t>
            </a:r>
            <a:r>
              <a:rPr lang="en-US" dirty="0" smtClean="0">
                <a:solidFill>
                  <a:schemeClr val="tx1"/>
                </a:solidFill>
              </a:rPr>
              <a:t>add(3, 5)</a:t>
            </a:r>
          </a:p>
        </p:txBody>
      </p:sp>
      <p:sp>
        <p:nvSpPr>
          <p:cNvPr id="14" name="Rectangle 13"/>
          <p:cNvSpPr/>
          <p:nvPr/>
        </p:nvSpPr>
        <p:spPr>
          <a:xfrm>
            <a:off x="5091239" y="4293667"/>
            <a:ext cx="3390563" cy="1013525"/>
          </a:xfrm>
          <a:prstGeom prst="rect">
            <a:avLst/>
          </a:prstGeom>
          <a:solidFill>
            <a:schemeClr val="accent6">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Server stub (RPC library)</a:t>
            </a:r>
          </a:p>
        </p:txBody>
      </p:sp>
      <p:sp>
        <p:nvSpPr>
          <p:cNvPr id="17" name="Rectangle 16"/>
          <p:cNvSpPr/>
          <p:nvPr/>
        </p:nvSpPr>
        <p:spPr>
          <a:xfrm>
            <a:off x="5091238" y="5420986"/>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Server OS</a:t>
            </a:r>
            <a:endParaRPr lang="en-US" b="0" dirty="0" smtClean="0">
              <a:solidFill>
                <a:schemeClr val="tx1"/>
              </a:solidFill>
              <a:latin typeface="+mn-lt"/>
            </a:endParaRPr>
          </a:p>
        </p:txBody>
      </p:sp>
      <p:sp>
        <p:nvSpPr>
          <p:cNvPr id="8" name="Up Arrow 7"/>
          <p:cNvSpPr/>
          <p:nvPr/>
        </p:nvSpPr>
        <p:spPr>
          <a:xfrm rot="13500000">
            <a:off x="7598422" y="3610570"/>
            <a:ext cx="267037" cy="299405"/>
          </a:xfrm>
          <a:prstGeom prst="upArrow">
            <a:avLst/>
          </a:prstGeom>
          <a:solidFill>
            <a:srgbClr val="FFFF00"/>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0" smtClean="0">
              <a:solidFill>
                <a:schemeClr val="tx1"/>
              </a:solidFill>
              <a:latin typeface="+mn-lt"/>
            </a:endParaRPr>
          </a:p>
        </p:txBody>
      </p:sp>
    </p:spTree>
    <p:extLst>
      <p:ext uri="{BB962C8B-B14F-4D97-AF65-F5344CB8AC3E}">
        <p14:creationId xmlns:p14="http://schemas.microsoft.com/office/powerpoint/2010/main" val="16122864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763000" cy="1279214"/>
          </a:xfrm>
        </p:spPr>
        <p:txBody>
          <a:bodyPr>
            <a:normAutofit/>
          </a:bodyPr>
          <a:lstStyle/>
          <a:p>
            <a:pPr marL="514350" indent="-514350">
              <a:buFont typeface="+mj-lt"/>
              <a:buAutoNum type="arabicPeriod" startAt="6"/>
            </a:pPr>
            <a:r>
              <a:rPr lang="en-US" dirty="0" smtClean="0">
                <a:solidFill>
                  <a:schemeClr val="tx1">
                    <a:lumMod val="50000"/>
                    <a:lumOff val="50000"/>
                  </a:schemeClr>
                </a:solidFill>
              </a:rPr>
              <a:t>Server function runs, returns a value</a:t>
            </a:r>
          </a:p>
          <a:p>
            <a:pPr marL="514350" indent="-514350">
              <a:buFont typeface="+mj-lt"/>
              <a:buAutoNum type="arabicPeriod" startAt="6"/>
            </a:pPr>
            <a:endParaRPr lang="en-US" b="1" dirty="0"/>
          </a:p>
          <a:p>
            <a:pPr marL="514350" indent="-514350">
              <a:buFont typeface="+mj-lt"/>
              <a:buAutoNum type="arabicPeriod" startAt="6"/>
            </a:pPr>
            <a:r>
              <a:rPr lang="en-US" b="1" dirty="0" smtClean="0"/>
              <a:t>Server stub marshals the return value, sends </a:t>
            </a:r>
            <a:r>
              <a:rPr lang="en-US" b="1" dirty="0" err="1" smtClean="0"/>
              <a:t>msg</a:t>
            </a:r>
            <a:endParaRPr lang="en-US" b="1"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27</a:t>
            </a:fld>
            <a:endParaRPr lang="en-US"/>
          </a:p>
        </p:txBody>
      </p:sp>
      <p:sp>
        <p:nvSpPr>
          <p:cNvPr id="4" name="Title 3"/>
          <p:cNvSpPr>
            <a:spLocks noGrp="1"/>
          </p:cNvSpPr>
          <p:nvPr>
            <p:ph type="title"/>
          </p:nvPr>
        </p:nvSpPr>
        <p:spPr/>
        <p:txBody>
          <a:bodyPr/>
          <a:lstStyle/>
          <a:p>
            <a:r>
              <a:rPr lang="en-US" sz="4000"/>
              <a:t>A day in the life of an RPC</a:t>
            </a:r>
            <a:endParaRPr lang="en-US" sz="4000" dirty="0"/>
          </a:p>
        </p:txBody>
      </p:sp>
      <p:sp>
        <p:nvSpPr>
          <p:cNvPr id="5" name="Rectangle 4"/>
          <p:cNvSpPr/>
          <p:nvPr/>
        </p:nvSpPr>
        <p:spPr>
          <a:xfrm>
            <a:off x="480127" y="2955614"/>
            <a:ext cx="3602304" cy="3358195"/>
          </a:xfrm>
          <a:prstGeom prst="rect">
            <a:avLst/>
          </a:prstGeom>
          <a:solidFill>
            <a:schemeClr val="accent3">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Client machine</a:t>
            </a:r>
            <a:endParaRPr lang="en-US" dirty="0">
              <a:solidFill>
                <a:schemeClr val="tx1"/>
              </a:solidFill>
              <a:latin typeface="+mn-lt"/>
            </a:endParaRPr>
          </a:p>
        </p:txBody>
      </p:sp>
      <p:sp>
        <p:nvSpPr>
          <p:cNvPr id="6" name="Rectangle 5"/>
          <p:cNvSpPr/>
          <p:nvPr/>
        </p:nvSpPr>
        <p:spPr>
          <a:xfrm>
            <a:off x="585997" y="3427820"/>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mtClean="0">
                <a:solidFill>
                  <a:schemeClr val="tx1"/>
                </a:solidFill>
                <a:latin typeface="+mn-lt"/>
              </a:rPr>
              <a:t>Client process</a:t>
            </a:r>
            <a:endParaRPr lang="en-US" b="0" dirty="0">
              <a:solidFill>
                <a:schemeClr val="tx1"/>
              </a:solidFill>
            </a:endParaRPr>
          </a:p>
          <a:p>
            <a:pPr algn="ctr"/>
            <a:r>
              <a:rPr lang="en-US" b="0" dirty="0" smtClean="0">
                <a:solidFill>
                  <a:schemeClr val="tx1"/>
                </a:solidFill>
                <a:latin typeface="+mn-lt"/>
              </a:rPr>
              <a:t>k = add(</a:t>
            </a:r>
            <a:r>
              <a:rPr lang="en-US" b="0" dirty="0">
                <a:solidFill>
                  <a:schemeClr val="tx1"/>
                </a:solidFill>
              </a:rPr>
              <a:t>3</a:t>
            </a:r>
            <a:r>
              <a:rPr lang="en-US" b="0" dirty="0" smtClean="0">
                <a:solidFill>
                  <a:schemeClr val="tx1"/>
                </a:solidFill>
                <a:latin typeface="+mn-lt"/>
              </a:rPr>
              <a:t>, </a:t>
            </a:r>
            <a:r>
              <a:rPr lang="en-US" b="0" dirty="0">
                <a:solidFill>
                  <a:schemeClr val="tx1"/>
                </a:solidFill>
              </a:rPr>
              <a:t>5</a:t>
            </a:r>
            <a:r>
              <a:rPr lang="en-US" b="0" dirty="0" smtClean="0">
                <a:solidFill>
                  <a:schemeClr val="tx1"/>
                </a:solidFill>
                <a:latin typeface="+mn-lt"/>
              </a:rPr>
              <a:t>)</a:t>
            </a:r>
          </a:p>
        </p:txBody>
      </p:sp>
      <p:sp>
        <p:nvSpPr>
          <p:cNvPr id="7" name="Rectangle 6"/>
          <p:cNvSpPr/>
          <p:nvPr/>
        </p:nvSpPr>
        <p:spPr>
          <a:xfrm>
            <a:off x="585998" y="4293667"/>
            <a:ext cx="3390563" cy="1013525"/>
          </a:xfrm>
          <a:prstGeom prst="rect">
            <a:avLst/>
          </a:prstGeom>
          <a:solidFill>
            <a:schemeClr val="accent6">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Client stub (RPC library)</a:t>
            </a:r>
          </a:p>
        </p:txBody>
      </p:sp>
      <p:sp>
        <p:nvSpPr>
          <p:cNvPr id="11" name="Rectangle 10"/>
          <p:cNvSpPr/>
          <p:nvPr/>
        </p:nvSpPr>
        <p:spPr>
          <a:xfrm>
            <a:off x="585997" y="5420986"/>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Client OS</a:t>
            </a:r>
            <a:endParaRPr lang="en-US" b="0" dirty="0" smtClean="0">
              <a:solidFill>
                <a:schemeClr val="tx1"/>
              </a:solidFill>
              <a:latin typeface="+mn-lt"/>
            </a:endParaRPr>
          </a:p>
        </p:txBody>
      </p:sp>
      <p:sp>
        <p:nvSpPr>
          <p:cNvPr id="12" name="Rectangle 11"/>
          <p:cNvSpPr/>
          <p:nvPr/>
        </p:nvSpPr>
        <p:spPr>
          <a:xfrm>
            <a:off x="4985368" y="2955614"/>
            <a:ext cx="3602304" cy="3358195"/>
          </a:xfrm>
          <a:prstGeom prst="rect">
            <a:avLst/>
          </a:prstGeom>
          <a:solidFill>
            <a:schemeClr val="accent3">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Server machine</a:t>
            </a:r>
            <a:endParaRPr lang="en-US" dirty="0">
              <a:solidFill>
                <a:schemeClr val="tx1"/>
              </a:solidFill>
              <a:latin typeface="+mn-lt"/>
            </a:endParaRPr>
          </a:p>
        </p:txBody>
      </p:sp>
      <p:sp>
        <p:nvSpPr>
          <p:cNvPr id="13" name="Rectangle 12"/>
          <p:cNvSpPr/>
          <p:nvPr/>
        </p:nvSpPr>
        <p:spPr>
          <a:xfrm>
            <a:off x="5091238" y="3427820"/>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Server process</a:t>
            </a:r>
            <a:endParaRPr lang="en-US" b="0" dirty="0">
              <a:solidFill>
                <a:schemeClr val="tx1"/>
              </a:solidFill>
            </a:endParaRPr>
          </a:p>
          <a:p>
            <a:pPr algn="ctr"/>
            <a:r>
              <a:rPr lang="en-US" b="0" dirty="0" smtClean="0">
                <a:solidFill>
                  <a:schemeClr val="tx1"/>
                </a:solidFill>
              </a:rPr>
              <a:t>8 </a:t>
            </a:r>
            <a:r>
              <a:rPr lang="en-US" b="0" dirty="0" smtClean="0">
                <a:solidFill>
                  <a:schemeClr val="tx1"/>
                </a:solidFill>
                <a:sym typeface="Wingdings"/>
              </a:rPr>
              <a:t></a:t>
            </a:r>
            <a:r>
              <a:rPr lang="en-US" b="0" dirty="0">
                <a:solidFill>
                  <a:schemeClr val="tx1"/>
                </a:solidFill>
                <a:sym typeface="Wingdings"/>
              </a:rPr>
              <a:t> </a:t>
            </a:r>
            <a:r>
              <a:rPr lang="en-US" b="0" dirty="0" smtClean="0">
                <a:solidFill>
                  <a:schemeClr val="tx1"/>
                </a:solidFill>
              </a:rPr>
              <a:t>add(3, 5)</a:t>
            </a:r>
            <a:endParaRPr lang="en-US" b="0" dirty="0" smtClean="0">
              <a:solidFill>
                <a:schemeClr val="tx1"/>
              </a:solidFill>
              <a:latin typeface="+mn-lt"/>
            </a:endParaRPr>
          </a:p>
        </p:txBody>
      </p:sp>
      <p:sp>
        <p:nvSpPr>
          <p:cNvPr id="14" name="Rectangle 13"/>
          <p:cNvSpPr/>
          <p:nvPr/>
        </p:nvSpPr>
        <p:spPr>
          <a:xfrm>
            <a:off x="5091239" y="4293667"/>
            <a:ext cx="3390563" cy="1013525"/>
          </a:xfrm>
          <a:prstGeom prst="rect">
            <a:avLst/>
          </a:prstGeom>
          <a:solidFill>
            <a:schemeClr val="accent6">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Server stub (RPC library)</a:t>
            </a:r>
          </a:p>
        </p:txBody>
      </p:sp>
      <p:sp>
        <p:nvSpPr>
          <p:cNvPr id="17" name="Rectangle 16"/>
          <p:cNvSpPr/>
          <p:nvPr/>
        </p:nvSpPr>
        <p:spPr>
          <a:xfrm>
            <a:off x="5091238" y="5420986"/>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Server OS</a:t>
            </a:r>
            <a:endParaRPr lang="en-US" b="0" dirty="0" smtClean="0">
              <a:solidFill>
                <a:schemeClr val="tx1"/>
              </a:solidFill>
              <a:latin typeface="+mn-lt"/>
            </a:endParaRPr>
          </a:p>
        </p:txBody>
      </p:sp>
      <p:sp>
        <p:nvSpPr>
          <p:cNvPr id="15" name="Folded Corner 14"/>
          <p:cNvSpPr/>
          <p:nvPr/>
        </p:nvSpPr>
        <p:spPr>
          <a:xfrm>
            <a:off x="5903532" y="4746406"/>
            <a:ext cx="1756535" cy="435189"/>
          </a:xfrm>
          <a:prstGeom prst="foldedCorner">
            <a:avLst>
              <a:gd name="adj" fmla="val 33976"/>
            </a:avLst>
          </a:prstGeom>
          <a:solidFill>
            <a:srgbClr val="FFFF99"/>
          </a:solidFill>
          <a:ln w="28575">
            <a:solidFill>
              <a:schemeClr val="tx1"/>
            </a:solidFill>
          </a:ln>
        </p:spPr>
        <p:txBody>
          <a:bodyPr wrap="square">
            <a:noAutofit/>
          </a:bodyPr>
          <a:lstStyle/>
          <a:p>
            <a:pPr algn="l" defTabSz="228600"/>
            <a:r>
              <a:rPr lang="en-US" b="0" dirty="0" smtClean="0">
                <a:solidFill>
                  <a:srgbClr val="000000"/>
                </a:solidFill>
                <a:latin typeface="Arial" charset="0"/>
                <a:ea typeface="Arial" charset="0"/>
                <a:cs typeface="Arial" charset="0"/>
              </a:rPr>
              <a:t>Result | </a:t>
            </a:r>
            <a:r>
              <a:rPr lang="en-US" b="0" dirty="0" err="1" smtClean="0">
                <a:solidFill>
                  <a:srgbClr val="000000"/>
                </a:solidFill>
                <a:latin typeface="Arial" charset="0"/>
                <a:ea typeface="Arial" charset="0"/>
                <a:cs typeface="Arial" charset="0"/>
              </a:rPr>
              <a:t>int</a:t>
            </a:r>
            <a:r>
              <a:rPr lang="en-US" b="0" dirty="0" smtClean="0">
                <a:solidFill>
                  <a:srgbClr val="000000"/>
                </a:solidFill>
                <a:latin typeface="Arial" charset="0"/>
                <a:ea typeface="Arial" charset="0"/>
                <a:cs typeface="Arial" charset="0"/>
              </a:rPr>
              <a:t>: 8</a:t>
            </a:r>
            <a:endParaRPr lang="en-US" b="0" dirty="0">
              <a:solidFill>
                <a:srgbClr val="000000"/>
              </a:solidFill>
              <a:latin typeface="Arial" charset="0"/>
              <a:ea typeface="Arial" charset="0"/>
              <a:cs typeface="Arial" charset="0"/>
            </a:endParaRPr>
          </a:p>
        </p:txBody>
      </p:sp>
      <p:sp>
        <p:nvSpPr>
          <p:cNvPr id="16" name="Right Arrow 15"/>
          <p:cNvSpPr/>
          <p:nvPr/>
        </p:nvSpPr>
        <p:spPr>
          <a:xfrm rot="5400000">
            <a:off x="6720137" y="5294174"/>
            <a:ext cx="527419" cy="404096"/>
          </a:xfrm>
          <a:prstGeom prst="rightArrow">
            <a:avLst/>
          </a:prstGeom>
          <a:solidFill>
            <a:schemeClr val="tx1">
              <a:lumMod val="50000"/>
              <a:lumOff val="5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0" smtClean="0">
              <a:solidFill>
                <a:schemeClr val="tx1"/>
              </a:solidFill>
              <a:latin typeface="+mn-lt"/>
            </a:endParaRPr>
          </a:p>
        </p:txBody>
      </p:sp>
    </p:spTree>
    <p:extLst>
      <p:ext uri="{BB962C8B-B14F-4D97-AF65-F5344CB8AC3E}">
        <p14:creationId xmlns:p14="http://schemas.microsoft.com/office/powerpoint/2010/main" val="17175339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763000" cy="1279214"/>
          </a:xfrm>
        </p:spPr>
        <p:txBody>
          <a:bodyPr>
            <a:normAutofit/>
          </a:bodyPr>
          <a:lstStyle/>
          <a:p>
            <a:pPr marL="514350" indent="-514350">
              <a:buFont typeface="+mj-lt"/>
              <a:buAutoNum type="arabicPeriod" startAt="7"/>
            </a:pPr>
            <a:r>
              <a:rPr lang="en-US" dirty="0" smtClean="0">
                <a:solidFill>
                  <a:schemeClr val="tx1">
                    <a:lumMod val="50000"/>
                    <a:lumOff val="50000"/>
                  </a:schemeClr>
                </a:solidFill>
              </a:rPr>
              <a:t>Server stub marshals the return value, sends </a:t>
            </a:r>
            <a:r>
              <a:rPr lang="en-US" dirty="0" err="1" smtClean="0">
                <a:solidFill>
                  <a:schemeClr val="tx1">
                    <a:lumMod val="50000"/>
                    <a:lumOff val="50000"/>
                  </a:schemeClr>
                </a:solidFill>
              </a:rPr>
              <a:t>msg</a:t>
            </a:r>
            <a:endParaRPr lang="en-US" dirty="0" smtClean="0">
              <a:solidFill>
                <a:schemeClr val="tx1">
                  <a:lumMod val="50000"/>
                  <a:lumOff val="50000"/>
                </a:schemeClr>
              </a:solidFill>
            </a:endParaRPr>
          </a:p>
          <a:p>
            <a:pPr marL="514350" indent="-514350">
              <a:buFont typeface="+mj-lt"/>
              <a:buAutoNum type="arabicPeriod" startAt="7"/>
            </a:pPr>
            <a:endParaRPr lang="en-US" dirty="0"/>
          </a:p>
          <a:p>
            <a:pPr marL="514350" indent="-514350">
              <a:buFont typeface="+mj-lt"/>
              <a:buAutoNum type="arabicPeriod" startAt="7"/>
            </a:pPr>
            <a:r>
              <a:rPr lang="en-US" b="1" dirty="0" smtClean="0"/>
              <a:t>Server OS sends the reply back across the network</a:t>
            </a:r>
            <a:endParaRPr lang="en-US" b="1"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28</a:t>
            </a:fld>
            <a:endParaRPr lang="en-US"/>
          </a:p>
        </p:txBody>
      </p:sp>
      <p:sp>
        <p:nvSpPr>
          <p:cNvPr id="4" name="Title 3"/>
          <p:cNvSpPr>
            <a:spLocks noGrp="1"/>
          </p:cNvSpPr>
          <p:nvPr>
            <p:ph type="title"/>
          </p:nvPr>
        </p:nvSpPr>
        <p:spPr/>
        <p:txBody>
          <a:bodyPr/>
          <a:lstStyle/>
          <a:p>
            <a:r>
              <a:rPr lang="en-US" sz="4000"/>
              <a:t>A day in the life of an RPC</a:t>
            </a:r>
            <a:endParaRPr lang="en-US" sz="4000" dirty="0"/>
          </a:p>
        </p:txBody>
      </p:sp>
      <p:sp>
        <p:nvSpPr>
          <p:cNvPr id="5" name="Rectangle 4"/>
          <p:cNvSpPr/>
          <p:nvPr/>
        </p:nvSpPr>
        <p:spPr>
          <a:xfrm>
            <a:off x="480127" y="2955614"/>
            <a:ext cx="3602304" cy="3358195"/>
          </a:xfrm>
          <a:prstGeom prst="rect">
            <a:avLst/>
          </a:prstGeom>
          <a:solidFill>
            <a:schemeClr val="accent3">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Client machine</a:t>
            </a:r>
            <a:endParaRPr lang="en-US" dirty="0">
              <a:solidFill>
                <a:schemeClr val="tx1"/>
              </a:solidFill>
              <a:latin typeface="+mn-lt"/>
            </a:endParaRPr>
          </a:p>
        </p:txBody>
      </p:sp>
      <p:sp>
        <p:nvSpPr>
          <p:cNvPr id="6" name="Rectangle 5"/>
          <p:cNvSpPr/>
          <p:nvPr/>
        </p:nvSpPr>
        <p:spPr>
          <a:xfrm>
            <a:off x="585997" y="3427820"/>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mtClean="0">
                <a:solidFill>
                  <a:schemeClr val="tx1"/>
                </a:solidFill>
                <a:latin typeface="+mn-lt"/>
              </a:rPr>
              <a:t>Client process</a:t>
            </a:r>
            <a:endParaRPr lang="en-US" b="0" dirty="0">
              <a:solidFill>
                <a:schemeClr val="tx1"/>
              </a:solidFill>
            </a:endParaRPr>
          </a:p>
          <a:p>
            <a:pPr algn="ctr"/>
            <a:r>
              <a:rPr lang="en-US" b="0" dirty="0" smtClean="0">
                <a:solidFill>
                  <a:schemeClr val="tx1"/>
                </a:solidFill>
                <a:latin typeface="+mn-lt"/>
              </a:rPr>
              <a:t>k = add(</a:t>
            </a:r>
            <a:r>
              <a:rPr lang="en-US" b="0" dirty="0">
                <a:solidFill>
                  <a:schemeClr val="tx1"/>
                </a:solidFill>
              </a:rPr>
              <a:t>3</a:t>
            </a:r>
            <a:r>
              <a:rPr lang="en-US" b="0" dirty="0" smtClean="0">
                <a:solidFill>
                  <a:schemeClr val="tx1"/>
                </a:solidFill>
                <a:latin typeface="+mn-lt"/>
              </a:rPr>
              <a:t>, </a:t>
            </a:r>
            <a:r>
              <a:rPr lang="en-US" b="0" dirty="0">
                <a:solidFill>
                  <a:schemeClr val="tx1"/>
                </a:solidFill>
              </a:rPr>
              <a:t>5</a:t>
            </a:r>
            <a:r>
              <a:rPr lang="en-US" b="0" dirty="0" smtClean="0">
                <a:solidFill>
                  <a:schemeClr val="tx1"/>
                </a:solidFill>
                <a:latin typeface="+mn-lt"/>
              </a:rPr>
              <a:t>)</a:t>
            </a:r>
          </a:p>
        </p:txBody>
      </p:sp>
      <p:sp>
        <p:nvSpPr>
          <p:cNvPr id="7" name="Rectangle 6"/>
          <p:cNvSpPr/>
          <p:nvPr/>
        </p:nvSpPr>
        <p:spPr>
          <a:xfrm>
            <a:off x="585998" y="4293667"/>
            <a:ext cx="3390563" cy="1013525"/>
          </a:xfrm>
          <a:prstGeom prst="rect">
            <a:avLst/>
          </a:prstGeom>
          <a:solidFill>
            <a:schemeClr val="accent6">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Client stub (RPC library)</a:t>
            </a:r>
          </a:p>
        </p:txBody>
      </p:sp>
      <p:sp>
        <p:nvSpPr>
          <p:cNvPr id="11" name="Rectangle 10"/>
          <p:cNvSpPr/>
          <p:nvPr/>
        </p:nvSpPr>
        <p:spPr>
          <a:xfrm>
            <a:off x="585997" y="5420986"/>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Client OS</a:t>
            </a:r>
            <a:endParaRPr lang="en-US" b="0" dirty="0" smtClean="0">
              <a:solidFill>
                <a:schemeClr val="tx1"/>
              </a:solidFill>
              <a:latin typeface="+mn-lt"/>
            </a:endParaRPr>
          </a:p>
        </p:txBody>
      </p:sp>
      <p:sp>
        <p:nvSpPr>
          <p:cNvPr id="12" name="Rectangle 11"/>
          <p:cNvSpPr/>
          <p:nvPr/>
        </p:nvSpPr>
        <p:spPr>
          <a:xfrm>
            <a:off x="4985368" y="2955614"/>
            <a:ext cx="3602304" cy="3358195"/>
          </a:xfrm>
          <a:prstGeom prst="rect">
            <a:avLst/>
          </a:prstGeom>
          <a:solidFill>
            <a:schemeClr val="accent3">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Server machine</a:t>
            </a:r>
            <a:endParaRPr lang="en-US" dirty="0">
              <a:solidFill>
                <a:schemeClr val="tx1"/>
              </a:solidFill>
              <a:latin typeface="+mn-lt"/>
            </a:endParaRPr>
          </a:p>
        </p:txBody>
      </p:sp>
      <p:sp>
        <p:nvSpPr>
          <p:cNvPr id="13" name="Rectangle 12"/>
          <p:cNvSpPr/>
          <p:nvPr/>
        </p:nvSpPr>
        <p:spPr>
          <a:xfrm>
            <a:off x="5091238" y="3427820"/>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Server process</a:t>
            </a:r>
            <a:endParaRPr lang="en-US" b="0" dirty="0">
              <a:solidFill>
                <a:schemeClr val="tx1"/>
              </a:solidFill>
            </a:endParaRPr>
          </a:p>
          <a:p>
            <a:pPr algn="ctr"/>
            <a:r>
              <a:rPr lang="en-US" b="0" dirty="0" smtClean="0">
                <a:solidFill>
                  <a:schemeClr val="tx1"/>
                </a:solidFill>
              </a:rPr>
              <a:t>8 </a:t>
            </a:r>
            <a:r>
              <a:rPr lang="en-US" b="0" dirty="0" smtClean="0">
                <a:solidFill>
                  <a:schemeClr val="tx1"/>
                </a:solidFill>
                <a:sym typeface="Wingdings"/>
              </a:rPr>
              <a:t></a:t>
            </a:r>
            <a:r>
              <a:rPr lang="en-US" b="0" dirty="0">
                <a:solidFill>
                  <a:schemeClr val="tx1"/>
                </a:solidFill>
                <a:sym typeface="Wingdings"/>
              </a:rPr>
              <a:t> </a:t>
            </a:r>
            <a:r>
              <a:rPr lang="en-US" b="0" dirty="0" smtClean="0">
                <a:solidFill>
                  <a:schemeClr val="tx1"/>
                </a:solidFill>
              </a:rPr>
              <a:t>add(3, 5)</a:t>
            </a:r>
            <a:endParaRPr lang="en-US" b="0" dirty="0" smtClean="0">
              <a:solidFill>
                <a:schemeClr val="tx1"/>
              </a:solidFill>
              <a:latin typeface="+mn-lt"/>
            </a:endParaRPr>
          </a:p>
        </p:txBody>
      </p:sp>
      <p:sp>
        <p:nvSpPr>
          <p:cNvPr id="14" name="Rectangle 13"/>
          <p:cNvSpPr/>
          <p:nvPr/>
        </p:nvSpPr>
        <p:spPr>
          <a:xfrm>
            <a:off x="5091239" y="4293667"/>
            <a:ext cx="3390563" cy="1013525"/>
          </a:xfrm>
          <a:prstGeom prst="rect">
            <a:avLst/>
          </a:prstGeom>
          <a:solidFill>
            <a:schemeClr val="accent6">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Server stub (RPC library)</a:t>
            </a:r>
          </a:p>
        </p:txBody>
      </p:sp>
      <p:sp>
        <p:nvSpPr>
          <p:cNvPr id="17" name="Rectangle 16"/>
          <p:cNvSpPr/>
          <p:nvPr/>
        </p:nvSpPr>
        <p:spPr>
          <a:xfrm>
            <a:off x="5091238" y="5420986"/>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Server OS</a:t>
            </a:r>
            <a:endParaRPr lang="en-US" b="0" dirty="0" smtClean="0">
              <a:solidFill>
                <a:schemeClr val="tx1"/>
              </a:solidFill>
              <a:latin typeface="+mn-lt"/>
            </a:endParaRPr>
          </a:p>
        </p:txBody>
      </p:sp>
      <p:sp>
        <p:nvSpPr>
          <p:cNvPr id="15" name="Folded Corner 14"/>
          <p:cNvSpPr/>
          <p:nvPr/>
        </p:nvSpPr>
        <p:spPr>
          <a:xfrm>
            <a:off x="5186851" y="5813541"/>
            <a:ext cx="1756535" cy="435189"/>
          </a:xfrm>
          <a:prstGeom prst="foldedCorner">
            <a:avLst>
              <a:gd name="adj" fmla="val 33976"/>
            </a:avLst>
          </a:prstGeom>
          <a:solidFill>
            <a:srgbClr val="FFFF99"/>
          </a:solidFill>
          <a:ln w="28575">
            <a:solidFill>
              <a:schemeClr val="tx1"/>
            </a:solidFill>
          </a:ln>
        </p:spPr>
        <p:txBody>
          <a:bodyPr wrap="square">
            <a:noAutofit/>
          </a:bodyPr>
          <a:lstStyle/>
          <a:p>
            <a:pPr algn="l" defTabSz="228600"/>
            <a:r>
              <a:rPr lang="en-US" b="0" dirty="0" smtClean="0">
                <a:solidFill>
                  <a:srgbClr val="000000"/>
                </a:solidFill>
                <a:latin typeface="Arial" charset="0"/>
                <a:ea typeface="Arial" charset="0"/>
                <a:cs typeface="Arial" charset="0"/>
              </a:rPr>
              <a:t>Result | </a:t>
            </a:r>
            <a:r>
              <a:rPr lang="en-US" b="0" dirty="0" err="1" smtClean="0">
                <a:solidFill>
                  <a:srgbClr val="000000"/>
                </a:solidFill>
                <a:latin typeface="Arial" charset="0"/>
                <a:ea typeface="Arial" charset="0"/>
                <a:cs typeface="Arial" charset="0"/>
              </a:rPr>
              <a:t>int</a:t>
            </a:r>
            <a:r>
              <a:rPr lang="en-US" b="0" dirty="0" smtClean="0">
                <a:solidFill>
                  <a:srgbClr val="000000"/>
                </a:solidFill>
                <a:latin typeface="Arial" charset="0"/>
                <a:ea typeface="Arial" charset="0"/>
                <a:cs typeface="Arial" charset="0"/>
              </a:rPr>
              <a:t>: 8</a:t>
            </a:r>
            <a:endParaRPr lang="en-US" b="0" dirty="0">
              <a:solidFill>
                <a:srgbClr val="000000"/>
              </a:solidFill>
              <a:latin typeface="Arial" charset="0"/>
              <a:ea typeface="Arial" charset="0"/>
              <a:cs typeface="Arial" charset="0"/>
            </a:endParaRPr>
          </a:p>
        </p:txBody>
      </p:sp>
      <p:sp>
        <p:nvSpPr>
          <p:cNvPr id="16" name="Right Arrow 15"/>
          <p:cNvSpPr/>
          <p:nvPr/>
        </p:nvSpPr>
        <p:spPr>
          <a:xfrm rot="10800000">
            <a:off x="3688894" y="5829087"/>
            <a:ext cx="1442803" cy="404096"/>
          </a:xfrm>
          <a:prstGeom prst="rightArrow">
            <a:avLst/>
          </a:prstGeom>
          <a:solidFill>
            <a:schemeClr val="tx1">
              <a:lumMod val="50000"/>
              <a:lumOff val="5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0" smtClean="0">
              <a:solidFill>
                <a:schemeClr val="tx1"/>
              </a:solidFill>
              <a:latin typeface="+mn-lt"/>
            </a:endParaRPr>
          </a:p>
        </p:txBody>
      </p:sp>
    </p:spTree>
    <p:extLst>
      <p:ext uri="{BB962C8B-B14F-4D97-AF65-F5344CB8AC3E}">
        <p14:creationId xmlns:p14="http://schemas.microsoft.com/office/powerpoint/2010/main" val="642284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763000" cy="1279214"/>
          </a:xfrm>
        </p:spPr>
        <p:txBody>
          <a:bodyPr>
            <a:normAutofit/>
          </a:bodyPr>
          <a:lstStyle/>
          <a:p>
            <a:pPr marL="514350" indent="-514350">
              <a:buFont typeface="+mj-lt"/>
              <a:buAutoNum type="arabicPeriod" startAt="8"/>
            </a:pPr>
            <a:r>
              <a:rPr lang="en-US" dirty="0" smtClean="0">
                <a:solidFill>
                  <a:schemeClr val="tx1">
                    <a:lumMod val="50000"/>
                    <a:lumOff val="50000"/>
                  </a:schemeClr>
                </a:solidFill>
              </a:rPr>
              <a:t>Server OS sends the reply back across the network</a:t>
            </a:r>
          </a:p>
          <a:p>
            <a:pPr marL="514350" indent="-514350">
              <a:buFont typeface="+mj-lt"/>
              <a:buAutoNum type="arabicPeriod" startAt="8"/>
            </a:pPr>
            <a:endParaRPr lang="en-US" b="1" dirty="0"/>
          </a:p>
          <a:p>
            <a:pPr marL="514350" indent="-514350">
              <a:buFont typeface="+mj-lt"/>
              <a:buAutoNum type="arabicPeriod" startAt="8"/>
            </a:pPr>
            <a:r>
              <a:rPr lang="en-US" b="1" dirty="0" smtClean="0"/>
              <a:t>Client OS receives the reply and passes up to stub</a:t>
            </a:r>
            <a:endParaRPr lang="en-US" b="1"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29</a:t>
            </a:fld>
            <a:endParaRPr lang="en-US"/>
          </a:p>
        </p:txBody>
      </p:sp>
      <p:sp>
        <p:nvSpPr>
          <p:cNvPr id="4" name="Title 3"/>
          <p:cNvSpPr>
            <a:spLocks noGrp="1"/>
          </p:cNvSpPr>
          <p:nvPr>
            <p:ph type="title"/>
          </p:nvPr>
        </p:nvSpPr>
        <p:spPr/>
        <p:txBody>
          <a:bodyPr/>
          <a:lstStyle/>
          <a:p>
            <a:r>
              <a:rPr lang="en-US" sz="4000"/>
              <a:t>A day in the life of an RPC</a:t>
            </a:r>
            <a:endParaRPr lang="en-US" sz="4000" dirty="0"/>
          </a:p>
        </p:txBody>
      </p:sp>
      <p:sp>
        <p:nvSpPr>
          <p:cNvPr id="5" name="Rectangle 4"/>
          <p:cNvSpPr/>
          <p:nvPr/>
        </p:nvSpPr>
        <p:spPr>
          <a:xfrm>
            <a:off x="480127" y="2955614"/>
            <a:ext cx="3602304" cy="3358195"/>
          </a:xfrm>
          <a:prstGeom prst="rect">
            <a:avLst/>
          </a:prstGeom>
          <a:solidFill>
            <a:schemeClr val="accent3">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Client machine</a:t>
            </a:r>
            <a:endParaRPr lang="en-US" dirty="0">
              <a:solidFill>
                <a:schemeClr val="tx1"/>
              </a:solidFill>
              <a:latin typeface="+mn-lt"/>
            </a:endParaRPr>
          </a:p>
        </p:txBody>
      </p:sp>
      <p:sp>
        <p:nvSpPr>
          <p:cNvPr id="6" name="Rectangle 5"/>
          <p:cNvSpPr/>
          <p:nvPr/>
        </p:nvSpPr>
        <p:spPr>
          <a:xfrm>
            <a:off x="585997" y="3427820"/>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Client process</a:t>
            </a:r>
            <a:endParaRPr lang="en-US" b="0" dirty="0">
              <a:solidFill>
                <a:schemeClr val="tx1"/>
              </a:solidFill>
            </a:endParaRPr>
          </a:p>
          <a:p>
            <a:pPr algn="ctr"/>
            <a:r>
              <a:rPr lang="en-US" b="0" dirty="0" smtClean="0">
                <a:solidFill>
                  <a:schemeClr val="tx1"/>
                </a:solidFill>
                <a:latin typeface="+mn-lt"/>
              </a:rPr>
              <a:t>k = add(</a:t>
            </a:r>
            <a:r>
              <a:rPr lang="en-US" b="0" dirty="0" smtClean="0">
                <a:solidFill>
                  <a:schemeClr val="tx1"/>
                </a:solidFill>
              </a:rPr>
              <a:t>3</a:t>
            </a:r>
            <a:r>
              <a:rPr lang="en-US" b="0" dirty="0" smtClean="0">
                <a:solidFill>
                  <a:schemeClr val="tx1"/>
                </a:solidFill>
                <a:latin typeface="+mn-lt"/>
              </a:rPr>
              <a:t>, </a:t>
            </a:r>
            <a:r>
              <a:rPr lang="en-US" b="0" dirty="0" smtClean="0">
                <a:solidFill>
                  <a:schemeClr val="tx1"/>
                </a:solidFill>
              </a:rPr>
              <a:t>5</a:t>
            </a:r>
            <a:r>
              <a:rPr lang="en-US" b="0" dirty="0" smtClean="0">
                <a:solidFill>
                  <a:schemeClr val="tx1"/>
                </a:solidFill>
                <a:latin typeface="+mn-lt"/>
              </a:rPr>
              <a:t>)</a:t>
            </a:r>
          </a:p>
        </p:txBody>
      </p:sp>
      <p:sp>
        <p:nvSpPr>
          <p:cNvPr id="7" name="Rectangle 6"/>
          <p:cNvSpPr/>
          <p:nvPr/>
        </p:nvSpPr>
        <p:spPr>
          <a:xfrm>
            <a:off x="585998" y="4293667"/>
            <a:ext cx="3390563" cy="1013525"/>
          </a:xfrm>
          <a:prstGeom prst="rect">
            <a:avLst/>
          </a:prstGeom>
          <a:solidFill>
            <a:schemeClr val="accent6">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Client stub (RPC library)</a:t>
            </a:r>
          </a:p>
        </p:txBody>
      </p:sp>
      <p:sp>
        <p:nvSpPr>
          <p:cNvPr id="11" name="Rectangle 10"/>
          <p:cNvSpPr/>
          <p:nvPr/>
        </p:nvSpPr>
        <p:spPr>
          <a:xfrm>
            <a:off x="585997" y="5420986"/>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Client OS</a:t>
            </a:r>
            <a:endParaRPr lang="en-US" b="0" dirty="0" smtClean="0">
              <a:solidFill>
                <a:schemeClr val="tx1"/>
              </a:solidFill>
              <a:latin typeface="+mn-lt"/>
            </a:endParaRPr>
          </a:p>
        </p:txBody>
      </p:sp>
      <p:sp>
        <p:nvSpPr>
          <p:cNvPr id="12" name="Rectangle 11"/>
          <p:cNvSpPr/>
          <p:nvPr/>
        </p:nvSpPr>
        <p:spPr>
          <a:xfrm>
            <a:off x="4985368" y="2955614"/>
            <a:ext cx="3602304" cy="3358195"/>
          </a:xfrm>
          <a:prstGeom prst="rect">
            <a:avLst/>
          </a:prstGeom>
          <a:solidFill>
            <a:schemeClr val="accent3">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Server machine</a:t>
            </a:r>
            <a:endParaRPr lang="en-US" dirty="0">
              <a:solidFill>
                <a:schemeClr val="tx1"/>
              </a:solidFill>
              <a:latin typeface="+mn-lt"/>
            </a:endParaRPr>
          </a:p>
        </p:txBody>
      </p:sp>
      <p:sp>
        <p:nvSpPr>
          <p:cNvPr id="13" name="Rectangle 12"/>
          <p:cNvSpPr/>
          <p:nvPr/>
        </p:nvSpPr>
        <p:spPr>
          <a:xfrm>
            <a:off x="5091238" y="3427820"/>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Server process</a:t>
            </a:r>
            <a:endParaRPr lang="en-US" b="0" dirty="0">
              <a:solidFill>
                <a:schemeClr val="tx1"/>
              </a:solidFill>
            </a:endParaRPr>
          </a:p>
          <a:p>
            <a:pPr algn="ctr"/>
            <a:r>
              <a:rPr lang="en-US" b="0" dirty="0" smtClean="0">
                <a:solidFill>
                  <a:schemeClr val="tx1"/>
                </a:solidFill>
              </a:rPr>
              <a:t>8 </a:t>
            </a:r>
            <a:r>
              <a:rPr lang="en-US" b="0" dirty="0" smtClean="0">
                <a:solidFill>
                  <a:schemeClr val="tx1"/>
                </a:solidFill>
                <a:sym typeface="Wingdings"/>
              </a:rPr>
              <a:t></a:t>
            </a:r>
            <a:r>
              <a:rPr lang="en-US" b="0" dirty="0">
                <a:solidFill>
                  <a:schemeClr val="tx1"/>
                </a:solidFill>
                <a:sym typeface="Wingdings"/>
              </a:rPr>
              <a:t> </a:t>
            </a:r>
            <a:r>
              <a:rPr lang="en-US" b="0" dirty="0" smtClean="0">
                <a:solidFill>
                  <a:schemeClr val="tx1"/>
                </a:solidFill>
              </a:rPr>
              <a:t>add(3, 5)</a:t>
            </a:r>
            <a:endParaRPr lang="en-US" b="0" dirty="0" smtClean="0">
              <a:solidFill>
                <a:schemeClr val="tx1"/>
              </a:solidFill>
              <a:latin typeface="+mn-lt"/>
            </a:endParaRPr>
          </a:p>
        </p:txBody>
      </p:sp>
      <p:sp>
        <p:nvSpPr>
          <p:cNvPr id="14" name="Rectangle 13"/>
          <p:cNvSpPr/>
          <p:nvPr/>
        </p:nvSpPr>
        <p:spPr>
          <a:xfrm>
            <a:off x="5091239" y="4293667"/>
            <a:ext cx="3390563" cy="1013525"/>
          </a:xfrm>
          <a:prstGeom prst="rect">
            <a:avLst/>
          </a:prstGeom>
          <a:solidFill>
            <a:schemeClr val="accent6">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Server stub (RPC library)</a:t>
            </a:r>
          </a:p>
        </p:txBody>
      </p:sp>
      <p:sp>
        <p:nvSpPr>
          <p:cNvPr id="17" name="Rectangle 16"/>
          <p:cNvSpPr/>
          <p:nvPr/>
        </p:nvSpPr>
        <p:spPr>
          <a:xfrm>
            <a:off x="5091238" y="5420986"/>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Server OS</a:t>
            </a:r>
            <a:endParaRPr lang="en-US" b="0" dirty="0" smtClean="0">
              <a:solidFill>
                <a:schemeClr val="tx1"/>
              </a:solidFill>
              <a:latin typeface="+mn-lt"/>
            </a:endParaRPr>
          </a:p>
        </p:txBody>
      </p:sp>
      <p:sp>
        <p:nvSpPr>
          <p:cNvPr id="15" name="Folded Corner 14"/>
          <p:cNvSpPr/>
          <p:nvPr/>
        </p:nvSpPr>
        <p:spPr>
          <a:xfrm>
            <a:off x="2071135" y="5626998"/>
            <a:ext cx="1756535" cy="435189"/>
          </a:xfrm>
          <a:prstGeom prst="foldedCorner">
            <a:avLst>
              <a:gd name="adj" fmla="val 33976"/>
            </a:avLst>
          </a:prstGeom>
          <a:solidFill>
            <a:srgbClr val="FFFF99"/>
          </a:solidFill>
          <a:ln w="28575">
            <a:solidFill>
              <a:schemeClr val="tx1"/>
            </a:solidFill>
          </a:ln>
        </p:spPr>
        <p:txBody>
          <a:bodyPr wrap="square">
            <a:noAutofit/>
          </a:bodyPr>
          <a:lstStyle/>
          <a:p>
            <a:pPr algn="l" defTabSz="228600"/>
            <a:r>
              <a:rPr lang="en-US" b="0" dirty="0" smtClean="0">
                <a:solidFill>
                  <a:srgbClr val="000000"/>
                </a:solidFill>
                <a:latin typeface="Arial" charset="0"/>
                <a:ea typeface="Arial" charset="0"/>
                <a:cs typeface="Arial" charset="0"/>
              </a:rPr>
              <a:t>Result | </a:t>
            </a:r>
            <a:r>
              <a:rPr lang="en-US" b="0" dirty="0" err="1" smtClean="0">
                <a:solidFill>
                  <a:srgbClr val="000000"/>
                </a:solidFill>
                <a:latin typeface="Arial" charset="0"/>
                <a:ea typeface="Arial" charset="0"/>
                <a:cs typeface="Arial" charset="0"/>
              </a:rPr>
              <a:t>int</a:t>
            </a:r>
            <a:r>
              <a:rPr lang="en-US" b="0" dirty="0" smtClean="0">
                <a:solidFill>
                  <a:srgbClr val="000000"/>
                </a:solidFill>
                <a:latin typeface="Arial" charset="0"/>
                <a:ea typeface="Arial" charset="0"/>
                <a:cs typeface="Arial" charset="0"/>
              </a:rPr>
              <a:t>: 8</a:t>
            </a:r>
            <a:endParaRPr lang="en-US" b="0" dirty="0">
              <a:solidFill>
                <a:srgbClr val="000000"/>
              </a:solidFill>
              <a:latin typeface="Arial" charset="0"/>
              <a:ea typeface="Arial" charset="0"/>
              <a:cs typeface="Arial" charset="0"/>
            </a:endParaRPr>
          </a:p>
        </p:txBody>
      </p:sp>
      <p:sp>
        <p:nvSpPr>
          <p:cNvPr id="16" name="Right Arrow 15"/>
          <p:cNvSpPr/>
          <p:nvPr/>
        </p:nvSpPr>
        <p:spPr>
          <a:xfrm rot="16200000">
            <a:off x="2697499" y="5116150"/>
            <a:ext cx="503807" cy="404096"/>
          </a:xfrm>
          <a:prstGeom prst="rightArrow">
            <a:avLst/>
          </a:prstGeom>
          <a:solidFill>
            <a:schemeClr val="tx1">
              <a:lumMod val="50000"/>
              <a:lumOff val="5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0" smtClean="0">
              <a:solidFill>
                <a:schemeClr val="tx1"/>
              </a:solidFill>
              <a:latin typeface="+mn-lt"/>
            </a:endParaRPr>
          </a:p>
        </p:txBody>
      </p:sp>
    </p:spTree>
    <p:extLst>
      <p:ext uri="{BB962C8B-B14F-4D97-AF65-F5344CB8AC3E}">
        <p14:creationId xmlns:p14="http://schemas.microsoft.com/office/powerpoint/2010/main" val="742005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57338"/>
            <a:ext cx="8763000" cy="4919661"/>
          </a:xfrm>
        </p:spPr>
        <p:txBody>
          <a:bodyPr/>
          <a:lstStyle/>
          <a:p>
            <a:r>
              <a:rPr lang="en-US" dirty="0" smtClean="0"/>
              <a:t>Process on </a:t>
            </a:r>
            <a:r>
              <a:rPr lang="en-US" b="1" dirty="0" smtClean="0"/>
              <a:t>Host</a:t>
            </a:r>
            <a:r>
              <a:rPr lang="en-US" dirty="0" smtClean="0"/>
              <a:t> </a:t>
            </a:r>
            <a:r>
              <a:rPr lang="en-US" b="1" dirty="0" smtClean="0"/>
              <a:t>A </a:t>
            </a:r>
            <a:r>
              <a:rPr lang="en-US" dirty="0" smtClean="0"/>
              <a:t>wants to talk to process on </a:t>
            </a:r>
            <a:r>
              <a:rPr lang="en-US" b="1" dirty="0" smtClean="0"/>
              <a:t>Host B</a:t>
            </a:r>
          </a:p>
          <a:p>
            <a:pPr lvl="1"/>
            <a:endParaRPr lang="en-US" dirty="0" smtClean="0"/>
          </a:p>
          <a:p>
            <a:pPr lvl="1"/>
            <a:r>
              <a:rPr lang="en-US" dirty="0" smtClean="0"/>
              <a:t>A and B must agree on the </a:t>
            </a:r>
            <a:r>
              <a:rPr lang="en-US" b="1" dirty="0" smtClean="0"/>
              <a:t>meaning</a:t>
            </a:r>
            <a:r>
              <a:rPr lang="en-US" dirty="0" smtClean="0"/>
              <a:t> of the bits being sent and received </a:t>
            </a:r>
            <a:r>
              <a:rPr lang="en-US" b="1" dirty="0" smtClean="0"/>
              <a:t>at many different levels</a:t>
            </a:r>
            <a:r>
              <a:rPr lang="en-US" dirty="0" smtClean="0"/>
              <a:t>, including:</a:t>
            </a:r>
          </a:p>
          <a:p>
            <a:pPr lvl="2"/>
            <a:endParaRPr lang="en-US" i="1" dirty="0" smtClean="0"/>
          </a:p>
          <a:p>
            <a:pPr lvl="2"/>
            <a:r>
              <a:rPr lang="en-US" i="1" dirty="0" smtClean="0"/>
              <a:t>How many volts is a 0 bit, a 1 bit?</a:t>
            </a:r>
          </a:p>
          <a:p>
            <a:pPr lvl="2"/>
            <a:endParaRPr lang="en-US" i="1" dirty="0" smtClean="0"/>
          </a:p>
          <a:p>
            <a:pPr lvl="2"/>
            <a:r>
              <a:rPr lang="en-US" i="1" dirty="0" smtClean="0"/>
              <a:t>How does receiver know which is the last bit?</a:t>
            </a:r>
          </a:p>
          <a:p>
            <a:pPr lvl="2"/>
            <a:endParaRPr lang="en-US" i="1" dirty="0" smtClean="0"/>
          </a:p>
          <a:p>
            <a:pPr lvl="2"/>
            <a:r>
              <a:rPr lang="en-US" i="1" dirty="0" smtClean="0"/>
              <a:t>How many bits long is a number?</a:t>
            </a:r>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3</a:t>
            </a:fld>
            <a:endParaRPr lang="en-US"/>
          </a:p>
        </p:txBody>
      </p:sp>
      <p:sp>
        <p:nvSpPr>
          <p:cNvPr id="4" name="Title 3"/>
          <p:cNvSpPr>
            <a:spLocks noGrp="1"/>
          </p:cNvSpPr>
          <p:nvPr>
            <p:ph type="title"/>
          </p:nvPr>
        </p:nvSpPr>
        <p:spPr/>
        <p:txBody>
          <a:bodyPr/>
          <a:lstStyle/>
          <a:p>
            <a:r>
              <a:rPr lang="en-US" dirty="0" smtClean="0"/>
              <a:t>The problem of communication</a:t>
            </a:r>
            <a:endParaRPr lang="en-US" dirty="0"/>
          </a:p>
        </p:txBody>
      </p:sp>
    </p:spTree>
    <p:extLst>
      <p:ext uri="{BB962C8B-B14F-4D97-AF65-F5344CB8AC3E}">
        <p14:creationId xmlns:p14="http://schemas.microsoft.com/office/powerpoint/2010/main" val="5946133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763000" cy="1279214"/>
          </a:xfrm>
        </p:spPr>
        <p:txBody>
          <a:bodyPr>
            <a:normAutofit/>
          </a:bodyPr>
          <a:lstStyle/>
          <a:p>
            <a:pPr marL="514350" indent="-514350">
              <a:buFont typeface="+mj-lt"/>
              <a:buAutoNum type="arabicPeriod" startAt="9"/>
            </a:pPr>
            <a:r>
              <a:rPr lang="en-US" dirty="0" smtClean="0">
                <a:solidFill>
                  <a:schemeClr val="tx1">
                    <a:lumMod val="50000"/>
                    <a:lumOff val="50000"/>
                  </a:schemeClr>
                </a:solidFill>
              </a:rPr>
              <a:t>Client OS receives the reply and passes up to stub</a:t>
            </a:r>
          </a:p>
          <a:p>
            <a:pPr marL="514350" indent="-514350">
              <a:buFont typeface="+mj-lt"/>
              <a:buAutoNum type="arabicPeriod" startAt="9"/>
            </a:pPr>
            <a:endParaRPr lang="en-US" b="1" dirty="0"/>
          </a:p>
          <a:p>
            <a:pPr marL="514350" indent="-514350">
              <a:buFont typeface="+mj-lt"/>
              <a:buAutoNum type="arabicPeriod" startAt="9"/>
            </a:pPr>
            <a:r>
              <a:rPr lang="en-US" b="1" dirty="0" smtClean="0"/>
              <a:t>Client stub unmarshals return value, returns to client</a:t>
            </a:r>
            <a:endParaRPr lang="en-US" b="1"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30</a:t>
            </a:fld>
            <a:endParaRPr lang="en-US"/>
          </a:p>
        </p:txBody>
      </p:sp>
      <p:sp>
        <p:nvSpPr>
          <p:cNvPr id="4" name="Title 3"/>
          <p:cNvSpPr>
            <a:spLocks noGrp="1"/>
          </p:cNvSpPr>
          <p:nvPr>
            <p:ph type="title"/>
          </p:nvPr>
        </p:nvSpPr>
        <p:spPr/>
        <p:txBody>
          <a:bodyPr/>
          <a:lstStyle/>
          <a:p>
            <a:r>
              <a:rPr lang="en-US" sz="4000"/>
              <a:t>A day in the life of an RPC</a:t>
            </a:r>
            <a:endParaRPr lang="en-US" sz="4000" dirty="0"/>
          </a:p>
        </p:txBody>
      </p:sp>
      <p:sp>
        <p:nvSpPr>
          <p:cNvPr id="5" name="Rectangle 4"/>
          <p:cNvSpPr/>
          <p:nvPr/>
        </p:nvSpPr>
        <p:spPr>
          <a:xfrm>
            <a:off x="480127" y="2955614"/>
            <a:ext cx="3602304" cy="3358195"/>
          </a:xfrm>
          <a:prstGeom prst="rect">
            <a:avLst/>
          </a:prstGeom>
          <a:solidFill>
            <a:schemeClr val="accent3">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Client machine</a:t>
            </a:r>
            <a:endParaRPr lang="en-US" dirty="0">
              <a:solidFill>
                <a:schemeClr val="tx1"/>
              </a:solidFill>
              <a:latin typeface="+mn-lt"/>
            </a:endParaRPr>
          </a:p>
        </p:txBody>
      </p:sp>
      <p:sp>
        <p:nvSpPr>
          <p:cNvPr id="6" name="Rectangle 5"/>
          <p:cNvSpPr/>
          <p:nvPr/>
        </p:nvSpPr>
        <p:spPr>
          <a:xfrm>
            <a:off x="585997" y="3427820"/>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Client process</a:t>
            </a:r>
            <a:endParaRPr lang="en-US" b="0" dirty="0">
              <a:solidFill>
                <a:schemeClr val="tx1"/>
              </a:solidFill>
            </a:endParaRPr>
          </a:p>
          <a:p>
            <a:pPr algn="ctr"/>
            <a:r>
              <a:rPr lang="en-US" dirty="0" smtClean="0">
                <a:solidFill>
                  <a:schemeClr val="tx1"/>
                </a:solidFill>
                <a:latin typeface="+mn-lt"/>
              </a:rPr>
              <a:t>k </a:t>
            </a:r>
            <a:r>
              <a:rPr lang="en-US" dirty="0" smtClean="0">
                <a:solidFill>
                  <a:schemeClr val="tx1"/>
                </a:solidFill>
                <a:latin typeface="+mn-lt"/>
                <a:sym typeface="Wingdings"/>
              </a:rPr>
              <a:t> 8</a:t>
            </a:r>
            <a:endParaRPr lang="en-US" dirty="0" smtClean="0">
              <a:solidFill>
                <a:schemeClr val="tx1"/>
              </a:solidFill>
              <a:latin typeface="+mn-lt"/>
            </a:endParaRPr>
          </a:p>
        </p:txBody>
      </p:sp>
      <p:sp>
        <p:nvSpPr>
          <p:cNvPr id="7" name="Rectangle 6"/>
          <p:cNvSpPr/>
          <p:nvPr/>
        </p:nvSpPr>
        <p:spPr>
          <a:xfrm>
            <a:off x="585998" y="4293667"/>
            <a:ext cx="3390563" cy="1013525"/>
          </a:xfrm>
          <a:prstGeom prst="rect">
            <a:avLst/>
          </a:prstGeom>
          <a:solidFill>
            <a:schemeClr val="accent6">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Client stub (RPC library)</a:t>
            </a:r>
          </a:p>
        </p:txBody>
      </p:sp>
      <p:sp>
        <p:nvSpPr>
          <p:cNvPr id="11" name="Rectangle 10"/>
          <p:cNvSpPr/>
          <p:nvPr/>
        </p:nvSpPr>
        <p:spPr>
          <a:xfrm>
            <a:off x="585997" y="5420986"/>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Client OS</a:t>
            </a:r>
            <a:endParaRPr lang="en-US" b="0" dirty="0" smtClean="0">
              <a:solidFill>
                <a:schemeClr val="tx1"/>
              </a:solidFill>
              <a:latin typeface="+mn-lt"/>
            </a:endParaRPr>
          </a:p>
        </p:txBody>
      </p:sp>
      <p:sp>
        <p:nvSpPr>
          <p:cNvPr id="12" name="Rectangle 11"/>
          <p:cNvSpPr/>
          <p:nvPr/>
        </p:nvSpPr>
        <p:spPr>
          <a:xfrm>
            <a:off x="4985368" y="2955614"/>
            <a:ext cx="3602304" cy="3358195"/>
          </a:xfrm>
          <a:prstGeom prst="rect">
            <a:avLst/>
          </a:prstGeom>
          <a:solidFill>
            <a:schemeClr val="accent3">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Server machine</a:t>
            </a:r>
            <a:endParaRPr lang="en-US" dirty="0">
              <a:solidFill>
                <a:schemeClr val="tx1"/>
              </a:solidFill>
              <a:latin typeface="+mn-lt"/>
            </a:endParaRPr>
          </a:p>
        </p:txBody>
      </p:sp>
      <p:sp>
        <p:nvSpPr>
          <p:cNvPr id="13" name="Rectangle 12"/>
          <p:cNvSpPr/>
          <p:nvPr/>
        </p:nvSpPr>
        <p:spPr>
          <a:xfrm>
            <a:off x="5091238" y="3427820"/>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Server process</a:t>
            </a:r>
            <a:endParaRPr lang="en-US" b="0" dirty="0">
              <a:solidFill>
                <a:schemeClr val="tx1"/>
              </a:solidFill>
            </a:endParaRPr>
          </a:p>
          <a:p>
            <a:pPr algn="ctr"/>
            <a:r>
              <a:rPr lang="en-US" b="0" dirty="0" smtClean="0">
                <a:solidFill>
                  <a:schemeClr val="tx1"/>
                </a:solidFill>
              </a:rPr>
              <a:t>8 </a:t>
            </a:r>
            <a:r>
              <a:rPr lang="en-US" b="0" dirty="0" smtClean="0">
                <a:solidFill>
                  <a:schemeClr val="tx1"/>
                </a:solidFill>
                <a:sym typeface="Wingdings"/>
              </a:rPr>
              <a:t></a:t>
            </a:r>
            <a:r>
              <a:rPr lang="en-US" b="0" dirty="0">
                <a:solidFill>
                  <a:schemeClr val="tx1"/>
                </a:solidFill>
                <a:sym typeface="Wingdings"/>
              </a:rPr>
              <a:t> </a:t>
            </a:r>
            <a:r>
              <a:rPr lang="en-US" b="0" dirty="0" smtClean="0">
                <a:solidFill>
                  <a:schemeClr val="tx1"/>
                </a:solidFill>
              </a:rPr>
              <a:t>add(3, 5)</a:t>
            </a:r>
            <a:endParaRPr lang="en-US" b="0" dirty="0" smtClean="0">
              <a:solidFill>
                <a:schemeClr val="tx1"/>
              </a:solidFill>
              <a:latin typeface="+mn-lt"/>
            </a:endParaRPr>
          </a:p>
        </p:txBody>
      </p:sp>
      <p:sp>
        <p:nvSpPr>
          <p:cNvPr id="14" name="Rectangle 13"/>
          <p:cNvSpPr/>
          <p:nvPr/>
        </p:nvSpPr>
        <p:spPr>
          <a:xfrm>
            <a:off x="5091239" y="4293667"/>
            <a:ext cx="3390563" cy="1013525"/>
          </a:xfrm>
          <a:prstGeom prst="rect">
            <a:avLst/>
          </a:prstGeom>
          <a:solidFill>
            <a:schemeClr val="accent6">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Server stub (RPC library)</a:t>
            </a:r>
          </a:p>
        </p:txBody>
      </p:sp>
      <p:sp>
        <p:nvSpPr>
          <p:cNvPr id="17" name="Rectangle 16"/>
          <p:cNvSpPr/>
          <p:nvPr/>
        </p:nvSpPr>
        <p:spPr>
          <a:xfrm>
            <a:off x="5091238" y="5420986"/>
            <a:ext cx="3390564" cy="759639"/>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dirty="0" smtClean="0">
                <a:solidFill>
                  <a:schemeClr val="tx1"/>
                </a:solidFill>
                <a:latin typeface="+mn-lt"/>
              </a:rPr>
              <a:t>Server OS</a:t>
            </a:r>
            <a:endParaRPr lang="en-US" b="0" dirty="0" smtClean="0">
              <a:solidFill>
                <a:schemeClr val="tx1"/>
              </a:solidFill>
              <a:latin typeface="+mn-lt"/>
            </a:endParaRPr>
          </a:p>
        </p:txBody>
      </p:sp>
      <p:sp>
        <p:nvSpPr>
          <p:cNvPr id="15" name="Folded Corner 14"/>
          <p:cNvSpPr/>
          <p:nvPr/>
        </p:nvSpPr>
        <p:spPr>
          <a:xfrm>
            <a:off x="735473" y="4721001"/>
            <a:ext cx="1756535" cy="435189"/>
          </a:xfrm>
          <a:prstGeom prst="foldedCorner">
            <a:avLst>
              <a:gd name="adj" fmla="val 33976"/>
            </a:avLst>
          </a:prstGeom>
          <a:solidFill>
            <a:srgbClr val="FFFF99"/>
          </a:solidFill>
          <a:ln w="28575">
            <a:solidFill>
              <a:schemeClr val="tx1"/>
            </a:solidFill>
          </a:ln>
        </p:spPr>
        <p:txBody>
          <a:bodyPr wrap="square">
            <a:noAutofit/>
          </a:bodyPr>
          <a:lstStyle/>
          <a:p>
            <a:pPr algn="l" defTabSz="228600"/>
            <a:r>
              <a:rPr lang="en-US" b="0" dirty="0" smtClean="0">
                <a:solidFill>
                  <a:srgbClr val="000000"/>
                </a:solidFill>
                <a:latin typeface="Arial" charset="0"/>
                <a:ea typeface="Arial" charset="0"/>
                <a:cs typeface="Arial" charset="0"/>
              </a:rPr>
              <a:t>Result | </a:t>
            </a:r>
            <a:r>
              <a:rPr lang="en-US" b="0" dirty="0" err="1" smtClean="0">
                <a:solidFill>
                  <a:srgbClr val="000000"/>
                </a:solidFill>
                <a:latin typeface="Arial" charset="0"/>
                <a:ea typeface="Arial" charset="0"/>
                <a:cs typeface="Arial" charset="0"/>
              </a:rPr>
              <a:t>int</a:t>
            </a:r>
            <a:r>
              <a:rPr lang="en-US" b="0" dirty="0" smtClean="0">
                <a:solidFill>
                  <a:srgbClr val="000000"/>
                </a:solidFill>
                <a:latin typeface="Arial" charset="0"/>
                <a:ea typeface="Arial" charset="0"/>
                <a:cs typeface="Arial" charset="0"/>
              </a:rPr>
              <a:t>: 8</a:t>
            </a:r>
            <a:endParaRPr lang="en-US" b="0" dirty="0">
              <a:solidFill>
                <a:srgbClr val="000000"/>
              </a:solidFill>
              <a:latin typeface="Arial" charset="0"/>
              <a:ea typeface="Arial" charset="0"/>
              <a:cs typeface="Arial" charset="0"/>
            </a:endParaRPr>
          </a:p>
        </p:txBody>
      </p:sp>
      <p:sp>
        <p:nvSpPr>
          <p:cNvPr id="18" name="Right Arrow 17"/>
          <p:cNvSpPr/>
          <p:nvPr/>
        </p:nvSpPr>
        <p:spPr>
          <a:xfrm rot="16200000">
            <a:off x="2029376" y="4160841"/>
            <a:ext cx="503807" cy="404096"/>
          </a:xfrm>
          <a:prstGeom prst="rightArrow">
            <a:avLst/>
          </a:prstGeom>
          <a:solidFill>
            <a:schemeClr val="tx1">
              <a:lumMod val="50000"/>
              <a:lumOff val="5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0" smtClean="0">
              <a:solidFill>
                <a:schemeClr val="tx1"/>
              </a:solidFill>
              <a:latin typeface="+mn-lt"/>
            </a:endParaRPr>
          </a:p>
        </p:txBody>
      </p:sp>
      <p:sp>
        <p:nvSpPr>
          <p:cNvPr id="16" name="Up Arrow 15"/>
          <p:cNvSpPr/>
          <p:nvPr/>
        </p:nvSpPr>
        <p:spPr>
          <a:xfrm rot="13500000">
            <a:off x="2621820" y="3567663"/>
            <a:ext cx="267037" cy="299405"/>
          </a:xfrm>
          <a:prstGeom prst="upArrow">
            <a:avLst/>
          </a:prstGeom>
          <a:solidFill>
            <a:srgbClr val="FFFF00"/>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0" smtClean="0">
              <a:solidFill>
                <a:schemeClr val="tx1"/>
              </a:solidFill>
              <a:latin typeface="+mn-lt"/>
            </a:endParaRPr>
          </a:p>
        </p:txBody>
      </p:sp>
    </p:spTree>
    <p:extLst>
      <p:ext uri="{BB962C8B-B14F-4D97-AF65-F5344CB8AC3E}">
        <p14:creationId xmlns:p14="http://schemas.microsoft.com/office/powerpoint/2010/main" val="19270740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i="1" dirty="0" smtClean="0">
                <a:solidFill>
                  <a:schemeClr val="accent6">
                    <a:lumMod val="75000"/>
                  </a:schemeClr>
                </a:solidFill>
              </a:rPr>
              <a:t>Dispatcher</a:t>
            </a:r>
          </a:p>
          <a:p>
            <a:pPr lvl="1"/>
            <a:r>
              <a:rPr lang="en-US" dirty="0" smtClean="0"/>
              <a:t>Receives a client’s RPC request</a:t>
            </a:r>
            <a:endParaRPr lang="en-US" dirty="0"/>
          </a:p>
          <a:p>
            <a:pPr lvl="2"/>
            <a:r>
              <a:rPr lang="en-US" b="1" dirty="0" smtClean="0"/>
              <a:t>Identifies</a:t>
            </a:r>
            <a:r>
              <a:rPr lang="en-US" dirty="0" smtClean="0"/>
              <a:t> </a:t>
            </a:r>
            <a:r>
              <a:rPr lang="en-US" dirty="0"/>
              <a:t>appropriate </a:t>
            </a:r>
            <a:r>
              <a:rPr lang="en-US" dirty="0" smtClean="0"/>
              <a:t>server-side method to invoke</a:t>
            </a:r>
            <a:endParaRPr lang="en-US" dirty="0"/>
          </a:p>
          <a:p>
            <a:endParaRPr lang="en-US" dirty="0" smtClean="0"/>
          </a:p>
          <a:p>
            <a:r>
              <a:rPr lang="en-US" b="1" i="1" dirty="0" smtClean="0">
                <a:solidFill>
                  <a:schemeClr val="accent6">
                    <a:lumMod val="75000"/>
                  </a:schemeClr>
                </a:solidFill>
              </a:rPr>
              <a:t>Skeleton</a:t>
            </a:r>
            <a:endParaRPr lang="en-US" b="1" i="1" dirty="0">
              <a:solidFill>
                <a:schemeClr val="accent6">
                  <a:lumMod val="75000"/>
                </a:schemeClr>
              </a:solidFill>
            </a:endParaRPr>
          </a:p>
          <a:p>
            <a:pPr lvl="1"/>
            <a:r>
              <a:rPr lang="en-US" b="1" dirty="0" smtClean="0"/>
              <a:t>Unmarshals</a:t>
            </a:r>
            <a:r>
              <a:rPr lang="en-US" dirty="0" smtClean="0"/>
              <a:t> parameters to server-native types</a:t>
            </a:r>
            <a:endParaRPr lang="en-US" dirty="0"/>
          </a:p>
          <a:p>
            <a:pPr lvl="1"/>
            <a:r>
              <a:rPr lang="en-US" b="1" dirty="0" smtClean="0"/>
              <a:t>Calls</a:t>
            </a:r>
            <a:r>
              <a:rPr lang="en-US" dirty="0" smtClean="0"/>
              <a:t> </a:t>
            </a:r>
            <a:r>
              <a:rPr lang="en-US" dirty="0"/>
              <a:t>the local server </a:t>
            </a:r>
            <a:r>
              <a:rPr lang="en-US" dirty="0" smtClean="0"/>
              <a:t>procedure</a:t>
            </a:r>
            <a:endParaRPr lang="en-US" dirty="0"/>
          </a:p>
          <a:p>
            <a:pPr lvl="1"/>
            <a:r>
              <a:rPr lang="en-US" b="1" dirty="0" smtClean="0"/>
              <a:t>Marshals</a:t>
            </a:r>
            <a:r>
              <a:rPr lang="en-US" dirty="0" smtClean="0"/>
              <a:t> </a:t>
            </a:r>
            <a:r>
              <a:rPr lang="en-US" dirty="0"/>
              <a:t>the </a:t>
            </a:r>
            <a:r>
              <a:rPr lang="en-US" dirty="0" smtClean="0"/>
              <a:t>response, sends </a:t>
            </a:r>
            <a:r>
              <a:rPr lang="en-US" dirty="0"/>
              <a:t>it back to the </a:t>
            </a:r>
            <a:r>
              <a:rPr lang="en-US" dirty="0" smtClean="0"/>
              <a:t>dispatcher</a:t>
            </a:r>
          </a:p>
          <a:p>
            <a:pPr lvl="1"/>
            <a:endParaRPr lang="en-US" dirty="0"/>
          </a:p>
          <a:p>
            <a:r>
              <a:rPr lang="en-US" b="1" dirty="0" smtClean="0">
                <a:solidFill>
                  <a:schemeClr val="accent3">
                    <a:lumMod val="50000"/>
                  </a:schemeClr>
                </a:solidFill>
              </a:rPr>
              <a:t>All this is hidden from the programmer</a:t>
            </a:r>
            <a:endParaRPr lang="en-US" b="1" dirty="0">
              <a:solidFill>
                <a:schemeClr val="accent3">
                  <a:lumMod val="50000"/>
                </a:schemeClr>
              </a:solidFill>
            </a:endParaRPr>
          </a:p>
          <a:p>
            <a:pPr lvl="1"/>
            <a:r>
              <a:rPr lang="en-US" dirty="0" smtClean="0"/>
              <a:t>Dispatcher and skeleton </a:t>
            </a:r>
            <a:r>
              <a:rPr lang="en-US" dirty="0"/>
              <a:t>may be </a:t>
            </a:r>
            <a:r>
              <a:rPr lang="en-US" dirty="0" smtClean="0"/>
              <a:t>integrated</a:t>
            </a:r>
          </a:p>
          <a:p>
            <a:pPr lvl="2"/>
            <a:r>
              <a:rPr lang="en-US" dirty="0" smtClean="0"/>
              <a:t>Depends on implementation </a:t>
            </a:r>
            <a:endParaRPr lang="en-US" dirty="0"/>
          </a:p>
          <a:p>
            <a:endParaRPr lang="en-US"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31</a:t>
            </a:fld>
            <a:endParaRPr lang="en-US"/>
          </a:p>
        </p:txBody>
      </p:sp>
      <p:sp>
        <p:nvSpPr>
          <p:cNvPr id="4" name="Title 3"/>
          <p:cNvSpPr>
            <a:spLocks noGrp="1"/>
          </p:cNvSpPr>
          <p:nvPr>
            <p:ph type="title"/>
          </p:nvPr>
        </p:nvSpPr>
        <p:spPr/>
        <p:txBody>
          <a:bodyPr/>
          <a:lstStyle/>
          <a:p>
            <a:r>
              <a:rPr lang="en-US" dirty="0" smtClean="0"/>
              <a:t>The </a:t>
            </a:r>
            <a:r>
              <a:rPr lang="en-US" smtClean="0"/>
              <a:t>server stub is </a:t>
            </a:r>
            <a:r>
              <a:rPr lang="en-US" dirty="0" smtClean="0"/>
              <a:t>really two parts</a:t>
            </a:r>
            <a:endParaRPr lang="en-US" dirty="0"/>
          </a:p>
        </p:txBody>
      </p:sp>
    </p:spTree>
    <p:extLst>
      <p:ext uri="{BB962C8B-B14F-4D97-AF65-F5344CB8AC3E}">
        <p14:creationId xmlns:p14="http://schemas.microsoft.com/office/powerpoint/2010/main" val="204403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b="1" dirty="0"/>
          </a:p>
          <a:p>
            <a:pPr marL="571500" indent="-514350">
              <a:buFont typeface="+mj-lt"/>
              <a:buAutoNum type="arabicPeriod"/>
            </a:pPr>
            <a:r>
              <a:rPr lang="en-US" dirty="0" smtClean="0">
                <a:solidFill>
                  <a:schemeClr val="tx1">
                    <a:lumMod val="50000"/>
                    <a:lumOff val="50000"/>
                  </a:schemeClr>
                </a:solidFill>
              </a:rPr>
              <a:t>Message-Oriented Communication</a:t>
            </a:r>
          </a:p>
          <a:p>
            <a:pPr marL="971550" lvl="1" indent="-514350">
              <a:buFont typeface="+mj-lt"/>
              <a:buAutoNum type="arabicPeriod"/>
            </a:pPr>
            <a:endParaRPr lang="en-US" dirty="0" smtClean="0"/>
          </a:p>
          <a:p>
            <a:pPr marL="571500" indent="-514350">
              <a:buFont typeface="+mj-lt"/>
              <a:buAutoNum type="arabicPeriod"/>
            </a:pPr>
            <a:r>
              <a:rPr lang="en-US" b="1" dirty="0" smtClean="0"/>
              <a:t>Remote Procedure Call</a:t>
            </a:r>
          </a:p>
          <a:p>
            <a:pPr lvl="1"/>
            <a:r>
              <a:rPr lang="en-US" dirty="0" smtClean="0">
                <a:solidFill>
                  <a:schemeClr val="tx1">
                    <a:lumMod val="50000"/>
                    <a:lumOff val="50000"/>
                  </a:schemeClr>
                </a:solidFill>
              </a:rPr>
              <a:t>Rendezvous and coordination</a:t>
            </a:r>
          </a:p>
          <a:p>
            <a:pPr lvl="1"/>
            <a:r>
              <a:rPr lang="en-US" b="1" dirty="0" smtClean="0"/>
              <a:t>Failure</a:t>
            </a:r>
          </a:p>
          <a:p>
            <a:pPr lvl="1"/>
            <a:r>
              <a:rPr lang="en-US" dirty="0" smtClean="0"/>
              <a:t>Performance</a:t>
            </a:r>
          </a:p>
          <a:p>
            <a:pPr marL="571500" indent="-514350">
              <a:buFont typeface="+mj-lt"/>
              <a:buAutoNum type="arabicPeriod"/>
            </a:pPr>
            <a:endParaRPr lang="en-US" b="1" dirty="0"/>
          </a:p>
          <a:p>
            <a:pPr marL="571500" indent="-514350">
              <a:buFont typeface="+mj-lt"/>
              <a:buAutoNum type="arabicPeriod"/>
            </a:pPr>
            <a:r>
              <a:rPr lang="en-US" dirty="0" smtClean="0"/>
              <a:t>Threads</a:t>
            </a:r>
          </a:p>
          <a:p>
            <a:endParaRPr lang="en-US"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32</a:t>
            </a:fld>
            <a:endParaRPr lang="en-US"/>
          </a:p>
        </p:txBody>
      </p:sp>
      <p:sp>
        <p:nvSpPr>
          <p:cNvPr id="4" name="Title 3"/>
          <p:cNvSpPr>
            <a:spLocks noGrp="1"/>
          </p:cNvSpPr>
          <p:nvPr>
            <p:ph type="title"/>
          </p:nvPr>
        </p:nvSpPr>
        <p:spPr/>
        <p:txBody>
          <a:bodyPr/>
          <a:lstStyle/>
          <a:p>
            <a:r>
              <a:rPr lang="en-US" dirty="0" smtClean="0"/>
              <a:t>Today’s outline</a:t>
            </a:r>
            <a:endParaRPr lang="en-US" dirty="0"/>
          </a:p>
        </p:txBody>
      </p:sp>
    </p:spTree>
    <p:extLst>
      <p:ext uri="{BB962C8B-B14F-4D97-AF65-F5344CB8AC3E}">
        <p14:creationId xmlns:p14="http://schemas.microsoft.com/office/powerpoint/2010/main" val="14980592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buFont typeface="+mj-lt"/>
              <a:buAutoNum type="arabicPeriod"/>
            </a:pPr>
            <a:r>
              <a:rPr lang="en-US" dirty="0" smtClean="0"/>
              <a:t>Client may </a:t>
            </a:r>
            <a:r>
              <a:rPr lang="en-US" b="1" dirty="0" smtClean="0">
                <a:solidFill>
                  <a:srgbClr val="FF0000"/>
                </a:solidFill>
              </a:rPr>
              <a:t>crash and reboot</a:t>
            </a:r>
          </a:p>
          <a:p>
            <a:pPr marL="514350" indent="-514350">
              <a:buFont typeface="+mj-lt"/>
              <a:buAutoNum type="arabicPeriod"/>
            </a:pPr>
            <a:endParaRPr lang="en-US" dirty="0"/>
          </a:p>
          <a:p>
            <a:pPr marL="514350" indent="-514350">
              <a:buFont typeface="+mj-lt"/>
              <a:buAutoNum type="arabicPeriod"/>
            </a:pPr>
            <a:r>
              <a:rPr lang="en-US" dirty="0" smtClean="0"/>
              <a:t>Packets may be </a:t>
            </a:r>
            <a:r>
              <a:rPr lang="en-US" b="1" dirty="0" smtClean="0">
                <a:solidFill>
                  <a:srgbClr val="FF0000"/>
                </a:solidFill>
              </a:rPr>
              <a:t>dropped</a:t>
            </a:r>
          </a:p>
          <a:p>
            <a:pPr lvl="1"/>
            <a:r>
              <a:rPr lang="en-US" dirty="0" smtClean="0"/>
              <a:t>Some individual</a:t>
            </a:r>
            <a:r>
              <a:rPr lang="en-US" b="1" dirty="0" smtClean="0"/>
              <a:t> </a:t>
            </a:r>
            <a:r>
              <a:rPr lang="en-US" b="1" dirty="0" smtClean="0">
                <a:solidFill>
                  <a:srgbClr val="FF0000"/>
                </a:solidFill>
              </a:rPr>
              <a:t>packet loss </a:t>
            </a:r>
            <a:r>
              <a:rPr lang="en-US" dirty="0" smtClean="0"/>
              <a:t>in the Internet</a:t>
            </a:r>
            <a:endParaRPr lang="en-US" dirty="0"/>
          </a:p>
          <a:p>
            <a:pPr lvl="1"/>
            <a:r>
              <a:rPr lang="en-US" b="1" dirty="0" smtClean="0">
                <a:solidFill>
                  <a:srgbClr val="FF0000"/>
                </a:solidFill>
              </a:rPr>
              <a:t>Broken routing </a:t>
            </a:r>
            <a:r>
              <a:rPr lang="en-US" dirty="0" smtClean="0"/>
              <a:t>results in many lost packets</a:t>
            </a:r>
          </a:p>
          <a:p>
            <a:pPr marL="514350" indent="-514350">
              <a:buFont typeface="+mj-lt"/>
              <a:buAutoNum type="arabicPeriod"/>
            </a:pPr>
            <a:endParaRPr lang="en-US" dirty="0"/>
          </a:p>
          <a:p>
            <a:pPr marL="514350" indent="-514350">
              <a:buFont typeface="+mj-lt"/>
              <a:buAutoNum type="arabicPeriod"/>
            </a:pPr>
            <a:r>
              <a:rPr lang="en-US" dirty="0" smtClean="0"/>
              <a:t>Server may </a:t>
            </a:r>
            <a:r>
              <a:rPr lang="en-US" b="1" dirty="0" smtClean="0">
                <a:solidFill>
                  <a:srgbClr val="FF0000"/>
                </a:solidFill>
              </a:rPr>
              <a:t>crash</a:t>
            </a:r>
            <a:r>
              <a:rPr lang="en-US" dirty="0" smtClean="0">
                <a:solidFill>
                  <a:srgbClr val="FF0000"/>
                </a:solidFill>
              </a:rPr>
              <a:t> </a:t>
            </a:r>
            <a:r>
              <a:rPr lang="en-US" b="1" dirty="0" smtClean="0">
                <a:solidFill>
                  <a:srgbClr val="FF0000"/>
                </a:solidFill>
              </a:rPr>
              <a:t>and reboot</a:t>
            </a:r>
          </a:p>
          <a:p>
            <a:pPr marL="514350" indent="-514350">
              <a:buFont typeface="+mj-lt"/>
              <a:buAutoNum type="arabicPeriod"/>
            </a:pPr>
            <a:endParaRPr lang="en-US" dirty="0"/>
          </a:p>
          <a:p>
            <a:pPr marL="514350" indent="-514350">
              <a:buFont typeface="+mj-lt"/>
              <a:buAutoNum type="arabicPeriod"/>
            </a:pPr>
            <a:r>
              <a:rPr lang="en-US" dirty="0" smtClean="0"/>
              <a:t>Network or server might just be </a:t>
            </a:r>
            <a:r>
              <a:rPr lang="en-US" b="1" dirty="0" smtClean="0">
                <a:solidFill>
                  <a:srgbClr val="FF0000"/>
                </a:solidFill>
              </a:rPr>
              <a:t>very slow</a:t>
            </a:r>
            <a:endParaRPr lang="en-US" dirty="0" smtClean="0">
              <a:solidFill>
                <a:srgbClr val="FF0000"/>
              </a:solidFill>
            </a:endParaRPr>
          </a:p>
          <a:p>
            <a:endParaRPr lang="en-US" dirty="0"/>
          </a:p>
          <a:p>
            <a:endParaRPr lang="en-US"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33</a:t>
            </a:fld>
            <a:endParaRPr lang="en-US"/>
          </a:p>
        </p:txBody>
      </p:sp>
      <p:sp>
        <p:nvSpPr>
          <p:cNvPr id="4" name="Title 3"/>
          <p:cNvSpPr>
            <a:spLocks noGrp="1"/>
          </p:cNvSpPr>
          <p:nvPr>
            <p:ph type="title"/>
          </p:nvPr>
        </p:nvSpPr>
        <p:spPr/>
        <p:txBody>
          <a:bodyPr/>
          <a:lstStyle/>
          <a:p>
            <a:r>
              <a:rPr lang="en-US" dirty="0" smtClean="0"/>
              <a:t>What could </a:t>
            </a:r>
            <a:r>
              <a:rPr lang="en-US" i="1" dirty="0" smtClean="0"/>
              <a:t>possibly</a:t>
            </a:r>
            <a:r>
              <a:rPr lang="en-US" dirty="0" smtClean="0"/>
              <a:t> go wrong?</a:t>
            </a:r>
            <a:endParaRPr lang="en-US" dirty="0"/>
          </a:p>
        </p:txBody>
      </p:sp>
      <p:sp>
        <p:nvSpPr>
          <p:cNvPr id="6" name="Rectangle 5"/>
          <p:cNvSpPr/>
          <p:nvPr/>
        </p:nvSpPr>
        <p:spPr>
          <a:xfrm>
            <a:off x="0" y="0"/>
            <a:ext cx="9144000" cy="2098766"/>
          </a:xfrm>
          <a:prstGeom prst="rect">
            <a:avLst/>
          </a:prstGeom>
          <a:solidFill>
            <a:schemeClr val="tx1">
              <a:lumMod val="50000"/>
              <a:lumOff val="50000"/>
              <a:alpha val="67000"/>
            </a:schemeClr>
          </a:solidFill>
          <a:ln w="28575">
            <a:solidFill>
              <a:schemeClr val="tx1">
                <a:lumMod val="50000"/>
                <a:lumOff val="50000"/>
              </a:schemeClr>
            </a:solidFill>
            <a:prstDash val="sysDash"/>
          </a:ln>
        </p:spPr>
        <p:txBody>
          <a:bodyPr wrap="square">
            <a:spAutoFit/>
          </a:bodyPr>
          <a:lstStyle/>
          <a:p>
            <a:endParaRPr lang="en-US" sz="2600" dirty="0">
              <a:latin typeface="Arial" charset="0"/>
              <a:ea typeface="Arial" charset="0"/>
              <a:cs typeface="Arial" charset="0"/>
            </a:endParaRPr>
          </a:p>
        </p:txBody>
      </p:sp>
      <p:sp>
        <p:nvSpPr>
          <p:cNvPr id="8" name="Rectangle 7"/>
          <p:cNvSpPr/>
          <p:nvPr/>
        </p:nvSpPr>
        <p:spPr>
          <a:xfrm>
            <a:off x="0" y="5129348"/>
            <a:ext cx="9144000" cy="1731681"/>
          </a:xfrm>
          <a:prstGeom prst="rect">
            <a:avLst/>
          </a:prstGeom>
          <a:solidFill>
            <a:schemeClr val="tx1">
              <a:lumMod val="50000"/>
              <a:lumOff val="50000"/>
              <a:alpha val="67000"/>
            </a:schemeClr>
          </a:solidFill>
          <a:ln w="28575">
            <a:solidFill>
              <a:schemeClr val="tx1">
                <a:lumMod val="50000"/>
                <a:lumOff val="50000"/>
              </a:schemeClr>
            </a:solidFill>
            <a:prstDash val="sysDash"/>
          </a:ln>
        </p:spPr>
        <p:txBody>
          <a:bodyPr wrap="square">
            <a:noAutofit/>
          </a:bodyPr>
          <a:lstStyle/>
          <a:p>
            <a:endParaRPr lang="en-US" sz="2600" dirty="0">
              <a:latin typeface="Arial" charset="0"/>
              <a:ea typeface="Arial" charset="0"/>
              <a:cs typeface="Arial" charset="0"/>
            </a:endParaRPr>
          </a:p>
        </p:txBody>
      </p:sp>
      <p:sp>
        <p:nvSpPr>
          <p:cNvPr id="5" name="Rectangle 4"/>
          <p:cNvSpPr/>
          <p:nvPr/>
        </p:nvSpPr>
        <p:spPr>
          <a:xfrm>
            <a:off x="910510" y="5502745"/>
            <a:ext cx="7246779" cy="492443"/>
          </a:xfrm>
          <a:prstGeom prst="rect">
            <a:avLst/>
          </a:prstGeom>
          <a:solidFill>
            <a:schemeClr val="accent2">
              <a:lumMod val="20000"/>
              <a:lumOff val="80000"/>
            </a:schemeClr>
          </a:solidFill>
          <a:ln w="28575">
            <a:solidFill>
              <a:schemeClr val="tx1"/>
            </a:solidFill>
            <a:prstDash val="sysDash"/>
          </a:ln>
        </p:spPr>
        <p:txBody>
          <a:bodyPr wrap="square">
            <a:spAutoFit/>
          </a:bodyPr>
          <a:lstStyle/>
          <a:p>
            <a:r>
              <a:rPr lang="en-US" sz="2600" dirty="0" smtClean="0">
                <a:latin typeface="Arial" charset="0"/>
                <a:ea typeface="Arial" charset="0"/>
                <a:cs typeface="Arial" charset="0"/>
              </a:rPr>
              <a:t>All these may </a:t>
            </a:r>
            <a:r>
              <a:rPr lang="en-US" sz="2600" dirty="0" smtClean="0">
                <a:solidFill>
                  <a:srgbClr val="FF0000"/>
                </a:solidFill>
                <a:latin typeface="Arial" charset="0"/>
                <a:ea typeface="Arial" charset="0"/>
                <a:cs typeface="Arial" charset="0"/>
              </a:rPr>
              <a:t>look the same </a:t>
            </a:r>
            <a:r>
              <a:rPr lang="en-US" sz="2600" dirty="0" smtClean="0">
                <a:latin typeface="Arial" charset="0"/>
                <a:ea typeface="Arial" charset="0"/>
                <a:cs typeface="Arial" charset="0"/>
              </a:rPr>
              <a:t>to the client</a:t>
            </a:r>
            <a:r>
              <a:rPr lang="is-IS" sz="2600" dirty="0" smtClean="0">
                <a:latin typeface="Arial" charset="0"/>
                <a:ea typeface="Arial" charset="0"/>
                <a:cs typeface="Arial" charset="0"/>
              </a:rPr>
              <a:t>…</a:t>
            </a:r>
            <a:endParaRPr lang="en-US" sz="2600" dirty="0">
              <a:latin typeface="Arial" charset="0"/>
              <a:ea typeface="Arial" charset="0"/>
              <a:cs typeface="Arial" charset="0"/>
            </a:endParaRPr>
          </a:p>
        </p:txBody>
      </p:sp>
    </p:spTree>
    <p:extLst>
      <p:ext uri="{BB962C8B-B14F-4D97-AF65-F5344CB8AC3E}">
        <p14:creationId xmlns:p14="http://schemas.microsoft.com/office/powerpoint/2010/main" val="37345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3" presetClass="emph" presetSubtype="2" fill="hold" nodeType="withEffect">
                                  <p:stCondLst>
                                    <p:cond delay="0"/>
                                  </p:stCondLst>
                                  <p:childTnLst>
                                    <p:animClr clrSpc="rgb" dir="cw">
                                      <p:cBhvr override="childStyle">
                                        <p:cTn id="12" dur="500" fill="hold"/>
                                        <p:tgtEl>
                                          <p:spTgt spid="2">
                                            <p:txEl>
                                              <p:pRg st="0" end="0"/>
                                            </p:txEl>
                                          </p:spTgt>
                                        </p:tgtEl>
                                        <p:attrNameLst>
                                          <p:attrName>style.color</p:attrName>
                                        </p:attrNameLst>
                                      </p:cBhvr>
                                      <p:to>
                                        <a:srgbClr val="929292"/>
                                      </p:to>
                                    </p:animClr>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34</a:t>
            </a:fld>
            <a:endParaRPr lang="en-US"/>
          </a:p>
        </p:txBody>
      </p:sp>
      <p:sp>
        <p:nvSpPr>
          <p:cNvPr id="4" name="Title 3"/>
          <p:cNvSpPr>
            <a:spLocks noGrp="1"/>
          </p:cNvSpPr>
          <p:nvPr>
            <p:ph type="title"/>
          </p:nvPr>
        </p:nvSpPr>
        <p:spPr/>
        <p:txBody>
          <a:bodyPr/>
          <a:lstStyle/>
          <a:p>
            <a:r>
              <a:rPr lang="en-US" smtClean="0"/>
              <a:t>Failures, from client’s </a:t>
            </a:r>
            <a:r>
              <a:rPr lang="en-US" dirty="0" smtClean="0"/>
              <a:t>perspective</a:t>
            </a:r>
            <a:endParaRPr lang="en-US" dirty="0"/>
          </a:p>
        </p:txBody>
      </p:sp>
      <p:sp>
        <p:nvSpPr>
          <p:cNvPr id="5" name="Rectangle 4"/>
          <p:cNvSpPr>
            <a:spLocks/>
          </p:cNvSpPr>
          <p:nvPr/>
        </p:nvSpPr>
        <p:spPr bwMode="auto">
          <a:xfrm>
            <a:off x="1897989" y="2201621"/>
            <a:ext cx="711733" cy="307777"/>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mtClean="0">
                <a:latin typeface="Arial"/>
                <a:ea typeface="Gill Sans" pitchFamily="-84" charset="0"/>
                <a:cs typeface="Arial"/>
              </a:rPr>
              <a:t>Client</a:t>
            </a:r>
            <a:endParaRPr lang="en-US" dirty="0">
              <a:latin typeface="Arial"/>
              <a:ea typeface="Gill Sans" pitchFamily="-84" charset="0"/>
              <a:cs typeface="Arial"/>
            </a:endParaRPr>
          </a:p>
        </p:txBody>
      </p:sp>
      <p:sp>
        <p:nvSpPr>
          <p:cNvPr id="6" name="Rectangle 5"/>
          <p:cNvSpPr>
            <a:spLocks/>
          </p:cNvSpPr>
          <p:nvPr/>
        </p:nvSpPr>
        <p:spPr bwMode="auto">
          <a:xfrm>
            <a:off x="5717766" y="2201621"/>
            <a:ext cx="891357" cy="276999"/>
          </a:xfrm>
          <a:prstGeom prst="rect">
            <a:avLst/>
          </a:prstGeom>
          <a:noFill/>
          <a:ln w="12700" cap="flat">
            <a:noFill/>
            <a:miter lim="800000"/>
            <a:headEnd type="none" w="med" len="med"/>
            <a:tailEnd type="none" w="med" len="med"/>
          </a:ln>
        </p:spPr>
        <p:txBody>
          <a:bodyPr wrap="square" lIns="0" tIns="0" rIns="0" bIns="0" anchor="ctr">
            <a:prstTxWarp prst="textNoShape">
              <a:avLst/>
            </a:prstTxWarp>
            <a:spAutoFit/>
          </a:bodyPr>
          <a:lstStyle/>
          <a:p>
            <a:r>
              <a:rPr lang="en-US" sz="1800" smtClean="0">
                <a:latin typeface="Arial"/>
                <a:ea typeface="Gill Sans" pitchFamily="-84" charset="0"/>
                <a:cs typeface="Arial"/>
              </a:rPr>
              <a:t>Server</a:t>
            </a:r>
            <a:endParaRPr lang="en-US" sz="1800" dirty="0">
              <a:latin typeface="Arial"/>
              <a:ea typeface="Gill Sans" pitchFamily="-84" charset="0"/>
              <a:cs typeface="Arial"/>
            </a:endParaRPr>
          </a:p>
        </p:txBody>
      </p:sp>
      <p:pic>
        <p:nvPicPr>
          <p:cNvPr id="7" name="Picture 6" descr="Mac-Book-Black-On-48x4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751" y="2048001"/>
            <a:ext cx="609600" cy="609600"/>
          </a:xfrm>
          <a:prstGeom prst="rect">
            <a:avLst/>
          </a:prstGeom>
        </p:spPr>
      </p:pic>
      <p:pic>
        <p:nvPicPr>
          <p:cNvPr id="8" name="Picture 7" descr="server-48x4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8166" y="2048001"/>
            <a:ext cx="609600" cy="609600"/>
          </a:xfrm>
          <a:prstGeom prst="rect">
            <a:avLst/>
          </a:prstGeom>
        </p:spPr>
      </p:pic>
      <p:sp>
        <p:nvSpPr>
          <p:cNvPr id="13" name="TextBox 12"/>
          <p:cNvSpPr txBox="1"/>
          <p:nvPr/>
        </p:nvSpPr>
        <p:spPr>
          <a:xfrm rot="426504">
            <a:off x="3520539" y="2533549"/>
            <a:ext cx="1039067" cy="400110"/>
          </a:xfrm>
          <a:prstGeom prst="rect">
            <a:avLst/>
          </a:prstGeom>
          <a:noFill/>
        </p:spPr>
        <p:txBody>
          <a:bodyPr wrap="none" rtlCol="0">
            <a:spAutoFit/>
          </a:bodyPr>
          <a:lstStyle/>
          <a:p>
            <a:r>
              <a:rPr lang="en-US" b="0" i="1" dirty="0" smtClean="0">
                <a:latin typeface="Arial"/>
                <a:cs typeface="Arial"/>
              </a:rPr>
              <a:t>request</a:t>
            </a:r>
            <a:endParaRPr lang="en-US" b="0" i="1" dirty="0">
              <a:latin typeface="Arial"/>
              <a:cs typeface="Arial"/>
            </a:endParaRPr>
          </a:p>
        </p:txBody>
      </p:sp>
      <p:cxnSp>
        <p:nvCxnSpPr>
          <p:cNvPr id="24" name="Straight Connector 23"/>
          <p:cNvCxnSpPr>
            <a:stCxn id="7" idx="2"/>
          </p:cNvCxnSpPr>
          <p:nvPr/>
        </p:nvCxnSpPr>
        <p:spPr>
          <a:xfrm>
            <a:off x="3162551" y="2657601"/>
            <a:ext cx="778" cy="1510711"/>
          </a:xfrm>
          <a:prstGeom prst="line">
            <a:avLst/>
          </a:prstGeom>
          <a:ln>
            <a:prstDash val="solid"/>
          </a:ln>
          <a:effectLst/>
        </p:spPr>
        <p:style>
          <a:lnRef idx="3">
            <a:schemeClr val="dk1"/>
          </a:lnRef>
          <a:fillRef idx="0">
            <a:schemeClr val="dk1"/>
          </a:fillRef>
          <a:effectRef idx="2">
            <a:schemeClr val="dk1"/>
          </a:effectRef>
          <a:fontRef idx="minor">
            <a:schemeClr val="tx1"/>
          </a:fontRef>
        </p:style>
      </p:cxnSp>
      <p:cxnSp>
        <p:nvCxnSpPr>
          <p:cNvPr id="25" name="Straight Connector 24"/>
          <p:cNvCxnSpPr>
            <a:stCxn id="8" idx="2"/>
          </p:cNvCxnSpPr>
          <p:nvPr/>
        </p:nvCxnSpPr>
        <p:spPr>
          <a:xfrm>
            <a:off x="5412966" y="2657601"/>
            <a:ext cx="0" cy="1481512"/>
          </a:xfrm>
          <a:prstGeom prst="line">
            <a:avLst/>
          </a:prstGeom>
          <a:ln>
            <a:prstDash val="solid"/>
          </a:ln>
          <a:effectLst/>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5667494" y="3768202"/>
            <a:ext cx="976742" cy="400110"/>
          </a:xfrm>
          <a:prstGeom prst="rect">
            <a:avLst/>
          </a:prstGeom>
          <a:noFill/>
        </p:spPr>
        <p:txBody>
          <a:bodyPr wrap="none" rtlCol="0">
            <a:spAutoFit/>
          </a:bodyPr>
          <a:lstStyle/>
          <a:p>
            <a:r>
              <a:rPr lang="en-US" dirty="0" smtClean="0">
                <a:latin typeface="Arial" charset="0"/>
                <a:ea typeface="Arial" charset="0"/>
                <a:cs typeface="Arial" charset="0"/>
              </a:rPr>
              <a:t>Time ↓</a:t>
            </a:r>
          </a:p>
        </p:txBody>
      </p:sp>
      <p:grpSp>
        <p:nvGrpSpPr>
          <p:cNvPr id="41" name="Group 40"/>
          <p:cNvGrpSpPr/>
          <p:nvPr/>
        </p:nvGrpSpPr>
        <p:grpSpPr>
          <a:xfrm>
            <a:off x="3162551" y="2840968"/>
            <a:ext cx="1995888" cy="423424"/>
            <a:chOff x="3463439" y="4842720"/>
            <a:chExt cx="1995888" cy="423424"/>
          </a:xfrm>
        </p:grpSpPr>
        <p:sp>
          <p:nvSpPr>
            <p:cNvPr id="18" name="TextBox 17"/>
            <p:cNvSpPr txBox="1"/>
            <p:nvPr/>
          </p:nvSpPr>
          <p:spPr>
            <a:xfrm>
              <a:off x="5018180" y="4866034"/>
              <a:ext cx="441147" cy="400110"/>
            </a:xfrm>
            <a:prstGeom prst="rect">
              <a:avLst/>
            </a:prstGeom>
            <a:noFill/>
          </p:spPr>
          <p:txBody>
            <a:bodyPr wrap="none" rtlCol="0">
              <a:spAutoFit/>
            </a:bodyPr>
            <a:lstStyle/>
            <a:p>
              <a:r>
                <a:rPr lang="en-US" b="0" dirty="0" smtClean="0">
                  <a:solidFill>
                    <a:srgbClr val="FF0000"/>
                  </a:solidFill>
                  <a:latin typeface="Arial" charset="0"/>
                </a:rPr>
                <a:t>✘</a:t>
              </a:r>
              <a:endParaRPr lang="en-US" b="0" dirty="0">
                <a:solidFill>
                  <a:srgbClr val="FF0000"/>
                </a:solidFill>
                <a:latin typeface="Arial" charset="0"/>
              </a:endParaRPr>
            </a:p>
          </p:txBody>
        </p:sp>
        <p:cxnSp>
          <p:nvCxnSpPr>
            <p:cNvPr id="29" name="Curved Connector 8"/>
            <p:cNvCxnSpPr/>
            <p:nvPr/>
          </p:nvCxnSpPr>
          <p:spPr>
            <a:xfrm flipH="1" flipV="1">
              <a:off x="3463439" y="4842720"/>
              <a:ext cx="1709937" cy="194824"/>
            </a:xfrm>
            <a:prstGeom prst="straightConnector1">
              <a:avLst/>
            </a:prstGeom>
            <a:ln>
              <a:prstDash val="solid"/>
              <a:headEnd type="arrow"/>
              <a:tailEnd type="none"/>
            </a:ln>
            <a:effectLst/>
          </p:spPr>
          <p:style>
            <a:lnRef idx="3">
              <a:schemeClr val="dk1"/>
            </a:lnRef>
            <a:fillRef idx="0">
              <a:schemeClr val="dk1"/>
            </a:fillRef>
            <a:effectRef idx="2">
              <a:schemeClr val="dk1"/>
            </a:effectRef>
            <a:fontRef idx="minor">
              <a:schemeClr val="tx1"/>
            </a:fontRef>
          </p:style>
        </p:cxnSp>
      </p:grpSp>
      <p:grpSp>
        <p:nvGrpSpPr>
          <p:cNvPr id="42" name="Group 41"/>
          <p:cNvGrpSpPr/>
          <p:nvPr/>
        </p:nvGrpSpPr>
        <p:grpSpPr>
          <a:xfrm>
            <a:off x="3162552" y="2839689"/>
            <a:ext cx="2250414" cy="970592"/>
            <a:chOff x="3463440" y="4841441"/>
            <a:chExt cx="2250414" cy="970592"/>
          </a:xfrm>
        </p:grpSpPr>
        <p:cxnSp>
          <p:nvCxnSpPr>
            <p:cNvPr id="33" name="Curved Connector 8"/>
            <p:cNvCxnSpPr/>
            <p:nvPr/>
          </p:nvCxnSpPr>
          <p:spPr>
            <a:xfrm flipH="1" flipV="1">
              <a:off x="3463440" y="4841441"/>
              <a:ext cx="2250414" cy="252159"/>
            </a:xfrm>
            <a:prstGeom prst="straightConnector1">
              <a:avLst/>
            </a:prstGeom>
            <a:ln>
              <a:prstDash val="solid"/>
              <a:headEnd type="arrow"/>
              <a:tailEnd type="none"/>
            </a:ln>
            <a:effectLst/>
          </p:spPr>
          <p:style>
            <a:lnRef idx="3">
              <a:schemeClr val="dk1"/>
            </a:lnRef>
            <a:fillRef idx="0">
              <a:schemeClr val="dk1"/>
            </a:fillRef>
            <a:effectRef idx="2">
              <a:schemeClr val="dk1"/>
            </a:effectRef>
            <a:fontRef idx="minor">
              <a:schemeClr val="tx1"/>
            </a:fontRef>
          </p:style>
        </p:cxnSp>
        <p:cxnSp>
          <p:nvCxnSpPr>
            <p:cNvPr id="35" name="Curved Connector 8"/>
            <p:cNvCxnSpPr/>
            <p:nvPr/>
          </p:nvCxnSpPr>
          <p:spPr>
            <a:xfrm flipV="1">
              <a:off x="4067798" y="5351628"/>
              <a:ext cx="1646056" cy="231805"/>
            </a:xfrm>
            <a:prstGeom prst="straightConnector1">
              <a:avLst/>
            </a:prstGeom>
            <a:ln>
              <a:prstDash val="solid"/>
              <a:headEnd type="arrow"/>
              <a:tailEnd type="none"/>
            </a:ln>
            <a:effectLst/>
          </p:spPr>
          <p:style>
            <a:lnRef idx="3">
              <a:schemeClr val="dk1"/>
            </a:lnRef>
            <a:fillRef idx="0">
              <a:schemeClr val="dk1"/>
            </a:fillRef>
            <a:effectRef idx="2">
              <a:schemeClr val="dk1"/>
            </a:effectRef>
            <a:fontRef idx="minor">
              <a:schemeClr val="tx1"/>
            </a:fontRef>
          </p:style>
        </p:cxnSp>
        <p:sp>
          <p:nvSpPr>
            <p:cNvPr id="39" name="TextBox 38"/>
            <p:cNvSpPr txBox="1"/>
            <p:nvPr/>
          </p:nvSpPr>
          <p:spPr>
            <a:xfrm>
              <a:off x="3754005" y="5411923"/>
              <a:ext cx="441147" cy="400110"/>
            </a:xfrm>
            <a:prstGeom prst="rect">
              <a:avLst/>
            </a:prstGeom>
            <a:noFill/>
          </p:spPr>
          <p:txBody>
            <a:bodyPr wrap="none" rtlCol="0">
              <a:spAutoFit/>
            </a:bodyPr>
            <a:lstStyle/>
            <a:p>
              <a:r>
                <a:rPr lang="en-US" b="0" dirty="0" smtClean="0">
                  <a:solidFill>
                    <a:srgbClr val="FF0000"/>
                  </a:solidFill>
                  <a:latin typeface="Arial" charset="0"/>
                </a:rPr>
                <a:t>✘</a:t>
              </a:r>
              <a:endParaRPr lang="en-US" b="0" dirty="0">
                <a:solidFill>
                  <a:srgbClr val="FF0000"/>
                </a:solidFill>
                <a:latin typeface="Arial" charset="0"/>
              </a:endParaRPr>
            </a:p>
          </p:txBody>
        </p:sp>
        <p:sp>
          <p:nvSpPr>
            <p:cNvPr id="40" name="TextBox 39"/>
            <p:cNvSpPr txBox="1"/>
            <p:nvPr/>
          </p:nvSpPr>
          <p:spPr>
            <a:xfrm rot="21147479">
              <a:off x="4301405" y="5091709"/>
              <a:ext cx="740908" cy="400110"/>
            </a:xfrm>
            <a:prstGeom prst="rect">
              <a:avLst/>
            </a:prstGeom>
            <a:noFill/>
          </p:spPr>
          <p:txBody>
            <a:bodyPr wrap="none" rtlCol="0">
              <a:spAutoFit/>
            </a:bodyPr>
            <a:lstStyle/>
            <a:p>
              <a:r>
                <a:rPr lang="en-US" b="0" i="1" smtClean="0">
                  <a:latin typeface="Arial"/>
                  <a:cs typeface="Arial"/>
                </a:rPr>
                <a:t>reply</a:t>
              </a:r>
              <a:endParaRPr lang="en-US" b="0" i="1" dirty="0">
                <a:latin typeface="Arial"/>
                <a:cs typeface="Arial"/>
              </a:endParaRPr>
            </a:p>
          </p:txBody>
        </p:sp>
      </p:grpSp>
      <p:sp>
        <p:nvSpPr>
          <p:cNvPr id="21" name="Rectangle 20"/>
          <p:cNvSpPr/>
          <p:nvPr/>
        </p:nvSpPr>
        <p:spPr>
          <a:xfrm>
            <a:off x="464618" y="5011618"/>
            <a:ext cx="8214765" cy="492443"/>
          </a:xfrm>
          <a:prstGeom prst="rect">
            <a:avLst/>
          </a:prstGeom>
          <a:solidFill>
            <a:schemeClr val="accent2">
              <a:lumMod val="20000"/>
              <a:lumOff val="80000"/>
            </a:schemeClr>
          </a:solidFill>
          <a:ln w="28575">
            <a:solidFill>
              <a:schemeClr val="tx1"/>
            </a:solidFill>
            <a:prstDash val="sysDash"/>
          </a:ln>
        </p:spPr>
        <p:txBody>
          <a:bodyPr wrap="square">
            <a:spAutoFit/>
          </a:bodyPr>
          <a:lstStyle/>
          <a:p>
            <a:r>
              <a:rPr lang="en-US" sz="2600" dirty="0" smtClean="0">
                <a:latin typeface="Arial" charset="0"/>
                <a:ea typeface="Arial" charset="0"/>
                <a:cs typeface="Arial" charset="0"/>
              </a:rPr>
              <a:t>The cause of the failure is</a:t>
            </a:r>
            <a:r>
              <a:rPr lang="en-US" sz="2600" dirty="0" smtClean="0">
                <a:solidFill>
                  <a:srgbClr val="FF0000"/>
                </a:solidFill>
                <a:latin typeface="Arial" charset="0"/>
                <a:ea typeface="Arial" charset="0"/>
                <a:cs typeface="Arial" charset="0"/>
              </a:rPr>
              <a:t> hidden </a:t>
            </a:r>
            <a:r>
              <a:rPr lang="en-US" sz="2600" dirty="0" smtClean="0">
                <a:latin typeface="Arial" charset="0"/>
                <a:ea typeface="Arial" charset="0"/>
                <a:cs typeface="Arial" charset="0"/>
              </a:rPr>
              <a:t>from the </a:t>
            </a:r>
            <a:r>
              <a:rPr lang="en-US" sz="2600" dirty="0" smtClean="0">
                <a:solidFill>
                  <a:srgbClr val="FF0000"/>
                </a:solidFill>
                <a:latin typeface="Arial" charset="0"/>
                <a:ea typeface="Arial" charset="0"/>
                <a:cs typeface="Arial" charset="0"/>
              </a:rPr>
              <a:t>client!</a:t>
            </a:r>
            <a:endParaRPr lang="en-US" sz="2600" dirty="0">
              <a:solidFill>
                <a:srgbClr val="FF0000"/>
              </a:solidFill>
              <a:latin typeface="Arial" charset="0"/>
              <a:ea typeface="Arial" charset="0"/>
              <a:cs typeface="Arial" charset="0"/>
            </a:endParaRPr>
          </a:p>
        </p:txBody>
      </p:sp>
    </p:spTree>
    <p:extLst>
      <p:ext uri="{BB962C8B-B14F-4D97-AF65-F5344CB8AC3E}">
        <p14:creationId xmlns:p14="http://schemas.microsoft.com/office/powerpoint/2010/main" val="37345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1"/>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Simplest</a:t>
            </a:r>
            <a:r>
              <a:rPr lang="en-US" dirty="0" smtClean="0"/>
              <a:t> scheme for handling failures</a:t>
            </a:r>
          </a:p>
          <a:p>
            <a:pPr lvl="1"/>
            <a:endParaRPr lang="en-US" dirty="0" smtClean="0"/>
          </a:p>
          <a:p>
            <a:pPr marL="571500" indent="-514350">
              <a:buFont typeface="+mj-lt"/>
              <a:buAutoNum type="arabicPeriod"/>
            </a:pPr>
            <a:r>
              <a:rPr lang="en-US" dirty="0" smtClean="0"/>
              <a:t>Client stub </a:t>
            </a:r>
            <a:r>
              <a:rPr lang="en-US" b="1" dirty="0" smtClean="0"/>
              <a:t>waits for a response</a:t>
            </a:r>
            <a:r>
              <a:rPr lang="en-US" dirty="0" smtClean="0"/>
              <a:t>, for a while</a:t>
            </a:r>
          </a:p>
          <a:p>
            <a:pPr lvl="1"/>
            <a:r>
              <a:rPr lang="en-US" dirty="0" smtClean="0"/>
              <a:t>Response takes the form of an </a:t>
            </a:r>
            <a:r>
              <a:rPr lang="en-US" b="1" i="1" dirty="0" smtClean="0">
                <a:solidFill>
                  <a:schemeClr val="accent6">
                    <a:lumMod val="75000"/>
                  </a:schemeClr>
                </a:solidFill>
              </a:rPr>
              <a:t>acknowledgement </a:t>
            </a:r>
            <a:r>
              <a:rPr lang="en-US" dirty="0" smtClean="0"/>
              <a:t>message from the server stub</a:t>
            </a:r>
          </a:p>
          <a:p>
            <a:pPr lvl="2"/>
            <a:endParaRPr lang="en-US" b="1" i="1" dirty="0" smtClean="0">
              <a:solidFill>
                <a:schemeClr val="accent6">
                  <a:lumMod val="75000"/>
                </a:schemeClr>
              </a:solidFill>
            </a:endParaRPr>
          </a:p>
          <a:p>
            <a:pPr marL="571500" indent="-514350">
              <a:buFont typeface="+mj-lt"/>
              <a:buAutoNum type="arabicPeriod"/>
            </a:pPr>
            <a:r>
              <a:rPr lang="en-US" dirty="0" smtClean="0"/>
              <a:t>If no response arrives after a fixed </a:t>
            </a:r>
            <a:r>
              <a:rPr lang="en-US" b="1" i="1" dirty="0" smtClean="0">
                <a:solidFill>
                  <a:schemeClr val="accent6">
                    <a:lumMod val="75000"/>
                  </a:schemeClr>
                </a:solidFill>
              </a:rPr>
              <a:t>timeout</a:t>
            </a:r>
            <a:r>
              <a:rPr lang="en-US" dirty="0" smtClean="0"/>
              <a:t> time period, then client stub </a:t>
            </a:r>
            <a:r>
              <a:rPr lang="en-US" b="1" dirty="0" smtClean="0"/>
              <a:t>re-sends the request</a:t>
            </a:r>
          </a:p>
          <a:p>
            <a:endParaRPr lang="en-US" dirty="0"/>
          </a:p>
          <a:p>
            <a:r>
              <a:rPr lang="en-US" dirty="0" smtClean="0"/>
              <a:t>Repeat the above a few times</a:t>
            </a:r>
          </a:p>
          <a:p>
            <a:pPr lvl="1"/>
            <a:r>
              <a:rPr lang="en-US" i="1" dirty="0" smtClean="0"/>
              <a:t>Still no response?  </a:t>
            </a:r>
            <a:r>
              <a:rPr lang="en-US" dirty="0" smtClean="0"/>
              <a:t>Return an error to the application</a:t>
            </a:r>
            <a:endParaRPr lang="en-US"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35</a:t>
            </a:fld>
            <a:endParaRPr lang="en-US"/>
          </a:p>
        </p:txBody>
      </p:sp>
      <p:sp>
        <p:nvSpPr>
          <p:cNvPr id="4" name="Title 3"/>
          <p:cNvSpPr>
            <a:spLocks noGrp="1"/>
          </p:cNvSpPr>
          <p:nvPr>
            <p:ph type="title"/>
          </p:nvPr>
        </p:nvSpPr>
        <p:spPr/>
        <p:txBody>
          <a:bodyPr/>
          <a:lstStyle/>
          <a:p>
            <a:r>
              <a:rPr lang="en-US" dirty="0" smtClean="0"/>
              <a:t>At-Least-Once scheme</a:t>
            </a:r>
            <a:endParaRPr lang="en-US" dirty="0"/>
          </a:p>
        </p:txBody>
      </p:sp>
    </p:spTree>
    <p:extLst>
      <p:ext uri="{BB962C8B-B14F-4D97-AF65-F5344CB8AC3E}">
        <p14:creationId xmlns:p14="http://schemas.microsoft.com/office/powerpoint/2010/main" val="6771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1"/>
            <a:ext cx="8763000" cy="1000818"/>
          </a:xfrm>
        </p:spPr>
        <p:txBody>
          <a:bodyPr>
            <a:normAutofit/>
          </a:bodyPr>
          <a:lstStyle/>
          <a:p>
            <a:r>
              <a:rPr lang="en-US" dirty="0" smtClean="0"/>
              <a:t>Client sends a “debit $10 from bank account” RPC</a:t>
            </a:r>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36</a:t>
            </a:fld>
            <a:endParaRPr lang="en-US"/>
          </a:p>
        </p:txBody>
      </p:sp>
      <p:sp>
        <p:nvSpPr>
          <p:cNvPr id="4" name="Title 3"/>
          <p:cNvSpPr>
            <a:spLocks noGrp="1"/>
          </p:cNvSpPr>
          <p:nvPr>
            <p:ph type="title"/>
          </p:nvPr>
        </p:nvSpPr>
        <p:spPr/>
        <p:txBody>
          <a:bodyPr/>
          <a:lstStyle/>
          <a:p>
            <a:r>
              <a:rPr lang="en-US" dirty="0" smtClean="0"/>
              <a:t>At-Least-Once and side effects</a:t>
            </a:r>
            <a:endParaRPr lang="en-US" dirty="0"/>
          </a:p>
        </p:txBody>
      </p:sp>
      <p:sp>
        <p:nvSpPr>
          <p:cNvPr id="5" name="Rectangle 4"/>
          <p:cNvSpPr>
            <a:spLocks/>
          </p:cNvSpPr>
          <p:nvPr/>
        </p:nvSpPr>
        <p:spPr bwMode="auto">
          <a:xfrm>
            <a:off x="1698092" y="3035585"/>
            <a:ext cx="711733" cy="307777"/>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mtClean="0">
                <a:latin typeface="Arial"/>
                <a:ea typeface="Gill Sans" pitchFamily="-84" charset="0"/>
                <a:cs typeface="Arial"/>
              </a:rPr>
              <a:t>Client</a:t>
            </a:r>
            <a:endParaRPr lang="en-US" dirty="0">
              <a:latin typeface="Arial"/>
              <a:ea typeface="Gill Sans" pitchFamily="-84" charset="0"/>
              <a:cs typeface="Arial"/>
            </a:endParaRPr>
          </a:p>
        </p:txBody>
      </p:sp>
      <p:sp>
        <p:nvSpPr>
          <p:cNvPr id="6" name="Rectangle 5"/>
          <p:cNvSpPr>
            <a:spLocks/>
          </p:cNvSpPr>
          <p:nvPr/>
        </p:nvSpPr>
        <p:spPr bwMode="auto">
          <a:xfrm>
            <a:off x="6018654" y="3035585"/>
            <a:ext cx="891357" cy="276999"/>
          </a:xfrm>
          <a:prstGeom prst="rect">
            <a:avLst/>
          </a:prstGeom>
          <a:noFill/>
          <a:ln w="12700" cap="flat">
            <a:noFill/>
            <a:miter lim="800000"/>
            <a:headEnd type="none" w="med" len="med"/>
            <a:tailEnd type="none" w="med" len="med"/>
          </a:ln>
        </p:spPr>
        <p:txBody>
          <a:bodyPr wrap="square" lIns="0" tIns="0" rIns="0" bIns="0" anchor="ctr">
            <a:prstTxWarp prst="textNoShape">
              <a:avLst/>
            </a:prstTxWarp>
            <a:spAutoFit/>
          </a:bodyPr>
          <a:lstStyle/>
          <a:p>
            <a:r>
              <a:rPr lang="en-US" sz="1800" smtClean="0">
                <a:latin typeface="Arial"/>
                <a:ea typeface="Gill Sans" pitchFamily="-84" charset="0"/>
                <a:cs typeface="Arial"/>
              </a:rPr>
              <a:t>Server</a:t>
            </a:r>
            <a:endParaRPr lang="en-US" sz="1800" dirty="0">
              <a:latin typeface="Arial"/>
              <a:ea typeface="Gill Sans" pitchFamily="-84" charset="0"/>
              <a:cs typeface="Arial"/>
            </a:endParaRPr>
          </a:p>
        </p:txBody>
      </p:sp>
      <p:pic>
        <p:nvPicPr>
          <p:cNvPr id="7" name="Picture 6" descr="Mac-Book-Black-On-48x4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7854" y="2881965"/>
            <a:ext cx="609600" cy="609600"/>
          </a:xfrm>
          <a:prstGeom prst="rect">
            <a:avLst/>
          </a:prstGeom>
        </p:spPr>
      </p:pic>
      <p:pic>
        <p:nvPicPr>
          <p:cNvPr id="8" name="Picture 7" descr="server-48x4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9054" y="2881965"/>
            <a:ext cx="609600" cy="609600"/>
          </a:xfrm>
          <a:prstGeom prst="rect">
            <a:avLst/>
          </a:prstGeom>
        </p:spPr>
      </p:pic>
      <p:cxnSp>
        <p:nvCxnSpPr>
          <p:cNvPr id="10" name="Straight Connector 9"/>
          <p:cNvCxnSpPr>
            <a:stCxn id="10" idx="2"/>
          </p:cNvCxnSpPr>
          <p:nvPr/>
        </p:nvCxnSpPr>
        <p:spPr>
          <a:xfrm flipH="1">
            <a:off x="2958722" y="3491565"/>
            <a:ext cx="3932" cy="3023926"/>
          </a:xfrm>
          <a:prstGeom prst="line">
            <a:avLst/>
          </a:prstGeom>
          <a:ln>
            <a:prstDash val="solid"/>
          </a:ln>
          <a:effectLst/>
        </p:spPr>
        <p:style>
          <a:lnRef idx="3">
            <a:schemeClr val="dk1"/>
          </a:lnRef>
          <a:fillRef idx="0">
            <a:schemeClr val="dk1"/>
          </a:fillRef>
          <a:effectRef idx="2">
            <a:schemeClr val="dk1"/>
          </a:effectRef>
          <a:fontRef idx="minor">
            <a:schemeClr val="tx1"/>
          </a:fontRef>
        </p:style>
      </p:cxnSp>
      <p:cxnSp>
        <p:nvCxnSpPr>
          <p:cNvPr id="11" name="Straight Connector 10"/>
          <p:cNvCxnSpPr>
            <a:stCxn id="11" idx="2"/>
          </p:cNvCxnSpPr>
          <p:nvPr/>
        </p:nvCxnSpPr>
        <p:spPr>
          <a:xfrm>
            <a:off x="5713854" y="3491565"/>
            <a:ext cx="4419" cy="3023926"/>
          </a:xfrm>
          <a:prstGeom prst="line">
            <a:avLst/>
          </a:prstGeom>
          <a:ln>
            <a:prstDash val="solid"/>
          </a:ln>
          <a:effectLst/>
        </p:spPr>
        <p:style>
          <a:lnRef idx="3">
            <a:schemeClr val="dk1"/>
          </a:lnRef>
          <a:fillRef idx="0">
            <a:schemeClr val="dk1"/>
          </a:fillRef>
          <a:effectRef idx="2">
            <a:schemeClr val="dk1"/>
          </a:effectRef>
          <a:fontRef idx="minor">
            <a:schemeClr val="tx1"/>
          </a:fontRef>
        </p:style>
      </p:cxnSp>
      <p:grpSp>
        <p:nvGrpSpPr>
          <p:cNvPr id="35" name="Group 34"/>
          <p:cNvGrpSpPr/>
          <p:nvPr/>
        </p:nvGrpSpPr>
        <p:grpSpPr>
          <a:xfrm>
            <a:off x="2967724" y="3549515"/>
            <a:ext cx="4262672" cy="1459593"/>
            <a:chOff x="2967724" y="3549515"/>
            <a:chExt cx="4262672" cy="1459593"/>
          </a:xfrm>
        </p:grpSpPr>
        <p:sp>
          <p:nvSpPr>
            <p:cNvPr id="15" name="TextBox 14"/>
            <p:cNvSpPr txBox="1"/>
            <p:nvPr/>
          </p:nvSpPr>
          <p:spPr>
            <a:xfrm rot="436411">
              <a:off x="3341828" y="3549515"/>
              <a:ext cx="1992853" cy="400110"/>
            </a:xfrm>
            <a:prstGeom prst="rect">
              <a:avLst/>
            </a:prstGeom>
            <a:noFill/>
          </p:spPr>
          <p:txBody>
            <a:bodyPr wrap="none" rtlCol="0">
              <a:spAutoFit/>
            </a:bodyPr>
            <a:lstStyle/>
            <a:p>
              <a:r>
                <a:rPr lang="en-US" b="0" i="1" dirty="0" smtClean="0">
                  <a:latin typeface="Arial"/>
                  <a:cs typeface="Arial"/>
                </a:rPr>
                <a:t>Debit(acct, $10)</a:t>
              </a:r>
              <a:endParaRPr lang="en-US" b="0" i="1" dirty="0">
                <a:latin typeface="Arial"/>
                <a:cs typeface="Arial"/>
              </a:endParaRPr>
            </a:p>
          </p:txBody>
        </p:sp>
        <p:cxnSp>
          <p:nvCxnSpPr>
            <p:cNvPr id="16" name="Curved Connector 8"/>
            <p:cNvCxnSpPr/>
            <p:nvPr/>
          </p:nvCxnSpPr>
          <p:spPr>
            <a:xfrm flipH="1" flipV="1">
              <a:off x="2967724" y="3811556"/>
              <a:ext cx="2749224" cy="328943"/>
            </a:xfrm>
            <a:prstGeom prst="straightConnector1">
              <a:avLst/>
            </a:prstGeom>
            <a:ln>
              <a:prstDash val="solid"/>
              <a:headEnd type="arrow"/>
              <a:tailEnd type="none"/>
            </a:ln>
            <a:effectLst/>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2985499" y="4485888"/>
              <a:ext cx="543739" cy="523220"/>
            </a:xfrm>
            <a:prstGeom prst="rect">
              <a:avLst/>
            </a:prstGeom>
            <a:noFill/>
          </p:spPr>
          <p:txBody>
            <a:bodyPr wrap="none" rtlCol="0">
              <a:spAutoFit/>
            </a:bodyPr>
            <a:lstStyle/>
            <a:p>
              <a:r>
                <a:rPr lang="en-US" sz="2800" b="0" dirty="0" smtClean="0">
                  <a:solidFill>
                    <a:srgbClr val="FF0000"/>
                  </a:solidFill>
                  <a:latin typeface="Arial" charset="0"/>
                </a:rPr>
                <a:t>✘</a:t>
              </a:r>
              <a:endParaRPr lang="en-US" sz="2800" b="0" dirty="0">
                <a:solidFill>
                  <a:srgbClr val="FF0000"/>
                </a:solidFill>
                <a:latin typeface="Arial" charset="0"/>
              </a:endParaRPr>
            </a:p>
          </p:txBody>
        </p:sp>
        <p:sp>
          <p:nvSpPr>
            <p:cNvPr id="22" name="TextBox 21"/>
            <p:cNvSpPr txBox="1"/>
            <p:nvPr/>
          </p:nvSpPr>
          <p:spPr>
            <a:xfrm>
              <a:off x="5821036" y="4020692"/>
              <a:ext cx="1409360" cy="400110"/>
            </a:xfrm>
            <a:prstGeom prst="rect">
              <a:avLst/>
            </a:prstGeom>
            <a:noFill/>
          </p:spPr>
          <p:txBody>
            <a:bodyPr wrap="none" rtlCol="0">
              <a:spAutoFit/>
            </a:bodyPr>
            <a:lstStyle/>
            <a:p>
              <a:r>
                <a:rPr lang="en-US" b="0" dirty="0" smtClean="0">
                  <a:latin typeface="Arial" charset="0"/>
                  <a:ea typeface="Arial" charset="0"/>
                  <a:cs typeface="Arial" charset="0"/>
                </a:rPr>
                <a:t>(debit $10)</a:t>
              </a:r>
            </a:p>
          </p:txBody>
        </p:sp>
        <p:cxnSp>
          <p:nvCxnSpPr>
            <p:cNvPr id="23" name="Curved Connector 8"/>
            <p:cNvCxnSpPr/>
            <p:nvPr/>
          </p:nvCxnSpPr>
          <p:spPr>
            <a:xfrm flipV="1">
              <a:off x="3393392" y="4398624"/>
              <a:ext cx="2302688" cy="328531"/>
            </a:xfrm>
            <a:prstGeom prst="straightConnector1">
              <a:avLst/>
            </a:prstGeom>
            <a:ln>
              <a:prstDash val="solid"/>
              <a:headEnd type="arrow"/>
              <a:tailEnd type="none"/>
            </a:ln>
            <a:effectLst/>
          </p:spPr>
          <p:style>
            <a:lnRef idx="3">
              <a:schemeClr val="dk1"/>
            </a:lnRef>
            <a:fillRef idx="0">
              <a:schemeClr val="dk1"/>
            </a:fillRef>
            <a:effectRef idx="2">
              <a:schemeClr val="dk1"/>
            </a:effectRef>
            <a:fontRef idx="minor">
              <a:schemeClr val="tx1"/>
            </a:fontRef>
          </p:style>
        </p:cxnSp>
        <p:sp>
          <p:nvSpPr>
            <p:cNvPr id="24" name="TextBox 23"/>
            <p:cNvSpPr txBox="1"/>
            <p:nvPr/>
          </p:nvSpPr>
          <p:spPr>
            <a:xfrm rot="21081770">
              <a:off x="3900559" y="4190544"/>
              <a:ext cx="784189" cy="400110"/>
            </a:xfrm>
            <a:prstGeom prst="rect">
              <a:avLst/>
            </a:prstGeom>
            <a:noFill/>
          </p:spPr>
          <p:txBody>
            <a:bodyPr wrap="none" rtlCol="0">
              <a:spAutoFit/>
            </a:bodyPr>
            <a:lstStyle/>
            <a:p>
              <a:r>
                <a:rPr lang="en-US" b="0" i="1" smtClean="0">
                  <a:latin typeface="Arial"/>
                  <a:cs typeface="Arial"/>
                </a:rPr>
                <a:t>ACK!</a:t>
              </a:r>
              <a:endParaRPr lang="en-US" b="0" i="1" dirty="0">
                <a:latin typeface="Arial"/>
                <a:cs typeface="Arial"/>
              </a:endParaRPr>
            </a:p>
          </p:txBody>
        </p:sp>
      </p:grpSp>
      <p:grpSp>
        <p:nvGrpSpPr>
          <p:cNvPr id="37" name="Group 36"/>
          <p:cNvGrpSpPr/>
          <p:nvPr/>
        </p:nvGrpSpPr>
        <p:grpSpPr>
          <a:xfrm>
            <a:off x="2964630" y="4896028"/>
            <a:ext cx="4270774" cy="1247676"/>
            <a:chOff x="2964630" y="5032385"/>
            <a:chExt cx="4270774" cy="1247676"/>
          </a:xfrm>
        </p:grpSpPr>
        <p:sp>
          <p:nvSpPr>
            <p:cNvPr id="25" name="TextBox 24"/>
            <p:cNvSpPr txBox="1"/>
            <p:nvPr/>
          </p:nvSpPr>
          <p:spPr>
            <a:xfrm rot="21081770">
              <a:off x="3734950" y="5695495"/>
              <a:ext cx="784189" cy="400110"/>
            </a:xfrm>
            <a:prstGeom prst="rect">
              <a:avLst/>
            </a:prstGeom>
            <a:noFill/>
          </p:spPr>
          <p:txBody>
            <a:bodyPr wrap="none" rtlCol="0">
              <a:spAutoFit/>
            </a:bodyPr>
            <a:lstStyle/>
            <a:p>
              <a:r>
                <a:rPr lang="en-US" b="0" i="1" smtClean="0">
                  <a:latin typeface="Arial"/>
                  <a:cs typeface="Arial"/>
                </a:rPr>
                <a:t>ACK!</a:t>
              </a:r>
              <a:endParaRPr lang="en-US" b="0" i="1" dirty="0">
                <a:latin typeface="Arial"/>
                <a:cs typeface="Arial"/>
              </a:endParaRPr>
            </a:p>
          </p:txBody>
        </p:sp>
        <p:cxnSp>
          <p:nvCxnSpPr>
            <p:cNvPr id="26" name="Curved Connector 8"/>
            <p:cNvCxnSpPr/>
            <p:nvPr/>
          </p:nvCxnSpPr>
          <p:spPr>
            <a:xfrm flipV="1">
              <a:off x="2976939" y="5852229"/>
              <a:ext cx="2739124" cy="427832"/>
            </a:xfrm>
            <a:prstGeom prst="straightConnector1">
              <a:avLst/>
            </a:prstGeom>
            <a:ln>
              <a:prstDash val="solid"/>
              <a:headEnd type="arrow"/>
              <a:tailEnd type="none"/>
            </a:ln>
            <a:effectLst/>
          </p:spPr>
          <p:style>
            <a:lnRef idx="3">
              <a:schemeClr val="dk1"/>
            </a:lnRef>
            <a:fillRef idx="0">
              <a:schemeClr val="dk1"/>
            </a:fillRef>
            <a:effectRef idx="2">
              <a:schemeClr val="dk1"/>
            </a:effectRef>
            <a:fontRef idx="minor">
              <a:schemeClr val="tx1"/>
            </a:fontRef>
          </p:style>
        </p:cxnSp>
        <p:sp>
          <p:nvSpPr>
            <p:cNvPr id="31" name="TextBox 30"/>
            <p:cNvSpPr txBox="1"/>
            <p:nvPr/>
          </p:nvSpPr>
          <p:spPr>
            <a:xfrm rot="436411">
              <a:off x="3325164" y="5032385"/>
              <a:ext cx="1992853" cy="400110"/>
            </a:xfrm>
            <a:prstGeom prst="rect">
              <a:avLst/>
            </a:prstGeom>
            <a:noFill/>
          </p:spPr>
          <p:txBody>
            <a:bodyPr wrap="none" rtlCol="0">
              <a:spAutoFit/>
            </a:bodyPr>
            <a:lstStyle/>
            <a:p>
              <a:r>
                <a:rPr lang="en-US" b="0" i="1" dirty="0" smtClean="0">
                  <a:latin typeface="Arial"/>
                  <a:cs typeface="Arial"/>
                </a:rPr>
                <a:t>Debit(acct, $10)</a:t>
              </a:r>
              <a:endParaRPr lang="en-US" b="0" i="1" dirty="0">
                <a:latin typeface="Arial"/>
                <a:cs typeface="Arial"/>
              </a:endParaRPr>
            </a:p>
          </p:txBody>
        </p:sp>
        <p:cxnSp>
          <p:nvCxnSpPr>
            <p:cNvPr id="32" name="Curved Connector 8"/>
            <p:cNvCxnSpPr/>
            <p:nvPr/>
          </p:nvCxnSpPr>
          <p:spPr>
            <a:xfrm flipH="1" flipV="1">
              <a:off x="2964630" y="5287857"/>
              <a:ext cx="2749224" cy="328943"/>
            </a:xfrm>
            <a:prstGeom prst="straightConnector1">
              <a:avLst/>
            </a:prstGeom>
            <a:ln>
              <a:prstDash val="solid"/>
              <a:headEnd type="arrow"/>
              <a:tailEnd type="none"/>
            </a:ln>
            <a:effectLst/>
          </p:spPr>
          <p:style>
            <a:lnRef idx="3">
              <a:schemeClr val="dk1"/>
            </a:lnRef>
            <a:fillRef idx="0">
              <a:schemeClr val="dk1"/>
            </a:fillRef>
            <a:effectRef idx="2">
              <a:schemeClr val="dk1"/>
            </a:effectRef>
            <a:fontRef idx="minor">
              <a:schemeClr val="tx1"/>
            </a:fontRef>
          </p:style>
        </p:cxnSp>
        <p:sp>
          <p:nvSpPr>
            <p:cNvPr id="33" name="TextBox 32"/>
            <p:cNvSpPr txBox="1"/>
            <p:nvPr/>
          </p:nvSpPr>
          <p:spPr>
            <a:xfrm>
              <a:off x="5826044" y="5525933"/>
              <a:ext cx="1409360" cy="400110"/>
            </a:xfrm>
            <a:prstGeom prst="rect">
              <a:avLst/>
            </a:prstGeom>
            <a:noFill/>
          </p:spPr>
          <p:txBody>
            <a:bodyPr wrap="none" rtlCol="0">
              <a:spAutoFit/>
            </a:bodyPr>
            <a:lstStyle/>
            <a:p>
              <a:r>
                <a:rPr lang="en-US" b="0" dirty="0" smtClean="0">
                  <a:latin typeface="Arial" charset="0"/>
                  <a:ea typeface="Arial" charset="0"/>
                  <a:cs typeface="Arial" charset="0"/>
                </a:rPr>
                <a:t>(debit $10)</a:t>
              </a:r>
            </a:p>
          </p:txBody>
        </p:sp>
      </p:grpSp>
      <p:grpSp>
        <p:nvGrpSpPr>
          <p:cNvPr id="36" name="Group 35"/>
          <p:cNvGrpSpPr/>
          <p:nvPr/>
        </p:nvGrpSpPr>
        <p:grpSpPr>
          <a:xfrm>
            <a:off x="1697591" y="3825446"/>
            <a:ext cx="1183588" cy="1326054"/>
            <a:chOff x="1697591" y="3825446"/>
            <a:chExt cx="1183588" cy="1326054"/>
          </a:xfrm>
        </p:grpSpPr>
        <p:sp>
          <p:nvSpPr>
            <p:cNvPr id="17" name="Left Brace 16"/>
            <p:cNvSpPr/>
            <p:nvPr/>
          </p:nvSpPr>
          <p:spPr>
            <a:xfrm>
              <a:off x="2703037" y="3825446"/>
              <a:ext cx="178142" cy="1326054"/>
            </a:xfrm>
            <a:prstGeom prst="leftBrace">
              <a:avLst>
                <a:gd name="adj1" fmla="val 27688"/>
                <a:gd name="adj2" fmla="val 50000"/>
              </a:avLst>
            </a:prstGeom>
            <a:ln>
              <a:prstDash val="solid"/>
            </a:ln>
            <a:effectLst/>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4" name="TextBox 33"/>
            <p:cNvSpPr txBox="1"/>
            <p:nvPr/>
          </p:nvSpPr>
          <p:spPr>
            <a:xfrm rot="18900000">
              <a:off x="1697591" y="4624413"/>
              <a:ext cx="1101712" cy="400110"/>
            </a:xfrm>
            <a:prstGeom prst="rect">
              <a:avLst/>
            </a:prstGeom>
            <a:noFill/>
          </p:spPr>
          <p:txBody>
            <a:bodyPr wrap="none" rtlCol="0">
              <a:spAutoFit/>
            </a:bodyPr>
            <a:lstStyle/>
            <a:p>
              <a:r>
                <a:rPr lang="en-US" b="0" smtClean="0">
                  <a:latin typeface="Arial" charset="0"/>
                  <a:ea typeface="Arial" charset="0"/>
                  <a:cs typeface="Arial" charset="0"/>
                </a:rPr>
                <a:t>Timeout</a:t>
              </a:r>
              <a:endParaRPr lang="en-US" b="0" dirty="0" smtClean="0">
                <a:latin typeface="Arial" charset="0"/>
                <a:ea typeface="Arial" charset="0"/>
                <a:cs typeface="Arial" charset="0"/>
              </a:endParaRPr>
            </a:p>
          </p:txBody>
        </p:sp>
      </p:grpSp>
      <p:sp>
        <p:nvSpPr>
          <p:cNvPr id="38" name="Right Arrow 37"/>
          <p:cNvSpPr/>
          <p:nvPr/>
        </p:nvSpPr>
        <p:spPr>
          <a:xfrm>
            <a:off x="1751780" y="4594807"/>
            <a:ext cx="360947" cy="264695"/>
          </a:xfrm>
          <a:prstGeom prst="rightArrow">
            <a:avLst/>
          </a:prstGeom>
          <a:solidFill>
            <a:srgbClr val="FFFF00"/>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0" smtClean="0">
              <a:solidFill>
                <a:schemeClr val="tx1"/>
              </a:solidFill>
              <a:latin typeface="+mn-lt"/>
            </a:endParaRPr>
          </a:p>
        </p:txBody>
      </p:sp>
      <p:sp>
        <p:nvSpPr>
          <p:cNvPr id="39" name="TextBox 38"/>
          <p:cNvSpPr txBox="1"/>
          <p:nvPr/>
        </p:nvSpPr>
        <p:spPr>
          <a:xfrm>
            <a:off x="5975961" y="6324487"/>
            <a:ext cx="976742" cy="400110"/>
          </a:xfrm>
          <a:prstGeom prst="rect">
            <a:avLst/>
          </a:prstGeom>
          <a:noFill/>
        </p:spPr>
        <p:txBody>
          <a:bodyPr wrap="none" rtlCol="0">
            <a:spAutoFit/>
          </a:bodyPr>
          <a:lstStyle/>
          <a:p>
            <a:r>
              <a:rPr lang="en-US" dirty="0" smtClean="0">
                <a:latin typeface="Arial" charset="0"/>
                <a:ea typeface="Arial" charset="0"/>
                <a:cs typeface="Arial" charset="0"/>
              </a:rPr>
              <a:t>Time ↓</a:t>
            </a:r>
          </a:p>
        </p:txBody>
      </p:sp>
    </p:spTree>
    <p:extLst>
      <p:ext uri="{BB962C8B-B14F-4D97-AF65-F5344CB8AC3E}">
        <p14:creationId xmlns:p14="http://schemas.microsoft.com/office/powerpoint/2010/main" val="179635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763000" cy="624991"/>
          </a:xfrm>
        </p:spPr>
        <p:txBody>
          <a:bodyPr>
            <a:normAutofit/>
          </a:bodyPr>
          <a:lstStyle/>
          <a:p>
            <a:r>
              <a:rPr lang="en-US" smtClean="0"/>
              <a:t>put(x</a:t>
            </a:r>
            <a:r>
              <a:rPr lang="en-US" dirty="0" smtClean="0"/>
              <a:t>, </a:t>
            </a:r>
            <a:r>
              <a:rPr lang="en-US" i="1" dirty="0" smtClean="0"/>
              <a:t>value</a:t>
            </a:r>
            <a:r>
              <a:rPr lang="en-US" dirty="0" smtClean="0"/>
              <a:t>), then get(x): expect answer to be </a:t>
            </a:r>
            <a:r>
              <a:rPr lang="en-US" i="1" dirty="0" smtClean="0">
                <a:sym typeface="Wingdings"/>
              </a:rPr>
              <a:t>value</a:t>
            </a:r>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37</a:t>
            </a:fld>
            <a:endParaRPr lang="en-US"/>
          </a:p>
        </p:txBody>
      </p:sp>
      <p:sp>
        <p:nvSpPr>
          <p:cNvPr id="4" name="Title 3"/>
          <p:cNvSpPr>
            <a:spLocks noGrp="1"/>
          </p:cNvSpPr>
          <p:nvPr>
            <p:ph type="title"/>
          </p:nvPr>
        </p:nvSpPr>
        <p:spPr/>
        <p:txBody>
          <a:bodyPr/>
          <a:lstStyle/>
          <a:p>
            <a:r>
              <a:rPr lang="en-US" dirty="0" smtClean="0"/>
              <a:t>At-Least-Once and writes</a:t>
            </a:r>
            <a:endParaRPr lang="en-US" dirty="0"/>
          </a:p>
        </p:txBody>
      </p:sp>
      <p:sp>
        <p:nvSpPr>
          <p:cNvPr id="5" name="Rectangle 4"/>
          <p:cNvSpPr>
            <a:spLocks/>
          </p:cNvSpPr>
          <p:nvPr/>
        </p:nvSpPr>
        <p:spPr bwMode="auto">
          <a:xfrm>
            <a:off x="1698092" y="3035585"/>
            <a:ext cx="711733" cy="307777"/>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mtClean="0">
                <a:latin typeface="Arial"/>
                <a:ea typeface="Gill Sans" pitchFamily="-84" charset="0"/>
                <a:cs typeface="Arial"/>
              </a:rPr>
              <a:t>Client</a:t>
            </a:r>
            <a:endParaRPr lang="en-US" dirty="0">
              <a:latin typeface="Arial"/>
              <a:ea typeface="Gill Sans" pitchFamily="-84" charset="0"/>
              <a:cs typeface="Arial"/>
            </a:endParaRPr>
          </a:p>
        </p:txBody>
      </p:sp>
      <p:pic>
        <p:nvPicPr>
          <p:cNvPr id="7" name="Picture 6" descr="Mac-Book-Black-On-48x4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7854" y="2881965"/>
            <a:ext cx="609600" cy="609600"/>
          </a:xfrm>
          <a:prstGeom prst="rect">
            <a:avLst/>
          </a:prstGeom>
        </p:spPr>
      </p:pic>
      <p:cxnSp>
        <p:nvCxnSpPr>
          <p:cNvPr id="10" name="Straight Connector 9"/>
          <p:cNvCxnSpPr>
            <a:stCxn id="7" idx="2"/>
          </p:cNvCxnSpPr>
          <p:nvPr/>
        </p:nvCxnSpPr>
        <p:spPr>
          <a:xfrm flipH="1">
            <a:off x="2958722" y="3491565"/>
            <a:ext cx="3932" cy="3023926"/>
          </a:xfrm>
          <a:prstGeom prst="line">
            <a:avLst/>
          </a:prstGeom>
          <a:ln>
            <a:prstDash val="solid"/>
          </a:ln>
          <a:effectLst/>
        </p:spPr>
        <p:style>
          <a:lnRef idx="3">
            <a:schemeClr val="dk1"/>
          </a:lnRef>
          <a:fillRef idx="0">
            <a:schemeClr val="dk1"/>
          </a:fillRef>
          <a:effectRef idx="2">
            <a:schemeClr val="dk1"/>
          </a:effectRef>
          <a:fontRef idx="minor">
            <a:schemeClr val="tx1"/>
          </a:fontRef>
        </p:style>
      </p:cxnSp>
      <p:grpSp>
        <p:nvGrpSpPr>
          <p:cNvPr id="22" name="Group 21"/>
          <p:cNvGrpSpPr/>
          <p:nvPr/>
        </p:nvGrpSpPr>
        <p:grpSpPr>
          <a:xfrm>
            <a:off x="2962654" y="3342736"/>
            <a:ext cx="2210723" cy="527020"/>
            <a:chOff x="2962654" y="3342736"/>
            <a:chExt cx="2210723" cy="527020"/>
          </a:xfrm>
        </p:grpSpPr>
        <p:sp>
          <p:nvSpPr>
            <p:cNvPr id="9" name="TextBox 8"/>
            <p:cNvSpPr txBox="1"/>
            <p:nvPr/>
          </p:nvSpPr>
          <p:spPr>
            <a:xfrm rot="426504">
              <a:off x="3466621" y="3342736"/>
              <a:ext cx="1265091" cy="400110"/>
            </a:xfrm>
            <a:prstGeom prst="rect">
              <a:avLst/>
            </a:prstGeom>
            <a:noFill/>
          </p:spPr>
          <p:txBody>
            <a:bodyPr wrap="none" rtlCol="0">
              <a:spAutoFit/>
            </a:bodyPr>
            <a:lstStyle/>
            <a:p>
              <a:r>
                <a:rPr lang="en-US" b="0" i="1" dirty="0">
                  <a:latin typeface="Arial"/>
                  <a:cs typeface="Arial"/>
                </a:rPr>
                <a:t>p</a:t>
              </a:r>
              <a:r>
                <a:rPr lang="en-US" b="0" i="1" dirty="0" smtClean="0">
                  <a:latin typeface="Arial"/>
                  <a:cs typeface="Arial"/>
                </a:rPr>
                <a:t>ut(x, 10)</a:t>
              </a:r>
              <a:endParaRPr lang="en-US" b="0" i="1" dirty="0">
                <a:latin typeface="Arial"/>
                <a:cs typeface="Arial"/>
              </a:endParaRPr>
            </a:p>
          </p:txBody>
        </p:sp>
        <p:cxnSp>
          <p:nvCxnSpPr>
            <p:cNvPr id="15" name="Curved Connector 8"/>
            <p:cNvCxnSpPr/>
            <p:nvPr/>
          </p:nvCxnSpPr>
          <p:spPr>
            <a:xfrm flipH="1" flipV="1">
              <a:off x="2962654" y="3622046"/>
              <a:ext cx="2210723" cy="247710"/>
            </a:xfrm>
            <a:prstGeom prst="straightConnector1">
              <a:avLst/>
            </a:prstGeom>
            <a:ln>
              <a:prstDash val="solid"/>
              <a:headEnd type="arrow"/>
              <a:tailEnd type="none"/>
            </a:ln>
            <a:effectLst/>
          </p:spPr>
          <p:style>
            <a:lnRef idx="3">
              <a:schemeClr val="dk1"/>
            </a:lnRef>
            <a:fillRef idx="0">
              <a:schemeClr val="dk1"/>
            </a:fillRef>
            <a:effectRef idx="2">
              <a:schemeClr val="dk1"/>
            </a:effectRef>
            <a:fontRef idx="minor">
              <a:schemeClr val="tx1"/>
            </a:fontRef>
          </p:style>
        </p:cxnSp>
      </p:grpSp>
      <p:sp>
        <p:nvSpPr>
          <p:cNvPr id="19" name="Cloud Callout 18"/>
          <p:cNvSpPr/>
          <p:nvPr/>
        </p:nvSpPr>
        <p:spPr>
          <a:xfrm>
            <a:off x="1681704" y="5332831"/>
            <a:ext cx="1181872" cy="784420"/>
          </a:xfrm>
          <a:prstGeom prst="cloudCallout">
            <a:avLst>
              <a:gd name="adj1" fmla="val 50436"/>
              <a:gd name="adj2" fmla="val 87503"/>
            </a:avLst>
          </a:prstGeom>
          <a:solidFill>
            <a:schemeClr val="accent1">
              <a:lumMod val="60000"/>
              <a:lumOff val="4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x</a:t>
            </a:r>
            <a:r>
              <a:rPr lang="en-US" dirty="0" smtClean="0">
                <a:solidFill>
                  <a:schemeClr val="tx1"/>
                </a:solidFill>
              </a:rPr>
              <a:t>=20</a:t>
            </a:r>
            <a:endParaRPr lang="en-US" dirty="0">
              <a:solidFill>
                <a:schemeClr val="tx1"/>
              </a:solidFill>
            </a:endParaRPr>
          </a:p>
        </p:txBody>
      </p:sp>
      <p:sp>
        <p:nvSpPr>
          <p:cNvPr id="30" name="Rectangle 29"/>
          <p:cNvSpPr>
            <a:spLocks/>
          </p:cNvSpPr>
          <p:nvPr/>
        </p:nvSpPr>
        <p:spPr bwMode="auto">
          <a:xfrm>
            <a:off x="6018654" y="3035585"/>
            <a:ext cx="891357" cy="276999"/>
          </a:xfrm>
          <a:prstGeom prst="rect">
            <a:avLst/>
          </a:prstGeom>
          <a:noFill/>
          <a:ln w="12700" cap="flat">
            <a:noFill/>
            <a:miter lim="800000"/>
            <a:headEnd type="none" w="med" len="med"/>
            <a:tailEnd type="none" w="med" len="med"/>
          </a:ln>
        </p:spPr>
        <p:txBody>
          <a:bodyPr wrap="square" lIns="0" tIns="0" rIns="0" bIns="0" anchor="ctr">
            <a:prstTxWarp prst="textNoShape">
              <a:avLst/>
            </a:prstTxWarp>
            <a:spAutoFit/>
          </a:bodyPr>
          <a:lstStyle/>
          <a:p>
            <a:r>
              <a:rPr lang="en-US" sz="1800" smtClean="0">
                <a:latin typeface="Arial"/>
                <a:ea typeface="Gill Sans" pitchFamily="-84" charset="0"/>
                <a:cs typeface="Arial"/>
              </a:rPr>
              <a:t>Server</a:t>
            </a:r>
            <a:endParaRPr lang="en-US" sz="1800" dirty="0">
              <a:latin typeface="Arial"/>
              <a:ea typeface="Gill Sans" pitchFamily="-84" charset="0"/>
              <a:cs typeface="Arial"/>
            </a:endParaRPr>
          </a:p>
        </p:txBody>
      </p:sp>
      <p:pic>
        <p:nvPicPr>
          <p:cNvPr id="31" name="Picture 30" descr="server-48x4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9054" y="2881965"/>
            <a:ext cx="609600" cy="609600"/>
          </a:xfrm>
          <a:prstGeom prst="rect">
            <a:avLst/>
          </a:prstGeom>
        </p:spPr>
      </p:pic>
      <p:cxnSp>
        <p:nvCxnSpPr>
          <p:cNvPr id="32" name="Straight Connector 31"/>
          <p:cNvCxnSpPr/>
          <p:nvPr/>
        </p:nvCxnSpPr>
        <p:spPr>
          <a:xfrm>
            <a:off x="5713854" y="3491565"/>
            <a:ext cx="4419" cy="3023926"/>
          </a:xfrm>
          <a:prstGeom prst="line">
            <a:avLst/>
          </a:prstGeom>
          <a:ln>
            <a:prstDash val="solid"/>
          </a:ln>
          <a:effectLst/>
        </p:spPr>
        <p:style>
          <a:lnRef idx="3">
            <a:schemeClr val="dk1"/>
          </a:lnRef>
          <a:fillRef idx="0">
            <a:schemeClr val="dk1"/>
          </a:fillRef>
          <a:effectRef idx="2">
            <a:schemeClr val="dk1"/>
          </a:effectRef>
          <a:fontRef idx="minor">
            <a:schemeClr val="tx1"/>
          </a:fontRef>
        </p:style>
      </p:cxnSp>
      <p:sp>
        <p:nvSpPr>
          <p:cNvPr id="20" name="Folded Corner 19"/>
          <p:cNvSpPr/>
          <p:nvPr/>
        </p:nvSpPr>
        <p:spPr>
          <a:xfrm>
            <a:off x="2863922" y="2366464"/>
            <a:ext cx="1653775" cy="801430"/>
          </a:xfrm>
          <a:prstGeom prst="foldedCorner">
            <a:avLst/>
          </a:prstGeom>
          <a:solidFill>
            <a:srgbClr val="FFFF00"/>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0" dirty="0">
                <a:solidFill>
                  <a:schemeClr val="tx1"/>
                </a:solidFill>
                <a:latin typeface="Courier" charset="0"/>
                <a:ea typeface="Courier" charset="0"/>
                <a:cs typeface="Courier" charset="0"/>
              </a:rPr>
              <a:t>p</a:t>
            </a:r>
            <a:r>
              <a:rPr lang="en-US" b="0" smtClean="0">
                <a:solidFill>
                  <a:schemeClr val="tx1"/>
                </a:solidFill>
                <a:latin typeface="Courier" charset="0"/>
                <a:ea typeface="Courier" charset="0"/>
                <a:cs typeface="Courier" charset="0"/>
              </a:rPr>
              <a:t>ut(x,10</a:t>
            </a:r>
            <a:r>
              <a:rPr lang="en-US" b="0" dirty="0" smtClean="0">
                <a:solidFill>
                  <a:schemeClr val="tx1"/>
                </a:solidFill>
                <a:latin typeface="Courier" charset="0"/>
                <a:ea typeface="Courier" charset="0"/>
                <a:cs typeface="Courier" charset="0"/>
              </a:rPr>
              <a:t>)</a:t>
            </a:r>
          </a:p>
          <a:p>
            <a:pPr algn="ctr"/>
            <a:r>
              <a:rPr lang="en-US" b="0" dirty="0">
                <a:solidFill>
                  <a:schemeClr val="tx1"/>
                </a:solidFill>
                <a:latin typeface="Courier" charset="0"/>
                <a:ea typeface="Courier" charset="0"/>
                <a:cs typeface="Courier" charset="0"/>
              </a:rPr>
              <a:t>p</a:t>
            </a:r>
            <a:r>
              <a:rPr lang="en-US" b="0" dirty="0" smtClean="0">
                <a:solidFill>
                  <a:schemeClr val="tx1"/>
                </a:solidFill>
                <a:latin typeface="Courier" charset="0"/>
                <a:ea typeface="Courier" charset="0"/>
                <a:cs typeface="Courier" charset="0"/>
              </a:rPr>
              <a:t>ut(x,20)</a:t>
            </a:r>
          </a:p>
        </p:txBody>
      </p:sp>
      <p:grpSp>
        <p:nvGrpSpPr>
          <p:cNvPr id="40" name="Group 39"/>
          <p:cNvGrpSpPr/>
          <p:nvPr/>
        </p:nvGrpSpPr>
        <p:grpSpPr>
          <a:xfrm>
            <a:off x="1747384" y="3622046"/>
            <a:ext cx="4933295" cy="1390694"/>
            <a:chOff x="1747384" y="3622046"/>
            <a:chExt cx="4933295" cy="1390694"/>
          </a:xfrm>
        </p:grpSpPr>
        <p:sp>
          <p:nvSpPr>
            <p:cNvPr id="23" name="TextBox 22"/>
            <p:cNvSpPr txBox="1"/>
            <p:nvPr/>
          </p:nvSpPr>
          <p:spPr>
            <a:xfrm rot="426504">
              <a:off x="3683518" y="3848913"/>
              <a:ext cx="1293944" cy="400110"/>
            </a:xfrm>
            <a:prstGeom prst="rect">
              <a:avLst/>
            </a:prstGeom>
            <a:noFill/>
          </p:spPr>
          <p:txBody>
            <a:bodyPr wrap="none" rtlCol="0">
              <a:spAutoFit/>
            </a:bodyPr>
            <a:lstStyle/>
            <a:p>
              <a:r>
                <a:rPr lang="en-US" b="0" i="1" dirty="0" smtClean="0">
                  <a:latin typeface="Arial"/>
                  <a:cs typeface="Arial"/>
                </a:rPr>
                <a:t>put(x, 10)</a:t>
              </a:r>
              <a:endParaRPr lang="en-US" b="0" i="1" dirty="0">
                <a:latin typeface="Arial"/>
                <a:cs typeface="Arial"/>
              </a:endParaRPr>
            </a:p>
          </p:txBody>
        </p:sp>
        <p:sp>
          <p:nvSpPr>
            <p:cNvPr id="13" name="Left Brace 12"/>
            <p:cNvSpPr/>
            <p:nvPr/>
          </p:nvSpPr>
          <p:spPr>
            <a:xfrm>
              <a:off x="2754217" y="3622046"/>
              <a:ext cx="128683" cy="490037"/>
            </a:xfrm>
            <a:prstGeom prst="leftBrace">
              <a:avLst>
                <a:gd name="adj1" fmla="val 27688"/>
                <a:gd name="adj2" fmla="val 50000"/>
              </a:avLst>
            </a:prstGeom>
            <a:ln>
              <a:prstDash val="solid"/>
            </a:ln>
            <a:effectLst/>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4" name="TextBox 13"/>
            <p:cNvSpPr txBox="1"/>
            <p:nvPr/>
          </p:nvSpPr>
          <p:spPr>
            <a:xfrm rot="18900000">
              <a:off x="1747384" y="3990723"/>
              <a:ext cx="1101712" cy="400110"/>
            </a:xfrm>
            <a:prstGeom prst="rect">
              <a:avLst/>
            </a:prstGeom>
            <a:noFill/>
          </p:spPr>
          <p:txBody>
            <a:bodyPr wrap="none" rtlCol="0">
              <a:spAutoFit/>
            </a:bodyPr>
            <a:lstStyle/>
            <a:p>
              <a:r>
                <a:rPr lang="en-US" b="0" smtClean="0">
                  <a:latin typeface="Arial" charset="0"/>
                  <a:ea typeface="Arial" charset="0"/>
                  <a:cs typeface="Arial" charset="0"/>
                </a:rPr>
                <a:t>Timeout</a:t>
              </a:r>
            </a:p>
          </p:txBody>
        </p:sp>
        <p:cxnSp>
          <p:nvCxnSpPr>
            <p:cNvPr id="25" name="Curved Connector 8"/>
            <p:cNvCxnSpPr/>
            <p:nvPr/>
          </p:nvCxnSpPr>
          <p:spPr>
            <a:xfrm flipV="1">
              <a:off x="2963916" y="4569373"/>
              <a:ext cx="2742281" cy="443367"/>
            </a:xfrm>
            <a:prstGeom prst="straightConnector1">
              <a:avLst/>
            </a:prstGeom>
            <a:ln>
              <a:prstDash val="solid"/>
              <a:headEnd type="arrow"/>
              <a:tailEnd type="none"/>
            </a:ln>
            <a:effectLst/>
          </p:spPr>
          <p:style>
            <a:lnRef idx="3">
              <a:schemeClr val="dk1"/>
            </a:lnRef>
            <a:fillRef idx="0">
              <a:schemeClr val="dk1"/>
            </a:fillRef>
            <a:effectRef idx="2">
              <a:schemeClr val="dk1"/>
            </a:effectRef>
            <a:fontRef idx="minor">
              <a:schemeClr val="tx1"/>
            </a:fontRef>
          </p:style>
        </p:cxnSp>
        <p:sp>
          <p:nvSpPr>
            <p:cNvPr id="26" name="TextBox 25"/>
            <p:cNvSpPr txBox="1"/>
            <p:nvPr/>
          </p:nvSpPr>
          <p:spPr>
            <a:xfrm rot="21081770">
              <a:off x="3765593" y="4417945"/>
              <a:ext cx="784189" cy="400110"/>
            </a:xfrm>
            <a:prstGeom prst="rect">
              <a:avLst/>
            </a:prstGeom>
            <a:noFill/>
          </p:spPr>
          <p:txBody>
            <a:bodyPr wrap="none" rtlCol="0">
              <a:spAutoFit/>
            </a:bodyPr>
            <a:lstStyle/>
            <a:p>
              <a:r>
                <a:rPr lang="en-US" b="0" i="1" smtClean="0">
                  <a:latin typeface="Arial"/>
                  <a:cs typeface="Arial"/>
                </a:rPr>
                <a:t>ACK!</a:t>
              </a:r>
              <a:endParaRPr lang="en-US" b="0" i="1" dirty="0">
                <a:latin typeface="Arial"/>
                <a:cs typeface="Arial"/>
              </a:endParaRPr>
            </a:p>
          </p:txBody>
        </p:sp>
        <p:cxnSp>
          <p:nvCxnSpPr>
            <p:cNvPr id="33" name="Curved Connector 8"/>
            <p:cNvCxnSpPr/>
            <p:nvPr/>
          </p:nvCxnSpPr>
          <p:spPr>
            <a:xfrm flipH="1" flipV="1">
              <a:off x="2970311" y="4113219"/>
              <a:ext cx="2749224" cy="328943"/>
            </a:xfrm>
            <a:prstGeom prst="straightConnector1">
              <a:avLst/>
            </a:prstGeom>
            <a:ln>
              <a:prstDash val="solid"/>
              <a:headEnd type="arrow"/>
              <a:tailEnd type="none"/>
            </a:ln>
            <a:effectLst/>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5811530" y="4275378"/>
              <a:ext cx="869149" cy="400110"/>
            </a:xfrm>
            <a:prstGeom prst="rect">
              <a:avLst/>
            </a:prstGeom>
            <a:noFill/>
          </p:spPr>
          <p:txBody>
            <a:bodyPr wrap="none" rtlCol="0">
              <a:spAutoFit/>
            </a:bodyPr>
            <a:lstStyle/>
            <a:p>
              <a:r>
                <a:rPr lang="en-US" b="0" dirty="0" smtClean="0">
                  <a:latin typeface="Arial" charset="0"/>
                  <a:ea typeface="Arial" charset="0"/>
                  <a:cs typeface="Arial" charset="0"/>
                </a:rPr>
                <a:t>x</a:t>
              </a:r>
              <a:r>
                <a:rPr lang="en-US" b="0" dirty="0" smtClean="0">
                  <a:latin typeface="Arial" charset="0"/>
                  <a:ea typeface="Arial" charset="0"/>
                  <a:cs typeface="Arial" charset="0"/>
                  <a:sym typeface="Wingdings"/>
                </a:rPr>
                <a:t></a:t>
              </a:r>
              <a:r>
                <a:rPr lang="en-US" b="0" dirty="0" smtClean="0">
                  <a:latin typeface="Arial" charset="0"/>
                  <a:ea typeface="Arial" charset="0"/>
                  <a:cs typeface="Arial" charset="0"/>
                </a:rPr>
                <a:t>10</a:t>
              </a:r>
            </a:p>
          </p:txBody>
        </p:sp>
      </p:grpSp>
      <p:grpSp>
        <p:nvGrpSpPr>
          <p:cNvPr id="41" name="Group 40"/>
          <p:cNvGrpSpPr/>
          <p:nvPr/>
        </p:nvGrpSpPr>
        <p:grpSpPr>
          <a:xfrm>
            <a:off x="2970441" y="4982454"/>
            <a:ext cx="3707832" cy="1180805"/>
            <a:chOff x="2970441" y="4982454"/>
            <a:chExt cx="3707832" cy="1180805"/>
          </a:xfrm>
        </p:grpSpPr>
        <p:sp>
          <p:nvSpPr>
            <p:cNvPr id="34" name="TextBox 33"/>
            <p:cNvSpPr txBox="1"/>
            <p:nvPr/>
          </p:nvSpPr>
          <p:spPr>
            <a:xfrm rot="426504">
              <a:off x="3702868" y="4982454"/>
              <a:ext cx="1265091" cy="400110"/>
            </a:xfrm>
            <a:prstGeom prst="rect">
              <a:avLst/>
            </a:prstGeom>
            <a:noFill/>
          </p:spPr>
          <p:txBody>
            <a:bodyPr wrap="none" rtlCol="0">
              <a:spAutoFit/>
            </a:bodyPr>
            <a:lstStyle/>
            <a:p>
              <a:r>
                <a:rPr lang="en-US" b="0" i="1" dirty="0" smtClean="0">
                  <a:latin typeface="Arial"/>
                  <a:cs typeface="Arial"/>
                </a:rPr>
                <a:t>put(x, </a:t>
              </a:r>
              <a:r>
                <a:rPr lang="en-US" b="0" i="1" dirty="0">
                  <a:latin typeface="Arial"/>
                  <a:cs typeface="Arial"/>
                </a:rPr>
                <a:t>2</a:t>
              </a:r>
              <a:r>
                <a:rPr lang="en-US" b="0" i="1" dirty="0" smtClean="0">
                  <a:latin typeface="Arial"/>
                  <a:cs typeface="Arial"/>
                </a:rPr>
                <a:t>0)</a:t>
              </a:r>
              <a:endParaRPr lang="en-US" b="0" i="1" dirty="0">
                <a:latin typeface="Arial"/>
                <a:cs typeface="Arial"/>
              </a:endParaRPr>
            </a:p>
          </p:txBody>
        </p:sp>
        <p:cxnSp>
          <p:nvCxnSpPr>
            <p:cNvPr id="35" name="Curved Connector 8"/>
            <p:cNvCxnSpPr/>
            <p:nvPr/>
          </p:nvCxnSpPr>
          <p:spPr>
            <a:xfrm flipH="1" flipV="1">
              <a:off x="2975234" y="5246760"/>
              <a:ext cx="2749224" cy="328943"/>
            </a:xfrm>
            <a:prstGeom prst="straightConnector1">
              <a:avLst/>
            </a:prstGeom>
            <a:ln>
              <a:prstDash val="solid"/>
              <a:headEnd type="arrow"/>
              <a:tailEnd type="none"/>
            </a:ln>
            <a:effectLst/>
          </p:spPr>
          <p:style>
            <a:lnRef idx="3">
              <a:schemeClr val="dk1"/>
            </a:lnRef>
            <a:fillRef idx="0">
              <a:schemeClr val="dk1"/>
            </a:fillRef>
            <a:effectRef idx="2">
              <a:schemeClr val="dk1"/>
            </a:effectRef>
            <a:fontRef idx="minor">
              <a:schemeClr val="tx1"/>
            </a:fontRef>
          </p:style>
        </p:cxnSp>
        <p:cxnSp>
          <p:nvCxnSpPr>
            <p:cNvPr id="36" name="Curved Connector 8"/>
            <p:cNvCxnSpPr/>
            <p:nvPr/>
          </p:nvCxnSpPr>
          <p:spPr>
            <a:xfrm flipV="1">
              <a:off x="2970441" y="5719892"/>
              <a:ext cx="2742281" cy="443367"/>
            </a:xfrm>
            <a:prstGeom prst="straightConnector1">
              <a:avLst/>
            </a:prstGeom>
            <a:ln>
              <a:prstDash val="solid"/>
              <a:headEnd type="arrow"/>
              <a:tailEnd type="none"/>
            </a:ln>
            <a:effectLst/>
          </p:spPr>
          <p:style>
            <a:lnRef idx="3">
              <a:schemeClr val="dk1"/>
            </a:lnRef>
            <a:fillRef idx="0">
              <a:schemeClr val="dk1"/>
            </a:fillRef>
            <a:effectRef idx="2">
              <a:schemeClr val="dk1"/>
            </a:effectRef>
            <a:fontRef idx="minor">
              <a:schemeClr val="tx1"/>
            </a:fontRef>
          </p:style>
        </p:cxnSp>
        <p:sp>
          <p:nvSpPr>
            <p:cNvPr id="37" name="TextBox 36"/>
            <p:cNvSpPr txBox="1"/>
            <p:nvPr/>
          </p:nvSpPr>
          <p:spPr>
            <a:xfrm rot="21081770">
              <a:off x="3772118" y="5568464"/>
              <a:ext cx="784189" cy="400110"/>
            </a:xfrm>
            <a:prstGeom prst="rect">
              <a:avLst/>
            </a:prstGeom>
            <a:noFill/>
          </p:spPr>
          <p:txBody>
            <a:bodyPr wrap="none" rtlCol="0">
              <a:spAutoFit/>
            </a:bodyPr>
            <a:lstStyle/>
            <a:p>
              <a:r>
                <a:rPr lang="en-US" b="0" i="1" smtClean="0">
                  <a:latin typeface="Arial"/>
                  <a:cs typeface="Arial"/>
                </a:rPr>
                <a:t>ACK!</a:t>
              </a:r>
              <a:endParaRPr lang="en-US" b="0" i="1" dirty="0">
                <a:latin typeface="Arial"/>
                <a:cs typeface="Arial"/>
              </a:endParaRPr>
            </a:p>
          </p:txBody>
        </p:sp>
        <p:sp>
          <p:nvSpPr>
            <p:cNvPr id="38" name="TextBox 37"/>
            <p:cNvSpPr txBox="1"/>
            <p:nvPr/>
          </p:nvSpPr>
          <p:spPr>
            <a:xfrm>
              <a:off x="5813934" y="5438227"/>
              <a:ext cx="864339" cy="400110"/>
            </a:xfrm>
            <a:prstGeom prst="rect">
              <a:avLst/>
            </a:prstGeom>
            <a:noFill/>
          </p:spPr>
          <p:txBody>
            <a:bodyPr wrap="none" rtlCol="0">
              <a:spAutoFit/>
            </a:bodyPr>
            <a:lstStyle/>
            <a:p>
              <a:r>
                <a:rPr lang="en-US" b="0" dirty="0">
                  <a:latin typeface="Arial" charset="0"/>
                  <a:ea typeface="Arial" charset="0"/>
                  <a:cs typeface="Arial" charset="0"/>
                  <a:sym typeface="Wingdings"/>
                </a:rPr>
                <a:t>x</a:t>
              </a:r>
              <a:r>
                <a:rPr lang="en-US" b="0" dirty="0" smtClean="0">
                  <a:latin typeface="Arial" charset="0"/>
                  <a:ea typeface="Arial" charset="0"/>
                  <a:cs typeface="Arial" charset="0"/>
                  <a:sym typeface="Wingdings"/>
                </a:rPr>
                <a:t></a:t>
              </a:r>
              <a:r>
                <a:rPr lang="en-US" b="0" dirty="0" smtClean="0">
                  <a:latin typeface="Arial" charset="0"/>
                  <a:ea typeface="Arial" charset="0"/>
                  <a:cs typeface="Arial" charset="0"/>
                </a:rPr>
                <a:t>20</a:t>
              </a:r>
            </a:p>
          </p:txBody>
        </p:sp>
      </p:grpSp>
      <p:sp>
        <p:nvSpPr>
          <p:cNvPr id="42" name="TextBox 41"/>
          <p:cNvSpPr txBox="1"/>
          <p:nvPr/>
        </p:nvSpPr>
        <p:spPr>
          <a:xfrm>
            <a:off x="5975961" y="6324487"/>
            <a:ext cx="976742" cy="400110"/>
          </a:xfrm>
          <a:prstGeom prst="rect">
            <a:avLst/>
          </a:prstGeom>
          <a:noFill/>
        </p:spPr>
        <p:txBody>
          <a:bodyPr wrap="none" rtlCol="0">
            <a:spAutoFit/>
          </a:bodyPr>
          <a:lstStyle/>
          <a:p>
            <a:r>
              <a:rPr lang="en-US" dirty="0" smtClean="0">
                <a:latin typeface="Arial" charset="0"/>
                <a:ea typeface="Arial" charset="0"/>
                <a:cs typeface="Arial" charset="0"/>
              </a:rPr>
              <a:t>Time ↓</a:t>
            </a:r>
          </a:p>
        </p:txBody>
      </p:sp>
    </p:spTree>
    <p:extLst>
      <p:ext uri="{BB962C8B-B14F-4D97-AF65-F5344CB8AC3E}">
        <p14:creationId xmlns:p14="http://schemas.microsoft.com/office/powerpoint/2010/main" val="7041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763000" cy="1303684"/>
          </a:xfrm>
        </p:spPr>
        <p:txBody>
          <a:bodyPr>
            <a:normAutofit/>
          </a:bodyPr>
          <a:lstStyle/>
          <a:p>
            <a:r>
              <a:rPr lang="en-US" dirty="0" smtClean="0"/>
              <a:t>Consider a client storing </a:t>
            </a:r>
            <a:r>
              <a:rPr lang="en-US" b="1" dirty="0" smtClean="0"/>
              <a:t>key-value pairs </a:t>
            </a:r>
            <a:r>
              <a:rPr lang="en-US" dirty="0" smtClean="0"/>
              <a:t>in a </a:t>
            </a:r>
            <a:r>
              <a:rPr lang="en-US" b="1" dirty="0" smtClean="0"/>
              <a:t>database</a:t>
            </a:r>
          </a:p>
          <a:p>
            <a:pPr lvl="1"/>
            <a:r>
              <a:rPr lang="en-US" dirty="0" smtClean="0"/>
              <a:t>put(x, </a:t>
            </a:r>
            <a:r>
              <a:rPr lang="en-US" i="1" dirty="0" smtClean="0"/>
              <a:t>value</a:t>
            </a:r>
            <a:r>
              <a:rPr lang="en-US" dirty="0" smtClean="0"/>
              <a:t>), then get(x): expect answer to be </a:t>
            </a:r>
            <a:r>
              <a:rPr lang="en-US" i="1" dirty="0" smtClean="0">
                <a:sym typeface="Wingdings"/>
              </a:rPr>
              <a:t>value</a:t>
            </a:r>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38</a:t>
            </a:fld>
            <a:endParaRPr lang="en-US"/>
          </a:p>
        </p:txBody>
      </p:sp>
      <p:sp>
        <p:nvSpPr>
          <p:cNvPr id="4" name="Title 3"/>
          <p:cNvSpPr>
            <a:spLocks noGrp="1"/>
          </p:cNvSpPr>
          <p:nvPr>
            <p:ph type="title"/>
          </p:nvPr>
        </p:nvSpPr>
        <p:spPr/>
        <p:txBody>
          <a:bodyPr/>
          <a:lstStyle/>
          <a:p>
            <a:r>
              <a:rPr lang="en-US" dirty="0" smtClean="0"/>
              <a:t>At-Least-Once and writes</a:t>
            </a:r>
            <a:endParaRPr lang="en-US" dirty="0"/>
          </a:p>
        </p:txBody>
      </p:sp>
      <p:sp>
        <p:nvSpPr>
          <p:cNvPr id="5" name="Rectangle 4"/>
          <p:cNvSpPr>
            <a:spLocks/>
          </p:cNvSpPr>
          <p:nvPr/>
        </p:nvSpPr>
        <p:spPr bwMode="auto">
          <a:xfrm>
            <a:off x="1698092" y="3035585"/>
            <a:ext cx="711733" cy="307777"/>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mtClean="0">
                <a:latin typeface="Arial"/>
                <a:ea typeface="Gill Sans" pitchFamily="-84" charset="0"/>
                <a:cs typeface="Arial"/>
              </a:rPr>
              <a:t>Client</a:t>
            </a:r>
            <a:endParaRPr lang="en-US" dirty="0">
              <a:latin typeface="Arial"/>
              <a:ea typeface="Gill Sans" pitchFamily="-84" charset="0"/>
              <a:cs typeface="Arial"/>
            </a:endParaRPr>
          </a:p>
        </p:txBody>
      </p:sp>
      <p:pic>
        <p:nvPicPr>
          <p:cNvPr id="7" name="Picture 6" descr="Mac-Book-Black-On-48x4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7854" y="2881965"/>
            <a:ext cx="609600" cy="609600"/>
          </a:xfrm>
          <a:prstGeom prst="rect">
            <a:avLst/>
          </a:prstGeom>
        </p:spPr>
      </p:pic>
      <p:cxnSp>
        <p:nvCxnSpPr>
          <p:cNvPr id="10" name="Straight Connector 9"/>
          <p:cNvCxnSpPr>
            <a:stCxn id="7" idx="2"/>
          </p:cNvCxnSpPr>
          <p:nvPr/>
        </p:nvCxnSpPr>
        <p:spPr>
          <a:xfrm flipH="1">
            <a:off x="2958722" y="3491565"/>
            <a:ext cx="3932" cy="3023926"/>
          </a:xfrm>
          <a:prstGeom prst="line">
            <a:avLst/>
          </a:prstGeom>
          <a:ln>
            <a:prstDash val="solid"/>
          </a:ln>
          <a:effectLst/>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5975961" y="6324487"/>
            <a:ext cx="976742" cy="400110"/>
          </a:xfrm>
          <a:prstGeom prst="rect">
            <a:avLst/>
          </a:prstGeom>
          <a:noFill/>
        </p:spPr>
        <p:txBody>
          <a:bodyPr wrap="none" rtlCol="0">
            <a:spAutoFit/>
          </a:bodyPr>
          <a:lstStyle/>
          <a:p>
            <a:r>
              <a:rPr lang="en-US" dirty="0" smtClean="0">
                <a:latin typeface="Arial" charset="0"/>
                <a:ea typeface="Arial" charset="0"/>
                <a:cs typeface="Arial" charset="0"/>
              </a:rPr>
              <a:t>Time ↓</a:t>
            </a:r>
          </a:p>
        </p:txBody>
      </p:sp>
      <p:sp>
        <p:nvSpPr>
          <p:cNvPr id="9" name="TextBox 8"/>
          <p:cNvSpPr txBox="1"/>
          <p:nvPr/>
        </p:nvSpPr>
        <p:spPr>
          <a:xfrm rot="426504">
            <a:off x="3466621" y="3342736"/>
            <a:ext cx="1265091" cy="400110"/>
          </a:xfrm>
          <a:prstGeom prst="rect">
            <a:avLst/>
          </a:prstGeom>
          <a:noFill/>
        </p:spPr>
        <p:txBody>
          <a:bodyPr wrap="none" rtlCol="0">
            <a:spAutoFit/>
          </a:bodyPr>
          <a:lstStyle/>
          <a:p>
            <a:r>
              <a:rPr lang="en-US" b="0" i="1" dirty="0">
                <a:latin typeface="Arial"/>
                <a:cs typeface="Arial"/>
              </a:rPr>
              <a:t>p</a:t>
            </a:r>
            <a:r>
              <a:rPr lang="en-US" b="0" i="1" dirty="0" smtClean="0">
                <a:latin typeface="Arial"/>
                <a:cs typeface="Arial"/>
              </a:rPr>
              <a:t>ut(x, 10)</a:t>
            </a:r>
            <a:endParaRPr lang="en-US" b="0" i="1" dirty="0">
              <a:latin typeface="Arial"/>
              <a:cs typeface="Arial"/>
            </a:endParaRPr>
          </a:p>
        </p:txBody>
      </p:sp>
      <p:sp>
        <p:nvSpPr>
          <p:cNvPr id="19" name="Cloud Callout 18"/>
          <p:cNvSpPr/>
          <p:nvPr/>
        </p:nvSpPr>
        <p:spPr>
          <a:xfrm>
            <a:off x="1681704" y="5332831"/>
            <a:ext cx="1181872" cy="784420"/>
          </a:xfrm>
          <a:prstGeom prst="cloudCallout">
            <a:avLst>
              <a:gd name="adj1" fmla="val 50436"/>
              <a:gd name="adj2" fmla="val 87503"/>
            </a:avLst>
          </a:prstGeom>
          <a:solidFill>
            <a:srgbClr val="FF0000"/>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x</a:t>
            </a:r>
            <a:r>
              <a:rPr lang="en-US" dirty="0" smtClean="0">
                <a:solidFill>
                  <a:schemeClr val="bg1"/>
                </a:solidFill>
              </a:rPr>
              <a:t>=20</a:t>
            </a:r>
            <a:endParaRPr lang="en-US" dirty="0">
              <a:solidFill>
                <a:schemeClr val="bg1"/>
              </a:solidFill>
            </a:endParaRPr>
          </a:p>
        </p:txBody>
      </p:sp>
      <p:sp>
        <p:nvSpPr>
          <p:cNvPr id="30" name="Rectangle 29"/>
          <p:cNvSpPr>
            <a:spLocks/>
          </p:cNvSpPr>
          <p:nvPr/>
        </p:nvSpPr>
        <p:spPr bwMode="auto">
          <a:xfrm>
            <a:off x="6018654" y="3035585"/>
            <a:ext cx="891357" cy="276999"/>
          </a:xfrm>
          <a:prstGeom prst="rect">
            <a:avLst/>
          </a:prstGeom>
          <a:noFill/>
          <a:ln w="12700" cap="flat">
            <a:noFill/>
            <a:miter lim="800000"/>
            <a:headEnd type="none" w="med" len="med"/>
            <a:tailEnd type="none" w="med" len="med"/>
          </a:ln>
        </p:spPr>
        <p:txBody>
          <a:bodyPr wrap="square" lIns="0" tIns="0" rIns="0" bIns="0" anchor="ctr">
            <a:prstTxWarp prst="textNoShape">
              <a:avLst/>
            </a:prstTxWarp>
            <a:spAutoFit/>
          </a:bodyPr>
          <a:lstStyle/>
          <a:p>
            <a:r>
              <a:rPr lang="en-US" sz="1800" smtClean="0">
                <a:latin typeface="Arial"/>
                <a:ea typeface="Gill Sans" pitchFamily="-84" charset="0"/>
                <a:cs typeface="Arial"/>
              </a:rPr>
              <a:t>Server</a:t>
            </a:r>
            <a:endParaRPr lang="en-US" sz="1800" dirty="0">
              <a:latin typeface="Arial"/>
              <a:ea typeface="Gill Sans" pitchFamily="-84" charset="0"/>
              <a:cs typeface="Arial"/>
            </a:endParaRPr>
          </a:p>
        </p:txBody>
      </p:sp>
      <p:pic>
        <p:nvPicPr>
          <p:cNvPr id="31" name="Picture 30" descr="server-48x4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9054" y="2881965"/>
            <a:ext cx="609600" cy="609600"/>
          </a:xfrm>
          <a:prstGeom prst="rect">
            <a:avLst/>
          </a:prstGeom>
        </p:spPr>
      </p:pic>
      <p:cxnSp>
        <p:nvCxnSpPr>
          <p:cNvPr id="32" name="Straight Connector 31"/>
          <p:cNvCxnSpPr/>
          <p:nvPr/>
        </p:nvCxnSpPr>
        <p:spPr>
          <a:xfrm>
            <a:off x="5713854" y="3491565"/>
            <a:ext cx="4419" cy="3023926"/>
          </a:xfrm>
          <a:prstGeom prst="line">
            <a:avLst/>
          </a:prstGeom>
          <a:ln>
            <a:prstDash val="solid"/>
          </a:ln>
          <a:effectLst/>
        </p:spPr>
        <p:style>
          <a:lnRef idx="3">
            <a:schemeClr val="dk1"/>
          </a:lnRef>
          <a:fillRef idx="0">
            <a:schemeClr val="dk1"/>
          </a:fillRef>
          <a:effectRef idx="2">
            <a:schemeClr val="dk1"/>
          </a:effectRef>
          <a:fontRef idx="minor">
            <a:schemeClr val="tx1"/>
          </a:fontRef>
        </p:style>
      </p:cxnSp>
      <p:sp>
        <p:nvSpPr>
          <p:cNvPr id="20" name="Folded Corner 19"/>
          <p:cNvSpPr/>
          <p:nvPr/>
        </p:nvSpPr>
        <p:spPr>
          <a:xfrm>
            <a:off x="2863922" y="2366464"/>
            <a:ext cx="1653775" cy="801430"/>
          </a:xfrm>
          <a:prstGeom prst="foldedCorner">
            <a:avLst/>
          </a:prstGeom>
          <a:solidFill>
            <a:srgbClr val="FFFF00"/>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0" dirty="0">
                <a:solidFill>
                  <a:schemeClr val="tx1"/>
                </a:solidFill>
                <a:latin typeface="Courier" charset="0"/>
                <a:ea typeface="Courier" charset="0"/>
                <a:cs typeface="Courier" charset="0"/>
              </a:rPr>
              <a:t>p</a:t>
            </a:r>
            <a:r>
              <a:rPr lang="en-US" b="0" smtClean="0">
                <a:solidFill>
                  <a:schemeClr val="tx1"/>
                </a:solidFill>
                <a:latin typeface="Courier" charset="0"/>
                <a:ea typeface="Courier" charset="0"/>
                <a:cs typeface="Courier" charset="0"/>
              </a:rPr>
              <a:t>ut(x,10</a:t>
            </a:r>
            <a:r>
              <a:rPr lang="en-US" b="0" dirty="0" smtClean="0">
                <a:solidFill>
                  <a:schemeClr val="tx1"/>
                </a:solidFill>
                <a:latin typeface="Courier" charset="0"/>
                <a:ea typeface="Courier" charset="0"/>
                <a:cs typeface="Courier" charset="0"/>
              </a:rPr>
              <a:t>)</a:t>
            </a:r>
          </a:p>
          <a:p>
            <a:pPr algn="ctr"/>
            <a:r>
              <a:rPr lang="en-US" b="0" dirty="0">
                <a:solidFill>
                  <a:schemeClr val="tx1"/>
                </a:solidFill>
                <a:latin typeface="Courier" charset="0"/>
                <a:ea typeface="Courier" charset="0"/>
                <a:cs typeface="Courier" charset="0"/>
              </a:rPr>
              <a:t>p</a:t>
            </a:r>
            <a:r>
              <a:rPr lang="en-US" b="0" dirty="0" smtClean="0">
                <a:solidFill>
                  <a:schemeClr val="tx1"/>
                </a:solidFill>
                <a:latin typeface="Courier" charset="0"/>
                <a:ea typeface="Courier" charset="0"/>
                <a:cs typeface="Courier" charset="0"/>
              </a:rPr>
              <a:t>ut(x,20)</a:t>
            </a:r>
          </a:p>
        </p:txBody>
      </p:sp>
      <p:grpSp>
        <p:nvGrpSpPr>
          <p:cNvPr id="40" name="Group 39"/>
          <p:cNvGrpSpPr/>
          <p:nvPr/>
        </p:nvGrpSpPr>
        <p:grpSpPr>
          <a:xfrm>
            <a:off x="1747384" y="3622046"/>
            <a:ext cx="4933295" cy="2659421"/>
            <a:chOff x="1747384" y="3622046"/>
            <a:chExt cx="4933295" cy="2659421"/>
          </a:xfrm>
        </p:grpSpPr>
        <p:sp>
          <p:nvSpPr>
            <p:cNvPr id="23" name="TextBox 22"/>
            <p:cNvSpPr txBox="1"/>
            <p:nvPr/>
          </p:nvSpPr>
          <p:spPr>
            <a:xfrm rot="426504">
              <a:off x="3683518" y="3848913"/>
              <a:ext cx="1293944" cy="400110"/>
            </a:xfrm>
            <a:prstGeom prst="rect">
              <a:avLst/>
            </a:prstGeom>
            <a:noFill/>
          </p:spPr>
          <p:txBody>
            <a:bodyPr wrap="none" rtlCol="0">
              <a:spAutoFit/>
            </a:bodyPr>
            <a:lstStyle/>
            <a:p>
              <a:r>
                <a:rPr lang="en-US" b="0" i="1" dirty="0" smtClean="0">
                  <a:latin typeface="Arial"/>
                  <a:cs typeface="Arial"/>
                </a:rPr>
                <a:t>put(x, 10)</a:t>
              </a:r>
              <a:endParaRPr lang="en-US" b="0" i="1" dirty="0">
                <a:latin typeface="Arial"/>
                <a:cs typeface="Arial"/>
              </a:endParaRPr>
            </a:p>
          </p:txBody>
        </p:sp>
        <p:sp>
          <p:nvSpPr>
            <p:cNvPr id="13" name="Left Brace 12"/>
            <p:cNvSpPr/>
            <p:nvPr/>
          </p:nvSpPr>
          <p:spPr>
            <a:xfrm>
              <a:off x="2754217" y="3622046"/>
              <a:ext cx="128683" cy="490037"/>
            </a:xfrm>
            <a:prstGeom prst="leftBrace">
              <a:avLst>
                <a:gd name="adj1" fmla="val 27688"/>
                <a:gd name="adj2" fmla="val 50000"/>
              </a:avLst>
            </a:prstGeom>
            <a:ln>
              <a:prstDash val="solid"/>
            </a:ln>
            <a:effectLst/>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4" name="TextBox 13"/>
            <p:cNvSpPr txBox="1"/>
            <p:nvPr/>
          </p:nvSpPr>
          <p:spPr>
            <a:xfrm rot="18900000">
              <a:off x="1747384" y="3990723"/>
              <a:ext cx="1101712" cy="400110"/>
            </a:xfrm>
            <a:prstGeom prst="rect">
              <a:avLst/>
            </a:prstGeom>
            <a:noFill/>
          </p:spPr>
          <p:txBody>
            <a:bodyPr wrap="none" rtlCol="0">
              <a:spAutoFit/>
            </a:bodyPr>
            <a:lstStyle/>
            <a:p>
              <a:r>
                <a:rPr lang="en-US" b="0" smtClean="0">
                  <a:latin typeface="Arial" charset="0"/>
                  <a:ea typeface="Arial" charset="0"/>
                  <a:cs typeface="Arial" charset="0"/>
                </a:rPr>
                <a:t>Timeout</a:t>
              </a:r>
            </a:p>
          </p:txBody>
        </p:sp>
        <p:cxnSp>
          <p:nvCxnSpPr>
            <p:cNvPr id="25" name="Curved Connector 8"/>
            <p:cNvCxnSpPr/>
            <p:nvPr/>
          </p:nvCxnSpPr>
          <p:spPr>
            <a:xfrm flipV="1">
              <a:off x="2963916" y="4569373"/>
              <a:ext cx="2742281" cy="443367"/>
            </a:xfrm>
            <a:prstGeom prst="straightConnector1">
              <a:avLst/>
            </a:prstGeom>
            <a:ln>
              <a:prstDash val="solid"/>
              <a:headEnd type="arrow"/>
              <a:tailEnd type="none"/>
            </a:ln>
            <a:effectLst/>
          </p:spPr>
          <p:style>
            <a:lnRef idx="3">
              <a:schemeClr val="dk1"/>
            </a:lnRef>
            <a:fillRef idx="0">
              <a:schemeClr val="dk1"/>
            </a:fillRef>
            <a:effectRef idx="2">
              <a:schemeClr val="dk1"/>
            </a:effectRef>
            <a:fontRef idx="minor">
              <a:schemeClr val="tx1"/>
            </a:fontRef>
          </p:style>
        </p:cxnSp>
        <p:sp>
          <p:nvSpPr>
            <p:cNvPr id="26" name="TextBox 25"/>
            <p:cNvSpPr txBox="1"/>
            <p:nvPr/>
          </p:nvSpPr>
          <p:spPr>
            <a:xfrm rot="21081770">
              <a:off x="3765593" y="4417945"/>
              <a:ext cx="784189" cy="400110"/>
            </a:xfrm>
            <a:prstGeom prst="rect">
              <a:avLst/>
            </a:prstGeom>
            <a:noFill/>
          </p:spPr>
          <p:txBody>
            <a:bodyPr wrap="none" rtlCol="0">
              <a:spAutoFit/>
            </a:bodyPr>
            <a:lstStyle/>
            <a:p>
              <a:r>
                <a:rPr lang="en-US" b="0" i="1" smtClean="0">
                  <a:latin typeface="Arial"/>
                  <a:cs typeface="Arial"/>
                </a:rPr>
                <a:t>ACK!</a:t>
              </a:r>
              <a:endParaRPr lang="en-US" b="0" i="1" dirty="0">
                <a:latin typeface="Arial"/>
                <a:cs typeface="Arial"/>
              </a:endParaRPr>
            </a:p>
          </p:txBody>
        </p:sp>
        <p:cxnSp>
          <p:nvCxnSpPr>
            <p:cNvPr id="33" name="Curved Connector 8"/>
            <p:cNvCxnSpPr/>
            <p:nvPr/>
          </p:nvCxnSpPr>
          <p:spPr>
            <a:xfrm flipH="1" flipV="1">
              <a:off x="2970311" y="4113219"/>
              <a:ext cx="2749224" cy="328943"/>
            </a:xfrm>
            <a:prstGeom prst="straightConnector1">
              <a:avLst/>
            </a:prstGeom>
            <a:ln>
              <a:prstDash val="solid"/>
              <a:headEnd type="arrow"/>
              <a:tailEnd type="none"/>
            </a:ln>
            <a:effectLst/>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5811530" y="4275378"/>
              <a:ext cx="869149" cy="400110"/>
            </a:xfrm>
            <a:prstGeom prst="rect">
              <a:avLst/>
            </a:prstGeom>
            <a:noFill/>
          </p:spPr>
          <p:txBody>
            <a:bodyPr wrap="none" rtlCol="0">
              <a:spAutoFit/>
            </a:bodyPr>
            <a:lstStyle/>
            <a:p>
              <a:r>
                <a:rPr lang="en-US" b="0" dirty="0" smtClean="0">
                  <a:latin typeface="Arial" charset="0"/>
                  <a:ea typeface="Arial" charset="0"/>
                  <a:cs typeface="Arial" charset="0"/>
                </a:rPr>
                <a:t>x</a:t>
              </a:r>
              <a:r>
                <a:rPr lang="en-US" b="0" dirty="0" smtClean="0">
                  <a:latin typeface="Arial" charset="0"/>
                  <a:ea typeface="Arial" charset="0"/>
                  <a:cs typeface="Arial" charset="0"/>
                  <a:sym typeface="Wingdings"/>
                </a:rPr>
                <a:t></a:t>
              </a:r>
              <a:r>
                <a:rPr lang="en-US" b="0" dirty="0" smtClean="0">
                  <a:latin typeface="Arial" charset="0"/>
                  <a:ea typeface="Arial" charset="0"/>
                  <a:cs typeface="Arial" charset="0"/>
                </a:rPr>
                <a:t>10</a:t>
              </a:r>
            </a:p>
          </p:txBody>
        </p:sp>
        <p:sp>
          <p:nvSpPr>
            <p:cNvPr id="39" name="TextBox 38"/>
            <p:cNvSpPr txBox="1"/>
            <p:nvPr/>
          </p:nvSpPr>
          <p:spPr>
            <a:xfrm>
              <a:off x="5805820" y="5881357"/>
              <a:ext cx="869149" cy="400110"/>
            </a:xfrm>
            <a:prstGeom prst="rect">
              <a:avLst/>
            </a:prstGeom>
            <a:noFill/>
          </p:spPr>
          <p:txBody>
            <a:bodyPr wrap="none" rtlCol="0">
              <a:spAutoFit/>
            </a:bodyPr>
            <a:lstStyle/>
            <a:p>
              <a:r>
                <a:rPr lang="en-US" dirty="0" smtClean="0">
                  <a:solidFill>
                    <a:srgbClr val="FF0000"/>
                  </a:solidFill>
                  <a:latin typeface="Arial" charset="0"/>
                  <a:ea typeface="Arial" charset="0"/>
                  <a:cs typeface="Arial" charset="0"/>
                </a:rPr>
                <a:t>x</a:t>
              </a:r>
              <a:r>
                <a:rPr lang="en-US" dirty="0" smtClean="0">
                  <a:solidFill>
                    <a:srgbClr val="FF0000"/>
                  </a:solidFill>
                  <a:latin typeface="Arial" charset="0"/>
                  <a:ea typeface="Arial" charset="0"/>
                  <a:cs typeface="Arial" charset="0"/>
                  <a:sym typeface="Wingdings"/>
                </a:rPr>
                <a:t></a:t>
              </a:r>
              <a:r>
                <a:rPr lang="en-US" dirty="0" smtClean="0">
                  <a:solidFill>
                    <a:srgbClr val="FF0000"/>
                  </a:solidFill>
                  <a:latin typeface="Arial" charset="0"/>
                  <a:ea typeface="Arial" charset="0"/>
                  <a:cs typeface="Arial" charset="0"/>
                </a:rPr>
                <a:t>10</a:t>
              </a:r>
            </a:p>
          </p:txBody>
        </p:sp>
      </p:grpSp>
      <p:grpSp>
        <p:nvGrpSpPr>
          <p:cNvPr id="41" name="Group 40"/>
          <p:cNvGrpSpPr/>
          <p:nvPr/>
        </p:nvGrpSpPr>
        <p:grpSpPr>
          <a:xfrm>
            <a:off x="2970441" y="4982454"/>
            <a:ext cx="3707832" cy="1180805"/>
            <a:chOff x="2970441" y="4982454"/>
            <a:chExt cx="3707832" cy="1180805"/>
          </a:xfrm>
        </p:grpSpPr>
        <p:sp>
          <p:nvSpPr>
            <p:cNvPr id="34" name="TextBox 33"/>
            <p:cNvSpPr txBox="1"/>
            <p:nvPr/>
          </p:nvSpPr>
          <p:spPr>
            <a:xfrm rot="426504">
              <a:off x="3702868" y="4982454"/>
              <a:ext cx="1265091" cy="400110"/>
            </a:xfrm>
            <a:prstGeom prst="rect">
              <a:avLst/>
            </a:prstGeom>
            <a:noFill/>
          </p:spPr>
          <p:txBody>
            <a:bodyPr wrap="none" rtlCol="0">
              <a:spAutoFit/>
            </a:bodyPr>
            <a:lstStyle/>
            <a:p>
              <a:r>
                <a:rPr lang="en-US" b="0" i="1" dirty="0" smtClean="0">
                  <a:latin typeface="Arial"/>
                  <a:cs typeface="Arial"/>
                </a:rPr>
                <a:t>put(x, </a:t>
              </a:r>
              <a:r>
                <a:rPr lang="en-US" b="0" i="1" dirty="0">
                  <a:latin typeface="Arial"/>
                  <a:cs typeface="Arial"/>
                </a:rPr>
                <a:t>2</a:t>
              </a:r>
              <a:r>
                <a:rPr lang="en-US" b="0" i="1" dirty="0" smtClean="0">
                  <a:latin typeface="Arial"/>
                  <a:cs typeface="Arial"/>
                </a:rPr>
                <a:t>0)</a:t>
              </a:r>
              <a:endParaRPr lang="en-US" b="0" i="1" dirty="0">
                <a:latin typeface="Arial"/>
                <a:cs typeface="Arial"/>
              </a:endParaRPr>
            </a:p>
          </p:txBody>
        </p:sp>
        <p:cxnSp>
          <p:nvCxnSpPr>
            <p:cNvPr id="35" name="Curved Connector 8"/>
            <p:cNvCxnSpPr/>
            <p:nvPr/>
          </p:nvCxnSpPr>
          <p:spPr>
            <a:xfrm flipH="1" flipV="1">
              <a:off x="2975234" y="5246760"/>
              <a:ext cx="2749224" cy="328943"/>
            </a:xfrm>
            <a:prstGeom prst="straightConnector1">
              <a:avLst/>
            </a:prstGeom>
            <a:ln>
              <a:prstDash val="solid"/>
              <a:headEnd type="arrow"/>
              <a:tailEnd type="none"/>
            </a:ln>
            <a:effectLst/>
          </p:spPr>
          <p:style>
            <a:lnRef idx="3">
              <a:schemeClr val="dk1"/>
            </a:lnRef>
            <a:fillRef idx="0">
              <a:schemeClr val="dk1"/>
            </a:fillRef>
            <a:effectRef idx="2">
              <a:schemeClr val="dk1"/>
            </a:effectRef>
            <a:fontRef idx="minor">
              <a:schemeClr val="tx1"/>
            </a:fontRef>
          </p:style>
        </p:cxnSp>
        <p:cxnSp>
          <p:nvCxnSpPr>
            <p:cNvPr id="36" name="Curved Connector 8"/>
            <p:cNvCxnSpPr/>
            <p:nvPr/>
          </p:nvCxnSpPr>
          <p:spPr>
            <a:xfrm flipV="1">
              <a:off x="2970441" y="5719892"/>
              <a:ext cx="2742281" cy="443367"/>
            </a:xfrm>
            <a:prstGeom prst="straightConnector1">
              <a:avLst/>
            </a:prstGeom>
            <a:ln>
              <a:prstDash val="solid"/>
              <a:headEnd type="arrow"/>
              <a:tailEnd type="none"/>
            </a:ln>
            <a:effectLst/>
          </p:spPr>
          <p:style>
            <a:lnRef idx="3">
              <a:schemeClr val="dk1"/>
            </a:lnRef>
            <a:fillRef idx="0">
              <a:schemeClr val="dk1"/>
            </a:fillRef>
            <a:effectRef idx="2">
              <a:schemeClr val="dk1"/>
            </a:effectRef>
            <a:fontRef idx="minor">
              <a:schemeClr val="tx1"/>
            </a:fontRef>
          </p:style>
        </p:cxnSp>
        <p:sp>
          <p:nvSpPr>
            <p:cNvPr id="37" name="TextBox 36"/>
            <p:cNvSpPr txBox="1"/>
            <p:nvPr/>
          </p:nvSpPr>
          <p:spPr>
            <a:xfrm rot="21081770">
              <a:off x="3772118" y="5568464"/>
              <a:ext cx="784189" cy="400110"/>
            </a:xfrm>
            <a:prstGeom prst="rect">
              <a:avLst/>
            </a:prstGeom>
            <a:noFill/>
          </p:spPr>
          <p:txBody>
            <a:bodyPr wrap="none" rtlCol="0">
              <a:spAutoFit/>
            </a:bodyPr>
            <a:lstStyle/>
            <a:p>
              <a:r>
                <a:rPr lang="en-US" b="0" i="1" smtClean="0">
                  <a:latin typeface="Arial"/>
                  <a:cs typeface="Arial"/>
                </a:rPr>
                <a:t>ACK!</a:t>
              </a:r>
              <a:endParaRPr lang="en-US" b="0" i="1" dirty="0">
                <a:latin typeface="Arial"/>
                <a:cs typeface="Arial"/>
              </a:endParaRPr>
            </a:p>
          </p:txBody>
        </p:sp>
        <p:sp>
          <p:nvSpPr>
            <p:cNvPr id="38" name="TextBox 37"/>
            <p:cNvSpPr txBox="1"/>
            <p:nvPr/>
          </p:nvSpPr>
          <p:spPr>
            <a:xfrm>
              <a:off x="5813934" y="5438227"/>
              <a:ext cx="864339" cy="400110"/>
            </a:xfrm>
            <a:prstGeom prst="rect">
              <a:avLst/>
            </a:prstGeom>
            <a:noFill/>
          </p:spPr>
          <p:txBody>
            <a:bodyPr wrap="none" rtlCol="0">
              <a:spAutoFit/>
            </a:bodyPr>
            <a:lstStyle/>
            <a:p>
              <a:r>
                <a:rPr lang="en-US" b="0" dirty="0">
                  <a:latin typeface="Arial" charset="0"/>
                  <a:ea typeface="Arial" charset="0"/>
                  <a:cs typeface="Arial" charset="0"/>
                  <a:sym typeface="Wingdings"/>
                </a:rPr>
                <a:t>x</a:t>
              </a:r>
              <a:r>
                <a:rPr lang="en-US" b="0" dirty="0" smtClean="0">
                  <a:latin typeface="Arial" charset="0"/>
                  <a:ea typeface="Arial" charset="0"/>
                  <a:cs typeface="Arial" charset="0"/>
                  <a:sym typeface="Wingdings"/>
                </a:rPr>
                <a:t></a:t>
              </a:r>
              <a:r>
                <a:rPr lang="en-US" b="0" dirty="0" smtClean="0">
                  <a:latin typeface="Arial" charset="0"/>
                  <a:ea typeface="Arial" charset="0"/>
                  <a:cs typeface="Arial" charset="0"/>
                </a:rPr>
                <a:t>20</a:t>
              </a:r>
            </a:p>
          </p:txBody>
        </p:sp>
      </p:grpSp>
      <p:sp>
        <p:nvSpPr>
          <p:cNvPr id="17" name="Freeform 16"/>
          <p:cNvSpPr/>
          <p:nvPr/>
        </p:nvSpPr>
        <p:spPr>
          <a:xfrm>
            <a:off x="2959768" y="3617494"/>
            <a:ext cx="2757571" cy="2466641"/>
          </a:xfrm>
          <a:custGeom>
            <a:avLst/>
            <a:gdLst>
              <a:gd name="connsiteX0" fmla="*/ 0 w 2955015"/>
              <a:gd name="connsiteY0" fmla="*/ 0 h 2731214"/>
              <a:gd name="connsiteX1" fmla="*/ 2751221 w 2955015"/>
              <a:gd name="connsiteY1" fmla="*/ 2590800 h 2731214"/>
              <a:gd name="connsiteX2" fmla="*/ 2751221 w 2955015"/>
              <a:gd name="connsiteY2" fmla="*/ 2406316 h 2731214"/>
              <a:gd name="connsiteX3" fmla="*/ 2751221 w 2955015"/>
              <a:gd name="connsiteY3" fmla="*/ 2406316 h 2731214"/>
              <a:gd name="connsiteX0" fmla="*/ 0 w 2751221"/>
              <a:gd name="connsiteY0" fmla="*/ 0 h 2406316"/>
              <a:gd name="connsiteX1" fmla="*/ 2318084 w 2751221"/>
              <a:gd name="connsiteY1" fmla="*/ 240632 h 2406316"/>
              <a:gd name="connsiteX2" fmla="*/ 2751221 w 2751221"/>
              <a:gd name="connsiteY2" fmla="*/ 2406316 h 2406316"/>
              <a:gd name="connsiteX3" fmla="*/ 2751221 w 2751221"/>
              <a:gd name="connsiteY3" fmla="*/ 2406316 h 2406316"/>
              <a:gd name="connsiteX0" fmla="*/ 0 w 2751221"/>
              <a:gd name="connsiteY0" fmla="*/ 0 h 2406316"/>
              <a:gd name="connsiteX1" fmla="*/ 2318084 w 2751221"/>
              <a:gd name="connsiteY1" fmla="*/ 240632 h 2406316"/>
              <a:gd name="connsiteX2" fmla="*/ 2751221 w 2751221"/>
              <a:gd name="connsiteY2" fmla="*/ 2406316 h 2406316"/>
              <a:gd name="connsiteX3" fmla="*/ 2751221 w 2751221"/>
              <a:gd name="connsiteY3" fmla="*/ 2406316 h 2406316"/>
              <a:gd name="connsiteX0" fmla="*/ 0 w 2751221"/>
              <a:gd name="connsiteY0" fmla="*/ 8119 h 2414435"/>
              <a:gd name="connsiteX1" fmla="*/ 2326105 w 2751221"/>
              <a:gd name="connsiteY1" fmla="*/ 176562 h 2414435"/>
              <a:gd name="connsiteX2" fmla="*/ 2751221 w 2751221"/>
              <a:gd name="connsiteY2" fmla="*/ 2414435 h 2414435"/>
              <a:gd name="connsiteX3" fmla="*/ 2751221 w 2751221"/>
              <a:gd name="connsiteY3" fmla="*/ 2414435 h 2414435"/>
              <a:gd name="connsiteX0" fmla="*/ 0 w 2751221"/>
              <a:gd name="connsiteY0" fmla="*/ 0 h 2406316"/>
              <a:gd name="connsiteX1" fmla="*/ 2326105 w 2751221"/>
              <a:gd name="connsiteY1" fmla="*/ 280738 h 2406316"/>
              <a:gd name="connsiteX2" fmla="*/ 2751221 w 2751221"/>
              <a:gd name="connsiteY2" fmla="*/ 2406316 h 2406316"/>
              <a:gd name="connsiteX3" fmla="*/ 2751221 w 2751221"/>
              <a:gd name="connsiteY3" fmla="*/ 2406316 h 2406316"/>
              <a:gd name="connsiteX0" fmla="*/ 0 w 2759174"/>
              <a:gd name="connsiteY0" fmla="*/ 0 h 2406316"/>
              <a:gd name="connsiteX1" fmla="*/ 2326105 w 2759174"/>
              <a:gd name="connsiteY1" fmla="*/ 280738 h 2406316"/>
              <a:gd name="connsiteX2" fmla="*/ 2751221 w 2759174"/>
              <a:gd name="connsiteY2" fmla="*/ 2406316 h 2406316"/>
              <a:gd name="connsiteX3" fmla="*/ 2751221 w 2759174"/>
              <a:gd name="connsiteY3" fmla="*/ 2406316 h 2406316"/>
              <a:gd name="connsiteX0" fmla="*/ 0 w 2782710"/>
              <a:gd name="connsiteY0" fmla="*/ 0 h 2406316"/>
              <a:gd name="connsiteX1" fmla="*/ 2326105 w 2782710"/>
              <a:gd name="connsiteY1" fmla="*/ 280738 h 2406316"/>
              <a:gd name="connsiteX2" fmla="*/ 2751220 w 2782710"/>
              <a:gd name="connsiteY2" fmla="*/ 1740568 h 2406316"/>
              <a:gd name="connsiteX3" fmla="*/ 2751221 w 2782710"/>
              <a:gd name="connsiteY3" fmla="*/ 2406316 h 2406316"/>
              <a:gd name="connsiteX4" fmla="*/ 2751221 w 2782710"/>
              <a:gd name="connsiteY4" fmla="*/ 2406316 h 2406316"/>
              <a:gd name="connsiteX0" fmla="*/ 0 w 2751221"/>
              <a:gd name="connsiteY0" fmla="*/ 0 h 2475851"/>
              <a:gd name="connsiteX1" fmla="*/ 2326105 w 2751221"/>
              <a:gd name="connsiteY1" fmla="*/ 280738 h 2475851"/>
              <a:gd name="connsiteX2" fmla="*/ 2671010 w 2751221"/>
              <a:gd name="connsiteY2" fmla="*/ 2286000 h 2475851"/>
              <a:gd name="connsiteX3" fmla="*/ 2751221 w 2751221"/>
              <a:gd name="connsiteY3" fmla="*/ 2406316 h 2475851"/>
              <a:gd name="connsiteX4" fmla="*/ 2751221 w 2751221"/>
              <a:gd name="connsiteY4" fmla="*/ 2406316 h 2475851"/>
              <a:gd name="connsiteX0" fmla="*/ 0 w 2751221"/>
              <a:gd name="connsiteY0" fmla="*/ 0 h 2475851"/>
              <a:gd name="connsiteX1" fmla="*/ 2326105 w 2751221"/>
              <a:gd name="connsiteY1" fmla="*/ 280738 h 2475851"/>
              <a:gd name="connsiteX2" fmla="*/ 2671010 w 2751221"/>
              <a:gd name="connsiteY2" fmla="*/ 2286000 h 2475851"/>
              <a:gd name="connsiteX3" fmla="*/ 2751221 w 2751221"/>
              <a:gd name="connsiteY3" fmla="*/ 2406316 h 2475851"/>
              <a:gd name="connsiteX4" fmla="*/ 2751221 w 2751221"/>
              <a:gd name="connsiteY4" fmla="*/ 2406316 h 2475851"/>
              <a:gd name="connsiteX0" fmla="*/ 0 w 2751221"/>
              <a:gd name="connsiteY0" fmla="*/ 0 h 2475851"/>
              <a:gd name="connsiteX1" fmla="*/ 2326105 w 2751221"/>
              <a:gd name="connsiteY1" fmla="*/ 280738 h 2475851"/>
              <a:gd name="connsiteX2" fmla="*/ 2671010 w 2751221"/>
              <a:gd name="connsiteY2" fmla="*/ 2286000 h 2475851"/>
              <a:gd name="connsiteX3" fmla="*/ 2751221 w 2751221"/>
              <a:gd name="connsiteY3" fmla="*/ 2406316 h 2475851"/>
              <a:gd name="connsiteX4" fmla="*/ 2751221 w 2751221"/>
              <a:gd name="connsiteY4" fmla="*/ 2406316 h 2475851"/>
              <a:gd name="connsiteX0" fmla="*/ 0 w 2751221"/>
              <a:gd name="connsiteY0" fmla="*/ 0 h 2475851"/>
              <a:gd name="connsiteX1" fmla="*/ 2326105 w 2751221"/>
              <a:gd name="connsiteY1" fmla="*/ 280738 h 2475851"/>
              <a:gd name="connsiteX2" fmla="*/ 2671010 w 2751221"/>
              <a:gd name="connsiteY2" fmla="*/ 2286000 h 2475851"/>
              <a:gd name="connsiteX3" fmla="*/ 2751221 w 2751221"/>
              <a:gd name="connsiteY3" fmla="*/ 2406316 h 2475851"/>
              <a:gd name="connsiteX4" fmla="*/ 2751221 w 2751221"/>
              <a:gd name="connsiteY4" fmla="*/ 2406316 h 2475851"/>
              <a:gd name="connsiteX0" fmla="*/ 0 w 2751221"/>
              <a:gd name="connsiteY0" fmla="*/ 0 h 2475851"/>
              <a:gd name="connsiteX1" fmla="*/ 2326105 w 2751221"/>
              <a:gd name="connsiteY1" fmla="*/ 280738 h 2475851"/>
              <a:gd name="connsiteX2" fmla="*/ 2671010 w 2751221"/>
              <a:gd name="connsiteY2" fmla="*/ 2286000 h 2475851"/>
              <a:gd name="connsiteX3" fmla="*/ 2751221 w 2751221"/>
              <a:gd name="connsiteY3" fmla="*/ 2406316 h 2475851"/>
              <a:gd name="connsiteX4" fmla="*/ 2751221 w 2751221"/>
              <a:gd name="connsiteY4" fmla="*/ 2406316 h 2475851"/>
              <a:gd name="connsiteX0" fmla="*/ 0 w 2751221"/>
              <a:gd name="connsiteY0" fmla="*/ 0 h 2475851"/>
              <a:gd name="connsiteX1" fmla="*/ 2326105 w 2751221"/>
              <a:gd name="connsiteY1" fmla="*/ 280738 h 2475851"/>
              <a:gd name="connsiteX2" fmla="*/ 2671010 w 2751221"/>
              <a:gd name="connsiteY2" fmla="*/ 2286000 h 2475851"/>
              <a:gd name="connsiteX3" fmla="*/ 2751221 w 2751221"/>
              <a:gd name="connsiteY3" fmla="*/ 2406316 h 2475851"/>
              <a:gd name="connsiteX4" fmla="*/ 2751221 w 2751221"/>
              <a:gd name="connsiteY4" fmla="*/ 2406316 h 2475851"/>
              <a:gd name="connsiteX0" fmla="*/ 0 w 2751221"/>
              <a:gd name="connsiteY0" fmla="*/ 0 h 2475851"/>
              <a:gd name="connsiteX1" fmla="*/ 2318084 w 2751221"/>
              <a:gd name="connsiteY1" fmla="*/ 312822 h 2475851"/>
              <a:gd name="connsiteX2" fmla="*/ 2671010 w 2751221"/>
              <a:gd name="connsiteY2" fmla="*/ 2286000 h 2475851"/>
              <a:gd name="connsiteX3" fmla="*/ 2751221 w 2751221"/>
              <a:gd name="connsiteY3" fmla="*/ 2406316 h 2475851"/>
              <a:gd name="connsiteX4" fmla="*/ 2751221 w 2751221"/>
              <a:gd name="connsiteY4" fmla="*/ 2406316 h 2475851"/>
              <a:gd name="connsiteX0" fmla="*/ 0 w 2751221"/>
              <a:gd name="connsiteY0" fmla="*/ 0 h 2475851"/>
              <a:gd name="connsiteX1" fmla="*/ 2318084 w 2751221"/>
              <a:gd name="connsiteY1" fmla="*/ 312822 h 2475851"/>
              <a:gd name="connsiteX2" fmla="*/ 2671010 w 2751221"/>
              <a:gd name="connsiteY2" fmla="*/ 2286000 h 2475851"/>
              <a:gd name="connsiteX3" fmla="*/ 2751221 w 2751221"/>
              <a:gd name="connsiteY3" fmla="*/ 2406316 h 2475851"/>
              <a:gd name="connsiteX4" fmla="*/ 2751221 w 2751221"/>
              <a:gd name="connsiteY4" fmla="*/ 2406316 h 2475851"/>
              <a:gd name="connsiteX0" fmla="*/ 0 w 2751221"/>
              <a:gd name="connsiteY0" fmla="*/ 0 h 2475851"/>
              <a:gd name="connsiteX1" fmla="*/ 2318084 w 2751221"/>
              <a:gd name="connsiteY1" fmla="*/ 296947 h 2475851"/>
              <a:gd name="connsiteX2" fmla="*/ 2671010 w 2751221"/>
              <a:gd name="connsiteY2" fmla="*/ 2286000 h 2475851"/>
              <a:gd name="connsiteX3" fmla="*/ 2751221 w 2751221"/>
              <a:gd name="connsiteY3" fmla="*/ 2406316 h 2475851"/>
              <a:gd name="connsiteX4" fmla="*/ 2751221 w 2751221"/>
              <a:gd name="connsiteY4" fmla="*/ 2406316 h 2475851"/>
              <a:gd name="connsiteX0" fmla="*/ 0 w 2751221"/>
              <a:gd name="connsiteY0" fmla="*/ 0 h 2475851"/>
              <a:gd name="connsiteX1" fmla="*/ 2318084 w 2751221"/>
              <a:gd name="connsiteY1" fmla="*/ 296947 h 2475851"/>
              <a:gd name="connsiteX2" fmla="*/ 2671010 w 2751221"/>
              <a:gd name="connsiteY2" fmla="*/ 2286000 h 2475851"/>
              <a:gd name="connsiteX3" fmla="*/ 2751221 w 2751221"/>
              <a:gd name="connsiteY3" fmla="*/ 2406316 h 2475851"/>
              <a:gd name="connsiteX4" fmla="*/ 2751221 w 2751221"/>
              <a:gd name="connsiteY4" fmla="*/ 2406316 h 2475851"/>
              <a:gd name="connsiteX0" fmla="*/ 0 w 2751221"/>
              <a:gd name="connsiteY0" fmla="*/ 0 h 2475851"/>
              <a:gd name="connsiteX1" fmla="*/ 2321259 w 2751221"/>
              <a:gd name="connsiteY1" fmla="*/ 271547 h 2475851"/>
              <a:gd name="connsiteX2" fmla="*/ 2671010 w 2751221"/>
              <a:gd name="connsiteY2" fmla="*/ 2286000 h 2475851"/>
              <a:gd name="connsiteX3" fmla="*/ 2751221 w 2751221"/>
              <a:gd name="connsiteY3" fmla="*/ 2406316 h 2475851"/>
              <a:gd name="connsiteX4" fmla="*/ 2751221 w 2751221"/>
              <a:gd name="connsiteY4" fmla="*/ 2406316 h 2475851"/>
              <a:gd name="connsiteX0" fmla="*/ 0 w 2751221"/>
              <a:gd name="connsiteY0" fmla="*/ 0 h 2475851"/>
              <a:gd name="connsiteX1" fmla="*/ 2321259 w 2751221"/>
              <a:gd name="connsiteY1" fmla="*/ 271547 h 2475851"/>
              <a:gd name="connsiteX2" fmla="*/ 2671010 w 2751221"/>
              <a:gd name="connsiteY2" fmla="*/ 2286000 h 2475851"/>
              <a:gd name="connsiteX3" fmla="*/ 2751221 w 2751221"/>
              <a:gd name="connsiteY3" fmla="*/ 2406316 h 2475851"/>
              <a:gd name="connsiteX4" fmla="*/ 2751221 w 2751221"/>
              <a:gd name="connsiteY4" fmla="*/ 2406316 h 2475851"/>
              <a:gd name="connsiteX0" fmla="*/ 0 w 2751221"/>
              <a:gd name="connsiteY0" fmla="*/ 0 h 2475851"/>
              <a:gd name="connsiteX1" fmla="*/ 2318084 w 2751221"/>
              <a:gd name="connsiteY1" fmla="*/ 290597 h 2475851"/>
              <a:gd name="connsiteX2" fmla="*/ 2671010 w 2751221"/>
              <a:gd name="connsiteY2" fmla="*/ 2286000 h 2475851"/>
              <a:gd name="connsiteX3" fmla="*/ 2751221 w 2751221"/>
              <a:gd name="connsiteY3" fmla="*/ 2406316 h 2475851"/>
              <a:gd name="connsiteX4" fmla="*/ 2751221 w 2751221"/>
              <a:gd name="connsiteY4" fmla="*/ 2406316 h 2475851"/>
              <a:gd name="connsiteX0" fmla="*/ 0 w 2751221"/>
              <a:gd name="connsiteY0" fmla="*/ 0 h 2475851"/>
              <a:gd name="connsiteX1" fmla="*/ 2318084 w 2751221"/>
              <a:gd name="connsiteY1" fmla="*/ 290597 h 2475851"/>
              <a:gd name="connsiteX2" fmla="*/ 2671010 w 2751221"/>
              <a:gd name="connsiteY2" fmla="*/ 2286000 h 2475851"/>
              <a:gd name="connsiteX3" fmla="*/ 2751221 w 2751221"/>
              <a:gd name="connsiteY3" fmla="*/ 2406316 h 2475851"/>
              <a:gd name="connsiteX4" fmla="*/ 2751221 w 2751221"/>
              <a:gd name="connsiteY4" fmla="*/ 2406316 h 2475851"/>
              <a:gd name="connsiteX0" fmla="*/ 0 w 2751221"/>
              <a:gd name="connsiteY0" fmla="*/ 0 h 2475851"/>
              <a:gd name="connsiteX1" fmla="*/ 2318084 w 2751221"/>
              <a:gd name="connsiteY1" fmla="*/ 290597 h 2475851"/>
              <a:gd name="connsiteX2" fmla="*/ 2671010 w 2751221"/>
              <a:gd name="connsiteY2" fmla="*/ 2286000 h 2475851"/>
              <a:gd name="connsiteX3" fmla="*/ 2751221 w 2751221"/>
              <a:gd name="connsiteY3" fmla="*/ 2406316 h 2475851"/>
              <a:gd name="connsiteX4" fmla="*/ 2751221 w 2751221"/>
              <a:gd name="connsiteY4" fmla="*/ 2406316 h 2475851"/>
              <a:gd name="connsiteX0" fmla="*/ 0 w 2751221"/>
              <a:gd name="connsiteY0" fmla="*/ 0 h 2475851"/>
              <a:gd name="connsiteX1" fmla="*/ 2318084 w 2751221"/>
              <a:gd name="connsiteY1" fmla="*/ 290597 h 2475851"/>
              <a:gd name="connsiteX2" fmla="*/ 2671010 w 2751221"/>
              <a:gd name="connsiteY2" fmla="*/ 2286000 h 2475851"/>
              <a:gd name="connsiteX3" fmla="*/ 2751221 w 2751221"/>
              <a:gd name="connsiteY3" fmla="*/ 2406316 h 2475851"/>
              <a:gd name="connsiteX4" fmla="*/ 2751221 w 2751221"/>
              <a:gd name="connsiteY4" fmla="*/ 2406316 h 2475851"/>
              <a:gd name="connsiteX0" fmla="*/ 0 w 2751221"/>
              <a:gd name="connsiteY0" fmla="*/ 0 h 2589034"/>
              <a:gd name="connsiteX1" fmla="*/ 2318084 w 2751221"/>
              <a:gd name="connsiteY1" fmla="*/ 290597 h 2589034"/>
              <a:gd name="connsiteX2" fmla="*/ 2556710 w 2751221"/>
              <a:gd name="connsiteY2" fmla="*/ 2438400 h 2589034"/>
              <a:gd name="connsiteX3" fmla="*/ 2751221 w 2751221"/>
              <a:gd name="connsiteY3" fmla="*/ 2406316 h 2589034"/>
              <a:gd name="connsiteX4" fmla="*/ 2751221 w 2751221"/>
              <a:gd name="connsiteY4" fmla="*/ 2406316 h 2589034"/>
              <a:gd name="connsiteX0" fmla="*/ 0 w 2751221"/>
              <a:gd name="connsiteY0" fmla="*/ 0 h 2589034"/>
              <a:gd name="connsiteX1" fmla="*/ 2318084 w 2751221"/>
              <a:gd name="connsiteY1" fmla="*/ 290597 h 2589034"/>
              <a:gd name="connsiteX2" fmla="*/ 2556710 w 2751221"/>
              <a:gd name="connsiteY2" fmla="*/ 2438400 h 2589034"/>
              <a:gd name="connsiteX3" fmla="*/ 2751221 w 2751221"/>
              <a:gd name="connsiteY3" fmla="*/ 2406316 h 2589034"/>
              <a:gd name="connsiteX4" fmla="*/ 2751221 w 2751221"/>
              <a:gd name="connsiteY4" fmla="*/ 2406316 h 2589034"/>
              <a:gd name="connsiteX0" fmla="*/ 0 w 2751221"/>
              <a:gd name="connsiteY0" fmla="*/ 0 h 2589034"/>
              <a:gd name="connsiteX1" fmla="*/ 2318084 w 2751221"/>
              <a:gd name="connsiteY1" fmla="*/ 290597 h 2589034"/>
              <a:gd name="connsiteX2" fmla="*/ 2556710 w 2751221"/>
              <a:gd name="connsiteY2" fmla="*/ 2438400 h 2589034"/>
              <a:gd name="connsiteX3" fmla="*/ 2751221 w 2751221"/>
              <a:gd name="connsiteY3" fmla="*/ 2406316 h 2589034"/>
              <a:gd name="connsiteX4" fmla="*/ 2751221 w 2751221"/>
              <a:gd name="connsiteY4" fmla="*/ 2406316 h 2589034"/>
              <a:gd name="connsiteX0" fmla="*/ 0 w 2751221"/>
              <a:gd name="connsiteY0" fmla="*/ 0 h 2440504"/>
              <a:gd name="connsiteX1" fmla="*/ 2318084 w 2751221"/>
              <a:gd name="connsiteY1" fmla="*/ 290597 h 2440504"/>
              <a:gd name="connsiteX2" fmla="*/ 2556710 w 2751221"/>
              <a:gd name="connsiteY2" fmla="*/ 2438400 h 2440504"/>
              <a:gd name="connsiteX3" fmla="*/ 2751221 w 2751221"/>
              <a:gd name="connsiteY3" fmla="*/ 2406316 h 2440504"/>
              <a:gd name="connsiteX4" fmla="*/ 2751221 w 2751221"/>
              <a:gd name="connsiteY4" fmla="*/ 2406316 h 2440504"/>
              <a:gd name="connsiteX0" fmla="*/ 0 w 2751221"/>
              <a:gd name="connsiteY0" fmla="*/ 0 h 2439093"/>
              <a:gd name="connsiteX1" fmla="*/ 2318084 w 2751221"/>
              <a:gd name="connsiteY1" fmla="*/ 290597 h 2439093"/>
              <a:gd name="connsiteX2" fmla="*/ 2556710 w 2751221"/>
              <a:gd name="connsiteY2" fmla="*/ 2438400 h 2439093"/>
              <a:gd name="connsiteX3" fmla="*/ 2751221 w 2751221"/>
              <a:gd name="connsiteY3" fmla="*/ 2406316 h 2439093"/>
              <a:gd name="connsiteX4" fmla="*/ 2751221 w 2751221"/>
              <a:gd name="connsiteY4" fmla="*/ 2406316 h 2439093"/>
              <a:gd name="connsiteX0" fmla="*/ 0 w 2751221"/>
              <a:gd name="connsiteY0" fmla="*/ 0 h 2441225"/>
              <a:gd name="connsiteX1" fmla="*/ 2318084 w 2751221"/>
              <a:gd name="connsiteY1" fmla="*/ 290597 h 2441225"/>
              <a:gd name="connsiteX2" fmla="*/ 2556710 w 2751221"/>
              <a:gd name="connsiteY2" fmla="*/ 2438400 h 2441225"/>
              <a:gd name="connsiteX3" fmla="*/ 2751221 w 2751221"/>
              <a:gd name="connsiteY3" fmla="*/ 2406316 h 2441225"/>
              <a:gd name="connsiteX4" fmla="*/ 2751221 w 2751221"/>
              <a:gd name="connsiteY4" fmla="*/ 2406316 h 2441225"/>
              <a:gd name="connsiteX0" fmla="*/ 0 w 2856093"/>
              <a:gd name="connsiteY0" fmla="*/ 0 h 2439022"/>
              <a:gd name="connsiteX1" fmla="*/ 2318084 w 2856093"/>
              <a:gd name="connsiteY1" fmla="*/ 290597 h 2439022"/>
              <a:gd name="connsiteX2" fmla="*/ 2556710 w 2856093"/>
              <a:gd name="connsiteY2" fmla="*/ 2438400 h 2439022"/>
              <a:gd name="connsiteX3" fmla="*/ 2751221 w 2856093"/>
              <a:gd name="connsiteY3" fmla="*/ 2406316 h 2439022"/>
              <a:gd name="connsiteX4" fmla="*/ 2751221 w 2856093"/>
              <a:gd name="connsiteY4" fmla="*/ 2406316 h 2439022"/>
              <a:gd name="connsiteX0" fmla="*/ 0 w 2751659"/>
              <a:gd name="connsiteY0" fmla="*/ 0 h 2825416"/>
              <a:gd name="connsiteX1" fmla="*/ 2318084 w 2751659"/>
              <a:gd name="connsiteY1" fmla="*/ 290597 h 2825416"/>
              <a:gd name="connsiteX2" fmla="*/ 2556710 w 2751659"/>
              <a:gd name="connsiteY2" fmla="*/ 2438400 h 2825416"/>
              <a:gd name="connsiteX3" fmla="*/ 2751221 w 2751659"/>
              <a:gd name="connsiteY3" fmla="*/ 2406316 h 2825416"/>
              <a:gd name="connsiteX4" fmla="*/ 2605171 w 2751659"/>
              <a:gd name="connsiteY4" fmla="*/ 2825416 h 2825416"/>
              <a:gd name="connsiteX0" fmla="*/ 0 w 2671601"/>
              <a:gd name="connsiteY0" fmla="*/ 0 h 2825416"/>
              <a:gd name="connsiteX1" fmla="*/ 2318084 w 2671601"/>
              <a:gd name="connsiteY1" fmla="*/ 290597 h 2825416"/>
              <a:gd name="connsiteX2" fmla="*/ 2556710 w 2671601"/>
              <a:gd name="connsiteY2" fmla="*/ 2438400 h 2825416"/>
              <a:gd name="connsiteX3" fmla="*/ 2598821 w 2671601"/>
              <a:gd name="connsiteY3" fmla="*/ 2514266 h 2825416"/>
              <a:gd name="connsiteX4" fmla="*/ 2605171 w 2671601"/>
              <a:gd name="connsiteY4" fmla="*/ 2825416 h 2825416"/>
              <a:gd name="connsiteX0" fmla="*/ 0 w 2671601"/>
              <a:gd name="connsiteY0" fmla="*/ 0 h 2825416"/>
              <a:gd name="connsiteX1" fmla="*/ 2318084 w 2671601"/>
              <a:gd name="connsiteY1" fmla="*/ 290597 h 2825416"/>
              <a:gd name="connsiteX2" fmla="*/ 2556710 w 2671601"/>
              <a:gd name="connsiteY2" fmla="*/ 2438400 h 2825416"/>
              <a:gd name="connsiteX3" fmla="*/ 2598821 w 2671601"/>
              <a:gd name="connsiteY3" fmla="*/ 2514266 h 2825416"/>
              <a:gd name="connsiteX4" fmla="*/ 2605171 w 2671601"/>
              <a:gd name="connsiteY4" fmla="*/ 2825416 h 2825416"/>
              <a:gd name="connsiteX0" fmla="*/ 0 w 3011571"/>
              <a:gd name="connsiteY0" fmla="*/ 0 h 2514345"/>
              <a:gd name="connsiteX1" fmla="*/ 2318084 w 3011571"/>
              <a:gd name="connsiteY1" fmla="*/ 290597 h 2514345"/>
              <a:gd name="connsiteX2" fmla="*/ 2556710 w 3011571"/>
              <a:gd name="connsiteY2" fmla="*/ 2438400 h 2514345"/>
              <a:gd name="connsiteX3" fmla="*/ 2598821 w 3011571"/>
              <a:gd name="connsiteY3" fmla="*/ 2514266 h 2514345"/>
              <a:gd name="connsiteX4" fmla="*/ 3011571 w 3011571"/>
              <a:gd name="connsiteY4" fmla="*/ 2422191 h 2514345"/>
              <a:gd name="connsiteX0" fmla="*/ 0 w 3040146"/>
              <a:gd name="connsiteY0" fmla="*/ 0 h 2625391"/>
              <a:gd name="connsiteX1" fmla="*/ 2318084 w 3040146"/>
              <a:gd name="connsiteY1" fmla="*/ 290597 h 2625391"/>
              <a:gd name="connsiteX2" fmla="*/ 2556710 w 3040146"/>
              <a:gd name="connsiteY2" fmla="*/ 2438400 h 2625391"/>
              <a:gd name="connsiteX3" fmla="*/ 2598821 w 3040146"/>
              <a:gd name="connsiteY3" fmla="*/ 2514266 h 2625391"/>
              <a:gd name="connsiteX4" fmla="*/ 3040146 w 3040146"/>
              <a:gd name="connsiteY4" fmla="*/ 2625391 h 2625391"/>
              <a:gd name="connsiteX0" fmla="*/ 0 w 3040146"/>
              <a:gd name="connsiteY0" fmla="*/ 0 h 2663949"/>
              <a:gd name="connsiteX1" fmla="*/ 2318084 w 3040146"/>
              <a:gd name="connsiteY1" fmla="*/ 290597 h 2663949"/>
              <a:gd name="connsiteX2" fmla="*/ 2556710 w 3040146"/>
              <a:gd name="connsiteY2" fmla="*/ 2438400 h 2663949"/>
              <a:gd name="connsiteX3" fmla="*/ 3040146 w 3040146"/>
              <a:gd name="connsiteY3" fmla="*/ 2625391 h 2663949"/>
              <a:gd name="connsiteX0" fmla="*/ 0 w 3040146"/>
              <a:gd name="connsiteY0" fmla="*/ 0 h 2625391"/>
              <a:gd name="connsiteX1" fmla="*/ 2318084 w 3040146"/>
              <a:gd name="connsiteY1" fmla="*/ 290597 h 2625391"/>
              <a:gd name="connsiteX2" fmla="*/ 2556710 w 3040146"/>
              <a:gd name="connsiteY2" fmla="*/ 2438400 h 2625391"/>
              <a:gd name="connsiteX3" fmla="*/ 3040146 w 3040146"/>
              <a:gd name="connsiteY3" fmla="*/ 2625391 h 2625391"/>
              <a:gd name="connsiteX0" fmla="*/ 0 w 3040146"/>
              <a:gd name="connsiteY0" fmla="*/ 0 h 2625391"/>
              <a:gd name="connsiteX1" fmla="*/ 2318084 w 3040146"/>
              <a:gd name="connsiteY1" fmla="*/ 290597 h 2625391"/>
              <a:gd name="connsiteX2" fmla="*/ 2556710 w 3040146"/>
              <a:gd name="connsiteY2" fmla="*/ 2438400 h 2625391"/>
              <a:gd name="connsiteX3" fmla="*/ 3040146 w 3040146"/>
              <a:gd name="connsiteY3" fmla="*/ 2625391 h 2625391"/>
              <a:gd name="connsiteX0" fmla="*/ 0 w 2757571"/>
              <a:gd name="connsiteY0" fmla="*/ 0 h 2466641"/>
              <a:gd name="connsiteX1" fmla="*/ 2318084 w 2757571"/>
              <a:gd name="connsiteY1" fmla="*/ 290597 h 2466641"/>
              <a:gd name="connsiteX2" fmla="*/ 2556710 w 2757571"/>
              <a:gd name="connsiteY2" fmla="*/ 2438400 h 2466641"/>
              <a:gd name="connsiteX3" fmla="*/ 2757571 w 2757571"/>
              <a:gd name="connsiteY3" fmla="*/ 2466641 h 2466641"/>
              <a:gd name="connsiteX0" fmla="*/ 0 w 2757571"/>
              <a:gd name="connsiteY0" fmla="*/ 0 h 2466641"/>
              <a:gd name="connsiteX1" fmla="*/ 2318084 w 2757571"/>
              <a:gd name="connsiteY1" fmla="*/ 290597 h 2466641"/>
              <a:gd name="connsiteX2" fmla="*/ 2556710 w 2757571"/>
              <a:gd name="connsiteY2" fmla="*/ 2438400 h 2466641"/>
              <a:gd name="connsiteX3" fmla="*/ 2757571 w 2757571"/>
              <a:gd name="connsiteY3" fmla="*/ 2466641 h 2466641"/>
              <a:gd name="connsiteX0" fmla="*/ 0 w 2757571"/>
              <a:gd name="connsiteY0" fmla="*/ 0 h 2466641"/>
              <a:gd name="connsiteX1" fmla="*/ 2318084 w 2757571"/>
              <a:gd name="connsiteY1" fmla="*/ 290597 h 2466641"/>
              <a:gd name="connsiteX2" fmla="*/ 2556710 w 2757571"/>
              <a:gd name="connsiteY2" fmla="*/ 2438400 h 2466641"/>
              <a:gd name="connsiteX3" fmla="*/ 2757571 w 2757571"/>
              <a:gd name="connsiteY3" fmla="*/ 2466641 h 2466641"/>
              <a:gd name="connsiteX0" fmla="*/ 0 w 2757571"/>
              <a:gd name="connsiteY0" fmla="*/ 0 h 2466641"/>
              <a:gd name="connsiteX1" fmla="*/ 2318084 w 2757571"/>
              <a:gd name="connsiteY1" fmla="*/ 290597 h 2466641"/>
              <a:gd name="connsiteX2" fmla="*/ 2556710 w 2757571"/>
              <a:gd name="connsiteY2" fmla="*/ 2438400 h 2466641"/>
              <a:gd name="connsiteX3" fmla="*/ 2757571 w 2757571"/>
              <a:gd name="connsiteY3" fmla="*/ 2466641 h 2466641"/>
              <a:gd name="connsiteX0" fmla="*/ 0 w 2757571"/>
              <a:gd name="connsiteY0" fmla="*/ 0 h 2466641"/>
              <a:gd name="connsiteX1" fmla="*/ 2318084 w 2757571"/>
              <a:gd name="connsiteY1" fmla="*/ 290597 h 2466641"/>
              <a:gd name="connsiteX2" fmla="*/ 2556710 w 2757571"/>
              <a:gd name="connsiteY2" fmla="*/ 2438400 h 2466641"/>
              <a:gd name="connsiteX3" fmla="*/ 2757571 w 2757571"/>
              <a:gd name="connsiteY3" fmla="*/ 2466641 h 2466641"/>
              <a:gd name="connsiteX0" fmla="*/ 0 w 2757571"/>
              <a:gd name="connsiteY0" fmla="*/ 0 h 2466641"/>
              <a:gd name="connsiteX1" fmla="*/ 2318084 w 2757571"/>
              <a:gd name="connsiteY1" fmla="*/ 290597 h 2466641"/>
              <a:gd name="connsiteX2" fmla="*/ 2556710 w 2757571"/>
              <a:gd name="connsiteY2" fmla="*/ 2438400 h 2466641"/>
              <a:gd name="connsiteX3" fmla="*/ 2757571 w 2757571"/>
              <a:gd name="connsiteY3" fmla="*/ 2466641 h 2466641"/>
              <a:gd name="connsiteX0" fmla="*/ 0 w 2757571"/>
              <a:gd name="connsiteY0" fmla="*/ 0 h 2466641"/>
              <a:gd name="connsiteX1" fmla="*/ 2318084 w 2757571"/>
              <a:gd name="connsiteY1" fmla="*/ 290597 h 2466641"/>
              <a:gd name="connsiteX2" fmla="*/ 2556710 w 2757571"/>
              <a:gd name="connsiteY2" fmla="*/ 2438400 h 2466641"/>
              <a:gd name="connsiteX3" fmla="*/ 2757571 w 2757571"/>
              <a:gd name="connsiteY3" fmla="*/ 2466641 h 2466641"/>
              <a:gd name="connsiteX0" fmla="*/ 0 w 2757571"/>
              <a:gd name="connsiteY0" fmla="*/ 0 h 2466641"/>
              <a:gd name="connsiteX1" fmla="*/ 2318084 w 2757571"/>
              <a:gd name="connsiteY1" fmla="*/ 290597 h 2466641"/>
              <a:gd name="connsiteX2" fmla="*/ 2556710 w 2757571"/>
              <a:gd name="connsiteY2" fmla="*/ 2446421 h 2466641"/>
              <a:gd name="connsiteX3" fmla="*/ 2757571 w 2757571"/>
              <a:gd name="connsiteY3" fmla="*/ 2466641 h 2466641"/>
              <a:gd name="connsiteX0" fmla="*/ 0 w 2757571"/>
              <a:gd name="connsiteY0" fmla="*/ 0 h 2466641"/>
              <a:gd name="connsiteX1" fmla="*/ 2318084 w 2757571"/>
              <a:gd name="connsiteY1" fmla="*/ 290597 h 2466641"/>
              <a:gd name="connsiteX2" fmla="*/ 2556710 w 2757571"/>
              <a:gd name="connsiteY2" fmla="*/ 2446421 h 2466641"/>
              <a:gd name="connsiteX3" fmla="*/ 2757571 w 2757571"/>
              <a:gd name="connsiteY3" fmla="*/ 2466641 h 2466641"/>
              <a:gd name="connsiteX0" fmla="*/ 0 w 2757571"/>
              <a:gd name="connsiteY0" fmla="*/ 0 h 2466641"/>
              <a:gd name="connsiteX1" fmla="*/ 2318084 w 2757571"/>
              <a:gd name="connsiteY1" fmla="*/ 280765 h 2466641"/>
              <a:gd name="connsiteX2" fmla="*/ 2556710 w 2757571"/>
              <a:gd name="connsiteY2" fmla="*/ 2446421 h 2466641"/>
              <a:gd name="connsiteX3" fmla="*/ 2757571 w 2757571"/>
              <a:gd name="connsiteY3" fmla="*/ 2466641 h 2466641"/>
              <a:gd name="connsiteX0" fmla="*/ 0 w 2757571"/>
              <a:gd name="connsiteY0" fmla="*/ 0 h 2466641"/>
              <a:gd name="connsiteX1" fmla="*/ 2309992 w 2757571"/>
              <a:gd name="connsiteY1" fmla="*/ 260535 h 2466641"/>
              <a:gd name="connsiteX2" fmla="*/ 2556710 w 2757571"/>
              <a:gd name="connsiteY2" fmla="*/ 2446421 h 2466641"/>
              <a:gd name="connsiteX3" fmla="*/ 2757571 w 2757571"/>
              <a:gd name="connsiteY3" fmla="*/ 2466641 h 2466641"/>
            </a:gdLst>
            <a:ahLst/>
            <a:cxnLst>
              <a:cxn ang="0">
                <a:pos x="connsiteX0" y="connsiteY0"/>
              </a:cxn>
              <a:cxn ang="0">
                <a:pos x="connsiteX1" y="connsiteY1"/>
              </a:cxn>
              <a:cxn ang="0">
                <a:pos x="connsiteX2" y="connsiteY2"/>
              </a:cxn>
              <a:cxn ang="0">
                <a:pos x="connsiteX3" y="connsiteY3"/>
              </a:cxn>
            </a:cxnLst>
            <a:rect l="l" t="t" r="r" b="b"/>
            <a:pathLst>
              <a:path w="2757571" h="2466641">
                <a:moveTo>
                  <a:pt x="0" y="0"/>
                </a:moveTo>
                <a:lnTo>
                  <a:pt x="2309992" y="260535"/>
                </a:lnTo>
                <a:cubicBezTo>
                  <a:pt x="2430308" y="1282298"/>
                  <a:pt x="2499895" y="1938504"/>
                  <a:pt x="2556710" y="2446421"/>
                </a:cubicBezTo>
                <a:lnTo>
                  <a:pt x="2757571" y="2466641"/>
                </a:lnTo>
              </a:path>
            </a:pathLst>
          </a:custGeom>
          <a:noFill/>
          <a:ln w="38100">
            <a:solidFill>
              <a:schemeClr val="tx1"/>
            </a:solidFill>
            <a:prstDash val="solid"/>
            <a:headEnd type="none" w="med" len="med"/>
            <a:tailEnd type="arrow"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76385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Yes:</a:t>
            </a:r>
            <a:r>
              <a:rPr lang="en-US" dirty="0" smtClean="0"/>
              <a:t> If they are read-only operations with no side effects</a:t>
            </a:r>
          </a:p>
          <a:p>
            <a:pPr lvl="1"/>
            <a:r>
              <a:rPr lang="en-US" i="1" dirty="0" smtClean="0"/>
              <a:t>e.g.</a:t>
            </a:r>
            <a:r>
              <a:rPr lang="en-US" dirty="0" smtClean="0"/>
              <a:t>, read a key’s value in a database </a:t>
            </a:r>
          </a:p>
          <a:p>
            <a:pPr lvl="1"/>
            <a:endParaRPr lang="en-US" dirty="0"/>
          </a:p>
          <a:p>
            <a:endParaRPr lang="en-US" b="1" dirty="0" smtClean="0"/>
          </a:p>
          <a:p>
            <a:r>
              <a:rPr lang="en-US" b="1" dirty="0" smtClean="0"/>
              <a:t>Yes: </a:t>
            </a:r>
            <a:r>
              <a:rPr lang="en-US" dirty="0" smtClean="0"/>
              <a:t>If the application has its own functionality to cope with duplication and reordering</a:t>
            </a:r>
          </a:p>
          <a:p>
            <a:pPr lvl="1"/>
            <a:r>
              <a:rPr lang="en-US" dirty="0" smtClean="0"/>
              <a:t>You will need this in Assignments 3 onwards</a:t>
            </a:r>
            <a:endParaRPr lang="en-US"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39</a:t>
            </a:fld>
            <a:endParaRPr lang="en-US"/>
          </a:p>
        </p:txBody>
      </p:sp>
      <p:sp>
        <p:nvSpPr>
          <p:cNvPr id="4" name="Title 3"/>
          <p:cNvSpPr>
            <a:spLocks noGrp="1"/>
          </p:cNvSpPr>
          <p:nvPr>
            <p:ph type="title"/>
          </p:nvPr>
        </p:nvSpPr>
        <p:spPr/>
        <p:txBody>
          <a:bodyPr/>
          <a:lstStyle/>
          <a:p>
            <a:r>
              <a:rPr lang="en-US" dirty="0" smtClean="0"/>
              <a:t>So is At-Least-Once </a:t>
            </a:r>
            <a:r>
              <a:rPr lang="en-US" i="1" dirty="0" smtClean="0"/>
              <a:t>ever</a:t>
            </a:r>
            <a:r>
              <a:rPr lang="en-US" dirty="0" smtClean="0"/>
              <a:t> okay?</a:t>
            </a:r>
            <a:endParaRPr lang="en-US" dirty="0"/>
          </a:p>
        </p:txBody>
      </p:sp>
    </p:spTree>
    <p:extLst>
      <p:ext uri="{BB962C8B-B14F-4D97-AF65-F5344CB8AC3E}">
        <p14:creationId xmlns:p14="http://schemas.microsoft.com/office/powerpoint/2010/main" val="2075832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title"/>
          </p:nvPr>
        </p:nvSpPr>
        <p:spPr/>
        <p:txBody>
          <a:bodyPr/>
          <a:lstStyle/>
          <a:p>
            <a:r>
              <a:rPr lang="en-US" dirty="0" smtClean="0"/>
              <a:t>The problem of communication</a:t>
            </a:r>
            <a:endParaRPr lang="en-US" dirty="0"/>
          </a:p>
        </p:txBody>
      </p:sp>
      <p:sp>
        <p:nvSpPr>
          <p:cNvPr id="936964" name="Rectangle 4"/>
          <p:cNvSpPr>
            <a:spLocks noGrp="1" noChangeArrowheads="1"/>
          </p:cNvSpPr>
          <p:nvPr>
            <p:ph type="body" idx="1"/>
          </p:nvPr>
        </p:nvSpPr>
        <p:spPr>
          <a:xfrm>
            <a:off x="152400" y="4178305"/>
            <a:ext cx="8763000" cy="2243465"/>
          </a:xfrm>
        </p:spPr>
        <p:txBody>
          <a:bodyPr>
            <a:normAutofit/>
          </a:bodyPr>
          <a:lstStyle/>
          <a:p>
            <a:r>
              <a:rPr lang="en-US" dirty="0" smtClean="0"/>
              <a:t>Re-implement every application for every new underlying transmission medium?</a:t>
            </a:r>
          </a:p>
          <a:p>
            <a:pPr lvl="1"/>
            <a:r>
              <a:rPr lang="en-US" b="1" dirty="0" smtClean="0">
                <a:solidFill>
                  <a:srgbClr val="FF0000"/>
                </a:solidFill>
              </a:rPr>
              <a:t>Change every application </a:t>
            </a:r>
            <a:r>
              <a:rPr lang="en-US" dirty="0" smtClean="0"/>
              <a:t>on any change to an underlying transmission medium?</a:t>
            </a:r>
          </a:p>
          <a:p>
            <a:endParaRPr lang="en-US" dirty="0" smtClean="0"/>
          </a:p>
          <a:p>
            <a:r>
              <a:rPr lang="en-US" b="1" dirty="0" smtClean="0"/>
              <a:t>No!</a:t>
            </a:r>
            <a:r>
              <a:rPr lang="en-US" dirty="0" smtClean="0"/>
              <a:t> But how does the Internet design avoid this?</a:t>
            </a:r>
            <a:endParaRPr lang="en-US" dirty="0"/>
          </a:p>
        </p:txBody>
      </p:sp>
      <p:sp>
        <p:nvSpPr>
          <p:cNvPr id="34833" name="Text Box 18"/>
          <p:cNvSpPr txBox="1">
            <a:spLocks noChangeArrowheads="1"/>
          </p:cNvSpPr>
          <p:nvPr/>
        </p:nvSpPr>
        <p:spPr bwMode="auto">
          <a:xfrm>
            <a:off x="457200" y="1917778"/>
            <a:ext cx="2029703" cy="4616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dirty="0" smtClean="0">
                <a:latin typeface="Arial" charset="0"/>
              </a:rPr>
              <a:t>Applications</a:t>
            </a:r>
            <a:endParaRPr lang="en-US" sz="2400" dirty="0">
              <a:latin typeface="Arial" charset="0"/>
            </a:endParaRPr>
          </a:p>
        </p:txBody>
      </p:sp>
      <p:sp>
        <p:nvSpPr>
          <p:cNvPr id="34834" name="Text Box 19"/>
          <p:cNvSpPr txBox="1">
            <a:spLocks noChangeArrowheads="1"/>
          </p:cNvSpPr>
          <p:nvPr/>
        </p:nvSpPr>
        <p:spPr bwMode="auto">
          <a:xfrm>
            <a:off x="457200" y="3020165"/>
            <a:ext cx="2003157" cy="830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spc="-150" dirty="0" smtClean="0">
                <a:latin typeface="Arial" charset="0"/>
              </a:rPr>
              <a:t>Transmission </a:t>
            </a:r>
          </a:p>
          <a:p>
            <a:pPr algn="l"/>
            <a:r>
              <a:rPr lang="en-US" sz="2400" spc="-150" dirty="0" smtClean="0">
                <a:latin typeface="Arial" charset="0"/>
              </a:rPr>
              <a:t>media</a:t>
            </a:r>
            <a:endParaRPr lang="en-US" sz="2400" spc="-150" dirty="0">
              <a:latin typeface="Arial" charset="0"/>
            </a:endParaRPr>
          </a:p>
        </p:txBody>
      </p:sp>
      <p:sp>
        <p:nvSpPr>
          <p:cNvPr id="40" name="Rectangle 39"/>
          <p:cNvSpPr/>
          <p:nvPr/>
        </p:nvSpPr>
        <p:spPr>
          <a:xfrm>
            <a:off x="4342569" y="1917778"/>
            <a:ext cx="1127449" cy="453867"/>
          </a:xfrm>
          <a:prstGeom prst="rect">
            <a:avLst/>
          </a:prstGeom>
          <a:solidFill>
            <a:srgbClr val="948A54"/>
          </a:solidFill>
          <a:ln w="28575">
            <a:solidFill>
              <a:schemeClr val="tx1"/>
            </a:solidFill>
            <a:miter lim="800000"/>
            <a:headEnd/>
            <a:tailEnd/>
          </a:ln>
        </p:spPr>
        <p:txBody>
          <a:bodyPr wrap="none" anchor="ctr">
            <a:prstTxWarp prst="textNoShape">
              <a:avLst/>
            </a:prstTxWarp>
          </a:bodyPr>
          <a:lstStyle/>
          <a:p>
            <a:pPr algn="ctr"/>
            <a:r>
              <a:rPr lang="en-US" sz="2400" b="0" dirty="0" smtClean="0">
                <a:solidFill>
                  <a:schemeClr val="tx1"/>
                </a:solidFill>
                <a:latin typeface="Arial" charset="0"/>
              </a:rPr>
              <a:t>Skype</a:t>
            </a:r>
            <a:endParaRPr lang="en-US" sz="2400" b="0" dirty="0">
              <a:solidFill>
                <a:schemeClr val="tx1"/>
              </a:solidFill>
              <a:latin typeface="Arial" charset="0"/>
            </a:endParaRPr>
          </a:p>
        </p:txBody>
      </p:sp>
      <p:sp>
        <p:nvSpPr>
          <p:cNvPr id="41" name="Rectangle 40"/>
          <p:cNvSpPr/>
          <p:nvPr/>
        </p:nvSpPr>
        <p:spPr>
          <a:xfrm>
            <a:off x="2814377" y="1917777"/>
            <a:ext cx="1308577" cy="444657"/>
          </a:xfrm>
          <a:prstGeom prst="rect">
            <a:avLst/>
          </a:prstGeom>
          <a:solidFill>
            <a:srgbClr val="948A54"/>
          </a:solidFill>
          <a:ln w="28575">
            <a:solidFill>
              <a:schemeClr val="tx1"/>
            </a:solidFill>
            <a:miter lim="800000"/>
            <a:headEnd/>
            <a:tailEnd/>
          </a:ln>
        </p:spPr>
        <p:txBody>
          <a:bodyPr wrap="none" anchor="ctr">
            <a:prstTxWarp prst="textNoShape">
              <a:avLst/>
            </a:prstTxWarp>
          </a:bodyPr>
          <a:lstStyle/>
          <a:p>
            <a:pPr algn="ctr"/>
            <a:r>
              <a:rPr lang="en-US" sz="2400" b="0" dirty="0" smtClean="0">
                <a:solidFill>
                  <a:schemeClr val="tx1"/>
                </a:solidFill>
                <a:latin typeface="Arial" charset="0"/>
              </a:rPr>
              <a:t>HTTP</a:t>
            </a:r>
            <a:endParaRPr lang="en-US" sz="2400" b="0" dirty="0">
              <a:solidFill>
                <a:schemeClr val="tx1"/>
              </a:solidFill>
              <a:latin typeface="Arial" charset="0"/>
            </a:endParaRPr>
          </a:p>
        </p:txBody>
      </p:sp>
      <p:sp>
        <p:nvSpPr>
          <p:cNvPr id="42" name="Rectangle 41"/>
          <p:cNvSpPr/>
          <p:nvPr/>
        </p:nvSpPr>
        <p:spPr>
          <a:xfrm>
            <a:off x="5717805" y="1917777"/>
            <a:ext cx="983814" cy="453868"/>
          </a:xfrm>
          <a:prstGeom prst="rect">
            <a:avLst/>
          </a:prstGeom>
          <a:solidFill>
            <a:srgbClr val="948A54"/>
          </a:solidFill>
          <a:ln w="28575">
            <a:solidFill>
              <a:schemeClr val="tx1"/>
            </a:solidFill>
            <a:miter lim="800000"/>
            <a:headEnd/>
            <a:tailEnd/>
          </a:ln>
        </p:spPr>
        <p:txBody>
          <a:bodyPr wrap="none" anchor="ctr">
            <a:prstTxWarp prst="textNoShape">
              <a:avLst/>
            </a:prstTxWarp>
          </a:bodyPr>
          <a:lstStyle/>
          <a:p>
            <a:pPr algn="ctr"/>
            <a:r>
              <a:rPr lang="en-US" sz="2400" b="0" dirty="0" smtClean="0">
                <a:solidFill>
                  <a:schemeClr val="tx1"/>
                </a:solidFill>
                <a:latin typeface="Arial" charset="0"/>
              </a:rPr>
              <a:t>SSH</a:t>
            </a:r>
            <a:endParaRPr lang="en-US" sz="2400" b="0" dirty="0">
              <a:solidFill>
                <a:schemeClr val="tx1"/>
              </a:solidFill>
              <a:latin typeface="Arial" charset="0"/>
            </a:endParaRPr>
          </a:p>
        </p:txBody>
      </p:sp>
      <p:sp>
        <p:nvSpPr>
          <p:cNvPr id="43" name="Rectangle 42"/>
          <p:cNvSpPr/>
          <p:nvPr/>
        </p:nvSpPr>
        <p:spPr>
          <a:xfrm>
            <a:off x="6932026" y="1917778"/>
            <a:ext cx="911391" cy="444656"/>
          </a:xfrm>
          <a:prstGeom prst="rect">
            <a:avLst/>
          </a:prstGeom>
          <a:solidFill>
            <a:srgbClr val="948A54"/>
          </a:solidFill>
          <a:ln w="28575">
            <a:solidFill>
              <a:schemeClr val="tx1"/>
            </a:solidFill>
            <a:miter lim="800000"/>
            <a:headEnd/>
            <a:tailEnd/>
          </a:ln>
        </p:spPr>
        <p:txBody>
          <a:bodyPr wrap="none" anchor="ctr">
            <a:prstTxWarp prst="textNoShape">
              <a:avLst/>
            </a:prstTxWarp>
          </a:bodyPr>
          <a:lstStyle/>
          <a:p>
            <a:pPr algn="ctr"/>
            <a:r>
              <a:rPr lang="en-US" sz="2400" b="0" dirty="0" smtClean="0">
                <a:solidFill>
                  <a:schemeClr val="tx1"/>
                </a:solidFill>
                <a:latin typeface="Arial" charset="0"/>
              </a:rPr>
              <a:t>FTP</a:t>
            </a:r>
            <a:endParaRPr lang="en-US" sz="2400" b="0" dirty="0">
              <a:solidFill>
                <a:schemeClr val="tx1"/>
              </a:solidFill>
              <a:latin typeface="Arial" charset="0"/>
            </a:endParaRPr>
          </a:p>
        </p:txBody>
      </p:sp>
      <p:sp>
        <p:nvSpPr>
          <p:cNvPr id="44" name="Rectangle 43"/>
          <p:cNvSpPr/>
          <p:nvPr/>
        </p:nvSpPr>
        <p:spPr>
          <a:xfrm>
            <a:off x="2469618" y="3220599"/>
            <a:ext cx="1988524" cy="461658"/>
          </a:xfrm>
          <a:prstGeom prst="rect">
            <a:avLst/>
          </a:prstGeom>
          <a:solidFill>
            <a:schemeClr val="accent2"/>
          </a:solidFill>
          <a:ln w="28575">
            <a:solidFill>
              <a:schemeClr val="tx1"/>
            </a:solidFill>
            <a:miter lim="800000"/>
            <a:headEnd/>
            <a:tailEnd/>
          </a:ln>
        </p:spPr>
        <p:txBody>
          <a:bodyPr wrap="none" anchor="ctr">
            <a:prstTxWarp prst="textNoShape">
              <a:avLst/>
            </a:prstTxWarp>
          </a:bodyPr>
          <a:lstStyle/>
          <a:p>
            <a:pPr algn="ctr"/>
            <a:r>
              <a:rPr lang="en-US" sz="2400" b="0" dirty="0" smtClean="0">
                <a:latin typeface="Arial" charset="0"/>
              </a:rPr>
              <a:t>Coaxial cable</a:t>
            </a:r>
            <a:endParaRPr lang="en-US" sz="2400" b="0" dirty="0" smtClean="0">
              <a:solidFill>
                <a:schemeClr val="tx1"/>
              </a:solidFill>
              <a:latin typeface="Arial" charset="0"/>
            </a:endParaRPr>
          </a:p>
        </p:txBody>
      </p:sp>
      <p:sp>
        <p:nvSpPr>
          <p:cNvPr id="45" name="Rectangle 44"/>
          <p:cNvSpPr/>
          <p:nvPr/>
        </p:nvSpPr>
        <p:spPr>
          <a:xfrm>
            <a:off x="4562171" y="3220599"/>
            <a:ext cx="1685642" cy="461658"/>
          </a:xfrm>
          <a:prstGeom prst="rect">
            <a:avLst/>
          </a:prstGeom>
          <a:solidFill>
            <a:schemeClr val="accent2"/>
          </a:solidFill>
          <a:ln w="28575">
            <a:solidFill>
              <a:schemeClr val="tx1"/>
            </a:solidFill>
            <a:miter lim="800000"/>
            <a:headEnd/>
            <a:tailEnd/>
          </a:ln>
        </p:spPr>
        <p:txBody>
          <a:bodyPr wrap="none" anchor="ctr">
            <a:prstTxWarp prst="textNoShape">
              <a:avLst/>
            </a:prstTxWarp>
          </a:bodyPr>
          <a:lstStyle/>
          <a:p>
            <a:pPr algn="ctr"/>
            <a:r>
              <a:rPr lang="en-US" sz="2400" b="0" dirty="0" smtClean="0">
                <a:solidFill>
                  <a:schemeClr val="tx1"/>
                </a:solidFill>
                <a:latin typeface="Arial" charset="0"/>
              </a:rPr>
              <a:t>Fiber optic</a:t>
            </a:r>
          </a:p>
        </p:txBody>
      </p:sp>
      <p:sp>
        <p:nvSpPr>
          <p:cNvPr id="46" name="Rectangle 45"/>
          <p:cNvSpPr/>
          <p:nvPr/>
        </p:nvSpPr>
        <p:spPr>
          <a:xfrm>
            <a:off x="6423644" y="3220599"/>
            <a:ext cx="1419773" cy="461658"/>
          </a:xfrm>
          <a:prstGeom prst="rect">
            <a:avLst/>
          </a:prstGeom>
          <a:solidFill>
            <a:schemeClr val="accent2"/>
          </a:solidFill>
          <a:ln w="28575">
            <a:solidFill>
              <a:schemeClr val="tx1"/>
            </a:solidFill>
            <a:miter lim="800000"/>
            <a:headEnd/>
            <a:tailEnd/>
          </a:ln>
        </p:spPr>
        <p:txBody>
          <a:bodyPr wrap="none" anchor="ctr">
            <a:prstTxWarp prst="textNoShape">
              <a:avLst/>
            </a:prstTxWarp>
          </a:bodyPr>
          <a:lstStyle/>
          <a:p>
            <a:pPr algn="ctr"/>
            <a:r>
              <a:rPr lang="en-US" sz="2400" b="0" dirty="0" smtClean="0">
                <a:solidFill>
                  <a:schemeClr val="tx1"/>
                </a:solidFill>
                <a:latin typeface="Arial" charset="0"/>
              </a:rPr>
              <a:t>Wi-Fi</a:t>
            </a:r>
          </a:p>
        </p:txBody>
      </p:sp>
      <p:cxnSp>
        <p:nvCxnSpPr>
          <p:cNvPr id="9" name="Straight Connector 8"/>
          <p:cNvCxnSpPr>
            <a:stCxn id="41" idx="2"/>
            <a:endCxn id="44" idx="0"/>
          </p:cNvCxnSpPr>
          <p:nvPr/>
        </p:nvCxnSpPr>
        <p:spPr>
          <a:xfrm flipH="1">
            <a:off x="3463880" y="2362434"/>
            <a:ext cx="4786" cy="858165"/>
          </a:xfrm>
          <a:prstGeom prst="line">
            <a:avLst/>
          </a:prstGeom>
          <a:ln w="28575" cap="flat" cmpd="sng" algn="ctr">
            <a:solidFill>
              <a:schemeClr val="tx1"/>
            </a:solidFill>
            <a:prstDash val="solid"/>
            <a:round/>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41" idx="2"/>
            <a:endCxn id="45" idx="0"/>
          </p:cNvCxnSpPr>
          <p:nvPr/>
        </p:nvCxnSpPr>
        <p:spPr>
          <a:xfrm>
            <a:off x="3468666" y="2362434"/>
            <a:ext cx="1936326" cy="858165"/>
          </a:xfrm>
          <a:prstGeom prst="line">
            <a:avLst/>
          </a:prstGeom>
          <a:ln w="28575" cap="flat" cmpd="sng" algn="ctr">
            <a:solidFill>
              <a:schemeClr val="tx1"/>
            </a:solidFill>
            <a:prstDash val="solid"/>
            <a:round/>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40" idx="2"/>
            <a:endCxn id="44" idx="0"/>
          </p:cNvCxnSpPr>
          <p:nvPr/>
        </p:nvCxnSpPr>
        <p:spPr>
          <a:xfrm flipH="1">
            <a:off x="3463880" y="2371645"/>
            <a:ext cx="1442414" cy="848954"/>
          </a:xfrm>
          <a:prstGeom prst="line">
            <a:avLst/>
          </a:prstGeom>
          <a:ln w="28575" cap="flat" cmpd="sng" algn="ctr">
            <a:solidFill>
              <a:schemeClr val="tx1"/>
            </a:solidFill>
            <a:prstDash val="solid"/>
            <a:round/>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41" idx="2"/>
            <a:endCxn id="46" idx="0"/>
          </p:cNvCxnSpPr>
          <p:nvPr/>
        </p:nvCxnSpPr>
        <p:spPr>
          <a:xfrm>
            <a:off x="3468666" y="2362434"/>
            <a:ext cx="3664865" cy="858165"/>
          </a:xfrm>
          <a:prstGeom prst="line">
            <a:avLst/>
          </a:prstGeom>
          <a:ln w="28575" cap="flat" cmpd="sng" algn="ctr">
            <a:solidFill>
              <a:schemeClr val="tx1"/>
            </a:solidFill>
            <a:prstDash val="solid"/>
            <a:round/>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40" idx="2"/>
            <a:endCxn id="45" idx="0"/>
          </p:cNvCxnSpPr>
          <p:nvPr/>
        </p:nvCxnSpPr>
        <p:spPr>
          <a:xfrm>
            <a:off x="4906294" y="2371645"/>
            <a:ext cx="498698" cy="848954"/>
          </a:xfrm>
          <a:prstGeom prst="line">
            <a:avLst/>
          </a:prstGeom>
          <a:ln w="28575" cap="flat" cmpd="sng" algn="ctr">
            <a:solidFill>
              <a:schemeClr val="tx1"/>
            </a:solidFill>
            <a:prstDash val="solid"/>
            <a:round/>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40" idx="2"/>
            <a:endCxn id="46" idx="0"/>
          </p:cNvCxnSpPr>
          <p:nvPr/>
        </p:nvCxnSpPr>
        <p:spPr>
          <a:xfrm>
            <a:off x="4906294" y="2371645"/>
            <a:ext cx="2227237" cy="848954"/>
          </a:xfrm>
          <a:prstGeom prst="line">
            <a:avLst/>
          </a:prstGeom>
          <a:ln w="28575" cap="flat" cmpd="sng" algn="ctr">
            <a:solidFill>
              <a:schemeClr val="tx1"/>
            </a:solidFill>
            <a:prstDash val="solid"/>
            <a:round/>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42" idx="2"/>
            <a:endCxn id="46" idx="0"/>
          </p:cNvCxnSpPr>
          <p:nvPr/>
        </p:nvCxnSpPr>
        <p:spPr>
          <a:xfrm>
            <a:off x="6209712" y="2371645"/>
            <a:ext cx="923819" cy="848954"/>
          </a:xfrm>
          <a:prstGeom prst="line">
            <a:avLst/>
          </a:prstGeom>
          <a:ln w="28575" cap="flat" cmpd="sng" algn="ctr">
            <a:solidFill>
              <a:schemeClr val="tx1"/>
            </a:solidFill>
            <a:prstDash val="solid"/>
            <a:round/>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42" idx="2"/>
            <a:endCxn id="45" idx="0"/>
          </p:cNvCxnSpPr>
          <p:nvPr/>
        </p:nvCxnSpPr>
        <p:spPr>
          <a:xfrm flipH="1">
            <a:off x="5404992" y="2371645"/>
            <a:ext cx="804720" cy="848954"/>
          </a:xfrm>
          <a:prstGeom prst="line">
            <a:avLst/>
          </a:prstGeom>
          <a:ln w="28575" cap="flat" cmpd="sng" algn="ctr">
            <a:solidFill>
              <a:schemeClr val="tx1"/>
            </a:solidFill>
            <a:prstDash val="solid"/>
            <a:round/>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a:stCxn id="42" idx="2"/>
            <a:endCxn id="44" idx="0"/>
          </p:cNvCxnSpPr>
          <p:nvPr/>
        </p:nvCxnSpPr>
        <p:spPr>
          <a:xfrm flipH="1">
            <a:off x="3463880" y="2371645"/>
            <a:ext cx="2745832" cy="848954"/>
          </a:xfrm>
          <a:prstGeom prst="line">
            <a:avLst/>
          </a:prstGeom>
          <a:ln w="28575" cap="flat" cmpd="sng" algn="ctr">
            <a:solidFill>
              <a:schemeClr val="tx1"/>
            </a:solidFill>
            <a:prstDash val="solid"/>
            <a:round/>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a:stCxn id="43" idx="2"/>
            <a:endCxn id="44" idx="0"/>
          </p:cNvCxnSpPr>
          <p:nvPr/>
        </p:nvCxnSpPr>
        <p:spPr>
          <a:xfrm flipH="1">
            <a:off x="3463880" y="2362434"/>
            <a:ext cx="3923842" cy="858165"/>
          </a:xfrm>
          <a:prstGeom prst="line">
            <a:avLst/>
          </a:prstGeom>
          <a:ln w="28575" cap="flat" cmpd="sng" algn="ctr">
            <a:solidFill>
              <a:schemeClr val="tx1"/>
            </a:solidFill>
            <a:prstDash val="solid"/>
            <a:round/>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a:stCxn id="43" idx="2"/>
            <a:endCxn id="45" idx="0"/>
          </p:cNvCxnSpPr>
          <p:nvPr/>
        </p:nvCxnSpPr>
        <p:spPr>
          <a:xfrm flipH="1">
            <a:off x="5404992" y="2362434"/>
            <a:ext cx="1982730" cy="858165"/>
          </a:xfrm>
          <a:prstGeom prst="line">
            <a:avLst/>
          </a:prstGeom>
          <a:ln w="28575" cap="flat" cmpd="sng" algn="ctr">
            <a:solidFill>
              <a:schemeClr val="tx1"/>
            </a:solidFill>
            <a:prstDash val="solid"/>
            <a:round/>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3" idx="2"/>
            <a:endCxn id="46" idx="0"/>
          </p:cNvCxnSpPr>
          <p:nvPr/>
        </p:nvCxnSpPr>
        <p:spPr>
          <a:xfrm flipH="1">
            <a:off x="7133531" y="2362434"/>
            <a:ext cx="254191" cy="858165"/>
          </a:xfrm>
          <a:prstGeom prst="line">
            <a:avLst/>
          </a:prstGeom>
          <a:ln w="28575" cap="flat" cmpd="sng" algn="ctr">
            <a:solidFill>
              <a:schemeClr val="tx1"/>
            </a:solidFill>
            <a:prstDash val="solid"/>
            <a:round/>
            <a:headEnd type="none" w="med" len="med"/>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6216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69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69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696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799"/>
            <a:ext cx="8763000" cy="3747287"/>
          </a:xfrm>
        </p:spPr>
        <p:txBody>
          <a:bodyPr>
            <a:normAutofit/>
          </a:bodyPr>
          <a:lstStyle/>
          <a:p>
            <a:r>
              <a:rPr lang="en-US" b="1" dirty="0" smtClean="0"/>
              <a:t>Idea</a:t>
            </a:r>
            <a:r>
              <a:rPr lang="en-US" b="1" dirty="0"/>
              <a:t>: </a:t>
            </a:r>
            <a:r>
              <a:rPr lang="en-US" dirty="0"/>
              <a:t>server RPC code detects duplicate requests </a:t>
            </a:r>
            <a:endParaRPr lang="en-US" dirty="0" smtClean="0"/>
          </a:p>
          <a:p>
            <a:pPr lvl="1"/>
            <a:r>
              <a:rPr lang="en-US" dirty="0"/>
              <a:t>R</a:t>
            </a:r>
            <a:r>
              <a:rPr lang="en-US" dirty="0" smtClean="0"/>
              <a:t>eturns </a:t>
            </a:r>
            <a:r>
              <a:rPr lang="en-US" dirty="0"/>
              <a:t>previous reply </a:t>
            </a:r>
            <a:r>
              <a:rPr lang="en-US" b="1" dirty="0"/>
              <a:t>instead of re-running handler </a:t>
            </a:r>
            <a:endParaRPr lang="en-US" b="1" dirty="0" smtClean="0"/>
          </a:p>
          <a:p>
            <a:endParaRPr lang="en-US" dirty="0" smtClean="0"/>
          </a:p>
          <a:p>
            <a:endParaRPr lang="en-US" dirty="0"/>
          </a:p>
          <a:p>
            <a:r>
              <a:rPr lang="en-US" i="1" dirty="0"/>
              <a:t>H</a:t>
            </a:r>
            <a:r>
              <a:rPr lang="en-US" i="1" dirty="0" smtClean="0"/>
              <a:t>ow </a:t>
            </a:r>
            <a:r>
              <a:rPr lang="en-US" i="1" dirty="0"/>
              <a:t>to detect a duplicate request</a:t>
            </a:r>
            <a:r>
              <a:rPr lang="en-US" i="1" dirty="0" smtClean="0"/>
              <a:t>?</a:t>
            </a:r>
          </a:p>
          <a:p>
            <a:pPr lvl="1"/>
            <a:r>
              <a:rPr lang="en-US" b="1" dirty="0" smtClean="0"/>
              <a:t>Test: </a:t>
            </a:r>
            <a:r>
              <a:rPr lang="en-US" dirty="0" smtClean="0"/>
              <a:t>Server sees same function, same arguments twice</a:t>
            </a:r>
            <a:endParaRPr lang="en-US" b="1" dirty="0" smtClean="0">
              <a:solidFill>
                <a:srgbClr val="FF0000"/>
              </a:solidFill>
            </a:endParaRPr>
          </a:p>
          <a:p>
            <a:pPr lvl="2"/>
            <a:r>
              <a:rPr lang="en-US" b="1" dirty="0" smtClean="0">
                <a:solidFill>
                  <a:srgbClr val="FF0000"/>
                </a:solidFill>
              </a:rPr>
              <a:t>No!</a:t>
            </a:r>
            <a:r>
              <a:rPr lang="en-US" dirty="0" smtClean="0"/>
              <a:t>  Sometimes applications </a:t>
            </a:r>
            <a:r>
              <a:rPr lang="en-US" b="1" dirty="0" smtClean="0"/>
              <a:t>legitimately</a:t>
            </a:r>
            <a:r>
              <a:rPr lang="en-US" dirty="0" smtClean="0"/>
              <a:t> submit the same function with same augments, twice in a row</a:t>
            </a:r>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40</a:t>
            </a:fld>
            <a:endParaRPr lang="en-US"/>
          </a:p>
        </p:txBody>
      </p:sp>
      <p:sp>
        <p:nvSpPr>
          <p:cNvPr id="4" name="Title 3"/>
          <p:cNvSpPr>
            <a:spLocks noGrp="1"/>
          </p:cNvSpPr>
          <p:nvPr>
            <p:ph type="title"/>
          </p:nvPr>
        </p:nvSpPr>
        <p:spPr/>
        <p:txBody>
          <a:bodyPr/>
          <a:lstStyle/>
          <a:p>
            <a:r>
              <a:rPr lang="en-US" dirty="0" smtClean="0"/>
              <a:t>At-Most-Once scheme</a:t>
            </a:r>
            <a:endParaRPr lang="en-US" dirty="0"/>
          </a:p>
        </p:txBody>
      </p:sp>
    </p:spTree>
    <p:extLst>
      <p:ext uri="{BB962C8B-B14F-4D97-AF65-F5344CB8AC3E}">
        <p14:creationId xmlns:p14="http://schemas.microsoft.com/office/powerpoint/2010/main" val="168048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763000" cy="2153653"/>
          </a:xfrm>
        </p:spPr>
        <p:txBody>
          <a:bodyPr>
            <a:normAutofit lnSpcReduction="10000"/>
          </a:bodyPr>
          <a:lstStyle/>
          <a:p>
            <a:r>
              <a:rPr lang="en-US" i="1" dirty="0" smtClean="0"/>
              <a:t>How </a:t>
            </a:r>
            <a:r>
              <a:rPr lang="en-US" i="1" dirty="0"/>
              <a:t>to detect a duplicate request</a:t>
            </a:r>
            <a:r>
              <a:rPr lang="en-US" i="1" dirty="0" smtClean="0"/>
              <a:t>?</a:t>
            </a:r>
          </a:p>
          <a:p>
            <a:endParaRPr lang="en-US" i="1" dirty="0" smtClean="0"/>
          </a:p>
          <a:p>
            <a:pPr lvl="1"/>
            <a:r>
              <a:rPr lang="en-US" dirty="0" smtClean="0"/>
              <a:t>Client </a:t>
            </a:r>
            <a:r>
              <a:rPr lang="en-US" dirty="0"/>
              <a:t>includes unique </a:t>
            </a:r>
            <a:r>
              <a:rPr lang="en-US" b="1" i="1" dirty="0" smtClean="0">
                <a:solidFill>
                  <a:schemeClr val="accent6">
                    <a:lumMod val="75000"/>
                  </a:schemeClr>
                </a:solidFill>
              </a:rPr>
              <a:t>transaction ID</a:t>
            </a:r>
            <a:r>
              <a:rPr lang="en-US" dirty="0" smtClean="0"/>
              <a:t> (</a:t>
            </a:r>
            <a:r>
              <a:rPr lang="en-US" b="1" i="1" dirty="0" smtClean="0">
                <a:solidFill>
                  <a:schemeClr val="accent6">
                    <a:lumMod val="75000"/>
                  </a:schemeClr>
                </a:solidFill>
              </a:rPr>
              <a:t>xid</a:t>
            </a:r>
            <a:r>
              <a:rPr lang="en-US" dirty="0" smtClean="0"/>
              <a:t>) with each one of its RPC requests</a:t>
            </a:r>
          </a:p>
          <a:p>
            <a:pPr lvl="1"/>
            <a:endParaRPr lang="en-US" dirty="0" smtClean="0"/>
          </a:p>
          <a:p>
            <a:pPr lvl="1"/>
            <a:r>
              <a:rPr lang="en-US" dirty="0" smtClean="0"/>
              <a:t>Client uses </a:t>
            </a:r>
            <a:r>
              <a:rPr lang="en-US" b="1" dirty="0"/>
              <a:t>same </a:t>
            </a:r>
            <a:r>
              <a:rPr lang="en-US" b="1" dirty="0" smtClean="0"/>
              <a:t>xid </a:t>
            </a:r>
            <a:r>
              <a:rPr lang="en-US" dirty="0" smtClean="0"/>
              <a:t>for retransmitted requests</a:t>
            </a:r>
          </a:p>
          <a:p>
            <a:pPr lvl="1"/>
            <a:endParaRPr lang="en-US"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41</a:t>
            </a:fld>
            <a:endParaRPr lang="en-US"/>
          </a:p>
        </p:txBody>
      </p:sp>
      <p:sp>
        <p:nvSpPr>
          <p:cNvPr id="4" name="Title 3"/>
          <p:cNvSpPr>
            <a:spLocks noGrp="1"/>
          </p:cNvSpPr>
          <p:nvPr>
            <p:ph type="title"/>
          </p:nvPr>
        </p:nvSpPr>
        <p:spPr/>
        <p:txBody>
          <a:bodyPr/>
          <a:lstStyle/>
          <a:p>
            <a:r>
              <a:rPr lang="en-US" dirty="0" smtClean="0"/>
              <a:t>At-Most-Once scheme</a:t>
            </a:r>
            <a:endParaRPr lang="en-US" dirty="0"/>
          </a:p>
        </p:txBody>
      </p:sp>
      <p:sp>
        <p:nvSpPr>
          <p:cNvPr id="5" name="Folded Corner 4"/>
          <p:cNvSpPr/>
          <p:nvPr/>
        </p:nvSpPr>
        <p:spPr>
          <a:xfrm>
            <a:off x="3026528" y="3830053"/>
            <a:ext cx="3090944" cy="2572703"/>
          </a:xfrm>
          <a:prstGeom prst="foldedCorner">
            <a:avLst>
              <a:gd name="adj" fmla="val 12781"/>
            </a:avLst>
          </a:prstGeom>
          <a:solidFill>
            <a:srgbClr val="FFFF99"/>
          </a:solidFill>
          <a:ln w="28575">
            <a:solidFill>
              <a:schemeClr val="tx1"/>
            </a:solidFill>
          </a:ln>
        </p:spPr>
        <p:txBody>
          <a:bodyPr wrap="square">
            <a:noAutofit/>
          </a:bodyPr>
          <a:lstStyle/>
          <a:p>
            <a:pPr algn="l"/>
            <a:r>
              <a:rPr lang="en-US" u="sng" dirty="0" smtClean="0">
                <a:latin typeface="+mj-lt"/>
              </a:rPr>
              <a:t>At-Most-Once Server</a:t>
            </a:r>
            <a:endParaRPr lang="en-US" b="0" dirty="0" smtClean="0">
              <a:latin typeface="Arial" charset="0"/>
            </a:endParaRPr>
          </a:p>
          <a:p>
            <a:pPr algn="l"/>
            <a:r>
              <a:rPr lang="en-US" dirty="0" smtClean="0">
                <a:latin typeface="Arial" charset="0"/>
              </a:rPr>
              <a:t>if</a:t>
            </a:r>
            <a:r>
              <a:rPr lang="en-US" b="0" dirty="0" smtClean="0">
                <a:latin typeface="Arial" charset="0"/>
              </a:rPr>
              <a:t> </a:t>
            </a:r>
            <a:r>
              <a:rPr lang="en-US" b="0" dirty="0">
                <a:latin typeface="Arial" charset="0"/>
              </a:rPr>
              <a:t>seen[</a:t>
            </a:r>
            <a:r>
              <a:rPr lang="en-US" b="0" dirty="0" err="1">
                <a:latin typeface="Arial" charset="0"/>
              </a:rPr>
              <a:t>xid</a:t>
            </a:r>
            <a:r>
              <a:rPr lang="en-US" b="0" dirty="0">
                <a:latin typeface="Arial" charset="0"/>
              </a:rPr>
              <a:t>]: </a:t>
            </a:r>
            <a:endParaRPr lang="en-US" b="0" dirty="0" smtClean="0">
              <a:latin typeface="Arial" charset="0"/>
            </a:endParaRPr>
          </a:p>
          <a:p>
            <a:pPr algn="l"/>
            <a:r>
              <a:rPr lang="en-US" b="0" dirty="0">
                <a:latin typeface="Arial" charset="0"/>
              </a:rPr>
              <a:t>	</a:t>
            </a:r>
            <a:r>
              <a:rPr lang="en-US" b="0" dirty="0" err="1" smtClean="0">
                <a:latin typeface="Arial" charset="0"/>
              </a:rPr>
              <a:t>retval</a:t>
            </a:r>
            <a:r>
              <a:rPr lang="en-US" b="0" dirty="0" smtClean="0">
                <a:latin typeface="Arial" charset="0"/>
              </a:rPr>
              <a:t> </a:t>
            </a:r>
            <a:r>
              <a:rPr lang="en-US" b="0" dirty="0">
                <a:latin typeface="Arial" charset="0"/>
              </a:rPr>
              <a:t>= old[</a:t>
            </a:r>
            <a:r>
              <a:rPr lang="en-US" b="0" dirty="0" err="1">
                <a:latin typeface="Arial" charset="0"/>
              </a:rPr>
              <a:t>xid</a:t>
            </a:r>
            <a:r>
              <a:rPr lang="en-US" b="0" dirty="0">
                <a:latin typeface="Arial" charset="0"/>
              </a:rPr>
              <a:t>] </a:t>
            </a:r>
            <a:endParaRPr lang="en-US" b="0" dirty="0" smtClean="0">
              <a:latin typeface="Arial" charset="0"/>
            </a:endParaRPr>
          </a:p>
          <a:p>
            <a:pPr algn="l"/>
            <a:r>
              <a:rPr lang="en-US" dirty="0">
                <a:latin typeface="Arial" charset="0"/>
              </a:rPr>
              <a:t>e</a:t>
            </a:r>
            <a:r>
              <a:rPr lang="en-US" dirty="0" smtClean="0">
                <a:latin typeface="Arial" charset="0"/>
              </a:rPr>
              <a:t>lse:</a:t>
            </a:r>
            <a:r>
              <a:rPr lang="en-US" b="0" dirty="0" smtClean="0">
                <a:latin typeface="Arial" charset="0"/>
              </a:rPr>
              <a:t> </a:t>
            </a:r>
          </a:p>
          <a:p>
            <a:pPr algn="l"/>
            <a:r>
              <a:rPr lang="en-US" b="0" dirty="0">
                <a:latin typeface="Arial" charset="0"/>
              </a:rPr>
              <a:t>	</a:t>
            </a:r>
            <a:r>
              <a:rPr lang="en-US" b="0" dirty="0" err="1" smtClean="0">
                <a:latin typeface="Arial" charset="0"/>
              </a:rPr>
              <a:t>retval</a:t>
            </a:r>
            <a:r>
              <a:rPr lang="en-US" b="0" dirty="0" smtClean="0">
                <a:latin typeface="Arial" charset="0"/>
              </a:rPr>
              <a:t> </a:t>
            </a:r>
            <a:r>
              <a:rPr lang="en-US" b="0" dirty="0">
                <a:latin typeface="Arial" charset="0"/>
              </a:rPr>
              <a:t>= handler() </a:t>
            </a:r>
            <a:endParaRPr lang="en-US" b="0" dirty="0" smtClean="0">
              <a:latin typeface="Arial" charset="0"/>
            </a:endParaRPr>
          </a:p>
          <a:p>
            <a:pPr algn="l"/>
            <a:r>
              <a:rPr lang="en-US" b="0" dirty="0">
                <a:latin typeface="Arial" charset="0"/>
              </a:rPr>
              <a:t>	</a:t>
            </a:r>
            <a:r>
              <a:rPr lang="en-US" b="0" dirty="0" smtClean="0">
                <a:latin typeface="Arial" charset="0"/>
              </a:rPr>
              <a:t>old[</a:t>
            </a:r>
            <a:r>
              <a:rPr lang="en-US" b="0" dirty="0" err="1" smtClean="0">
                <a:latin typeface="Arial" charset="0"/>
              </a:rPr>
              <a:t>xid</a:t>
            </a:r>
            <a:r>
              <a:rPr lang="en-US" b="0" dirty="0">
                <a:latin typeface="Arial" charset="0"/>
              </a:rPr>
              <a:t>] = </a:t>
            </a:r>
            <a:r>
              <a:rPr lang="en-US" b="0" dirty="0" err="1" smtClean="0">
                <a:latin typeface="Arial" charset="0"/>
              </a:rPr>
              <a:t>retval</a:t>
            </a:r>
            <a:r>
              <a:rPr lang="en-US" b="0" dirty="0" smtClean="0">
                <a:latin typeface="Arial" charset="0"/>
              </a:rPr>
              <a:t> </a:t>
            </a:r>
          </a:p>
          <a:p>
            <a:pPr algn="l"/>
            <a:r>
              <a:rPr lang="en-US" b="0" dirty="0">
                <a:latin typeface="Arial" charset="0"/>
              </a:rPr>
              <a:t>	</a:t>
            </a:r>
            <a:r>
              <a:rPr lang="en-US" b="0" dirty="0" smtClean="0">
                <a:latin typeface="Arial" charset="0"/>
              </a:rPr>
              <a:t>seen[</a:t>
            </a:r>
            <a:r>
              <a:rPr lang="en-US" b="0" dirty="0" err="1" smtClean="0">
                <a:latin typeface="Arial" charset="0"/>
              </a:rPr>
              <a:t>xid</a:t>
            </a:r>
            <a:r>
              <a:rPr lang="en-US" b="0" dirty="0">
                <a:latin typeface="Arial" charset="0"/>
              </a:rPr>
              <a:t>] = </a:t>
            </a:r>
            <a:r>
              <a:rPr lang="en-US" dirty="0" smtClean="0">
                <a:latin typeface="Arial" charset="0"/>
              </a:rPr>
              <a:t>true</a:t>
            </a:r>
          </a:p>
          <a:p>
            <a:pPr algn="l"/>
            <a:r>
              <a:rPr lang="en-US" dirty="0">
                <a:latin typeface="Arial" charset="0"/>
              </a:rPr>
              <a:t>r</a:t>
            </a:r>
            <a:r>
              <a:rPr lang="en-US" dirty="0" smtClean="0">
                <a:latin typeface="Arial" charset="0"/>
              </a:rPr>
              <a:t>eturn</a:t>
            </a:r>
            <a:r>
              <a:rPr lang="en-US" b="0" dirty="0" smtClean="0">
                <a:latin typeface="Arial" charset="0"/>
              </a:rPr>
              <a:t> </a:t>
            </a:r>
            <a:r>
              <a:rPr lang="en-US" b="0" dirty="0" err="1" smtClean="0">
                <a:latin typeface="Arial" charset="0"/>
              </a:rPr>
              <a:t>retval</a:t>
            </a:r>
            <a:endParaRPr lang="en-US" b="0" dirty="0">
              <a:latin typeface="Arial" charset="0"/>
            </a:endParaRPr>
          </a:p>
        </p:txBody>
      </p:sp>
    </p:spTree>
    <p:extLst>
      <p:ext uri="{BB962C8B-B14F-4D97-AF65-F5344CB8AC3E}">
        <p14:creationId xmlns:p14="http://schemas.microsoft.com/office/powerpoint/2010/main" val="63143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t>How </a:t>
            </a:r>
            <a:r>
              <a:rPr lang="en-US" b="1" i="1" dirty="0"/>
              <a:t>to ensure </a:t>
            </a:r>
            <a:r>
              <a:rPr lang="en-US" b="1" i="1" dirty="0" smtClean="0"/>
              <a:t>that the xid is </a:t>
            </a:r>
            <a:r>
              <a:rPr lang="en-US" b="1" i="1" dirty="0"/>
              <a:t>unique</a:t>
            </a:r>
            <a:r>
              <a:rPr lang="en-US" b="1" i="1" dirty="0" smtClean="0"/>
              <a:t>?</a:t>
            </a:r>
          </a:p>
          <a:p>
            <a:pPr marL="514350" indent="-514350">
              <a:buFont typeface="+mj-lt"/>
              <a:buAutoNum type="arabicPeriod"/>
            </a:pPr>
            <a:endParaRPr lang="en-US" dirty="0" smtClean="0"/>
          </a:p>
          <a:p>
            <a:pPr marL="514350" indent="-514350">
              <a:buFont typeface="+mj-lt"/>
              <a:buAutoNum type="arabicPeriod"/>
            </a:pPr>
            <a:r>
              <a:rPr lang="en-US" dirty="0" smtClean="0"/>
              <a:t>Combine a unique</a:t>
            </a:r>
            <a:r>
              <a:rPr lang="en-US" dirty="0"/>
              <a:t> client ID (</a:t>
            </a:r>
            <a:r>
              <a:rPr lang="en-US" i="1" dirty="0"/>
              <a:t>e.g.</a:t>
            </a:r>
            <a:r>
              <a:rPr lang="en-US" dirty="0"/>
              <a:t>, IP address) with </a:t>
            </a:r>
            <a:r>
              <a:rPr lang="en-US" dirty="0" smtClean="0"/>
              <a:t>the current time of day</a:t>
            </a:r>
            <a:endParaRPr lang="en-US" dirty="0"/>
          </a:p>
          <a:p>
            <a:pPr marL="514350" indent="-514350">
              <a:buFont typeface="+mj-lt"/>
              <a:buAutoNum type="arabicPeriod"/>
            </a:pPr>
            <a:endParaRPr lang="en-US" dirty="0" smtClean="0"/>
          </a:p>
          <a:p>
            <a:pPr marL="514350" indent="-514350">
              <a:buFont typeface="+mj-lt"/>
              <a:buAutoNum type="arabicPeriod"/>
            </a:pPr>
            <a:r>
              <a:rPr lang="en-US" dirty="0" smtClean="0"/>
              <a:t>Combine unique </a:t>
            </a:r>
            <a:r>
              <a:rPr lang="en-US" dirty="0"/>
              <a:t>client ID </a:t>
            </a:r>
            <a:r>
              <a:rPr lang="en-US" dirty="0" smtClean="0"/>
              <a:t>with a </a:t>
            </a:r>
            <a:r>
              <a:rPr lang="en-US" dirty="0"/>
              <a:t>sequence </a:t>
            </a:r>
            <a:r>
              <a:rPr lang="en-US" dirty="0" smtClean="0"/>
              <a:t>number</a:t>
            </a:r>
          </a:p>
          <a:p>
            <a:pPr lvl="1"/>
            <a:r>
              <a:rPr lang="en-US" dirty="0" smtClean="0"/>
              <a:t>Suppose the client crashes and restarts.  </a:t>
            </a:r>
            <a:r>
              <a:rPr lang="en-US" i="1" dirty="0" smtClean="0"/>
              <a:t>Can it reuse the same client ID?</a:t>
            </a:r>
          </a:p>
          <a:p>
            <a:endParaRPr lang="en-US" i="1" dirty="0" smtClean="0"/>
          </a:p>
          <a:p>
            <a:pPr marL="514350" indent="-514350">
              <a:buFont typeface="+mj-lt"/>
              <a:buAutoNum type="arabicPeriod" startAt="3"/>
            </a:pPr>
            <a:r>
              <a:rPr lang="en-US" dirty="0" smtClean="0"/>
              <a:t>Big random number</a:t>
            </a:r>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42</a:t>
            </a:fld>
            <a:endParaRPr lang="en-US"/>
          </a:p>
        </p:txBody>
      </p:sp>
      <p:sp>
        <p:nvSpPr>
          <p:cNvPr id="4" name="Title 3"/>
          <p:cNvSpPr>
            <a:spLocks noGrp="1"/>
          </p:cNvSpPr>
          <p:nvPr>
            <p:ph type="title"/>
          </p:nvPr>
        </p:nvSpPr>
        <p:spPr/>
        <p:txBody>
          <a:bodyPr/>
          <a:lstStyle/>
          <a:p>
            <a:r>
              <a:rPr lang="en-US" dirty="0" smtClean="0"/>
              <a:t>At Most Once: Ensuring unique XIDs</a:t>
            </a:r>
            <a:endParaRPr lang="en-US" dirty="0"/>
          </a:p>
        </p:txBody>
      </p:sp>
    </p:spTree>
    <p:extLst>
      <p:ext uri="{BB962C8B-B14F-4D97-AF65-F5344CB8AC3E}">
        <p14:creationId xmlns:p14="http://schemas.microsoft.com/office/powerpoint/2010/main" val="146606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763000" cy="3286041"/>
          </a:xfrm>
        </p:spPr>
        <p:txBody>
          <a:bodyPr>
            <a:normAutofit/>
          </a:bodyPr>
          <a:lstStyle/>
          <a:p>
            <a:r>
              <a:rPr lang="en-US" b="1" dirty="0" smtClean="0">
                <a:solidFill>
                  <a:srgbClr val="FF0000"/>
                </a:solidFill>
              </a:rPr>
              <a:t>Problem:</a:t>
            </a:r>
            <a:r>
              <a:rPr lang="en-US" b="1" dirty="0" smtClean="0"/>
              <a:t> </a:t>
            </a:r>
            <a:r>
              <a:rPr lang="en-US" b="1" dirty="0" smtClean="0">
                <a:latin typeface="Courier" charset="0"/>
                <a:ea typeface="Courier" charset="0"/>
                <a:cs typeface="Courier" charset="0"/>
              </a:rPr>
              <a:t>seen</a:t>
            </a:r>
            <a:r>
              <a:rPr lang="en-US" b="1" dirty="0" smtClean="0"/>
              <a:t> </a:t>
            </a:r>
            <a:r>
              <a:rPr lang="en-US" dirty="0" smtClean="0"/>
              <a:t>and</a:t>
            </a:r>
            <a:r>
              <a:rPr lang="en-US" b="1" dirty="0" smtClean="0"/>
              <a:t> </a:t>
            </a:r>
            <a:r>
              <a:rPr lang="en-US" b="1" dirty="0" smtClean="0">
                <a:latin typeface="Courier" charset="0"/>
                <a:ea typeface="Courier" charset="0"/>
                <a:cs typeface="Courier" charset="0"/>
              </a:rPr>
              <a:t>old</a:t>
            </a:r>
            <a:r>
              <a:rPr lang="en-US" dirty="0" smtClean="0"/>
              <a:t> arrays will </a:t>
            </a:r>
            <a:r>
              <a:rPr lang="en-US" b="1" dirty="0" smtClean="0">
                <a:solidFill>
                  <a:srgbClr val="FF0000"/>
                </a:solidFill>
              </a:rPr>
              <a:t>grow without bound</a:t>
            </a:r>
          </a:p>
          <a:p>
            <a:endParaRPr lang="en-US" b="1" dirty="0" smtClean="0"/>
          </a:p>
          <a:p>
            <a:r>
              <a:rPr lang="en-US" b="1" dirty="0" smtClean="0"/>
              <a:t>Observation: </a:t>
            </a:r>
            <a:r>
              <a:rPr lang="en-US" dirty="0" smtClean="0"/>
              <a:t>By construction, when the client gets a response to a particular xid, it will </a:t>
            </a:r>
            <a:r>
              <a:rPr lang="en-US" b="1" dirty="0" smtClean="0">
                <a:solidFill>
                  <a:schemeClr val="accent3">
                    <a:lumMod val="50000"/>
                  </a:schemeClr>
                </a:solidFill>
              </a:rPr>
              <a:t>never re-send it</a:t>
            </a:r>
            <a:endParaRPr lang="en-US" b="1" dirty="0">
              <a:solidFill>
                <a:schemeClr val="accent3">
                  <a:lumMod val="50000"/>
                </a:schemeClr>
              </a:solidFill>
            </a:endParaRPr>
          </a:p>
          <a:p>
            <a:endParaRPr lang="en-US" dirty="0" smtClean="0"/>
          </a:p>
          <a:p>
            <a:r>
              <a:rPr lang="en-US" dirty="0" smtClean="0"/>
              <a:t>Client could </a:t>
            </a:r>
            <a:r>
              <a:rPr lang="en-US" b="1" dirty="0" smtClean="0"/>
              <a:t>tell</a:t>
            </a:r>
            <a:r>
              <a:rPr lang="en-US" dirty="0" smtClean="0"/>
              <a:t> server “I’m done with xid </a:t>
            </a:r>
            <a:r>
              <a:rPr lang="en-US" i="1" dirty="0" smtClean="0"/>
              <a:t>x</a:t>
            </a:r>
            <a:r>
              <a:rPr lang="en-US" dirty="0" smtClean="0"/>
              <a:t> – delete it”</a:t>
            </a:r>
          </a:p>
          <a:p>
            <a:pPr lvl="1"/>
            <a:r>
              <a:rPr lang="en-US" dirty="0" smtClean="0"/>
              <a:t>Have to tell the server about </a:t>
            </a:r>
            <a:r>
              <a:rPr lang="en-US" b="1" dirty="0" smtClean="0">
                <a:solidFill>
                  <a:srgbClr val="FF0000"/>
                </a:solidFill>
              </a:rPr>
              <a:t>each and every </a:t>
            </a:r>
            <a:r>
              <a:rPr lang="en-US" dirty="0" smtClean="0"/>
              <a:t>retired xid</a:t>
            </a:r>
          </a:p>
          <a:p>
            <a:pPr lvl="2"/>
            <a:r>
              <a:rPr lang="en-US" dirty="0" smtClean="0"/>
              <a:t>Could </a:t>
            </a:r>
            <a:r>
              <a:rPr lang="en-US" b="1" dirty="0" smtClean="0"/>
              <a:t>piggyback </a:t>
            </a:r>
            <a:r>
              <a:rPr lang="en-US" dirty="0" smtClean="0"/>
              <a:t>on subsequent requests</a:t>
            </a:r>
          </a:p>
          <a:p>
            <a:endParaRPr lang="en-US" b="1"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43</a:t>
            </a:fld>
            <a:endParaRPr lang="en-US"/>
          </a:p>
        </p:txBody>
      </p:sp>
      <p:sp>
        <p:nvSpPr>
          <p:cNvPr id="4" name="Title 3"/>
          <p:cNvSpPr>
            <a:spLocks noGrp="1"/>
          </p:cNvSpPr>
          <p:nvPr>
            <p:ph type="title"/>
          </p:nvPr>
        </p:nvSpPr>
        <p:spPr/>
        <p:txBody>
          <a:bodyPr/>
          <a:lstStyle/>
          <a:p>
            <a:r>
              <a:rPr lang="en-US" dirty="0" smtClean="0"/>
              <a:t>At-Most-Once: Discarding server state</a:t>
            </a:r>
            <a:endParaRPr lang="en-US" dirty="0"/>
          </a:p>
        </p:txBody>
      </p:sp>
      <p:sp>
        <p:nvSpPr>
          <p:cNvPr id="5" name="Rectangle 4"/>
          <p:cNvSpPr/>
          <p:nvPr/>
        </p:nvSpPr>
        <p:spPr>
          <a:xfrm>
            <a:off x="1617227" y="4962441"/>
            <a:ext cx="5833346" cy="892552"/>
          </a:xfrm>
          <a:prstGeom prst="rect">
            <a:avLst/>
          </a:prstGeom>
          <a:solidFill>
            <a:schemeClr val="accent2">
              <a:lumMod val="20000"/>
              <a:lumOff val="80000"/>
            </a:schemeClr>
          </a:solidFill>
          <a:ln w="28575">
            <a:solidFill>
              <a:schemeClr val="tx1"/>
            </a:solidFill>
            <a:prstDash val="sysDash"/>
          </a:ln>
        </p:spPr>
        <p:txBody>
          <a:bodyPr wrap="square">
            <a:spAutoFit/>
          </a:bodyPr>
          <a:lstStyle/>
          <a:p>
            <a:r>
              <a:rPr lang="en-US" sz="2600" dirty="0" smtClean="0">
                <a:solidFill>
                  <a:srgbClr val="FF0000"/>
                </a:solidFill>
                <a:latin typeface="Arial" charset="0"/>
                <a:ea typeface="Arial" charset="0"/>
                <a:cs typeface="Arial" charset="0"/>
              </a:rPr>
              <a:t>Significant overhead </a:t>
            </a:r>
            <a:r>
              <a:rPr lang="en-US" sz="2600" dirty="0" smtClean="0">
                <a:latin typeface="Arial" charset="0"/>
                <a:ea typeface="Arial" charset="0"/>
                <a:cs typeface="Arial" charset="0"/>
              </a:rPr>
              <a:t>if many RPCs are in flight, in parallel</a:t>
            </a:r>
            <a:endParaRPr lang="en-US" sz="2600" dirty="0">
              <a:latin typeface="Arial" charset="0"/>
              <a:ea typeface="Arial" charset="0"/>
              <a:cs typeface="Arial" charset="0"/>
            </a:endParaRPr>
          </a:p>
        </p:txBody>
      </p:sp>
    </p:spTree>
    <p:extLst>
      <p:ext uri="{BB962C8B-B14F-4D97-AF65-F5344CB8AC3E}">
        <p14:creationId xmlns:p14="http://schemas.microsoft.com/office/powerpoint/2010/main" val="187073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a:solidFill>
                  <a:srgbClr val="FF0000"/>
                </a:solidFill>
              </a:rPr>
              <a:t>Problem:</a:t>
            </a:r>
            <a:r>
              <a:rPr lang="en-US" b="1" dirty="0"/>
              <a:t> </a:t>
            </a:r>
            <a:r>
              <a:rPr lang="en-US" b="1" dirty="0">
                <a:latin typeface="Courier" charset="0"/>
                <a:ea typeface="Courier" charset="0"/>
                <a:cs typeface="Courier" charset="0"/>
              </a:rPr>
              <a:t>seen</a:t>
            </a:r>
            <a:r>
              <a:rPr lang="en-US" b="1" dirty="0"/>
              <a:t> </a:t>
            </a:r>
            <a:r>
              <a:rPr lang="en-US" dirty="0"/>
              <a:t>and</a:t>
            </a:r>
            <a:r>
              <a:rPr lang="en-US" b="1" dirty="0"/>
              <a:t> </a:t>
            </a:r>
            <a:r>
              <a:rPr lang="en-US" b="1" dirty="0">
                <a:latin typeface="Courier" charset="0"/>
                <a:ea typeface="Courier" charset="0"/>
                <a:cs typeface="Courier" charset="0"/>
              </a:rPr>
              <a:t>old</a:t>
            </a:r>
            <a:r>
              <a:rPr lang="en-US" dirty="0"/>
              <a:t> arrays will </a:t>
            </a:r>
            <a:r>
              <a:rPr lang="en-US" b="1" dirty="0">
                <a:solidFill>
                  <a:srgbClr val="FF0000"/>
                </a:solidFill>
              </a:rPr>
              <a:t>grow without bound</a:t>
            </a:r>
          </a:p>
          <a:p>
            <a:endParaRPr lang="en-US" dirty="0" smtClean="0"/>
          </a:p>
          <a:p>
            <a:r>
              <a:rPr lang="en-US" dirty="0" smtClean="0"/>
              <a:t>Suppose xid = ⟨unique client id, sequence no.⟩</a:t>
            </a:r>
          </a:p>
          <a:p>
            <a:pPr lvl="1"/>
            <a:r>
              <a:rPr lang="en-US" i="1" dirty="0"/>
              <a:t>e</a:t>
            </a:r>
            <a:r>
              <a:rPr lang="en-US" i="1" dirty="0" smtClean="0"/>
              <a:t>.g.</a:t>
            </a:r>
            <a:r>
              <a:rPr lang="en-US" dirty="0" smtClean="0"/>
              <a:t> ⟨42, 1000⟩, </a:t>
            </a:r>
            <a:r>
              <a:rPr lang="en-US" dirty="0"/>
              <a:t>⟨42, </a:t>
            </a:r>
            <a:r>
              <a:rPr lang="en-US" dirty="0" smtClean="0"/>
              <a:t>1001⟩, </a:t>
            </a:r>
            <a:r>
              <a:rPr lang="en-US" dirty="0"/>
              <a:t>⟨42, </a:t>
            </a:r>
            <a:r>
              <a:rPr lang="en-US" dirty="0" smtClean="0"/>
              <a:t>1002⟩</a:t>
            </a:r>
          </a:p>
          <a:p>
            <a:endParaRPr lang="en-US" dirty="0"/>
          </a:p>
          <a:p>
            <a:r>
              <a:rPr lang="en-US" dirty="0" smtClean="0"/>
              <a:t>Client </a:t>
            </a:r>
            <a:r>
              <a:rPr lang="en-US" dirty="0"/>
              <a:t>includes </a:t>
            </a:r>
            <a:r>
              <a:rPr lang="en-US" dirty="0" smtClean="0"/>
              <a:t>“seen </a:t>
            </a:r>
            <a:r>
              <a:rPr lang="en-US" dirty="0"/>
              <a:t>all replies </a:t>
            </a:r>
            <a:r>
              <a:rPr lang="en-US" dirty="0" smtClean="0"/>
              <a:t>≤ </a:t>
            </a:r>
            <a:r>
              <a:rPr lang="en-US" i="1" dirty="0" smtClean="0"/>
              <a:t>X</a:t>
            </a:r>
            <a:r>
              <a:rPr lang="en-US" dirty="0" smtClean="0"/>
              <a:t>” </a:t>
            </a:r>
            <a:r>
              <a:rPr lang="en-US" dirty="0"/>
              <a:t>with every RPC </a:t>
            </a:r>
            <a:endParaRPr lang="en-US" dirty="0" smtClean="0"/>
          </a:p>
          <a:p>
            <a:pPr lvl="1"/>
            <a:r>
              <a:rPr lang="en-US" dirty="0" smtClean="0"/>
              <a:t>Much </a:t>
            </a:r>
            <a:r>
              <a:rPr lang="en-US" dirty="0"/>
              <a:t>like TCP </a:t>
            </a:r>
            <a:r>
              <a:rPr lang="en-US" dirty="0" smtClean="0"/>
              <a:t>sequence numbers, acks </a:t>
            </a:r>
          </a:p>
          <a:p>
            <a:endParaRPr lang="en-US" dirty="0" smtClean="0"/>
          </a:p>
          <a:p>
            <a:r>
              <a:rPr lang="en-US" i="1" dirty="0" smtClean="0"/>
              <a:t>How does the client </a:t>
            </a:r>
            <a:r>
              <a:rPr lang="en-US" b="1" i="1" dirty="0" smtClean="0"/>
              <a:t>know</a:t>
            </a:r>
            <a:r>
              <a:rPr lang="en-US" i="1" dirty="0" smtClean="0"/>
              <a:t> that the server received the information about retired RPCs?</a:t>
            </a:r>
          </a:p>
          <a:p>
            <a:pPr lvl="1"/>
            <a:r>
              <a:rPr lang="en-US" dirty="0" smtClean="0"/>
              <a:t>Each one of these is cumulative: later seen messages subsume earlier ones</a:t>
            </a:r>
            <a:endParaRPr lang="en-US"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44</a:t>
            </a:fld>
            <a:endParaRPr lang="en-US"/>
          </a:p>
        </p:txBody>
      </p:sp>
      <p:sp>
        <p:nvSpPr>
          <p:cNvPr id="4" name="Title 3"/>
          <p:cNvSpPr>
            <a:spLocks noGrp="1"/>
          </p:cNvSpPr>
          <p:nvPr>
            <p:ph type="title"/>
          </p:nvPr>
        </p:nvSpPr>
        <p:spPr/>
        <p:txBody>
          <a:bodyPr/>
          <a:lstStyle/>
          <a:p>
            <a:r>
              <a:rPr lang="en-US" dirty="0" smtClean="0"/>
              <a:t>At-Most-Once: Discarding server state</a:t>
            </a:r>
            <a:endParaRPr lang="en-US" dirty="0"/>
          </a:p>
        </p:txBody>
      </p:sp>
    </p:spTree>
    <p:extLst>
      <p:ext uri="{BB962C8B-B14F-4D97-AF65-F5344CB8AC3E}">
        <p14:creationId xmlns:p14="http://schemas.microsoft.com/office/powerpoint/2010/main" val="153718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solidFill>
                  <a:srgbClr val="FF0000"/>
                </a:solidFill>
              </a:rPr>
              <a:t>Problem: </a:t>
            </a:r>
            <a:r>
              <a:rPr lang="en-US" dirty="0" smtClean="0"/>
              <a:t>How to </a:t>
            </a:r>
            <a:r>
              <a:rPr lang="en-US" dirty="0"/>
              <a:t>handle </a:t>
            </a:r>
            <a:r>
              <a:rPr lang="en-US" dirty="0" smtClean="0"/>
              <a:t>a duplicate request </a:t>
            </a:r>
            <a:r>
              <a:rPr lang="en-US" dirty="0"/>
              <a:t>while </a:t>
            </a:r>
            <a:r>
              <a:rPr lang="en-US" dirty="0" smtClean="0"/>
              <a:t>the original </a:t>
            </a:r>
            <a:r>
              <a:rPr lang="en-US" dirty="0"/>
              <a:t>is still executing</a:t>
            </a:r>
            <a:r>
              <a:rPr lang="en-US" dirty="0" smtClean="0"/>
              <a:t>?</a:t>
            </a:r>
          </a:p>
          <a:p>
            <a:endParaRPr lang="en-US" dirty="0"/>
          </a:p>
          <a:p>
            <a:pPr lvl="1"/>
            <a:r>
              <a:rPr lang="en-US" dirty="0" smtClean="0"/>
              <a:t>Server doesn’t </a:t>
            </a:r>
            <a:r>
              <a:rPr lang="en-US" dirty="0"/>
              <a:t>know reply </a:t>
            </a:r>
            <a:r>
              <a:rPr lang="en-US" dirty="0" smtClean="0"/>
              <a:t>yet.  Also, we don’t </a:t>
            </a:r>
            <a:r>
              <a:rPr lang="en-US" dirty="0"/>
              <a:t>want to </a:t>
            </a:r>
            <a:r>
              <a:rPr lang="en-US" dirty="0" smtClean="0"/>
              <a:t>run the procedure </a:t>
            </a:r>
            <a:r>
              <a:rPr lang="en-US" dirty="0"/>
              <a:t>twice </a:t>
            </a:r>
            <a:endParaRPr lang="en-US" dirty="0" smtClean="0"/>
          </a:p>
          <a:p>
            <a:endParaRPr lang="en-US" dirty="0" smtClean="0"/>
          </a:p>
          <a:p>
            <a:endParaRPr lang="en-US" dirty="0"/>
          </a:p>
          <a:p>
            <a:r>
              <a:rPr lang="en-US" b="1" dirty="0" smtClean="0"/>
              <a:t>Idea:</a:t>
            </a:r>
            <a:r>
              <a:rPr lang="en-US" dirty="0" smtClean="0"/>
              <a:t> Add a </a:t>
            </a:r>
            <a:r>
              <a:rPr lang="en-US" b="1" dirty="0" smtClean="0">
                <a:latin typeface="Courier" charset="0"/>
                <a:ea typeface="Courier" charset="0"/>
                <a:cs typeface="Courier" charset="0"/>
              </a:rPr>
              <a:t>pending</a:t>
            </a:r>
            <a:r>
              <a:rPr lang="en-US" dirty="0" smtClean="0"/>
              <a:t> flag </a:t>
            </a:r>
            <a:r>
              <a:rPr lang="en-US" dirty="0"/>
              <a:t>per executing </a:t>
            </a:r>
            <a:r>
              <a:rPr lang="en-US" dirty="0" smtClean="0"/>
              <a:t>RPC</a:t>
            </a:r>
          </a:p>
          <a:p>
            <a:pPr lvl="1"/>
            <a:r>
              <a:rPr lang="en-US" dirty="0" smtClean="0"/>
              <a:t>Server waits for the procedure to finish, </a:t>
            </a:r>
            <a:r>
              <a:rPr lang="en-US" dirty="0"/>
              <a:t>or </a:t>
            </a:r>
            <a:r>
              <a:rPr lang="en-US" dirty="0" smtClean="0"/>
              <a:t>ignores</a:t>
            </a:r>
            <a:endParaRPr lang="en-US"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45</a:t>
            </a:fld>
            <a:endParaRPr lang="en-US"/>
          </a:p>
        </p:txBody>
      </p:sp>
      <p:sp>
        <p:nvSpPr>
          <p:cNvPr id="4" name="Title 3"/>
          <p:cNvSpPr>
            <a:spLocks noGrp="1"/>
          </p:cNvSpPr>
          <p:nvPr>
            <p:ph type="title"/>
          </p:nvPr>
        </p:nvSpPr>
        <p:spPr/>
        <p:txBody>
          <a:bodyPr/>
          <a:lstStyle/>
          <a:p>
            <a:r>
              <a:rPr lang="en-US" dirty="0" smtClean="0"/>
              <a:t>At-Most-Once: Concurrent requests</a:t>
            </a:r>
            <a:endParaRPr lang="en-US" dirty="0"/>
          </a:p>
        </p:txBody>
      </p:sp>
    </p:spTree>
    <p:extLst>
      <p:ext uri="{BB962C8B-B14F-4D97-AF65-F5344CB8AC3E}">
        <p14:creationId xmlns:p14="http://schemas.microsoft.com/office/powerpoint/2010/main" val="486101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solidFill>
                  <a:srgbClr val="FF0000"/>
                </a:solidFill>
              </a:rPr>
              <a:t>Problem:</a:t>
            </a:r>
            <a:r>
              <a:rPr lang="en-US" dirty="0" smtClean="0"/>
              <a:t> Server may crash and restart</a:t>
            </a:r>
          </a:p>
          <a:p>
            <a:endParaRPr lang="en-US" i="1" dirty="0" smtClean="0"/>
          </a:p>
          <a:p>
            <a:endParaRPr lang="en-US" i="1" dirty="0"/>
          </a:p>
          <a:p>
            <a:r>
              <a:rPr lang="en-US" i="1" dirty="0" smtClean="0"/>
              <a:t>Does server need to write its tables to disk?</a:t>
            </a:r>
            <a:endParaRPr lang="en-US" dirty="0" smtClean="0"/>
          </a:p>
          <a:p>
            <a:endParaRPr lang="en-US" dirty="0" smtClean="0"/>
          </a:p>
          <a:p>
            <a:endParaRPr lang="en-US" dirty="0"/>
          </a:p>
          <a:p>
            <a:r>
              <a:rPr lang="en-US" dirty="0" smtClean="0"/>
              <a:t>Yes!  On </a:t>
            </a:r>
            <a:r>
              <a:rPr lang="en-US" b="1" dirty="0" smtClean="0"/>
              <a:t>server crash and restart:</a:t>
            </a:r>
          </a:p>
          <a:p>
            <a:pPr lvl="1"/>
            <a:r>
              <a:rPr lang="en-US" dirty="0" smtClean="0"/>
              <a:t>If </a:t>
            </a:r>
            <a:r>
              <a:rPr lang="en-US" b="1" dirty="0" smtClean="0">
                <a:latin typeface="Courier" charset="0"/>
                <a:ea typeface="Courier" charset="0"/>
                <a:cs typeface="Courier" charset="0"/>
              </a:rPr>
              <a:t>old[]</a:t>
            </a:r>
            <a:r>
              <a:rPr lang="en-US" dirty="0" smtClean="0"/>
              <a:t>, </a:t>
            </a:r>
            <a:r>
              <a:rPr lang="en-US" b="1" dirty="0" smtClean="0">
                <a:latin typeface="Courier" charset="0"/>
                <a:ea typeface="Courier" charset="0"/>
                <a:cs typeface="Courier" charset="0"/>
              </a:rPr>
              <a:t>seen[]</a:t>
            </a:r>
            <a:r>
              <a:rPr lang="en-US" dirty="0" smtClean="0"/>
              <a:t> tables are only in memory:</a:t>
            </a:r>
          </a:p>
          <a:p>
            <a:pPr lvl="2"/>
            <a:r>
              <a:rPr lang="en-US" dirty="0" smtClean="0"/>
              <a:t>Server will forget, </a:t>
            </a:r>
            <a:r>
              <a:rPr lang="en-US" b="1" dirty="0" smtClean="0">
                <a:solidFill>
                  <a:srgbClr val="FF0000"/>
                </a:solidFill>
              </a:rPr>
              <a:t>accept duplicate requests</a:t>
            </a:r>
          </a:p>
          <a:p>
            <a:endParaRPr lang="en-US" b="1" dirty="0">
              <a:solidFill>
                <a:srgbClr val="FF0000"/>
              </a:solidFill>
            </a:endParaRPr>
          </a:p>
          <a:p>
            <a:endParaRPr lang="en-US"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46</a:t>
            </a:fld>
            <a:endParaRPr lang="en-US"/>
          </a:p>
        </p:txBody>
      </p:sp>
      <p:sp>
        <p:nvSpPr>
          <p:cNvPr id="4" name="Title 3"/>
          <p:cNvSpPr>
            <a:spLocks noGrp="1"/>
          </p:cNvSpPr>
          <p:nvPr>
            <p:ph type="title"/>
          </p:nvPr>
        </p:nvSpPr>
        <p:spPr/>
        <p:txBody>
          <a:bodyPr/>
          <a:lstStyle/>
          <a:p>
            <a:r>
              <a:rPr lang="en-US" dirty="0" smtClean="0"/>
              <a:t>At Most Once: Server crash and restart</a:t>
            </a:r>
            <a:endParaRPr lang="en-US" dirty="0"/>
          </a:p>
        </p:txBody>
      </p:sp>
    </p:spTree>
    <p:extLst>
      <p:ext uri="{BB962C8B-B14F-4D97-AF65-F5344CB8AC3E}">
        <p14:creationId xmlns:p14="http://schemas.microsoft.com/office/powerpoint/2010/main" val="118114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Opens a </a:t>
            </a:r>
            <a:r>
              <a:rPr lang="en-US" dirty="0"/>
              <a:t>TCP </a:t>
            </a:r>
            <a:r>
              <a:rPr lang="en-US" dirty="0" smtClean="0"/>
              <a:t>connection and writes the request</a:t>
            </a:r>
          </a:p>
          <a:p>
            <a:pPr lvl="1"/>
            <a:r>
              <a:rPr lang="en-US" dirty="0" smtClean="0"/>
              <a:t>TCP </a:t>
            </a:r>
            <a:r>
              <a:rPr lang="en-US" dirty="0"/>
              <a:t>may </a:t>
            </a:r>
            <a:r>
              <a:rPr lang="en-US" dirty="0" smtClean="0"/>
              <a:t>retransmit but </a:t>
            </a:r>
            <a:r>
              <a:rPr lang="en-US" dirty="0"/>
              <a:t>server's </a:t>
            </a:r>
            <a:r>
              <a:rPr lang="en-US" dirty="0" smtClean="0"/>
              <a:t>TCP receiver </a:t>
            </a:r>
            <a:r>
              <a:rPr lang="en-US" b="1" dirty="0">
                <a:solidFill>
                  <a:schemeClr val="accent3">
                    <a:lumMod val="50000"/>
                  </a:schemeClr>
                </a:solidFill>
              </a:rPr>
              <a:t>will filter out </a:t>
            </a:r>
            <a:r>
              <a:rPr lang="en-US" b="1" dirty="0" smtClean="0">
                <a:solidFill>
                  <a:schemeClr val="accent3">
                    <a:lumMod val="50000"/>
                  </a:schemeClr>
                </a:solidFill>
              </a:rPr>
              <a:t>duplicates internally, </a:t>
            </a:r>
            <a:r>
              <a:rPr lang="en-US" dirty="0" smtClean="0"/>
              <a:t>with sequence numbers</a:t>
            </a:r>
          </a:p>
          <a:p>
            <a:pPr lvl="1"/>
            <a:endParaRPr lang="en-US" dirty="0" smtClean="0"/>
          </a:p>
          <a:p>
            <a:pPr lvl="1"/>
            <a:r>
              <a:rPr lang="en-US" dirty="0"/>
              <a:t>N</a:t>
            </a:r>
            <a:r>
              <a:rPr lang="en-US" dirty="0" smtClean="0"/>
              <a:t>o </a:t>
            </a:r>
            <a:r>
              <a:rPr lang="en-US" dirty="0"/>
              <a:t>retry in Go </a:t>
            </a:r>
            <a:r>
              <a:rPr lang="en-US" dirty="0" smtClean="0"/>
              <a:t>RPC code </a:t>
            </a:r>
            <a:r>
              <a:rPr lang="en-US" dirty="0"/>
              <a:t>(</a:t>
            </a:r>
            <a:r>
              <a:rPr lang="en-US" i="1" dirty="0"/>
              <a:t>i.e.</a:t>
            </a:r>
            <a:r>
              <a:rPr lang="en-US" dirty="0"/>
              <a:t> </a:t>
            </a:r>
            <a:r>
              <a:rPr lang="en-US" dirty="0" smtClean="0"/>
              <a:t>will </a:t>
            </a:r>
            <a:r>
              <a:rPr lang="en-US" b="1" dirty="0" smtClean="0"/>
              <a:t>not</a:t>
            </a:r>
            <a:r>
              <a:rPr lang="en-US" dirty="0" smtClean="0"/>
              <a:t> create a second TCP connection)</a:t>
            </a:r>
          </a:p>
          <a:p>
            <a:endParaRPr lang="en-US" dirty="0" smtClean="0"/>
          </a:p>
          <a:p>
            <a:r>
              <a:rPr lang="en-US" dirty="0" smtClean="0"/>
              <a:t>However: Go </a:t>
            </a:r>
            <a:r>
              <a:rPr lang="en-US" dirty="0"/>
              <a:t>RPC </a:t>
            </a:r>
            <a:r>
              <a:rPr lang="en-US" b="1" dirty="0" smtClean="0"/>
              <a:t>returns </a:t>
            </a:r>
            <a:r>
              <a:rPr lang="en-US" b="1" dirty="0"/>
              <a:t>an error </a:t>
            </a:r>
            <a:r>
              <a:rPr lang="en-US" dirty="0"/>
              <a:t>if it doesn't get a </a:t>
            </a:r>
            <a:r>
              <a:rPr lang="en-US" dirty="0" smtClean="0"/>
              <a:t>reply</a:t>
            </a:r>
          </a:p>
          <a:p>
            <a:pPr lvl="1"/>
            <a:r>
              <a:rPr lang="en-US" dirty="0"/>
              <a:t>P</a:t>
            </a:r>
            <a:r>
              <a:rPr lang="en-US" dirty="0" smtClean="0"/>
              <a:t>erhaps </a:t>
            </a:r>
            <a:r>
              <a:rPr lang="en-US" dirty="0"/>
              <a:t>after a </a:t>
            </a:r>
            <a:r>
              <a:rPr lang="en-US" dirty="0" smtClean="0"/>
              <a:t>TCP timeout</a:t>
            </a:r>
          </a:p>
          <a:p>
            <a:pPr lvl="1"/>
            <a:r>
              <a:rPr lang="en-US" dirty="0" smtClean="0"/>
              <a:t>Perhaps </a:t>
            </a:r>
            <a:r>
              <a:rPr lang="en-US" dirty="0"/>
              <a:t>server </a:t>
            </a:r>
            <a:r>
              <a:rPr lang="en-US" dirty="0" smtClean="0"/>
              <a:t>didn’t </a:t>
            </a:r>
            <a:r>
              <a:rPr lang="en-US" dirty="0"/>
              <a:t>see </a:t>
            </a:r>
            <a:r>
              <a:rPr lang="en-US" dirty="0" smtClean="0"/>
              <a:t>request</a:t>
            </a:r>
          </a:p>
          <a:p>
            <a:pPr lvl="1"/>
            <a:r>
              <a:rPr lang="en-US" dirty="0"/>
              <a:t>P</a:t>
            </a:r>
            <a:r>
              <a:rPr lang="en-US" dirty="0" smtClean="0"/>
              <a:t>erhaps </a:t>
            </a:r>
            <a:r>
              <a:rPr lang="en-US" dirty="0"/>
              <a:t>server processed request but server/net failed before reply came </a:t>
            </a:r>
            <a:r>
              <a:rPr lang="en-US" dirty="0" smtClean="0"/>
              <a:t>back</a:t>
            </a:r>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47</a:t>
            </a:fld>
            <a:endParaRPr lang="en-US"/>
          </a:p>
        </p:txBody>
      </p:sp>
      <p:sp>
        <p:nvSpPr>
          <p:cNvPr id="4" name="Title 3"/>
          <p:cNvSpPr>
            <a:spLocks noGrp="1"/>
          </p:cNvSpPr>
          <p:nvPr>
            <p:ph type="title"/>
          </p:nvPr>
        </p:nvSpPr>
        <p:spPr/>
        <p:txBody>
          <a:bodyPr/>
          <a:lstStyle/>
          <a:p>
            <a:r>
              <a:rPr lang="en-US" dirty="0" smtClean="0"/>
              <a:t>Go’s net/</a:t>
            </a:r>
            <a:r>
              <a:rPr lang="en-US" dirty="0" err="1" smtClean="0"/>
              <a:t>rpc</a:t>
            </a:r>
            <a:r>
              <a:rPr lang="en-US" dirty="0" smtClean="0"/>
              <a:t> is at-most-once</a:t>
            </a:r>
            <a:endParaRPr lang="en-US" dirty="0"/>
          </a:p>
        </p:txBody>
      </p:sp>
    </p:spTree>
    <p:extLst>
      <p:ext uri="{BB962C8B-B14F-4D97-AF65-F5344CB8AC3E}">
        <p14:creationId xmlns:p14="http://schemas.microsoft.com/office/powerpoint/2010/main" val="129119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Go’s RPC </a:t>
            </a:r>
            <a:r>
              <a:rPr lang="en-US" sz="2800" b="1" dirty="0" smtClean="0"/>
              <a:t>isn’t enough </a:t>
            </a:r>
            <a:r>
              <a:rPr lang="en-US" sz="2800" dirty="0"/>
              <a:t>for </a:t>
            </a:r>
            <a:r>
              <a:rPr lang="en-US" sz="2800" dirty="0" smtClean="0"/>
              <a:t>Assignments 1 and 2 </a:t>
            </a:r>
          </a:p>
          <a:p>
            <a:pPr lvl="1"/>
            <a:r>
              <a:rPr lang="en-US" sz="2800" dirty="0" smtClean="0"/>
              <a:t>It only </a:t>
            </a:r>
            <a:r>
              <a:rPr lang="en-US" sz="2800" dirty="0"/>
              <a:t>applies to a single RPC </a:t>
            </a:r>
            <a:r>
              <a:rPr lang="en-US" sz="2800" dirty="0" smtClean="0"/>
              <a:t>call</a:t>
            </a:r>
          </a:p>
          <a:p>
            <a:pPr lvl="1"/>
            <a:endParaRPr lang="en-US" sz="2800" spc="-100" dirty="0" smtClean="0"/>
          </a:p>
          <a:p>
            <a:pPr lvl="1"/>
            <a:r>
              <a:rPr lang="en-US" sz="2800" spc="-100" dirty="0" smtClean="0"/>
              <a:t>If </a:t>
            </a:r>
            <a:r>
              <a:rPr lang="en-US" sz="2800" spc="-100" dirty="0"/>
              <a:t>worker doesn't respond, </a:t>
            </a:r>
            <a:r>
              <a:rPr lang="en-US" sz="2800" spc="-100" dirty="0" smtClean="0"/>
              <a:t>master </a:t>
            </a:r>
            <a:r>
              <a:rPr lang="en-US" sz="2800" b="1" spc="-100" dirty="0" smtClean="0">
                <a:solidFill>
                  <a:srgbClr val="00B050"/>
                </a:solidFill>
              </a:rPr>
              <a:t>re-sends</a:t>
            </a:r>
            <a:r>
              <a:rPr lang="en-US" sz="2800" spc="-100" dirty="0" smtClean="0"/>
              <a:t> to another</a:t>
            </a:r>
          </a:p>
          <a:p>
            <a:pPr lvl="2"/>
            <a:r>
              <a:rPr lang="en-US" sz="2800" dirty="0" smtClean="0"/>
              <a:t>Go </a:t>
            </a:r>
            <a:r>
              <a:rPr lang="en-US" sz="2800" dirty="0"/>
              <a:t>RPC </a:t>
            </a:r>
            <a:r>
              <a:rPr lang="en-US" sz="2800" b="1" dirty="0">
                <a:solidFill>
                  <a:srgbClr val="FF0000"/>
                </a:solidFill>
              </a:rPr>
              <a:t>can't detect </a:t>
            </a:r>
            <a:r>
              <a:rPr lang="en-US" sz="2800" dirty="0"/>
              <a:t>this kind of duplicate </a:t>
            </a:r>
            <a:endParaRPr lang="en-US" sz="2800" dirty="0" smtClean="0"/>
          </a:p>
          <a:p>
            <a:pPr lvl="1"/>
            <a:endParaRPr lang="en-US" sz="2800" b="1" dirty="0" smtClean="0">
              <a:solidFill>
                <a:srgbClr val="FF0000"/>
              </a:solidFill>
            </a:endParaRPr>
          </a:p>
          <a:p>
            <a:pPr lvl="1"/>
            <a:r>
              <a:rPr lang="en-US" sz="2800" b="1" dirty="0" smtClean="0">
                <a:solidFill>
                  <a:srgbClr val="FF0000"/>
                </a:solidFill>
              </a:rPr>
              <a:t>Breaks at-most-once </a:t>
            </a:r>
            <a:r>
              <a:rPr lang="en-US" sz="2800" dirty="0" smtClean="0"/>
              <a:t>semantics</a:t>
            </a:r>
          </a:p>
          <a:p>
            <a:pPr lvl="2"/>
            <a:r>
              <a:rPr lang="en-US" sz="2800" dirty="0" smtClean="0"/>
              <a:t>No </a:t>
            </a:r>
            <a:r>
              <a:rPr lang="en-US" sz="2800" dirty="0"/>
              <a:t>problem in </a:t>
            </a:r>
            <a:r>
              <a:rPr lang="en-US" sz="2800" dirty="0" smtClean="0"/>
              <a:t>Assignments 1 and 2 (handles </a:t>
            </a:r>
            <a:r>
              <a:rPr lang="en-US" sz="2800" dirty="0"/>
              <a:t>at application </a:t>
            </a:r>
            <a:r>
              <a:rPr lang="en-US" sz="2800" dirty="0" smtClean="0"/>
              <a:t>level)</a:t>
            </a:r>
          </a:p>
          <a:p>
            <a:endParaRPr lang="en-US" sz="2800" dirty="0" smtClean="0"/>
          </a:p>
          <a:p>
            <a:r>
              <a:rPr lang="en-US" sz="2800" dirty="0" smtClean="0"/>
              <a:t>In Assignment 3 </a:t>
            </a:r>
            <a:r>
              <a:rPr lang="en-US" sz="2800" b="1" dirty="0" smtClean="0"/>
              <a:t>you</a:t>
            </a:r>
            <a:r>
              <a:rPr lang="en-US" sz="2800" dirty="0" smtClean="0"/>
              <a:t> will explicitly </a:t>
            </a:r>
            <a:r>
              <a:rPr lang="en-US" sz="2800" dirty="0"/>
              <a:t>detect </a:t>
            </a:r>
            <a:r>
              <a:rPr lang="en-US" sz="2800" dirty="0" smtClean="0"/>
              <a:t>duplicates using something like what we’ve talked about</a:t>
            </a:r>
            <a:endParaRPr lang="en-US" sz="2800"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48</a:t>
            </a:fld>
            <a:endParaRPr lang="en-US"/>
          </a:p>
        </p:txBody>
      </p:sp>
      <p:sp>
        <p:nvSpPr>
          <p:cNvPr id="4" name="Title 3"/>
          <p:cNvSpPr>
            <a:spLocks noGrp="1"/>
          </p:cNvSpPr>
          <p:nvPr>
            <p:ph type="title"/>
          </p:nvPr>
        </p:nvSpPr>
        <p:spPr/>
        <p:txBody>
          <a:bodyPr/>
          <a:lstStyle/>
          <a:p>
            <a:r>
              <a:rPr lang="en-US" dirty="0" smtClean="0"/>
              <a:t>RPC and Assignments 1 and 2</a:t>
            </a:r>
            <a:endParaRPr lang="en-US" dirty="0"/>
          </a:p>
        </p:txBody>
      </p:sp>
    </p:spTree>
    <p:extLst>
      <p:ext uri="{BB962C8B-B14F-4D97-AF65-F5344CB8AC3E}">
        <p14:creationId xmlns:p14="http://schemas.microsoft.com/office/powerpoint/2010/main" val="118483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Need retransmission of at least once scheme</a:t>
            </a:r>
          </a:p>
          <a:p>
            <a:endParaRPr lang="en-US" dirty="0" smtClean="0"/>
          </a:p>
          <a:p>
            <a:r>
              <a:rPr lang="en-US" dirty="0" smtClean="0"/>
              <a:t>Plus the duplicate filtering of at most once scheme</a:t>
            </a:r>
          </a:p>
          <a:p>
            <a:pPr lvl="1"/>
            <a:r>
              <a:rPr lang="en-US" dirty="0"/>
              <a:t>To survive </a:t>
            </a:r>
            <a:r>
              <a:rPr lang="en-US" b="1" dirty="0"/>
              <a:t>client</a:t>
            </a:r>
            <a:r>
              <a:rPr lang="en-US" dirty="0"/>
              <a:t> crashes, client needs to record pending RPCs on disk</a:t>
            </a:r>
          </a:p>
          <a:p>
            <a:pPr lvl="2"/>
            <a:r>
              <a:rPr lang="en-US" dirty="0"/>
              <a:t>So it can replay them with the same unique identifier</a:t>
            </a:r>
          </a:p>
          <a:p>
            <a:endParaRPr lang="en-US" dirty="0" smtClean="0"/>
          </a:p>
          <a:p>
            <a:r>
              <a:rPr lang="en-US" dirty="0" smtClean="0"/>
              <a:t>Plus story for making server reliable</a:t>
            </a:r>
          </a:p>
          <a:p>
            <a:pPr lvl="1"/>
            <a:r>
              <a:rPr lang="en-US" dirty="0" smtClean="0"/>
              <a:t>Even if server fails, it needs to continue with full state</a:t>
            </a:r>
          </a:p>
          <a:p>
            <a:pPr lvl="1"/>
            <a:r>
              <a:rPr lang="en-US" dirty="0" smtClean="0"/>
              <a:t>To survive </a:t>
            </a:r>
            <a:r>
              <a:rPr lang="en-US" b="1" dirty="0" smtClean="0"/>
              <a:t>server</a:t>
            </a:r>
            <a:r>
              <a:rPr lang="en-US" dirty="0" smtClean="0"/>
              <a:t> crashes, server should log to disk results of completed RPCs (to suppress duplicates)</a:t>
            </a:r>
          </a:p>
          <a:p>
            <a:endParaRPr lang="en-US" dirty="0"/>
          </a:p>
          <a:p>
            <a:r>
              <a:rPr lang="en-US" dirty="0" smtClean="0"/>
              <a:t>Similar to Two-Phase Commit (later)</a:t>
            </a:r>
            <a:endParaRPr lang="en-US"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49</a:t>
            </a:fld>
            <a:endParaRPr lang="en-US"/>
          </a:p>
        </p:txBody>
      </p:sp>
      <p:sp>
        <p:nvSpPr>
          <p:cNvPr id="4" name="Title 3"/>
          <p:cNvSpPr>
            <a:spLocks noGrp="1"/>
          </p:cNvSpPr>
          <p:nvPr>
            <p:ph type="title"/>
          </p:nvPr>
        </p:nvSpPr>
        <p:spPr/>
        <p:txBody>
          <a:bodyPr/>
          <a:lstStyle/>
          <a:p>
            <a:r>
              <a:rPr lang="en-US" dirty="0" smtClean="0"/>
              <a:t>Exactly-once?</a:t>
            </a:r>
            <a:endParaRPr lang="en-US" dirty="0"/>
          </a:p>
        </p:txBody>
      </p:sp>
    </p:spTree>
    <p:extLst>
      <p:ext uri="{BB962C8B-B14F-4D97-AF65-F5344CB8AC3E}">
        <p14:creationId xmlns:p14="http://schemas.microsoft.com/office/powerpoint/2010/main" val="203808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title"/>
          </p:nvPr>
        </p:nvSpPr>
        <p:spPr/>
        <p:txBody>
          <a:bodyPr>
            <a:normAutofit/>
          </a:bodyPr>
          <a:lstStyle/>
          <a:p>
            <a:r>
              <a:rPr lang="en-US" dirty="0" smtClean="0"/>
              <a:t>Solution: Layering</a:t>
            </a:r>
            <a:endParaRPr lang="en-US" dirty="0"/>
          </a:p>
        </p:txBody>
      </p:sp>
      <p:sp>
        <p:nvSpPr>
          <p:cNvPr id="936964" name="Rectangle 4"/>
          <p:cNvSpPr>
            <a:spLocks noGrp="1" noChangeArrowheads="1"/>
          </p:cNvSpPr>
          <p:nvPr>
            <p:ph type="body" idx="1"/>
          </p:nvPr>
        </p:nvSpPr>
        <p:spPr>
          <a:xfrm>
            <a:off x="152400" y="4874520"/>
            <a:ext cx="8763000" cy="1775662"/>
          </a:xfrm>
        </p:spPr>
        <p:txBody>
          <a:bodyPr>
            <a:normAutofit lnSpcReduction="10000"/>
          </a:bodyPr>
          <a:lstStyle/>
          <a:p>
            <a:r>
              <a:rPr lang="en-US" dirty="0" smtClean="0"/>
              <a:t>Intermediate </a:t>
            </a:r>
            <a:r>
              <a:rPr lang="en-US" b="1" i="1" dirty="0" smtClean="0">
                <a:solidFill>
                  <a:schemeClr val="accent6">
                    <a:lumMod val="75000"/>
                  </a:schemeClr>
                </a:solidFill>
              </a:rPr>
              <a:t>layers</a:t>
            </a:r>
            <a:r>
              <a:rPr lang="en-US" dirty="0" smtClean="0">
                <a:solidFill>
                  <a:schemeClr val="accent6">
                    <a:lumMod val="75000"/>
                  </a:schemeClr>
                </a:solidFill>
              </a:rPr>
              <a:t> </a:t>
            </a:r>
            <a:r>
              <a:rPr lang="en-US" dirty="0" smtClean="0"/>
              <a:t>provide a set of abstractions for applications and media</a:t>
            </a:r>
          </a:p>
          <a:p>
            <a:endParaRPr lang="en-US" dirty="0" smtClean="0"/>
          </a:p>
          <a:p>
            <a:r>
              <a:rPr lang="en-US" dirty="0" smtClean="0"/>
              <a:t>New applications or media need only implement for intermediate layer’s interface</a:t>
            </a:r>
          </a:p>
        </p:txBody>
      </p:sp>
      <p:sp>
        <p:nvSpPr>
          <p:cNvPr id="34833" name="Text Box 18"/>
          <p:cNvSpPr txBox="1">
            <a:spLocks noChangeArrowheads="1"/>
          </p:cNvSpPr>
          <p:nvPr/>
        </p:nvSpPr>
        <p:spPr bwMode="auto">
          <a:xfrm>
            <a:off x="457200" y="1779511"/>
            <a:ext cx="2029703" cy="4616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dirty="0" smtClean="0">
                <a:latin typeface="Arial" charset="0"/>
              </a:rPr>
              <a:t>Applications</a:t>
            </a:r>
            <a:endParaRPr lang="en-US" sz="2400" dirty="0">
              <a:latin typeface="Arial" charset="0"/>
            </a:endParaRPr>
          </a:p>
        </p:txBody>
      </p:sp>
      <p:sp>
        <p:nvSpPr>
          <p:cNvPr id="34834" name="Text Box 19"/>
          <p:cNvSpPr txBox="1">
            <a:spLocks noChangeArrowheads="1"/>
          </p:cNvSpPr>
          <p:nvPr/>
        </p:nvSpPr>
        <p:spPr bwMode="auto">
          <a:xfrm>
            <a:off x="457201" y="3834121"/>
            <a:ext cx="1937433" cy="830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spc="-150" dirty="0" smtClean="0">
                <a:latin typeface="Arial" charset="0"/>
              </a:rPr>
              <a:t>Transmission</a:t>
            </a:r>
          </a:p>
          <a:p>
            <a:pPr algn="l"/>
            <a:r>
              <a:rPr lang="en-US" sz="2400" spc="-150" dirty="0" smtClean="0">
                <a:latin typeface="Arial" charset="0"/>
              </a:rPr>
              <a:t>media</a:t>
            </a:r>
            <a:endParaRPr lang="en-US" sz="2400" spc="-150" dirty="0">
              <a:latin typeface="Arial" charset="0"/>
            </a:endParaRPr>
          </a:p>
        </p:txBody>
      </p:sp>
      <p:sp>
        <p:nvSpPr>
          <p:cNvPr id="40" name="Rectangle 39"/>
          <p:cNvSpPr/>
          <p:nvPr/>
        </p:nvSpPr>
        <p:spPr>
          <a:xfrm>
            <a:off x="4342569" y="1794107"/>
            <a:ext cx="1127449" cy="453867"/>
          </a:xfrm>
          <a:prstGeom prst="rect">
            <a:avLst/>
          </a:prstGeom>
          <a:solidFill>
            <a:srgbClr val="948A54"/>
          </a:solidFill>
          <a:ln w="28575">
            <a:solidFill>
              <a:schemeClr val="tx1"/>
            </a:solidFill>
            <a:miter lim="800000"/>
            <a:headEnd/>
            <a:tailEnd/>
          </a:ln>
        </p:spPr>
        <p:txBody>
          <a:bodyPr wrap="none" anchor="ctr">
            <a:prstTxWarp prst="textNoShape">
              <a:avLst/>
            </a:prstTxWarp>
          </a:bodyPr>
          <a:lstStyle/>
          <a:p>
            <a:pPr algn="ctr"/>
            <a:r>
              <a:rPr lang="en-US" sz="2400" b="0" dirty="0" smtClean="0">
                <a:solidFill>
                  <a:schemeClr val="tx1"/>
                </a:solidFill>
                <a:latin typeface="Arial" charset="0"/>
              </a:rPr>
              <a:t>Skype</a:t>
            </a:r>
            <a:endParaRPr lang="en-US" sz="2400" b="0" dirty="0">
              <a:solidFill>
                <a:schemeClr val="tx1"/>
              </a:solidFill>
              <a:latin typeface="Arial" charset="0"/>
            </a:endParaRPr>
          </a:p>
        </p:txBody>
      </p:sp>
      <p:sp>
        <p:nvSpPr>
          <p:cNvPr id="41" name="Rectangle 40"/>
          <p:cNvSpPr/>
          <p:nvPr/>
        </p:nvSpPr>
        <p:spPr>
          <a:xfrm>
            <a:off x="2814377" y="1794106"/>
            <a:ext cx="1308577" cy="444657"/>
          </a:xfrm>
          <a:prstGeom prst="rect">
            <a:avLst/>
          </a:prstGeom>
          <a:solidFill>
            <a:srgbClr val="948A54"/>
          </a:solidFill>
          <a:ln w="28575">
            <a:solidFill>
              <a:schemeClr val="tx1"/>
            </a:solidFill>
            <a:miter lim="800000"/>
            <a:headEnd/>
            <a:tailEnd/>
          </a:ln>
        </p:spPr>
        <p:txBody>
          <a:bodyPr wrap="none" anchor="ctr">
            <a:prstTxWarp prst="textNoShape">
              <a:avLst/>
            </a:prstTxWarp>
          </a:bodyPr>
          <a:lstStyle/>
          <a:p>
            <a:pPr algn="ctr"/>
            <a:r>
              <a:rPr lang="en-US" sz="2400" b="0" dirty="0" smtClean="0">
                <a:solidFill>
                  <a:schemeClr val="tx1"/>
                </a:solidFill>
                <a:latin typeface="Arial" charset="0"/>
              </a:rPr>
              <a:t>HTTP</a:t>
            </a:r>
            <a:endParaRPr lang="en-US" sz="2400" b="0" dirty="0">
              <a:solidFill>
                <a:schemeClr val="tx1"/>
              </a:solidFill>
              <a:latin typeface="Arial" charset="0"/>
            </a:endParaRPr>
          </a:p>
        </p:txBody>
      </p:sp>
      <p:sp>
        <p:nvSpPr>
          <p:cNvPr id="42" name="Rectangle 41"/>
          <p:cNvSpPr/>
          <p:nvPr/>
        </p:nvSpPr>
        <p:spPr>
          <a:xfrm>
            <a:off x="5717805" y="1794106"/>
            <a:ext cx="983814" cy="453868"/>
          </a:xfrm>
          <a:prstGeom prst="rect">
            <a:avLst/>
          </a:prstGeom>
          <a:solidFill>
            <a:srgbClr val="948A54"/>
          </a:solidFill>
          <a:ln w="28575">
            <a:solidFill>
              <a:schemeClr val="tx1"/>
            </a:solidFill>
            <a:miter lim="800000"/>
            <a:headEnd/>
            <a:tailEnd/>
          </a:ln>
        </p:spPr>
        <p:txBody>
          <a:bodyPr wrap="none" anchor="ctr">
            <a:prstTxWarp prst="textNoShape">
              <a:avLst/>
            </a:prstTxWarp>
          </a:bodyPr>
          <a:lstStyle/>
          <a:p>
            <a:pPr algn="ctr"/>
            <a:r>
              <a:rPr lang="en-US" sz="2400" b="0" dirty="0" smtClean="0">
                <a:solidFill>
                  <a:schemeClr val="tx1"/>
                </a:solidFill>
                <a:latin typeface="Arial" charset="0"/>
              </a:rPr>
              <a:t>SSH</a:t>
            </a:r>
            <a:endParaRPr lang="en-US" sz="2400" b="0" dirty="0">
              <a:solidFill>
                <a:schemeClr val="tx1"/>
              </a:solidFill>
              <a:latin typeface="Arial" charset="0"/>
            </a:endParaRPr>
          </a:p>
        </p:txBody>
      </p:sp>
      <p:sp>
        <p:nvSpPr>
          <p:cNvPr id="43" name="Rectangle 42"/>
          <p:cNvSpPr/>
          <p:nvPr/>
        </p:nvSpPr>
        <p:spPr>
          <a:xfrm>
            <a:off x="6932026" y="1794107"/>
            <a:ext cx="911391" cy="444656"/>
          </a:xfrm>
          <a:prstGeom prst="rect">
            <a:avLst/>
          </a:prstGeom>
          <a:solidFill>
            <a:srgbClr val="948A54"/>
          </a:solidFill>
          <a:ln w="28575">
            <a:solidFill>
              <a:schemeClr val="tx1"/>
            </a:solidFill>
            <a:miter lim="800000"/>
            <a:headEnd/>
            <a:tailEnd/>
          </a:ln>
        </p:spPr>
        <p:txBody>
          <a:bodyPr wrap="none" anchor="ctr">
            <a:prstTxWarp prst="textNoShape">
              <a:avLst/>
            </a:prstTxWarp>
          </a:bodyPr>
          <a:lstStyle/>
          <a:p>
            <a:pPr algn="ctr"/>
            <a:r>
              <a:rPr lang="en-US" sz="2400" b="0" dirty="0" smtClean="0">
                <a:solidFill>
                  <a:schemeClr val="tx1"/>
                </a:solidFill>
                <a:latin typeface="Arial" charset="0"/>
              </a:rPr>
              <a:t>FTP</a:t>
            </a:r>
            <a:endParaRPr lang="en-US" sz="2400" b="0" dirty="0">
              <a:solidFill>
                <a:schemeClr val="tx1"/>
              </a:solidFill>
              <a:latin typeface="Arial" charset="0"/>
            </a:endParaRPr>
          </a:p>
        </p:txBody>
      </p:sp>
      <p:sp>
        <p:nvSpPr>
          <p:cNvPr id="44" name="Rectangle 43"/>
          <p:cNvSpPr/>
          <p:nvPr/>
        </p:nvSpPr>
        <p:spPr>
          <a:xfrm>
            <a:off x="2469619" y="4003451"/>
            <a:ext cx="1988524" cy="461658"/>
          </a:xfrm>
          <a:prstGeom prst="rect">
            <a:avLst/>
          </a:prstGeom>
          <a:solidFill>
            <a:schemeClr val="accent2"/>
          </a:solidFill>
          <a:ln w="28575">
            <a:solidFill>
              <a:schemeClr val="tx1"/>
            </a:solidFill>
            <a:miter lim="800000"/>
            <a:headEnd/>
            <a:tailEnd/>
          </a:ln>
        </p:spPr>
        <p:txBody>
          <a:bodyPr wrap="none" anchor="ctr">
            <a:prstTxWarp prst="textNoShape">
              <a:avLst/>
            </a:prstTxWarp>
          </a:bodyPr>
          <a:lstStyle/>
          <a:p>
            <a:pPr algn="ctr"/>
            <a:r>
              <a:rPr lang="en-US" sz="2400" b="0" dirty="0" smtClean="0">
                <a:latin typeface="Arial" charset="0"/>
              </a:rPr>
              <a:t>Coaxial cable</a:t>
            </a:r>
            <a:endParaRPr lang="en-US" sz="2400" b="0" dirty="0" smtClean="0">
              <a:solidFill>
                <a:schemeClr val="tx1"/>
              </a:solidFill>
              <a:latin typeface="Arial" charset="0"/>
            </a:endParaRPr>
          </a:p>
        </p:txBody>
      </p:sp>
      <p:sp>
        <p:nvSpPr>
          <p:cNvPr id="45" name="Rectangle 44"/>
          <p:cNvSpPr/>
          <p:nvPr/>
        </p:nvSpPr>
        <p:spPr>
          <a:xfrm>
            <a:off x="4562172" y="4003451"/>
            <a:ext cx="1685642" cy="461658"/>
          </a:xfrm>
          <a:prstGeom prst="rect">
            <a:avLst/>
          </a:prstGeom>
          <a:solidFill>
            <a:schemeClr val="accent2"/>
          </a:solidFill>
          <a:ln w="28575">
            <a:solidFill>
              <a:schemeClr val="tx1"/>
            </a:solidFill>
            <a:miter lim="800000"/>
            <a:headEnd/>
            <a:tailEnd/>
          </a:ln>
        </p:spPr>
        <p:txBody>
          <a:bodyPr wrap="none" anchor="ctr">
            <a:prstTxWarp prst="textNoShape">
              <a:avLst/>
            </a:prstTxWarp>
          </a:bodyPr>
          <a:lstStyle/>
          <a:p>
            <a:pPr algn="ctr"/>
            <a:r>
              <a:rPr lang="en-US" sz="2400" b="0" dirty="0" smtClean="0">
                <a:solidFill>
                  <a:schemeClr val="tx1"/>
                </a:solidFill>
                <a:latin typeface="Arial" charset="0"/>
              </a:rPr>
              <a:t>Fiber optic</a:t>
            </a:r>
          </a:p>
        </p:txBody>
      </p:sp>
      <p:sp>
        <p:nvSpPr>
          <p:cNvPr id="46" name="Rectangle 45"/>
          <p:cNvSpPr/>
          <p:nvPr/>
        </p:nvSpPr>
        <p:spPr>
          <a:xfrm>
            <a:off x="6423645" y="4003451"/>
            <a:ext cx="1419773" cy="461658"/>
          </a:xfrm>
          <a:prstGeom prst="rect">
            <a:avLst/>
          </a:prstGeom>
          <a:solidFill>
            <a:schemeClr val="accent2"/>
          </a:solidFill>
          <a:ln w="28575">
            <a:solidFill>
              <a:schemeClr val="tx1"/>
            </a:solidFill>
            <a:miter lim="800000"/>
            <a:headEnd/>
            <a:tailEnd/>
          </a:ln>
        </p:spPr>
        <p:txBody>
          <a:bodyPr wrap="none" anchor="ctr">
            <a:prstTxWarp prst="textNoShape">
              <a:avLst/>
            </a:prstTxWarp>
          </a:bodyPr>
          <a:lstStyle/>
          <a:p>
            <a:pPr algn="ctr"/>
            <a:r>
              <a:rPr lang="en-US" sz="2400" b="0" dirty="0" smtClean="0">
                <a:solidFill>
                  <a:schemeClr val="tx1"/>
                </a:solidFill>
                <a:latin typeface="Arial" charset="0"/>
              </a:rPr>
              <a:t>Wi-Fi</a:t>
            </a:r>
          </a:p>
        </p:txBody>
      </p:sp>
      <p:cxnSp>
        <p:nvCxnSpPr>
          <p:cNvPr id="9" name="Straight Connector 8"/>
          <p:cNvCxnSpPr>
            <a:stCxn id="63" idx="2"/>
            <a:endCxn id="44" idx="0"/>
          </p:cNvCxnSpPr>
          <p:nvPr/>
        </p:nvCxnSpPr>
        <p:spPr>
          <a:xfrm flipH="1">
            <a:off x="3463881" y="3241964"/>
            <a:ext cx="1865017" cy="761487"/>
          </a:xfrm>
          <a:prstGeom prst="line">
            <a:avLst/>
          </a:prstGeom>
          <a:ln w="28575" cap="flat" cmpd="sng" algn="ctr">
            <a:solidFill>
              <a:schemeClr val="tx1"/>
            </a:solidFill>
            <a:prstDash val="solid"/>
            <a:round/>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41" idx="2"/>
            <a:endCxn id="63" idx="0"/>
          </p:cNvCxnSpPr>
          <p:nvPr/>
        </p:nvCxnSpPr>
        <p:spPr>
          <a:xfrm>
            <a:off x="3468666" y="2238763"/>
            <a:ext cx="1860232" cy="558544"/>
          </a:xfrm>
          <a:prstGeom prst="line">
            <a:avLst/>
          </a:prstGeom>
          <a:ln w="28575" cap="flat" cmpd="sng" algn="ctr">
            <a:solidFill>
              <a:schemeClr val="tx1"/>
            </a:solidFill>
            <a:prstDash val="solid"/>
            <a:round/>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63" idx="2"/>
            <a:endCxn id="46" idx="0"/>
          </p:cNvCxnSpPr>
          <p:nvPr/>
        </p:nvCxnSpPr>
        <p:spPr>
          <a:xfrm>
            <a:off x="5328898" y="3241964"/>
            <a:ext cx="1804634" cy="761487"/>
          </a:xfrm>
          <a:prstGeom prst="line">
            <a:avLst/>
          </a:prstGeom>
          <a:ln w="28575" cap="flat" cmpd="sng" algn="ctr">
            <a:solidFill>
              <a:schemeClr val="tx1"/>
            </a:solidFill>
            <a:prstDash val="solid"/>
            <a:round/>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40" idx="2"/>
            <a:endCxn id="63" idx="0"/>
          </p:cNvCxnSpPr>
          <p:nvPr/>
        </p:nvCxnSpPr>
        <p:spPr>
          <a:xfrm>
            <a:off x="4906294" y="2247974"/>
            <a:ext cx="422604" cy="549333"/>
          </a:xfrm>
          <a:prstGeom prst="line">
            <a:avLst/>
          </a:prstGeom>
          <a:ln w="28575" cap="flat" cmpd="sng" algn="ctr">
            <a:solidFill>
              <a:schemeClr val="tx1"/>
            </a:solidFill>
            <a:prstDash val="solid"/>
            <a:round/>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63" idx="2"/>
            <a:endCxn id="45" idx="0"/>
          </p:cNvCxnSpPr>
          <p:nvPr/>
        </p:nvCxnSpPr>
        <p:spPr>
          <a:xfrm>
            <a:off x="5328898" y="3241964"/>
            <a:ext cx="76095" cy="761487"/>
          </a:xfrm>
          <a:prstGeom prst="line">
            <a:avLst/>
          </a:prstGeom>
          <a:ln w="28575" cap="flat" cmpd="sng" algn="ctr">
            <a:solidFill>
              <a:schemeClr val="tx1"/>
            </a:solidFill>
            <a:prstDash val="solid"/>
            <a:round/>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a:stCxn id="43" idx="2"/>
            <a:endCxn id="63" idx="0"/>
          </p:cNvCxnSpPr>
          <p:nvPr/>
        </p:nvCxnSpPr>
        <p:spPr>
          <a:xfrm flipH="1">
            <a:off x="5328898" y="2238763"/>
            <a:ext cx="2058824" cy="558544"/>
          </a:xfrm>
          <a:prstGeom prst="line">
            <a:avLst/>
          </a:prstGeom>
          <a:ln w="28575" cap="flat" cmpd="sng" algn="ctr">
            <a:solidFill>
              <a:schemeClr val="tx1"/>
            </a:solidFill>
            <a:prstDash val="solid"/>
            <a:round/>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63" name="Rectangle 62"/>
          <p:cNvSpPr/>
          <p:nvPr/>
        </p:nvSpPr>
        <p:spPr>
          <a:xfrm>
            <a:off x="2814377" y="2797307"/>
            <a:ext cx="5029041" cy="444657"/>
          </a:xfrm>
          <a:prstGeom prst="rect">
            <a:avLst/>
          </a:prstGeom>
          <a:solidFill>
            <a:schemeClr val="tx1"/>
          </a:solidFill>
          <a:ln w="28575">
            <a:solidFill>
              <a:schemeClr val="tx1"/>
            </a:solidFill>
            <a:prstDash val="sysDash"/>
            <a:miter lim="800000"/>
            <a:headEnd/>
            <a:tailEnd/>
          </a:ln>
        </p:spPr>
        <p:txBody>
          <a:bodyPr wrap="none" anchor="ctr">
            <a:prstTxWarp prst="textNoShape">
              <a:avLst/>
            </a:prstTxWarp>
          </a:bodyPr>
          <a:lstStyle/>
          <a:p>
            <a:pPr algn="ctr"/>
            <a:r>
              <a:rPr lang="en-US" sz="2400" b="0" dirty="0" smtClean="0">
                <a:solidFill>
                  <a:schemeClr val="bg1"/>
                </a:solidFill>
                <a:latin typeface="Arial" charset="0"/>
              </a:rPr>
              <a:t>Intermediate layers</a:t>
            </a:r>
            <a:endParaRPr lang="en-US" sz="2400" b="0" dirty="0">
              <a:solidFill>
                <a:schemeClr val="bg1"/>
              </a:solidFill>
              <a:latin typeface="Arial" charset="0"/>
            </a:endParaRPr>
          </a:p>
        </p:txBody>
      </p:sp>
      <p:cxnSp>
        <p:nvCxnSpPr>
          <p:cNvPr id="71" name="Straight Connector 70"/>
          <p:cNvCxnSpPr>
            <a:stCxn id="42" idx="2"/>
            <a:endCxn id="63" idx="0"/>
          </p:cNvCxnSpPr>
          <p:nvPr/>
        </p:nvCxnSpPr>
        <p:spPr>
          <a:xfrm flipH="1">
            <a:off x="5328898" y="2247974"/>
            <a:ext cx="880814" cy="549333"/>
          </a:xfrm>
          <a:prstGeom prst="line">
            <a:avLst/>
          </a:prstGeom>
          <a:ln w="28575" cap="flat" cmpd="sng" algn="ctr">
            <a:solidFill>
              <a:schemeClr val="tx1"/>
            </a:solidFill>
            <a:prstDash val="solid"/>
            <a:round/>
            <a:headEnd type="none" w="med" len="med"/>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8394091"/>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p:txBody>
          <a:bodyPr/>
          <a:lstStyle/>
          <a:p>
            <a:r>
              <a:rPr lang="en-US" altLang="en-US" dirty="0" smtClean="0"/>
              <a:t>Imagine that the remote operation triggers an external physical thing</a:t>
            </a:r>
          </a:p>
          <a:p>
            <a:pPr lvl="1"/>
            <a:r>
              <a:rPr lang="en-US" altLang="en-US" i="1" dirty="0"/>
              <a:t>e</a:t>
            </a:r>
            <a:r>
              <a:rPr lang="en-US" altLang="en-US" i="1" dirty="0" smtClean="0"/>
              <a:t>.g.,</a:t>
            </a:r>
            <a:r>
              <a:rPr lang="en-US" altLang="en-US" dirty="0" smtClean="0"/>
              <a:t> dispense $100 from an ATM</a:t>
            </a:r>
          </a:p>
          <a:p>
            <a:endParaRPr lang="en-US" altLang="en-US" dirty="0" smtClean="0"/>
          </a:p>
          <a:p>
            <a:r>
              <a:rPr lang="en-US" altLang="en-US" dirty="0" smtClean="0"/>
              <a:t>The ATM could crash immediately before or after dispensing and lose its state</a:t>
            </a:r>
          </a:p>
          <a:p>
            <a:pPr lvl="1"/>
            <a:r>
              <a:rPr lang="en-US" altLang="en-US" dirty="0" smtClean="0"/>
              <a:t>Don’</a:t>
            </a:r>
            <a:r>
              <a:rPr lang="en-US" altLang="ja-JP" dirty="0" smtClean="0"/>
              <a:t>t know which one happened</a:t>
            </a:r>
          </a:p>
          <a:p>
            <a:pPr lvl="2"/>
            <a:r>
              <a:rPr lang="en-US" altLang="ja-JP" dirty="0" smtClean="0"/>
              <a:t>Can, however, make this window very small</a:t>
            </a:r>
          </a:p>
          <a:p>
            <a:endParaRPr lang="en-US" altLang="en-US" b="1" dirty="0" smtClean="0"/>
          </a:p>
          <a:p>
            <a:r>
              <a:rPr lang="en-US" altLang="en-US" b="1" dirty="0" smtClean="0">
                <a:solidFill>
                  <a:srgbClr val="FF0000"/>
                </a:solidFill>
              </a:rPr>
              <a:t>So can’t achieve exactly-once in general,</a:t>
            </a:r>
            <a:r>
              <a:rPr lang="en-US" altLang="en-US" dirty="0" smtClean="0">
                <a:solidFill>
                  <a:srgbClr val="FF0000"/>
                </a:solidFill>
              </a:rPr>
              <a:t> </a:t>
            </a:r>
            <a:r>
              <a:rPr lang="en-US" altLang="en-US" dirty="0" smtClean="0"/>
              <a:t>in the presence of external actions</a:t>
            </a:r>
          </a:p>
        </p:txBody>
      </p:sp>
      <p:sp>
        <p:nvSpPr>
          <p:cNvPr id="22529" name="Rectangle 1"/>
          <p:cNvSpPr>
            <a:spLocks noGrp="1" noChangeArrowheads="1"/>
          </p:cNvSpPr>
          <p:nvPr>
            <p:ph type="title"/>
          </p:nvPr>
        </p:nvSpPr>
        <p:spPr/>
        <p:txBody>
          <a:bodyPr/>
          <a:lstStyle/>
          <a:p>
            <a:r>
              <a:rPr lang="en-US" altLang="en-US" dirty="0" smtClean="0"/>
              <a:t>Exactly-once for external actions?</a:t>
            </a:r>
            <a:endParaRPr lang="en-US" altLang="en-US" dirty="0"/>
          </a:p>
        </p:txBody>
      </p:sp>
    </p:spTree>
    <p:extLst>
      <p:ext uri="{BB962C8B-B14F-4D97-AF65-F5344CB8AC3E}">
        <p14:creationId xmlns:p14="http://schemas.microsoft.com/office/powerpoint/2010/main" val="887460747"/>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5041338"/>
            <a:ext cx="8763000" cy="1435661"/>
          </a:xfrm>
        </p:spPr>
        <p:txBody>
          <a:bodyPr/>
          <a:lstStyle/>
          <a:p>
            <a:r>
              <a:rPr lang="en-US" dirty="0" smtClean="0"/>
              <a:t>RPC everywhere!</a:t>
            </a:r>
          </a:p>
          <a:p>
            <a:r>
              <a:rPr lang="en-US" b="1" dirty="0" smtClean="0"/>
              <a:t>Necessary</a:t>
            </a:r>
            <a:r>
              <a:rPr lang="en-US" dirty="0" smtClean="0"/>
              <a:t> issues surrounding machine heterogeneity</a:t>
            </a:r>
          </a:p>
          <a:p>
            <a:r>
              <a:rPr lang="en-US" b="1" dirty="0" smtClean="0"/>
              <a:t>Subtle</a:t>
            </a:r>
            <a:r>
              <a:rPr lang="en-US" dirty="0" smtClean="0"/>
              <a:t> issues around handling </a:t>
            </a:r>
            <a:r>
              <a:rPr lang="en-US" b="1" dirty="0" smtClean="0"/>
              <a:t>failures</a:t>
            </a:r>
            <a:endParaRPr lang="en-US" b="1"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51</a:t>
            </a:fld>
            <a:endParaRPr lang="en-US"/>
          </a:p>
        </p:txBody>
      </p:sp>
      <p:sp>
        <p:nvSpPr>
          <p:cNvPr id="4" name="Title 3"/>
          <p:cNvSpPr>
            <a:spLocks noGrp="1"/>
          </p:cNvSpPr>
          <p:nvPr>
            <p:ph type="title"/>
          </p:nvPr>
        </p:nvSpPr>
        <p:spPr/>
        <p:txBody>
          <a:bodyPr/>
          <a:lstStyle/>
          <a:p>
            <a:r>
              <a:rPr lang="en-US" dirty="0" smtClean="0"/>
              <a:t>Summary: RPC</a:t>
            </a:r>
            <a:endParaRPr lang="en-US" dirty="0"/>
          </a:p>
        </p:txBody>
      </p:sp>
      <p:pic>
        <p:nvPicPr>
          <p:cNvPr id="6" name="Picture 6" descr="D:\b\b4\IBM\10-3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9096" y="1546304"/>
            <a:ext cx="5380131" cy="3495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2583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b="1" dirty="0"/>
          </a:p>
          <a:p>
            <a:pPr marL="571500" indent="-514350">
              <a:buFont typeface="+mj-lt"/>
              <a:buAutoNum type="arabicPeriod"/>
            </a:pPr>
            <a:r>
              <a:rPr lang="en-US" dirty="0" smtClean="0">
                <a:solidFill>
                  <a:schemeClr val="tx1">
                    <a:lumMod val="50000"/>
                    <a:lumOff val="50000"/>
                  </a:schemeClr>
                </a:solidFill>
              </a:rPr>
              <a:t>Network Sockets</a:t>
            </a:r>
          </a:p>
          <a:p>
            <a:pPr marL="971550" lvl="1" indent="-514350">
              <a:buFont typeface="+mj-lt"/>
              <a:buAutoNum type="arabicPeriod"/>
            </a:pPr>
            <a:endParaRPr lang="en-US" dirty="0" smtClean="0"/>
          </a:p>
          <a:p>
            <a:pPr marL="571500" indent="-514350">
              <a:buFont typeface="+mj-lt"/>
              <a:buAutoNum type="arabicPeriod"/>
            </a:pPr>
            <a:r>
              <a:rPr lang="en-US" dirty="0" smtClean="0">
                <a:solidFill>
                  <a:schemeClr val="bg1">
                    <a:lumMod val="50000"/>
                  </a:schemeClr>
                </a:solidFill>
              </a:rPr>
              <a:t>Remote Procedure Call</a:t>
            </a:r>
          </a:p>
          <a:p>
            <a:pPr marL="571500" indent="-514350">
              <a:buFont typeface="+mj-lt"/>
              <a:buAutoNum type="arabicPeriod"/>
            </a:pPr>
            <a:endParaRPr lang="en-US" b="1" dirty="0"/>
          </a:p>
          <a:p>
            <a:pPr marL="571500" indent="-514350">
              <a:buFont typeface="+mj-lt"/>
              <a:buAutoNum type="arabicPeriod"/>
            </a:pPr>
            <a:r>
              <a:rPr lang="en-US" b="1" dirty="0" smtClean="0"/>
              <a:t>Threads</a:t>
            </a:r>
          </a:p>
          <a:p>
            <a:endParaRPr lang="en-US"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52</a:t>
            </a:fld>
            <a:endParaRPr lang="en-US"/>
          </a:p>
        </p:txBody>
      </p:sp>
      <p:sp>
        <p:nvSpPr>
          <p:cNvPr id="4" name="Title 3"/>
          <p:cNvSpPr>
            <a:spLocks noGrp="1"/>
          </p:cNvSpPr>
          <p:nvPr>
            <p:ph type="title"/>
          </p:nvPr>
        </p:nvSpPr>
        <p:spPr/>
        <p:txBody>
          <a:bodyPr/>
          <a:lstStyle/>
          <a:p>
            <a:r>
              <a:rPr lang="en-US" dirty="0" smtClean="0"/>
              <a:t>Today’s outline</a:t>
            </a:r>
            <a:endParaRPr lang="en-US" dirty="0"/>
          </a:p>
        </p:txBody>
      </p:sp>
    </p:spTree>
    <p:extLst>
      <p:ext uri="{BB962C8B-B14F-4D97-AF65-F5344CB8AC3E}">
        <p14:creationId xmlns:p14="http://schemas.microsoft.com/office/powerpoint/2010/main" val="12683190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One goal of this class is to give you experience and wisdom dealing with threads – they are tricky!</a:t>
            </a:r>
          </a:p>
          <a:p>
            <a:endParaRPr lang="en-US" dirty="0" smtClean="0"/>
          </a:p>
          <a:p>
            <a:endParaRPr lang="en-US" dirty="0"/>
          </a:p>
          <a:p>
            <a:r>
              <a:rPr lang="en-US" b="1" dirty="0" smtClean="0"/>
              <a:t>Go terminology:</a:t>
            </a:r>
            <a:r>
              <a:rPr lang="en-US" dirty="0" smtClean="0"/>
              <a:t> threads ~= </a:t>
            </a:r>
            <a:r>
              <a:rPr lang="en-US" b="1" dirty="0" err="1" smtClean="0"/>
              <a:t>goroutines</a:t>
            </a:r>
            <a:endParaRPr lang="en-US" b="1" dirty="0" smtClean="0"/>
          </a:p>
          <a:p>
            <a:endParaRPr lang="en-US" dirty="0" smtClean="0"/>
          </a:p>
          <a:p>
            <a:endParaRPr lang="en-US" dirty="0" smtClean="0"/>
          </a:p>
          <a:p>
            <a:r>
              <a:rPr lang="en-US" dirty="0" smtClean="0"/>
              <a:t>Thread = Program counter + set of registers: an execution context</a:t>
            </a:r>
          </a:p>
          <a:p>
            <a:pPr lvl="1"/>
            <a:r>
              <a:rPr lang="en-US" dirty="0" smtClean="0"/>
              <a:t>Can be multiple threads in the same shared memory address space</a:t>
            </a:r>
          </a:p>
          <a:p>
            <a:pPr lvl="1"/>
            <a:endParaRPr lang="en-US" dirty="0" smtClean="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53</a:t>
            </a:fld>
            <a:endParaRPr lang="en-US"/>
          </a:p>
        </p:txBody>
      </p:sp>
      <p:sp>
        <p:nvSpPr>
          <p:cNvPr id="4" name="Title 3"/>
          <p:cNvSpPr>
            <a:spLocks noGrp="1"/>
          </p:cNvSpPr>
          <p:nvPr>
            <p:ph type="title"/>
          </p:nvPr>
        </p:nvSpPr>
        <p:spPr/>
        <p:txBody>
          <a:bodyPr/>
          <a:lstStyle/>
          <a:p>
            <a:r>
              <a:rPr lang="en-US" dirty="0" smtClean="0"/>
              <a:t>Threads</a:t>
            </a:r>
            <a:endParaRPr lang="en-US" dirty="0"/>
          </a:p>
        </p:txBody>
      </p:sp>
    </p:spTree>
    <p:extLst>
      <p:ext uri="{BB962C8B-B14F-4D97-AF65-F5344CB8AC3E}">
        <p14:creationId xmlns:p14="http://schemas.microsoft.com/office/powerpoint/2010/main" val="5552823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Challenge: Sharing data</a:t>
            </a:r>
          </a:p>
          <a:p>
            <a:pPr lvl="1"/>
            <a:r>
              <a:rPr lang="en-US" dirty="0"/>
              <a:t>Two threads write same memory location</a:t>
            </a:r>
          </a:p>
          <a:p>
            <a:pPr lvl="1"/>
            <a:r>
              <a:rPr lang="en-US" dirty="0"/>
              <a:t>One thread writes same memory location, other reads</a:t>
            </a:r>
          </a:p>
          <a:p>
            <a:endParaRPr lang="en-US" dirty="0" smtClean="0"/>
          </a:p>
          <a:p>
            <a:r>
              <a:rPr lang="en-US" dirty="0" smtClean="0"/>
              <a:t>Called </a:t>
            </a:r>
            <a:r>
              <a:rPr lang="en-US" dirty="0"/>
              <a:t>a </a:t>
            </a:r>
            <a:r>
              <a:rPr lang="en-US" b="1" i="1" dirty="0" smtClean="0">
                <a:solidFill>
                  <a:schemeClr val="accent6">
                    <a:lumMod val="75000"/>
                  </a:schemeClr>
                </a:solidFill>
              </a:rPr>
              <a:t>race</a:t>
            </a:r>
          </a:p>
          <a:p>
            <a:endParaRPr lang="en-US" dirty="0" smtClean="0"/>
          </a:p>
          <a:p>
            <a:r>
              <a:rPr lang="en-US" dirty="0" smtClean="0"/>
              <a:t>x = 0 initially. </a:t>
            </a:r>
            <a:r>
              <a:rPr lang="en-US" b="1" dirty="0" smtClean="0"/>
              <a:t>Thread 1:</a:t>
            </a:r>
            <a:r>
              <a:rPr lang="en-US" dirty="0" smtClean="0"/>
              <a:t> x </a:t>
            </a:r>
            <a:r>
              <a:rPr lang="en-US" dirty="0" smtClean="0">
                <a:sym typeface="Wingdings"/>
              </a:rPr>
              <a:t> x+1; </a:t>
            </a:r>
            <a:r>
              <a:rPr lang="en-US" b="1" dirty="0" smtClean="0"/>
              <a:t>Thread 2: </a:t>
            </a:r>
            <a:r>
              <a:rPr lang="en-US" dirty="0" smtClean="0"/>
              <a:t>x </a:t>
            </a:r>
            <a:r>
              <a:rPr lang="en-US" dirty="0" smtClean="0">
                <a:sym typeface="Wingdings"/>
              </a:rPr>
              <a:t> x+1</a:t>
            </a:r>
            <a:endParaRPr lang="en-US" dirty="0">
              <a:sym typeface="Wingdings"/>
            </a:endParaRPr>
          </a:p>
          <a:p>
            <a:pPr lvl="1"/>
            <a:r>
              <a:rPr lang="en-US" dirty="0" smtClean="0">
                <a:sym typeface="Wingdings"/>
              </a:rPr>
              <a:t>Answer has to be 2, but if they run together can get 1</a:t>
            </a:r>
          </a:p>
          <a:p>
            <a:pPr lvl="2"/>
            <a:r>
              <a:rPr lang="en-US" dirty="0"/>
              <a:t>Both threads read x before either writes </a:t>
            </a:r>
            <a:r>
              <a:rPr lang="en-US" dirty="0" smtClean="0"/>
              <a:t>back</a:t>
            </a:r>
          </a:p>
          <a:p>
            <a:pPr lvl="2"/>
            <a:endParaRPr lang="en-US" dirty="0"/>
          </a:p>
          <a:p>
            <a:r>
              <a:rPr lang="en-US" dirty="0" smtClean="0"/>
              <a:t>To fix: wrap access to the same variable with a go </a:t>
            </a:r>
            <a:r>
              <a:rPr lang="en-US" b="1" i="1" dirty="0" err="1" smtClean="0">
                <a:solidFill>
                  <a:schemeClr val="accent6">
                    <a:lumMod val="75000"/>
                  </a:schemeClr>
                </a:solidFill>
              </a:rPr>
              <a:t>mutex</a:t>
            </a:r>
            <a:endParaRPr lang="en-US" b="1" i="1" dirty="0">
              <a:solidFill>
                <a:schemeClr val="accent6">
                  <a:lumMod val="75000"/>
                </a:schemeClr>
              </a:solidFill>
            </a:endParaRPr>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54</a:t>
            </a:fld>
            <a:endParaRPr lang="en-US"/>
          </a:p>
        </p:txBody>
      </p:sp>
      <p:sp>
        <p:nvSpPr>
          <p:cNvPr id="4" name="Title 3"/>
          <p:cNvSpPr>
            <a:spLocks noGrp="1"/>
          </p:cNvSpPr>
          <p:nvPr>
            <p:ph type="title"/>
          </p:nvPr>
        </p:nvSpPr>
        <p:spPr/>
        <p:txBody>
          <a:bodyPr/>
          <a:lstStyle/>
          <a:p>
            <a:r>
              <a:rPr lang="en-US" dirty="0" smtClean="0"/>
              <a:t>Data races</a:t>
            </a:r>
            <a:endParaRPr lang="en-US" dirty="0"/>
          </a:p>
        </p:txBody>
      </p:sp>
    </p:spTree>
    <p:extLst>
      <p:ext uri="{BB962C8B-B14F-4D97-AF65-F5344CB8AC3E}">
        <p14:creationId xmlns:p14="http://schemas.microsoft.com/office/powerpoint/2010/main" val="12441327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One thread wants to wait for the other thread to finish</a:t>
            </a:r>
          </a:p>
          <a:p>
            <a:endParaRPr lang="en-US" dirty="0" smtClean="0"/>
          </a:p>
          <a:p>
            <a:endParaRPr lang="en-US" dirty="0"/>
          </a:p>
          <a:p>
            <a:r>
              <a:rPr lang="en-US" dirty="0" smtClean="0"/>
              <a:t>In Go, use </a:t>
            </a:r>
            <a:r>
              <a:rPr lang="en-US" b="1" dirty="0" smtClean="0"/>
              <a:t>Channels</a:t>
            </a:r>
            <a:r>
              <a:rPr lang="en-US" dirty="0" smtClean="0"/>
              <a:t> for communication between threads</a:t>
            </a:r>
            <a:endParaRPr lang="en-US" b="1" dirty="0"/>
          </a:p>
          <a:p>
            <a:endParaRPr lang="en-US" dirty="0" smtClean="0"/>
          </a:p>
          <a:p>
            <a:endParaRPr lang="en-US" dirty="0" smtClean="0"/>
          </a:p>
          <a:p>
            <a:r>
              <a:rPr lang="en-US" dirty="0" smtClean="0"/>
              <a:t>But beware </a:t>
            </a:r>
            <a:r>
              <a:rPr lang="en-US" b="1" i="1" dirty="0" smtClean="0">
                <a:solidFill>
                  <a:schemeClr val="accent6">
                    <a:lumMod val="75000"/>
                  </a:schemeClr>
                </a:solidFill>
              </a:rPr>
              <a:t>deadlock:</a:t>
            </a:r>
            <a:r>
              <a:rPr lang="en-US" dirty="0" smtClean="0"/>
              <a:t> can be cycles in the waiting</a:t>
            </a:r>
          </a:p>
          <a:p>
            <a:pPr lvl="1"/>
            <a:r>
              <a:rPr lang="en-US" dirty="0" smtClean="0"/>
              <a:t>Thread 1 waiting for thread 2 to do something</a:t>
            </a:r>
          </a:p>
          <a:p>
            <a:pPr lvl="1"/>
            <a:r>
              <a:rPr lang="en-US" dirty="0" smtClean="0"/>
              <a:t>Thread 2 waiting for thread 1 to do something</a:t>
            </a:r>
          </a:p>
          <a:p>
            <a:pPr lvl="1"/>
            <a:r>
              <a:rPr lang="en-US" dirty="0" smtClean="0"/>
              <a:t>Sounds silly but comes up if you are not careful!</a:t>
            </a:r>
            <a:endParaRPr lang="en-US"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55</a:t>
            </a:fld>
            <a:endParaRPr lang="en-US"/>
          </a:p>
        </p:txBody>
      </p:sp>
      <p:sp>
        <p:nvSpPr>
          <p:cNvPr id="4" name="Title 3"/>
          <p:cNvSpPr>
            <a:spLocks noGrp="1"/>
          </p:cNvSpPr>
          <p:nvPr>
            <p:ph type="title"/>
          </p:nvPr>
        </p:nvSpPr>
        <p:spPr/>
        <p:txBody>
          <a:bodyPr/>
          <a:lstStyle/>
          <a:p>
            <a:r>
              <a:rPr lang="en-US" dirty="0" smtClean="0"/>
              <a:t>Waiting</a:t>
            </a:r>
            <a:endParaRPr lang="en-US" dirty="0"/>
          </a:p>
        </p:txBody>
      </p:sp>
    </p:spTree>
    <p:extLst>
      <p:ext uri="{BB962C8B-B14F-4D97-AF65-F5344CB8AC3E}">
        <p14:creationId xmlns:p14="http://schemas.microsoft.com/office/powerpoint/2010/main" val="7073610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chor="ctr">
            <a:normAutofit/>
          </a:bodyPr>
          <a:lstStyle/>
          <a:p>
            <a:pPr marL="0" indent="0" algn="ctr">
              <a:buNone/>
            </a:pPr>
            <a:r>
              <a:rPr lang="en-US" sz="3600" b="1" dirty="0" smtClean="0"/>
              <a:t>Next lecture topic:</a:t>
            </a:r>
          </a:p>
          <a:p>
            <a:pPr marL="0" indent="0" algn="ctr">
              <a:buNone/>
            </a:pPr>
            <a:r>
              <a:rPr lang="en-US" sz="3600" dirty="0" smtClean="0">
                <a:solidFill>
                  <a:schemeClr val="accent6">
                    <a:lumMod val="75000"/>
                  </a:schemeClr>
                </a:solidFill>
              </a:rPr>
              <a:t>Virtualization </a:t>
            </a:r>
            <a:r>
              <a:rPr lang="en-US" sz="3600" dirty="0">
                <a:solidFill>
                  <a:schemeClr val="accent6">
                    <a:lumMod val="75000"/>
                  </a:schemeClr>
                </a:solidFill>
              </a:rPr>
              <a:t>and Cloud </a:t>
            </a:r>
            <a:r>
              <a:rPr lang="en-US" sz="3600" dirty="0" smtClean="0">
                <a:solidFill>
                  <a:schemeClr val="accent6">
                    <a:lumMod val="75000"/>
                  </a:schemeClr>
                </a:solidFill>
              </a:rPr>
              <a:t>computing</a:t>
            </a:r>
          </a:p>
        </p:txBody>
      </p:sp>
      <p:sp>
        <p:nvSpPr>
          <p:cNvPr id="4" name="Slide Number Placeholder 3"/>
          <p:cNvSpPr>
            <a:spLocks noGrp="1"/>
          </p:cNvSpPr>
          <p:nvPr>
            <p:ph type="sldNum" sz="quarter" idx="12"/>
          </p:nvPr>
        </p:nvSpPr>
        <p:spPr/>
        <p:txBody>
          <a:bodyPr/>
          <a:lstStyle/>
          <a:p>
            <a:fld id="{05559B53-AEC7-9D43-BD4D-FB123296CDE3}" type="slidenum">
              <a:rPr lang="en-US" smtClean="0">
                <a:solidFill>
                  <a:schemeClr val="accent6">
                    <a:lumMod val="75000"/>
                  </a:schemeClr>
                </a:solidFill>
              </a:rPr>
              <a:pPr/>
              <a:t>56</a:t>
            </a:fld>
            <a:endParaRPr lang="en-US">
              <a:solidFill>
                <a:schemeClr val="accent6">
                  <a:lumMod val="75000"/>
                </a:schemeClr>
              </a:solidFill>
            </a:endParaRPr>
          </a:p>
        </p:txBody>
      </p:sp>
    </p:spTree>
    <p:extLst>
      <p:ext uri="{BB962C8B-B14F-4D97-AF65-F5344CB8AC3E}">
        <p14:creationId xmlns:p14="http://schemas.microsoft.com/office/powerpoint/2010/main" val="1534865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Appendix</a:t>
            </a:r>
            <a:endParaRPr lang="en-US" dirty="0"/>
          </a:p>
        </p:txBody>
      </p:sp>
      <p:sp>
        <p:nvSpPr>
          <p:cNvPr id="6" name="Text Placeholder 5"/>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57</a:t>
            </a:fld>
            <a:endParaRPr lang="en-US"/>
          </a:p>
        </p:txBody>
      </p:sp>
    </p:spTree>
    <p:extLst>
      <p:ext uri="{BB962C8B-B14F-4D97-AF65-F5344CB8AC3E}">
        <p14:creationId xmlns:p14="http://schemas.microsoft.com/office/powerpoint/2010/main" val="18255204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5760015" cy="5029200"/>
          </a:xfrm>
        </p:spPr>
        <p:txBody>
          <a:bodyPr/>
          <a:lstStyle/>
          <a:p>
            <a:r>
              <a:rPr lang="en-US" dirty="0"/>
              <a:t>x86-64 is a </a:t>
            </a:r>
            <a:r>
              <a:rPr lang="en-US" b="1" i="1" dirty="0">
                <a:solidFill>
                  <a:schemeClr val="accent6">
                    <a:lumMod val="75000"/>
                  </a:schemeClr>
                </a:solidFill>
              </a:rPr>
              <a:t>little endian </a:t>
            </a:r>
            <a:r>
              <a:rPr lang="en-US" dirty="0" smtClean="0"/>
              <a:t>architecture</a:t>
            </a:r>
          </a:p>
          <a:p>
            <a:pPr lvl="1"/>
            <a:r>
              <a:rPr lang="en-US" b="1" dirty="0" smtClean="0"/>
              <a:t>Least</a:t>
            </a:r>
            <a:r>
              <a:rPr lang="en-US" dirty="0" smtClean="0"/>
              <a:t> </a:t>
            </a:r>
            <a:r>
              <a:rPr lang="en-US" dirty="0"/>
              <a:t>significant byte of multi-byte entity </a:t>
            </a:r>
            <a:r>
              <a:rPr lang="en-US" dirty="0" smtClean="0"/>
              <a:t>at </a:t>
            </a:r>
            <a:r>
              <a:rPr lang="en-US" b="1" dirty="0"/>
              <a:t>lowest</a:t>
            </a:r>
            <a:r>
              <a:rPr lang="en-US" dirty="0"/>
              <a:t> memory </a:t>
            </a:r>
            <a:r>
              <a:rPr lang="en-US" dirty="0" smtClean="0"/>
              <a:t>address</a:t>
            </a:r>
          </a:p>
          <a:p>
            <a:pPr lvl="2"/>
            <a:r>
              <a:rPr lang="en-US" dirty="0" smtClean="0"/>
              <a:t>“Little </a:t>
            </a:r>
            <a:r>
              <a:rPr lang="en-US" dirty="0"/>
              <a:t>end goes first</a:t>
            </a:r>
            <a:r>
              <a:rPr lang="en-US" dirty="0" smtClean="0"/>
              <a:t>”</a:t>
            </a:r>
          </a:p>
          <a:p>
            <a:pPr lvl="2"/>
            <a:endParaRPr lang="en-US" dirty="0" smtClean="0"/>
          </a:p>
          <a:p>
            <a:pPr lvl="2"/>
            <a:endParaRPr lang="en-US" dirty="0" smtClean="0"/>
          </a:p>
          <a:p>
            <a:pPr lvl="2"/>
            <a:endParaRPr lang="en-US" dirty="0"/>
          </a:p>
          <a:p>
            <a:r>
              <a:rPr lang="en-US" dirty="0"/>
              <a:t>Some other systems use </a:t>
            </a:r>
            <a:r>
              <a:rPr lang="en-US" b="1" i="1" dirty="0">
                <a:solidFill>
                  <a:schemeClr val="accent6">
                    <a:lumMod val="75000"/>
                  </a:schemeClr>
                </a:solidFill>
              </a:rPr>
              <a:t>big </a:t>
            </a:r>
            <a:r>
              <a:rPr lang="en-US" b="1" i="1" dirty="0" smtClean="0">
                <a:solidFill>
                  <a:schemeClr val="accent6">
                    <a:lumMod val="75000"/>
                  </a:schemeClr>
                </a:solidFill>
              </a:rPr>
              <a:t>endian</a:t>
            </a:r>
          </a:p>
          <a:p>
            <a:pPr lvl="1"/>
            <a:r>
              <a:rPr lang="en-US" b="1" dirty="0" smtClean="0"/>
              <a:t>Most</a:t>
            </a:r>
            <a:r>
              <a:rPr lang="en-US" dirty="0" smtClean="0"/>
              <a:t> </a:t>
            </a:r>
            <a:r>
              <a:rPr lang="en-US" dirty="0"/>
              <a:t>significant byte of multi-byte entity </a:t>
            </a:r>
            <a:r>
              <a:rPr lang="en-US" dirty="0" smtClean="0"/>
              <a:t>at </a:t>
            </a:r>
            <a:r>
              <a:rPr lang="en-US" b="1" dirty="0"/>
              <a:t>lowest</a:t>
            </a:r>
            <a:r>
              <a:rPr lang="en-US" dirty="0"/>
              <a:t> memory </a:t>
            </a:r>
            <a:r>
              <a:rPr lang="en-US" dirty="0" smtClean="0"/>
              <a:t>address</a:t>
            </a:r>
          </a:p>
          <a:p>
            <a:pPr lvl="2"/>
            <a:r>
              <a:rPr lang="en-US" dirty="0" smtClean="0"/>
              <a:t>“Big </a:t>
            </a:r>
            <a:r>
              <a:rPr lang="en-US" dirty="0"/>
              <a:t>end goes first”</a:t>
            </a:r>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58</a:t>
            </a:fld>
            <a:endParaRPr lang="en-US"/>
          </a:p>
        </p:txBody>
      </p:sp>
      <p:sp>
        <p:nvSpPr>
          <p:cNvPr id="4" name="Title 3"/>
          <p:cNvSpPr>
            <a:spLocks noGrp="1"/>
          </p:cNvSpPr>
          <p:nvPr>
            <p:ph type="title"/>
          </p:nvPr>
        </p:nvSpPr>
        <p:spPr/>
        <p:txBody>
          <a:bodyPr/>
          <a:lstStyle/>
          <a:p>
            <a:r>
              <a:rPr lang="en-US" dirty="0" smtClean="0"/>
              <a:t>Review: Byte order</a:t>
            </a:r>
            <a:endParaRPr lang="en-US" dirty="0"/>
          </a:p>
        </p:txBody>
      </p:sp>
      <p:sp>
        <p:nvSpPr>
          <p:cNvPr id="6" name="Rectangle 5"/>
          <p:cNvSpPr/>
          <p:nvPr/>
        </p:nvSpPr>
        <p:spPr>
          <a:xfrm>
            <a:off x="7038047" y="1828126"/>
            <a:ext cx="1739789" cy="404602"/>
          </a:xfrm>
          <a:prstGeom prst="rect">
            <a:avLst/>
          </a:prstGeom>
          <a:solidFill>
            <a:schemeClr val="accent3">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smtClean="0">
                <a:solidFill>
                  <a:schemeClr val="tx1"/>
                </a:solidFill>
                <a:latin typeface="Courier" charset="0"/>
                <a:ea typeface="Courier" charset="0"/>
                <a:cs typeface="Courier" charset="0"/>
              </a:rPr>
              <a:t>0000 0101</a:t>
            </a:r>
          </a:p>
        </p:txBody>
      </p:sp>
      <p:sp>
        <p:nvSpPr>
          <p:cNvPr id="7" name="Rectangle 6"/>
          <p:cNvSpPr/>
          <p:nvPr/>
        </p:nvSpPr>
        <p:spPr>
          <a:xfrm>
            <a:off x="7038047" y="2232728"/>
            <a:ext cx="1739789" cy="404602"/>
          </a:xfrm>
          <a:prstGeom prst="rect">
            <a:avLst/>
          </a:prstGeom>
          <a:solidFill>
            <a:schemeClr val="accent3">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0" dirty="0" smtClean="0">
                <a:solidFill>
                  <a:schemeClr val="tx1"/>
                </a:solidFill>
                <a:latin typeface="Courier" charset="0"/>
                <a:ea typeface="Courier" charset="0"/>
                <a:cs typeface="Courier" charset="0"/>
              </a:rPr>
              <a:t>0000 0000</a:t>
            </a:r>
          </a:p>
        </p:txBody>
      </p:sp>
      <p:sp>
        <p:nvSpPr>
          <p:cNvPr id="8" name="Rectangle 7"/>
          <p:cNvSpPr/>
          <p:nvPr/>
        </p:nvSpPr>
        <p:spPr>
          <a:xfrm>
            <a:off x="7038047" y="2637330"/>
            <a:ext cx="1739789" cy="404602"/>
          </a:xfrm>
          <a:prstGeom prst="rect">
            <a:avLst/>
          </a:prstGeom>
          <a:solidFill>
            <a:schemeClr val="accent3">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0" smtClean="0">
                <a:solidFill>
                  <a:schemeClr val="tx1"/>
                </a:solidFill>
                <a:latin typeface="Courier" charset="0"/>
                <a:ea typeface="Courier" charset="0"/>
                <a:cs typeface="Courier" charset="0"/>
              </a:rPr>
              <a:t>0000 0000</a:t>
            </a:r>
          </a:p>
        </p:txBody>
      </p:sp>
      <p:sp>
        <p:nvSpPr>
          <p:cNvPr id="9" name="Rectangle 8"/>
          <p:cNvSpPr/>
          <p:nvPr/>
        </p:nvSpPr>
        <p:spPr>
          <a:xfrm>
            <a:off x="7038047" y="3041932"/>
            <a:ext cx="1739789" cy="404602"/>
          </a:xfrm>
          <a:prstGeom prst="rect">
            <a:avLst/>
          </a:prstGeom>
          <a:solidFill>
            <a:schemeClr val="accent3">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0" smtClean="0">
                <a:solidFill>
                  <a:schemeClr val="tx1"/>
                </a:solidFill>
                <a:latin typeface="Courier" charset="0"/>
                <a:ea typeface="Courier" charset="0"/>
                <a:cs typeface="Courier" charset="0"/>
              </a:rPr>
              <a:t>0000 0000</a:t>
            </a:r>
          </a:p>
        </p:txBody>
      </p:sp>
      <p:sp>
        <p:nvSpPr>
          <p:cNvPr id="10" name="TextBox 9"/>
          <p:cNvSpPr txBox="1"/>
          <p:nvPr/>
        </p:nvSpPr>
        <p:spPr>
          <a:xfrm>
            <a:off x="5912418" y="1832618"/>
            <a:ext cx="1125629" cy="400110"/>
          </a:xfrm>
          <a:prstGeom prst="rect">
            <a:avLst/>
          </a:prstGeom>
          <a:noFill/>
        </p:spPr>
        <p:txBody>
          <a:bodyPr wrap="none" rtlCol="0">
            <a:spAutoFit/>
          </a:bodyPr>
          <a:lstStyle/>
          <a:p>
            <a:r>
              <a:rPr lang="en-US" smtClean="0">
                <a:latin typeface="Arial" charset="0"/>
                <a:ea typeface="Arial" charset="0"/>
                <a:cs typeface="Arial" charset="0"/>
              </a:rPr>
              <a:t>0x1000:</a:t>
            </a:r>
          </a:p>
        </p:txBody>
      </p:sp>
      <p:sp>
        <p:nvSpPr>
          <p:cNvPr id="11" name="TextBox 10"/>
          <p:cNvSpPr txBox="1"/>
          <p:nvPr/>
        </p:nvSpPr>
        <p:spPr>
          <a:xfrm>
            <a:off x="5912418" y="2232728"/>
            <a:ext cx="1125629" cy="400110"/>
          </a:xfrm>
          <a:prstGeom prst="rect">
            <a:avLst/>
          </a:prstGeom>
          <a:noFill/>
        </p:spPr>
        <p:txBody>
          <a:bodyPr wrap="none" rtlCol="0">
            <a:spAutoFit/>
          </a:bodyPr>
          <a:lstStyle/>
          <a:p>
            <a:r>
              <a:rPr lang="en-US" smtClean="0">
                <a:latin typeface="Arial" charset="0"/>
                <a:ea typeface="Arial" charset="0"/>
                <a:cs typeface="Arial" charset="0"/>
              </a:rPr>
              <a:t>0x1001:</a:t>
            </a:r>
          </a:p>
        </p:txBody>
      </p:sp>
      <p:sp>
        <p:nvSpPr>
          <p:cNvPr id="12" name="TextBox 11"/>
          <p:cNvSpPr txBox="1"/>
          <p:nvPr/>
        </p:nvSpPr>
        <p:spPr>
          <a:xfrm>
            <a:off x="5912418" y="2628346"/>
            <a:ext cx="1125629" cy="400110"/>
          </a:xfrm>
          <a:prstGeom prst="rect">
            <a:avLst/>
          </a:prstGeom>
          <a:noFill/>
        </p:spPr>
        <p:txBody>
          <a:bodyPr wrap="none" rtlCol="0">
            <a:spAutoFit/>
          </a:bodyPr>
          <a:lstStyle/>
          <a:p>
            <a:r>
              <a:rPr lang="en-US" dirty="0" smtClean="0">
                <a:latin typeface="Arial" charset="0"/>
                <a:ea typeface="Arial" charset="0"/>
                <a:cs typeface="Arial" charset="0"/>
              </a:rPr>
              <a:t>0x1002:</a:t>
            </a:r>
          </a:p>
        </p:txBody>
      </p:sp>
      <p:sp>
        <p:nvSpPr>
          <p:cNvPr id="13" name="TextBox 12"/>
          <p:cNvSpPr txBox="1"/>
          <p:nvPr/>
        </p:nvSpPr>
        <p:spPr>
          <a:xfrm>
            <a:off x="5912417" y="3044178"/>
            <a:ext cx="1125629" cy="400110"/>
          </a:xfrm>
          <a:prstGeom prst="rect">
            <a:avLst/>
          </a:prstGeom>
          <a:noFill/>
        </p:spPr>
        <p:txBody>
          <a:bodyPr wrap="none" rtlCol="0">
            <a:spAutoFit/>
          </a:bodyPr>
          <a:lstStyle/>
          <a:p>
            <a:r>
              <a:rPr lang="en-US" dirty="0" smtClean="0">
                <a:latin typeface="Arial" charset="0"/>
                <a:ea typeface="Arial" charset="0"/>
                <a:cs typeface="Arial" charset="0"/>
              </a:rPr>
              <a:t>0x1003:</a:t>
            </a:r>
          </a:p>
        </p:txBody>
      </p:sp>
      <p:sp>
        <p:nvSpPr>
          <p:cNvPr id="14" name="Rectangle 13"/>
          <p:cNvSpPr/>
          <p:nvPr/>
        </p:nvSpPr>
        <p:spPr>
          <a:xfrm>
            <a:off x="7038047" y="4511656"/>
            <a:ext cx="1739789" cy="404602"/>
          </a:xfrm>
          <a:prstGeom prst="rect">
            <a:avLst/>
          </a:prstGeom>
          <a:solidFill>
            <a:schemeClr val="accent3">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0" dirty="0" smtClean="0">
                <a:solidFill>
                  <a:schemeClr val="tx1"/>
                </a:solidFill>
                <a:latin typeface="Courier" charset="0"/>
                <a:ea typeface="Courier" charset="0"/>
                <a:cs typeface="Courier" charset="0"/>
              </a:rPr>
              <a:t>0000 0000</a:t>
            </a:r>
          </a:p>
        </p:txBody>
      </p:sp>
      <p:sp>
        <p:nvSpPr>
          <p:cNvPr id="15" name="Rectangle 14"/>
          <p:cNvSpPr/>
          <p:nvPr/>
        </p:nvSpPr>
        <p:spPr>
          <a:xfrm>
            <a:off x="7038047" y="4916258"/>
            <a:ext cx="1739789" cy="404602"/>
          </a:xfrm>
          <a:prstGeom prst="rect">
            <a:avLst/>
          </a:prstGeom>
          <a:solidFill>
            <a:schemeClr val="accent3">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0" dirty="0" smtClean="0">
                <a:solidFill>
                  <a:schemeClr val="tx1"/>
                </a:solidFill>
                <a:latin typeface="Courier" charset="0"/>
                <a:ea typeface="Courier" charset="0"/>
                <a:cs typeface="Courier" charset="0"/>
              </a:rPr>
              <a:t>0000 0000</a:t>
            </a:r>
          </a:p>
        </p:txBody>
      </p:sp>
      <p:sp>
        <p:nvSpPr>
          <p:cNvPr id="16" name="Rectangle 15"/>
          <p:cNvSpPr/>
          <p:nvPr/>
        </p:nvSpPr>
        <p:spPr>
          <a:xfrm>
            <a:off x="7038047" y="5320860"/>
            <a:ext cx="1739789" cy="404602"/>
          </a:xfrm>
          <a:prstGeom prst="rect">
            <a:avLst/>
          </a:prstGeom>
          <a:solidFill>
            <a:schemeClr val="accent3">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0" smtClean="0">
                <a:solidFill>
                  <a:schemeClr val="tx1"/>
                </a:solidFill>
                <a:latin typeface="Courier" charset="0"/>
                <a:ea typeface="Courier" charset="0"/>
                <a:cs typeface="Courier" charset="0"/>
              </a:rPr>
              <a:t>0000 0000</a:t>
            </a:r>
          </a:p>
        </p:txBody>
      </p:sp>
      <p:sp>
        <p:nvSpPr>
          <p:cNvPr id="17" name="Rectangle 16"/>
          <p:cNvSpPr/>
          <p:nvPr/>
        </p:nvSpPr>
        <p:spPr>
          <a:xfrm>
            <a:off x="7038047" y="5725462"/>
            <a:ext cx="1739789" cy="404602"/>
          </a:xfrm>
          <a:prstGeom prst="rect">
            <a:avLst/>
          </a:prstGeom>
          <a:solidFill>
            <a:schemeClr val="accent3">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smtClean="0">
                <a:solidFill>
                  <a:schemeClr val="tx1"/>
                </a:solidFill>
                <a:latin typeface="Courier" charset="0"/>
                <a:ea typeface="Courier" charset="0"/>
                <a:cs typeface="Courier" charset="0"/>
              </a:rPr>
              <a:t>0000 0101</a:t>
            </a:r>
          </a:p>
        </p:txBody>
      </p:sp>
      <p:sp>
        <p:nvSpPr>
          <p:cNvPr id="18" name="TextBox 17"/>
          <p:cNvSpPr txBox="1"/>
          <p:nvPr/>
        </p:nvSpPr>
        <p:spPr>
          <a:xfrm>
            <a:off x="5912418" y="4516148"/>
            <a:ext cx="1125629" cy="400110"/>
          </a:xfrm>
          <a:prstGeom prst="rect">
            <a:avLst/>
          </a:prstGeom>
          <a:noFill/>
        </p:spPr>
        <p:txBody>
          <a:bodyPr wrap="none" rtlCol="0">
            <a:spAutoFit/>
          </a:bodyPr>
          <a:lstStyle/>
          <a:p>
            <a:r>
              <a:rPr lang="en-US" smtClean="0">
                <a:latin typeface="Arial" charset="0"/>
                <a:ea typeface="Arial" charset="0"/>
                <a:cs typeface="Arial" charset="0"/>
              </a:rPr>
              <a:t>0x1000:</a:t>
            </a:r>
          </a:p>
        </p:txBody>
      </p:sp>
      <p:sp>
        <p:nvSpPr>
          <p:cNvPr id="19" name="TextBox 18"/>
          <p:cNvSpPr txBox="1"/>
          <p:nvPr/>
        </p:nvSpPr>
        <p:spPr>
          <a:xfrm>
            <a:off x="5912418" y="4916258"/>
            <a:ext cx="1125629" cy="400110"/>
          </a:xfrm>
          <a:prstGeom prst="rect">
            <a:avLst/>
          </a:prstGeom>
          <a:noFill/>
        </p:spPr>
        <p:txBody>
          <a:bodyPr wrap="none" rtlCol="0">
            <a:spAutoFit/>
          </a:bodyPr>
          <a:lstStyle/>
          <a:p>
            <a:r>
              <a:rPr lang="en-US" smtClean="0">
                <a:latin typeface="Arial" charset="0"/>
                <a:ea typeface="Arial" charset="0"/>
                <a:cs typeface="Arial" charset="0"/>
              </a:rPr>
              <a:t>0x1001:</a:t>
            </a:r>
          </a:p>
        </p:txBody>
      </p:sp>
      <p:sp>
        <p:nvSpPr>
          <p:cNvPr id="20" name="TextBox 19"/>
          <p:cNvSpPr txBox="1"/>
          <p:nvPr/>
        </p:nvSpPr>
        <p:spPr>
          <a:xfrm>
            <a:off x="5912418" y="5311876"/>
            <a:ext cx="1125629" cy="400110"/>
          </a:xfrm>
          <a:prstGeom prst="rect">
            <a:avLst/>
          </a:prstGeom>
          <a:noFill/>
        </p:spPr>
        <p:txBody>
          <a:bodyPr wrap="none" rtlCol="0">
            <a:spAutoFit/>
          </a:bodyPr>
          <a:lstStyle/>
          <a:p>
            <a:r>
              <a:rPr lang="en-US" dirty="0" smtClean="0">
                <a:latin typeface="Arial" charset="0"/>
                <a:ea typeface="Arial" charset="0"/>
                <a:cs typeface="Arial" charset="0"/>
              </a:rPr>
              <a:t>0x1002:</a:t>
            </a:r>
          </a:p>
        </p:txBody>
      </p:sp>
      <p:sp>
        <p:nvSpPr>
          <p:cNvPr id="21" name="TextBox 20"/>
          <p:cNvSpPr txBox="1"/>
          <p:nvPr/>
        </p:nvSpPr>
        <p:spPr>
          <a:xfrm>
            <a:off x="5912417" y="5727708"/>
            <a:ext cx="1125629" cy="400110"/>
          </a:xfrm>
          <a:prstGeom prst="rect">
            <a:avLst/>
          </a:prstGeom>
          <a:noFill/>
        </p:spPr>
        <p:txBody>
          <a:bodyPr wrap="none" rtlCol="0">
            <a:spAutoFit/>
          </a:bodyPr>
          <a:lstStyle/>
          <a:p>
            <a:r>
              <a:rPr lang="en-US" dirty="0" smtClean="0">
                <a:latin typeface="Arial" charset="0"/>
                <a:ea typeface="Arial" charset="0"/>
                <a:cs typeface="Arial" charset="0"/>
              </a:rPr>
              <a:t>0x1003:</a:t>
            </a:r>
          </a:p>
        </p:txBody>
      </p:sp>
      <p:sp>
        <p:nvSpPr>
          <p:cNvPr id="22" name="TextBox 21"/>
          <p:cNvSpPr txBox="1"/>
          <p:nvPr/>
        </p:nvSpPr>
        <p:spPr>
          <a:xfrm>
            <a:off x="5912416" y="1376150"/>
            <a:ext cx="3145413" cy="400110"/>
          </a:xfrm>
          <a:prstGeom prst="rect">
            <a:avLst/>
          </a:prstGeom>
          <a:noFill/>
        </p:spPr>
        <p:txBody>
          <a:bodyPr wrap="none" rtlCol="0">
            <a:spAutoFit/>
          </a:bodyPr>
          <a:lstStyle/>
          <a:p>
            <a:r>
              <a:rPr lang="en-US" dirty="0" err="1" smtClean="0">
                <a:solidFill>
                  <a:schemeClr val="accent6">
                    <a:lumMod val="75000"/>
                  </a:schemeClr>
                </a:solidFill>
                <a:latin typeface="Arial" charset="0"/>
                <a:ea typeface="Arial" charset="0"/>
                <a:cs typeface="Arial" charset="0"/>
              </a:rPr>
              <a:t>int</a:t>
            </a:r>
            <a:r>
              <a:rPr lang="en-US" dirty="0" smtClean="0">
                <a:solidFill>
                  <a:schemeClr val="accent6">
                    <a:lumMod val="75000"/>
                  </a:schemeClr>
                </a:solidFill>
                <a:latin typeface="Arial" charset="0"/>
                <a:ea typeface="Arial" charset="0"/>
                <a:cs typeface="Arial" charset="0"/>
              </a:rPr>
              <a:t> 5 at address 0x1000: </a:t>
            </a:r>
          </a:p>
        </p:txBody>
      </p:sp>
      <p:sp>
        <p:nvSpPr>
          <p:cNvPr id="23" name="TextBox 22"/>
          <p:cNvSpPr txBox="1"/>
          <p:nvPr/>
        </p:nvSpPr>
        <p:spPr>
          <a:xfrm>
            <a:off x="5912416" y="4058104"/>
            <a:ext cx="3145413" cy="400110"/>
          </a:xfrm>
          <a:prstGeom prst="rect">
            <a:avLst/>
          </a:prstGeom>
          <a:noFill/>
        </p:spPr>
        <p:txBody>
          <a:bodyPr wrap="none" rtlCol="0">
            <a:spAutoFit/>
          </a:bodyPr>
          <a:lstStyle/>
          <a:p>
            <a:r>
              <a:rPr lang="en-US" dirty="0" err="1" smtClean="0">
                <a:solidFill>
                  <a:schemeClr val="accent6">
                    <a:lumMod val="75000"/>
                  </a:schemeClr>
                </a:solidFill>
                <a:latin typeface="Arial" charset="0"/>
                <a:ea typeface="Arial" charset="0"/>
                <a:cs typeface="Arial" charset="0"/>
              </a:rPr>
              <a:t>int</a:t>
            </a:r>
            <a:r>
              <a:rPr lang="en-US" dirty="0" smtClean="0">
                <a:solidFill>
                  <a:schemeClr val="accent6">
                    <a:lumMod val="75000"/>
                  </a:schemeClr>
                </a:solidFill>
                <a:latin typeface="Arial" charset="0"/>
                <a:ea typeface="Arial" charset="0"/>
                <a:cs typeface="Arial" charset="0"/>
              </a:rPr>
              <a:t> 5 at address 0x1000: </a:t>
            </a:r>
          </a:p>
        </p:txBody>
      </p:sp>
    </p:spTree>
    <p:extLst>
      <p:ext uri="{BB962C8B-B14F-4D97-AF65-F5344CB8AC3E}">
        <p14:creationId xmlns:p14="http://schemas.microsoft.com/office/powerpoint/2010/main" val="9035044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6517" y="1447800"/>
            <a:ext cx="5558882" cy="4864100"/>
          </a:xfrm>
        </p:spPr>
        <p:txBody>
          <a:bodyPr>
            <a:normAutofit lnSpcReduction="10000"/>
          </a:bodyPr>
          <a:lstStyle/>
          <a:p>
            <a:endParaRPr lang="en-US" dirty="0"/>
          </a:p>
          <a:p>
            <a:r>
              <a:rPr lang="en-US" b="1" dirty="0" smtClean="0">
                <a:solidFill>
                  <a:schemeClr val="accent3"/>
                </a:solidFill>
              </a:rPr>
              <a:t>Transport:</a:t>
            </a:r>
            <a:r>
              <a:rPr lang="en-US" dirty="0" smtClean="0"/>
              <a:t> Provide end-to-end communication between processes on different hosts</a:t>
            </a:r>
          </a:p>
          <a:p>
            <a:endParaRPr lang="en-US" dirty="0"/>
          </a:p>
          <a:p>
            <a:r>
              <a:rPr lang="en-US" b="1" dirty="0" smtClean="0">
                <a:solidFill>
                  <a:schemeClr val="tx2"/>
                </a:solidFill>
              </a:rPr>
              <a:t>Network:</a:t>
            </a:r>
            <a:r>
              <a:rPr lang="en-US" dirty="0" smtClean="0"/>
              <a:t> Deliver packets to destinations on other (heterogeneous) networks</a:t>
            </a:r>
          </a:p>
          <a:p>
            <a:endParaRPr lang="en-US" dirty="0"/>
          </a:p>
          <a:p>
            <a:r>
              <a:rPr lang="en-US" b="1" dirty="0" smtClean="0">
                <a:solidFill>
                  <a:schemeClr val="tx1">
                    <a:lumMod val="50000"/>
                    <a:lumOff val="50000"/>
                  </a:schemeClr>
                </a:solidFill>
              </a:rPr>
              <a:t>Link: </a:t>
            </a:r>
            <a:r>
              <a:rPr lang="en-US" dirty="0" smtClean="0"/>
              <a:t>Enables end hosts to exchange atomic messages with each other</a:t>
            </a:r>
          </a:p>
          <a:p>
            <a:endParaRPr lang="en-US" dirty="0" smtClean="0"/>
          </a:p>
          <a:p>
            <a:r>
              <a:rPr lang="en-US" b="1" dirty="0" smtClean="0">
                <a:solidFill>
                  <a:schemeClr val="accent2"/>
                </a:solidFill>
              </a:rPr>
              <a:t>Physical:</a:t>
            </a:r>
            <a:r>
              <a:rPr lang="en-US" dirty="0" smtClean="0"/>
              <a:t> Moves bits between two hosts connected by a physical link</a:t>
            </a:r>
            <a:endParaRPr lang="en-US"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6</a:t>
            </a:fld>
            <a:endParaRPr lang="en-US"/>
          </a:p>
        </p:txBody>
      </p:sp>
      <p:sp>
        <p:nvSpPr>
          <p:cNvPr id="4" name="Title 3"/>
          <p:cNvSpPr>
            <a:spLocks noGrp="1"/>
          </p:cNvSpPr>
          <p:nvPr>
            <p:ph type="title"/>
          </p:nvPr>
        </p:nvSpPr>
        <p:spPr/>
        <p:txBody>
          <a:bodyPr/>
          <a:lstStyle/>
          <a:p>
            <a:r>
              <a:rPr lang="en-US" dirty="0" smtClean="0"/>
              <a:t>Layering in </a:t>
            </a:r>
            <a:r>
              <a:rPr lang="en-US" smtClean="0"/>
              <a:t>the Internet</a:t>
            </a:r>
            <a:endParaRPr lang="en-US" dirty="0"/>
          </a:p>
        </p:txBody>
      </p:sp>
      <p:sp>
        <p:nvSpPr>
          <p:cNvPr id="5" name="Rectangle 24"/>
          <p:cNvSpPr>
            <a:spLocks noChangeArrowheads="1"/>
          </p:cNvSpPr>
          <p:nvPr/>
        </p:nvSpPr>
        <p:spPr bwMode="auto">
          <a:xfrm>
            <a:off x="805482" y="2236639"/>
            <a:ext cx="1858671" cy="935052"/>
          </a:xfrm>
          <a:prstGeom prst="rect">
            <a:avLst/>
          </a:prstGeom>
          <a:solidFill>
            <a:srgbClr val="948A54"/>
          </a:solidFill>
          <a:ln w="28575">
            <a:solidFill>
              <a:schemeClr val="tx1"/>
            </a:solidFill>
            <a:miter lim="800000"/>
            <a:headEnd/>
            <a:tailEnd/>
          </a:ln>
        </p:spPr>
        <p:txBody>
          <a:bodyPr wrap="none" anchor="t">
            <a:prstTxWarp prst="textNoShape">
              <a:avLst/>
            </a:prstTxWarp>
          </a:bodyPr>
          <a:lstStyle/>
          <a:p>
            <a:pPr algn="ctr"/>
            <a:r>
              <a:rPr lang="en-US" sz="1800" b="0" dirty="0" smtClean="0">
                <a:latin typeface="Arial" charset="0"/>
              </a:rPr>
              <a:t>Applications</a:t>
            </a:r>
            <a:endParaRPr lang="en-US" sz="1800" b="0" dirty="0">
              <a:latin typeface="Arial" charset="0"/>
            </a:endParaRPr>
          </a:p>
        </p:txBody>
      </p:sp>
      <p:sp>
        <p:nvSpPr>
          <p:cNvPr id="6" name="Rectangle 24"/>
          <p:cNvSpPr>
            <a:spLocks noChangeArrowheads="1"/>
          </p:cNvSpPr>
          <p:nvPr/>
        </p:nvSpPr>
        <p:spPr bwMode="auto">
          <a:xfrm>
            <a:off x="805482" y="3171834"/>
            <a:ext cx="1858671" cy="304228"/>
          </a:xfrm>
          <a:prstGeom prst="rect">
            <a:avLst/>
          </a:prstGeom>
          <a:solidFill>
            <a:schemeClr val="accent3"/>
          </a:solidFill>
          <a:ln w="28575">
            <a:solidFill>
              <a:schemeClr val="tx1"/>
            </a:solidFill>
            <a:miter lim="800000"/>
            <a:headEnd/>
            <a:tailEnd/>
          </a:ln>
        </p:spPr>
        <p:txBody>
          <a:bodyPr wrap="none" anchor="ctr">
            <a:prstTxWarp prst="textNoShape">
              <a:avLst/>
            </a:prstTxWarp>
          </a:bodyPr>
          <a:lstStyle/>
          <a:p>
            <a:pPr algn="ctr"/>
            <a:r>
              <a:rPr lang="en-US" sz="1800" b="0" dirty="0" smtClean="0">
                <a:latin typeface="Arial" charset="0"/>
              </a:rPr>
              <a:t>Transport layer</a:t>
            </a:r>
            <a:endParaRPr lang="en-US" sz="1800" b="0" dirty="0">
              <a:latin typeface="Arial" charset="0"/>
            </a:endParaRPr>
          </a:p>
        </p:txBody>
      </p:sp>
      <p:sp>
        <p:nvSpPr>
          <p:cNvPr id="7" name="Rectangle 24"/>
          <p:cNvSpPr>
            <a:spLocks noChangeArrowheads="1"/>
          </p:cNvSpPr>
          <p:nvPr/>
        </p:nvSpPr>
        <p:spPr bwMode="auto">
          <a:xfrm>
            <a:off x="805482" y="3476348"/>
            <a:ext cx="1858671" cy="304228"/>
          </a:xfrm>
          <a:prstGeom prst="rect">
            <a:avLst/>
          </a:prstGeom>
          <a:solidFill>
            <a:schemeClr val="accent1"/>
          </a:solidFill>
          <a:ln w="28575">
            <a:solidFill>
              <a:schemeClr val="tx1"/>
            </a:solidFill>
            <a:miter lim="800000"/>
            <a:headEnd/>
            <a:tailEnd/>
          </a:ln>
        </p:spPr>
        <p:txBody>
          <a:bodyPr wrap="none" anchor="ctr">
            <a:prstTxWarp prst="textNoShape">
              <a:avLst/>
            </a:prstTxWarp>
          </a:bodyPr>
          <a:lstStyle/>
          <a:p>
            <a:pPr algn="ctr"/>
            <a:r>
              <a:rPr lang="en-US" sz="1800" b="0" dirty="0" smtClean="0">
                <a:latin typeface="Arial" charset="0"/>
              </a:rPr>
              <a:t>Network layer</a:t>
            </a:r>
            <a:endParaRPr lang="en-US" sz="1800" b="0" dirty="0">
              <a:latin typeface="Arial" charset="0"/>
            </a:endParaRPr>
          </a:p>
        </p:txBody>
      </p:sp>
      <p:sp>
        <p:nvSpPr>
          <p:cNvPr id="8" name="Rectangle 24"/>
          <p:cNvSpPr>
            <a:spLocks noChangeArrowheads="1"/>
          </p:cNvSpPr>
          <p:nvPr/>
        </p:nvSpPr>
        <p:spPr bwMode="auto">
          <a:xfrm>
            <a:off x="805482" y="3780576"/>
            <a:ext cx="1858671" cy="304228"/>
          </a:xfrm>
          <a:prstGeom prst="rect">
            <a:avLst/>
          </a:prstGeom>
          <a:solidFill>
            <a:srgbClr val="7F7F7F"/>
          </a:solidFill>
          <a:ln w="28575">
            <a:solidFill>
              <a:schemeClr val="tx1"/>
            </a:solidFill>
            <a:miter lim="800000"/>
            <a:headEnd/>
            <a:tailEnd/>
          </a:ln>
        </p:spPr>
        <p:txBody>
          <a:bodyPr wrap="none" anchor="ctr">
            <a:prstTxWarp prst="textNoShape">
              <a:avLst/>
            </a:prstTxWarp>
          </a:bodyPr>
          <a:lstStyle/>
          <a:p>
            <a:pPr algn="ctr"/>
            <a:r>
              <a:rPr lang="en-US" sz="1800" b="0" dirty="0" smtClean="0">
                <a:solidFill>
                  <a:srgbClr val="000000"/>
                </a:solidFill>
                <a:latin typeface="Arial" charset="0"/>
              </a:rPr>
              <a:t>Link layer</a:t>
            </a:r>
            <a:endParaRPr lang="en-US" sz="1800" b="0" dirty="0">
              <a:solidFill>
                <a:srgbClr val="000000"/>
              </a:solidFill>
              <a:latin typeface="Arial" charset="0"/>
            </a:endParaRPr>
          </a:p>
        </p:txBody>
      </p:sp>
      <p:sp>
        <p:nvSpPr>
          <p:cNvPr id="9" name="Rectangle 24"/>
          <p:cNvSpPr>
            <a:spLocks noChangeArrowheads="1"/>
          </p:cNvSpPr>
          <p:nvPr/>
        </p:nvSpPr>
        <p:spPr bwMode="auto">
          <a:xfrm>
            <a:off x="805482" y="4084804"/>
            <a:ext cx="1858671" cy="304228"/>
          </a:xfrm>
          <a:prstGeom prst="rect">
            <a:avLst/>
          </a:prstGeom>
          <a:solidFill>
            <a:schemeClr val="accent2"/>
          </a:solidFill>
          <a:ln w="28575">
            <a:solidFill>
              <a:schemeClr val="tx1"/>
            </a:solidFill>
            <a:miter lim="800000"/>
            <a:headEnd/>
            <a:tailEnd/>
          </a:ln>
        </p:spPr>
        <p:txBody>
          <a:bodyPr wrap="none" anchor="ctr">
            <a:prstTxWarp prst="textNoShape">
              <a:avLst/>
            </a:prstTxWarp>
          </a:bodyPr>
          <a:lstStyle/>
          <a:p>
            <a:pPr algn="ctr"/>
            <a:r>
              <a:rPr lang="en-US" sz="1800" b="0" smtClean="0">
                <a:latin typeface="Arial" charset="0"/>
              </a:rPr>
              <a:t>Physical layer</a:t>
            </a:r>
            <a:endParaRPr lang="en-US" sz="1800" b="0" dirty="0">
              <a:latin typeface="Arial" charset="0"/>
            </a:endParaRPr>
          </a:p>
        </p:txBody>
      </p:sp>
      <p:sp>
        <p:nvSpPr>
          <p:cNvPr id="21" name="Rounded Rectangle 20"/>
          <p:cNvSpPr/>
          <p:nvPr/>
        </p:nvSpPr>
        <p:spPr>
          <a:xfrm>
            <a:off x="598449" y="1864304"/>
            <a:ext cx="2272860" cy="3057101"/>
          </a:xfrm>
          <a:prstGeom prst="roundRect">
            <a:avLst>
              <a:gd name="adj" fmla="val 8317"/>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2000" dirty="0" smtClean="0">
                <a:solidFill>
                  <a:srgbClr val="000000"/>
                </a:solidFill>
              </a:rPr>
              <a:t>Host</a:t>
            </a:r>
          </a:p>
        </p:txBody>
      </p:sp>
    </p:spTree>
    <p:extLst>
      <p:ext uri="{BB962C8B-B14F-4D97-AF65-F5344CB8AC3E}">
        <p14:creationId xmlns:p14="http://schemas.microsoft.com/office/powerpoint/2010/main" val="167441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smtClean="0"/>
              <a:t>Logical communication between layers</a:t>
            </a:r>
            <a:endParaRPr lang="en-US" sz="3400" dirty="0"/>
          </a:p>
        </p:txBody>
      </p:sp>
      <p:sp>
        <p:nvSpPr>
          <p:cNvPr id="5" name="Content Placeholder 4"/>
          <p:cNvSpPr>
            <a:spLocks noGrp="1"/>
          </p:cNvSpPr>
          <p:nvPr>
            <p:ph idx="1"/>
          </p:nvPr>
        </p:nvSpPr>
        <p:spPr>
          <a:xfrm>
            <a:off x="152399" y="1460000"/>
            <a:ext cx="8765263" cy="2554980"/>
          </a:xfrm>
        </p:spPr>
        <p:txBody>
          <a:bodyPr>
            <a:normAutofit/>
          </a:bodyPr>
          <a:lstStyle/>
          <a:p>
            <a:r>
              <a:rPr lang="en-US" i="1" dirty="0" smtClean="0"/>
              <a:t>How to </a:t>
            </a:r>
            <a:r>
              <a:rPr lang="en-US" b="1" i="1" dirty="0" smtClean="0"/>
              <a:t>forge agreement </a:t>
            </a:r>
            <a:r>
              <a:rPr lang="en-US" i="1" dirty="0" smtClean="0"/>
              <a:t>on the </a:t>
            </a:r>
            <a:r>
              <a:rPr lang="en-US" b="1" i="1" dirty="0" smtClean="0"/>
              <a:t>meaning</a:t>
            </a:r>
            <a:r>
              <a:rPr lang="en-US" i="1" dirty="0" smtClean="0"/>
              <a:t> of the bits exchanged between two hosts?</a:t>
            </a:r>
          </a:p>
          <a:p>
            <a:endParaRPr lang="en-US" dirty="0" smtClean="0"/>
          </a:p>
          <a:p>
            <a:r>
              <a:rPr lang="en-US" b="1" i="1" dirty="0" smtClean="0">
                <a:solidFill>
                  <a:schemeClr val="accent6">
                    <a:lumMod val="75000"/>
                  </a:schemeClr>
                </a:solidFill>
              </a:rPr>
              <a:t>Protocol: </a:t>
            </a:r>
            <a:r>
              <a:rPr lang="en-US" dirty="0" smtClean="0"/>
              <a:t>Rules that governs the format, contents, and meaning of messages</a:t>
            </a:r>
            <a:endParaRPr lang="en-US" dirty="0"/>
          </a:p>
          <a:p>
            <a:pPr lvl="1"/>
            <a:r>
              <a:rPr lang="en-US" dirty="0" smtClean="0"/>
              <a:t>Each layer on a host interacts with its </a:t>
            </a:r>
            <a:r>
              <a:rPr lang="en-US" b="1" dirty="0" smtClean="0"/>
              <a:t>peer</a:t>
            </a:r>
            <a:r>
              <a:rPr lang="en-US" dirty="0" smtClean="0"/>
              <a:t> host’s corresponding layer via the </a:t>
            </a:r>
            <a:r>
              <a:rPr lang="en-US" b="1" i="1" dirty="0" smtClean="0">
                <a:solidFill>
                  <a:schemeClr val="accent6">
                    <a:lumMod val="75000"/>
                  </a:schemeClr>
                </a:solidFill>
              </a:rPr>
              <a:t>protocol interface</a:t>
            </a:r>
            <a:endParaRPr lang="en-US" b="1" i="1" dirty="0">
              <a:solidFill>
                <a:schemeClr val="accent6">
                  <a:lumMod val="75000"/>
                </a:schemeClr>
              </a:solidFill>
            </a:endParaRPr>
          </a:p>
        </p:txBody>
      </p:sp>
      <p:sp>
        <p:nvSpPr>
          <p:cNvPr id="6" name="Rectangle 24"/>
          <p:cNvSpPr>
            <a:spLocks noChangeArrowheads="1"/>
          </p:cNvSpPr>
          <p:nvPr/>
        </p:nvSpPr>
        <p:spPr bwMode="auto">
          <a:xfrm>
            <a:off x="1344621" y="4548498"/>
            <a:ext cx="1273175" cy="304228"/>
          </a:xfrm>
          <a:prstGeom prst="rect">
            <a:avLst/>
          </a:prstGeom>
          <a:solidFill>
            <a:srgbClr val="948A54"/>
          </a:solidFill>
          <a:ln w="28575">
            <a:solidFill>
              <a:schemeClr val="tx1"/>
            </a:solidFill>
            <a:miter lim="800000"/>
            <a:headEnd/>
            <a:tailEnd/>
          </a:ln>
        </p:spPr>
        <p:txBody>
          <a:bodyPr wrap="none" anchor="ctr">
            <a:prstTxWarp prst="textNoShape">
              <a:avLst/>
            </a:prstTxWarp>
          </a:bodyPr>
          <a:lstStyle/>
          <a:p>
            <a:pPr algn="ctr"/>
            <a:r>
              <a:rPr lang="en-US" b="0" dirty="0" smtClean="0">
                <a:latin typeface="Arial" charset="0"/>
              </a:rPr>
              <a:t>Application</a:t>
            </a:r>
            <a:endParaRPr lang="en-US" b="0" dirty="0">
              <a:latin typeface="Arial" charset="0"/>
            </a:endParaRPr>
          </a:p>
        </p:txBody>
      </p:sp>
      <p:sp>
        <p:nvSpPr>
          <p:cNvPr id="7" name="Rectangle 24"/>
          <p:cNvSpPr>
            <a:spLocks noChangeArrowheads="1"/>
          </p:cNvSpPr>
          <p:nvPr/>
        </p:nvSpPr>
        <p:spPr bwMode="auto">
          <a:xfrm>
            <a:off x="1344621" y="4852726"/>
            <a:ext cx="1273175" cy="304228"/>
          </a:xfrm>
          <a:prstGeom prst="rect">
            <a:avLst/>
          </a:prstGeom>
          <a:solidFill>
            <a:schemeClr val="accent3"/>
          </a:solidFill>
          <a:ln w="28575">
            <a:solidFill>
              <a:schemeClr val="tx1"/>
            </a:solidFill>
            <a:miter lim="800000"/>
            <a:headEnd/>
            <a:tailEnd/>
          </a:ln>
        </p:spPr>
        <p:txBody>
          <a:bodyPr wrap="none" anchor="ctr">
            <a:prstTxWarp prst="textNoShape">
              <a:avLst/>
            </a:prstTxWarp>
          </a:bodyPr>
          <a:lstStyle/>
          <a:p>
            <a:pPr algn="ctr"/>
            <a:r>
              <a:rPr lang="en-US" b="0" dirty="0">
                <a:latin typeface="Arial" charset="0"/>
              </a:rPr>
              <a:t>T</a:t>
            </a:r>
            <a:r>
              <a:rPr lang="en-US" b="0" dirty="0" smtClean="0">
                <a:latin typeface="Arial" charset="0"/>
              </a:rPr>
              <a:t>ransport</a:t>
            </a:r>
            <a:endParaRPr lang="en-US" b="0" dirty="0">
              <a:latin typeface="Arial" charset="0"/>
            </a:endParaRPr>
          </a:p>
        </p:txBody>
      </p:sp>
      <p:sp>
        <p:nvSpPr>
          <p:cNvPr id="8" name="Rectangle 24"/>
          <p:cNvSpPr>
            <a:spLocks noChangeArrowheads="1"/>
          </p:cNvSpPr>
          <p:nvPr/>
        </p:nvSpPr>
        <p:spPr bwMode="auto">
          <a:xfrm>
            <a:off x="1344621" y="5157240"/>
            <a:ext cx="1273175" cy="304228"/>
          </a:xfrm>
          <a:prstGeom prst="rect">
            <a:avLst/>
          </a:prstGeom>
          <a:solidFill>
            <a:schemeClr val="accent1"/>
          </a:solidFill>
          <a:ln w="28575">
            <a:solidFill>
              <a:schemeClr val="tx1"/>
            </a:solidFill>
            <a:miter lim="800000"/>
            <a:headEnd/>
            <a:tailEnd/>
          </a:ln>
        </p:spPr>
        <p:txBody>
          <a:bodyPr wrap="none" anchor="ctr">
            <a:prstTxWarp prst="textNoShape">
              <a:avLst/>
            </a:prstTxWarp>
          </a:bodyPr>
          <a:lstStyle/>
          <a:p>
            <a:pPr algn="ctr"/>
            <a:r>
              <a:rPr lang="en-US" b="0" dirty="0">
                <a:latin typeface="Arial" charset="0"/>
              </a:rPr>
              <a:t>N</a:t>
            </a:r>
            <a:r>
              <a:rPr lang="en-US" b="0" dirty="0" smtClean="0">
                <a:latin typeface="Arial" charset="0"/>
              </a:rPr>
              <a:t>etwork</a:t>
            </a:r>
            <a:endParaRPr lang="en-US" b="0" dirty="0">
              <a:latin typeface="Arial" charset="0"/>
            </a:endParaRPr>
          </a:p>
        </p:txBody>
      </p:sp>
      <p:sp>
        <p:nvSpPr>
          <p:cNvPr id="9" name="Rectangle 24"/>
          <p:cNvSpPr>
            <a:spLocks noChangeArrowheads="1"/>
          </p:cNvSpPr>
          <p:nvPr/>
        </p:nvSpPr>
        <p:spPr bwMode="auto">
          <a:xfrm>
            <a:off x="1344621" y="5461468"/>
            <a:ext cx="1273175" cy="304228"/>
          </a:xfrm>
          <a:prstGeom prst="rect">
            <a:avLst/>
          </a:prstGeom>
          <a:solidFill>
            <a:srgbClr val="7F7F7F"/>
          </a:solidFill>
          <a:ln w="28575">
            <a:solidFill>
              <a:schemeClr val="tx1"/>
            </a:solidFill>
            <a:miter lim="800000"/>
            <a:headEnd/>
            <a:tailEnd/>
          </a:ln>
        </p:spPr>
        <p:txBody>
          <a:bodyPr wrap="none" anchor="ctr">
            <a:prstTxWarp prst="textNoShape">
              <a:avLst/>
            </a:prstTxWarp>
          </a:bodyPr>
          <a:lstStyle/>
          <a:p>
            <a:pPr algn="ctr"/>
            <a:r>
              <a:rPr lang="en-US" b="0" dirty="0">
                <a:solidFill>
                  <a:srgbClr val="000000"/>
                </a:solidFill>
                <a:latin typeface="Arial" charset="0"/>
              </a:rPr>
              <a:t>L</a:t>
            </a:r>
            <a:r>
              <a:rPr lang="en-US" b="0" dirty="0" smtClean="0">
                <a:solidFill>
                  <a:srgbClr val="000000"/>
                </a:solidFill>
                <a:latin typeface="Arial" charset="0"/>
              </a:rPr>
              <a:t>ink</a:t>
            </a:r>
            <a:endParaRPr lang="en-US" b="0" dirty="0">
              <a:solidFill>
                <a:srgbClr val="000000"/>
              </a:solidFill>
              <a:latin typeface="Arial" charset="0"/>
            </a:endParaRPr>
          </a:p>
        </p:txBody>
      </p:sp>
      <p:sp>
        <p:nvSpPr>
          <p:cNvPr id="10" name="Rectangle 24"/>
          <p:cNvSpPr>
            <a:spLocks noChangeArrowheads="1"/>
          </p:cNvSpPr>
          <p:nvPr/>
        </p:nvSpPr>
        <p:spPr bwMode="auto">
          <a:xfrm>
            <a:off x="1344621" y="5765696"/>
            <a:ext cx="1273175" cy="304228"/>
          </a:xfrm>
          <a:prstGeom prst="rect">
            <a:avLst/>
          </a:prstGeom>
          <a:solidFill>
            <a:schemeClr val="accent2"/>
          </a:solidFill>
          <a:ln w="28575">
            <a:solidFill>
              <a:schemeClr val="tx1"/>
            </a:solidFill>
            <a:miter lim="800000"/>
            <a:headEnd/>
            <a:tailEnd/>
          </a:ln>
        </p:spPr>
        <p:txBody>
          <a:bodyPr wrap="none" anchor="ctr">
            <a:prstTxWarp prst="textNoShape">
              <a:avLst/>
            </a:prstTxWarp>
          </a:bodyPr>
          <a:lstStyle/>
          <a:p>
            <a:pPr algn="ctr"/>
            <a:r>
              <a:rPr lang="en-US" b="0" dirty="0">
                <a:latin typeface="Arial" charset="0"/>
              </a:rPr>
              <a:t>P</a:t>
            </a:r>
            <a:r>
              <a:rPr lang="en-US" b="0" dirty="0" smtClean="0">
                <a:latin typeface="Arial" charset="0"/>
              </a:rPr>
              <a:t>hysical</a:t>
            </a:r>
            <a:endParaRPr lang="en-US" b="0" dirty="0">
              <a:latin typeface="Arial" charset="0"/>
            </a:endParaRPr>
          </a:p>
        </p:txBody>
      </p:sp>
      <p:sp>
        <p:nvSpPr>
          <p:cNvPr id="13" name="Rectangle 24"/>
          <p:cNvSpPr>
            <a:spLocks noChangeArrowheads="1"/>
          </p:cNvSpPr>
          <p:nvPr/>
        </p:nvSpPr>
        <p:spPr bwMode="auto">
          <a:xfrm>
            <a:off x="3942148" y="5157526"/>
            <a:ext cx="1273175" cy="304228"/>
          </a:xfrm>
          <a:prstGeom prst="rect">
            <a:avLst/>
          </a:prstGeom>
          <a:solidFill>
            <a:schemeClr val="accent1"/>
          </a:solidFill>
          <a:ln w="28575">
            <a:solidFill>
              <a:schemeClr val="tx1"/>
            </a:solidFill>
            <a:miter lim="800000"/>
            <a:headEnd/>
            <a:tailEnd/>
          </a:ln>
        </p:spPr>
        <p:txBody>
          <a:bodyPr wrap="none" anchor="ctr">
            <a:prstTxWarp prst="textNoShape">
              <a:avLst/>
            </a:prstTxWarp>
          </a:bodyPr>
          <a:lstStyle/>
          <a:p>
            <a:pPr algn="ctr"/>
            <a:r>
              <a:rPr lang="en-US" b="0" dirty="0">
                <a:latin typeface="Arial" charset="0"/>
              </a:rPr>
              <a:t>N</a:t>
            </a:r>
            <a:r>
              <a:rPr lang="en-US" b="0" dirty="0" smtClean="0">
                <a:latin typeface="Arial" charset="0"/>
              </a:rPr>
              <a:t>etwork</a:t>
            </a:r>
            <a:endParaRPr lang="en-US" b="0" dirty="0">
              <a:latin typeface="Arial" charset="0"/>
            </a:endParaRPr>
          </a:p>
        </p:txBody>
      </p:sp>
      <p:sp>
        <p:nvSpPr>
          <p:cNvPr id="14" name="Rectangle 24"/>
          <p:cNvSpPr>
            <a:spLocks noChangeArrowheads="1"/>
          </p:cNvSpPr>
          <p:nvPr/>
        </p:nvSpPr>
        <p:spPr bwMode="auto">
          <a:xfrm>
            <a:off x="3942148" y="5461754"/>
            <a:ext cx="1273175" cy="304228"/>
          </a:xfrm>
          <a:prstGeom prst="rect">
            <a:avLst/>
          </a:prstGeom>
          <a:solidFill>
            <a:srgbClr val="7F7F7F"/>
          </a:solidFill>
          <a:ln w="28575">
            <a:solidFill>
              <a:schemeClr val="tx1"/>
            </a:solidFill>
            <a:miter lim="800000"/>
            <a:headEnd/>
            <a:tailEnd/>
          </a:ln>
        </p:spPr>
        <p:txBody>
          <a:bodyPr wrap="none" anchor="ctr">
            <a:prstTxWarp prst="textNoShape">
              <a:avLst/>
            </a:prstTxWarp>
          </a:bodyPr>
          <a:lstStyle/>
          <a:p>
            <a:pPr algn="ctr"/>
            <a:r>
              <a:rPr lang="en-US" b="0" dirty="0">
                <a:solidFill>
                  <a:srgbClr val="000000"/>
                </a:solidFill>
                <a:latin typeface="Arial" charset="0"/>
              </a:rPr>
              <a:t>L</a:t>
            </a:r>
            <a:r>
              <a:rPr lang="en-US" b="0" dirty="0" smtClean="0">
                <a:solidFill>
                  <a:srgbClr val="000000"/>
                </a:solidFill>
                <a:latin typeface="Arial" charset="0"/>
              </a:rPr>
              <a:t>ink</a:t>
            </a:r>
            <a:endParaRPr lang="en-US" b="0" dirty="0">
              <a:solidFill>
                <a:srgbClr val="000000"/>
              </a:solidFill>
              <a:latin typeface="Arial" charset="0"/>
            </a:endParaRPr>
          </a:p>
        </p:txBody>
      </p:sp>
      <p:sp>
        <p:nvSpPr>
          <p:cNvPr id="15" name="Rectangle 24"/>
          <p:cNvSpPr>
            <a:spLocks noChangeArrowheads="1"/>
          </p:cNvSpPr>
          <p:nvPr/>
        </p:nvSpPr>
        <p:spPr bwMode="auto">
          <a:xfrm>
            <a:off x="3942148" y="5765982"/>
            <a:ext cx="1273175" cy="304228"/>
          </a:xfrm>
          <a:prstGeom prst="rect">
            <a:avLst/>
          </a:prstGeom>
          <a:solidFill>
            <a:schemeClr val="accent2"/>
          </a:solidFill>
          <a:ln w="28575">
            <a:solidFill>
              <a:schemeClr val="tx1"/>
            </a:solidFill>
            <a:miter lim="800000"/>
            <a:headEnd/>
            <a:tailEnd/>
          </a:ln>
        </p:spPr>
        <p:txBody>
          <a:bodyPr wrap="none" anchor="ctr">
            <a:prstTxWarp prst="textNoShape">
              <a:avLst/>
            </a:prstTxWarp>
          </a:bodyPr>
          <a:lstStyle/>
          <a:p>
            <a:pPr algn="ctr"/>
            <a:r>
              <a:rPr lang="en-US" b="0" dirty="0">
                <a:latin typeface="Arial" charset="0"/>
              </a:rPr>
              <a:t>P</a:t>
            </a:r>
            <a:r>
              <a:rPr lang="en-US" b="0" dirty="0" smtClean="0">
                <a:latin typeface="Arial" charset="0"/>
              </a:rPr>
              <a:t>hysical</a:t>
            </a:r>
            <a:endParaRPr lang="en-US" b="0" dirty="0">
              <a:latin typeface="Arial" charset="0"/>
            </a:endParaRPr>
          </a:p>
        </p:txBody>
      </p:sp>
      <p:sp>
        <p:nvSpPr>
          <p:cNvPr id="16" name="Rectangle 24"/>
          <p:cNvSpPr>
            <a:spLocks noChangeArrowheads="1"/>
          </p:cNvSpPr>
          <p:nvPr/>
        </p:nvSpPr>
        <p:spPr bwMode="auto">
          <a:xfrm>
            <a:off x="6636530" y="4548498"/>
            <a:ext cx="1273175" cy="304228"/>
          </a:xfrm>
          <a:prstGeom prst="rect">
            <a:avLst/>
          </a:prstGeom>
          <a:solidFill>
            <a:srgbClr val="948A54"/>
          </a:solidFill>
          <a:ln w="28575">
            <a:solidFill>
              <a:schemeClr val="tx1"/>
            </a:solidFill>
            <a:miter lim="800000"/>
            <a:headEnd/>
            <a:tailEnd/>
          </a:ln>
        </p:spPr>
        <p:txBody>
          <a:bodyPr wrap="none" anchor="ctr">
            <a:prstTxWarp prst="textNoShape">
              <a:avLst/>
            </a:prstTxWarp>
          </a:bodyPr>
          <a:lstStyle/>
          <a:p>
            <a:pPr algn="ctr"/>
            <a:r>
              <a:rPr lang="en-US" b="0" dirty="0" smtClean="0">
                <a:latin typeface="Arial" charset="0"/>
              </a:rPr>
              <a:t>Application</a:t>
            </a:r>
            <a:endParaRPr lang="en-US" b="0" dirty="0">
              <a:latin typeface="Arial" charset="0"/>
            </a:endParaRPr>
          </a:p>
        </p:txBody>
      </p:sp>
      <p:sp>
        <p:nvSpPr>
          <p:cNvPr id="17" name="Rectangle 24"/>
          <p:cNvSpPr>
            <a:spLocks noChangeArrowheads="1"/>
          </p:cNvSpPr>
          <p:nvPr/>
        </p:nvSpPr>
        <p:spPr bwMode="auto">
          <a:xfrm>
            <a:off x="6636530" y="4852726"/>
            <a:ext cx="1273175" cy="304228"/>
          </a:xfrm>
          <a:prstGeom prst="rect">
            <a:avLst/>
          </a:prstGeom>
          <a:solidFill>
            <a:schemeClr val="accent3"/>
          </a:solidFill>
          <a:ln w="28575">
            <a:solidFill>
              <a:schemeClr val="tx1"/>
            </a:solidFill>
            <a:miter lim="800000"/>
            <a:headEnd/>
            <a:tailEnd/>
          </a:ln>
        </p:spPr>
        <p:txBody>
          <a:bodyPr wrap="none" anchor="ctr">
            <a:prstTxWarp prst="textNoShape">
              <a:avLst/>
            </a:prstTxWarp>
          </a:bodyPr>
          <a:lstStyle/>
          <a:p>
            <a:pPr algn="ctr"/>
            <a:r>
              <a:rPr lang="en-US" b="0" dirty="0">
                <a:latin typeface="Arial" charset="0"/>
              </a:rPr>
              <a:t>T</a:t>
            </a:r>
            <a:r>
              <a:rPr lang="en-US" b="0" dirty="0" smtClean="0">
                <a:latin typeface="Arial" charset="0"/>
              </a:rPr>
              <a:t>ransport</a:t>
            </a:r>
            <a:endParaRPr lang="en-US" b="0" dirty="0">
              <a:latin typeface="Arial" charset="0"/>
            </a:endParaRPr>
          </a:p>
        </p:txBody>
      </p:sp>
      <p:sp>
        <p:nvSpPr>
          <p:cNvPr id="18" name="Rectangle 24"/>
          <p:cNvSpPr>
            <a:spLocks noChangeArrowheads="1"/>
          </p:cNvSpPr>
          <p:nvPr/>
        </p:nvSpPr>
        <p:spPr bwMode="auto">
          <a:xfrm>
            <a:off x="6636530" y="5157240"/>
            <a:ext cx="1273175" cy="304228"/>
          </a:xfrm>
          <a:prstGeom prst="rect">
            <a:avLst/>
          </a:prstGeom>
          <a:solidFill>
            <a:schemeClr val="accent1"/>
          </a:solidFill>
          <a:ln w="28575">
            <a:solidFill>
              <a:schemeClr val="tx1"/>
            </a:solidFill>
            <a:miter lim="800000"/>
            <a:headEnd/>
            <a:tailEnd/>
          </a:ln>
        </p:spPr>
        <p:txBody>
          <a:bodyPr wrap="none" anchor="ctr">
            <a:prstTxWarp prst="textNoShape">
              <a:avLst/>
            </a:prstTxWarp>
          </a:bodyPr>
          <a:lstStyle/>
          <a:p>
            <a:pPr algn="ctr"/>
            <a:r>
              <a:rPr lang="en-US" b="0" dirty="0">
                <a:latin typeface="Arial" charset="0"/>
              </a:rPr>
              <a:t>N</a:t>
            </a:r>
            <a:r>
              <a:rPr lang="en-US" b="0" dirty="0" smtClean="0">
                <a:latin typeface="Arial" charset="0"/>
              </a:rPr>
              <a:t>etwork</a:t>
            </a:r>
            <a:endParaRPr lang="en-US" b="0" dirty="0">
              <a:latin typeface="Arial" charset="0"/>
            </a:endParaRPr>
          </a:p>
        </p:txBody>
      </p:sp>
      <p:sp>
        <p:nvSpPr>
          <p:cNvPr id="19" name="Rectangle 24"/>
          <p:cNvSpPr>
            <a:spLocks noChangeArrowheads="1"/>
          </p:cNvSpPr>
          <p:nvPr/>
        </p:nvSpPr>
        <p:spPr bwMode="auto">
          <a:xfrm>
            <a:off x="6636530" y="5461468"/>
            <a:ext cx="1273175" cy="304228"/>
          </a:xfrm>
          <a:prstGeom prst="rect">
            <a:avLst/>
          </a:prstGeom>
          <a:solidFill>
            <a:srgbClr val="7F7F7F"/>
          </a:solidFill>
          <a:ln w="28575">
            <a:solidFill>
              <a:schemeClr val="tx1"/>
            </a:solidFill>
            <a:miter lim="800000"/>
            <a:headEnd/>
            <a:tailEnd/>
          </a:ln>
        </p:spPr>
        <p:txBody>
          <a:bodyPr wrap="none" anchor="ctr">
            <a:prstTxWarp prst="textNoShape">
              <a:avLst/>
            </a:prstTxWarp>
          </a:bodyPr>
          <a:lstStyle/>
          <a:p>
            <a:pPr algn="ctr"/>
            <a:r>
              <a:rPr lang="en-US" b="0" dirty="0">
                <a:solidFill>
                  <a:srgbClr val="000000"/>
                </a:solidFill>
                <a:latin typeface="Arial" charset="0"/>
              </a:rPr>
              <a:t>L</a:t>
            </a:r>
            <a:r>
              <a:rPr lang="en-US" b="0" dirty="0" smtClean="0">
                <a:solidFill>
                  <a:srgbClr val="000000"/>
                </a:solidFill>
                <a:latin typeface="Arial" charset="0"/>
              </a:rPr>
              <a:t>ink</a:t>
            </a:r>
            <a:endParaRPr lang="en-US" b="0" dirty="0">
              <a:solidFill>
                <a:srgbClr val="000000"/>
              </a:solidFill>
              <a:latin typeface="Arial" charset="0"/>
            </a:endParaRPr>
          </a:p>
        </p:txBody>
      </p:sp>
      <p:sp>
        <p:nvSpPr>
          <p:cNvPr id="20" name="Rectangle 24"/>
          <p:cNvSpPr>
            <a:spLocks noChangeArrowheads="1"/>
          </p:cNvSpPr>
          <p:nvPr/>
        </p:nvSpPr>
        <p:spPr bwMode="auto">
          <a:xfrm>
            <a:off x="6636530" y="5765696"/>
            <a:ext cx="1273175" cy="304228"/>
          </a:xfrm>
          <a:prstGeom prst="rect">
            <a:avLst/>
          </a:prstGeom>
          <a:solidFill>
            <a:schemeClr val="accent2"/>
          </a:solidFill>
          <a:ln w="28575">
            <a:solidFill>
              <a:schemeClr val="tx1"/>
            </a:solidFill>
            <a:miter lim="800000"/>
            <a:headEnd/>
            <a:tailEnd/>
          </a:ln>
        </p:spPr>
        <p:txBody>
          <a:bodyPr wrap="none" anchor="ctr">
            <a:prstTxWarp prst="textNoShape">
              <a:avLst/>
            </a:prstTxWarp>
          </a:bodyPr>
          <a:lstStyle/>
          <a:p>
            <a:pPr algn="ctr"/>
            <a:r>
              <a:rPr lang="en-US" b="0" dirty="0">
                <a:latin typeface="Arial" charset="0"/>
              </a:rPr>
              <a:t>P</a:t>
            </a:r>
            <a:r>
              <a:rPr lang="en-US" b="0" dirty="0" smtClean="0">
                <a:latin typeface="Arial" charset="0"/>
              </a:rPr>
              <a:t>hysical</a:t>
            </a:r>
            <a:endParaRPr lang="en-US" b="0" dirty="0">
              <a:latin typeface="Arial" charset="0"/>
            </a:endParaRPr>
          </a:p>
        </p:txBody>
      </p:sp>
      <p:sp>
        <p:nvSpPr>
          <p:cNvPr id="21" name="TextBox 20"/>
          <p:cNvSpPr txBox="1"/>
          <p:nvPr/>
        </p:nvSpPr>
        <p:spPr>
          <a:xfrm>
            <a:off x="1501418" y="6140632"/>
            <a:ext cx="1002326" cy="400110"/>
          </a:xfrm>
          <a:prstGeom prst="rect">
            <a:avLst/>
          </a:prstGeom>
          <a:noFill/>
        </p:spPr>
        <p:txBody>
          <a:bodyPr wrap="none" rtlCol="0">
            <a:spAutoFit/>
          </a:bodyPr>
          <a:lstStyle/>
          <a:p>
            <a:r>
              <a:rPr lang="en-US" dirty="0" smtClean="0">
                <a:latin typeface="Arial" charset="0"/>
              </a:rPr>
              <a:t>Host A</a:t>
            </a:r>
            <a:endParaRPr lang="en-US" dirty="0">
              <a:latin typeface="Arial" charset="0"/>
            </a:endParaRPr>
          </a:p>
        </p:txBody>
      </p:sp>
      <p:sp>
        <p:nvSpPr>
          <p:cNvPr id="22" name="TextBox 21"/>
          <p:cNvSpPr txBox="1"/>
          <p:nvPr/>
        </p:nvSpPr>
        <p:spPr>
          <a:xfrm>
            <a:off x="6769123" y="6140632"/>
            <a:ext cx="1011816" cy="400110"/>
          </a:xfrm>
          <a:prstGeom prst="rect">
            <a:avLst/>
          </a:prstGeom>
          <a:noFill/>
        </p:spPr>
        <p:txBody>
          <a:bodyPr wrap="none" rtlCol="0">
            <a:spAutoFit/>
          </a:bodyPr>
          <a:lstStyle/>
          <a:p>
            <a:r>
              <a:rPr lang="en-US" dirty="0" smtClean="0">
                <a:latin typeface="Arial" charset="0"/>
              </a:rPr>
              <a:t>Host B</a:t>
            </a:r>
            <a:endParaRPr lang="en-US" dirty="0">
              <a:latin typeface="Arial" charset="0"/>
            </a:endParaRPr>
          </a:p>
        </p:txBody>
      </p:sp>
      <p:sp>
        <p:nvSpPr>
          <p:cNvPr id="23" name="TextBox 22"/>
          <p:cNvSpPr txBox="1"/>
          <p:nvPr/>
        </p:nvSpPr>
        <p:spPr>
          <a:xfrm>
            <a:off x="4090883" y="6140632"/>
            <a:ext cx="1011816" cy="400110"/>
          </a:xfrm>
          <a:prstGeom prst="rect">
            <a:avLst/>
          </a:prstGeom>
          <a:noFill/>
        </p:spPr>
        <p:txBody>
          <a:bodyPr wrap="none" rtlCol="0">
            <a:spAutoFit/>
          </a:bodyPr>
          <a:lstStyle/>
          <a:p>
            <a:r>
              <a:rPr lang="en-US" dirty="0" smtClean="0">
                <a:latin typeface="Arial" charset="0"/>
              </a:rPr>
              <a:t>Router</a:t>
            </a:r>
            <a:endParaRPr lang="en-US" dirty="0">
              <a:latin typeface="Arial" charset="0"/>
            </a:endParaRPr>
          </a:p>
        </p:txBody>
      </p:sp>
      <p:sp>
        <p:nvSpPr>
          <p:cNvPr id="24" name="Rounded Rectangle 23"/>
          <p:cNvSpPr/>
          <p:nvPr/>
        </p:nvSpPr>
        <p:spPr>
          <a:xfrm>
            <a:off x="1151346" y="4294183"/>
            <a:ext cx="1673605" cy="2308114"/>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smtClean="0">
              <a:solidFill>
                <a:srgbClr val="000000"/>
              </a:solidFill>
            </a:endParaRPr>
          </a:p>
        </p:txBody>
      </p:sp>
      <p:sp>
        <p:nvSpPr>
          <p:cNvPr id="25" name="Rounded Rectangle 24"/>
          <p:cNvSpPr/>
          <p:nvPr/>
        </p:nvSpPr>
        <p:spPr>
          <a:xfrm>
            <a:off x="3772611" y="4970783"/>
            <a:ext cx="1673605" cy="1645502"/>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smtClean="0">
              <a:solidFill>
                <a:srgbClr val="000000"/>
              </a:solidFill>
            </a:endParaRPr>
          </a:p>
        </p:txBody>
      </p:sp>
      <p:sp>
        <p:nvSpPr>
          <p:cNvPr id="27" name="Rounded Rectangle 26"/>
          <p:cNvSpPr/>
          <p:nvPr/>
        </p:nvSpPr>
        <p:spPr>
          <a:xfrm>
            <a:off x="6431385" y="4307697"/>
            <a:ext cx="1673605" cy="2308114"/>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smtClean="0">
              <a:solidFill>
                <a:srgbClr val="000000"/>
              </a:solidFill>
            </a:endParaRPr>
          </a:p>
        </p:txBody>
      </p:sp>
      <p:grpSp>
        <p:nvGrpSpPr>
          <p:cNvPr id="3" name="Group 2"/>
          <p:cNvGrpSpPr/>
          <p:nvPr/>
        </p:nvGrpSpPr>
        <p:grpSpPr>
          <a:xfrm>
            <a:off x="2617796" y="4700612"/>
            <a:ext cx="4018734" cy="1217484"/>
            <a:chOff x="2617796" y="4700612"/>
            <a:chExt cx="4018734" cy="1217484"/>
          </a:xfrm>
        </p:grpSpPr>
        <p:cxnSp>
          <p:nvCxnSpPr>
            <p:cNvPr id="4" name="Straight Arrow Connector 3"/>
            <p:cNvCxnSpPr>
              <a:stCxn id="6" idx="3"/>
              <a:endCxn id="16" idx="1"/>
            </p:cNvCxnSpPr>
            <p:nvPr/>
          </p:nvCxnSpPr>
          <p:spPr>
            <a:xfrm>
              <a:off x="2617796" y="4700612"/>
              <a:ext cx="4018734" cy="0"/>
            </a:xfrm>
            <a:prstGeom prst="straightConnector1">
              <a:avLst/>
            </a:prstGeom>
            <a:ln w="38100" cap="flat" cmpd="sng" algn="ctr">
              <a:solidFill>
                <a:schemeClr val="accent6">
                  <a:lumMod val="75000"/>
                </a:schemeClr>
              </a:solidFill>
              <a:prstDash val="solid"/>
              <a:roun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7" idx="3"/>
              <a:endCxn id="17" idx="1"/>
            </p:cNvCxnSpPr>
            <p:nvPr/>
          </p:nvCxnSpPr>
          <p:spPr>
            <a:xfrm>
              <a:off x="2617796" y="5004840"/>
              <a:ext cx="4018734" cy="0"/>
            </a:xfrm>
            <a:prstGeom prst="straightConnector1">
              <a:avLst/>
            </a:prstGeom>
            <a:ln w="38100" cap="flat" cmpd="sng" algn="ctr">
              <a:solidFill>
                <a:schemeClr val="accent6">
                  <a:lumMod val="75000"/>
                </a:schemeClr>
              </a:solidFill>
              <a:prstDash val="solid"/>
              <a:roun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8" idx="3"/>
              <a:endCxn id="13" idx="1"/>
            </p:cNvCxnSpPr>
            <p:nvPr/>
          </p:nvCxnSpPr>
          <p:spPr>
            <a:xfrm>
              <a:off x="2617796" y="5309354"/>
              <a:ext cx="1324352" cy="286"/>
            </a:xfrm>
            <a:prstGeom prst="straightConnector1">
              <a:avLst/>
            </a:prstGeom>
            <a:ln w="38100" cap="flat" cmpd="sng" algn="ctr">
              <a:solidFill>
                <a:schemeClr val="accent6">
                  <a:lumMod val="75000"/>
                </a:schemeClr>
              </a:solidFill>
              <a:prstDash val="solid"/>
              <a:roun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9" idx="3"/>
              <a:endCxn id="14" idx="1"/>
            </p:cNvCxnSpPr>
            <p:nvPr/>
          </p:nvCxnSpPr>
          <p:spPr>
            <a:xfrm>
              <a:off x="2617796" y="5613582"/>
              <a:ext cx="1324352" cy="286"/>
            </a:xfrm>
            <a:prstGeom prst="straightConnector1">
              <a:avLst/>
            </a:prstGeom>
            <a:ln w="38100" cap="flat" cmpd="sng" algn="ctr">
              <a:solidFill>
                <a:schemeClr val="accent6">
                  <a:lumMod val="75000"/>
                </a:schemeClr>
              </a:solidFill>
              <a:prstDash val="solid"/>
              <a:roun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0" idx="3"/>
              <a:endCxn id="15" idx="1"/>
            </p:cNvCxnSpPr>
            <p:nvPr/>
          </p:nvCxnSpPr>
          <p:spPr>
            <a:xfrm>
              <a:off x="2617796" y="5917810"/>
              <a:ext cx="1324352" cy="286"/>
            </a:xfrm>
            <a:prstGeom prst="straightConnector1">
              <a:avLst/>
            </a:prstGeom>
            <a:ln w="38100" cap="flat" cmpd="sng" algn="ctr">
              <a:solidFill>
                <a:schemeClr val="accent6">
                  <a:lumMod val="75000"/>
                </a:schemeClr>
              </a:solidFill>
              <a:prstDash val="solid"/>
              <a:roun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15" idx="3"/>
              <a:endCxn id="20" idx="1"/>
            </p:cNvCxnSpPr>
            <p:nvPr/>
          </p:nvCxnSpPr>
          <p:spPr>
            <a:xfrm flipV="1">
              <a:off x="5215323" y="5917810"/>
              <a:ext cx="1421207" cy="286"/>
            </a:xfrm>
            <a:prstGeom prst="straightConnector1">
              <a:avLst/>
            </a:prstGeom>
            <a:ln w="38100" cap="flat" cmpd="sng" algn="ctr">
              <a:solidFill>
                <a:schemeClr val="accent6">
                  <a:lumMod val="75000"/>
                </a:schemeClr>
              </a:solidFill>
              <a:prstDash val="solid"/>
              <a:roun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4" idx="3"/>
              <a:endCxn id="19" idx="1"/>
            </p:cNvCxnSpPr>
            <p:nvPr/>
          </p:nvCxnSpPr>
          <p:spPr>
            <a:xfrm flipV="1">
              <a:off x="5215323" y="5613582"/>
              <a:ext cx="1421207" cy="286"/>
            </a:xfrm>
            <a:prstGeom prst="straightConnector1">
              <a:avLst/>
            </a:prstGeom>
            <a:ln w="38100" cap="flat" cmpd="sng" algn="ctr">
              <a:solidFill>
                <a:schemeClr val="accent6">
                  <a:lumMod val="75000"/>
                </a:schemeClr>
              </a:solidFill>
              <a:prstDash val="solid"/>
              <a:roun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13" idx="3"/>
              <a:endCxn id="18" idx="1"/>
            </p:cNvCxnSpPr>
            <p:nvPr/>
          </p:nvCxnSpPr>
          <p:spPr>
            <a:xfrm flipV="1">
              <a:off x="5215323" y="5309354"/>
              <a:ext cx="1421207" cy="286"/>
            </a:xfrm>
            <a:prstGeom prst="straightConnector1">
              <a:avLst/>
            </a:prstGeom>
            <a:ln w="38100" cap="flat" cmpd="sng" algn="ctr">
              <a:solidFill>
                <a:schemeClr val="accent6">
                  <a:lumMod val="75000"/>
                </a:schemeClr>
              </a:solidFill>
              <a:prstDash val="solid"/>
              <a:round/>
              <a:headEnd type="arrow"/>
              <a:tailEnd type="arrow"/>
            </a:ln>
            <a:effectLst/>
          </p:spPr>
          <p:style>
            <a:lnRef idx="2">
              <a:schemeClr val="accent1"/>
            </a:lnRef>
            <a:fillRef idx="0">
              <a:schemeClr val="accent1"/>
            </a:fillRef>
            <a:effectRef idx="1">
              <a:schemeClr val="accent1"/>
            </a:effectRef>
            <a:fontRef idx="minor">
              <a:schemeClr val="tx1"/>
            </a:fontRef>
          </p:style>
        </p:cxnSp>
      </p:grpSp>
      <p:sp>
        <p:nvSpPr>
          <p:cNvPr id="11" name="Slide Number Placeholder 10"/>
          <p:cNvSpPr>
            <a:spLocks noGrp="1"/>
          </p:cNvSpPr>
          <p:nvPr>
            <p:ph type="sldNum" sz="quarter" idx="12"/>
          </p:nvPr>
        </p:nvSpPr>
        <p:spPr/>
        <p:txBody>
          <a:bodyPr/>
          <a:lstStyle/>
          <a:p>
            <a:pPr>
              <a:defRPr/>
            </a:pPr>
            <a:fld id="{729111C5-E04E-4942-8174-12BB645D56A6}" type="slidenum">
              <a:rPr lang="en-US" smtClean="0"/>
              <a:pPr>
                <a:defRPr/>
              </a:pPr>
              <a:t>7</a:t>
            </a:fld>
            <a:endParaRPr lang="en-US"/>
          </a:p>
        </p:txBody>
      </p:sp>
    </p:spTree>
    <p:extLst>
      <p:ext uri="{BB962C8B-B14F-4D97-AF65-F5344CB8AC3E}">
        <p14:creationId xmlns:p14="http://schemas.microsoft.com/office/powerpoint/2010/main" val="191823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communication</a:t>
            </a:r>
            <a:endParaRPr lang="en-US" dirty="0"/>
          </a:p>
        </p:txBody>
      </p:sp>
      <p:sp>
        <p:nvSpPr>
          <p:cNvPr id="5" name="Content Placeholder 4"/>
          <p:cNvSpPr>
            <a:spLocks noGrp="1"/>
          </p:cNvSpPr>
          <p:nvPr>
            <p:ph idx="1"/>
          </p:nvPr>
        </p:nvSpPr>
        <p:spPr>
          <a:xfrm>
            <a:off x="152399" y="1489370"/>
            <a:ext cx="8738103" cy="2302497"/>
          </a:xfrm>
        </p:spPr>
        <p:txBody>
          <a:bodyPr>
            <a:normAutofit/>
          </a:bodyPr>
          <a:lstStyle/>
          <a:p>
            <a:r>
              <a:rPr lang="en-US" dirty="0" smtClean="0"/>
              <a:t>Communication goes down to the </a:t>
            </a:r>
            <a:r>
              <a:rPr lang="en-US" b="1" dirty="0" smtClean="0">
                <a:solidFill>
                  <a:schemeClr val="accent2">
                    <a:lumMod val="75000"/>
                  </a:schemeClr>
                </a:solidFill>
              </a:rPr>
              <a:t>physical network</a:t>
            </a:r>
          </a:p>
          <a:p>
            <a:endParaRPr lang="en-US" dirty="0" smtClean="0"/>
          </a:p>
          <a:p>
            <a:r>
              <a:rPr lang="en-US" dirty="0" smtClean="0"/>
              <a:t>Then from </a:t>
            </a:r>
            <a:r>
              <a:rPr lang="en-US" b="1" dirty="0" smtClean="0">
                <a:solidFill>
                  <a:schemeClr val="accent1"/>
                </a:solidFill>
              </a:rPr>
              <a:t>network</a:t>
            </a:r>
            <a:r>
              <a:rPr lang="en-US" dirty="0" smtClean="0">
                <a:solidFill>
                  <a:schemeClr val="accent1"/>
                </a:solidFill>
              </a:rPr>
              <a:t> </a:t>
            </a:r>
            <a:r>
              <a:rPr lang="en-US" dirty="0" smtClean="0"/>
              <a:t>peer to peer</a:t>
            </a:r>
          </a:p>
          <a:p>
            <a:endParaRPr lang="en-US" dirty="0" smtClean="0"/>
          </a:p>
          <a:p>
            <a:r>
              <a:rPr lang="en-US" dirty="0" smtClean="0"/>
              <a:t>Then up to the </a:t>
            </a:r>
            <a:r>
              <a:rPr lang="en-US" b="1" dirty="0" smtClean="0">
                <a:solidFill>
                  <a:schemeClr val="bg2">
                    <a:lumMod val="50000"/>
                  </a:schemeClr>
                </a:solidFill>
              </a:rPr>
              <a:t>relevant application</a:t>
            </a:r>
            <a:endParaRPr lang="en-US" b="1" dirty="0">
              <a:solidFill>
                <a:schemeClr val="bg2">
                  <a:lumMod val="50000"/>
                </a:schemeClr>
              </a:solidFill>
            </a:endParaRPr>
          </a:p>
        </p:txBody>
      </p:sp>
      <p:sp>
        <p:nvSpPr>
          <p:cNvPr id="6" name="Rectangle 24"/>
          <p:cNvSpPr>
            <a:spLocks noChangeArrowheads="1"/>
          </p:cNvSpPr>
          <p:nvPr/>
        </p:nvSpPr>
        <p:spPr bwMode="auto">
          <a:xfrm>
            <a:off x="1344621" y="4476068"/>
            <a:ext cx="1273175" cy="304228"/>
          </a:xfrm>
          <a:prstGeom prst="rect">
            <a:avLst/>
          </a:prstGeom>
          <a:solidFill>
            <a:srgbClr val="948A54"/>
          </a:solidFill>
          <a:ln w="28575">
            <a:solidFill>
              <a:schemeClr val="tx1"/>
            </a:solidFill>
            <a:miter lim="800000"/>
            <a:headEnd/>
            <a:tailEnd/>
          </a:ln>
        </p:spPr>
        <p:txBody>
          <a:bodyPr wrap="none" anchor="ctr">
            <a:prstTxWarp prst="textNoShape">
              <a:avLst/>
            </a:prstTxWarp>
          </a:bodyPr>
          <a:lstStyle/>
          <a:p>
            <a:pPr algn="ctr"/>
            <a:r>
              <a:rPr lang="en-US" b="0" dirty="0" smtClean="0">
                <a:latin typeface="Arial" charset="0"/>
              </a:rPr>
              <a:t>Application</a:t>
            </a:r>
            <a:endParaRPr lang="en-US" b="0" dirty="0">
              <a:latin typeface="Arial" charset="0"/>
            </a:endParaRPr>
          </a:p>
        </p:txBody>
      </p:sp>
      <p:sp>
        <p:nvSpPr>
          <p:cNvPr id="7" name="Rectangle 24"/>
          <p:cNvSpPr>
            <a:spLocks noChangeArrowheads="1"/>
          </p:cNvSpPr>
          <p:nvPr/>
        </p:nvSpPr>
        <p:spPr bwMode="auto">
          <a:xfrm>
            <a:off x="1344621" y="4780296"/>
            <a:ext cx="1273175" cy="304228"/>
          </a:xfrm>
          <a:prstGeom prst="rect">
            <a:avLst/>
          </a:prstGeom>
          <a:solidFill>
            <a:schemeClr val="accent3"/>
          </a:solidFill>
          <a:ln w="28575">
            <a:solidFill>
              <a:schemeClr val="tx1"/>
            </a:solidFill>
            <a:miter lim="800000"/>
            <a:headEnd/>
            <a:tailEnd/>
          </a:ln>
        </p:spPr>
        <p:txBody>
          <a:bodyPr wrap="none" anchor="ctr">
            <a:prstTxWarp prst="textNoShape">
              <a:avLst/>
            </a:prstTxWarp>
          </a:bodyPr>
          <a:lstStyle/>
          <a:p>
            <a:pPr algn="ctr"/>
            <a:r>
              <a:rPr lang="en-US" b="0" dirty="0">
                <a:latin typeface="Arial" charset="0"/>
              </a:rPr>
              <a:t>T</a:t>
            </a:r>
            <a:r>
              <a:rPr lang="en-US" b="0" dirty="0" smtClean="0">
                <a:latin typeface="Arial" charset="0"/>
              </a:rPr>
              <a:t>ransport</a:t>
            </a:r>
            <a:endParaRPr lang="en-US" b="0" dirty="0">
              <a:latin typeface="Arial" charset="0"/>
            </a:endParaRPr>
          </a:p>
        </p:txBody>
      </p:sp>
      <p:sp>
        <p:nvSpPr>
          <p:cNvPr id="8" name="Rectangle 24"/>
          <p:cNvSpPr>
            <a:spLocks noChangeArrowheads="1"/>
          </p:cNvSpPr>
          <p:nvPr/>
        </p:nvSpPr>
        <p:spPr bwMode="auto">
          <a:xfrm>
            <a:off x="1344621" y="5084810"/>
            <a:ext cx="1273175" cy="304228"/>
          </a:xfrm>
          <a:prstGeom prst="rect">
            <a:avLst/>
          </a:prstGeom>
          <a:solidFill>
            <a:schemeClr val="accent1"/>
          </a:solidFill>
          <a:ln w="28575">
            <a:solidFill>
              <a:schemeClr val="tx1"/>
            </a:solidFill>
            <a:miter lim="800000"/>
            <a:headEnd/>
            <a:tailEnd/>
          </a:ln>
        </p:spPr>
        <p:txBody>
          <a:bodyPr wrap="none" anchor="ctr">
            <a:prstTxWarp prst="textNoShape">
              <a:avLst/>
            </a:prstTxWarp>
          </a:bodyPr>
          <a:lstStyle/>
          <a:p>
            <a:pPr algn="ctr"/>
            <a:r>
              <a:rPr lang="en-US" b="0" dirty="0">
                <a:latin typeface="Arial" charset="0"/>
              </a:rPr>
              <a:t>N</a:t>
            </a:r>
            <a:r>
              <a:rPr lang="en-US" b="0" dirty="0" smtClean="0">
                <a:latin typeface="Arial" charset="0"/>
              </a:rPr>
              <a:t>etwork</a:t>
            </a:r>
            <a:endParaRPr lang="en-US" b="0" dirty="0">
              <a:latin typeface="Arial" charset="0"/>
            </a:endParaRPr>
          </a:p>
        </p:txBody>
      </p:sp>
      <p:sp>
        <p:nvSpPr>
          <p:cNvPr id="9" name="Rectangle 24"/>
          <p:cNvSpPr>
            <a:spLocks noChangeArrowheads="1"/>
          </p:cNvSpPr>
          <p:nvPr/>
        </p:nvSpPr>
        <p:spPr bwMode="auto">
          <a:xfrm>
            <a:off x="1344621" y="5389038"/>
            <a:ext cx="1273175" cy="304228"/>
          </a:xfrm>
          <a:prstGeom prst="rect">
            <a:avLst/>
          </a:prstGeom>
          <a:solidFill>
            <a:srgbClr val="7F7F7F"/>
          </a:solidFill>
          <a:ln w="28575">
            <a:solidFill>
              <a:schemeClr val="tx1"/>
            </a:solidFill>
            <a:miter lim="800000"/>
            <a:headEnd/>
            <a:tailEnd/>
          </a:ln>
        </p:spPr>
        <p:txBody>
          <a:bodyPr wrap="none" anchor="ctr">
            <a:prstTxWarp prst="textNoShape">
              <a:avLst/>
            </a:prstTxWarp>
          </a:bodyPr>
          <a:lstStyle/>
          <a:p>
            <a:pPr algn="ctr"/>
            <a:r>
              <a:rPr lang="en-US" b="0" dirty="0">
                <a:solidFill>
                  <a:srgbClr val="000000"/>
                </a:solidFill>
                <a:latin typeface="Arial" charset="0"/>
              </a:rPr>
              <a:t>L</a:t>
            </a:r>
            <a:r>
              <a:rPr lang="en-US" b="0" dirty="0" smtClean="0">
                <a:solidFill>
                  <a:srgbClr val="000000"/>
                </a:solidFill>
                <a:latin typeface="Arial" charset="0"/>
              </a:rPr>
              <a:t>ink</a:t>
            </a:r>
            <a:endParaRPr lang="en-US" b="0" dirty="0">
              <a:solidFill>
                <a:srgbClr val="000000"/>
              </a:solidFill>
              <a:latin typeface="Arial" charset="0"/>
            </a:endParaRPr>
          </a:p>
        </p:txBody>
      </p:sp>
      <p:sp>
        <p:nvSpPr>
          <p:cNvPr id="10" name="Rectangle 24"/>
          <p:cNvSpPr>
            <a:spLocks noChangeArrowheads="1"/>
          </p:cNvSpPr>
          <p:nvPr/>
        </p:nvSpPr>
        <p:spPr bwMode="auto">
          <a:xfrm>
            <a:off x="1344621" y="5693266"/>
            <a:ext cx="1273175" cy="304228"/>
          </a:xfrm>
          <a:prstGeom prst="rect">
            <a:avLst/>
          </a:prstGeom>
          <a:solidFill>
            <a:schemeClr val="accent2"/>
          </a:solidFill>
          <a:ln w="28575">
            <a:solidFill>
              <a:schemeClr val="tx1"/>
            </a:solidFill>
            <a:miter lim="800000"/>
            <a:headEnd/>
            <a:tailEnd/>
          </a:ln>
        </p:spPr>
        <p:txBody>
          <a:bodyPr wrap="none" anchor="ctr">
            <a:prstTxWarp prst="textNoShape">
              <a:avLst/>
            </a:prstTxWarp>
          </a:bodyPr>
          <a:lstStyle/>
          <a:p>
            <a:pPr algn="ctr"/>
            <a:r>
              <a:rPr lang="en-US" b="0" dirty="0">
                <a:latin typeface="Arial" charset="0"/>
              </a:rPr>
              <a:t>P</a:t>
            </a:r>
            <a:r>
              <a:rPr lang="en-US" b="0" dirty="0" smtClean="0">
                <a:latin typeface="Arial" charset="0"/>
              </a:rPr>
              <a:t>hysical</a:t>
            </a:r>
            <a:endParaRPr lang="en-US" b="0" dirty="0">
              <a:latin typeface="Arial" charset="0"/>
            </a:endParaRPr>
          </a:p>
        </p:txBody>
      </p:sp>
      <p:sp>
        <p:nvSpPr>
          <p:cNvPr id="13" name="Rectangle 24"/>
          <p:cNvSpPr>
            <a:spLocks noChangeArrowheads="1"/>
          </p:cNvSpPr>
          <p:nvPr/>
        </p:nvSpPr>
        <p:spPr bwMode="auto">
          <a:xfrm>
            <a:off x="3942148" y="5085096"/>
            <a:ext cx="1273175" cy="304228"/>
          </a:xfrm>
          <a:prstGeom prst="rect">
            <a:avLst/>
          </a:prstGeom>
          <a:solidFill>
            <a:schemeClr val="accent1"/>
          </a:solidFill>
          <a:ln w="28575">
            <a:solidFill>
              <a:schemeClr val="tx1"/>
            </a:solidFill>
            <a:miter lim="800000"/>
            <a:headEnd/>
            <a:tailEnd/>
          </a:ln>
        </p:spPr>
        <p:txBody>
          <a:bodyPr wrap="none" anchor="ctr">
            <a:prstTxWarp prst="textNoShape">
              <a:avLst/>
            </a:prstTxWarp>
          </a:bodyPr>
          <a:lstStyle/>
          <a:p>
            <a:pPr algn="ctr"/>
            <a:r>
              <a:rPr lang="en-US" b="0" dirty="0">
                <a:latin typeface="Arial" charset="0"/>
              </a:rPr>
              <a:t>N</a:t>
            </a:r>
            <a:r>
              <a:rPr lang="en-US" b="0" dirty="0" smtClean="0">
                <a:latin typeface="Arial" charset="0"/>
              </a:rPr>
              <a:t>etwork</a:t>
            </a:r>
            <a:endParaRPr lang="en-US" b="0" dirty="0">
              <a:latin typeface="Arial" charset="0"/>
            </a:endParaRPr>
          </a:p>
        </p:txBody>
      </p:sp>
      <p:sp>
        <p:nvSpPr>
          <p:cNvPr id="14" name="Rectangle 24"/>
          <p:cNvSpPr>
            <a:spLocks noChangeArrowheads="1"/>
          </p:cNvSpPr>
          <p:nvPr/>
        </p:nvSpPr>
        <p:spPr bwMode="auto">
          <a:xfrm>
            <a:off x="3942148" y="5389324"/>
            <a:ext cx="1273175" cy="304228"/>
          </a:xfrm>
          <a:prstGeom prst="rect">
            <a:avLst/>
          </a:prstGeom>
          <a:solidFill>
            <a:srgbClr val="7F7F7F"/>
          </a:solidFill>
          <a:ln w="28575">
            <a:solidFill>
              <a:schemeClr val="tx1"/>
            </a:solidFill>
            <a:miter lim="800000"/>
            <a:headEnd/>
            <a:tailEnd/>
          </a:ln>
        </p:spPr>
        <p:txBody>
          <a:bodyPr wrap="none" anchor="ctr">
            <a:prstTxWarp prst="textNoShape">
              <a:avLst/>
            </a:prstTxWarp>
          </a:bodyPr>
          <a:lstStyle/>
          <a:p>
            <a:pPr algn="ctr"/>
            <a:r>
              <a:rPr lang="en-US" b="0" dirty="0">
                <a:solidFill>
                  <a:srgbClr val="000000"/>
                </a:solidFill>
                <a:latin typeface="Arial" charset="0"/>
              </a:rPr>
              <a:t>L</a:t>
            </a:r>
            <a:r>
              <a:rPr lang="en-US" b="0" dirty="0" smtClean="0">
                <a:solidFill>
                  <a:srgbClr val="000000"/>
                </a:solidFill>
                <a:latin typeface="Arial" charset="0"/>
              </a:rPr>
              <a:t>ink</a:t>
            </a:r>
            <a:endParaRPr lang="en-US" b="0" dirty="0">
              <a:solidFill>
                <a:srgbClr val="000000"/>
              </a:solidFill>
              <a:latin typeface="Arial" charset="0"/>
            </a:endParaRPr>
          </a:p>
        </p:txBody>
      </p:sp>
      <p:sp>
        <p:nvSpPr>
          <p:cNvPr id="15" name="Rectangle 24"/>
          <p:cNvSpPr>
            <a:spLocks noChangeArrowheads="1"/>
          </p:cNvSpPr>
          <p:nvPr/>
        </p:nvSpPr>
        <p:spPr bwMode="auto">
          <a:xfrm>
            <a:off x="3942148" y="5693552"/>
            <a:ext cx="1273175" cy="304228"/>
          </a:xfrm>
          <a:prstGeom prst="rect">
            <a:avLst/>
          </a:prstGeom>
          <a:solidFill>
            <a:schemeClr val="accent2"/>
          </a:solidFill>
          <a:ln w="28575">
            <a:solidFill>
              <a:schemeClr val="tx1"/>
            </a:solidFill>
            <a:miter lim="800000"/>
            <a:headEnd/>
            <a:tailEnd/>
          </a:ln>
        </p:spPr>
        <p:txBody>
          <a:bodyPr wrap="none" anchor="ctr">
            <a:prstTxWarp prst="textNoShape">
              <a:avLst/>
            </a:prstTxWarp>
          </a:bodyPr>
          <a:lstStyle/>
          <a:p>
            <a:pPr algn="ctr"/>
            <a:r>
              <a:rPr lang="en-US" b="0" dirty="0">
                <a:latin typeface="Arial" charset="0"/>
              </a:rPr>
              <a:t>P</a:t>
            </a:r>
            <a:r>
              <a:rPr lang="en-US" b="0" dirty="0" smtClean="0">
                <a:latin typeface="Arial" charset="0"/>
              </a:rPr>
              <a:t>hysical</a:t>
            </a:r>
            <a:endParaRPr lang="en-US" b="0" dirty="0">
              <a:latin typeface="Arial" charset="0"/>
            </a:endParaRPr>
          </a:p>
        </p:txBody>
      </p:sp>
      <p:sp>
        <p:nvSpPr>
          <p:cNvPr id="16" name="Rectangle 24"/>
          <p:cNvSpPr>
            <a:spLocks noChangeArrowheads="1"/>
          </p:cNvSpPr>
          <p:nvPr/>
        </p:nvSpPr>
        <p:spPr bwMode="auto">
          <a:xfrm>
            <a:off x="6636530" y="4476068"/>
            <a:ext cx="1273175" cy="304228"/>
          </a:xfrm>
          <a:prstGeom prst="rect">
            <a:avLst/>
          </a:prstGeom>
          <a:solidFill>
            <a:srgbClr val="948A54"/>
          </a:solidFill>
          <a:ln w="28575">
            <a:solidFill>
              <a:schemeClr val="tx1"/>
            </a:solidFill>
            <a:miter lim="800000"/>
            <a:headEnd/>
            <a:tailEnd/>
          </a:ln>
        </p:spPr>
        <p:txBody>
          <a:bodyPr wrap="none" anchor="ctr">
            <a:prstTxWarp prst="textNoShape">
              <a:avLst/>
            </a:prstTxWarp>
          </a:bodyPr>
          <a:lstStyle/>
          <a:p>
            <a:pPr algn="ctr"/>
            <a:r>
              <a:rPr lang="en-US" b="0" dirty="0" smtClean="0">
                <a:latin typeface="Arial" charset="0"/>
              </a:rPr>
              <a:t>Application</a:t>
            </a:r>
            <a:endParaRPr lang="en-US" b="0" dirty="0">
              <a:latin typeface="Arial" charset="0"/>
            </a:endParaRPr>
          </a:p>
        </p:txBody>
      </p:sp>
      <p:sp>
        <p:nvSpPr>
          <p:cNvPr id="17" name="Rectangle 24"/>
          <p:cNvSpPr>
            <a:spLocks noChangeArrowheads="1"/>
          </p:cNvSpPr>
          <p:nvPr/>
        </p:nvSpPr>
        <p:spPr bwMode="auto">
          <a:xfrm>
            <a:off x="6636530" y="4780296"/>
            <a:ext cx="1273175" cy="304228"/>
          </a:xfrm>
          <a:prstGeom prst="rect">
            <a:avLst/>
          </a:prstGeom>
          <a:solidFill>
            <a:schemeClr val="accent3"/>
          </a:solidFill>
          <a:ln w="28575">
            <a:solidFill>
              <a:schemeClr val="tx1"/>
            </a:solidFill>
            <a:miter lim="800000"/>
            <a:headEnd/>
            <a:tailEnd/>
          </a:ln>
        </p:spPr>
        <p:txBody>
          <a:bodyPr wrap="none" anchor="ctr">
            <a:prstTxWarp prst="textNoShape">
              <a:avLst/>
            </a:prstTxWarp>
          </a:bodyPr>
          <a:lstStyle/>
          <a:p>
            <a:pPr algn="ctr"/>
            <a:r>
              <a:rPr lang="en-US" b="0" dirty="0">
                <a:latin typeface="Arial" charset="0"/>
              </a:rPr>
              <a:t>T</a:t>
            </a:r>
            <a:r>
              <a:rPr lang="en-US" b="0" dirty="0" smtClean="0">
                <a:latin typeface="Arial" charset="0"/>
              </a:rPr>
              <a:t>ransport</a:t>
            </a:r>
            <a:endParaRPr lang="en-US" b="0" dirty="0">
              <a:latin typeface="Arial" charset="0"/>
            </a:endParaRPr>
          </a:p>
        </p:txBody>
      </p:sp>
      <p:sp>
        <p:nvSpPr>
          <p:cNvPr id="18" name="Rectangle 24"/>
          <p:cNvSpPr>
            <a:spLocks noChangeArrowheads="1"/>
          </p:cNvSpPr>
          <p:nvPr/>
        </p:nvSpPr>
        <p:spPr bwMode="auto">
          <a:xfrm>
            <a:off x="6636530" y="5084810"/>
            <a:ext cx="1273175" cy="304228"/>
          </a:xfrm>
          <a:prstGeom prst="rect">
            <a:avLst/>
          </a:prstGeom>
          <a:solidFill>
            <a:schemeClr val="accent1"/>
          </a:solidFill>
          <a:ln w="28575">
            <a:solidFill>
              <a:schemeClr val="tx1"/>
            </a:solidFill>
            <a:miter lim="800000"/>
            <a:headEnd/>
            <a:tailEnd/>
          </a:ln>
        </p:spPr>
        <p:txBody>
          <a:bodyPr wrap="none" anchor="ctr">
            <a:prstTxWarp prst="textNoShape">
              <a:avLst/>
            </a:prstTxWarp>
          </a:bodyPr>
          <a:lstStyle/>
          <a:p>
            <a:pPr algn="ctr"/>
            <a:r>
              <a:rPr lang="en-US" b="0" dirty="0">
                <a:latin typeface="Arial" charset="0"/>
              </a:rPr>
              <a:t>N</a:t>
            </a:r>
            <a:r>
              <a:rPr lang="en-US" b="0" dirty="0" smtClean="0">
                <a:latin typeface="Arial" charset="0"/>
              </a:rPr>
              <a:t>etwork</a:t>
            </a:r>
            <a:endParaRPr lang="en-US" b="0" dirty="0">
              <a:latin typeface="Arial" charset="0"/>
            </a:endParaRPr>
          </a:p>
        </p:txBody>
      </p:sp>
      <p:sp>
        <p:nvSpPr>
          <p:cNvPr id="19" name="Rectangle 24"/>
          <p:cNvSpPr>
            <a:spLocks noChangeArrowheads="1"/>
          </p:cNvSpPr>
          <p:nvPr/>
        </p:nvSpPr>
        <p:spPr bwMode="auto">
          <a:xfrm>
            <a:off x="6636530" y="5389038"/>
            <a:ext cx="1273175" cy="304228"/>
          </a:xfrm>
          <a:prstGeom prst="rect">
            <a:avLst/>
          </a:prstGeom>
          <a:solidFill>
            <a:srgbClr val="7F7F7F"/>
          </a:solidFill>
          <a:ln w="28575">
            <a:solidFill>
              <a:schemeClr val="tx1"/>
            </a:solidFill>
            <a:miter lim="800000"/>
            <a:headEnd/>
            <a:tailEnd/>
          </a:ln>
        </p:spPr>
        <p:txBody>
          <a:bodyPr wrap="none" anchor="ctr">
            <a:prstTxWarp prst="textNoShape">
              <a:avLst/>
            </a:prstTxWarp>
          </a:bodyPr>
          <a:lstStyle/>
          <a:p>
            <a:pPr algn="ctr"/>
            <a:r>
              <a:rPr lang="en-US" b="0" dirty="0">
                <a:solidFill>
                  <a:srgbClr val="000000"/>
                </a:solidFill>
                <a:latin typeface="Arial" charset="0"/>
              </a:rPr>
              <a:t>L</a:t>
            </a:r>
            <a:r>
              <a:rPr lang="en-US" b="0" dirty="0" smtClean="0">
                <a:solidFill>
                  <a:srgbClr val="000000"/>
                </a:solidFill>
                <a:latin typeface="Arial" charset="0"/>
              </a:rPr>
              <a:t>ink</a:t>
            </a:r>
            <a:endParaRPr lang="en-US" b="0" dirty="0">
              <a:solidFill>
                <a:srgbClr val="000000"/>
              </a:solidFill>
              <a:latin typeface="Arial" charset="0"/>
            </a:endParaRPr>
          </a:p>
        </p:txBody>
      </p:sp>
      <p:sp>
        <p:nvSpPr>
          <p:cNvPr id="20" name="Rectangle 24"/>
          <p:cNvSpPr>
            <a:spLocks noChangeArrowheads="1"/>
          </p:cNvSpPr>
          <p:nvPr/>
        </p:nvSpPr>
        <p:spPr bwMode="auto">
          <a:xfrm>
            <a:off x="6636530" y="5693266"/>
            <a:ext cx="1273175" cy="304228"/>
          </a:xfrm>
          <a:prstGeom prst="rect">
            <a:avLst/>
          </a:prstGeom>
          <a:solidFill>
            <a:schemeClr val="accent2"/>
          </a:solidFill>
          <a:ln w="28575">
            <a:solidFill>
              <a:schemeClr val="tx1"/>
            </a:solidFill>
            <a:miter lim="800000"/>
            <a:headEnd/>
            <a:tailEnd/>
          </a:ln>
        </p:spPr>
        <p:txBody>
          <a:bodyPr wrap="none" anchor="ctr">
            <a:prstTxWarp prst="textNoShape">
              <a:avLst/>
            </a:prstTxWarp>
          </a:bodyPr>
          <a:lstStyle/>
          <a:p>
            <a:pPr algn="ctr"/>
            <a:r>
              <a:rPr lang="en-US" b="0" dirty="0">
                <a:latin typeface="Arial" charset="0"/>
              </a:rPr>
              <a:t>P</a:t>
            </a:r>
            <a:r>
              <a:rPr lang="en-US" b="0" dirty="0" smtClean="0">
                <a:latin typeface="Arial" charset="0"/>
              </a:rPr>
              <a:t>hysical</a:t>
            </a:r>
            <a:endParaRPr lang="en-US" b="0" dirty="0">
              <a:latin typeface="Arial" charset="0"/>
            </a:endParaRPr>
          </a:p>
        </p:txBody>
      </p:sp>
      <p:sp>
        <p:nvSpPr>
          <p:cNvPr id="21" name="TextBox 20"/>
          <p:cNvSpPr txBox="1"/>
          <p:nvPr/>
        </p:nvSpPr>
        <p:spPr>
          <a:xfrm>
            <a:off x="1501418" y="6068202"/>
            <a:ext cx="1002326" cy="400110"/>
          </a:xfrm>
          <a:prstGeom prst="rect">
            <a:avLst/>
          </a:prstGeom>
          <a:noFill/>
        </p:spPr>
        <p:txBody>
          <a:bodyPr wrap="none" rtlCol="0">
            <a:spAutoFit/>
          </a:bodyPr>
          <a:lstStyle/>
          <a:p>
            <a:r>
              <a:rPr lang="en-US" dirty="0" smtClean="0">
                <a:latin typeface="Arial" charset="0"/>
              </a:rPr>
              <a:t>Host A</a:t>
            </a:r>
            <a:endParaRPr lang="en-US" dirty="0">
              <a:latin typeface="Arial" charset="0"/>
            </a:endParaRPr>
          </a:p>
        </p:txBody>
      </p:sp>
      <p:sp>
        <p:nvSpPr>
          <p:cNvPr id="22" name="TextBox 21"/>
          <p:cNvSpPr txBox="1"/>
          <p:nvPr/>
        </p:nvSpPr>
        <p:spPr>
          <a:xfrm>
            <a:off x="6769124" y="6068202"/>
            <a:ext cx="1011815" cy="400110"/>
          </a:xfrm>
          <a:prstGeom prst="rect">
            <a:avLst/>
          </a:prstGeom>
          <a:noFill/>
        </p:spPr>
        <p:txBody>
          <a:bodyPr wrap="none" rtlCol="0">
            <a:spAutoFit/>
          </a:bodyPr>
          <a:lstStyle/>
          <a:p>
            <a:r>
              <a:rPr lang="en-US" dirty="0" smtClean="0">
                <a:latin typeface="Arial" charset="0"/>
              </a:rPr>
              <a:t>Host B</a:t>
            </a:r>
            <a:endParaRPr lang="en-US" dirty="0">
              <a:latin typeface="Arial" charset="0"/>
            </a:endParaRPr>
          </a:p>
        </p:txBody>
      </p:sp>
      <p:sp>
        <p:nvSpPr>
          <p:cNvPr id="23" name="TextBox 22"/>
          <p:cNvSpPr txBox="1"/>
          <p:nvPr/>
        </p:nvSpPr>
        <p:spPr>
          <a:xfrm>
            <a:off x="4090883" y="6068202"/>
            <a:ext cx="1011815" cy="400110"/>
          </a:xfrm>
          <a:prstGeom prst="rect">
            <a:avLst/>
          </a:prstGeom>
          <a:noFill/>
        </p:spPr>
        <p:txBody>
          <a:bodyPr wrap="none" rtlCol="0">
            <a:spAutoFit/>
          </a:bodyPr>
          <a:lstStyle/>
          <a:p>
            <a:r>
              <a:rPr lang="en-US" dirty="0" smtClean="0">
                <a:latin typeface="Arial" charset="0"/>
              </a:rPr>
              <a:t>Router</a:t>
            </a:r>
            <a:endParaRPr lang="en-US" dirty="0">
              <a:latin typeface="Arial" charset="0"/>
            </a:endParaRPr>
          </a:p>
        </p:txBody>
      </p:sp>
      <p:sp>
        <p:nvSpPr>
          <p:cNvPr id="24" name="Rounded Rectangle 23"/>
          <p:cNvSpPr/>
          <p:nvPr/>
        </p:nvSpPr>
        <p:spPr>
          <a:xfrm>
            <a:off x="1151346" y="4221753"/>
            <a:ext cx="1673605" cy="2308114"/>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smtClean="0">
              <a:solidFill>
                <a:srgbClr val="000000"/>
              </a:solidFill>
            </a:endParaRPr>
          </a:p>
        </p:txBody>
      </p:sp>
      <p:sp>
        <p:nvSpPr>
          <p:cNvPr id="25" name="Rounded Rectangle 24"/>
          <p:cNvSpPr/>
          <p:nvPr/>
        </p:nvSpPr>
        <p:spPr>
          <a:xfrm>
            <a:off x="3772611" y="4898353"/>
            <a:ext cx="1673605" cy="1645502"/>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smtClean="0">
              <a:solidFill>
                <a:srgbClr val="000000"/>
              </a:solidFill>
            </a:endParaRPr>
          </a:p>
        </p:txBody>
      </p:sp>
      <p:sp>
        <p:nvSpPr>
          <p:cNvPr id="27" name="Rounded Rectangle 26"/>
          <p:cNvSpPr/>
          <p:nvPr/>
        </p:nvSpPr>
        <p:spPr>
          <a:xfrm>
            <a:off x="6431385" y="4235267"/>
            <a:ext cx="1673605" cy="2308114"/>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smtClean="0">
              <a:solidFill>
                <a:srgbClr val="000000"/>
              </a:solidFill>
            </a:endParaRPr>
          </a:p>
        </p:txBody>
      </p:sp>
      <p:cxnSp>
        <p:nvCxnSpPr>
          <p:cNvPr id="4" name="Straight Arrow Connector 3"/>
          <p:cNvCxnSpPr>
            <a:stCxn id="6" idx="3"/>
            <a:endCxn id="16" idx="1"/>
          </p:cNvCxnSpPr>
          <p:nvPr/>
        </p:nvCxnSpPr>
        <p:spPr>
          <a:xfrm>
            <a:off x="2617796" y="4628182"/>
            <a:ext cx="4018734" cy="0"/>
          </a:xfrm>
          <a:prstGeom prst="straightConnector1">
            <a:avLst/>
          </a:prstGeom>
          <a:ln w="38100" cap="flat" cmpd="sng" algn="ctr">
            <a:solidFill>
              <a:schemeClr val="tx1">
                <a:lumMod val="50000"/>
                <a:lumOff val="50000"/>
              </a:schemeClr>
            </a:solidFill>
            <a:prstDash val="sysDash"/>
            <a:roun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7" idx="3"/>
            <a:endCxn id="17" idx="1"/>
          </p:cNvCxnSpPr>
          <p:nvPr/>
        </p:nvCxnSpPr>
        <p:spPr>
          <a:xfrm>
            <a:off x="2617796" y="4932410"/>
            <a:ext cx="4018734" cy="0"/>
          </a:xfrm>
          <a:prstGeom prst="straightConnector1">
            <a:avLst/>
          </a:prstGeom>
          <a:ln w="38100" cap="flat" cmpd="sng" algn="ctr">
            <a:solidFill>
              <a:schemeClr val="tx1">
                <a:lumMod val="50000"/>
                <a:lumOff val="50000"/>
              </a:schemeClr>
            </a:solidFill>
            <a:prstDash val="sysDash"/>
            <a:roun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8" idx="3"/>
            <a:endCxn id="13" idx="1"/>
          </p:cNvCxnSpPr>
          <p:nvPr/>
        </p:nvCxnSpPr>
        <p:spPr>
          <a:xfrm>
            <a:off x="2617796" y="5236924"/>
            <a:ext cx="1324352" cy="286"/>
          </a:xfrm>
          <a:prstGeom prst="straightConnector1">
            <a:avLst/>
          </a:prstGeom>
          <a:ln w="38100" cap="flat" cmpd="sng" algn="ctr">
            <a:solidFill>
              <a:schemeClr val="tx1">
                <a:lumMod val="50000"/>
                <a:lumOff val="50000"/>
              </a:schemeClr>
            </a:solidFill>
            <a:prstDash val="sysDash"/>
            <a:roun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9" idx="3"/>
            <a:endCxn id="14" idx="1"/>
          </p:cNvCxnSpPr>
          <p:nvPr/>
        </p:nvCxnSpPr>
        <p:spPr>
          <a:xfrm>
            <a:off x="2617796" y="5541152"/>
            <a:ext cx="1324352" cy="286"/>
          </a:xfrm>
          <a:prstGeom prst="straightConnector1">
            <a:avLst/>
          </a:prstGeom>
          <a:ln w="38100" cap="flat" cmpd="sng" algn="ctr">
            <a:solidFill>
              <a:schemeClr val="tx1">
                <a:lumMod val="50000"/>
                <a:lumOff val="50000"/>
              </a:schemeClr>
            </a:solidFill>
            <a:prstDash val="sysDash"/>
            <a:roun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0" idx="3"/>
            <a:endCxn id="15" idx="1"/>
          </p:cNvCxnSpPr>
          <p:nvPr/>
        </p:nvCxnSpPr>
        <p:spPr>
          <a:xfrm>
            <a:off x="2617796" y="5845380"/>
            <a:ext cx="1324352" cy="286"/>
          </a:xfrm>
          <a:prstGeom prst="straightConnector1">
            <a:avLst/>
          </a:prstGeom>
          <a:ln w="38100" cap="flat" cmpd="sng" algn="ctr">
            <a:solidFill>
              <a:schemeClr val="tx1">
                <a:lumMod val="50000"/>
                <a:lumOff val="50000"/>
              </a:schemeClr>
            </a:solidFill>
            <a:prstDash val="sysDash"/>
            <a:roun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5215323" y="5845380"/>
            <a:ext cx="1421207" cy="286"/>
          </a:xfrm>
          <a:prstGeom prst="straightConnector1">
            <a:avLst/>
          </a:prstGeom>
          <a:ln w="38100" cap="flat" cmpd="sng" algn="ctr">
            <a:solidFill>
              <a:schemeClr val="tx1">
                <a:lumMod val="50000"/>
                <a:lumOff val="50000"/>
              </a:schemeClr>
            </a:solidFill>
            <a:prstDash val="sysDash"/>
            <a:roun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4" idx="3"/>
            <a:endCxn id="19" idx="1"/>
          </p:cNvCxnSpPr>
          <p:nvPr/>
        </p:nvCxnSpPr>
        <p:spPr>
          <a:xfrm flipV="1">
            <a:off x="5215323" y="5541152"/>
            <a:ext cx="1421207" cy="286"/>
          </a:xfrm>
          <a:prstGeom prst="straightConnector1">
            <a:avLst/>
          </a:prstGeom>
          <a:ln w="38100" cap="flat" cmpd="sng" algn="ctr">
            <a:solidFill>
              <a:schemeClr val="tx1">
                <a:lumMod val="50000"/>
                <a:lumOff val="50000"/>
              </a:schemeClr>
            </a:solidFill>
            <a:prstDash val="sysDash"/>
            <a:roun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13" idx="3"/>
            <a:endCxn id="18" idx="1"/>
          </p:cNvCxnSpPr>
          <p:nvPr/>
        </p:nvCxnSpPr>
        <p:spPr>
          <a:xfrm flipV="1">
            <a:off x="5215323" y="5236924"/>
            <a:ext cx="1421207" cy="286"/>
          </a:xfrm>
          <a:prstGeom prst="straightConnector1">
            <a:avLst/>
          </a:prstGeom>
          <a:ln w="38100" cap="flat" cmpd="sng" algn="ctr">
            <a:solidFill>
              <a:schemeClr val="tx1">
                <a:lumMod val="50000"/>
                <a:lumOff val="50000"/>
              </a:schemeClr>
            </a:solidFill>
            <a:prstDash val="sysDash"/>
            <a:round/>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33" name="Freeform 42"/>
          <p:cNvSpPr>
            <a:spLocks/>
          </p:cNvSpPr>
          <p:nvPr/>
        </p:nvSpPr>
        <p:spPr bwMode="auto">
          <a:xfrm>
            <a:off x="1970698" y="4628182"/>
            <a:ext cx="5303029" cy="1217484"/>
          </a:xfrm>
          <a:custGeom>
            <a:avLst/>
            <a:gdLst>
              <a:gd name="T0" fmla="*/ 0 w 2352"/>
              <a:gd name="T1" fmla="*/ 0 h 1968"/>
              <a:gd name="T2" fmla="*/ 0 w 2352"/>
              <a:gd name="T3" fmla="*/ 1824 h 1968"/>
              <a:gd name="T4" fmla="*/ 96 w 2352"/>
              <a:gd name="T5" fmla="*/ 1968 h 1968"/>
              <a:gd name="T6" fmla="*/ 864 w 2352"/>
              <a:gd name="T7" fmla="*/ 1968 h 1968"/>
              <a:gd name="T8" fmla="*/ 864 w 2352"/>
              <a:gd name="T9" fmla="*/ 1200 h 1968"/>
              <a:gd name="T10" fmla="*/ 1488 w 2352"/>
              <a:gd name="T11" fmla="*/ 1200 h 1968"/>
              <a:gd name="T12" fmla="*/ 1488 w 2352"/>
              <a:gd name="T13" fmla="*/ 1968 h 1968"/>
              <a:gd name="T14" fmla="*/ 2256 w 2352"/>
              <a:gd name="T15" fmla="*/ 1968 h 1968"/>
              <a:gd name="T16" fmla="*/ 2352 w 2352"/>
              <a:gd name="T17" fmla="*/ 1824 h 1968"/>
              <a:gd name="T18" fmla="*/ 2352 w 2352"/>
              <a:gd name="T19" fmla="*/ 0 h 19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52"/>
              <a:gd name="T31" fmla="*/ 0 h 1968"/>
              <a:gd name="T32" fmla="*/ 2352 w 2352"/>
              <a:gd name="T33" fmla="*/ 1968 h 1968"/>
              <a:gd name="connsiteX0" fmla="*/ 0 w 10000"/>
              <a:gd name="connsiteY0" fmla="*/ 0 h 10000"/>
              <a:gd name="connsiteX1" fmla="*/ 0 w 10000"/>
              <a:gd name="connsiteY1" fmla="*/ 9268 h 10000"/>
              <a:gd name="connsiteX2" fmla="*/ 408 w 10000"/>
              <a:gd name="connsiteY2" fmla="*/ 10000 h 10000"/>
              <a:gd name="connsiteX3" fmla="*/ 3673 w 10000"/>
              <a:gd name="connsiteY3" fmla="*/ 10000 h 10000"/>
              <a:gd name="connsiteX4" fmla="*/ 3673 w 10000"/>
              <a:gd name="connsiteY4" fmla="*/ 6098 h 10000"/>
              <a:gd name="connsiteX5" fmla="*/ 6327 w 10000"/>
              <a:gd name="connsiteY5" fmla="*/ 6098 h 10000"/>
              <a:gd name="connsiteX6" fmla="*/ 5482 w 10000"/>
              <a:gd name="connsiteY6" fmla="*/ 10000 h 10000"/>
              <a:gd name="connsiteX7" fmla="*/ 9592 w 10000"/>
              <a:gd name="connsiteY7" fmla="*/ 10000 h 10000"/>
              <a:gd name="connsiteX8" fmla="*/ 10000 w 10000"/>
              <a:gd name="connsiteY8" fmla="*/ 9268 h 10000"/>
              <a:gd name="connsiteX9" fmla="*/ 10000 w 10000"/>
              <a:gd name="connsiteY9" fmla="*/ 0 h 10000"/>
              <a:gd name="connsiteX0" fmla="*/ 0 w 10000"/>
              <a:gd name="connsiteY0" fmla="*/ 0 h 10000"/>
              <a:gd name="connsiteX1" fmla="*/ 0 w 10000"/>
              <a:gd name="connsiteY1" fmla="*/ 9268 h 10000"/>
              <a:gd name="connsiteX2" fmla="*/ 408 w 10000"/>
              <a:gd name="connsiteY2" fmla="*/ 10000 h 10000"/>
              <a:gd name="connsiteX3" fmla="*/ 3673 w 10000"/>
              <a:gd name="connsiteY3" fmla="*/ 10000 h 10000"/>
              <a:gd name="connsiteX4" fmla="*/ 3673 w 10000"/>
              <a:gd name="connsiteY4" fmla="*/ 6098 h 10000"/>
              <a:gd name="connsiteX5" fmla="*/ 5492 w 10000"/>
              <a:gd name="connsiteY5" fmla="*/ 6098 h 10000"/>
              <a:gd name="connsiteX6" fmla="*/ 5482 w 10000"/>
              <a:gd name="connsiteY6" fmla="*/ 10000 h 10000"/>
              <a:gd name="connsiteX7" fmla="*/ 9592 w 10000"/>
              <a:gd name="connsiteY7" fmla="*/ 10000 h 10000"/>
              <a:gd name="connsiteX8" fmla="*/ 10000 w 10000"/>
              <a:gd name="connsiteY8" fmla="*/ 9268 h 10000"/>
              <a:gd name="connsiteX9" fmla="*/ 10000 w 10000"/>
              <a:gd name="connsiteY9" fmla="*/ 0 h 10000"/>
              <a:gd name="connsiteX0" fmla="*/ 0 w 10000"/>
              <a:gd name="connsiteY0" fmla="*/ 0 h 10000"/>
              <a:gd name="connsiteX1" fmla="*/ 0 w 10000"/>
              <a:gd name="connsiteY1" fmla="*/ 9268 h 10000"/>
              <a:gd name="connsiteX2" fmla="*/ 408 w 10000"/>
              <a:gd name="connsiteY2" fmla="*/ 10000 h 10000"/>
              <a:gd name="connsiteX3" fmla="*/ 4443 w 10000"/>
              <a:gd name="connsiteY3" fmla="*/ 9919 h 10000"/>
              <a:gd name="connsiteX4" fmla="*/ 3673 w 10000"/>
              <a:gd name="connsiteY4" fmla="*/ 6098 h 10000"/>
              <a:gd name="connsiteX5" fmla="*/ 5492 w 10000"/>
              <a:gd name="connsiteY5" fmla="*/ 6098 h 10000"/>
              <a:gd name="connsiteX6" fmla="*/ 5482 w 10000"/>
              <a:gd name="connsiteY6" fmla="*/ 10000 h 10000"/>
              <a:gd name="connsiteX7" fmla="*/ 9592 w 10000"/>
              <a:gd name="connsiteY7" fmla="*/ 10000 h 10000"/>
              <a:gd name="connsiteX8" fmla="*/ 10000 w 10000"/>
              <a:gd name="connsiteY8" fmla="*/ 9268 h 10000"/>
              <a:gd name="connsiteX9" fmla="*/ 10000 w 10000"/>
              <a:gd name="connsiteY9" fmla="*/ 0 h 10000"/>
              <a:gd name="connsiteX0" fmla="*/ 0 w 10000"/>
              <a:gd name="connsiteY0" fmla="*/ 0 h 10000"/>
              <a:gd name="connsiteX1" fmla="*/ 0 w 10000"/>
              <a:gd name="connsiteY1" fmla="*/ 9268 h 10000"/>
              <a:gd name="connsiteX2" fmla="*/ 408 w 10000"/>
              <a:gd name="connsiteY2" fmla="*/ 10000 h 10000"/>
              <a:gd name="connsiteX3" fmla="*/ 4443 w 10000"/>
              <a:gd name="connsiteY3" fmla="*/ 9919 h 10000"/>
              <a:gd name="connsiteX4" fmla="*/ 4453 w 10000"/>
              <a:gd name="connsiteY4" fmla="*/ 6098 h 10000"/>
              <a:gd name="connsiteX5" fmla="*/ 5492 w 10000"/>
              <a:gd name="connsiteY5" fmla="*/ 6098 h 10000"/>
              <a:gd name="connsiteX6" fmla="*/ 5482 w 10000"/>
              <a:gd name="connsiteY6" fmla="*/ 10000 h 10000"/>
              <a:gd name="connsiteX7" fmla="*/ 9592 w 10000"/>
              <a:gd name="connsiteY7" fmla="*/ 10000 h 10000"/>
              <a:gd name="connsiteX8" fmla="*/ 10000 w 10000"/>
              <a:gd name="connsiteY8" fmla="*/ 9268 h 10000"/>
              <a:gd name="connsiteX9" fmla="*/ 10000 w 1000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0" y="0"/>
                </a:moveTo>
                <a:lnTo>
                  <a:pt x="0" y="9268"/>
                </a:lnTo>
                <a:lnTo>
                  <a:pt x="408" y="10000"/>
                </a:lnTo>
                <a:lnTo>
                  <a:pt x="4443" y="9919"/>
                </a:lnTo>
                <a:cubicBezTo>
                  <a:pt x="4446" y="8645"/>
                  <a:pt x="4450" y="7372"/>
                  <a:pt x="4453" y="6098"/>
                </a:cubicBezTo>
                <a:lnTo>
                  <a:pt x="5492" y="6098"/>
                </a:lnTo>
                <a:cubicBezTo>
                  <a:pt x="5489" y="7399"/>
                  <a:pt x="5485" y="8699"/>
                  <a:pt x="5482" y="10000"/>
                </a:cubicBezTo>
                <a:lnTo>
                  <a:pt x="9592" y="10000"/>
                </a:lnTo>
                <a:lnTo>
                  <a:pt x="10000" y="9268"/>
                </a:lnTo>
                <a:lnTo>
                  <a:pt x="10000" y="0"/>
                </a:lnTo>
              </a:path>
            </a:pathLst>
          </a:custGeom>
          <a:noFill/>
          <a:ln w="50800">
            <a:solidFill>
              <a:schemeClr val="accent6">
                <a:lumMod val="75000"/>
              </a:schemeClr>
            </a:solidFill>
            <a:round/>
            <a:headEnd type="none"/>
            <a:tailEnd type="arrow" w="med" len="med"/>
          </a:ln>
          <a:extLst>
            <a:ext uri="{909E8E84-426E-40dd-AFC4-6F175D3DCCD1}">
              <a14:hiddenFill xmlns="" xmlns:a14="http://schemas.microsoft.com/office/drawing/2010/main">
                <a:solidFill>
                  <a:srgbClr val="FFFFFF"/>
                </a:solidFill>
              </a14:hiddenFill>
            </a:ext>
          </a:extLst>
        </p:spPr>
        <p:txBody>
          <a:bodyPr lIns="90488" tIns="44450" rIns="90488" bIns="44450"/>
          <a:lstStyle/>
          <a:p>
            <a:endParaRPr lang="en-US" b="0" dirty="0">
              <a:latin typeface="Arial" charset="0"/>
            </a:endParaRPr>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8</a:t>
            </a:fld>
            <a:endParaRPr lang="en-US"/>
          </a:p>
        </p:txBody>
      </p:sp>
    </p:spTree>
    <p:extLst>
      <p:ext uri="{BB962C8B-B14F-4D97-AF65-F5344CB8AC3E}">
        <p14:creationId xmlns:p14="http://schemas.microsoft.com/office/powerpoint/2010/main" val="17479765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Communication between peers</a:t>
            </a:r>
            <a:endParaRPr lang="en-US" sz="3400" dirty="0"/>
          </a:p>
        </p:txBody>
      </p:sp>
      <p:sp>
        <p:nvSpPr>
          <p:cNvPr id="5" name="Content Placeholder 4"/>
          <p:cNvSpPr>
            <a:spLocks noGrp="1"/>
          </p:cNvSpPr>
          <p:nvPr>
            <p:ph idx="1"/>
          </p:nvPr>
        </p:nvSpPr>
        <p:spPr>
          <a:xfrm>
            <a:off x="152400" y="1460000"/>
            <a:ext cx="8747156" cy="2698429"/>
          </a:xfrm>
        </p:spPr>
        <p:txBody>
          <a:bodyPr>
            <a:normAutofit/>
          </a:bodyPr>
          <a:lstStyle/>
          <a:p>
            <a:pPr>
              <a:spcBef>
                <a:spcPts val="1080"/>
              </a:spcBef>
            </a:pPr>
            <a:r>
              <a:rPr lang="en-US" i="1" dirty="0" smtClean="0"/>
              <a:t>How do peer protocols coordinate with each other?</a:t>
            </a:r>
          </a:p>
          <a:p>
            <a:pPr>
              <a:spcBef>
                <a:spcPts val="1080"/>
              </a:spcBef>
            </a:pPr>
            <a:endParaRPr lang="en-US" dirty="0"/>
          </a:p>
          <a:p>
            <a:pPr>
              <a:spcBef>
                <a:spcPts val="1080"/>
              </a:spcBef>
            </a:pPr>
            <a:r>
              <a:rPr lang="en-US" spc="-150" dirty="0" smtClean="0"/>
              <a:t>Layer attaches its own </a:t>
            </a:r>
            <a:r>
              <a:rPr lang="en-US" b="1" i="1" spc="-150" dirty="0" smtClean="0">
                <a:solidFill>
                  <a:schemeClr val="accent6">
                    <a:lumMod val="75000"/>
                  </a:schemeClr>
                </a:solidFill>
              </a:rPr>
              <a:t>header</a:t>
            </a:r>
            <a:r>
              <a:rPr lang="en-US" spc="-150" dirty="0" smtClean="0">
                <a:solidFill>
                  <a:schemeClr val="accent6">
                    <a:lumMod val="75000"/>
                  </a:schemeClr>
                </a:solidFill>
              </a:rPr>
              <a:t> </a:t>
            </a:r>
            <a:r>
              <a:rPr lang="en-US" spc="-150" dirty="0" smtClean="0"/>
              <a:t>(</a:t>
            </a:r>
            <a:r>
              <a:rPr lang="en-US" b="1" spc="-150" dirty="0" smtClean="0"/>
              <a:t>H</a:t>
            </a:r>
            <a:r>
              <a:rPr lang="en-US" spc="-150" dirty="0" smtClean="0"/>
              <a:t>) to communicate with peer</a:t>
            </a:r>
          </a:p>
          <a:p>
            <a:pPr lvl="1">
              <a:spcBef>
                <a:spcPts val="1080"/>
              </a:spcBef>
            </a:pPr>
            <a:r>
              <a:rPr lang="en-US" dirty="0" smtClean="0"/>
              <a:t>Higher layers’ headers, data </a:t>
            </a:r>
            <a:r>
              <a:rPr lang="en-US" b="1" i="1" dirty="0" smtClean="0">
                <a:solidFill>
                  <a:schemeClr val="accent6">
                    <a:lumMod val="75000"/>
                  </a:schemeClr>
                </a:solidFill>
              </a:rPr>
              <a:t>encapsulated</a:t>
            </a:r>
            <a:r>
              <a:rPr lang="en-US" dirty="0" smtClean="0">
                <a:solidFill>
                  <a:schemeClr val="accent6">
                    <a:lumMod val="75000"/>
                  </a:schemeClr>
                </a:solidFill>
              </a:rPr>
              <a:t> </a:t>
            </a:r>
            <a:r>
              <a:rPr lang="en-US" dirty="0" smtClean="0"/>
              <a:t>inside message </a:t>
            </a:r>
            <a:endParaRPr lang="en-US" dirty="0"/>
          </a:p>
          <a:p>
            <a:pPr lvl="2">
              <a:spcBef>
                <a:spcPts val="1080"/>
              </a:spcBef>
            </a:pPr>
            <a:r>
              <a:rPr lang="en-US" spc="-150" dirty="0" smtClean="0"/>
              <a:t>Lower layers don’t generally inspect higher layers’ headers</a:t>
            </a:r>
          </a:p>
        </p:txBody>
      </p:sp>
      <p:sp>
        <p:nvSpPr>
          <p:cNvPr id="49" name="Rounded Rectangle 48"/>
          <p:cNvSpPr/>
          <p:nvPr/>
        </p:nvSpPr>
        <p:spPr>
          <a:xfrm>
            <a:off x="3029358" y="5101910"/>
            <a:ext cx="926353" cy="436112"/>
          </a:xfrm>
          <a:prstGeom prst="roundRect">
            <a:avLst/>
          </a:prstGeom>
          <a:solidFill>
            <a:schemeClr val="accent3"/>
          </a:solidFill>
          <a:ln w="28575" cap="flat" cmpd="sng" algn="ctr">
            <a:solidFill>
              <a:schemeClr val="tx1"/>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6" name="Rectangle 24"/>
          <p:cNvSpPr>
            <a:spLocks noChangeArrowheads="1"/>
          </p:cNvSpPr>
          <p:nvPr/>
        </p:nvSpPr>
        <p:spPr bwMode="auto">
          <a:xfrm>
            <a:off x="679344" y="4422895"/>
            <a:ext cx="1393779" cy="401012"/>
          </a:xfrm>
          <a:prstGeom prst="rect">
            <a:avLst/>
          </a:prstGeom>
          <a:solidFill>
            <a:srgbClr val="948A54"/>
          </a:solidFill>
          <a:ln w="28575">
            <a:solidFill>
              <a:schemeClr val="tx1"/>
            </a:solidFill>
            <a:miter lim="800000"/>
            <a:headEnd/>
            <a:tailEnd/>
          </a:ln>
        </p:spPr>
        <p:txBody>
          <a:bodyPr wrap="none" anchor="ctr">
            <a:prstTxWarp prst="textNoShape">
              <a:avLst/>
            </a:prstTxWarp>
          </a:bodyPr>
          <a:lstStyle/>
          <a:p>
            <a:pPr algn="ctr"/>
            <a:r>
              <a:rPr lang="en-US" b="0" dirty="0" smtClean="0">
                <a:latin typeface="Arial" charset="0"/>
              </a:rPr>
              <a:t>Application</a:t>
            </a:r>
            <a:endParaRPr lang="en-US" b="0" dirty="0">
              <a:latin typeface="Arial" charset="0"/>
            </a:endParaRPr>
          </a:p>
        </p:txBody>
      </p:sp>
      <p:sp>
        <p:nvSpPr>
          <p:cNvPr id="7" name="Rectangle 24"/>
          <p:cNvSpPr>
            <a:spLocks noChangeArrowheads="1"/>
          </p:cNvSpPr>
          <p:nvPr/>
        </p:nvSpPr>
        <p:spPr bwMode="auto">
          <a:xfrm>
            <a:off x="679344" y="5101910"/>
            <a:ext cx="1393779" cy="433845"/>
          </a:xfrm>
          <a:prstGeom prst="rect">
            <a:avLst/>
          </a:prstGeom>
          <a:solidFill>
            <a:schemeClr val="accent3"/>
          </a:solidFill>
          <a:ln w="28575">
            <a:solidFill>
              <a:schemeClr val="tx1"/>
            </a:solidFill>
            <a:miter lim="800000"/>
            <a:headEnd/>
            <a:tailEnd/>
          </a:ln>
        </p:spPr>
        <p:txBody>
          <a:bodyPr wrap="none" anchor="ctr">
            <a:prstTxWarp prst="textNoShape">
              <a:avLst/>
            </a:prstTxWarp>
          </a:bodyPr>
          <a:lstStyle/>
          <a:p>
            <a:pPr algn="ctr"/>
            <a:r>
              <a:rPr lang="en-US" b="0" dirty="0">
                <a:latin typeface="Arial" charset="0"/>
              </a:rPr>
              <a:t>T</a:t>
            </a:r>
            <a:r>
              <a:rPr lang="en-US" b="0" dirty="0" smtClean="0">
                <a:latin typeface="Arial" charset="0"/>
              </a:rPr>
              <a:t>ransport</a:t>
            </a:r>
            <a:endParaRPr lang="en-US" b="0" dirty="0">
              <a:latin typeface="Arial" charset="0"/>
            </a:endParaRPr>
          </a:p>
        </p:txBody>
      </p:sp>
      <p:sp>
        <p:nvSpPr>
          <p:cNvPr id="8" name="Rectangle 24"/>
          <p:cNvSpPr>
            <a:spLocks noChangeArrowheads="1"/>
          </p:cNvSpPr>
          <p:nvPr/>
        </p:nvSpPr>
        <p:spPr bwMode="auto">
          <a:xfrm>
            <a:off x="679344" y="5811725"/>
            <a:ext cx="1393779" cy="436112"/>
          </a:xfrm>
          <a:prstGeom prst="rect">
            <a:avLst/>
          </a:prstGeom>
          <a:solidFill>
            <a:schemeClr val="accent1"/>
          </a:solidFill>
          <a:ln w="28575">
            <a:solidFill>
              <a:schemeClr val="tx1"/>
            </a:solidFill>
            <a:miter lim="800000"/>
            <a:headEnd/>
            <a:tailEnd/>
          </a:ln>
        </p:spPr>
        <p:txBody>
          <a:bodyPr wrap="none" anchor="ctr">
            <a:prstTxWarp prst="textNoShape">
              <a:avLst/>
            </a:prstTxWarp>
          </a:bodyPr>
          <a:lstStyle/>
          <a:p>
            <a:pPr algn="ctr"/>
            <a:r>
              <a:rPr lang="en-US" b="0" dirty="0">
                <a:latin typeface="Arial" charset="0"/>
              </a:rPr>
              <a:t>N</a:t>
            </a:r>
            <a:r>
              <a:rPr lang="en-US" b="0" dirty="0" smtClean="0">
                <a:latin typeface="Arial" charset="0"/>
              </a:rPr>
              <a:t>etwork</a:t>
            </a:r>
            <a:endParaRPr lang="en-US" b="0" dirty="0">
              <a:latin typeface="Arial" charset="0"/>
            </a:endParaRPr>
          </a:p>
        </p:txBody>
      </p:sp>
      <p:sp>
        <p:nvSpPr>
          <p:cNvPr id="37" name="Rounded Rectangle 36"/>
          <p:cNvSpPr/>
          <p:nvPr/>
        </p:nvSpPr>
        <p:spPr>
          <a:xfrm>
            <a:off x="2735812" y="4422895"/>
            <a:ext cx="2194063" cy="412283"/>
          </a:xfrm>
          <a:prstGeom prst="roundRect">
            <a:avLst/>
          </a:prstGeom>
          <a:solidFill>
            <a:schemeClr val="bg2">
              <a:lumMod val="50000"/>
            </a:schemeClr>
          </a:solidFill>
          <a:ln w="28575" cap="flat" cmpd="sng" algn="ctr">
            <a:solidFill>
              <a:schemeClr val="tx1"/>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0" spc="-150" smtClean="0">
                <a:solidFill>
                  <a:schemeClr val="tx1"/>
                </a:solidFill>
              </a:rPr>
              <a:t>Application message</a:t>
            </a:r>
            <a:endParaRPr lang="en-US" b="0" spc="-150" dirty="0">
              <a:solidFill>
                <a:schemeClr val="tx1"/>
              </a:solidFill>
            </a:endParaRPr>
          </a:p>
        </p:txBody>
      </p:sp>
      <p:sp>
        <p:nvSpPr>
          <p:cNvPr id="42" name="Rounded Rectangle 41"/>
          <p:cNvSpPr/>
          <p:nvPr/>
        </p:nvSpPr>
        <p:spPr>
          <a:xfrm>
            <a:off x="3112229" y="5165749"/>
            <a:ext cx="753835" cy="303901"/>
          </a:xfrm>
          <a:prstGeom prst="roundRect">
            <a:avLst/>
          </a:prstGeom>
          <a:solidFill>
            <a:schemeClr val="bg2">
              <a:lumMod val="50000"/>
            </a:schemeClr>
          </a:solidFill>
          <a:ln w="28575" cap="flat" cmpd="sng" algn="ctr">
            <a:solidFill>
              <a:schemeClr val="tx1"/>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43" name="Rounded Rectangle 42"/>
          <p:cNvSpPr/>
          <p:nvPr/>
        </p:nvSpPr>
        <p:spPr>
          <a:xfrm>
            <a:off x="2735813" y="5099644"/>
            <a:ext cx="293545" cy="436112"/>
          </a:xfrm>
          <a:prstGeom prst="roundRect">
            <a:avLst/>
          </a:prstGeom>
          <a:solidFill>
            <a:schemeClr val="accent3"/>
          </a:solidFill>
          <a:ln w="28575" cap="flat" cmpd="sng" algn="ctr">
            <a:solidFill>
              <a:schemeClr val="tx1"/>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solidFill>
                  <a:schemeClr val="tx1"/>
                </a:solidFill>
              </a:rPr>
              <a:t>H</a:t>
            </a:r>
            <a:endParaRPr lang="en-US" dirty="0">
              <a:solidFill>
                <a:schemeClr val="tx1"/>
              </a:solidFill>
            </a:endParaRPr>
          </a:p>
        </p:txBody>
      </p:sp>
      <p:sp>
        <p:nvSpPr>
          <p:cNvPr id="46" name="Rounded Rectangle 45"/>
          <p:cNvSpPr/>
          <p:nvPr/>
        </p:nvSpPr>
        <p:spPr>
          <a:xfrm>
            <a:off x="2735812" y="5811725"/>
            <a:ext cx="293546" cy="436112"/>
          </a:xfrm>
          <a:prstGeom prst="roundRect">
            <a:avLst/>
          </a:prstGeom>
          <a:solidFill>
            <a:schemeClr val="accent1"/>
          </a:solidFill>
          <a:ln w="28575" cap="flat" cmpd="sng" algn="ctr">
            <a:solidFill>
              <a:schemeClr val="tx1"/>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solidFill>
                  <a:schemeClr val="tx1"/>
                </a:solidFill>
              </a:rPr>
              <a:t>H</a:t>
            </a:r>
            <a:endParaRPr lang="en-US" dirty="0">
              <a:solidFill>
                <a:schemeClr val="tx1"/>
              </a:solidFill>
            </a:endParaRPr>
          </a:p>
        </p:txBody>
      </p:sp>
      <p:sp>
        <p:nvSpPr>
          <p:cNvPr id="50" name="Rounded Rectangle 49"/>
          <p:cNvSpPr/>
          <p:nvPr/>
        </p:nvSpPr>
        <p:spPr>
          <a:xfrm>
            <a:off x="3029357" y="5811725"/>
            <a:ext cx="1057836" cy="436112"/>
          </a:xfrm>
          <a:prstGeom prst="roundRect">
            <a:avLst/>
          </a:prstGeom>
          <a:solidFill>
            <a:schemeClr val="accent1"/>
          </a:solidFill>
          <a:ln w="28575" cap="flat" cmpd="sng" algn="ctr">
            <a:solidFill>
              <a:schemeClr val="tx1"/>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55" name="Rounded Rectangle 54"/>
          <p:cNvSpPr/>
          <p:nvPr/>
        </p:nvSpPr>
        <p:spPr>
          <a:xfrm>
            <a:off x="3399900" y="5863611"/>
            <a:ext cx="612589" cy="333782"/>
          </a:xfrm>
          <a:prstGeom prst="roundRect">
            <a:avLst/>
          </a:prstGeom>
          <a:solidFill>
            <a:schemeClr val="accent3"/>
          </a:solidFill>
          <a:ln w="28575" cap="flat" cmpd="sng" algn="ctr">
            <a:solidFill>
              <a:schemeClr val="tx1"/>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61" name="Rounded Rectangle 60"/>
          <p:cNvSpPr/>
          <p:nvPr/>
        </p:nvSpPr>
        <p:spPr>
          <a:xfrm>
            <a:off x="3462653" y="5905605"/>
            <a:ext cx="493058" cy="249793"/>
          </a:xfrm>
          <a:prstGeom prst="roundRect">
            <a:avLst/>
          </a:prstGeom>
          <a:solidFill>
            <a:schemeClr val="bg2">
              <a:lumMod val="50000"/>
            </a:schemeClr>
          </a:solidFill>
          <a:ln w="28575" cap="flat" cmpd="sng" algn="ctr">
            <a:solidFill>
              <a:schemeClr val="tx1"/>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77" name="Rounded Rectangle 76"/>
          <p:cNvSpPr/>
          <p:nvPr/>
        </p:nvSpPr>
        <p:spPr>
          <a:xfrm>
            <a:off x="3106355" y="5863610"/>
            <a:ext cx="293545" cy="333783"/>
          </a:xfrm>
          <a:prstGeom prst="roundRect">
            <a:avLst/>
          </a:prstGeom>
          <a:solidFill>
            <a:schemeClr val="accent3"/>
          </a:solidFill>
          <a:ln w="28575" cap="flat" cmpd="sng" algn="ctr">
            <a:solidFill>
              <a:schemeClr val="tx1"/>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78" name="TextBox 77"/>
          <p:cNvSpPr txBox="1"/>
          <p:nvPr/>
        </p:nvSpPr>
        <p:spPr>
          <a:xfrm>
            <a:off x="4630401" y="4912222"/>
            <a:ext cx="3903954" cy="400110"/>
          </a:xfrm>
          <a:prstGeom prst="callout2">
            <a:avLst>
              <a:gd name="adj1" fmla="val 51611"/>
              <a:gd name="adj2" fmla="val 1924"/>
              <a:gd name="adj3" fmla="val 53105"/>
              <a:gd name="adj4" fmla="val -5798"/>
              <a:gd name="adj5" fmla="val 96069"/>
              <a:gd name="adj6" fmla="val -16968"/>
            </a:avLst>
          </a:prstGeom>
          <a:noFill/>
          <a:ln w="38100">
            <a:solidFill>
              <a:schemeClr val="accent3">
                <a:lumMod val="75000"/>
              </a:schemeClr>
            </a:solidFill>
          </a:ln>
        </p:spPr>
        <p:txBody>
          <a:bodyPr wrap="none" rtlCol="0">
            <a:spAutoFit/>
          </a:bodyPr>
          <a:lstStyle/>
          <a:p>
            <a:r>
              <a:rPr lang="en-US" smtClean="0">
                <a:solidFill>
                  <a:schemeClr val="accent3">
                    <a:lumMod val="75000"/>
                  </a:schemeClr>
                </a:solidFill>
                <a:latin typeface="Arial" charset="0"/>
                <a:ea typeface="Arial" charset="0"/>
                <a:cs typeface="Arial" charset="0"/>
              </a:rPr>
              <a:t>Transport-layer message body</a:t>
            </a:r>
            <a:endParaRPr lang="en-US" dirty="0" smtClean="0">
              <a:solidFill>
                <a:schemeClr val="accent3">
                  <a:lumMod val="75000"/>
                </a:schemeClr>
              </a:solidFill>
              <a:latin typeface="Arial" charset="0"/>
              <a:ea typeface="Arial" charset="0"/>
              <a:cs typeface="Arial" charset="0"/>
            </a:endParaRPr>
          </a:p>
        </p:txBody>
      </p:sp>
      <p:sp>
        <p:nvSpPr>
          <p:cNvPr id="79" name="TextBox 78"/>
          <p:cNvSpPr txBox="1"/>
          <p:nvPr/>
        </p:nvSpPr>
        <p:spPr>
          <a:xfrm>
            <a:off x="4746137" y="5605342"/>
            <a:ext cx="3788218" cy="400110"/>
          </a:xfrm>
          <a:prstGeom prst="callout2">
            <a:avLst>
              <a:gd name="adj1" fmla="val 51611"/>
              <a:gd name="adj2" fmla="val 1924"/>
              <a:gd name="adj3" fmla="val 53105"/>
              <a:gd name="adj4" fmla="val -5798"/>
              <a:gd name="adj5" fmla="val 96069"/>
              <a:gd name="adj6" fmla="val -16968"/>
            </a:avLst>
          </a:prstGeom>
          <a:noFill/>
          <a:ln w="38100">
            <a:solidFill>
              <a:schemeClr val="tx2"/>
            </a:solidFill>
          </a:ln>
        </p:spPr>
        <p:txBody>
          <a:bodyPr wrap="none" rtlCol="0">
            <a:spAutoFit/>
          </a:bodyPr>
          <a:lstStyle/>
          <a:p>
            <a:r>
              <a:rPr lang="en-US" smtClean="0">
                <a:solidFill>
                  <a:schemeClr val="tx2"/>
                </a:solidFill>
                <a:latin typeface="Arial" charset="0"/>
                <a:ea typeface="Arial" charset="0"/>
                <a:cs typeface="Arial" charset="0"/>
              </a:rPr>
              <a:t>Network-layer datagram body</a:t>
            </a:r>
            <a:endParaRPr lang="en-US" dirty="0" smtClean="0">
              <a:solidFill>
                <a:schemeClr val="tx2"/>
              </a:solidFill>
              <a:latin typeface="Arial" charset="0"/>
              <a:ea typeface="Arial" charset="0"/>
              <a:cs typeface="Arial" charset="0"/>
            </a:endParaRPr>
          </a:p>
        </p:txBody>
      </p:sp>
      <p:sp>
        <p:nvSpPr>
          <p:cNvPr id="31" name="Trapezoid 30"/>
          <p:cNvSpPr/>
          <p:nvPr/>
        </p:nvSpPr>
        <p:spPr>
          <a:xfrm flipV="1">
            <a:off x="2777997" y="4846131"/>
            <a:ext cx="2065244" cy="229846"/>
          </a:xfrm>
          <a:custGeom>
            <a:avLst/>
            <a:gdLst>
              <a:gd name="connsiteX0" fmla="*/ 0 w 2160494"/>
              <a:gd name="connsiteY0" fmla="*/ 264199 h 264199"/>
              <a:gd name="connsiteX1" fmla="*/ 214458 w 2160494"/>
              <a:gd name="connsiteY1" fmla="*/ 0 h 264199"/>
              <a:gd name="connsiteX2" fmla="*/ 1946036 w 2160494"/>
              <a:gd name="connsiteY2" fmla="*/ 0 h 264199"/>
              <a:gd name="connsiteX3" fmla="*/ 2160494 w 2160494"/>
              <a:gd name="connsiteY3" fmla="*/ 264199 h 264199"/>
              <a:gd name="connsiteX4" fmla="*/ 0 w 2160494"/>
              <a:gd name="connsiteY4" fmla="*/ 264199 h 264199"/>
              <a:gd name="connsiteX0" fmla="*/ 0 w 2160494"/>
              <a:gd name="connsiteY0" fmla="*/ 270175 h 270175"/>
              <a:gd name="connsiteX1" fmla="*/ 214458 w 2160494"/>
              <a:gd name="connsiteY1" fmla="*/ 5976 h 270175"/>
              <a:gd name="connsiteX2" fmla="*/ 1181048 w 2160494"/>
              <a:gd name="connsiteY2" fmla="*/ 0 h 270175"/>
              <a:gd name="connsiteX3" fmla="*/ 2160494 w 2160494"/>
              <a:gd name="connsiteY3" fmla="*/ 270175 h 270175"/>
              <a:gd name="connsiteX4" fmla="*/ 0 w 2160494"/>
              <a:gd name="connsiteY4" fmla="*/ 270175 h 270175"/>
              <a:gd name="connsiteX0" fmla="*/ 0 w 2160494"/>
              <a:gd name="connsiteY0" fmla="*/ 280074 h 280074"/>
              <a:gd name="connsiteX1" fmla="*/ 344633 w 2160494"/>
              <a:gd name="connsiteY1" fmla="*/ 0 h 280074"/>
              <a:gd name="connsiteX2" fmla="*/ 1181048 w 2160494"/>
              <a:gd name="connsiteY2" fmla="*/ 9899 h 280074"/>
              <a:gd name="connsiteX3" fmla="*/ 2160494 w 2160494"/>
              <a:gd name="connsiteY3" fmla="*/ 280074 h 280074"/>
              <a:gd name="connsiteX4" fmla="*/ 0 w 2160494"/>
              <a:gd name="connsiteY4" fmla="*/ 280074 h 280074"/>
              <a:gd name="connsiteX0" fmla="*/ 0 w 2160494"/>
              <a:gd name="connsiteY0" fmla="*/ 282875 h 282875"/>
              <a:gd name="connsiteX1" fmla="*/ 344633 w 2160494"/>
              <a:gd name="connsiteY1" fmla="*/ 2801 h 282875"/>
              <a:gd name="connsiteX2" fmla="*/ 1152473 w 2160494"/>
              <a:gd name="connsiteY2" fmla="*/ 0 h 282875"/>
              <a:gd name="connsiteX3" fmla="*/ 2160494 w 2160494"/>
              <a:gd name="connsiteY3" fmla="*/ 282875 h 282875"/>
              <a:gd name="connsiteX4" fmla="*/ 0 w 2160494"/>
              <a:gd name="connsiteY4" fmla="*/ 282875 h 282875"/>
              <a:gd name="connsiteX0" fmla="*/ 0 w 2138269"/>
              <a:gd name="connsiteY0" fmla="*/ 279700 h 282875"/>
              <a:gd name="connsiteX1" fmla="*/ 322408 w 2138269"/>
              <a:gd name="connsiteY1" fmla="*/ 2801 h 282875"/>
              <a:gd name="connsiteX2" fmla="*/ 1130248 w 2138269"/>
              <a:gd name="connsiteY2" fmla="*/ 0 h 282875"/>
              <a:gd name="connsiteX3" fmla="*/ 2138269 w 2138269"/>
              <a:gd name="connsiteY3" fmla="*/ 282875 h 282875"/>
              <a:gd name="connsiteX4" fmla="*/ 0 w 2138269"/>
              <a:gd name="connsiteY4" fmla="*/ 279700 h 282875"/>
              <a:gd name="connsiteX0" fmla="*/ 0 w 2093819"/>
              <a:gd name="connsiteY0" fmla="*/ 279700 h 279700"/>
              <a:gd name="connsiteX1" fmla="*/ 322408 w 2093819"/>
              <a:gd name="connsiteY1" fmla="*/ 2801 h 279700"/>
              <a:gd name="connsiteX2" fmla="*/ 1130248 w 2093819"/>
              <a:gd name="connsiteY2" fmla="*/ 0 h 279700"/>
              <a:gd name="connsiteX3" fmla="*/ 2093819 w 2093819"/>
              <a:gd name="connsiteY3" fmla="*/ 276525 h 279700"/>
              <a:gd name="connsiteX4" fmla="*/ 0 w 2093819"/>
              <a:gd name="connsiteY4" fmla="*/ 279700 h 279700"/>
              <a:gd name="connsiteX0" fmla="*/ 0 w 2090644"/>
              <a:gd name="connsiteY0" fmla="*/ 263825 h 276525"/>
              <a:gd name="connsiteX1" fmla="*/ 319233 w 2090644"/>
              <a:gd name="connsiteY1" fmla="*/ 2801 h 276525"/>
              <a:gd name="connsiteX2" fmla="*/ 1127073 w 2090644"/>
              <a:gd name="connsiteY2" fmla="*/ 0 h 276525"/>
              <a:gd name="connsiteX3" fmla="*/ 2090644 w 2090644"/>
              <a:gd name="connsiteY3" fmla="*/ 276525 h 276525"/>
              <a:gd name="connsiteX4" fmla="*/ 0 w 2090644"/>
              <a:gd name="connsiteY4" fmla="*/ 263825 h 276525"/>
              <a:gd name="connsiteX0" fmla="*/ 0 w 2071594"/>
              <a:gd name="connsiteY0" fmla="*/ 263825 h 263825"/>
              <a:gd name="connsiteX1" fmla="*/ 319233 w 2071594"/>
              <a:gd name="connsiteY1" fmla="*/ 2801 h 263825"/>
              <a:gd name="connsiteX2" fmla="*/ 1127073 w 2071594"/>
              <a:gd name="connsiteY2" fmla="*/ 0 h 263825"/>
              <a:gd name="connsiteX3" fmla="*/ 2071594 w 2071594"/>
              <a:gd name="connsiteY3" fmla="*/ 254300 h 263825"/>
              <a:gd name="connsiteX4" fmla="*/ 0 w 2071594"/>
              <a:gd name="connsiteY4" fmla="*/ 263825 h 263825"/>
              <a:gd name="connsiteX0" fmla="*/ 0 w 2065244"/>
              <a:gd name="connsiteY0" fmla="*/ 263825 h 263825"/>
              <a:gd name="connsiteX1" fmla="*/ 319233 w 2065244"/>
              <a:gd name="connsiteY1" fmla="*/ 2801 h 263825"/>
              <a:gd name="connsiteX2" fmla="*/ 1127073 w 2065244"/>
              <a:gd name="connsiteY2" fmla="*/ 0 h 263825"/>
              <a:gd name="connsiteX3" fmla="*/ 2065244 w 2065244"/>
              <a:gd name="connsiteY3" fmla="*/ 261489 h 263825"/>
              <a:gd name="connsiteX4" fmla="*/ 0 w 2065244"/>
              <a:gd name="connsiteY4" fmla="*/ 263825 h 2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244" h="263825">
                <a:moveTo>
                  <a:pt x="0" y="263825"/>
                </a:moveTo>
                <a:lnTo>
                  <a:pt x="319233" y="2801"/>
                </a:lnTo>
                <a:lnTo>
                  <a:pt x="1127073" y="0"/>
                </a:lnTo>
                <a:lnTo>
                  <a:pt x="2065244" y="261489"/>
                </a:lnTo>
                <a:lnTo>
                  <a:pt x="0" y="263825"/>
                </a:lnTo>
                <a:close/>
              </a:path>
            </a:pathLst>
          </a:custGeom>
          <a:gradFill flip="none" rotWithShape="1">
            <a:gsLst>
              <a:gs pos="72000">
                <a:schemeClr val="bg2">
                  <a:lumMod val="50000"/>
                </a:schemeClr>
              </a:gs>
              <a:gs pos="0">
                <a:schemeClr val="accent3"/>
              </a:gs>
            </a:gsLst>
            <a:lin ang="5400000" scaled="1"/>
            <a:tileRect/>
          </a:gradFill>
          <a:ln w="28575">
            <a:noFill/>
            <a:prstDash val="sysDash"/>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dirty="0">
              <a:solidFill>
                <a:schemeClr val="tx1"/>
              </a:solidFill>
              <a:latin typeface="+mn-lt"/>
            </a:endParaRPr>
          </a:p>
        </p:txBody>
      </p:sp>
      <p:sp>
        <p:nvSpPr>
          <p:cNvPr id="83" name="Trapezoid 30"/>
          <p:cNvSpPr/>
          <p:nvPr/>
        </p:nvSpPr>
        <p:spPr>
          <a:xfrm flipV="1">
            <a:off x="2767551" y="5550297"/>
            <a:ext cx="1273894" cy="245721"/>
          </a:xfrm>
          <a:custGeom>
            <a:avLst/>
            <a:gdLst>
              <a:gd name="connsiteX0" fmla="*/ 0 w 2160494"/>
              <a:gd name="connsiteY0" fmla="*/ 264199 h 264199"/>
              <a:gd name="connsiteX1" fmla="*/ 214458 w 2160494"/>
              <a:gd name="connsiteY1" fmla="*/ 0 h 264199"/>
              <a:gd name="connsiteX2" fmla="*/ 1946036 w 2160494"/>
              <a:gd name="connsiteY2" fmla="*/ 0 h 264199"/>
              <a:gd name="connsiteX3" fmla="*/ 2160494 w 2160494"/>
              <a:gd name="connsiteY3" fmla="*/ 264199 h 264199"/>
              <a:gd name="connsiteX4" fmla="*/ 0 w 2160494"/>
              <a:gd name="connsiteY4" fmla="*/ 264199 h 264199"/>
              <a:gd name="connsiteX0" fmla="*/ 0 w 2160494"/>
              <a:gd name="connsiteY0" fmla="*/ 270175 h 270175"/>
              <a:gd name="connsiteX1" fmla="*/ 214458 w 2160494"/>
              <a:gd name="connsiteY1" fmla="*/ 5976 h 270175"/>
              <a:gd name="connsiteX2" fmla="*/ 1181048 w 2160494"/>
              <a:gd name="connsiteY2" fmla="*/ 0 h 270175"/>
              <a:gd name="connsiteX3" fmla="*/ 2160494 w 2160494"/>
              <a:gd name="connsiteY3" fmla="*/ 270175 h 270175"/>
              <a:gd name="connsiteX4" fmla="*/ 0 w 2160494"/>
              <a:gd name="connsiteY4" fmla="*/ 270175 h 270175"/>
              <a:gd name="connsiteX0" fmla="*/ 0 w 2160494"/>
              <a:gd name="connsiteY0" fmla="*/ 280074 h 280074"/>
              <a:gd name="connsiteX1" fmla="*/ 344633 w 2160494"/>
              <a:gd name="connsiteY1" fmla="*/ 0 h 280074"/>
              <a:gd name="connsiteX2" fmla="*/ 1181048 w 2160494"/>
              <a:gd name="connsiteY2" fmla="*/ 9899 h 280074"/>
              <a:gd name="connsiteX3" fmla="*/ 2160494 w 2160494"/>
              <a:gd name="connsiteY3" fmla="*/ 280074 h 280074"/>
              <a:gd name="connsiteX4" fmla="*/ 0 w 2160494"/>
              <a:gd name="connsiteY4" fmla="*/ 280074 h 280074"/>
              <a:gd name="connsiteX0" fmla="*/ 0 w 2160494"/>
              <a:gd name="connsiteY0" fmla="*/ 282875 h 282875"/>
              <a:gd name="connsiteX1" fmla="*/ 344633 w 2160494"/>
              <a:gd name="connsiteY1" fmla="*/ 2801 h 282875"/>
              <a:gd name="connsiteX2" fmla="*/ 1152473 w 2160494"/>
              <a:gd name="connsiteY2" fmla="*/ 0 h 282875"/>
              <a:gd name="connsiteX3" fmla="*/ 2160494 w 2160494"/>
              <a:gd name="connsiteY3" fmla="*/ 282875 h 282875"/>
              <a:gd name="connsiteX4" fmla="*/ 0 w 2160494"/>
              <a:gd name="connsiteY4" fmla="*/ 282875 h 282875"/>
              <a:gd name="connsiteX0" fmla="*/ 0 w 2138269"/>
              <a:gd name="connsiteY0" fmla="*/ 279700 h 282875"/>
              <a:gd name="connsiteX1" fmla="*/ 322408 w 2138269"/>
              <a:gd name="connsiteY1" fmla="*/ 2801 h 282875"/>
              <a:gd name="connsiteX2" fmla="*/ 1130248 w 2138269"/>
              <a:gd name="connsiteY2" fmla="*/ 0 h 282875"/>
              <a:gd name="connsiteX3" fmla="*/ 2138269 w 2138269"/>
              <a:gd name="connsiteY3" fmla="*/ 282875 h 282875"/>
              <a:gd name="connsiteX4" fmla="*/ 0 w 2138269"/>
              <a:gd name="connsiteY4" fmla="*/ 279700 h 282875"/>
              <a:gd name="connsiteX0" fmla="*/ 0 w 2093819"/>
              <a:gd name="connsiteY0" fmla="*/ 279700 h 279700"/>
              <a:gd name="connsiteX1" fmla="*/ 322408 w 2093819"/>
              <a:gd name="connsiteY1" fmla="*/ 2801 h 279700"/>
              <a:gd name="connsiteX2" fmla="*/ 1130248 w 2093819"/>
              <a:gd name="connsiteY2" fmla="*/ 0 h 279700"/>
              <a:gd name="connsiteX3" fmla="*/ 2093819 w 2093819"/>
              <a:gd name="connsiteY3" fmla="*/ 276525 h 279700"/>
              <a:gd name="connsiteX4" fmla="*/ 0 w 2093819"/>
              <a:gd name="connsiteY4" fmla="*/ 279700 h 279700"/>
              <a:gd name="connsiteX0" fmla="*/ 0 w 2090644"/>
              <a:gd name="connsiteY0" fmla="*/ 263825 h 276525"/>
              <a:gd name="connsiteX1" fmla="*/ 319233 w 2090644"/>
              <a:gd name="connsiteY1" fmla="*/ 2801 h 276525"/>
              <a:gd name="connsiteX2" fmla="*/ 1127073 w 2090644"/>
              <a:gd name="connsiteY2" fmla="*/ 0 h 276525"/>
              <a:gd name="connsiteX3" fmla="*/ 2090644 w 2090644"/>
              <a:gd name="connsiteY3" fmla="*/ 276525 h 276525"/>
              <a:gd name="connsiteX4" fmla="*/ 0 w 2090644"/>
              <a:gd name="connsiteY4" fmla="*/ 263825 h 276525"/>
              <a:gd name="connsiteX0" fmla="*/ 0 w 2071594"/>
              <a:gd name="connsiteY0" fmla="*/ 263825 h 263825"/>
              <a:gd name="connsiteX1" fmla="*/ 319233 w 2071594"/>
              <a:gd name="connsiteY1" fmla="*/ 2801 h 263825"/>
              <a:gd name="connsiteX2" fmla="*/ 1127073 w 2071594"/>
              <a:gd name="connsiteY2" fmla="*/ 0 h 263825"/>
              <a:gd name="connsiteX3" fmla="*/ 2071594 w 2071594"/>
              <a:gd name="connsiteY3" fmla="*/ 254300 h 263825"/>
              <a:gd name="connsiteX4" fmla="*/ 0 w 2071594"/>
              <a:gd name="connsiteY4" fmla="*/ 263825 h 263825"/>
              <a:gd name="connsiteX0" fmla="*/ 0 w 2065244"/>
              <a:gd name="connsiteY0" fmla="*/ 263825 h 263825"/>
              <a:gd name="connsiteX1" fmla="*/ 319233 w 2065244"/>
              <a:gd name="connsiteY1" fmla="*/ 2801 h 263825"/>
              <a:gd name="connsiteX2" fmla="*/ 1127073 w 2065244"/>
              <a:gd name="connsiteY2" fmla="*/ 0 h 263825"/>
              <a:gd name="connsiteX3" fmla="*/ 2065244 w 2065244"/>
              <a:gd name="connsiteY3" fmla="*/ 261489 h 263825"/>
              <a:gd name="connsiteX4" fmla="*/ 0 w 2065244"/>
              <a:gd name="connsiteY4" fmla="*/ 263825 h 263825"/>
              <a:gd name="connsiteX0" fmla="*/ 0 w 2214264"/>
              <a:gd name="connsiteY0" fmla="*/ 282047 h 282047"/>
              <a:gd name="connsiteX1" fmla="*/ 319233 w 2214264"/>
              <a:gd name="connsiteY1" fmla="*/ 21023 h 282047"/>
              <a:gd name="connsiteX2" fmla="*/ 2214264 w 2214264"/>
              <a:gd name="connsiteY2" fmla="*/ 0 h 282047"/>
              <a:gd name="connsiteX3" fmla="*/ 2065244 w 2214264"/>
              <a:gd name="connsiteY3" fmla="*/ 279711 h 282047"/>
              <a:gd name="connsiteX4" fmla="*/ 0 w 2214264"/>
              <a:gd name="connsiteY4" fmla="*/ 282047 h 282047"/>
              <a:gd name="connsiteX0" fmla="*/ 0 w 2214264"/>
              <a:gd name="connsiteY0" fmla="*/ 282047 h 282047"/>
              <a:gd name="connsiteX1" fmla="*/ 517908 w 2214264"/>
              <a:gd name="connsiteY1" fmla="*/ 2801 h 282047"/>
              <a:gd name="connsiteX2" fmla="*/ 2214264 w 2214264"/>
              <a:gd name="connsiteY2" fmla="*/ 0 h 282047"/>
              <a:gd name="connsiteX3" fmla="*/ 2065244 w 2214264"/>
              <a:gd name="connsiteY3" fmla="*/ 279711 h 282047"/>
              <a:gd name="connsiteX4" fmla="*/ 0 w 2214264"/>
              <a:gd name="connsiteY4" fmla="*/ 282047 h 282047"/>
              <a:gd name="connsiteX0" fmla="*/ 0 w 2214264"/>
              <a:gd name="connsiteY0" fmla="*/ 282047 h 282047"/>
              <a:gd name="connsiteX1" fmla="*/ 517908 w 2214264"/>
              <a:gd name="connsiteY1" fmla="*/ 2801 h 282047"/>
              <a:gd name="connsiteX2" fmla="*/ 2214264 w 2214264"/>
              <a:gd name="connsiteY2" fmla="*/ 0 h 282047"/>
              <a:gd name="connsiteX3" fmla="*/ 1999019 w 2214264"/>
              <a:gd name="connsiteY3" fmla="*/ 279711 h 282047"/>
              <a:gd name="connsiteX4" fmla="*/ 0 w 2214264"/>
              <a:gd name="connsiteY4" fmla="*/ 282047 h 282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4264" h="282047">
                <a:moveTo>
                  <a:pt x="0" y="282047"/>
                </a:moveTo>
                <a:lnTo>
                  <a:pt x="517908" y="2801"/>
                </a:lnTo>
                <a:lnTo>
                  <a:pt x="2214264" y="0"/>
                </a:lnTo>
                <a:lnTo>
                  <a:pt x="1999019" y="279711"/>
                </a:lnTo>
                <a:lnTo>
                  <a:pt x="0" y="282047"/>
                </a:lnTo>
                <a:close/>
              </a:path>
            </a:pathLst>
          </a:custGeom>
          <a:gradFill flip="none" rotWithShape="1">
            <a:gsLst>
              <a:gs pos="100000">
                <a:schemeClr val="accent3"/>
              </a:gs>
              <a:gs pos="0">
                <a:schemeClr val="accent1"/>
              </a:gs>
            </a:gsLst>
            <a:lin ang="5400000" scaled="1"/>
            <a:tileRect/>
          </a:gradFill>
          <a:ln w="28575">
            <a:noFill/>
            <a:prstDash val="sysDash"/>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dirty="0">
              <a:solidFill>
                <a:schemeClr val="tx1"/>
              </a:solidFill>
              <a:latin typeface="+mn-lt"/>
            </a:endParaRPr>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9</a:t>
            </a:fld>
            <a:endParaRPr lang="en-US"/>
          </a:p>
        </p:txBody>
      </p:sp>
    </p:spTree>
    <p:extLst>
      <p:ext uri="{BB962C8B-B14F-4D97-AF65-F5344CB8AC3E}">
        <p14:creationId xmlns:p14="http://schemas.microsoft.com/office/powerpoint/2010/main" val="178238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42"/>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77"/>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55"/>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2" grpId="0" animBg="1"/>
      <p:bldP spid="42" grpId="1" animBg="1"/>
      <p:bldP spid="43" grpId="0" animBg="1"/>
      <p:bldP spid="46" grpId="0" animBg="1"/>
      <p:bldP spid="50" grpId="0" animBg="1"/>
      <p:bldP spid="55" grpId="0" animBg="1"/>
      <p:bldP spid="55" grpId="1" animBg="1"/>
      <p:bldP spid="61" grpId="0" animBg="1"/>
      <p:bldP spid="61" grpId="1" animBg="1"/>
      <p:bldP spid="77" grpId="0" animBg="1"/>
      <p:bldP spid="77" grpId="1" animBg="1"/>
      <p:bldP spid="78" grpId="0" animBg="1"/>
      <p:bldP spid="79" grpId="0" animBg="1"/>
      <p:bldP spid="31" grpId="0" animBg="1"/>
      <p:bldP spid="83"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w="28575">
          <a:solidFill>
            <a:schemeClr val="tx1"/>
          </a:solidFill>
          <a:prstDash val="solid"/>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b="0" smtClean="0">
            <a:solidFill>
              <a:schemeClr val="tx1"/>
            </a:solidFill>
            <a:latin typeface="+mn-lt"/>
          </a:defRPr>
        </a:defPPr>
      </a:lstStyle>
      <a:style>
        <a:lnRef idx="1">
          <a:schemeClr val="accent1"/>
        </a:lnRef>
        <a:fillRef idx="3">
          <a:schemeClr val="accent1"/>
        </a:fillRef>
        <a:effectRef idx="2">
          <a:schemeClr val="accent1"/>
        </a:effectRef>
        <a:fontRef idx="minor">
          <a:schemeClr val="lt1"/>
        </a:fontRef>
      </a:style>
    </a:spDef>
    <a:lnDef>
      <a:spPr>
        <a:ln>
          <a:prstDash val="solid"/>
          <a:headEnd type="arrow"/>
          <a:tailEnd type="none"/>
        </a:ln>
        <a:effectLst/>
      </a:spPr>
      <a:bodyPr/>
      <a:lstStyle/>
      <a:style>
        <a:lnRef idx="3">
          <a:schemeClr val="dk1"/>
        </a:lnRef>
        <a:fillRef idx="0">
          <a:schemeClr val="dk1"/>
        </a:fillRef>
        <a:effectRef idx="2">
          <a:schemeClr val="dk1"/>
        </a:effectRef>
        <a:fontRef idx="minor">
          <a:schemeClr val="tx1"/>
        </a:fontRef>
      </a:style>
    </a:lnDef>
    <a:txDef>
      <a:spPr>
        <a:noFill/>
      </a:spPr>
      <a:bodyPr wrap="none" rtlCol="0">
        <a:spAutoFit/>
      </a:bodyPr>
      <a:lstStyle>
        <a:defPPr>
          <a:defRPr smtClean="0">
            <a:latin typeface="Arial" charset="0"/>
            <a:ea typeface="Arial" charset="0"/>
            <a:cs typeface="Arial"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53644</TotalTime>
  <Words>4728</Words>
  <Application>Microsoft Macintosh PowerPoint</Application>
  <PresentationFormat>On-screen Show (4:3)</PresentationFormat>
  <Paragraphs>858</Paragraphs>
  <Slides>58</Slides>
  <Notes>44</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Calibri</vt:lpstr>
      <vt:lpstr>Courier</vt:lpstr>
      <vt:lpstr>Courier New</vt:lpstr>
      <vt:lpstr>Gill Sans</vt:lpstr>
      <vt:lpstr>ＭＳ Ｐゴシック</vt:lpstr>
      <vt:lpstr>Times New Roman</vt:lpstr>
      <vt:lpstr>Wingdings</vt:lpstr>
      <vt:lpstr>Arial</vt:lpstr>
      <vt:lpstr>1_Office Theme</vt:lpstr>
      <vt:lpstr>Network Communication and  Remote Procedure Calls</vt:lpstr>
      <vt:lpstr>Context and today’s outline</vt:lpstr>
      <vt:lpstr>The problem of communication</vt:lpstr>
      <vt:lpstr>The problem of communication</vt:lpstr>
      <vt:lpstr>Solution: Layering</vt:lpstr>
      <vt:lpstr>Layering in the Internet</vt:lpstr>
      <vt:lpstr>Logical communication between layers</vt:lpstr>
      <vt:lpstr>Physical communication</vt:lpstr>
      <vt:lpstr>Communication between peers</vt:lpstr>
      <vt:lpstr>Network socket-based communication</vt:lpstr>
      <vt:lpstr>Network sockets: Summary</vt:lpstr>
      <vt:lpstr>PowerPoint Presentation</vt:lpstr>
      <vt:lpstr>Today’s outline</vt:lpstr>
      <vt:lpstr>Why RPC?</vt:lpstr>
      <vt:lpstr>What’s the goal of RPC?</vt:lpstr>
      <vt:lpstr>Historical note</vt:lpstr>
      <vt:lpstr>RPC issues</vt:lpstr>
      <vt:lpstr>Problem: Differences in data representation</vt:lpstr>
      <vt:lpstr>Problem: Differences in  programming support</vt:lpstr>
      <vt:lpstr>Solution: Interface Description Language</vt:lpstr>
      <vt:lpstr>A day in the life of an RPC</vt:lpstr>
      <vt:lpstr>A day in the life of an RPC</vt:lpstr>
      <vt:lpstr>A day in the life of an RPC</vt:lpstr>
      <vt:lpstr>A day in the life of an RPC</vt:lpstr>
      <vt:lpstr>A day in the life of an RPC</vt:lpstr>
      <vt:lpstr>A day in the life of an RPC</vt:lpstr>
      <vt:lpstr>A day in the life of an RPC</vt:lpstr>
      <vt:lpstr>A day in the life of an RPC</vt:lpstr>
      <vt:lpstr>A day in the life of an RPC</vt:lpstr>
      <vt:lpstr>A day in the life of an RPC</vt:lpstr>
      <vt:lpstr>The server stub is really two parts</vt:lpstr>
      <vt:lpstr>Today’s outline</vt:lpstr>
      <vt:lpstr>What could possibly go wrong?</vt:lpstr>
      <vt:lpstr>Failures, from client’s perspective</vt:lpstr>
      <vt:lpstr>At-Least-Once scheme</vt:lpstr>
      <vt:lpstr>At-Least-Once and side effects</vt:lpstr>
      <vt:lpstr>At-Least-Once and writes</vt:lpstr>
      <vt:lpstr>At-Least-Once and writes</vt:lpstr>
      <vt:lpstr>So is At-Least-Once ever okay?</vt:lpstr>
      <vt:lpstr>At-Most-Once scheme</vt:lpstr>
      <vt:lpstr>At-Most-Once scheme</vt:lpstr>
      <vt:lpstr>At Most Once: Ensuring unique XIDs</vt:lpstr>
      <vt:lpstr>At-Most-Once: Discarding server state</vt:lpstr>
      <vt:lpstr>At-Most-Once: Discarding server state</vt:lpstr>
      <vt:lpstr>At-Most-Once: Concurrent requests</vt:lpstr>
      <vt:lpstr>At Most Once: Server crash and restart</vt:lpstr>
      <vt:lpstr>Go’s net/rpc is at-most-once</vt:lpstr>
      <vt:lpstr>RPC and Assignments 1 and 2</vt:lpstr>
      <vt:lpstr>Exactly-once?</vt:lpstr>
      <vt:lpstr>Exactly-once for external actions?</vt:lpstr>
      <vt:lpstr>Summary: RPC</vt:lpstr>
      <vt:lpstr>Today’s outline</vt:lpstr>
      <vt:lpstr>Threads</vt:lpstr>
      <vt:lpstr>Data races</vt:lpstr>
      <vt:lpstr>Waiting</vt:lpstr>
      <vt:lpstr>PowerPoint Presentation</vt:lpstr>
      <vt:lpstr>Appendix</vt:lpstr>
      <vt:lpstr>Review: Byte order</vt:lpstr>
    </vt:vector>
  </TitlesOfParts>
  <Company>Princeton University</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dc:title>
  <dc:creator>Kai Li</dc:creator>
  <cp:lastModifiedBy>Marco Canini</cp:lastModifiedBy>
  <cp:revision>1891</cp:revision>
  <cp:lastPrinted>2016-09-20T23:53:05Z</cp:lastPrinted>
  <dcterms:created xsi:type="dcterms:W3CDTF">2013-10-08T01:49:25Z</dcterms:created>
  <dcterms:modified xsi:type="dcterms:W3CDTF">2017-08-30T11:10:09Z</dcterms:modified>
</cp:coreProperties>
</file>