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0"/>
  </p:notesMasterIdLst>
  <p:handoutMasterIdLst>
    <p:handoutMasterId r:id="rId51"/>
  </p:handoutMasterIdLst>
  <p:sldIdLst>
    <p:sldId id="257" r:id="rId2"/>
    <p:sldId id="357" r:id="rId3"/>
    <p:sldId id="358" r:id="rId4"/>
    <p:sldId id="386" r:id="rId5"/>
    <p:sldId id="315" r:id="rId6"/>
    <p:sldId id="349" r:id="rId7"/>
    <p:sldId id="318" r:id="rId8"/>
    <p:sldId id="352" r:id="rId9"/>
    <p:sldId id="354" r:id="rId10"/>
    <p:sldId id="379" r:id="rId11"/>
    <p:sldId id="387" r:id="rId12"/>
    <p:sldId id="319" r:id="rId13"/>
    <p:sldId id="320" r:id="rId14"/>
    <p:sldId id="378" r:id="rId15"/>
    <p:sldId id="359" r:id="rId16"/>
    <p:sldId id="360" r:id="rId17"/>
    <p:sldId id="325" r:id="rId18"/>
    <p:sldId id="322" r:id="rId19"/>
    <p:sldId id="361" r:id="rId20"/>
    <p:sldId id="326" r:id="rId21"/>
    <p:sldId id="327" r:id="rId22"/>
    <p:sldId id="323" r:id="rId23"/>
    <p:sldId id="324" r:id="rId24"/>
    <p:sldId id="329" r:id="rId25"/>
    <p:sldId id="330" r:id="rId26"/>
    <p:sldId id="364" r:id="rId27"/>
    <p:sldId id="331" r:id="rId28"/>
    <p:sldId id="332" r:id="rId29"/>
    <p:sldId id="333" r:id="rId30"/>
    <p:sldId id="382" r:id="rId31"/>
    <p:sldId id="334" r:id="rId32"/>
    <p:sldId id="335" r:id="rId33"/>
    <p:sldId id="336" r:id="rId34"/>
    <p:sldId id="337" r:id="rId35"/>
    <p:sldId id="338" r:id="rId36"/>
    <p:sldId id="339" r:id="rId37"/>
    <p:sldId id="341" r:id="rId38"/>
    <p:sldId id="381" r:id="rId39"/>
    <p:sldId id="377" r:id="rId40"/>
    <p:sldId id="342" r:id="rId41"/>
    <p:sldId id="343" r:id="rId42"/>
    <p:sldId id="344" r:id="rId43"/>
    <p:sldId id="346" r:id="rId44"/>
    <p:sldId id="383" r:id="rId45"/>
    <p:sldId id="384" r:id="rId46"/>
    <p:sldId id="385" r:id="rId47"/>
    <p:sldId id="347" r:id="rId48"/>
    <p:sldId id="348" r:id="rId49"/>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9900"/>
    <a:srgbClr val="0000FF"/>
    <a:srgbClr val="92D050"/>
    <a:srgbClr val="CCFFFF"/>
    <a:srgbClr val="FFCC99"/>
    <a:srgbClr val="FF3300"/>
    <a:srgbClr val="FF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36" autoAdjust="0"/>
    <p:restoredTop sz="77055" autoAdjust="0"/>
  </p:normalViewPr>
  <p:slideViewPr>
    <p:cSldViewPr snapToGrid="0">
      <p:cViewPr varScale="1">
        <p:scale>
          <a:sx n="144" d="100"/>
          <a:sy n="144" d="100"/>
        </p:scale>
        <p:origin x="184" y="512"/>
      </p:cViewPr>
      <p:guideLst>
        <p:guide orient="horz" pos="2160"/>
        <p:guide pos="2880"/>
      </p:guideLst>
    </p:cSldViewPr>
  </p:slideViewPr>
  <p:outlineViewPr>
    <p:cViewPr>
      <p:scale>
        <a:sx n="33" d="100"/>
        <a:sy n="33" d="100"/>
      </p:scale>
      <p:origin x="0" y="-120"/>
    </p:cViewPr>
    <p:sldLst>
      <p:sld r:id="rId1" collapse="1"/>
    </p:sldLst>
  </p:outlineViewPr>
  <p:notesTextViewPr>
    <p:cViewPr>
      <p:scale>
        <a:sx n="200" d="100"/>
        <a:sy n="200" d="100"/>
      </p:scale>
      <p:origin x="0" y="0"/>
    </p:cViewPr>
  </p:notesTextViewPr>
  <p:sorterViewPr>
    <p:cViewPr>
      <p:scale>
        <a:sx n="126" d="100"/>
        <a:sy n="126"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a:t>
            </a:fld>
            <a:endParaRPr lang="en-US"/>
          </a:p>
        </p:txBody>
      </p:sp>
    </p:spTree>
    <p:extLst>
      <p:ext uri="{BB962C8B-B14F-4D97-AF65-F5344CB8AC3E}">
        <p14:creationId xmlns:p14="http://schemas.microsoft.com/office/powerpoint/2010/main" val="509874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So the Chord designers realized this, and came up with a solution to</a:t>
            </a:r>
            <a:r>
              <a:rPr lang="en-US" altLang="en-US" b="1" baseline="0" dirty="0" smtClean="0"/>
              <a:t> more evenly distribute load.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0" baseline="0" dirty="0" smtClean="0"/>
              <a:t>SEGUE: So that’s exactly what Dynamo does as a starting point for Amazon’s system.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10</a:t>
            </a:fld>
            <a:endParaRPr lang="en-US"/>
          </a:p>
        </p:txBody>
      </p:sp>
    </p:spTree>
    <p:extLst>
      <p:ext uri="{BB962C8B-B14F-4D97-AF65-F5344CB8AC3E}">
        <p14:creationId xmlns:p14="http://schemas.microsoft.com/office/powerpoint/2010/main" val="139585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So to give you context for Dynamo, let's think back</a:t>
            </a:r>
            <a:r>
              <a:rPr lang="en-US" altLang="en-US" b="1" baseline="0" dirty="0" smtClean="0"/>
              <a:t> to P2P.  </a:t>
            </a:r>
            <a:r>
              <a:rPr lang="en-US" altLang="en-US" b="1" dirty="0" smtClean="0"/>
              <a:t>Chord and </a:t>
            </a:r>
            <a:r>
              <a:rPr lang="en-US" altLang="en-US" b="1" dirty="0" err="1" smtClean="0"/>
              <a:t>Dhash</a:t>
            </a:r>
            <a:r>
              <a:rPr lang="en-US" altLang="en-US" b="1" dirty="0" smtClean="0"/>
              <a:t> intended for much more chaotic,</a:t>
            </a:r>
            <a:r>
              <a:rPr lang="en-US" altLang="en-US" b="1" baseline="0" dirty="0" smtClean="0"/>
              <a:t> wide-area, P2P systems like file sharing.  </a:t>
            </a:r>
            <a:r>
              <a:rPr lang="en-US" altLang="en-US" b="1" dirty="0" smtClean="0"/>
              <a:t>So setting was very different than a centrally managed datacenter.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SEGUE: Yet they introduced </a:t>
            </a:r>
            <a:r>
              <a:rPr lang="en-US" altLang="en-US" i="1" u="sng" dirty="0" smtClean="0"/>
              <a:t>two very powerful</a:t>
            </a:r>
            <a:r>
              <a:rPr lang="en-US" altLang="en-US" i="1" u="sng" baseline="0" dirty="0" smtClean="0"/>
              <a:t> techniques</a:t>
            </a:r>
            <a:r>
              <a:rPr lang="en-US" altLang="en-US" baseline="0" dirty="0" smtClean="0"/>
              <a:t>.  </a:t>
            </a:r>
            <a:r>
              <a:rPr lang="en-US" altLang="en-US" dirty="0" smtClean="0"/>
              <a:t>These techniques worked in these very chaotic systems (users stealing files on the internet).</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12</a:t>
            </a:fld>
            <a:endParaRPr lang="en-US"/>
          </a:p>
        </p:txBody>
      </p:sp>
    </p:spTree>
    <p:extLst>
      <p:ext uri="{BB962C8B-B14F-4D97-AF65-F5344CB8AC3E}">
        <p14:creationId xmlns:p14="http://schemas.microsoft.com/office/powerpoint/2010/main" val="204960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Today we’ll look how these same techniques apply to settings like this. </a:t>
            </a:r>
          </a:p>
          <a:p>
            <a:endParaRPr lang="en-US" b="1" dirty="0" smtClean="0"/>
          </a:p>
          <a:p>
            <a:r>
              <a:rPr lang="en-US" b="1" dirty="0" smtClean="0"/>
              <a:t>SEGUE: So it's a much</a:t>
            </a:r>
            <a:r>
              <a:rPr lang="en-US" b="1" baseline="0" dirty="0" smtClean="0"/>
              <a:t> more managed, engineered environment.</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13</a:t>
            </a:fld>
            <a:endParaRPr lang="en-US"/>
          </a:p>
        </p:txBody>
      </p:sp>
    </p:spTree>
    <p:extLst>
      <p:ext uri="{BB962C8B-B14F-4D97-AF65-F5344CB8AC3E}">
        <p14:creationId xmlns:p14="http://schemas.microsoft.com/office/powerpoint/2010/main" val="114807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how does Amazon actually use Dynamo.</a:t>
            </a:r>
          </a:p>
          <a:p>
            <a:endParaRPr lang="en-US" b="1" dirty="0" smtClean="0"/>
          </a:p>
          <a:p>
            <a:r>
              <a:rPr lang="en-US" b="1" dirty="0" smtClean="0"/>
              <a:t>One of</a:t>
            </a:r>
            <a:r>
              <a:rPr lang="en-US" b="1" baseline="0" dirty="0" smtClean="0"/>
              <a:t> the most important parts of their business is the shopping cart, they want to make it fast and available so they make money, every millisecond in user response time matters here.</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14</a:t>
            </a:fld>
            <a:endParaRPr lang="en-US"/>
          </a:p>
        </p:txBody>
      </p:sp>
    </p:spTree>
    <p:extLst>
      <p:ext uri="{BB962C8B-B14F-4D97-AF65-F5344CB8AC3E}">
        <p14:creationId xmlns:p14="http://schemas.microsoft.com/office/powerpoint/2010/main" val="878392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B4AA3178-9077-A140-94DF-D57640366934}" type="slidenum">
              <a:rPr lang="en-US" altLang="en-US">
                <a:latin typeface="Times New Roman" charset="0"/>
              </a:rPr>
              <a:pPr/>
              <a:t>15</a:t>
            </a:fld>
            <a:endParaRPr lang="en-US" altLang="en-US">
              <a:latin typeface="Times New Roman"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b="1" dirty="0" smtClean="0"/>
              <a:t>First requirement is availability.  </a:t>
            </a:r>
            <a:r>
              <a:rPr lang="en-US" dirty="0" smtClean="0"/>
              <a:t>Availability</a:t>
            </a:r>
            <a:r>
              <a:rPr lang="en-US" baseline="0" dirty="0" smtClean="0"/>
              <a:t> is </a:t>
            </a:r>
            <a:r>
              <a:rPr lang="en-US" dirty="0" smtClean="0"/>
              <a:t>measured in the success of users’ operations: ”rejecting customer updates could result in poor customer experience</a:t>
            </a:r>
            <a:r>
              <a:rPr lang="en-US" baseline="0" dirty="0" smtClean="0"/>
              <a:t> [shopping cart]”</a:t>
            </a: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altLang="en-US" dirty="0" smtClean="0"/>
          </a:p>
          <a:p>
            <a:r>
              <a:rPr lang="en-US" altLang="en-US" dirty="0" smtClean="0"/>
              <a:t>Latency performance matters,</a:t>
            </a:r>
            <a:r>
              <a:rPr lang="en-US" altLang="en-US" baseline="0" dirty="0" smtClean="0"/>
              <a:t> because a h</a:t>
            </a:r>
            <a:r>
              <a:rPr lang="en-US" altLang="en-US" dirty="0" smtClean="0"/>
              <a:t>igher latency = lower “conversion rate” on purchases.  Each service in call chain must meet its performance contract.</a:t>
            </a:r>
          </a:p>
          <a:p>
            <a:pPr marL="0" marR="0" indent="0" algn="l" defTabSz="914400" rtl="0" eaLnBrk="0" fontAlgn="base" latinLnBrk="0" hangingPunct="0">
              <a:lnSpc>
                <a:spcPct val="100000"/>
              </a:lnSpc>
              <a:spcBef>
                <a:spcPct val="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31447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3584236B-E6CD-764B-B4F5-FF19B04073D7}" type="slidenum">
              <a:rPr lang="en-US" altLang="en-US">
                <a:latin typeface="Times New Roman" charset="0"/>
              </a:rPr>
              <a:pPr/>
              <a:t>16</a:t>
            </a:fld>
            <a:endParaRPr lang="en-US" altLang="en-US">
              <a:latin typeface="Times New Roman"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altLang="en-US" b="1" dirty="0" smtClean="0"/>
              <a:t>So going a level deeper,</a:t>
            </a:r>
            <a:r>
              <a:rPr lang="en-US" altLang="en-US" b="1" baseline="0" dirty="0" smtClean="0"/>
              <a:t> the previous requirements are going to force us to make decisions about these parts of the system.</a:t>
            </a:r>
            <a:endParaRPr lang="en-US" altLang="en-US" b="1" dirty="0"/>
          </a:p>
        </p:txBody>
      </p:sp>
    </p:spTree>
    <p:extLst>
      <p:ext uri="{BB962C8B-B14F-4D97-AF65-F5344CB8AC3E}">
        <p14:creationId xmlns:p14="http://schemas.microsoft.com/office/powerpoint/2010/main" val="2079610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a:t>
            </a:r>
            <a:r>
              <a:rPr lang="en-US" b="1" baseline="0" dirty="0" smtClean="0"/>
              <a:t> API that the aggregator servers see looking at Dynamo is a basic key value store.  Keys and values are opaque to Dynamo, but there is a wrinkle to support consistency.</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17</a:t>
            </a:fld>
            <a:endParaRPr lang="en-US"/>
          </a:p>
        </p:txBody>
      </p:sp>
    </p:spTree>
    <p:extLst>
      <p:ext uri="{BB962C8B-B14F-4D97-AF65-F5344CB8AC3E}">
        <p14:creationId xmlns:p14="http://schemas.microsoft.com/office/powerpoint/2010/main" val="786675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at a high</a:t>
            </a:r>
            <a:r>
              <a:rPr lang="en-US" b="1" baseline="0" dirty="0" smtClean="0"/>
              <a:t> level, this is what Dynamo does.  </a:t>
            </a:r>
            <a:r>
              <a:rPr lang="en-US" b="1" dirty="0" smtClean="0"/>
              <a:t>All of these techniques were</a:t>
            </a:r>
            <a:r>
              <a:rPr lang="en-US" b="1" baseline="0" dirty="0" smtClean="0"/>
              <a:t> known at the time this work was done, </a:t>
            </a:r>
            <a:r>
              <a:rPr lang="en-US" b="1" dirty="0" smtClean="0"/>
              <a:t>but it’s a novel combination of techniques for its time atop a unique workload.</a:t>
            </a:r>
          </a:p>
          <a:p>
            <a:endParaRPr lang="en-US" b="1" dirty="0" smtClean="0"/>
          </a:p>
          <a:p>
            <a:r>
              <a:rPr lang="en-US" b="0" dirty="0" smtClean="0"/>
              <a:t>So we get to see how these techniques really work at scale</a:t>
            </a:r>
            <a:r>
              <a:rPr lang="en-US" b="0" baseline="0" dirty="0" smtClean="0"/>
              <a:t> and what they had to do at Amazon to make them work with this big and real workload.</a:t>
            </a:r>
            <a:endParaRPr lang="en-US" b="0" dirty="0"/>
          </a:p>
        </p:txBody>
      </p:sp>
      <p:sp>
        <p:nvSpPr>
          <p:cNvPr id="4" name="Slide Number Placeholder 3"/>
          <p:cNvSpPr>
            <a:spLocks noGrp="1"/>
          </p:cNvSpPr>
          <p:nvPr>
            <p:ph type="sldNum" sz="quarter" idx="10"/>
          </p:nvPr>
        </p:nvSpPr>
        <p:spPr/>
        <p:txBody>
          <a:bodyPr/>
          <a:lstStyle/>
          <a:p>
            <a:fld id="{81D79AA5-8E2B-8947-BB31-63E80697B5F3}" type="slidenum">
              <a:rPr lang="en-US" smtClean="0"/>
              <a:pPr/>
              <a:t>18</a:t>
            </a:fld>
            <a:endParaRPr lang="en-US"/>
          </a:p>
        </p:txBody>
      </p:sp>
    </p:spTree>
    <p:extLst>
      <p:ext uri="{BB962C8B-B14F-4D97-AF65-F5344CB8AC3E}">
        <p14:creationId xmlns:p14="http://schemas.microsoft.com/office/powerpoint/2010/main" val="1009911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9297EBD1-80E3-C541-B61B-E6E65B45A0E1}" type="slidenum">
              <a:rPr lang="en-US" altLang="en-US">
                <a:latin typeface="Times New Roman" charset="0"/>
              </a:rPr>
              <a:pPr/>
              <a:t>19</a:t>
            </a:fld>
            <a:endParaRPr lang="en-US" altLang="en-US">
              <a:latin typeface="Times New Roman" charset="0"/>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altLang="en-US" b="1" dirty="0" smtClean="0"/>
              <a:t>So let’s now get into the details of how</a:t>
            </a:r>
            <a:r>
              <a:rPr lang="en-US" altLang="en-US" b="1" baseline="0" dirty="0" smtClean="0"/>
              <a:t> Dynamo works, starting with how data is placed at nodes.  First we have a concept of a coordinator node</a:t>
            </a:r>
            <a:r>
              <a:rPr lang="is-IS" altLang="en-US" b="1" baseline="0" dirty="0" smtClean="0"/>
              <a:t>…</a:t>
            </a:r>
            <a:endParaRPr lang="en-US" altLang="en-US" b="1" dirty="0" smtClean="0"/>
          </a:p>
          <a:p>
            <a:pPr>
              <a:spcBef>
                <a:spcPct val="0"/>
              </a:spcBef>
            </a:pPr>
            <a:endParaRPr lang="en-US" altLang="en-US" dirty="0" smtClean="0"/>
          </a:p>
          <a:p>
            <a:pPr>
              <a:spcBef>
                <a:spcPct val="0"/>
              </a:spcBef>
            </a:pPr>
            <a:r>
              <a:rPr lang="en-US" altLang="en-US" dirty="0" smtClean="0"/>
              <a:t>Remember, these nodes are</a:t>
            </a:r>
            <a:r>
              <a:rPr lang="en-US" altLang="en-US" baseline="0" dirty="0" smtClean="0"/>
              <a:t> virtual.</a:t>
            </a:r>
          </a:p>
          <a:p>
            <a:pPr>
              <a:spcBef>
                <a:spcPct val="0"/>
              </a:spcBef>
            </a:pPr>
            <a:endParaRPr lang="en-US" altLang="en-US" baseline="0" dirty="0" smtClean="0"/>
          </a:p>
          <a:p>
            <a:pPr>
              <a:spcBef>
                <a:spcPct val="0"/>
              </a:spcBef>
            </a:pPr>
            <a:r>
              <a:rPr lang="en-US" altLang="en-US" baseline="0" dirty="0" smtClean="0"/>
              <a:t>SEGUE: Each data item is replicated at some number N of other nodes.</a:t>
            </a:r>
            <a:endParaRPr lang="en-US" altLang="en-US" dirty="0"/>
          </a:p>
        </p:txBody>
      </p:sp>
    </p:spTree>
    <p:extLst>
      <p:ext uri="{BB962C8B-B14F-4D97-AF65-F5344CB8AC3E}">
        <p14:creationId xmlns:p14="http://schemas.microsoft.com/office/powerpoint/2010/main" val="41171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replication</a:t>
            </a:r>
            <a:r>
              <a:rPr lang="en-US" baseline="0" dirty="0" smtClean="0"/>
              <a:t> in Dynamo is similar to </a:t>
            </a:r>
            <a:r>
              <a:rPr lang="en-US" baseline="0" dirty="0" err="1" smtClean="0"/>
              <a:t>DHash</a:t>
            </a:r>
            <a:r>
              <a:rPr lang="en-US" baseline="0" dirty="0" smtClean="0"/>
              <a:t> replication, with the data replicated at the N successor tokens of a key.</a:t>
            </a:r>
          </a:p>
          <a:p>
            <a:endParaRPr lang="en-US" baseline="0" dirty="0" smtClean="0"/>
          </a:p>
          <a:p>
            <a:r>
              <a:rPr lang="en-US" baseline="0" dirty="0" smtClean="0"/>
              <a:t>&gt;&gt;&gt; Two modifications to improve robustness to failure.  </a:t>
            </a:r>
            <a:r>
              <a:rPr lang="en-US" baseline="0" dirty="0" err="1" smtClean="0"/>
              <a:t>Pref</a:t>
            </a:r>
            <a:r>
              <a:rPr lang="en-US" baseline="0" dirty="0" smtClean="0"/>
              <a:t> list &gt; N to give Dynamo more options when there’s a failure (will see in a sec)</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20</a:t>
            </a:fld>
            <a:endParaRPr lang="en-US"/>
          </a:p>
        </p:txBody>
      </p:sp>
    </p:spTree>
    <p:extLst>
      <p:ext uri="{BB962C8B-B14F-4D97-AF65-F5344CB8AC3E}">
        <p14:creationId xmlns:p14="http://schemas.microsoft.com/office/powerpoint/2010/main" val="30629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673A3253-D0F3-2443-B67F-2A7B17AB83C8}" type="slidenum">
              <a:rPr lang="en-US" altLang="en-US">
                <a:latin typeface="Times New Roman" charset="0"/>
              </a:rPr>
              <a:pPr/>
              <a:t>2</a:t>
            </a:fld>
            <a:endParaRPr lang="en-US" altLang="en-US">
              <a:latin typeface="Times New Roman"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altLang="en-US" b="1" dirty="0" smtClean="0"/>
              <a:t>So</a:t>
            </a:r>
            <a:r>
              <a:rPr lang="en-US" altLang="en-US" b="1" baseline="0" dirty="0" smtClean="0"/>
              <a:t> today we’re going to talk about how we can scale services to increase their capacity to handle millions of users, billions of transactions per second, and do it without simply building faster computers (vertical).  So the trend instead starting in the 2000s has been large clusters of relatively cheap servers in datacenters.</a:t>
            </a:r>
            <a:endParaRPr lang="en-US" altLang="en-US" b="1" dirty="0"/>
          </a:p>
        </p:txBody>
      </p:sp>
    </p:spTree>
    <p:extLst>
      <p:ext uri="{BB962C8B-B14F-4D97-AF65-F5344CB8AC3E}">
        <p14:creationId xmlns:p14="http://schemas.microsoft.com/office/powerpoint/2010/main" val="1568080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how do</a:t>
            </a:r>
            <a:r>
              <a:rPr lang="en-US" b="1" baseline="0" dirty="0" smtClean="0"/>
              <a:t> nodes learn where a given key should go?</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21</a:t>
            </a:fld>
            <a:endParaRPr lang="en-US"/>
          </a:p>
        </p:txBody>
      </p:sp>
    </p:spTree>
    <p:extLst>
      <p:ext uri="{BB962C8B-B14F-4D97-AF65-F5344CB8AC3E}">
        <p14:creationId xmlns:p14="http://schemas.microsoft.com/office/powerpoint/2010/main" val="6389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let’s see the impact of failures,</a:t>
            </a:r>
            <a:r>
              <a:rPr lang="en-US" b="1" baseline="0" dirty="0" smtClean="0"/>
              <a:t> and in particular network partitions that might for example be caused by the failure of a top-of-rack switch in the datacenter.</a:t>
            </a:r>
          </a:p>
          <a:p>
            <a:endParaRPr lang="en-US" baseline="0" dirty="0" smtClean="0"/>
          </a:p>
          <a:p>
            <a:r>
              <a:rPr lang="en-US" dirty="0" smtClean="0"/>
              <a:t>Partition of one doesn’t have a majority.</a:t>
            </a:r>
            <a:endParaRPr lang="en-US" dirty="0"/>
          </a:p>
        </p:txBody>
      </p:sp>
      <p:sp>
        <p:nvSpPr>
          <p:cNvPr id="4" name="Slide Number Placeholder 3"/>
          <p:cNvSpPr>
            <a:spLocks noGrp="1"/>
          </p:cNvSpPr>
          <p:nvPr>
            <p:ph type="sldNum" sz="quarter" idx="10"/>
          </p:nvPr>
        </p:nvSpPr>
        <p:spPr/>
        <p:txBody>
          <a:bodyPr/>
          <a:lstStyle/>
          <a:p>
            <a:fld id="{81D79AA5-8E2B-8947-BB31-63E80697B5F3}" type="slidenum">
              <a:rPr lang="en-US" smtClean="0"/>
              <a:pPr/>
              <a:t>22</a:t>
            </a:fld>
            <a:endParaRPr lang="en-US"/>
          </a:p>
        </p:txBody>
      </p:sp>
    </p:spTree>
    <p:extLst>
      <p:ext uri="{BB962C8B-B14F-4D97-AF65-F5344CB8AC3E}">
        <p14:creationId xmlns:p14="http://schemas.microsoft.com/office/powerpoint/2010/main" val="125272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Just like we saw with Bayou, Dynamo</a:t>
            </a:r>
            <a:r>
              <a:rPr lang="en-US" b="1" baseline="0" dirty="0" smtClean="0"/>
              <a:t> e</a:t>
            </a:r>
            <a:r>
              <a:rPr lang="en-US" b="1" dirty="0" smtClean="0"/>
              <a:t>mphasizes</a:t>
            </a:r>
            <a:r>
              <a:rPr lang="en-US" b="1" baseline="0" dirty="0" smtClean="0"/>
              <a:t> availability over consistency.</a:t>
            </a:r>
            <a:endParaRPr lang="en-US" b="1" dirty="0" smtClean="0"/>
          </a:p>
          <a:p>
            <a:endParaRPr lang="en-US" dirty="0" smtClean="0"/>
          </a:p>
          <a:p>
            <a:r>
              <a:rPr lang="en-US" i="1" dirty="0" smtClean="0"/>
              <a:t>Therefore</a:t>
            </a:r>
            <a:r>
              <a:rPr lang="en-US" baseline="0" dirty="0" smtClean="0"/>
              <a:t> it tells the client the write is complete when only some of the replicas on the preference list (NOT ALL) have stored it.</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23</a:t>
            </a:fld>
            <a:endParaRPr lang="en-US"/>
          </a:p>
        </p:txBody>
      </p:sp>
    </p:spTree>
    <p:extLst>
      <p:ext uri="{BB962C8B-B14F-4D97-AF65-F5344CB8AC3E}">
        <p14:creationId xmlns:p14="http://schemas.microsoft.com/office/powerpoint/2010/main" val="173167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strategy that Dynamo uses for consistency is called SLOPPY</a:t>
            </a:r>
            <a:r>
              <a:rPr lang="en-US" b="1" baseline="0" dirty="0" smtClean="0"/>
              <a:t> QUORUMS.  The goal is that if there is no failure</a:t>
            </a:r>
            <a:r>
              <a:rPr lang="is-IS" b="1" baseline="0" dirty="0" smtClean="0"/>
              <a:t>…</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24</a:t>
            </a:fld>
            <a:endParaRPr lang="en-US"/>
          </a:p>
        </p:txBody>
      </p:sp>
    </p:spTree>
    <p:extLst>
      <p:ext uri="{BB962C8B-B14F-4D97-AF65-F5344CB8AC3E}">
        <p14:creationId xmlns:p14="http://schemas.microsoft.com/office/powerpoint/2010/main" val="37366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But then Dynamo takes this a</a:t>
            </a:r>
            <a:r>
              <a:rPr lang="en-US" b="1" baseline="0" dirty="0" smtClean="0"/>
              <a:t> step further with another mechanism called HINTED HANDOFF.</a:t>
            </a:r>
          </a:p>
          <a:p>
            <a:endParaRPr lang="en-US" b="1" baseline="0" dirty="0" smtClean="0"/>
          </a:p>
          <a:p>
            <a:r>
              <a:rPr lang="en-US" b="0" baseline="0" dirty="0" smtClean="0"/>
              <a:t>&gt;&gt;&gt; Then when it goes to the recipient it leaves a POINTER to the INTENDED node at the recipient.</a:t>
            </a:r>
            <a:endParaRPr lang="en-US" b="0"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25</a:t>
            </a:fld>
            <a:endParaRPr lang="en-US"/>
          </a:p>
        </p:txBody>
      </p:sp>
    </p:spTree>
    <p:extLst>
      <p:ext uri="{BB962C8B-B14F-4D97-AF65-F5344CB8AC3E}">
        <p14:creationId xmlns:p14="http://schemas.microsoft.com/office/powerpoint/2010/main" val="1820064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E2DEA83F-39DF-934E-9B51-FB20B5809C69}" type="slidenum">
              <a:rPr lang="en-US" altLang="en-US">
                <a:latin typeface="Times New Roman" charset="0"/>
              </a:rPr>
              <a:pPr/>
              <a:t>26</a:t>
            </a:fld>
            <a:endParaRPr lang="en-US" altLang="en-US">
              <a:latin typeface="Times New Roman"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altLang="en-US" b="1" dirty="0" smtClean="0"/>
              <a:t>So for example, the coordinator</a:t>
            </a:r>
            <a:r>
              <a:rPr lang="en-US" altLang="en-US" b="1" baseline="0" dirty="0" smtClean="0"/>
              <a:t> of KEY K is NODE B.  B stores the write also at node E and includes a pointer to NODE C.</a:t>
            </a:r>
            <a:endParaRPr lang="en-US" altLang="en-US" b="1" dirty="0"/>
          </a:p>
        </p:txBody>
      </p:sp>
    </p:spTree>
    <p:extLst>
      <p:ext uri="{BB962C8B-B14F-4D97-AF65-F5344CB8AC3E}">
        <p14:creationId xmlns:p14="http://schemas.microsoft.com/office/powerpoint/2010/main" val="2108106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And finally, recall</a:t>
            </a:r>
            <a:r>
              <a:rPr lang="en-US" b="1" baseline="0" dirty="0" smtClean="0"/>
              <a:t> that they are obsessed with a tornado wiping out one of their data centers.</a:t>
            </a:r>
          </a:p>
          <a:p>
            <a:endParaRPr lang="en-US" b="1" baseline="0" dirty="0" smtClean="0"/>
          </a:p>
          <a:p>
            <a:r>
              <a:rPr lang="en-US" b="0" baseline="0" dirty="0" smtClean="0"/>
              <a:t>&gt;&gt;&gt; But that means that they will have writes to a remote data center.  So they don’t block on those.  SO GUARANTEE ISN’T IMMEDIATE.</a:t>
            </a:r>
            <a:endParaRPr lang="en-US" b="0"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27</a:t>
            </a:fld>
            <a:endParaRPr lang="en-US"/>
          </a:p>
        </p:txBody>
      </p:sp>
    </p:spTree>
    <p:extLst>
      <p:ext uri="{BB962C8B-B14F-4D97-AF65-F5344CB8AC3E}">
        <p14:creationId xmlns:p14="http://schemas.microsoft.com/office/powerpoint/2010/main" val="132035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dirty="0" smtClean="0">
                <a:solidFill>
                  <a:srgbClr val="0000FF"/>
                </a:solidFill>
              </a:rPr>
              <a:t>So let’s see why consistency isn’t guaranteed, and</a:t>
            </a:r>
            <a:r>
              <a:rPr lang="en-US" sz="1200" b="1" i="0" baseline="0" dirty="0" smtClean="0">
                <a:solidFill>
                  <a:srgbClr val="0000FF"/>
                </a:solidFill>
              </a:rPr>
              <a:t> it’s because of the sloppy quorums.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dirty="0" smtClean="0">
                <a:solidFill>
                  <a:srgbClr val="0000FF"/>
                </a:solidFill>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dirty="0" smtClean="0">
                <a:solidFill>
                  <a:srgbClr val="0000FF"/>
                </a:solidFill>
              </a:rPr>
              <a:t>&gt;&gt;&gt; First, the case with no failures.</a:t>
            </a:r>
          </a:p>
        </p:txBody>
      </p:sp>
      <p:sp>
        <p:nvSpPr>
          <p:cNvPr id="4" name="Slide Number Placeholder 3"/>
          <p:cNvSpPr>
            <a:spLocks noGrp="1"/>
          </p:cNvSpPr>
          <p:nvPr>
            <p:ph type="sldNum" sz="quarter" idx="10"/>
          </p:nvPr>
        </p:nvSpPr>
        <p:spPr/>
        <p:txBody>
          <a:bodyPr/>
          <a:lstStyle/>
          <a:p>
            <a:fld id="{81D79AA5-8E2B-8947-BB31-63E80697B5F3}" type="slidenum">
              <a:rPr lang="en-US" smtClean="0"/>
              <a:pPr/>
              <a:t>29</a:t>
            </a:fld>
            <a:endParaRPr lang="en-US"/>
          </a:p>
        </p:txBody>
      </p:sp>
    </p:spTree>
    <p:extLst>
      <p:ext uri="{BB962C8B-B14F-4D97-AF65-F5344CB8AC3E}">
        <p14:creationId xmlns:p14="http://schemas.microsoft.com/office/powerpoint/2010/main" val="54190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dirty="0" smtClean="0">
                <a:solidFill>
                  <a:srgbClr val="0000FF"/>
                </a:solidFill>
              </a:rPr>
              <a:t>Now with node failures,</a:t>
            </a:r>
            <a:r>
              <a:rPr lang="en-US" sz="1200" b="1" i="0" baseline="0" dirty="0" smtClean="0">
                <a:solidFill>
                  <a:srgbClr val="0000FF"/>
                </a:solidFill>
              </a:rPr>
              <a:t> consider the following sequence of events.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1" i="0" dirty="0" smtClean="0">
              <a:solidFill>
                <a:srgbClr val="0000FF"/>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dirty="0" smtClean="0">
                <a:solidFill>
                  <a:srgbClr val="0000FF"/>
                </a:solidFill>
              </a:rPr>
              <a:t>SEGUE: So sloppy quorums increase probability get()s observe recent put()s, but no guarantee</a:t>
            </a:r>
            <a:endParaRPr lang="en-US" sz="1200" b="0" dirty="0" smtClean="0">
              <a:solidFill>
                <a:srgbClr val="FF0000"/>
              </a:solidFill>
            </a:endParaRPr>
          </a:p>
        </p:txBody>
      </p:sp>
      <p:sp>
        <p:nvSpPr>
          <p:cNvPr id="4" name="Slide Number Placeholder 3"/>
          <p:cNvSpPr>
            <a:spLocks noGrp="1"/>
          </p:cNvSpPr>
          <p:nvPr>
            <p:ph type="sldNum" sz="quarter" idx="10"/>
          </p:nvPr>
        </p:nvSpPr>
        <p:spPr/>
        <p:txBody>
          <a:bodyPr/>
          <a:lstStyle/>
          <a:p>
            <a:fld id="{81D79AA5-8E2B-8947-BB31-63E80697B5F3}" type="slidenum">
              <a:rPr lang="en-US" smtClean="0"/>
              <a:pPr/>
              <a:t>30</a:t>
            </a:fld>
            <a:endParaRPr lang="en-US"/>
          </a:p>
        </p:txBody>
      </p:sp>
    </p:spTree>
    <p:extLst>
      <p:ext uri="{BB962C8B-B14F-4D97-AF65-F5344CB8AC3E}">
        <p14:creationId xmlns:p14="http://schemas.microsoft.com/office/powerpoint/2010/main" val="1877317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let's see how conflicts can arise.</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31</a:t>
            </a:fld>
            <a:endParaRPr lang="en-US"/>
          </a:p>
        </p:txBody>
      </p:sp>
    </p:spTree>
    <p:extLst>
      <p:ext uri="{BB962C8B-B14F-4D97-AF65-F5344CB8AC3E}">
        <p14:creationId xmlns:p14="http://schemas.microsoft.com/office/powerpoint/2010/main" val="93849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a:solidFill>
                  <a:schemeClr val="tx1"/>
                </a:solidFill>
                <a:latin typeface="Calibri" charset="0"/>
                <a:ea typeface="ＭＳ Ｐゴシック" charset="-128"/>
              </a:defRPr>
            </a:lvl1pPr>
            <a:lvl2pPr marL="37931725" indent="-37474525" defTabSz="90487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F3F06ED2-26E2-FE4D-9FFD-2DE3FA633B52}" type="slidenum">
              <a:rPr lang="en-US" altLang="en-US">
                <a:latin typeface="Times New Roman" charset="0"/>
              </a:rPr>
              <a:pPr/>
              <a:t>3</a:t>
            </a:fld>
            <a:endParaRPr lang="en-US" altLang="en-US">
              <a:latin typeface="Times New Roman"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r>
              <a:rPr lang="en-US" altLang="en-US" b="1" dirty="0" smtClean="0"/>
              <a:t>As</a:t>
            </a:r>
            <a:r>
              <a:rPr lang="en-US" altLang="en-US" b="1" baseline="0" dirty="0" smtClean="0"/>
              <a:t> we’ll see today it’s possible to build really powerful systems like this but </a:t>
            </a:r>
            <a:r>
              <a:rPr lang="en-US" altLang="en-US" b="1" dirty="0" smtClean="0"/>
              <a:t>the problem with</a:t>
            </a:r>
            <a:r>
              <a:rPr lang="en-US" altLang="en-US" b="1" baseline="0" dirty="0" smtClean="0"/>
              <a:t> horizontal scaling with cheap servers is the high frequency of failure.</a:t>
            </a:r>
          </a:p>
          <a:p>
            <a:pPr>
              <a:spcBef>
                <a:spcPct val="0"/>
              </a:spcBef>
            </a:pPr>
            <a:endParaRPr lang="en-US" altLang="en-US" b="1" baseline="0" dirty="0" smtClean="0"/>
          </a:p>
          <a:p>
            <a:pPr>
              <a:spcBef>
                <a:spcPct val="0"/>
              </a:spcBef>
            </a:pPr>
            <a:r>
              <a:rPr lang="en-US" altLang="en-US" b="0" baseline="0" dirty="0" smtClean="0"/>
              <a:t>SEGUE: Today we’ll see algorithms that overcome these failures.</a:t>
            </a:r>
            <a:endParaRPr lang="en-US" altLang="en-US" b="0" dirty="0"/>
          </a:p>
        </p:txBody>
      </p:sp>
    </p:spTree>
    <p:extLst>
      <p:ext uri="{BB962C8B-B14F-4D97-AF65-F5344CB8AC3E}">
        <p14:creationId xmlns:p14="http://schemas.microsoft.com/office/powerpoint/2010/main" val="329669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way that</a:t>
            </a:r>
            <a:r>
              <a:rPr lang="en-US" b="1" baseline="0" dirty="0" smtClean="0"/>
              <a:t> </a:t>
            </a:r>
            <a:r>
              <a:rPr lang="en-US" b="1" dirty="0" smtClean="0"/>
              <a:t>Dynamo resolves conflicts is with a familiar concept</a:t>
            </a:r>
            <a:r>
              <a:rPr lang="en-US" b="1" baseline="0" dirty="0" smtClean="0"/>
              <a:t> to us -- vector clocks.  Their terminology for these is VERSION VECTORS.</a:t>
            </a:r>
            <a:endParaRPr lang="en-US" b="1" dirty="0" smtClean="0"/>
          </a:p>
        </p:txBody>
      </p:sp>
      <p:sp>
        <p:nvSpPr>
          <p:cNvPr id="4" name="Slide Number Placeholder 3"/>
          <p:cNvSpPr>
            <a:spLocks noGrp="1"/>
          </p:cNvSpPr>
          <p:nvPr>
            <p:ph type="sldNum" sz="quarter" idx="10"/>
          </p:nvPr>
        </p:nvSpPr>
        <p:spPr/>
        <p:txBody>
          <a:bodyPr/>
          <a:lstStyle/>
          <a:p>
            <a:fld id="{81D79AA5-8E2B-8947-BB31-63E80697B5F3}" type="slidenum">
              <a:rPr lang="en-US" smtClean="0"/>
              <a:pPr/>
              <a:t>33</a:t>
            </a:fld>
            <a:endParaRPr lang="en-US"/>
          </a:p>
        </p:txBody>
      </p:sp>
    </p:spTree>
    <p:extLst>
      <p:ext uri="{BB962C8B-B14F-4D97-AF65-F5344CB8AC3E}">
        <p14:creationId xmlns:p14="http://schemas.microsoft.com/office/powerpoint/2010/main" val="138084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So given two versions of an object v1 and v2, each with a VV, if Dynamo can make the comparison of the vector clocks then the LATER version is</a:t>
            </a:r>
            <a:r>
              <a:rPr lang="en-US" b="1" baseline="0" dirty="0" smtClean="0"/>
              <a:t> more up to date and</a:t>
            </a:r>
            <a:r>
              <a:rPr lang="en-US" b="1" dirty="0" smtClean="0"/>
              <a:t> it can FORGET the EARLIER version.</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34</a:t>
            </a:fld>
            <a:endParaRPr lang="en-US"/>
          </a:p>
        </p:txBody>
      </p:sp>
    </p:spTree>
    <p:extLst>
      <p:ext uri="{BB962C8B-B14F-4D97-AF65-F5344CB8AC3E}">
        <p14:creationId xmlns:p14="http://schemas.microsoft.com/office/powerpoint/2010/main" val="244506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in this example, a</a:t>
            </a:r>
            <a:r>
              <a:rPr lang="en-US" b="1" baseline="0" dirty="0" smtClean="0"/>
              <a:t> client makes a put that node A handles.</a:t>
            </a:r>
          </a:p>
          <a:p>
            <a:endParaRPr lang="en-US" b="1" baseline="0" dirty="0" smtClean="0"/>
          </a:p>
          <a:p>
            <a:r>
              <a:rPr lang="en-US" b="1" baseline="0" dirty="0" smtClean="0"/>
              <a:t>&gt;&gt;&gt; Then makes another </a:t>
            </a:r>
            <a:r>
              <a:rPr lang="en-US" b="1" dirty="0" smtClean="0"/>
              <a:t>put updating</a:t>
            </a:r>
            <a:r>
              <a:rPr lang="en-US" b="1" baseline="0" dirty="0" smtClean="0"/>
              <a:t> the same key that is handled by node C.  This is stamped A1/C1.</a:t>
            </a:r>
          </a:p>
          <a:p>
            <a:endParaRPr lang="en-US" baseline="0" dirty="0" smtClean="0"/>
          </a:p>
          <a:p>
            <a:r>
              <a:rPr lang="en-US" baseline="0" dirty="0" smtClean="0"/>
              <a:t>&gt;&gt;&gt; Vector clock comparison holds, so Dynamo nodes automatically drop.</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35</a:t>
            </a:fld>
            <a:endParaRPr lang="en-US"/>
          </a:p>
        </p:txBody>
      </p:sp>
    </p:spTree>
    <p:extLst>
      <p:ext uri="{BB962C8B-B14F-4D97-AF65-F5344CB8AC3E}">
        <p14:creationId xmlns:p14="http://schemas.microsoft.com/office/powerpoint/2010/main" val="418739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suppose now a client makes two updates to an object, which</a:t>
            </a:r>
            <a:r>
              <a:rPr lang="en-US" b="1" baseline="0" dirty="0" smtClean="0"/>
              <a:t> nodes A then B handle.</a:t>
            </a:r>
            <a:endParaRPr lang="en-US" baseline="0" dirty="0" smtClean="0"/>
          </a:p>
          <a:p>
            <a:r>
              <a:rPr lang="en-US" baseline="0" dirty="0" smtClean="0"/>
              <a:t>&gt;&gt;&gt; Then a different client reads and updates v1, and another server </a:t>
            </a:r>
            <a:r>
              <a:rPr lang="en-US" b="1" baseline="0" dirty="0" smtClean="0"/>
              <a:t>C</a:t>
            </a:r>
            <a:r>
              <a:rPr lang="en-US" baseline="0" dirty="0" smtClean="0"/>
              <a:t> handles put.</a:t>
            </a:r>
          </a:p>
          <a:p>
            <a:r>
              <a:rPr lang="en-US" baseline="0" dirty="0" smtClean="0"/>
              <a:t>&gt;&gt;&gt; Now a client reads both v2 and v3 and gets a write context that summarizes both versions.</a:t>
            </a:r>
          </a:p>
          <a:p>
            <a:r>
              <a:rPr lang="en-US" baseline="0" dirty="0" smtClean="0"/>
              <a:t>&gt;&gt;&gt; Then when the client reconciles the versions node A handles the put, which the version vector reflects.</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36</a:t>
            </a:fld>
            <a:endParaRPr lang="en-US"/>
          </a:p>
        </p:txBody>
      </p:sp>
    </p:spTree>
    <p:extLst>
      <p:ext uri="{BB962C8B-B14F-4D97-AF65-F5344CB8AC3E}">
        <p14:creationId xmlns:p14="http://schemas.microsoft.com/office/powerpoint/2010/main" val="1190140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So in this example, we forget the timestamp of node A since it least recently processed a put to this key.</a:t>
            </a:r>
          </a:p>
          <a:p>
            <a:endParaRPr lang="en-US" baseline="0" dirty="0" smtClean="0"/>
          </a:p>
          <a:p>
            <a:r>
              <a:rPr lang="en-US" baseline="0" dirty="0" smtClean="0"/>
              <a:t>Forgetting the oldest is clever, since that’s the element most likely to be present in other versions.  Forgetting newest might erase evidence of a recent update that hasn’t yet made it to other versions at other nodes.</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38</a:t>
            </a:fld>
            <a:endParaRPr lang="en-US"/>
          </a:p>
        </p:txBody>
      </p:sp>
    </p:spTree>
    <p:extLst>
      <p:ext uri="{BB962C8B-B14F-4D97-AF65-F5344CB8AC3E}">
        <p14:creationId xmlns:p14="http://schemas.microsoft.com/office/powerpoint/2010/main" val="15870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We want that outcome b/c</a:t>
            </a:r>
            <a:r>
              <a:rPr lang="en-US" baseline="0" dirty="0" smtClean="0"/>
              <a:t> this is a legitimate conflict.</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39</a:t>
            </a:fld>
            <a:endParaRPr lang="en-US"/>
          </a:p>
        </p:txBody>
      </p:sp>
    </p:spTree>
    <p:extLst>
      <p:ext uri="{BB962C8B-B14F-4D97-AF65-F5344CB8AC3E}">
        <p14:creationId xmlns:p14="http://schemas.microsoft.com/office/powerpoint/2010/main" val="1894210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Problem: A node holding data received via “hinted handoff” crashes before it can pass data to a previously unavailable node in the</a:t>
            </a:r>
            <a:r>
              <a:rPr lang="en-US" b="1" baseline="0" dirty="0" smtClean="0"/>
              <a:t> key’s </a:t>
            </a:r>
            <a:r>
              <a:rPr lang="en-US" b="1" dirty="0" smtClean="0"/>
              <a:t>preference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&gt;&gt;&gt;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SEGUE: So we’re seeking</a:t>
            </a:r>
            <a:r>
              <a:rPr lang="en-US" baseline="0" dirty="0" smtClean="0"/>
              <a:t> an efficient synchronization</a:t>
            </a: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40</a:t>
            </a:fld>
            <a:endParaRPr lang="en-US"/>
          </a:p>
        </p:txBody>
      </p:sp>
    </p:spTree>
    <p:extLst>
      <p:ext uri="{BB962C8B-B14F-4D97-AF65-F5344CB8AC3E}">
        <p14:creationId xmlns:p14="http://schemas.microsoft.com/office/powerpoint/2010/main" val="48821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41</a:t>
            </a:fld>
            <a:endParaRPr lang="en-US"/>
          </a:p>
        </p:txBody>
      </p:sp>
    </p:spTree>
    <p:extLst>
      <p:ext uri="{BB962C8B-B14F-4D97-AF65-F5344CB8AC3E}">
        <p14:creationId xmlns:p14="http://schemas.microsoft.com/office/powerpoint/2010/main" val="473293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Suppose virtual</a:t>
            </a:r>
            <a:r>
              <a:rPr lang="en-US" b="1" baseline="0" dirty="0" smtClean="0"/>
              <a:t> node A and virtual node B are syncing.</a:t>
            </a:r>
          </a:p>
          <a:p>
            <a:endParaRPr lang="en-US" b="0" dirty="0" smtClean="0"/>
          </a:p>
          <a:p>
            <a:r>
              <a:rPr lang="en-US" b="0" dirty="0" smtClean="0"/>
              <a:t>Find the keys that differ</a:t>
            </a:r>
            <a:r>
              <a:rPr lang="en-US" b="0" baseline="0" dirty="0" smtClean="0"/>
              <a:t> quickly and with minimum information exchange.  This also reduces the number of disk reads needed.</a:t>
            </a:r>
            <a:endParaRPr lang="en-US" b="0" dirty="0"/>
          </a:p>
        </p:txBody>
      </p:sp>
      <p:sp>
        <p:nvSpPr>
          <p:cNvPr id="4" name="Slide Number Placeholder 3"/>
          <p:cNvSpPr>
            <a:spLocks noGrp="1"/>
          </p:cNvSpPr>
          <p:nvPr>
            <p:ph type="sldNum" sz="quarter" idx="10"/>
          </p:nvPr>
        </p:nvSpPr>
        <p:spPr/>
        <p:txBody>
          <a:bodyPr/>
          <a:lstStyle/>
          <a:p>
            <a:fld id="{81D79AA5-8E2B-8947-BB31-63E80697B5F3}" type="slidenum">
              <a:rPr lang="en-US" smtClean="0"/>
              <a:pPr/>
              <a:t>42</a:t>
            </a:fld>
            <a:endParaRPr lang="en-US"/>
          </a:p>
        </p:txBody>
      </p:sp>
    </p:spTree>
    <p:extLst>
      <p:ext uri="{BB962C8B-B14F-4D97-AF65-F5344CB8AC3E}">
        <p14:creationId xmlns:p14="http://schemas.microsoft.com/office/powerpoint/2010/main" val="1537866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They claim a</a:t>
            </a:r>
            <a:r>
              <a:rPr lang="en-US" b="1" baseline="0" dirty="0" smtClean="0"/>
              <a:t> main advantage of Dynamo is flexibility in configuring N, R, and W, so let’s discuss the impact of changing each of those parameters.</a:t>
            </a:r>
            <a:endParaRPr lang="en-US" b="1" dirty="0" smtClean="0"/>
          </a:p>
          <a:p>
            <a:r>
              <a:rPr lang="en-US" b="0" dirty="0" smtClean="0"/>
              <a:t>3,</a:t>
            </a:r>
            <a:r>
              <a:rPr lang="en-US" b="0" baseline="0" dirty="0" smtClean="0"/>
              <a:t> 3, 1: Will need to wait longer for reads and although writes fast, weaker durability for writes.</a:t>
            </a:r>
          </a:p>
          <a:p>
            <a:r>
              <a:rPr lang="en-US" b="0" baseline="0" dirty="0" smtClean="0"/>
              <a:t>3, 1, 3: Waiting for a write quorum of 3 for writes SLOW – showstopper. </a:t>
            </a:r>
            <a:endParaRPr lang="en-US" b="0" dirty="0" smtClean="0"/>
          </a:p>
          <a:p>
            <a:r>
              <a:rPr lang="en-US" b="0" dirty="0" smtClean="0"/>
              <a:t>3, 3, 3: Downside would be latency increase.</a:t>
            </a:r>
          </a:p>
          <a:p>
            <a:r>
              <a:rPr lang="en-US" dirty="0" smtClean="0"/>
              <a:t>3, 1, 1: (Incl. </a:t>
            </a:r>
            <a:r>
              <a:rPr lang="en-US" baseline="0" dirty="0" smtClean="0"/>
              <a:t>others) </a:t>
            </a:r>
            <a:r>
              <a:rPr lang="en-US" dirty="0" smtClean="0"/>
              <a:t>NO b/c in </a:t>
            </a:r>
            <a:r>
              <a:rPr lang="en-US" baseline="0" dirty="0" smtClean="0"/>
              <a:t>common case of no failures, we have a LIKELIHOOD that a READ doesn’t see EARLIER WRITE!</a:t>
            </a:r>
            <a:endParaRPr lang="en-US" dirty="0"/>
          </a:p>
        </p:txBody>
      </p:sp>
      <p:sp>
        <p:nvSpPr>
          <p:cNvPr id="4" name="Slide Number Placeholder 3"/>
          <p:cNvSpPr>
            <a:spLocks noGrp="1"/>
          </p:cNvSpPr>
          <p:nvPr>
            <p:ph type="sldNum" sz="quarter" idx="10"/>
          </p:nvPr>
        </p:nvSpPr>
        <p:spPr/>
        <p:txBody>
          <a:bodyPr/>
          <a:lstStyle/>
          <a:p>
            <a:fld id="{81D79AA5-8E2B-8947-BB31-63E80697B5F3}" type="slidenum">
              <a:rPr lang="en-US" smtClean="0"/>
              <a:pPr/>
              <a:t>43</a:t>
            </a:fld>
            <a:endParaRPr lang="en-US"/>
          </a:p>
        </p:txBody>
      </p:sp>
    </p:spTree>
    <p:extLst>
      <p:ext uri="{BB962C8B-B14F-4D97-AF65-F5344CB8AC3E}">
        <p14:creationId xmlns:p14="http://schemas.microsoft.com/office/powerpoint/2010/main" val="99455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today we’ll begin</a:t>
            </a:r>
            <a:r>
              <a:rPr lang="en-US" b="1" baseline="0" dirty="0" smtClean="0"/>
              <a:t> with some general techniques for partitioning data, as well as identifying what matters in their performance.</a:t>
            </a:r>
          </a:p>
          <a:p>
            <a:endParaRPr lang="en-US" b="1" baseline="0" dirty="0" smtClean="0"/>
          </a:p>
          <a:p>
            <a:r>
              <a:rPr lang="en-US" b="0" baseline="0" dirty="0" smtClean="0"/>
              <a:t>Then Amazon Dynamo, that partitions data for the company’s web store.  </a:t>
            </a:r>
            <a:r>
              <a:rPr lang="en-US" b="0" i="1" u="sng" baseline="0" dirty="0" smtClean="0"/>
              <a:t>And all of the techniques we’ve been discussing</a:t>
            </a:r>
            <a:r>
              <a:rPr lang="en-US" b="0" baseline="0" dirty="0" smtClean="0"/>
              <a:t> in recent lectures are going to come into play.</a:t>
            </a:r>
            <a:endParaRPr lang="en-US" b="0"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a:t>
            </a:fld>
            <a:endParaRPr lang="en-US"/>
          </a:p>
        </p:txBody>
      </p:sp>
    </p:spTree>
    <p:extLst>
      <p:ext uri="{BB962C8B-B14F-4D97-AF65-F5344CB8AC3E}">
        <p14:creationId xmlns:p14="http://schemas.microsoft.com/office/powerpoint/2010/main" val="527805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First</a:t>
            </a:r>
            <a:r>
              <a:rPr lang="en-US" b="1" baseline="0" dirty="0" smtClean="0"/>
              <a:t> strategy is as described before (called </a:t>
            </a:r>
            <a:r>
              <a:rPr lang="en-US" b="1" dirty="0" smtClean="0"/>
              <a:t>Strategy 1 in paper):</a:t>
            </a:r>
            <a:r>
              <a:rPr lang="en-US" b="1" baseline="0" dirty="0" smtClean="0"/>
              <a:t> Chord + virtual nodes partitioning &amp; placement.</a:t>
            </a:r>
          </a:p>
          <a:p>
            <a:endParaRPr lang="en-US" baseline="0" dirty="0" smtClean="0"/>
          </a:p>
          <a:p>
            <a:r>
              <a:rPr lang="en-US" dirty="0" smtClean="0"/>
              <a:t>&gt;&gt;&gt; When a new node joins, needs to steal keys from others; other node must SCAN its store to retrieve</a:t>
            </a:r>
            <a:r>
              <a:rPr lang="en-US" baseline="0" dirty="0" smtClean="0"/>
              <a:t> the right key-value pairs</a:t>
            </a:r>
            <a:r>
              <a:rPr lang="en-US" dirty="0" smtClean="0"/>
              <a:t> BUT scan of key store took</a:t>
            </a:r>
            <a:r>
              <a:rPr lang="en-US" baseline="0" dirty="0" smtClean="0"/>
              <a:t> too long, so JOIN took too long.</a:t>
            </a:r>
          </a:p>
          <a:p>
            <a:endParaRPr lang="en-US" baseline="0" dirty="0" smtClean="0"/>
          </a:p>
          <a:p>
            <a:r>
              <a:rPr lang="en-US" baseline="0" dirty="0" smtClean="0"/>
              <a:t>&gt;&gt;&gt; Second, when a node joins OR leaves, key ranges change so entire Merkle trees need to be recalculated, adding to the join/leave time.</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44</a:t>
            </a:fld>
            <a:endParaRPr lang="en-US"/>
          </a:p>
        </p:txBody>
      </p:sp>
    </p:spTree>
    <p:extLst>
      <p:ext uri="{BB962C8B-B14F-4D97-AF65-F5344CB8AC3E}">
        <p14:creationId xmlns:p14="http://schemas.microsoft.com/office/powerpoint/2010/main" val="1627341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led to what the paper calls Strategy 2, where instead of letting partitions be of a random length, they fixed the size of partitions.</a:t>
            </a:r>
          </a:p>
          <a:p>
            <a:endParaRPr lang="en-US" dirty="0" smtClean="0"/>
          </a:p>
          <a:p>
            <a:r>
              <a:rPr lang="en-US" dirty="0" smtClean="0"/>
              <a:t>&gt;&gt;&gt; Still</a:t>
            </a:r>
            <a:r>
              <a:rPr lang="en-US" baseline="0" dirty="0" smtClean="0"/>
              <a:t> choose tokens randomly and follow a similar rule for placing partitions on virtual nodes.</a:t>
            </a:r>
          </a:p>
          <a:p>
            <a:endParaRPr lang="en-US" baseline="0" dirty="0" smtClean="0"/>
          </a:p>
          <a:p>
            <a:r>
              <a:rPr lang="en-US" baseline="0" dirty="0" smtClean="0"/>
              <a:t>SEGUE: Turns out the combo of fixed partitions and random tokens is worst for LOAD BALANCING, so</a:t>
            </a:r>
            <a:r>
              <a:rPr lang="is-IS" baseline="0" dirty="0" smtClean="0"/>
              <a:t>…</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45</a:t>
            </a:fld>
            <a:endParaRPr lang="en-US"/>
          </a:p>
        </p:txBody>
      </p:sp>
    </p:spTree>
    <p:extLst>
      <p:ext uri="{BB962C8B-B14F-4D97-AF65-F5344CB8AC3E}">
        <p14:creationId xmlns:p14="http://schemas.microsoft.com/office/powerpoint/2010/main" val="1809373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Their</a:t>
            </a:r>
            <a:r>
              <a:rPr lang="en-US" b="1" baseline="0" dirty="0" smtClean="0"/>
              <a:t> production strategy (Strategy 3) also allocates equal tokens per partition, achieving the best load balancing.</a:t>
            </a:r>
          </a:p>
          <a:p>
            <a:endParaRPr lang="en-US" baseline="0" dirty="0" smtClean="0"/>
          </a:p>
          <a:p>
            <a:r>
              <a:rPr lang="en-US" baseline="0" dirty="0" smtClean="0"/>
              <a:t>SEGUE: So much more structured than Chord, but it still uses the consistent hashing idea for smoothness property.</a:t>
            </a: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46</a:t>
            </a:fld>
            <a:endParaRPr lang="en-US"/>
          </a:p>
        </p:txBody>
      </p:sp>
    </p:spTree>
    <p:extLst>
      <p:ext uri="{BB962C8B-B14F-4D97-AF65-F5344CB8AC3E}">
        <p14:creationId xmlns:p14="http://schemas.microsoft.com/office/powerpoint/2010/main" val="6925728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48</a:t>
            </a:fld>
            <a:endParaRPr lang="en-US"/>
          </a:p>
        </p:txBody>
      </p:sp>
    </p:spTree>
    <p:extLst>
      <p:ext uri="{BB962C8B-B14F-4D97-AF65-F5344CB8AC3E}">
        <p14:creationId xmlns:p14="http://schemas.microsoft.com/office/powerpoint/2010/main" val="39941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the main tool we'll use for scaling horizontally</a:t>
            </a:r>
            <a:r>
              <a:rPr lang="en-US" b="1" baseline="0" dirty="0" smtClean="0"/>
              <a:t> you've seen before in Chord, and it's two </a:t>
            </a:r>
            <a:r>
              <a:rPr lang="en-US" b="1" baseline="0" dirty="0" err="1" smtClean="0"/>
              <a:t>subproblems</a:t>
            </a:r>
            <a:r>
              <a:rPr lang="en-US" b="1" baseline="0" dirty="0" smtClean="0"/>
              <a:t>: PARTITIONING and PLACING data.</a:t>
            </a:r>
          </a:p>
          <a:p>
            <a:endParaRPr lang="en-US" b="1" baseline="0" dirty="0" smtClean="0"/>
          </a:p>
          <a:p>
            <a:r>
              <a:rPr lang="en-US" b="0" baseline="0" dirty="0" smtClean="0"/>
              <a:t>&gt;&gt;&gt; Two general ways this can happen: either a cluster manager coordinates it, </a:t>
            </a:r>
            <a:r>
              <a:rPr lang="is-IS" b="0" baseline="0" dirty="0" smtClean="0"/>
              <a:t>…</a:t>
            </a:r>
            <a:endParaRPr lang="en-US" b="0" baseline="0" dirty="0" smtClean="0"/>
          </a:p>
          <a:p>
            <a:endParaRPr lang="en-US" b="1" baseline="0" dirty="0" smtClean="0"/>
          </a:p>
          <a:p>
            <a:r>
              <a:rPr lang="en-US" b="0" baseline="0" dirty="0" smtClean="0"/>
              <a:t>SEGUE: So the differences between all these systems are in how the partition and how the place data.</a:t>
            </a:r>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a:t>
            </a:fld>
            <a:endParaRPr lang="en-US"/>
          </a:p>
        </p:txBody>
      </p:sp>
    </p:spTree>
    <p:extLst>
      <p:ext uri="{BB962C8B-B14F-4D97-AF65-F5344CB8AC3E}">
        <p14:creationId xmlns:p14="http://schemas.microsoft.com/office/powerpoint/2010/main" val="2129352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a:lstStyle/>
          <a:p>
            <a:fld id="{AC0BF19C-F29C-1849-9EF3-224C772467EF}" type="slidenum">
              <a:rPr lang="en-US">
                <a:latin typeface="Times New Roman" pitchFamily="-84" charset="0"/>
                <a:ea typeface="ＭＳ Ｐゴシック" pitchFamily="-84" charset="-128"/>
                <a:cs typeface="ＭＳ Ｐゴシック" pitchFamily="-84" charset="-128"/>
              </a:rPr>
              <a:pPr/>
              <a:t>6</a:t>
            </a:fld>
            <a:endParaRPr lang="en-US">
              <a:latin typeface="Times New Roman" pitchFamily="-84" charset="0"/>
              <a:ea typeface="ＭＳ Ｐゴシック" pitchFamily="-84" charset="-128"/>
              <a:cs typeface="ＭＳ Ｐゴシック" pitchFamily="-84" charset="-128"/>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a:lstStyle/>
          <a:p>
            <a:r>
              <a:rPr lang="en-US" b="1" dirty="0" smtClean="0">
                <a:latin typeface="Times New Roman" pitchFamily="-84" charset="0"/>
                <a:ea typeface="ＭＳ Ｐゴシック" pitchFamily="-84" charset="-128"/>
                <a:cs typeface="ＭＳ Ｐゴシック" pitchFamily="-84" charset="-128"/>
              </a:rPr>
              <a:t>Simplest scheme for partitioning and placement we’ll talk about is modulo hashing, used to be the preferred way of partitioning</a:t>
            </a:r>
            <a:r>
              <a:rPr lang="en-US" b="1" baseline="0" dirty="0" smtClean="0">
                <a:latin typeface="Times New Roman" pitchFamily="-84" charset="0"/>
                <a:ea typeface="ＭＳ Ｐゴシック" pitchFamily="-84" charset="-128"/>
                <a:cs typeface="ＭＳ Ｐゴシック" pitchFamily="-84" charset="-128"/>
              </a:rPr>
              <a:t> and placing data before consistent hashing was invented</a:t>
            </a:r>
            <a:r>
              <a:rPr lang="en-US" b="1" dirty="0" smtClean="0">
                <a:latin typeface="Times New Roman" pitchFamily="-84" charset="0"/>
                <a:ea typeface="ＭＳ Ｐゴシック" pitchFamily="-84" charset="-128"/>
                <a:cs typeface="ＭＳ Ｐゴシック" pitchFamily="-84" charset="-128"/>
              </a:rPr>
              <a:t>.</a:t>
            </a:r>
          </a:p>
          <a:p>
            <a:endParaRPr lang="en-US" b="1" dirty="0" smtClean="0">
              <a:latin typeface="Times New Roman" pitchFamily="-84" charset="0"/>
              <a:ea typeface="ＭＳ Ｐゴシック" pitchFamily="-84" charset="-128"/>
              <a:cs typeface="ＭＳ Ｐゴシック" pitchFamily="-84" charset="-128"/>
            </a:endParaRPr>
          </a:p>
          <a:p>
            <a:r>
              <a:rPr lang="en-US" b="0" dirty="0" smtClean="0">
                <a:latin typeface="Times New Roman" pitchFamily="-84" charset="0"/>
                <a:ea typeface="ＭＳ Ｐゴシック" pitchFamily="-84" charset="-128"/>
                <a:cs typeface="ＭＳ Ｐゴシック" pitchFamily="-84" charset="-128"/>
              </a:rPr>
              <a:t>SEGUE: So let's look at what happens when</a:t>
            </a:r>
            <a:r>
              <a:rPr lang="en-US" b="0" baseline="0" dirty="0" smtClean="0">
                <a:latin typeface="Times New Roman" pitchFamily="-84" charset="0"/>
                <a:ea typeface="ＭＳ Ｐゴシック" pitchFamily="-84" charset="-128"/>
                <a:cs typeface="ＭＳ Ｐゴシック" pitchFamily="-84" charset="-128"/>
              </a:rPr>
              <a:t> the number of servers changes.</a:t>
            </a:r>
            <a:endParaRPr lang="en-US" b="0" dirty="0" smtClean="0">
              <a:latin typeface="Times New Roman"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8742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7</a:t>
            </a:fld>
            <a:endParaRPr lang="en-US"/>
          </a:p>
        </p:txBody>
      </p:sp>
    </p:spTree>
    <p:extLst>
      <p:ext uri="{BB962C8B-B14F-4D97-AF65-F5344CB8AC3E}">
        <p14:creationId xmlns:p14="http://schemas.microsoft.com/office/powerpoint/2010/main" val="104478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659F028-2B33-6D44-8CE9-7B56055FD6D7}" type="slidenum">
              <a:rPr lang="en-US" altLang="en-US" sz="1200">
                <a:latin typeface="Times New Roman" charset="0"/>
              </a:rPr>
              <a:pPr eaLnBrk="1" hangingPunct="1"/>
              <a:t>8</a:t>
            </a:fld>
            <a:endParaRPr lang="en-US" altLang="en-US" sz="1200">
              <a:latin typeface="Times New Roman"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b="1" dirty="0" smtClean="0">
                <a:latin typeface="Times New Roman" charset="0"/>
              </a:rPr>
              <a:t>So with</a:t>
            </a:r>
            <a:r>
              <a:rPr lang="en-US" altLang="en-US" b="1" baseline="0" dirty="0" smtClean="0">
                <a:latin typeface="Times New Roman" charset="0"/>
              </a:rPr>
              <a:t> Chord we saw consistent hashing, where each server gets one token, and that token lies somewhere randomly on the circle.</a:t>
            </a:r>
            <a:endParaRPr lang="en-US" altLang="en-US" b="1" dirty="0" smtClean="0">
              <a:latin typeface="Times New Roman" charset="0"/>
            </a:endParaRPr>
          </a:p>
          <a:p>
            <a:endParaRPr lang="en-US" altLang="en-US" dirty="0" smtClean="0">
              <a:latin typeface="Times New Roman" charset="0"/>
            </a:endParaRPr>
          </a:p>
          <a:p>
            <a:r>
              <a:rPr lang="en-US" altLang="en-US" dirty="0" smtClean="0">
                <a:latin typeface="Times New Roman" charset="0"/>
              </a:rPr>
              <a:t>SEGUE: And so when we discussed Chord, we saw</a:t>
            </a:r>
            <a:r>
              <a:rPr lang="en-US" altLang="en-US" baseline="0" dirty="0" smtClean="0">
                <a:latin typeface="Times New Roman" charset="0"/>
              </a:rPr>
              <a:t> how it improves over modulo hashing with respect to smoothness.  But as usual we’re not quite done.</a:t>
            </a:r>
            <a:endParaRPr lang="en-US" altLang="en-US" dirty="0">
              <a:latin typeface="Times New Roman" charset="0"/>
            </a:endParaRPr>
          </a:p>
        </p:txBody>
      </p:sp>
    </p:spTree>
    <p:extLst>
      <p:ext uri="{BB962C8B-B14F-4D97-AF65-F5344CB8AC3E}">
        <p14:creationId xmlns:p14="http://schemas.microsoft.com/office/powerpoint/2010/main" val="9076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So consider a Chord ring of n nodes,</a:t>
            </a:r>
            <a:r>
              <a:rPr lang="en-US" altLang="en-US" b="1" baseline="0" dirty="0" smtClean="0"/>
              <a:t> let’s think about the impact of node failures on smoothness and balance.</a:t>
            </a:r>
            <a:endParaRPr lang="en-US" altLang="en-US" b="1" dirty="0" smtClean="0"/>
          </a:p>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9</a:t>
            </a:fld>
            <a:endParaRPr lang="en-US"/>
          </a:p>
        </p:txBody>
      </p:sp>
    </p:spTree>
    <p:extLst>
      <p:ext uri="{BB962C8B-B14F-4D97-AF65-F5344CB8AC3E}">
        <p14:creationId xmlns:p14="http://schemas.microsoft.com/office/powerpoint/2010/main" val="165400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867" y="2930654"/>
            <a:ext cx="3382266" cy="1100464"/>
          </a:xfrm>
          <a:prstGeom prst="rect">
            <a:avLst/>
          </a:prstGeom>
        </p:spPr>
      </p:pic>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Only, Blackou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8755"/>
            <a:ext cx="8763000" cy="6298245"/>
          </a:xfrm>
        </p:spPr>
        <p:txBody>
          <a:bodyPr>
            <a:normAutofit/>
          </a:bodyPr>
          <a:lstStyle>
            <a:lvl1pPr>
              <a:defRPr sz="2600">
                <a:solidFill>
                  <a:schemeClr val="bg1"/>
                </a:solidFill>
              </a:defRPr>
            </a:lvl1pPr>
            <a:lvl2pPr>
              <a:defRPr sz="2600">
                <a:solidFill>
                  <a:schemeClr val="bg1"/>
                </a:solidFill>
              </a:defRPr>
            </a:lvl2pPr>
            <a:lvl3pPr>
              <a:defRPr sz="2600">
                <a:solidFill>
                  <a:schemeClr val="bg1"/>
                </a:solidFill>
              </a:defRPr>
            </a:lvl3pPr>
            <a:lvl4pPr>
              <a:defRPr sz="2600">
                <a:solidFill>
                  <a:schemeClr val="bg1"/>
                </a:solidFill>
              </a:defRPr>
            </a:lvl4pPr>
            <a:lvl5pPr>
              <a:defRPr sz="2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613113C-C0BF-5449-93A5-7F3F64ADB5E5}" type="datetime1">
              <a:rPr lang="en-US" smtClean="0"/>
              <a:t>11/5/17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Tree>
    <p:extLst>
      <p:ext uri="{BB962C8B-B14F-4D97-AF65-F5344CB8AC3E}">
        <p14:creationId xmlns:p14="http://schemas.microsoft.com/office/powerpoint/2010/main" val="89207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Blackout">
    <p:bg>
      <p:bgPr>
        <a:solidFill>
          <a:schemeClr val="tx1"/>
        </a:solid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7ED6988-116D-234B-A76D-9136F0888D35}" type="datetime1">
              <a:rPr lang="en-US" smtClean="0"/>
              <a:t>11/5/17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7862421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600"/>
            </a:lvl1pPr>
            <a:lvl2pPr>
              <a:defRPr sz="2600"/>
            </a:lvl2pPr>
            <a:lvl3pPr>
              <a:defRPr sz="2600"/>
            </a:lvl3pPr>
            <a:lvl4pPr>
              <a:defRPr sz="2600"/>
            </a:lvl4pPr>
            <a:lvl5pPr>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CC6132B-CB77-5E4D-AC7D-8C945C0269B4}" type="datetime1">
              <a:rPr lang="en-US" smtClean="0"/>
              <a:t>11/5/17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z="4000" spc="-100"/>
            </a:lvl1pPr>
          </a:lstStyle>
          <a:p>
            <a:pPr lvl="0"/>
            <a:r>
              <a:rPr lang="en-US" dirty="0"/>
              <a:t>Click to edit Master title style</a:t>
            </a:r>
          </a:p>
        </p:txBody>
      </p:sp>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D296979-CDED-5C4A-9AC2-59601FC96336}" type="datetime1">
              <a:rPr lang="en-US" smtClean="0"/>
              <a:t>11/5/17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66918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A34ADB2-0CB4-9D4B-85A7-8502AEDB916C}" type="datetime1">
              <a:rPr lang="en-US" smtClean="0"/>
              <a:t>11/5/17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75936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z="4000" spc="-100"/>
            </a:lvl1pPr>
          </a:lstStyle>
          <a:p>
            <a:pPr lvl="0"/>
            <a:r>
              <a:rPr lang="en-US" dirty="0"/>
              <a:t>Click to edit Master title style</a:t>
            </a:r>
          </a:p>
        </p:txBody>
      </p:sp>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55EBA1D0-1B82-AC45-A659-1CD175B7BC7A}" type="datetime1">
              <a:rPr lang="en-US" smtClean="0"/>
              <a:t>11/5/17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z="4000" spc="-100"/>
            </a:lvl1pPr>
          </a:lstStyle>
          <a:p>
            <a:pPr lvl="0"/>
            <a:r>
              <a:rPr lang="en-US" dirty="0"/>
              <a:t>Click to edit Master title style</a:t>
            </a:r>
          </a:p>
        </p:txBody>
      </p:sp>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37A44F-CDED-4242-946A-66263A28DCB4}" type="datetime1">
              <a:rPr lang="en-US" smtClean="0"/>
              <a:t>11/5/17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9E25157-74A7-0A47-B133-A4BB6EC3A75C}" type="datetime1">
              <a:rPr lang="en-US" smtClean="0"/>
              <a:t>11/5/17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6E0659-624E-EE45-ADB2-DC742E746762}" type="datetime1">
              <a:rPr lang="en-US" smtClean="0"/>
              <a:t>11/5/17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Blackou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600">
                <a:solidFill>
                  <a:schemeClr val="bg1"/>
                </a:solidFill>
              </a:defRPr>
            </a:lvl1pPr>
            <a:lvl2pPr>
              <a:defRPr sz="2600">
                <a:solidFill>
                  <a:schemeClr val="bg1"/>
                </a:solidFill>
              </a:defRPr>
            </a:lvl2pPr>
            <a:lvl3pPr>
              <a:defRPr sz="2600">
                <a:solidFill>
                  <a:schemeClr val="bg1"/>
                </a:solidFill>
              </a:defRPr>
            </a:lvl3pPr>
            <a:lvl4pPr>
              <a:defRPr sz="2600">
                <a:solidFill>
                  <a:schemeClr val="bg1"/>
                </a:solidFill>
              </a:defRPr>
            </a:lvl4pPr>
            <a:lvl5pPr>
              <a:defRPr sz="2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EAB3181-7C82-DC4E-8756-50D776CD3DDF}" type="datetime1">
              <a:rPr lang="en-US" smtClean="0"/>
              <a:t>11/5/17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solidFill>
                  <a:schemeClr val="bg1"/>
                </a:solidFill>
              </a:defRPr>
            </a:lvl1pPr>
          </a:lstStyle>
          <a:p>
            <a:pPr lvl="0"/>
            <a:r>
              <a:rPr lang="en-US" dirty="0"/>
              <a:t>Click to edit Master title style</a:t>
            </a:r>
          </a:p>
        </p:txBody>
      </p:sp>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9226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4A663CA5-4AFD-9C40-B994-ADAC0452F093}" type="datetime1">
              <a:rPr lang="en-US" smtClean="0"/>
              <a:t>11/5/17</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81000" y="685800"/>
            <a:ext cx="8382000" cy="2070100"/>
          </a:xfrm>
        </p:spPr>
        <p:txBody>
          <a:bodyPr/>
          <a:lstStyle/>
          <a:p>
            <a:r>
              <a:rPr lang="en-US" dirty="0" smtClean="0"/>
              <a:t>Scaling Services: Partitioning, Hashing, Key-Value Storage</a:t>
            </a:r>
          </a:p>
        </p:txBody>
      </p:sp>
      <p:sp>
        <p:nvSpPr>
          <p:cNvPr id="15363" name="Rectangle 3"/>
          <p:cNvSpPr>
            <a:spLocks noGrp="1" noChangeArrowheads="1"/>
          </p:cNvSpPr>
          <p:nvPr>
            <p:ph type="subTitle" idx="1"/>
          </p:nvPr>
        </p:nvSpPr>
        <p:spPr>
          <a:xfrm>
            <a:off x="381000" y="4495800"/>
            <a:ext cx="8382000" cy="1752600"/>
          </a:xfrm>
        </p:spPr>
        <p:txBody>
          <a:bodyPr>
            <a:normAutofit/>
          </a:bodyPr>
          <a:lstStyle/>
          <a:p>
            <a:r>
              <a:rPr lang="en-US" dirty="0"/>
              <a:t>CS 240: Computing Systems and Concurrency</a:t>
            </a:r>
          </a:p>
          <a:p>
            <a:r>
              <a:rPr lang="en-US" dirty="0"/>
              <a:t>Lecture </a:t>
            </a:r>
            <a:r>
              <a:rPr lang="en-US" dirty="0" smtClean="0"/>
              <a:t>14</a:t>
            </a:r>
            <a:endParaRPr lang="en-US" dirty="0"/>
          </a:p>
          <a:p>
            <a:endParaRPr lang="en-US" dirty="0"/>
          </a:p>
          <a:p>
            <a:r>
              <a:rPr lang="en-US" dirty="0"/>
              <a:t>Marco Canini</a:t>
            </a:r>
            <a:endParaRPr lang="en-US" dirty="0"/>
          </a:p>
        </p:txBody>
      </p:sp>
      <p:sp>
        <p:nvSpPr>
          <p:cNvPr id="5" name="TextBox 4"/>
          <p:cNvSpPr txBox="1"/>
          <p:nvPr/>
        </p:nvSpPr>
        <p:spPr>
          <a:xfrm>
            <a:off x="1013175" y="6261628"/>
            <a:ext cx="7117653" cy="523220"/>
          </a:xfrm>
          <a:prstGeom prst="rect">
            <a:avLst/>
          </a:prstGeom>
          <a:noFill/>
        </p:spPr>
        <p:txBody>
          <a:bodyPr wrap="none" rtlCol="0">
            <a:spAutoFit/>
          </a:bodyPr>
          <a:lstStyle/>
          <a:p>
            <a:r>
              <a:rPr lang="en-US" sz="1400" b="0" dirty="0">
                <a:latin typeface="Arial" charset="0"/>
                <a:ea typeface="Arial" charset="0"/>
                <a:cs typeface="Arial" charset="0"/>
              </a:rPr>
              <a:t>Credits: Michael Freedman and Kyle Jamieson developed much of the original </a:t>
            </a:r>
            <a:r>
              <a:rPr lang="en-US" sz="1400" b="0" dirty="0" smtClean="0">
                <a:latin typeface="Arial" charset="0"/>
                <a:ea typeface="Arial" charset="0"/>
                <a:cs typeface="Arial" charset="0"/>
              </a:rPr>
              <a:t>material.</a:t>
            </a:r>
          </a:p>
          <a:p>
            <a:r>
              <a:rPr lang="en-US" sz="1400" b="0" dirty="0" smtClean="0">
                <a:latin typeface="Arial" charset="0"/>
                <a:ea typeface="Arial" charset="0"/>
                <a:cs typeface="Arial" charset="0"/>
              </a:rPr>
              <a:t>Selected </a:t>
            </a:r>
            <a:r>
              <a:rPr lang="en-US" sz="1400" b="0" dirty="0">
                <a:latin typeface="Arial" charset="0"/>
                <a:ea typeface="Arial" charset="0"/>
                <a:cs typeface="Arial" charset="0"/>
              </a:rPr>
              <a:t>content adapted from B. Karp, R. </a:t>
            </a:r>
            <a:r>
              <a:rPr lang="en-US" sz="1400" b="0" dirty="0" smtClean="0">
                <a:latin typeface="Arial" charset="0"/>
                <a:ea typeface="Arial" charset="0"/>
                <a:cs typeface="Arial" charset="0"/>
              </a:rPr>
              <a:t>Morris.</a:t>
            </a:r>
            <a:endParaRPr lang="en-US" sz="1400" b="0" dirty="0">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b="1" dirty="0" smtClean="0"/>
              <a:t>Idea: </a:t>
            </a:r>
            <a:r>
              <a:rPr lang="en-US" altLang="en-US" dirty="0" smtClean="0"/>
              <a:t>Each </a:t>
            </a:r>
            <a:r>
              <a:rPr lang="en-US" altLang="en-US" b="1" dirty="0" smtClean="0"/>
              <a:t>physical node </a:t>
            </a:r>
            <a:r>
              <a:rPr lang="en-US" altLang="en-US" dirty="0" smtClean="0"/>
              <a:t>now maintains </a:t>
            </a:r>
            <a:r>
              <a:rPr lang="en-US" altLang="en-US" b="1" dirty="0" smtClean="0"/>
              <a:t>v &gt; 1 tokens</a:t>
            </a:r>
          </a:p>
          <a:p>
            <a:pPr lvl="1"/>
            <a:r>
              <a:rPr lang="en-US" altLang="en-US" dirty="0" smtClean="0"/>
              <a:t>Each token corresponds to a </a:t>
            </a:r>
            <a:r>
              <a:rPr lang="en-US" altLang="en-US" b="1" i="1" dirty="0" smtClean="0">
                <a:solidFill>
                  <a:schemeClr val="accent6">
                    <a:lumMod val="75000"/>
                  </a:schemeClr>
                </a:solidFill>
              </a:rPr>
              <a:t>virtual node</a:t>
            </a:r>
          </a:p>
          <a:p>
            <a:endParaRPr lang="en-US" altLang="en-US" dirty="0" smtClean="0"/>
          </a:p>
          <a:p>
            <a:r>
              <a:rPr lang="en-US" altLang="en-US" dirty="0" smtClean="0"/>
              <a:t>Each virtual node owns an expected </a:t>
            </a:r>
            <a:r>
              <a:rPr lang="en-US" altLang="en-US" b="1" dirty="0" smtClean="0">
                <a:solidFill>
                  <a:schemeClr val="accent5">
                    <a:lumMod val="50000"/>
                  </a:schemeClr>
                </a:solidFill>
              </a:rPr>
              <a:t>1/(</a:t>
            </a:r>
            <a:r>
              <a:rPr lang="en-US" altLang="en-US" b="1" dirty="0" err="1" smtClean="0">
                <a:solidFill>
                  <a:schemeClr val="accent5">
                    <a:lumMod val="50000"/>
                  </a:schemeClr>
                </a:solidFill>
              </a:rPr>
              <a:t>vn</a:t>
            </a:r>
            <a:r>
              <a:rPr lang="en-US" altLang="en-US" b="1" dirty="0" smtClean="0">
                <a:solidFill>
                  <a:schemeClr val="accent5">
                    <a:lumMod val="50000"/>
                  </a:schemeClr>
                </a:solidFill>
              </a:rPr>
              <a:t>)</a:t>
            </a:r>
            <a:r>
              <a:rPr lang="en-US" altLang="en-US" b="1" baseline="30000" dirty="0" err="1" smtClean="0">
                <a:solidFill>
                  <a:schemeClr val="accent5">
                    <a:lumMod val="50000"/>
                  </a:schemeClr>
                </a:solidFill>
              </a:rPr>
              <a:t>th</a:t>
            </a:r>
            <a:r>
              <a:rPr lang="en-US" altLang="en-US" b="1" dirty="0" smtClean="0">
                <a:solidFill>
                  <a:schemeClr val="accent5">
                    <a:lumMod val="50000"/>
                  </a:schemeClr>
                </a:solidFill>
              </a:rPr>
              <a:t> </a:t>
            </a:r>
            <a:r>
              <a:rPr lang="en-US" altLang="en-US" dirty="0" smtClean="0"/>
              <a:t>of ID space </a:t>
            </a:r>
          </a:p>
          <a:p>
            <a:endParaRPr lang="en-US" altLang="en-US" b="1" dirty="0" smtClean="0">
              <a:solidFill>
                <a:schemeClr val="accent6">
                  <a:lumMod val="75000"/>
                </a:schemeClr>
              </a:solidFill>
            </a:endParaRPr>
          </a:p>
          <a:p>
            <a:r>
              <a:rPr lang="en-US" altLang="en-US" b="1" dirty="0" smtClean="0">
                <a:solidFill>
                  <a:schemeClr val="accent6">
                    <a:lumMod val="75000"/>
                  </a:schemeClr>
                </a:solidFill>
              </a:rPr>
              <a:t>Upon a physical node’s failure,</a:t>
            </a:r>
            <a:r>
              <a:rPr lang="en-US" altLang="en-US" dirty="0" smtClean="0"/>
              <a:t> </a:t>
            </a:r>
            <a:r>
              <a:rPr lang="en-US" altLang="en-US" b="1" dirty="0" smtClean="0"/>
              <a:t>v</a:t>
            </a:r>
            <a:r>
              <a:rPr lang="en-US" altLang="en-US" dirty="0" smtClean="0"/>
              <a:t> successors take over, each now stores </a:t>
            </a:r>
            <a:r>
              <a:rPr lang="en-US" altLang="en-US" b="1" dirty="0" smtClean="0"/>
              <a:t>(v+1)/v×1/n</a:t>
            </a:r>
            <a:r>
              <a:rPr lang="en-US" altLang="en-US" b="1" baseline="30000" dirty="0" smtClean="0"/>
              <a:t>th</a:t>
            </a:r>
            <a:r>
              <a:rPr lang="en-US" altLang="en-US" b="1" dirty="0" smtClean="0"/>
              <a:t> </a:t>
            </a:r>
            <a:r>
              <a:rPr lang="en-US" altLang="en-US" dirty="0" smtClean="0"/>
              <a:t>of ID space</a:t>
            </a:r>
            <a:endParaRPr lang="en-US" altLang="en-US" b="1" dirty="0" smtClean="0">
              <a:solidFill>
                <a:schemeClr val="accent3">
                  <a:lumMod val="50000"/>
                </a:schemeClr>
              </a:solidFill>
            </a:endParaRPr>
          </a:p>
          <a:p>
            <a:endParaRPr lang="en-US" altLang="en-US" b="1" dirty="0" smtClean="0">
              <a:solidFill>
                <a:schemeClr val="accent3">
                  <a:lumMod val="50000"/>
                </a:schemeClr>
              </a:solidFill>
            </a:endParaRPr>
          </a:p>
          <a:p>
            <a:r>
              <a:rPr lang="en-US" altLang="en-US" b="1" dirty="0" smtClean="0">
                <a:solidFill>
                  <a:schemeClr val="accent3">
                    <a:lumMod val="50000"/>
                  </a:schemeClr>
                </a:solidFill>
              </a:rPr>
              <a:t>Result: Better load balance</a:t>
            </a:r>
            <a:r>
              <a:rPr lang="en-US" altLang="en-US" dirty="0" smtClean="0">
                <a:solidFill>
                  <a:schemeClr val="accent3">
                    <a:lumMod val="50000"/>
                  </a:schemeClr>
                </a:solidFill>
              </a:rPr>
              <a:t> </a:t>
            </a:r>
            <a:r>
              <a:rPr lang="en-US" altLang="en-US" dirty="0" smtClean="0"/>
              <a:t>with larger v</a:t>
            </a:r>
            <a:endParaRPr lang="en-US" altLang="en-US" b="1" dirty="0" smtClean="0"/>
          </a:p>
        </p:txBody>
      </p:sp>
      <p:sp>
        <p:nvSpPr>
          <p:cNvPr id="28674" name="Title 1"/>
          <p:cNvSpPr>
            <a:spLocks noGrp="1"/>
          </p:cNvSpPr>
          <p:nvPr>
            <p:ph type="title"/>
          </p:nvPr>
        </p:nvSpPr>
        <p:spPr/>
        <p:txBody>
          <a:bodyPr/>
          <a:lstStyle/>
          <a:p>
            <a:r>
              <a:rPr lang="en-US" altLang="en-US" dirty="0" smtClean="0"/>
              <a:t>Virtual nodes</a:t>
            </a:r>
            <a:endParaRPr lang="en-US" altLang="en-US" dirty="0"/>
          </a:p>
        </p:txBody>
      </p:sp>
      <p:sp>
        <p:nvSpPr>
          <p:cNvPr id="7" name="Slide Number Placeholder 6"/>
          <p:cNvSpPr>
            <a:spLocks noGrp="1"/>
          </p:cNvSpPr>
          <p:nvPr>
            <p:ph type="sldNum" sz="quarter" idx="12"/>
          </p:nvPr>
        </p:nvSpPr>
        <p:spPr/>
        <p:txBody>
          <a:bodyPr/>
          <a:lstStyle/>
          <a:p>
            <a:pPr>
              <a:defRPr/>
            </a:pPr>
            <a:fld id="{729111C5-E04E-4942-8174-12BB645D56A6}" type="slidenum">
              <a:rPr lang="en-US" smtClean="0"/>
              <a:pPr>
                <a:defRPr/>
              </a:pPr>
              <a:t>10</a:t>
            </a:fld>
            <a:endParaRPr lang="en-US"/>
          </a:p>
        </p:txBody>
      </p:sp>
    </p:spTree>
    <p:extLst>
      <p:ext uri="{BB962C8B-B14F-4D97-AF65-F5344CB8AC3E}">
        <p14:creationId xmlns:p14="http://schemas.microsoft.com/office/powerpoint/2010/main" val="3717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sz="3200" dirty="0" smtClean="0">
                <a:solidFill>
                  <a:schemeClr val="bg1">
                    <a:lumMod val="50000"/>
                  </a:schemeClr>
                </a:solidFill>
              </a:rPr>
              <a:t>Techniques for partitioning data</a:t>
            </a:r>
          </a:p>
          <a:p>
            <a:pPr marL="514350" indent="-514350">
              <a:buFont typeface="+mj-lt"/>
              <a:buAutoNum type="arabicPeriod"/>
            </a:pPr>
            <a:endParaRPr lang="en-US" sz="3200" dirty="0" smtClean="0"/>
          </a:p>
          <a:p>
            <a:pPr marL="514350" indent="-514350">
              <a:buFont typeface="+mj-lt"/>
              <a:buAutoNum type="arabicPeriod"/>
            </a:pPr>
            <a:endParaRPr lang="en-US" sz="3200" dirty="0"/>
          </a:p>
          <a:p>
            <a:pPr marL="514350" indent="-514350">
              <a:buFont typeface="+mj-lt"/>
              <a:buAutoNum type="arabicPeriod"/>
            </a:pPr>
            <a:r>
              <a:rPr lang="en-US" sz="3200" b="1" dirty="0" smtClean="0"/>
              <a:t>Case study: the Amazon Dynamo key-value store</a:t>
            </a:r>
            <a:endParaRPr lang="en-US" sz="3200"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11</a:t>
            </a:fld>
            <a:endParaRPr lang="en-US"/>
          </a:p>
        </p:txBody>
      </p:sp>
      <p:sp>
        <p:nvSpPr>
          <p:cNvPr id="4" name="Title 3"/>
          <p:cNvSpPr>
            <a:spLocks noGrp="1"/>
          </p:cNvSpPr>
          <p:nvPr>
            <p:ph type="title"/>
          </p:nvPr>
        </p:nvSpPr>
        <p:spPr/>
        <p:txBody>
          <a:bodyPr/>
          <a:lstStyle/>
          <a:p>
            <a:r>
              <a:rPr lang="en-US" dirty="0" smtClean="0"/>
              <a:t>Today</a:t>
            </a:r>
            <a:endParaRPr lang="en-US" dirty="0"/>
          </a:p>
        </p:txBody>
      </p:sp>
    </p:spTree>
    <p:extLst>
      <p:ext uri="{BB962C8B-B14F-4D97-AF65-F5344CB8AC3E}">
        <p14:creationId xmlns:p14="http://schemas.microsoft.com/office/powerpoint/2010/main" val="1063196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Chord</a:t>
            </a:r>
            <a:r>
              <a:rPr lang="en-US" dirty="0" smtClean="0"/>
              <a:t> and </a:t>
            </a:r>
            <a:r>
              <a:rPr lang="en-US" b="1" dirty="0" err="1" smtClean="0"/>
              <a:t>DHash</a:t>
            </a:r>
            <a:r>
              <a:rPr lang="en-US" dirty="0" smtClean="0"/>
              <a:t> intended for </a:t>
            </a:r>
            <a:r>
              <a:rPr lang="en-US" b="1" dirty="0" smtClean="0"/>
              <a:t>wide-area P2P systems</a:t>
            </a:r>
          </a:p>
          <a:p>
            <a:pPr lvl="1"/>
            <a:r>
              <a:rPr lang="en-US" dirty="0" smtClean="0"/>
              <a:t>Individual nodes </a:t>
            </a:r>
            <a:r>
              <a:rPr lang="en-US" b="1" dirty="0" smtClean="0">
                <a:solidFill>
                  <a:schemeClr val="accent6">
                    <a:lumMod val="75000"/>
                  </a:schemeClr>
                </a:solidFill>
              </a:rPr>
              <a:t>at Internet’s edge</a:t>
            </a:r>
            <a:r>
              <a:rPr lang="en-US" dirty="0" smtClean="0"/>
              <a:t>, file sharing</a:t>
            </a:r>
          </a:p>
          <a:p>
            <a:endParaRPr lang="en-US" dirty="0" smtClean="0"/>
          </a:p>
          <a:p>
            <a:r>
              <a:rPr lang="en-US" dirty="0" smtClean="0"/>
              <a:t>Central challenges: low-latency key lookup with </a:t>
            </a:r>
            <a:r>
              <a:rPr lang="en-US" b="1" dirty="0" smtClean="0">
                <a:solidFill>
                  <a:schemeClr val="accent5">
                    <a:lumMod val="50000"/>
                  </a:schemeClr>
                </a:solidFill>
              </a:rPr>
              <a:t>small forwarding state</a:t>
            </a:r>
            <a:r>
              <a:rPr lang="en-US" dirty="0" smtClean="0"/>
              <a:t> per node</a:t>
            </a:r>
          </a:p>
          <a:p>
            <a:pPr lvl="1"/>
            <a:endParaRPr lang="en-US" dirty="0" smtClean="0"/>
          </a:p>
          <a:p>
            <a:r>
              <a:rPr lang="en-US" b="1" dirty="0" smtClean="0">
                <a:solidFill>
                  <a:schemeClr val="accent5">
                    <a:lumMod val="50000"/>
                  </a:schemeClr>
                </a:solidFill>
              </a:rPr>
              <a:t>Techniques:</a:t>
            </a:r>
          </a:p>
          <a:p>
            <a:pPr lvl="1"/>
            <a:r>
              <a:rPr lang="en-US" b="1" dirty="0" smtClean="0"/>
              <a:t>Consistent hashing </a:t>
            </a:r>
            <a:r>
              <a:rPr lang="en-US" dirty="0" smtClean="0"/>
              <a:t>to map keys to nodes</a:t>
            </a:r>
          </a:p>
          <a:p>
            <a:pPr lvl="1"/>
            <a:endParaRPr lang="en-US" b="1" dirty="0" smtClean="0"/>
          </a:p>
          <a:p>
            <a:pPr lvl="1"/>
            <a:r>
              <a:rPr lang="en-US" b="1" dirty="0" smtClean="0"/>
              <a:t>Replication</a:t>
            </a:r>
            <a:r>
              <a:rPr lang="en-US" dirty="0" smtClean="0"/>
              <a:t> at successors for availability under failure</a:t>
            </a:r>
          </a:p>
          <a:p>
            <a:endParaRPr lang="en-US" dirty="0" smtClean="0"/>
          </a:p>
        </p:txBody>
      </p:sp>
      <p:sp>
        <p:nvSpPr>
          <p:cNvPr id="4" name="Slide Number Placeholder 3"/>
          <p:cNvSpPr>
            <a:spLocks noGrp="1"/>
          </p:cNvSpPr>
          <p:nvPr>
            <p:ph type="sldNum" sz="quarter" idx="12"/>
          </p:nvPr>
        </p:nvSpPr>
        <p:spPr/>
        <p:txBody>
          <a:bodyPr/>
          <a:lstStyle/>
          <a:p>
            <a:fld id="{6A4A4DBD-C1B9-FE40-8FEF-473DBC8C018B}" type="slidenum">
              <a:rPr lang="en-US" smtClean="0"/>
              <a:pPr/>
              <a:t>12</a:t>
            </a:fld>
            <a:endParaRPr lang="en-US"/>
          </a:p>
        </p:txBody>
      </p:sp>
      <p:sp>
        <p:nvSpPr>
          <p:cNvPr id="2" name="Title 1"/>
          <p:cNvSpPr>
            <a:spLocks noGrp="1"/>
          </p:cNvSpPr>
          <p:nvPr>
            <p:ph type="title"/>
          </p:nvPr>
        </p:nvSpPr>
        <p:spPr/>
        <p:txBody>
          <a:bodyPr/>
          <a:lstStyle/>
          <a:p>
            <a:r>
              <a:rPr lang="en-US" dirty="0" smtClean="0"/>
              <a:t>Dynamo: The P2P context</a:t>
            </a:r>
            <a:endParaRPr lang="en-US" dirty="0"/>
          </a:p>
        </p:txBody>
      </p:sp>
    </p:spTree>
    <p:extLst>
      <p:ext uri="{BB962C8B-B14F-4D97-AF65-F5344CB8AC3E}">
        <p14:creationId xmlns:p14="http://schemas.microsoft.com/office/powerpoint/2010/main" val="1604701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t="17649"/>
          <a:stretch/>
        </p:blipFill>
        <p:spPr>
          <a:xfrm>
            <a:off x="0" y="1447800"/>
            <a:ext cx="9144000" cy="5037011"/>
          </a:xfrm>
          <a:prstGeom prst="rect">
            <a:avLst/>
          </a:prstGeom>
        </p:spPr>
      </p:pic>
      <p:sp>
        <p:nvSpPr>
          <p:cNvPr id="3" name="Content Placeholder 2"/>
          <p:cNvSpPr>
            <a:spLocks noGrp="1"/>
          </p:cNvSpPr>
          <p:nvPr>
            <p:ph idx="1"/>
          </p:nvPr>
        </p:nvSpPr>
        <p:spPr/>
        <p:txBody>
          <a:bodyPr>
            <a:normAutofit/>
          </a:bodyPr>
          <a:lstStyle/>
          <a:p>
            <a:r>
              <a:rPr lang="en-US" sz="2800" b="1" dirty="0" smtClean="0"/>
              <a:t>Tens of thousands </a:t>
            </a:r>
            <a:r>
              <a:rPr lang="en-US" sz="2800" dirty="0" smtClean="0"/>
              <a:t>of servers in globally-distributed </a:t>
            </a:r>
            <a:r>
              <a:rPr lang="en-US" sz="2800" b="1" dirty="0" smtClean="0">
                <a:solidFill>
                  <a:schemeClr val="accent5">
                    <a:lumMod val="60000"/>
                    <a:lumOff val="40000"/>
                  </a:schemeClr>
                </a:solidFill>
              </a:rPr>
              <a:t>data centers</a:t>
            </a:r>
          </a:p>
          <a:p>
            <a:endParaRPr lang="en-US" sz="2800" b="1" dirty="0" smtClean="0"/>
          </a:p>
          <a:p>
            <a:r>
              <a:rPr lang="en-US" sz="2800" b="1" dirty="0" smtClean="0">
                <a:solidFill>
                  <a:schemeClr val="accent5">
                    <a:lumMod val="60000"/>
                    <a:lumOff val="40000"/>
                  </a:schemeClr>
                </a:solidFill>
              </a:rPr>
              <a:t>Peak load: </a:t>
            </a:r>
            <a:r>
              <a:rPr lang="en-US" sz="2800" dirty="0" smtClean="0"/>
              <a:t>Tens of millions of customers</a:t>
            </a:r>
          </a:p>
          <a:p>
            <a:endParaRPr lang="en-US" sz="2800" dirty="0"/>
          </a:p>
          <a:p>
            <a:r>
              <a:rPr lang="en-US" sz="2800" b="1" dirty="0" smtClean="0">
                <a:solidFill>
                  <a:schemeClr val="accent5">
                    <a:lumMod val="60000"/>
                    <a:lumOff val="40000"/>
                  </a:schemeClr>
                </a:solidFill>
              </a:rPr>
              <a:t>Tiered</a:t>
            </a:r>
            <a:r>
              <a:rPr lang="en-US" sz="2800" dirty="0" smtClean="0">
                <a:solidFill>
                  <a:schemeClr val="accent5">
                    <a:lumMod val="60000"/>
                    <a:lumOff val="40000"/>
                  </a:schemeClr>
                </a:solidFill>
              </a:rPr>
              <a:t> </a:t>
            </a:r>
            <a:r>
              <a:rPr lang="en-US" sz="2800" dirty="0" smtClean="0"/>
              <a:t>service-oriented architecture</a:t>
            </a:r>
          </a:p>
          <a:p>
            <a:pPr lvl="1"/>
            <a:r>
              <a:rPr lang="en-US" sz="2800" b="1" dirty="0" smtClean="0"/>
              <a:t>Stateless</a:t>
            </a:r>
            <a:r>
              <a:rPr lang="en-US" sz="2800" dirty="0" smtClean="0"/>
              <a:t> web page rendering servers, atop</a:t>
            </a:r>
          </a:p>
          <a:p>
            <a:pPr lvl="1"/>
            <a:r>
              <a:rPr lang="en-US" sz="2800" b="1" dirty="0" smtClean="0"/>
              <a:t>Stateless</a:t>
            </a:r>
            <a:r>
              <a:rPr lang="en-US" sz="2800" dirty="0" smtClean="0"/>
              <a:t> aggregator servers, atop</a:t>
            </a:r>
          </a:p>
          <a:p>
            <a:pPr lvl="1"/>
            <a:r>
              <a:rPr lang="en-US" sz="2800" b="1" dirty="0" smtClean="0"/>
              <a:t>Stateful</a:t>
            </a:r>
            <a:r>
              <a:rPr lang="en-US" sz="2800" dirty="0" smtClean="0"/>
              <a:t> data stores (</a:t>
            </a:r>
            <a:r>
              <a:rPr lang="en-US" sz="2800" b="1" dirty="0" smtClean="0"/>
              <a:t>e.g.</a:t>
            </a:r>
            <a:r>
              <a:rPr lang="en-US" sz="2800" dirty="0" smtClean="0"/>
              <a:t> </a:t>
            </a:r>
            <a:r>
              <a:rPr lang="en-US" sz="2800" b="1" dirty="0" smtClean="0">
                <a:solidFill>
                  <a:schemeClr val="accent6">
                    <a:lumMod val="75000"/>
                  </a:schemeClr>
                </a:solidFill>
              </a:rPr>
              <a:t>Dynamo</a:t>
            </a:r>
            <a:r>
              <a:rPr lang="en-US" sz="2800" dirty="0" smtClean="0"/>
              <a:t>)</a:t>
            </a:r>
          </a:p>
          <a:p>
            <a:pPr lvl="2"/>
            <a:r>
              <a:rPr lang="en-US" b="1" dirty="0" smtClean="0"/>
              <a:t>put( ), </a:t>
            </a:r>
            <a:r>
              <a:rPr lang="en-US" b="1" dirty="0"/>
              <a:t>get</a:t>
            </a:r>
            <a:r>
              <a:rPr lang="en-US" b="1" dirty="0" smtClean="0"/>
              <a:t>( ): </a:t>
            </a:r>
            <a:r>
              <a:rPr lang="en-US" dirty="0" smtClean="0"/>
              <a:t>values </a:t>
            </a:r>
            <a:r>
              <a:rPr lang="en-US" dirty="0"/>
              <a:t>“usually less than 1 MB”</a:t>
            </a:r>
          </a:p>
          <a:p>
            <a:endParaRPr lang="en-US" sz="2800"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13</a:t>
            </a:fld>
            <a:endParaRPr lang="en-US"/>
          </a:p>
        </p:txBody>
      </p:sp>
      <p:sp>
        <p:nvSpPr>
          <p:cNvPr id="2" name="Title 1"/>
          <p:cNvSpPr>
            <a:spLocks noGrp="1"/>
          </p:cNvSpPr>
          <p:nvPr>
            <p:ph type="title"/>
          </p:nvPr>
        </p:nvSpPr>
        <p:spPr/>
        <p:txBody>
          <a:bodyPr/>
          <a:lstStyle/>
          <a:p>
            <a:r>
              <a:rPr lang="en-US" sz="4000" dirty="0" smtClean="0"/>
              <a:t>Amazon’s workload (in 2007)</a:t>
            </a:r>
            <a:endParaRPr lang="en-US" sz="4000" dirty="0"/>
          </a:p>
        </p:txBody>
      </p:sp>
    </p:spTree>
    <p:extLst>
      <p:ext uri="{BB962C8B-B14F-4D97-AF65-F5344CB8AC3E}">
        <p14:creationId xmlns:p14="http://schemas.microsoft.com/office/powerpoint/2010/main" val="2120992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t="17649"/>
          <a:stretch/>
        </p:blipFill>
        <p:spPr>
          <a:xfrm>
            <a:off x="0" y="1447800"/>
            <a:ext cx="9144000" cy="5037011"/>
          </a:xfrm>
          <a:prstGeom prst="rect">
            <a:avLst/>
          </a:prstGeom>
        </p:spPr>
      </p:pic>
      <p:sp>
        <p:nvSpPr>
          <p:cNvPr id="2" name="Content Placeholder 1"/>
          <p:cNvSpPr>
            <a:spLocks noGrp="1"/>
          </p:cNvSpPr>
          <p:nvPr>
            <p:ph idx="1"/>
          </p:nvPr>
        </p:nvSpPr>
        <p:spPr/>
        <p:txBody>
          <a:bodyPr/>
          <a:lstStyle/>
          <a:p>
            <a:r>
              <a:rPr lang="en-US" b="1" dirty="0" smtClean="0">
                <a:solidFill>
                  <a:schemeClr val="accent6">
                    <a:lumMod val="75000"/>
                  </a:schemeClr>
                </a:solidFill>
              </a:rPr>
              <a:t>Shopping cart</a:t>
            </a:r>
          </a:p>
          <a:p>
            <a:pPr marL="0" indent="0">
              <a:buNone/>
            </a:pPr>
            <a:endParaRPr lang="en-US" dirty="0"/>
          </a:p>
          <a:p>
            <a:r>
              <a:rPr lang="en-US" b="1" dirty="0" smtClean="0">
                <a:solidFill>
                  <a:schemeClr val="accent6">
                    <a:lumMod val="75000"/>
                  </a:schemeClr>
                </a:solidFill>
              </a:rPr>
              <a:t>Session info</a:t>
            </a:r>
          </a:p>
          <a:p>
            <a:pPr lvl="1"/>
            <a:r>
              <a:rPr lang="en-US" dirty="0" smtClean="0"/>
              <a:t>Maybe “recently visited products” </a:t>
            </a:r>
            <a:r>
              <a:rPr lang="en-US" i="1" dirty="0" smtClean="0"/>
              <a:t>et c.</a:t>
            </a:r>
            <a:r>
              <a:rPr lang="en-US" dirty="0" smtClean="0"/>
              <a:t>?</a:t>
            </a:r>
          </a:p>
          <a:p>
            <a:endParaRPr lang="en-US" dirty="0"/>
          </a:p>
          <a:p>
            <a:r>
              <a:rPr lang="en-US" b="1" dirty="0" smtClean="0">
                <a:solidFill>
                  <a:schemeClr val="accent6">
                    <a:lumMod val="75000"/>
                  </a:schemeClr>
                </a:solidFill>
              </a:rPr>
              <a:t>Product list</a:t>
            </a:r>
          </a:p>
          <a:p>
            <a:pPr lvl="1"/>
            <a:r>
              <a:rPr lang="en-US" dirty="0" smtClean="0"/>
              <a:t>Mostly read-only, </a:t>
            </a:r>
            <a:r>
              <a:rPr lang="en-US" dirty="0"/>
              <a:t>replication for high read </a:t>
            </a:r>
            <a:r>
              <a:rPr lang="en-US" dirty="0" smtClean="0"/>
              <a:t>throughput</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14</a:t>
            </a:fld>
            <a:endParaRPr lang="en-US"/>
          </a:p>
        </p:txBody>
      </p:sp>
      <p:sp>
        <p:nvSpPr>
          <p:cNvPr id="4" name="Title 3"/>
          <p:cNvSpPr>
            <a:spLocks noGrp="1"/>
          </p:cNvSpPr>
          <p:nvPr>
            <p:ph type="title"/>
          </p:nvPr>
        </p:nvSpPr>
        <p:spPr/>
        <p:txBody>
          <a:bodyPr/>
          <a:lstStyle/>
          <a:p>
            <a:r>
              <a:rPr lang="en-US" dirty="0"/>
              <a:t>How does Amazon use Dynamo?  </a:t>
            </a:r>
          </a:p>
        </p:txBody>
      </p:sp>
    </p:spTree>
    <p:extLst>
      <p:ext uri="{BB962C8B-B14F-4D97-AF65-F5344CB8AC3E}">
        <p14:creationId xmlns:p14="http://schemas.microsoft.com/office/powerpoint/2010/main" val="922422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t="17649"/>
          <a:stretch/>
        </p:blipFill>
        <p:spPr>
          <a:xfrm>
            <a:off x="0" y="1447800"/>
            <a:ext cx="9144000" cy="5037011"/>
          </a:xfrm>
          <a:prstGeom prst="rect">
            <a:avLst/>
          </a:prstGeom>
        </p:spPr>
      </p:pic>
      <p:sp>
        <p:nvSpPr>
          <p:cNvPr id="28676" name="Rectangle 3"/>
          <p:cNvSpPr>
            <a:spLocks noGrp="1" noChangeArrowheads="1"/>
          </p:cNvSpPr>
          <p:nvPr>
            <p:ph idx="1"/>
          </p:nvPr>
        </p:nvSpPr>
        <p:spPr/>
        <p:txBody>
          <a:bodyPr>
            <a:normAutofit/>
          </a:bodyPr>
          <a:lstStyle/>
          <a:p>
            <a:r>
              <a:rPr lang="en-US" b="1" dirty="0" smtClean="0">
                <a:solidFill>
                  <a:schemeClr val="accent6">
                    <a:lumMod val="75000"/>
                  </a:schemeClr>
                </a:solidFill>
              </a:rPr>
              <a:t>Highly available writes </a:t>
            </a:r>
            <a:r>
              <a:rPr lang="en-US" dirty="0" smtClean="0"/>
              <a:t>despite failures</a:t>
            </a:r>
          </a:p>
          <a:p>
            <a:pPr lvl="1"/>
            <a:r>
              <a:rPr lang="en-US" altLang="en-US" dirty="0" smtClean="0"/>
              <a:t>Despite disks failing, network routes flapping, “data centers destroyed by tornadoes”</a:t>
            </a:r>
          </a:p>
          <a:p>
            <a:pPr lvl="1"/>
            <a:r>
              <a:rPr lang="en-US" altLang="en-US" dirty="0" smtClean="0"/>
              <a:t>Always respond quickly, even during failures </a:t>
            </a:r>
            <a:r>
              <a:rPr lang="en-US" altLang="en-US" dirty="0" smtClean="0">
                <a:sym typeface="Wingdings"/>
              </a:rPr>
              <a:t> replication</a:t>
            </a:r>
          </a:p>
          <a:p>
            <a:pPr lvl="1"/>
            <a:endParaRPr lang="en-US" altLang="en-US" dirty="0" smtClean="0"/>
          </a:p>
          <a:p>
            <a:r>
              <a:rPr lang="en-US" b="1" dirty="0" smtClean="0">
                <a:solidFill>
                  <a:schemeClr val="accent6">
                    <a:lumMod val="75000"/>
                  </a:schemeClr>
                </a:solidFill>
              </a:rPr>
              <a:t>Low request-response latency: </a:t>
            </a:r>
            <a:r>
              <a:rPr lang="en-US" dirty="0"/>
              <a:t>focus on </a:t>
            </a:r>
            <a:r>
              <a:rPr lang="en-US" b="1" dirty="0"/>
              <a:t>99.9%</a:t>
            </a:r>
            <a:r>
              <a:rPr lang="en-US" dirty="0"/>
              <a:t> SLA</a:t>
            </a:r>
          </a:p>
          <a:p>
            <a:endParaRPr lang="en-US" dirty="0" smtClean="0"/>
          </a:p>
          <a:p>
            <a:r>
              <a:rPr lang="en-US" b="1" dirty="0" smtClean="0">
                <a:solidFill>
                  <a:schemeClr val="accent6">
                    <a:lumMod val="75000"/>
                  </a:schemeClr>
                </a:solidFill>
              </a:rPr>
              <a:t>Incrementally scalable </a:t>
            </a:r>
            <a:r>
              <a:rPr lang="en-US" dirty="0"/>
              <a:t>as </a:t>
            </a:r>
            <a:r>
              <a:rPr lang="en-US" dirty="0" smtClean="0"/>
              <a:t>servers grow </a:t>
            </a:r>
            <a:r>
              <a:rPr lang="en-US" dirty="0"/>
              <a:t>to </a:t>
            </a:r>
            <a:r>
              <a:rPr lang="en-US" dirty="0" smtClean="0"/>
              <a:t>workload</a:t>
            </a:r>
            <a:endParaRPr lang="en-US" dirty="0"/>
          </a:p>
          <a:p>
            <a:pPr lvl="1"/>
            <a:r>
              <a:rPr lang="en-US" altLang="en-US" dirty="0" smtClean="0"/>
              <a:t>Adding “nodes” should be seamless</a:t>
            </a:r>
          </a:p>
          <a:p>
            <a:endParaRPr lang="en-US" altLang="en-US" dirty="0" smtClean="0"/>
          </a:p>
          <a:p>
            <a:r>
              <a:rPr lang="en-US" altLang="en-US" dirty="0" smtClean="0"/>
              <a:t>Comprehensible </a:t>
            </a:r>
            <a:r>
              <a:rPr lang="en-US" altLang="en-US" b="1" dirty="0" smtClean="0">
                <a:solidFill>
                  <a:schemeClr val="accent6">
                    <a:lumMod val="75000"/>
                  </a:schemeClr>
                </a:solidFill>
              </a:rPr>
              <a:t>conflict resolution</a:t>
            </a:r>
          </a:p>
          <a:p>
            <a:pPr lvl="1"/>
            <a:r>
              <a:rPr lang="en-US" altLang="en-US" dirty="0" smtClean="0"/>
              <a:t>High availability in above sense implies conflicts</a:t>
            </a:r>
            <a:endParaRPr lang="en-US" altLang="en-US" dirty="0"/>
          </a:p>
        </p:txBody>
      </p:sp>
      <p:sp>
        <p:nvSpPr>
          <p:cNvPr id="12" name="Slide Number Placeholder 11"/>
          <p:cNvSpPr>
            <a:spLocks noGrp="1"/>
          </p:cNvSpPr>
          <p:nvPr>
            <p:ph type="sldNum" sz="quarter" idx="12"/>
          </p:nvPr>
        </p:nvSpPr>
        <p:spPr/>
        <p:txBody>
          <a:bodyPr/>
          <a:lstStyle/>
          <a:p>
            <a:fld id="{729111C5-E04E-4942-8174-12BB645D56A6}" type="slidenum">
              <a:rPr lang="en-US" smtClean="0"/>
              <a:pPr/>
              <a:t>15</a:t>
            </a:fld>
            <a:endParaRPr lang="en-US"/>
          </a:p>
        </p:txBody>
      </p:sp>
      <p:sp>
        <p:nvSpPr>
          <p:cNvPr id="28675" name="Rectangle 2"/>
          <p:cNvSpPr>
            <a:spLocks noGrp="1" noChangeArrowheads="1"/>
          </p:cNvSpPr>
          <p:nvPr>
            <p:ph type="title"/>
          </p:nvPr>
        </p:nvSpPr>
        <p:spPr/>
        <p:txBody>
          <a:bodyPr/>
          <a:lstStyle/>
          <a:p>
            <a:r>
              <a:rPr lang="en-US" altLang="en-US" sz="4000" smtClean="0"/>
              <a:t>Dynamo requirements</a:t>
            </a:r>
            <a:endParaRPr lang="en-US" altLang="en-US" sz="4000" dirty="0"/>
          </a:p>
        </p:txBody>
      </p:sp>
      <p:sp>
        <p:nvSpPr>
          <p:cNvPr id="20" name="Rectangle 19"/>
          <p:cNvSpPr/>
          <p:nvPr/>
        </p:nvSpPr>
        <p:spPr>
          <a:xfrm>
            <a:off x="779166" y="2390793"/>
            <a:ext cx="7585667" cy="1089820"/>
          </a:xfrm>
          <a:prstGeom prst="rect">
            <a:avLst/>
          </a:prstGeom>
          <a:solidFill>
            <a:schemeClr val="accent5">
              <a:lumMod val="20000"/>
              <a:lumOff val="80000"/>
            </a:schemeClr>
          </a:solidFill>
          <a:ln w="28575">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2"/>
            <a:r>
              <a:rPr lang="en-US" sz="2800" spc="-100" dirty="0" smtClean="0">
                <a:solidFill>
                  <a:schemeClr val="accent5">
                    <a:lumMod val="50000"/>
                  </a:schemeClr>
                </a:solidFill>
              </a:rPr>
              <a:t>Non-requirement: </a:t>
            </a:r>
            <a:r>
              <a:rPr lang="en-US" sz="2800" b="0" spc="-100" dirty="0" smtClean="0">
                <a:solidFill>
                  <a:schemeClr val="tx1"/>
                </a:solidFill>
              </a:rPr>
              <a:t>Security, </a:t>
            </a:r>
            <a:r>
              <a:rPr lang="en-US" sz="2800" b="0" i="1" spc="-100" dirty="0" smtClean="0">
                <a:solidFill>
                  <a:schemeClr val="tx1"/>
                </a:solidFill>
              </a:rPr>
              <a:t>viz.</a:t>
            </a:r>
            <a:r>
              <a:rPr lang="en-US" sz="2800" b="0" spc="-100" dirty="0" smtClean="0">
                <a:solidFill>
                  <a:schemeClr val="tx1"/>
                </a:solidFill>
              </a:rPr>
              <a:t> authentication, authorization (used in a non-hostile environment)</a:t>
            </a:r>
            <a:endParaRPr lang="en-US" sz="2800" b="0" spc="-100" dirty="0">
              <a:solidFill>
                <a:schemeClr val="tx1"/>
              </a:solidFill>
            </a:endParaRPr>
          </a:p>
        </p:txBody>
      </p:sp>
    </p:spTree>
    <p:extLst>
      <p:ext uri="{BB962C8B-B14F-4D97-AF65-F5344CB8AC3E}">
        <p14:creationId xmlns:p14="http://schemas.microsoft.com/office/powerpoint/2010/main" val="2546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p:txBody>
          <a:bodyPr/>
          <a:lstStyle/>
          <a:p>
            <a:r>
              <a:rPr lang="en-US" altLang="en-US" dirty="0" smtClean="0"/>
              <a:t>How is data </a:t>
            </a:r>
            <a:r>
              <a:rPr lang="en-US" altLang="en-US" b="1" dirty="0" smtClean="0">
                <a:solidFill>
                  <a:schemeClr val="accent5">
                    <a:lumMod val="50000"/>
                  </a:schemeClr>
                </a:solidFill>
              </a:rPr>
              <a:t>placed and replicated?</a:t>
            </a:r>
          </a:p>
          <a:p>
            <a:endParaRPr lang="en-US" altLang="en-US" b="1" dirty="0" smtClean="0"/>
          </a:p>
          <a:p>
            <a:r>
              <a:rPr lang="en-US" altLang="en-US" dirty="0" smtClean="0"/>
              <a:t>How are </a:t>
            </a:r>
            <a:r>
              <a:rPr lang="en-US" altLang="en-US" b="1" dirty="0" smtClean="0">
                <a:solidFill>
                  <a:schemeClr val="accent5">
                    <a:lumMod val="50000"/>
                  </a:schemeClr>
                </a:solidFill>
              </a:rPr>
              <a:t>requests routed and handled </a:t>
            </a:r>
            <a:r>
              <a:rPr lang="en-US" altLang="en-US" dirty="0" smtClean="0"/>
              <a:t>in a replicated system?</a:t>
            </a:r>
          </a:p>
          <a:p>
            <a:endParaRPr lang="en-US" altLang="en-US" dirty="0" smtClean="0"/>
          </a:p>
          <a:p>
            <a:r>
              <a:rPr lang="en-US" altLang="en-US" dirty="0" smtClean="0"/>
              <a:t>How to cope with temporary and permanent </a:t>
            </a:r>
            <a:r>
              <a:rPr lang="en-US" altLang="en-US" b="1" dirty="0" smtClean="0">
                <a:solidFill>
                  <a:schemeClr val="accent6">
                    <a:lumMod val="75000"/>
                  </a:schemeClr>
                </a:solidFill>
              </a:rPr>
              <a:t>node</a:t>
            </a:r>
            <a:r>
              <a:rPr lang="en-US" altLang="en-US" dirty="0" smtClean="0">
                <a:solidFill>
                  <a:schemeClr val="accent6">
                    <a:lumMod val="75000"/>
                  </a:schemeClr>
                </a:solidFill>
              </a:rPr>
              <a:t> </a:t>
            </a:r>
            <a:r>
              <a:rPr lang="en-US" altLang="en-US" b="1" dirty="0" smtClean="0">
                <a:solidFill>
                  <a:schemeClr val="accent6">
                    <a:lumMod val="75000"/>
                  </a:schemeClr>
                </a:solidFill>
              </a:rPr>
              <a:t>failures?</a:t>
            </a:r>
          </a:p>
        </p:txBody>
      </p:sp>
      <p:sp>
        <p:nvSpPr>
          <p:cNvPr id="30722" name="Slide Number Placeholder 3"/>
          <p:cNvSpPr>
            <a:spLocks noGrp="1"/>
          </p:cNvSpPr>
          <p:nvPr>
            <p:ph type="sldNum" sz="quarter" idx="12"/>
          </p:nvPr>
        </p:nvSpPr>
        <p:spPr/>
        <p:txBody>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CC0C88DD-F715-BB4F-AC89-45C5FFC11E71}" type="slidenum">
              <a:rPr lang="en-US" altLang="en-US" smtClean="0"/>
              <a:pPr/>
              <a:t>16</a:t>
            </a:fld>
            <a:endParaRPr lang="en-US" altLang="en-US"/>
          </a:p>
        </p:txBody>
      </p:sp>
      <p:sp>
        <p:nvSpPr>
          <p:cNvPr id="30723" name="Rectangle 2"/>
          <p:cNvSpPr>
            <a:spLocks noGrp="1" noChangeArrowheads="1"/>
          </p:cNvSpPr>
          <p:nvPr>
            <p:ph type="title"/>
          </p:nvPr>
        </p:nvSpPr>
        <p:spPr/>
        <p:txBody>
          <a:bodyPr/>
          <a:lstStyle/>
          <a:p>
            <a:r>
              <a:rPr lang="en-US" altLang="en-US" dirty="0" smtClean="0"/>
              <a:t>Design questions</a:t>
            </a:r>
            <a:endParaRPr lang="en-US" altLang="en-US" dirty="0"/>
          </a:p>
        </p:txBody>
      </p:sp>
    </p:spTree>
    <p:extLst>
      <p:ext uri="{BB962C8B-B14F-4D97-AF65-F5344CB8AC3E}">
        <p14:creationId xmlns:p14="http://schemas.microsoft.com/office/powerpoint/2010/main" val="353161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Dynamo’s system interface</a:t>
            </a:r>
            <a:endParaRPr lang="en-US" dirty="0"/>
          </a:p>
        </p:txBody>
      </p:sp>
      <p:sp>
        <p:nvSpPr>
          <p:cNvPr id="3" name="Content Placeholder 2"/>
          <p:cNvSpPr>
            <a:spLocks noGrp="1"/>
          </p:cNvSpPr>
          <p:nvPr>
            <p:ph idx="1"/>
          </p:nvPr>
        </p:nvSpPr>
        <p:spPr>
          <a:xfrm>
            <a:off x="152400" y="1371600"/>
            <a:ext cx="8763000" cy="5036949"/>
          </a:xfrm>
        </p:spPr>
        <p:txBody>
          <a:bodyPr>
            <a:normAutofit/>
          </a:bodyPr>
          <a:lstStyle/>
          <a:p>
            <a:r>
              <a:rPr lang="en-US" altLang="en-US" dirty="0" smtClean="0"/>
              <a:t>Basic interface is a key-value store</a:t>
            </a:r>
            <a:endParaRPr lang="en-US" altLang="en-US" dirty="0">
              <a:sym typeface="Wingdings" charset="2"/>
            </a:endParaRPr>
          </a:p>
          <a:p>
            <a:pPr lvl="1"/>
            <a:r>
              <a:rPr lang="en-US" altLang="en-US" b="1" dirty="0">
                <a:sym typeface="Wingdings" charset="2"/>
              </a:rPr>
              <a:t>get(k)</a:t>
            </a:r>
            <a:r>
              <a:rPr lang="en-US" altLang="en-US" dirty="0">
                <a:sym typeface="Wingdings" charset="2"/>
              </a:rPr>
              <a:t> and </a:t>
            </a:r>
            <a:r>
              <a:rPr lang="en-US" altLang="en-US" b="1" dirty="0">
                <a:sym typeface="Wingdings" charset="2"/>
              </a:rPr>
              <a:t>put(k, v)</a:t>
            </a:r>
          </a:p>
          <a:p>
            <a:pPr lvl="1"/>
            <a:r>
              <a:rPr lang="en-US" dirty="0" smtClean="0"/>
              <a:t>Keys and values opaque to Dynamo</a:t>
            </a:r>
          </a:p>
          <a:p>
            <a:endParaRPr lang="en-US" dirty="0" smtClean="0"/>
          </a:p>
          <a:p>
            <a:r>
              <a:rPr lang="en-US" dirty="0" smtClean="0"/>
              <a:t>get(key) </a:t>
            </a:r>
            <a:r>
              <a:rPr lang="en-US" dirty="0" smtClean="0">
                <a:sym typeface="Wingdings"/>
              </a:rPr>
              <a:t> value, </a:t>
            </a:r>
            <a:r>
              <a:rPr lang="en-US" b="1" dirty="0" smtClean="0">
                <a:solidFill>
                  <a:schemeClr val="accent5">
                    <a:lumMod val="50000"/>
                  </a:schemeClr>
                </a:solidFill>
                <a:sym typeface="Wingdings"/>
              </a:rPr>
              <a:t>context</a:t>
            </a:r>
          </a:p>
          <a:p>
            <a:pPr lvl="1"/>
            <a:r>
              <a:rPr lang="en-US" dirty="0" smtClean="0">
                <a:sym typeface="Wingdings"/>
              </a:rPr>
              <a:t>Returns one value or multiple conflicting values</a:t>
            </a:r>
          </a:p>
          <a:p>
            <a:pPr lvl="1"/>
            <a:r>
              <a:rPr lang="en-US" dirty="0" smtClean="0">
                <a:sym typeface="Wingdings"/>
              </a:rPr>
              <a:t>Context describes version(s) of value(s)</a:t>
            </a:r>
          </a:p>
          <a:p>
            <a:pPr lvl="1"/>
            <a:endParaRPr lang="en-US" dirty="0" smtClean="0">
              <a:sym typeface="Wingdings"/>
            </a:endParaRPr>
          </a:p>
          <a:p>
            <a:r>
              <a:rPr lang="en-US" dirty="0" smtClean="0">
                <a:sym typeface="Wingdings"/>
              </a:rPr>
              <a:t>put(key, </a:t>
            </a:r>
            <a:r>
              <a:rPr lang="en-US" b="1" dirty="0" smtClean="0">
                <a:solidFill>
                  <a:schemeClr val="accent5">
                    <a:lumMod val="50000"/>
                  </a:schemeClr>
                </a:solidFill>
                <a:sym typeface="Wingdings"/>
              </a:rPr>
              <a:t>context</a:t>
            </a:r>
            <a:r>
              <a:rPr lang="en-US" dirty="0" smtClean="0">
                <a:sym typeface="Wingdings"/>
              </a:rPr>
              <a:t>, value)  “OK”</a:t>
            </a:r>
          </a:p>
          <a:p>
            <a:pPr lvl="1"/>
            <a:r>
              <a:rPr lang="en-US" b="1" dirty="0">
                <a:solidFill>
                  <a:schemeClr val="accent5">
                    <a:lumMod val="50000"/>
                  </a:schemeClr>
                </a:solidFill>
                <a:sym typeface="Wingdings"/>
              </a:rPr>
              <a:t>C</a:t>
            </a:r>
            <a:r>
              <a:rPr lang="en-US" b="1" dirty="0" smtClean="0">
                <a:solidFill>
                  <a:schemeClr val="accent5">
                    <a:lumMod val="50000"/>
                  </a:schemeClr>
                </a:solidFill>
                <a:sym typeface="Wingdings"/>
              </a:rPr>
              <a:t>ontext</a:t>
            </a:r>
            <a:r>
              <a:rPr lang="en-US" dirty="0" smtClean="0">
                <a:solidFill>
                  <a:schemeClr val="accent5">
                    <a:lumMod val="50000"/>
                  </a:schemeClr>
                </a:solidFill>
                <a:sym typeface="Wingdings"/>
              </a:rPr>
              <a:t> </a:t>
            </a:r>
            <a:r>
              <a:rPr lang="en-US" dirty="0" smtClean="0">
                <a:sym typeface="Wingdings"/>
              </a:rPr>
              <a:t>indicates </a:t>
            </a:r>
            <a:r>
              <a:rPr lang="en-US" b="1" dirty="0" smtClean="0">
                <a:sym typeface="Wingdings"/>
              </a:rPr>
              <a:t>which versions </a:t>
            </a:r>
            <a:r>
              <a:rPr lang="en-US" dirty="0" smtClean="0">
                <a:sym typeface="Wingdings"/>
              </a:rPr>
              <a:t>this version supersedes or merges</a:t>
            </a:r>
            <a:endParaRPr lang="en-US"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17</a:t>
            </a:fld>
            <a:endParaRPr lang="en-US"/>
          </a:p>
        </p:txBody>
      </p:sp>
    </p:spTree>
    <p:extLst>
      <p:ext uri="{BB962C8B-B14F-4D97-AF65-F5344CB8AC3E}">
        <p14:creationId xmlns:p14="http://schemas.microsoft.com/office/powerpoint/2010/main" val="612836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3192213"/>
          </a:xfrm>
        </p:spPr>
        <p:txBody>
          <a:bodyPr/>
          <a:lstStyle/>
          <a:p>
            <a:r>
              <a:rPr lang="en-US" b="1" spc="-100" dirty="0" smtClean="0">
                <a:solidFill>
                  <a:schemeClr val="accent5">
                    <a:lumMod val="50000"/>
                  </a:schemeClr>
                </a:solidFill>
              </a:rPr>
              <a:t>Place</a:t>
            </a:r>
            <a:r>
              <a:rPr lang="en-US" spc="-100" dirty="0" smtClean="0">
                <a:solidFill>
                  <a:schemeClr val="accent5">
                    <a:lumMod val="50000"/>
                  </a:schemeClr>
                </a:solidFill>
              </a:rPr>
              <a:t> </a:t>
            </a:r>
            <a:r>
              <a:rPr lang="en-US" spc="-100" dirty="0" smtClean="0"/>
              <a:t>replicated data on nodes with </a:t>
            </a:r>
            <a:r>
              <a:rPr lang="en-US" b="1" spc="-100" dirty="0" smtClean="0">
                <a:solidFill>
                  <a:schemeClr val="accent5">
                    <a:lumMod val="50000"/>
                  </a:schemeClr>
                </a:solidFill>
              </a:rPr>
              <a:t>consistent hashing</a:t>
            </a:r>
          </a:p>
          <a:p>
            <a:endParaRPr lang="en-US" dirty="0" smtClean="0"/>
          </a:p>
          <a:p>
            <a:r>
              <a:rPr lang="en-US" dirty="0" smtClean="0"/>
              <a:t>Maintain consistency of replicated data with </a:t>
            </a:r>
            <a:r>
              <a:rPr lang="en-US" b="1" dirty="0" smtClean="0">
                <a:solidFill>
                  <a:schemeClr val="accent5">
                    <a:lumMod val="50000"/>
                  </a:schemeClr>
                </a:solidFill>
              </a:rPr>
              <a:t>vector clocks</a:t>
            </a:r>
            <a:endParaRPr lang="en-US" dirty="0" smtClean="0"/>
          </a:p>
          <a:p>
            <a:pPr lvl="1"/>
            <a:r>
              <a:rPr lang="en-US" b="1" dirty="0" smtClean="0">
                <a:solidFill>
                  <a:schemeClr val="accent5">
                    <a:lumMod val="50000"/>
                  </a:schemeClr>
                </a:solidFill>
              </a:rPr>
              <a:t>Eventual consistency </a:t>
            </a:r>
            <a:r>
              <a:rPr lang="en-US" dirty="0" smtClean="0"/>
              <a:t>for replicated data: prioritize success and low latency of writes over reads</a:t>
            </a:r>
          </a:p>
          <a:p>
            <a:pPr lvl="2"/>
            <a:r>
              <a:rPr lang="en-US" dirty="0"/>
              <a:t>A</a:t>
            </a:r>
            <a:r>
              <a:rPr lang="en-US" dirty="0" smtClean="0"/>
              <a:t>nd availability over consistency (unlike DBs)</a:t>
            </a:r>
          </a:p>
          <a:p>
            <a:endParaRPr lang="en-US" dirty="0" smtClean="0"/>
          </a:p>
          <a:p>
            <a:r>
              <a:rPr lang="en-US" dirty="0" smtClean="0"/>
              <a:t>Efficiently </a:t>
            </a:r>
            <a:r>
              <a:rPr lang="en-US" b="1" dirty="0" smtClean="0">
                <a:solidFill>
                  <a:schemeClr val="accent5">
                    <a:lumMod val="50000"/>
                  </a:schemeClr>
                </a:solidFill>
              </a:rPr>
              <a:t>synchronize</a:t>
            </a:r>
            <a:r>
              <a:rPr lang="en-US" dirty="0" smtClean="0">
                <a:solidFill>
                  <a:schemeClr val="accent5">
                    <a:lumMod val="50000"/>
                  </a:schemeClr>
                </a:solidFill>
              </a:rPr>
              <a:t> </a:t>
            </a:r>
            <a:r>
              <a:rPr lang="en-US" b="1" dirty="0" smtClean="0">
                <a:solidFill>
                  <a:schemeClr val="accent5">
                    <a:lumMod val="50000"/>
                  </a:schemeClr>
                </a:solidFill>
              </a:rPr>
              <a:t>replicas</a:t>
            </a:r>
            <a:r>
              <a:rPr lang="en-US" dirty="0" smtClean="0">
                <a:solidFill>
                  <a:schemeClr val="accent5">
                    <a:lumMod val="50000"/>
                  </a:schemeClr>
                </a:solidFill>
              </a:rPr>
              <a:t> </a:t>
            </a:r>
            <a:r>
              <a:rPr lang="en-US" dirty="0" smtClean="0"/>
              <a:t>using </a:t>
            </a:r>
            <a:r>
              <a:rPr lang="en-US" b="1" dirty="0" smtClean="0">
                <a:solidFill>
                  <a:schemeClr val="accent5">
                    <a:lumMod val="50000"/>
                  </a:schemeClr>
                </a:solidFill>
              </a:rPr>
              <a:t>Merkle trees</a:t>
            </a:r>
          </a:p>
          <a:p>
            <a:endParaRPr lang="en-US" dirty="0" smtClean="0"/>
          </a:p>
        </p:txBody>
      </p:sp>
      <p:sp>
        <p:nvSpPr>
          <p:cNvPr id="4" name="Slide Number Placeholder 3"/>
          <p:cNvSpPr>
            <a:spLocks noGrp="1"/>
          </p:cNvSpPr>
          <p:nvPr>
            <p:ph type="sldNum" sz="quarter" idx="12"/>
          </p:nvPr>
        </p:nvSpPr>
        <p:spPr/>
        <p:txBody>
          <a:bodyPr/>
          <a:lstStyle/>
          <a:p>
            <a:fld id="{6A4A4DBD-C1B9-FE40-8FEF-473DBC8C018B}" type="slidenum">
              <a:rPr lang="en-US" smtClean="0"/>
              <a:pPr/>
              <a:t>18</a:t>
            </a:fld>
            <a:endParaRPr lang="en-US"/>
          </a:p>
        </p:txBody>
      </p:sp>
      <p:sp>
        <p:nvSpPr>
          <p:cNvPr id="2" name="Title 1"/>
          <p:cNvSpPr>
            <a:spLocks noGrp="1"/>
          </p:cNvSpPr>
          <p:nvPr>
            <p:ph type="title"/>
          </p:nvPr>
        </p:nvSpPr>
        <p:spPr/>
        <p:txBody>
          <a:bodyPr/>
          <a:lstStyle/>
          <a:p>
            <a:r>
              <a:rPr lang="en-US" dirty="0" smtClean="0"/>
              <a:t>Dynamo’s techniques</a:t>
            </a:r>
            <a:endParaRPr lang="en-US" dirty="0"/>
          </a:p>
        </p:txBody>
      </p:sp>
      <p:sp>
        <p:nvSpPr>
          <p:cNvPr id="5" name="Rectangle 4"/>
          <p:cNvSpPr/>
          <p:nvPr/>
        </p:nvSpPr>
        <p:spPr>
          <a:xfrm>
            <a:off x="1716258" y="5028795"/>
            <a:ext cx="5635307" cy="1006246"/>
          </a:xfrm>
          <a:prstGeom prst="rect">
            <a:avLst/>
          </a:prstGeom>
          <a:solidFill>
            <a:schemeClr val="accent6">
              <a:lumMod val="20000"/>
              <a:lumOff val="80000"/>
            </a:schemeClr>
          </a:solidFill>
          <a:ln w="28575">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600" dirty="0">
                <a:solidFill>
                  <a:schemeClr val="tx1"/>
                </a:solidFill>
              </a:rPr>
              <a:t>Key trade-offs: </a:t>
            </a:r>
            <a:r>
              <a:rPr lang="en-US" sz="2600" b="0" dirty="0" smtClean="0">
                <a:solidFill>
                  <a:schemeClr val="tx1"/>
                </a:solidFill>
              </a:rPr>
              <a:t>Response </a:t>
            </a:r>
            <a:r>
              <a:rPr lang="en-US" sz="2600" b="0" dirty="0">
                <a:solidFill>
                  <a:schemeClr val="tx1"/>
                </a:solidFill>
              </a:rPr>
              <a:t>time vs. consistency vs. </a:t>
            </a:r>
            <a:r>
              <a:rPr lang="en-US" sz="2600" b="0" dirty="0" smtClean="0">
                <a:solidFill>
                  <a:schemeClr val="tx1"/>
                </a:solidFill>
              </a:rPr>
              <a:t>durability</a:t>
            </a:r>
            <a:endParaRPr lang="en-US" sz="2600" b="0" dirty="0">
              <a:solidFill>
                <a:schemeClr val="tx1"/>
              </a:solidFill>
            </a:endParaRPr>
          </a:p>
        </p:txBody>
      </p:sp>
    </p:spTree>
    <p:extLst>
      <p:ext uri="{BB962C8B-B14F-4D97-AF65-F5344CB8AC3E}">
        <p14:creationId xmlns:p14="http://schemas.microsoft.com/office/powerpoint/2010/main" val="5908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Data placement</a:t>
            </a:r>
            <a:endParaRPr lang="en-US" altLang="en-US" dirty="0"/>
          </a:p>
        </p:txBody>
      </p:sp>
      <p:pic>
        <p:nvPicPr>
          <p:cNvPr id="3277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061" y="1739154"/>
            <a:ext cx="5680364" cy="445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471960" y="1575361"/>
            <a:ext cx="1023037" cy="461665"/>
          </a:xfrm>
          <a:prstGeom prst="rect">
            <a:avLst/>
          </a:prstGeom>
          <a:noFill/>
        </p:spPr>
        <p:txBody>
          <a:bodyPr wrap="none" rtlCol="0">
            <a:spAutoFit/>
          </a:bodyPr>
          <a:lstStyle/>
          <a:p>
            <a:r>
              <a:rPr lang="en-US" sz="2400" b="0" smtClean="0">
                <a:latin typeface="Times New Roman" charset="0"/>
                <a:ea typeface="Times New Roman" charset="0"/>
                <a:cs typeface="Times New Roman" charset="0"/>
              </a:rPr>
              <a:t>Key </a:t>
            </a:r>
            <a:r>
              <a:rPr lang="en-US" sz="2400" smtClean="0">
                <a:latin typeface="Times New Roman" charset="0"/>
                <a:ea typeface="Times New Roman" charset="0"/>
                <a:cs typeface="Times New Roman" charset="0"/>
              </a:rPr>
              <a:t>K</a:t>
            </a:r>
          </a:p>
        </p:txBody>
      </p:sp>
      <p:sp>
        <p:nvSpPr>
          <p:cNvPr id="4" name="Rectangle 3"/>
          <p:cNvSpPr/>
          <p:nvPr/>
        </p:nvSpPr>
        <p:spPr>
          <a:xfrm>
            <a:off x="5066607" y="2037026"/>
            <a:ext cx="1039091" cy="505691"/>
          </a:xfrm>
          <a:prstGeom prst="rect">
            <a:avLst/>
          </a:prstGeom>
          <a:solidFill>
            <a:schemeClr val="bg1"/>
          </a:solidFill>
          <a:ln w="28575">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9" name="TextBox 8"/>
          <p:cNvSpPr txBox="1"/>
          <p:nvPr/>
        </p:nvSpPr>
        <p:spPr>
          <a:xfrm>
            <a:off x="5414920" y="3004382"/>
            <a:ext cx="2433680" cy="461665"/>
          </a:xfrm>
          <a:prstGeom prst="rect">
            <a:avLst/>
          </a:prstGeom>
          <a:noFill/>
        </p:spPr>
        <p:txBody>
          <a:bodyPr wrap="none" rtlCol="0">
            <a:spAutoFit/>
          </a:bodyPr>
          <a:lstStyle/>
          <a:p>
            <a:r>
              <a:rPr lang="en-US" sz="2400" i="1" dirty="0" smtClean="0">
                <a:solidFill>
                  <a:schemeClr val="accent6">
                    <a:lumMod val="75000"/>
                  </a:schemeClr>
                </a:solidFill>
                <a:latin typeface="Times New Roman" charset="0"/>
                <a:ea typeface="Times New Roman" charset="0"/>
                <a:cs typeface="Times New Roman" charset="0"/>
              </a:rPr>
              <a:t>Coordinator </a:t>
            </a:r>
            <a:r>
              <a:rPr lang="en-US" sz="2400" b="0" dirty="0" smtClean="0">
                <a:latin typeface="Times New Roman" charset="0"/>
                <a:ea typeface="Times New Roman" charset="0"/>
                <a:cs typeface="Times New Roman" charset="0"/>
              </a:rPr>
              <a:t>node</a:t>
            </a:r>
          </a:p>
        </p:txBody>
      </p:sp>
      <p:sp>
        <p:nvSpPr>
          <p:cNvPr id="7" name="Slide Number Placeholder 6"/>
          <p:cNvSpPr>
            <a:spLocks noGrp="1"/>
          </p:cNvSpPr>
          <p:nvPr>
            <p:ph type="sldNum" sz="quarter" idx="12"/>
          </p:nvPr>
        </p:nvSpPr>
        <p:spPr/>
        <p:txBody>
          <a:bodyPr/>
          <a:lstStyle/>
          <a:p>
            <a:pPr>
              <a:defRPr/>
            </a:pPr>
            <a:fld id="{74934AC4-E5A6-0446-ADDB-6CB25A5DDD13}" type="slidenum">
              <a:rPr lang="en-US" smtClean="0"/>
              <a:pPr>
                <a:defRPr/>
              </a:pPr>
              <a:t>19</a:t>
            </a:fld>
            <a:endParaRPr lang="en-US"/>
          </a:p>
        </p:txBody>
      </p:sp>
      <p:sp>
        <p:nvSpPr>
          <p:cNvPr id="13" name="TextBox 12"/>
          <p:cNvSpPr txBox="1"/>
          <p:nvPr/>
        </p:nvSpPr>
        <p:spPr>
          <a:xfrm>
            <a:off x="714716" y="6091535"/>
            <a:ext cx="7514493" cy="461665"/>
          </a:xfrm>
          <a:prstGeom prst="rect">
            <a:avLst/>
          </a:prstGeom>
          <a:noFill/>
        </p:spPr>
        <p:txBody>
          <a:bodyPr wrap="none" rtlCol="0">
            <a:spAutoFit/>
          </a:bodyPr>
          <a:lstStyle/>
          <a:p>
            <a:r>
              <a:rPr lang="en-US" sz="2400" b="0" dirty="0" smtClean="0">
                <a:latin typeface="Times New Roman" charset="0"/>
                <a:ea typeface="Times New Roman" charset="0"/>
                <a:cs typeface="Times New Roman" charset="0"/>
              </a:rPr>
              <a:t>Each data item is </a:t>
            </a:r>
            <a:r>
              <a:rPr lang="en-US" sz="2400" dirty="0" smtClean="0">
                <a:solidFill>
                  <a:schemeClr val="accent6">
                    <a:lumMod val="75000"/>
                  </a:schemeClr>
                </a:solidFill>
                <a:latin typeface="Times New Roman" charset="0"/>
                <a:ea typeface="Times New Roman" charset="0"/>
                <a:cs typeface="Times New Roman" charset="0"/>
              </a:rPr>
              <a:t>replicated</a:t>
            </a:r>
            <a:r>
              <a:rPr lang="en-US" sz="2400" b="0" dirty="0" smtClean="0">
                <a:solidFill>
                  <a:schemeClr val="accent6">
                    <a:lumMod val="75000"/>
                  </a:schemeClr>
                </a:solidFill>
                <a:latin typeface="Times New Roman" charset="0"/>
                <a:ea typeface="Times New Roman" charset="0"/>
                <a:cs typeface="Times New Roman" charset="0"/>
              </a:rPr>
              <a:t> </a:t>
            </a:r>
            <a:r>
              <a:rPr lang="en-US" sz="2400" b="0" dirty="0" smtClean="0">
                <a:latin typeface="Times New Roman" charset="0"/>
                <a:ea typeface="Times New Roman" charset="0"/>
                <a:cs typeface="Times New Roman" charset="0"/>
              </a:rPr>
              <a:t>at </a:t>
            </a:r>
            <a:r>
              <a:rPr lang="en-US" sz="2400" i="1" dirty="0" smtClean="0">
                <a:latin typeface="Times New Roman" charset="0"/>
                <a:ea typeface="Times New Roman" charset="0"/>
                <a:cs typeface="Times New Roman" charset="0"/>
              </a:rPr>
              <a:t>N</a:t>
            </a:r>
            <a:r>
              <a:rPr lang="en-US" sz="2400" b="0" dirty="0" smtClean="0">
                <a:latin typeface="Times New Roman" charset="0"/>
                <a:ea typeface="Times New Roman" charset="0"/>
                <a:cs typeface="Times New Roman" charset="0"/>
              </a:rPr>
              <a:t> virtual nodes (e.g., </a:t>
            </a:r>
            <a:r>
              <a:rPr lang="en-US" sz="2400" b="0" i="1" dirty="0" smtClean="0">
                <a:latin typeface="Times New Roman" charset="0"/>
                <a:ea typeface="Times New Roman" charset="0"/>
                <a:cs typeface="Times New Roman" charset="0"/>
              </a:rPr>
              <a:t>N</a:t>
            </a:r>
            <a:r>
              <a:rPr lang="en-US" sz="2400" b="0" dirty="0" smtClean="0">
                <a:latin typeface="Times New Roman" charset="0"/>
                <a:ea typeface="Times New Roman" charset="0"/>
                <a:cs typeface="Times New Roman" charset="0"/>
              </a:rPr>
              <a:t> = 3)</a:t>
            </a:r>
            <a:endParaRPr lang="en-US" sz="2400" dirty="0" smtClean="0">
              <a:latin typeface="Times New Roman" charset="0"/>
              <a:ea typeface="Times New Roman" charset="0"/>
              <a:cs typeface="Times New Roman" charset="0"/>
            </a:endParaRPr>
          </a:p>
        </p:txBody>
      </p:sp>
      <p:sp>
        <p:nvSpPr>
          <p:cNvPr id="8" name="Rounded Rectangular Callout 7"/>
          <p:cNvSpPr/>
          <p:nvPr/>
        </p:nvSpPr>
        <p:spPr>
          <a:xfrm>
            <a:off x="5926086" y="1596732"/>
            <a:ext cx="2160810" cy="775036"/>
          </a:xfrm>
          <a:prstGeom prst="wedgeRoundRectCallout">
            <a:avLst>
              <a:gd name="adj1" fmla="val -75861"/>
              <a:gd name="adj2" fmla="val 148851"/>
              <a:gd name="adj3" fmla="val 16667"/>
            </a:avLst>
          </a:prstGeom>
          <a:solidFill>
            <a:srgbClr val="FFFF99"/>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0" dirty="0" smtClean="0">
                <a:solidFill>
                  <a:schemeClr val="tx1"/>
                </a:solidFill>
                <a:latin typeface="Times New Roman" charset="0"/>
                <a:ea typeface="Times New Roman" charset="0"/>
                <a:cs typeface="Times New Roman" charset="0"/>
              </a:rPr>
              <a:t>put(</a:t>
            </a:r>
            <a:r>
              <a:rPr lang="en-US" dirty="0" smtClean="0">
                <a:solidFill>
                  <a:schemeClr val="tx1"/>
                </a:solidFill>
                <a:latin typeface="Times New Roman" charset="0"/>
                <a:ea typeface="Times New Roman" charset="0"/>
                <a:cs typeface="Times New Roman" charset="0"/>
              </a:rPr>
              <a:t>K</a:t>
            </a:r>
            <a:r>
              <a:rPr lang="en-US" b="0" dirty="0" smtClean="0">
                <a:solidFill>
                  <a:schemeClr val="tx1"/>
                </a:solidFill>
                <a:latin typeface="Times New Roman" charset="0"/>
                <a:ea typeface="Times New Roman" charset="0"/>
                <a:cs typeface="Times New Roman" charset="0"/>
              </a:rPr>
              <a:t>,</a:t>
            </a:r>
            <a:r>
              <a:rPr lang="is-IS" b="0" dirty="0" smtClean="0">
                <a:solidFill>
                  <a:schemeClr val="tx1"/>
                </a:solidFill>
                <a:latin typeface="Times New Roman" charset="0"/>
                <a:ea typeface="Times New Roman" charset="0"/>
                <a:cs typeface="Times New Roman" charset="0"/>
              </a:rPr>
              <a:t>…), get(</a:t>
            </a:r>
            <a:r>
              <a:rPr lang="is-IS" dirty="0" smtClean="0">
                <a:solidFill>
                  <a:schemeClr val="tx1"/>
                </a:solidFill>
                <a:latin typeface="Times New Roman" charset="0"/>
                <a:ea typeface="Times New Roman" charset="0"/>
                <a:cs typeface="Times New Roman" charset="0"/>
              </a:rPr>
              <a:t>K</a:t>
            </a:r>
            <a:r>
              <a:rPr lang="is-IS" b="0" dirty="0" smtClean="0">
                <a:solidFill>
                  <a:schemeClr val="tx1"/>
                </a:solidFill>
                <a:latin typeface="Times New Roman" charset="0"/>
                <a:ea typeface="Times New Roman" charset="0"/>
                <a:cs typeface="Times New Roman" charset="0"/>
              </a:rPr>
              <a:t>) requests go to me</a:t>
            </a:r>
            <a:endParaRPr lang="en-US" b="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71461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5"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0200" y="2876550"/>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Grp="1" noChangeArrowheads="1"/>
          </p:cNvSpPr>
          <p:nvPr>
            <p:ph type="title"/>
          </p:nvPr>
        </p:nvSpPr>
        <p:spPr/>
        <p:txBody>
          <a:bodyPr/>
          <a:lstStyle/>
          <a:p>
            <a:r>
              <a:rPr lang="en-US" altLang="en-US" smtClean="0"/>
              <a:t>Horizontal or vertical scalability?</a:t>
            </a:r>
            <a:endParaRPr lang="en-US" altLang="en-US" dirty="0"/>
          </a:p>
        </p:txBody>
      </p:sp>
      <p:pic>
        <p:nvPicPr>
          <p:cNvPr id="24581" name="Picture 5"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20775" y="1835150"/>
            <a:ext cx="1824038"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1"/>
          <p:cNvSpPr txBox="1">
            <a:spLocks noChangeArrowheads="1"/>
          </p:cNvSpPr>
          <p:nvPr/>
        </p:nvSpPr>
        <p:spPr bwMode="auto">
          <a:xfrm>
            <a:off x="685800" y="5053013"/>
            <a:ext cx="2705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r>
              <a:rPr lang="en-US" altLang="en-US" sz="3200"/>
              <a:t>Vertical Scaling</a:t>
            </a:r>
          </a:p>
        </p:txBody>
      </p:sp>
      <p:sp>
        <p:nvSpPr>
          <p:cNvPr id="24583" name="TextBox 6"/>
          <p:cNvSpPr txBox="1">
            <a:spLocks noChangeArrowheads="1"/>
          </p:cNvSpPr>
          <p:nvPr/>
        </p:nvSpPr>
        <p:spPr bwMode="auto">
          <a:xfrm>
            <a:off x="4841875" y="5053013"/>
            <a:ext cx="316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r>
              <a:rPr lang="en-US" altLang="en-US" sz="3200"/>
              <a:t>Horizontal Scaling</a:t>
            </a:r>
          </a:p>
        </p:txBody>
      </p:sp>
      <p:pic>
        <p:nvPicPr>
          <p:cNvPr id="24584" name="Picture 5"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99088" y="2876550"/>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5"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78288" y="2876550"/>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74934AC4-E5A6-0446-ADDB-6CB25A5DDD13}" type="slidenum">
              <a:rPr lang="en-US" smtClean="0"/>
              <a:pPr>
                <a:defRPr/>
              </a:pPr>
              <a:t>2</a:t>
            </a:fld>
            <a:endParaRPr lang="en-US"/>
          </a:p>
        </p:txBody>
      </p:sp>
    </p:spTree>
    <p:extLst>
      <p:ext uri="{BB962C8B-B14F-4D97-AF65-F5344CB8AC3E}">
        <p14:creationId xmlns:p14="http://schemas.microsoft.com/office/powerpoint/2010/main" val="1032756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Much like in Chord: a key-value pair </a:t>
            </a:r>
            <a:r>
              <a:rPr lang="en-US" sz="2800" dirty="0" smtClean="0">
                <a:sym typeface="Wingdings"/>
              </a:rPr>
              <a:t> </a:t>
            </a:r>
            <a:r>
              <a:rPr lang="en-US" sz="2800" dirty="0" smtClean="0"/>
              <a:t>key’s </a:t>
            </a:r>
            <a:r>
              <a:rPr lang="en-US" sz="2800" i="1" dirty="0" smtClean="0"/>
              <a:t>N</a:t>
            </a:r>
            <a:r>
              <a:rPr lang="en-US" sz="2800" dirty="0" smtClean="0"/>
              <a:t> successors (</a:t>
            </a:r>
            <a:r>
              <a:rPr lang="en-US" sz="2800" b="1" i="1" dirty="0" smtClean="0">
                <a:solidFill>
                  <a:schemeClr val="accent6">
                    <a:lumMod val="75000"/>
                  </a:schemeClr>
                </a:solidFill>
              </a:rPr>
              <a:t>preference list</a:t>
            </a:r>
            <a:r>
              <a:rPr lang="en-US" sz="2800" dirty="0" smtClean="0"/>
              <a:t>)</a:t>
            </a:r>
          </a:p>
          <a:p>
            <a:pPr lvl="1"/>
            <a:r>
              <a:rPr lang="en-US" sz="2800" b="1" dirty="0" smtClean="0"/>
              <a:t>Coordinator receives a put </a:t>
            </a:r>
            <a:r>
              <a:rPr lang="en-US" sz="2800" dirty="0" smtClean="0"/>
              <a:t>for some key</a:t>
            </a:r>
          </a:p>
          <a:p>
            <a:pPr lvl="1"/>
            <a:r>
              <a:rPr lang="en-US" sz="2800" dirty="0" smtClean="0"/>
              <a:t>Coordinator then </a:t>
            </a:r>
            <a:r>
              <a:rPr lang="en-US" sz="2800" b="1" dirty="0" smtClean="0">
                <a:solidFill>
                  <a:schemeClr val="accent5">
                    <a:lumMod val="50000"/>
                  </a:schemeClr>
                </a:solidFill>
              </a:rPr>
              <a:t>replicates data onto nodes </a:t>
            </a:r>
            <a:r>
              <a:rPr lang="en-US" sz="2800" dirty="0" smtClean="0"/>
              <a:t>in the key’s </a:t>
            </a:r>
            <a:r>
              <a:rPr lang="en-US" sz="2800" b="1" dirty="0" smtClean="0"/>
              <a:t>preference list</a:t>
            </a:r>
          </a:p>
          <a:p>
            <a:endParaRPr lang="en-US" sz="2800" dirty="0" smtClean="0"/>
          </a:p>
          <a:p>
            <a:r>
              <a:rPr lang="en-US" sz="2800" dirty="0" smtClean="0"/>
              <a:t>Preference list </a:t>
            </a:r>
            <a:r>
              <a:rPr lang="en-US" sz="2800" b="1" dirty="0" smtClean="0">
                <a:solidFill>
                  <a:schemeClr val="accent5">
                    <a:lumMod val="50000"/>
                  </a:schemeClr>
                </a:solidFill>
              </a:rPr>
              <a:t>size &gt; N </a:t>
            </a:r>
            <a:r>
              <a:rPr lang="en-US" sz="2800" dirty="0" smtClean="0"/>
              <a:t>to account for node failures</a:t>
            </a:r>
          </a:p>
          <a:p>
            <a:endParaRPr lang="en-US" sz="2800" dirty="0"/>
          </a:p>
          <a:p>
            <a:r>
              <a:rPr lang="en-US" sz="2800" dirty="0" smtClean="0"/>
              <a:t>For robustness, the preference list </a:t>
            </a:r>
            <a:r>
              <a:rPr lang="en-US" sz="2800" b="1" dirty="0" smtClean="0"/>
              <a:t>skips tokens </a:t>
            </a:r>
            <a:r>
              <a:rPr lang="en-US" sz="2800" dirty="0" smtClean="0"/>
              <a:t>to </a:t>
            </a:r>
            <a:r>
              <a:rPr lang="en-US" sz="2800" b="1" dirty="0" smtClean="0">
                <a:solidFill>
                  <a:schemeClr val="accent5">
                    <a:lumMod val="50000"/>
                  </a:schemeClr>
                </a:solidFill>
              </a:rPr>
              <a:t>ensure distinct physical nodes</a:t>
            </a:r>
            <a:endParaRPr lang="en-US" sz="2800" b="1" dirty="0">
              <a:solidFill>
                <a:schemeClr val="accent5">
                  <a:lumMod val="50000"/>
                </a:schemeClr>
              </a:solidFill>
            </a:endParaRPr>
          </a:p>
          <a:p>
            <a:endParaRPr lang="en-US" sz="2800" dirty="0" smtClean="0"/>
          </a:p>
        </p:txBody>
      </p:sp>
      <p:sp>
        <p:nvSpPr>
          <p:cNvPr id="4" name="Slide Number Placeholder 3"/>
          <p:cNvSpPr>
            <a:spLocks noGrp="1"/>
          </p:cNvSpPr>
          <p:nvPr>
            <p:ph type="sldNum" sz="quarter" idx="12"/>
          </p:nvPr>
        </p:nvSpPr>
        <p:spPr/>
        <p:txBody>
          <a:bodyPr/>
          <a:lstStyle/>
          <a:p>
            <a:fld id="{6A4A4DBD-C1B9-FE40-8FEF-473DBC8C018B}" type="slidenum">
              <a:rPr lang="en-US" smtClean="0"/>
              <a:pPr/>
              <a:t>20</a:t>
            </a:fld>
            <a:endParaRPr lang="en-US"/>
          </a:p>
        </p:txBody>
      </p:sp>
      <p:sp>
        <p:nvSpPr>
          <p:cNvPr id="2" name="Title 1"/>
          <p:cNvSpPr>
            <a:spLocks noGrp="1"/>
          </p:cNvSpPr>
          <p:nvPr>
            <p:ph type="title"/>
          </p:nvPr>
        </p:nvSpPr>
        <p:spPr/>
        <p:txBody>
          <a:bodyPr/>
          <a:lstStyle/>
          <a:p>
            <a:r>
              <a:rPr lang="en-US" smtClean="0"/>
              <a:t>Data replication</a:t>
            </a:r>
            <a:endParaRPr lang="en-US" dirty="0"/>
          </a:p>
        </p:txBody>
      </p:sp>
    </p:spTree>
    <p:extLst>
      <p:ext uri="{BB962C8B-B14F-4D97-AF65-F5344CB8AC3E}">
        <p14:creationId xmlns:p14="http://schemas.microsoft.com/office/powerpoint/2010/main" val="6122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smtClean="0">
                <a:solidFill>
                  <a:schemeClr val="accent6">
                    <a:lumMod val="75000"/>
                  </a:schemeClr>
                </a:solidFill>
              </a:rPr>
              <a:t>Gossip: </a:t>
            </a:r>
            <a:r>
              <a:rPr lang="en-US" sz="2800" dirty="0" smtClean="0"/>
              <a:t>Once per second, each node contacts a </a:t>
            </a:r>
            <a:r>
              <a:rPr lang="en-US" sz="2800" b="1" dirty="0" smtClean="0"/>
              <a:t>randomly chosen other node</a:t>
            </a:r>
          </a:p>
          <a:p>
            <a:pPr lvl="1"/>
            <a:r>
              <a:rPr lang="en-US" sz="2800" dirty="0" smtClean="0"/>
              <a:t>They </a:t>
            </a:r>
            <a:r>
              <a:rPr lang="en-US" sz="2800" b="1" dirty="0" smtClean="0">
                <a:solidFill>
                  <a:schemeClr val="accent5">
                    <a:lumMod val="50000"/>
                  </a:schemeClr>
                </a:solidFill>
              </a:rPr>
              <a:t>exchange their lists of known nodes </a:t>
            </a:r>
            <a:r>
              <a:rPr lang="en-US" sz="2800" dirty="0" smtClean="0"/>
              <a:t>(including virtual node IDs)</a:t>
            </a:r>
          </a:p>
          <a:p>
            <a:endParaRPr lang="en-US" sz="2800" dirty="0" smtClean="0"/>
          </a:p>
          <a:p>
            <a:r>
              <a:rPr lang="en-US" sz="2800" dirty="0" smtClean="0"/>
              <a:t>Each node </a:t>
            </a:r>
            <a:r>
              <a:rPr lang="en-US" sz="2800" b="1" dirty="0" smtClean="0">
                <a:solidFill>
                  <a:schemeClr val="accent5">
                    <a:lumMod val="50000"/>
                  </a:schemeClr>
                </a:solidFill>
              </a:rPr>
              <a:t>learns</a:t>
            </a:r>
            <a:r>
              <a:rPr lang="en-US" sz="2800" dirty="0" smtClean="0">
                <a:solidFill>
                  <a:schemeClr val="accent5">
                    <a:lumMod val="50000"/>
                  </a:schemeClr>
                </a:solidFill>
              </a:rPr>
              <a:t> </a:t>
            </a:r>
            <a:r>
              <a:rPr lang="en-US" sz="2800" dirty="0" smtClean="0"/>
              <a:t>which others handle all </a:t>
            </a:r>
            <a:r>
              <a:rPr lang="en-US" sz="2800" b="1" dirty="0" smtClean="0">
                <a:solidFill>
                  <a:schemeClr val="accent5">
                    <a:lumMod val="50000"/>
                  </a:schemeClr>
                </a:solidFill>
              </a:rPr>
              <a:t>key ranges</a:t>
            </a:r>
          </a:p>
          <a:p>
            <a:pPr lvl="1"/>
            <a:endParaRPr lang="en-US" sz="2800" b="1" dirty="0" smtClean="0"/>
          </a:p>
          <a:p>
            <a:pPr lvl="1"/>
            <a:r>
              <a:rPr lang="en-US" sz="2800" b="1" dirty="0" smtClean="0"/>
              <a:t>Result: All</a:t>
            </a:r>
            <a:r>
              <a:rPr lang="en-US" sz="2800" dirty="0" smtClean="0"/>
              <a:t> nodes can send </a:t>
            </a:r>
            <a:r>
              <a:rPr lang="en-US" sz="2800" b="1" dirty="0" smtClean="0">
                <a:solidFill>
                  <a:schemeClr val="accent3">
                    <a:lumMod val="50000"/>
                  </a:schemeClr>
                </a:solidFill>
              </a:rPr>
              <a:t>directly</a:t>
            </a:r>
            <a:r>
              <a:rPr lang="en-US" sz="2800" dirty="0" smtClean="0">
                <a:solidFill>
                  <a:schemeClr val="accent3">
                    <a:lumMod val="50000"/>
                  </a:schemeClr>
                </a:solidFill>
              </a:rPr>
              <a:t> </a:t>
            </a:r>
            <a:r>
              <a:rPr lang="en-US" sz="2800" b="1" dirty="0" smtClean="0">
                <a:solidFill>
                  <a:schemeClr val="accent3">
                    <a:lumMod val="50000"/>
                  </a:schemeClr>
                </a:solidFill>
              </a:rPr>
              <a:t>to any key’s coordinator</a:t>
            </a:r>
            <a:r>
              <a:rPr lang="en-US" sz="2800" dirty="0" smtClean="0"/>
              <a:t> </a:t>
            </a:r>
            <a:r>
              <a:rPr lang="en-US" sz="2800" b="1" dirty="0" smtClean="0">
                <a:solidFill>
                  <a:schemeClr val="accent5">
                    <a:lumMod val="50000"/>
                  </a:schemeClr>
                </a:solidFill>
              </a:rPr>
              <a:t>(“zero-hop DHT”)</a:t>
            </a:r>
          </a:p>
          <a:p>
            <a:pPr lvl="2"/>
            <a:r>
              <a:rPr lang="en-US" sz="2800" b="1" dirty="0" smtClean="0">
                <a:solidFill>
                  <a:schemeClr val="accent3">
                    <a:lumMod val="50000"/>
                  </a:schemeClr>
                </a:solidFill>
              </a:rPr>
              <a:t>Reduces variability </a:t>
            </a:r>
            <a:r>
              <a:rPr lang="en-US" sz="2800" dirty="0" smtClean="0"/>
              <a:t>in response times</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21</a:t>
            </a:fld>
            <a:endParaRPr lang="en-US"/>
          </a:p>
        </p:txBody>
      </p:sp>
      <p:sp>
        <p:nvSpPr>
          <p:cNvPr id="2" name="Title 1"/>
          <p:cNvSpPr>
            <a:spLocks noGrp="1"/>
          </p:cNvSpPr>
          <p:nvPr>
            <p:ph type="title"/>
          </p:nvPr>
        </p:nvSpPr>
        <p:spPr/>
        <p:txBody>
          <a:bodyPr/>
          <a:lstStyle/>
          <a:p>
            <a:r>
              <a:rPr lang="en-US" dirty="0" smtClean="0"/>
              <a:t>Gossip and “lookup”</a:t>
            </a:r>
            <a:endParaRPr lang="en-US" dirty="0"/>
          </a:p>
        </p:txBody>
      </p:sp>
    </p:spTree>
    <p:extLst>
      <p:ext uri="{BB962C8B-B14F-4D97-AF65-F5344CB8AC3E}">
        <p14:creationId xmlns:p14="http://schemas.microsoft.com/office/powerpoint/2010/main" val="77207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Suppose </a:t>
            </a:r>
            <a:r>
              <a:rPr lang="en-US" b="1" dirty="0" smtClean="0"/>
              <a:t>three</a:t>
            </a:r>
            <a:r>
              <a:rPr lang="en-US" dirty="0" smtClean="0"/>
              <a:t> replicas are partitioned into </a:t>
            </a:r>
            <a:r>
              <a:rPr lang="en-US" b="1" dirty="0" smtClean="0"/>
              <a:t>two and one</a:t>
            </a:r>
          </a:p>
          <a:p>
            <a:endParaRPr lang="en-US" dirty="0" smtClean="0"/>
          </a:p>
          <a:p>
            <a:endParaRPr lang="en-US" dirty="0" smtClean="0"/>
          </a:p>
          <a:p>
            <a:endParaRPr lang="en-US" dirty="0"/>
          </a:p>
          <a:p>
            <a:endParaRPr lang="en-US" dirty="0" smtClean="0"/>
          </a:p>
          <a:p>
            <a:r>
              <a:rPr lang="en-US" spc="-150" dirty="0" smtClean="0"/>
              <a:t>If one replica fixed as master, no client in other partition can write</a:t>
            </a:r>
          </a:p>
          <a:p>
            <a:endParaRPr lang="en-US" dirty="0" smtClean="0"/>
          </a:p>
          <a:p>
            <a:r>
              <a:rPr lang="en-US" dirty="0" smtClean="0"/>
              <a:t>In Paxos-based primary-backup, no client in the partition of one can write</a:t>
            </a:r>
          </a:p>
          <a:p>
            <a:endParaRPr lang="en-US" dirty="0" smtClean="0"/>
          </a:p>
          <a:p>
            <a:r>
              <a:rPr lang="en-US" dirty="0" smtClean="0"/>
              <a:t>Traditional distributed databases emphasize consistency over availability when there are partitions</a:t>
            </a:r>
            <a:endParaRPr lang="en-US"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22</a:t>
            </a:fld>
            <a:endParaRPr lang="en-US" dirty="0"/>
          </a:p>
        </p:txBody>
      </p:sp>
      <p:sp>
        <p:nvSpPr>
          <p:cNvPr id="2" name="Title 1"/>
          <p:cNvSpPr>
            <a:spLocks noGrp="1"/>
          </p:cNvSpPr>
          <p:nvPr>
            <p:ph type="title"/>
          </p:nvPr>
        </p:nvSpPr>
        <p:spPr/>
        <p:txBody>
          <a:bodyPr/>
          <a:lstStyle/>
          <a:p>
            <a:r>
              <a:rPr lang="en-US" sz="3600" spc="-150" dirty="0" smtClean="0"/>
              <a:t>Partitions force a choice between availability and consistency</a:t>
            </a:r>
            <a:endParaRPr lang="en-US" sz="3600" spc="-150" dirty="0"/>
          </a:p>
        </p:txBody>
      </p:sp>
      <p:grpSp>
        <p:nvGrpSpPr>
          <p:cNvPr id="43" name="Group 42"/>
          <p:cNvGrpSpPr/>
          <p:nvPr/>
        </p:nvGrpSpPr>
        <p:grpSpPr>
          <a:xfrm>
            <a:off x="961169" y="2013667"/>
            <a:ext cx="7221662" cy="1279602"/>
            <a:chOff x="868101" y="2013667"/>
            <a:chExt cx="7221662" cy="1279602"/>
          </a:xfrm>
        </p:grpSpPr>
        <p:grpSp>
          <p:nvGrpSpPr>
            <p:cNvPr id="32" name="Group 31"/>
            <p:cNvGrpSpPr/>
            <p:nvPr/>
          </p:nvGrpSpPr>
          <p:grpSpPr>
            <a:xfrm>
              <a:off x="868101" y="2022084"/>
              <a:ext cx="2055774" cy="1271185"/>
              <a:chOff x="3868476" y="1714903"/>
              <a:chExt cx="2055774" cy="1271185"/>
            </a:xfrm>
          </p:grpSpPr>
          <p:sp>
            <p:nvSpPr>
              <p:cNvPr id="30" name="Cloud 29"/>
              <p:cNvSpPr/>
              <p:nvPr/>
            </p:nvSpPr>
            <p:spPr>
              <a:xfrm>
                <a:off x="3868476" y="1714903"/>
                <a:ext cx="2055774" cy="1271185"/>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27" name="Oval 26"/>
              <p:cNvSpPr/>
              <p:nvPr/>
            </p:nvSpPr>
            <p:spPr bwMode="auto">
              <a:xfrm>
                <a:off x="4233615" y="2447434"/>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28" name="Oval 27"/>
              <p:cNvSpPr/>
              <p:nvPr/>
            </p:nvSpPr>
            <p:spPr bwMode="auto">
              <a:xfrm>
                <a:off x="4616309" y="1917966"/>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29" name="Oval 28"/>
              <p:cNvSpPr/>
              <p:nvPr/>
            </p:nvSpPr>
            <p:spPr bwMode="auto">
              <a:xfrm rot="20856410">
                <a:off x="5364770" y="2246939"/>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cxnSp>
            <p:nvCxnSpPr>
              <p:cNvPr id="31" name="Straight Connector 30"/>
              <p:cNvCxnSpPr>
                <a:stCxn id="27" idx="0"/>
                <a:endCxn id="28" idx="3"/>
              </p:cNvCxnSpPr>
              <p:nvPr/>
            </p:nvCxnSpPr>
            <p:spPr bwMode="auto">
              <a:xfrm flipV="1">
                <a:off x="4347915" y="2113088"/>
                <a:ext cx="301872" cy="334346"/>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36" name="Straight Connector 35"/>
              <p:cNvCxnSpPr>
                <a:stCxn id="27" idx="6"/>
                <a:endCxn id="29" idx="2"/>
              </p:cNvCxnSpPr>
              <p:nvPr/>
            </p:nvCxnSpPr>
            <p:spPr bwMode="auto">
              <a:xfrm flipV="1">
                <a:off x="4462215" y="2385770"/>
                <a:ext cx="905218" cy="175964"/>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1" name="Straight Connector 40"/>
              <p:cNvCxnSpPr>
                <a:stCxn id="28" idx="6"/>
                <a:endCxn id="29" idx="1"/>
              </p:cNvCxnSpPr>
              <p:nvPr/>
            </p:nvCxnSpPr>
            <p:spPr bwMode="auto">
              <a:xfrm>
                <a:off x="4844909" y="2032266"/>
                <a:ext cx="537876" cy="267380"/>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33" name="Right Arrow 32"/>
            <p:cNvSpPr/>
            <p:nvPr/>
          </p:nvSpPr>
          <p:spPr>
            <a:xfrm>
              <a:off x="3561410" y="2244434"/>
              <a:ext cx="685800" cy="441486"/>
            </a:xfrm>
            <a:prstGeom prst="rightArrow">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61" name="Cloud 60"/>
            <p:cNvSpPr/>
            <p:nvPr/>
          </p:nvSpPr>
          <p:spPr>
            <a:xfrm>
              <a:off x="4891750" y="2031658"/>
              <a:ext cx="1444756" cy="951557"/>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grpSp>
          <p:nvGrpSpPr>
            <p:cNvPr id="42" name="Group 41"/>
            <p:cNvGrpSpPr/>
            <p:nvPr/>
          </p:nvGrpSpPr>
          <p:grpSpPr>
            <a:xfrm>
              <a:off x="5121158" y="2195164"/>
              <a:ext cx="745465" cy="517165"/>
              <a:chOff x="5288472" y="2262240"/>
              <a:chExt cx="745465" cy="517165"/>
            </a:xfrm>
          </p:grpSpPr>
          <p:sp>
            <p:nvSpPr>
              <p:cNvPr id="47" name="Oval 46"/>
              <p:cNvSpPr/>
              <p:nvPr/>
            </p:nvSpPr>
            <p:spPr bwMode="auto">
              <a:xfrm rot="1026486">
                <a:off x="5288472" y="2550805"/>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48" name="Oval 47"/>
              <p:cNvSpPr/>
              <p:nvPr/>
            </p:nvSpPr>
            <p:spPr bwMode="auto">
              <a:xfrm rot="19834220">
                <a:off x="5805337" y="2262240"/>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cxnSp>
            <p:nvCxnSpPr>
              <p:cNvPr id="50" name="Straight Connector 49"/>
              <p:cNvCxnSpPr>
                <a:stCxn id="47" idx="7"/>
                <a:endCxn id="48" idx="2"/>
              </p:cNvCxnSpPr>
              <p:nvPr/>
            </p:nvCxnSpPr>
            <p:spPr bwMode="auto">
              <a:xfrm flipV="1">
                <a:off x="5503794" y="2432702"/>
                <a:ext cx="316292" cy="178933"/>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62" name="Cloud 61"/>
            <p:cNvSpPr/>
            <p:nvPr/>
          </p:nvSpPr>
          <p:spPr>
            <a:xfrm>
              <a:off x="6692260" y="2013667"/>
              <a:ext cx="1397503" cy="920435"/>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49" name="Oval 48"/>
            <p:cNvSpPr/>
            <p:nvPr/>
          </p:nvSpPr>
          <p:spPr bwMode="auto">
            <a:xfrm>
              <a:off x="7416816" y="2393136"/>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grpSp>
    </p:spTree>
    <p:extLst>
      <p:ext uri="{BB962C8B-B14F-4D97-AF65-F5344CB8AC3E}">
        <p14:creationId xmlns:p14="http://schemas.microsoft.com/office/powerpoint/2010/main" val="202131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3201330"/>
          </a:xfrm>
        </p:spPr>
        <p:txBody>
          <a:bodyPr>
            <a:normAutofit fontScale="92500" lnSpcReduction="10000"/>
          </a:bodyPr>
          <a:lstStyle/>
          <a:p>
            <a:r>
              <a:rPr lang="en-US" dirty="0" smtClean="0"/>
              <a:t>Dynamo emphasizes </a:t>
            </a:r>
            <a:r>
              <a:rPr lang="en-US" b="1" dirty="0" smtClean="0">
                <a:solidFill>
                  <a:schemeClr val="accent5">
                    <a:lumMod val="50000"/>
                  </a:schemeClr>
                </a:solidFill>
              </a:rPr>
              <a:t>availability over consistency </a:t>
            </a:r>
            <a:r>
              <a:rPr lang="en-US" dirty="0" smtClean="0"/>
              <a:t>when there are partitions</a:t>
            </a:r>
            <a:br>
              <a:rPr lang="en-US" dirty="0" smtClean="0"/>
            </a:br>
            <a:endParaRPr lang="en-US" dirty="0" smtClean="0"/>
          </a:p>
          <a:p>
            <a:r>
              <a:rPr lang="en-US" dirty="0" smtClean="0"/>
              <a:t>Tell client write complete when only some replicas have stored it</a:t>
            </a:r>
          </a:p>
          <a:p>
            <a:endParaRPr lang="en-US" dirty="0" smtClean="0"/>
          </a:p>
          <a:p>
            <a:r>
              <a:rPr lang="en-US" dirty="0" smtClean="0"/>
              <a:t>Propagate to other replicas in background</a:t>
            </a:r>
          </a:p>
          <a:p>
            <a:endParaRPr lang="en-US" dirty="0" smtClean="0"/>
          </a:p>
          <a:p>
            <a:r>
              <a:rPr lang="en-US" b="1" dirty="0" smtClean="0">
                <a:solidFill>
                  <a:schemeClr val="accent3">
                    <a:lumMod val="50000"/>
                  </a:schemeClr>
                </a:solidFill>
              </a:rPr>
              <a:t>Allows writes in both partitions</a:t>
            </a:r>
            <a:r>
              <a:rPr lang="en-US" dirty="0" smtClean="0"/>
              <a:t>…but risks:</a:t>
            </a:r>
          </a:p>
          <a:p>
            <a:pPr lvl="1"/>
            <a:r>
              <a:rPr lang="en-US" dirty="0"/>
              <a:t>R</a:t>
            </a:r>
            <a:r>
              <a:rPr lang="en-US" dirty="0" smtClean="0"/>
              <a:t>eturning </a:t>
            </a:r>
            <a:r>
              <a:rPr lang="en-US" b="1" dirty="0" smtClean="0">
                <a:solidFill>
                  <a:srgbClr val="FF0000"/>
                </a:solidFill>
              </a:rPr>
              <a:t>stale data</a:t>
            </a:r>
          </a:p>
          <a:p>
            <a:pPr lvl="1"/>
            <a:r>
              <a:rPr lang="en-US" b="1" dirty="0">
                <a:solidFill>
                  <a:srgbClr val="FF0000"/>
                </a:solidFill>
              </a:rPr>
              <a:t>W</a:t>
            </a:r>
            <a:r>
              <a:rPr lang="en-US" b="1" dirty="0" smtClean="0">
                <a:solidFill>
                  <a:srgbClr val="FF0000"/>
                </a:solidFill>
              </a:rPr>
              <a:t>rite conflicts </a:t>
            </a:r>
            <a:r>
              <a:rPr lang="en-US" dirty="0" smtClean="0"/>
              <a:t>when partition heals:</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23</a:t>
            </a:fld>
            <a:endParaRPr lang="en-US"/>
          </a:p>
        </p:txBody>
      </p:sp>
      <p:sp>
        <p:nvSpPr>
          <p:cNvPr id="2" name="Title 1"/>
          <p:cNvSpPr>
            <a:spLocks noGrp="1"/>
          </p:cNvSpPr>
          <p:nvPr>
            <p:ph type="title"/>
          </p:nvPr>
        </p:nvSpPr>
        <p:spPr/>
        <p:txBody>
          <a:bodyPr/>
          <a:lstStyle/>
          <a:p>
            <a:r>
              <a:rPr lang="en-US" dirty="0" smtClean="0"/>
              <a:t>Alternative: Eventual consistency</a:t>
            </a:r>
            <a:endParaRPr lang="en-US" dirty="0"/>
          </a:p>
        </p:txBody>
      </p:sp>
      <p:sp>
        <p:nvSpPr>
          <p:cNvPr id="20" name="TextBox 19"/>
          <p:cNvSpPr txBox="1"/>
          <p:nvPr/>
        </p:nvSpPr>
        <p:spPr>
          <a:xfrm>
            <a:off x="4962532" y="5833867"/>
            <a:ext cx="1352057" cy="400110"/>
          </a:xfrm>
          <a:prstGeom prst="rect">
            <a:avLst/>
          </a:prstGeom>
          <a:noFill/>
        </p:spPr>
        <p:txBody>
          <a:bodyPr wrap="square" rtlCol="0">
            <a:spAutoFit/>
          </a:bodyPr>
          <a:lstStyle/>
          <a:p>
            <a:r>
              <a:rPr lang="en-US" i="0" spc="-150" smtClean="0"/>
              <a:t>put(k,v</a:t>
            </a:r>
            <a:r>
              <a:rPr lang="en-US" i="0" spc="-150" baseline="-25000" smtClean="0"/>
              <a:t>0</a:t>
            </a:r>
            <a:r>
              <a:rPr lang="en-US" i="0" spc="-150" dirty="0" smtClean="0"/>
              <a:t>)</a:t>
            </a:r>
            <a:endParaRPr lang="en-US" i="0" spc="-150" dirty="0"/>
          </a:p>
        </p:txBody>
      </p:sp>
      <p:sp>
        <p:nvSpPr>
          <p:cNvPr id="21" name="TextBox 20"/>
          <p:cNvSpPr txBox="1"/>
          <p:nvPr/>
        </p:nvSpPr>
        <p:spPr>
          <a:xfrm>
            <a:off x="6861978" y="5783758"/>
            <a:ext cx="1387142" cy="400110"/>
          </a:xfrm>
          <a:prstGeom prst="rect">
            <a:avLst/>
          </a:prstGeom>
          <a:noFill/>
        </p:spPr>
        <p:txBody>
          <a:bodyPr wrap="square" rtlCol="0">
            <a:spAutoFit/>
          </a:bodyPr>
          <a:lstStyle/>
          <a:p>
            <a:r>
              <a:rPr lang="en-US" i="0" spc="-150" dirty="0" smtClean="0"/>
              <a:t>put(k,v</a:t>
            </a:r>
            <a:r>
              <a:rPr lang="en-US" i="0" spc="-150" baseline="-25000" dirty="0" smtClean="0"/>
              <a:t>1</a:t>
            </a:r>
            <a:r>
              <a:rPr lang="en-US" i="0" spc="-150" dirty="0" smtClean="0"/>
              <a:t>)</a:t>
            </a:r>
            <a:endParaRPr lang="en-US" i="0" spc="-150" dirty="0"/>
          </a:p>
        </p:txBody>
      </p:sp>
      <p:sp>
        <p:nvSpPr>
          <p:cNvPr id="30" name="TextBox 29"/>
          <p:cNvSpPr txBox="1"/>
          <p:nvPr/>
        </p:nvSpPr>
        <p:spPr>
          <a:xfrm>
            <a:off x="1371973" y="6183868"/>
            <a:ext cx="1138665" cy="369332"/>
          </a:xfrm>
          <a:prstGeom prst="rect">
            <a:avLst/>
          </a:prstGeom>
          <a:noFill/>
        </p:spPr>
        <p:txBody>
          <a:bodyPr wrap="square" rtlCol="0">
            <a:spAutoFit/>
          </a:bodyPr>
          <a:lstStyle/>
          <a:p>
            <a:r>
              <a:rPr lang="en-US" b="1" i="0" dirty="0" smtClean="0">
                <a:solidFill>
                  <a:srgbClr val="FF0000"/>
                </a:solidFill>
              </a:rPr>
              <a:t>?@%$!!</a:t>
            </a:r>
            <a:endParaRPr lang="en-US" b="1" i="0" dirty="0">
              <a:solidFill>
                <a:srgbClr val="FF0000"/>
              </a:solidFill>
            </a:endParaRPr>
          </a:p>
        </p:txBody>
      </p:sp>
      <p:grpSp>
        <p:nvGrpSpPr>
          <p:cNvPr id="31" name="Group 30"/>
          <p:cNvGrpSpPr/>
          <p:nvPr/>
        </p:nvGrpSpPr>
        <p:grpSpPr>
          <a:xfrm>
            <a:off x="892534" y="4763430"/>
            <a:ext cx="7221662" cy="1279602"/>
            <a:chOff x="868101" y="2013667"/>
            <a:chExt cx="7221662" cy="1279602"/>
          </a:xfrm>
        </p:grpSpPr>
        <p:grpSp>
          <p:nvGrpSpPr>
            <p:cNvPr id="32" name="Group 31"/>
            <p:cNvGrpSpPr/>
            <p:nvPr/>
          </p:nvGrpSpPr>
          <p:grpSpPr>
            <a:xfrm>
              <a:off x="868101" y="2022084"/>
              <a:ext cx="2055774" cy="1271185"/>
              <a:chOff x="3868476" y="1714903"/>
              <a:chExt cx="2055774" cy="1271185"/>
            </a:xfrm>
          </p:grpSpPr>
          <p:sp>
            <p:nvSpPr>
              <p:cNvPr id="41" name="Cloud 40"/>
              <p:cNvSpPr/>
              <p:nvPr/>
            </p:nvSpPr>
            <p:spPr>
              <a:xfrm>
                <a:off x="3868476" y="1714903"/>
                <a:ext cx="2055774" cy="1271185"/>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42" name="Oval 41"/>
              <p:cNvSpPr/>
              <p:nvPr/>
            </p:nvSpPr>
            <p:spPr bwMode="auto">
              <a:xfrm>
                <a:off x="4233615" y="2447434"/>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43" name="Oval 42"/>
              <p:cNvSpPr/>
              <p:nvPr/>
            </p:nvSpPr>
            <p:spPr bwMode="auto">
              <a:xfrm>
                <a:off x="4616309" y="1917966"/>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44" name="Oval 43"/>
              <p:cNvSpPr/>
              <p:nvPr/>
            </p:nvSpPr>
            <p:spPr bwMode="auto">
              <a:xfrm rot="20856410">
                <a:off x="5364770" y="2246939"/>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cxnSp>
            <p:nvCxnSpPr>
              <p:cNvPr id="45" name="Straight Connector 44"/>
              <p:cNvCxnSpPr/>
              <p:nvPr/>
            </p:nvCxnSpPr>
            <p:spPr bwMode="auto">
              <a:xfrm flipV="1">
                <a:off x="4347915" y="2113088"/>
                <a:ext cx="301872" cy="334346"/>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6" name="Straight Connector 45"/>
              <p:cNvCxnSpPr/>
              <p:nvPr/>
            </p:nvCxnSpPr>
            <p:spPr bwMode="auto">
              <a:xfrm flipV="1">
                <a:off x="4462215" y="2385770"/>
                <a:ext cx="905218" cy="175964"/>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7" name="Straight Connector 46"/>
              <p:cNvCxnSpPr/>
              <p:nvPr/>
            </p:nvCxnSpPr>
            <p:spPr bwMode="auto">
              <a:xfrm>
                <a:off x="4844909" y="2032266"/>
                <a:ext cx="537876" cy="267380"/>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33" name="Right Arrow 32"/>
            <p:cNvSpPr/>
            <p:nvPr/>
          </p:nvSpPr>
          <p:spPr>
            <a:xfrm rot="10800000">
              <a:off x="3561410" y="2244434"/>
              <a:ext cx="685800" cy="441486"/>
            </a:xfrm>
            <a:prstGeom prst="rightArrow">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34" name="Cloud 33"/>
            <p:cNvSpPr/>
            <p:nvPr/>
          </p:nvSpPr>
          <p:spPr>
            <a:xfrm>
              <a:off x="4891750" y="2031658"/>
              <a:ext cx="1444756" cy="951557"/>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grpSp>
          <p:nvGrpSpPr>
            <p:cNvPr id="35" name="Group 34"/>
            <p:cNvGrpSpPr/>
            <p:nvPr/>
          </p:nvGrpSpPr>
          <p:grpSpPr>
            <a:xfrm>
              <a:off x="5121158" y="2195164"/>
              <a:ext cx="745465" cy="517165"/>
              <a:chOff x="5288472" y="2262240"/>
              <a:chExt cx="745465" cy="517165"/>
            </a:xfrm>
          </p:grpSpPr>
          <p:sp>
            <p:nvSpPr>
              <p:cNvPr id="38" name="Oval 37"/>
              <p:cNvSpPr/>
              <p:nvPr/>
            </p:nvSpPr>
            <p:spPr bwMode="auto">
              <a:xfrm rot="1026486">
                <a:off x="5288472" y="2550805"/>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sp>
            <p:nvSpPr>
              <p:cNvPr id="39" name="Oval 38"/>
              <p:cNvSpPr/>
              <p:nvPr/>
            </p:nvSpPr>
            <p:spPr bwMode="auto">
              <a:xfrm rot="19834220">
                <a:off x="5805337" y="2262240"/>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cxnSp>
            <p:nvCxnSpPr>
              <p:cNvPr id="40" name="Straight Connector 39"/>
              <p:cNvCxnSpPr/>
              <p:nvPr/>
            </p:nvCxnSpPr>
            <p:spPr bwMode="auto">
              <a:xfrm flipV="1">
                <a:off x="5503794" y="2432702"/>
                <a:ext cx="316292" cy="178933"/>
              </a:xfrm>
              <a:prstGeom prst="line">
                <a:avLst/>
              </a:prstGeom>
              <a:solidFill>
                <a:schemeClr val="accent1"/>
              </a:solidFill>
              <a:ln w="28575" cap="flat" cmpd="sng" algn="ctr">
                <a:solidFill>
                  <a:schemeClr val="tx1"/>
                </a:solidFill>
                <a:prstDash val="solid"/>
                <a:round/>
                <a:headEnd type="none" w="med" len="med"/>
                <a:tailEnd type="non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36" name="Cloud 35"/>
            <p:cNvSpPr/>
            <p:nvPr/>
          </p:nvSpPr>
          <p:spPr>
            <a:xfrm>
              <a:off x="6692260" y="2013667"/>
              <a:ext cx="1397503" cy="920435"/>
            </a:xfrm>
            <a:prstGeom prst="cloud">
              <a:avLst/>
            </a:prstGeom>
            <a:solidFill>
              <a:schemeClr val="accent1">
                <a:lumMod val="20000"/>
                <a:lumOff val="8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37" name="Oval 36"/>
            <p:cNvSpPr/>
            <p:nvPr/>
          </p:nvSpPr>
          <p:spPr bwMode="auto">
            <a:xfrm>
              <a:off x="7416816" y="2393136"/>
              <a:ext cx="228600" cy="228600"/>
            </a:xfrm>
            <a:prstGeom prst="ellipse">
              <a:avLst/>
            </a:prstGeom>
            <a:solidFill>
              <a:schemeClr val="tx1"/>
            </a:solidFill>
            <a:ln w="2857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1" u="none" strike="noStrike" cap="none" normalizeH="0" baseline="0">
                <a:ln>
                  <a:noFill/>
                </a:ln>
                <a:solidFill>
                  <a:schemeClr val="tx1"/>
                </a:solidFill>
                <a:effectLst/>
                <a:latin typeface="Tahoma" charset="0"/>
                <a:ea typeface="Batang" charset="0"/>
                <a:cs typeface="Arial" charset="0"/>
              </a:endParaRPr>
            </a:p>
          </p:txBody>
        </p:sp>
      </p:grpSp>
    </p:spTree>
    <p:extLst>
      <p:ext uri="{BB962C8B-B14F-4D97-AF65-F5344CB8AC3E}">
        <p14:creationId xmlns:p14="http://schemas.microsoft.com/office/powerpoint/2010/main" val="564793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spc="-150" dirty="0" smtClean="0"/>
              <a:t>If </a:t>
            </a:r>
            <a:r>
              <a:rPr lang="en-US" sz="2800" b="1" spc="-150" dirty="0" smtClean="0">
                <a:solidFill>
                  <a:schemeClr val="accent3">
                    <a:lumMod val="50000"/>
                  </a:schemeClr>
                </a:solidFill>
              </a:rPr>
              <a:t>no failure</a:t>
            </a:r>
            <a:r>
              <a:rPr lang="en-US" sz="2800" spc="-150" dirty="0" smtClean="0"/>
              <a:t>, reap </a:t>
            </a:r>
            <a:r>
              <a:rPr lang="en-US" sz="2800" b="1" spc="-150" dirty="0" smtClean="0">
                <a:solidFill>
                  <a:schemeClr val="accent3">
                    <a:lumMod val="50000"/>
                  </a:schemeClr>
                </a:solidFill>
              </a:rPr>
              <a:t>consistency benefits </a:t>
            </a:r>
            <a:r>
              <a:rPr lang="en-US" sz="2800" spc="-150" dirty="0" smtClean="0"/>
              <a:t>of single master</a:t>
            </a:r>
          </a:p>
          <a:p>
            <a:pPr lvl="1"/>
            <a:r>
              <a:rPr lang="en-US" sz="2800" dirty="0" smtClean="0"/>
              <a:t>Else </a:t>
            </a:r>
            <a:r>
              <a:rPr lang="en-US" sz="2800" b="1" dirty="0" smtClean="0">
                <a:solidFill>
                  <a:schemeClr val="accent6">
                    <a:lumMod val="75000"/>
                  </a:schemeClr>
                </a:solidFill>
              </a:rPr>
              <a:t>sacrifice consistency </a:t>
            </a:r>
            <a:r>
              <a:rPr lang="en-US" sz="2800" dirty="0" smtClean="0"/>
              <a:t>to </a:t>
            </a:r>
            <a:r>
              <a:rPr lang="en-US" sz="2800" b="1" dirty="0" smtClean="0">
                <a:solidFill>
                  <a:schemeClr val="accent3">
                    <a:lumMod val="50000"/>
                  </a:schemeClr>
                </a:solidFill>
              </a:rPr>
              <a:t>allow progress</a:t>
            </a:r>
          </a:p>
          <a:p>
            <a:endParaRPr lang="en-US" sz="2800" dirty="0" smtClean="0"/>
          </a:p>
          <a:p>
            <a:r>
              <a:rPr lang="en-US" sz="2800" dirty="0" smtClean="0"/>
              <a:t>Dynamo tries to store all values put() under a key on </a:t>
            </a:r>
            <a:r>
              <a:rPr lang="en-US" sz="2800" b="1" dirty="0" smtClean="0">
                <a:solidFill>
                  <a:schemeClr val="accent5">
                    <a:lumMod val="50000"/>
                  </a:schemeClr>
                </a:solidFill>
              </a:rPr>
              <a:t>first </a:t>
            </a:r>
            <a:r>
              <a:rPr lang="en-US" sz="2800" b="1" i="1" dirty="0" smtClean="0">
                <a:solidFill>
                  <a:schemeClr val="accent5">
                    <a:lumMod val="50000"/>
                  </a:schemeClr>
                </a:solidFill>
              </a:rPr>
              <a:t>N</a:t>
            </a:r>
            <a:r>
              <a:rPr lang="en-US" sz="2800" b="1" dirty="0" smtClean="0">
                <a:solidFill>
                  <a:schemeClr val="accent5">
                    <a:lumMod val="50000"/>
                  </a:schemeClr>
                </a:solidFill>
              </a:rPr>
              <a:t> live nodes </a:t>
            </a:r>
            <a:r>
              <a:rPr lang="en-US" sz="2800" dirty="0" smtClean="0"/>
              <a:t>of coordinator’s </a:t>
            </a:r>
            <a:r>
              <a:rPr lang="en-US" sz="2800" b="1" dirty="0" smtClean="0"/>
              <a:t>preference list</a:t>
            </a:r>
          </a:p>
          <a:p>
            <a:endParaRPr lang="en-US" sz="2800" dirty="0" smtClean="0"/>
          </a:p>
          <a:p>
            <a:r>
              <a:rPr lang="en-US" sz="2800" b="1" dirty="0" smtClean="0">
                <a:solidFill>
                  <a:schemeClr val="accent5">
                    <a:lumMod val="50000"/>
                  </a:schemeClr>
                </a:solidFill>
              </a:rPr>
              <a:t>BUT to speed up </a:t>
            </a:r>
            <a:r>
              <a:rPr lang="en-US" sz="2800" dirty="0" smtClean="0"/>
              <a:t>get() and put():</a:t>
            </a:r>
          </a:p>
          <a:p>
            <a:pPr lvl="1"/>
            <a:r>
              <a:rPr lang="en-US" sz="2800" dirty="0" smtClean="0"/>
              <a:t>Coordinator returns “success” for </a:t>
            </a:r>
            <a:r>
              <a:rPr lang="en-US" sz="2800" b="1" dirty="0" smtClean="0"/>
              <a:t>put</a:t>
            </a:r>
            <a:r>
              <a:rPr lang="en-US" sz="2800" dirty="0" smtClean="0"/>
              <a:t> when </a:t>
            </a:r>
            <a:r>
              <a:rPr lang="en-US" sz="2800" b="1" dirty="0" smtClean="0"/>
              <a:t>W</a:t>
            </a:r>
            <a:r>
              <a:rPr lang="en-US" sz="2800" dirty="0" smtClean="0"/>
              <a:t> &lt; N replicas have completed </a:t>
            </a:r>
            <a:r>
              <a:rPr lang="en-US" sz="2800" b="1" dirty="0" smtClean="0"/>
              <a:t>write</a:t>
            </a:r>
          </a:p>
          <a:p>
            <a:pPr lvl="1"/>
            <a:r>
              <a:rPr lang="en-US" sz="2800" dirty="0" smtClean="0"/>
              <a:t>Coordinator returns “success” for </a:t>
            </a:r>
            <a:r>
              <a:rPr lang="en-US" sz="2800" b="1" dirty="0" smtClean="0"/>
              <a:t>get</a:t>
            </a:r>
            <a:r>
              <a:rPr lang="en-US" sz="2800" dirty="0" smtClean="0"/>
              <a:t> when </a:t>
            </a:r>
            <a:r>
              <a:rPr lang="en-US" sz="2800" b="1" dirty="0" smtClean="0"/>
              <a:t>R</a:t>
            </a:r>
            <a:r>
              <a:rPr lang="en-US" sz="2800" dirty="0" smtClean="0"/>
              <a:t> &lt; N replicas have completed </a:t>
            </a:r>
            <a:r>
              <a:rPr lang="en-US" sz="2800" b="1" dirty="0" smtClean="0"/>
              <a:t>read</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24</a:t>
            </a:fld>
            <a:endParaRPr lang="en-US" dirty="0"/>
          </a:p>
        </p:txBody>
      </p:sp>
      <p:sp>
        <p:nvSpPr>
          <p:cNvPr id="2" name="Title 1"/>
          <p:cNvSpPr>
            <a:spLocks noGrp="1"/>
          </p:cNvSpPr>
          <p:nvPr>
            <p:ph type="title"/>
          </p:nvPr>
        </p:nvSpPr>
        <p:spPr/>
        <p:txBody>
          <a:bodyPr/>
          <a:lstStyle/>
          <a:p>
            <a:r>
              <a:rPr lang="en-US" dirty="0" smtClean="0"/>
              <a:t>Mechanism: Sloppy quorums</a:t>
            </a:r>
            <a:endParaRPr lang="en-US" dirty="0"/>
          </a:p>
        </p:txBody>
      </p:sp>
    </p:spTree>
    <p:extLst>
      <p:ext uri="{BB962C8B-B14F-4D97-AF65-F5344CB8AC3E}">
        <p14:creationId xmlns:p14="http://schemas.microsoft.com/office/powerpoint/2010/main" val="63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Suppose coordinator </a:t>
            </a:r>
            <a:r>
              <a:rPr lang="en-US" sz="2800" b="1" dirty="0" smtClean="0">
                <a:solidFill>
                  <a:schemeClr val="accent6">
                    <a:lumMod val="75000"/>
                  </a:schemeClr>
                </a:solidFill>
              </a:rPr>
              <a:t>doesn’t receive </a:t>
            </a:r>
            <a:r>
              <a:rPr lang="en-US" sz="2800" b="1" i="1" dirty="0" smtClean="0">
                <a:solidFill>
                  <a:schemeClr val="accent6">
                    <a:lumMod val="75000"/>
                  </a:schemeClr>
                </a:solidFill>
              </a:rPr>
              <a:t>W</a:t>
            </a:r>
            <a:r>
              <a:rPr lang="en-US" sz="2800" b="1" dirty="0" smtClean="0">
                <a:solidFill>
                  <a:schemeClr val="accent6">
                    <a:lumMod val="75000"/>
                  </a:schemeClr>
                </a:solidFill>
              </a:rPr>
              <a:t> replies </a:t>
            </a:r>
            <a:r>
              <a:rPr lang="en-US" sz="2800" dirty="0" smtClean="0"/>
              <a:t>when replicating a put()</a:t>
            </a:r>
          </a:p>
          <a:p>
            <a:pPr lvl="1"/>
            <a:r>
              <a:rPr lang="en-US" sz="2800" dirty="0" smtClean="0"/>
              <a:t>Could return failure, but remember goal of </a:t>
            </a:r>
            <a:r>
              <a:rPr lang="en-US" sz="2800" b="1" dirty="0" smtClean="0">
                <a:solidFill>
                  <a:schemeClr val="accent5">
                    <a:lumMod val="50000"/>
                  </a:schemeClr>
                </a:solidFill>
              </a:rPr>
              <a:t>high availability for writes…</a:t>
            </a:r>
          </a:p>
          <a:p>
            <a:endParaRPr lang="en-US" sz="2800" dirty="0" smtClean="0"/>
          </a:p>
          <a:p>
            <a:endParaRPr lang="en-US" sz="2800" b="1" dirty="0" smtClean="0">
              <a:solidFill>
                <a:schemeClr val="accent5">
                  <a:lumMod val="50000"/>
                </a:schemeClr>
              </a:solidFill>
            </a:endParaRPr>
          </a:p>
          <a:p>
            <a:r>
              <a:rPr lang="en-US" sz="2800" b="1" dirty="0" smtClean="0">
                <a:solidFill>
                  <a:schemeClr val="accent5">
                    <a:lumMod val="50000"/>
                  </a:schemeClr>
                </a:solidFill>
              </a:rPr>
              <a:t>Hinted handoff: </a:t>
            </a:r>
            <a:r>
              <a:rPr lang="en-US" sz="2800" dirty="0" smtClean="0"/>
              <a:t>Coordinator </a:t>
            </a:r>
            <a:r>
              <a:rPr lang="en-US" sz="2800" b="1" dirty="0" smtClean="0"/>
              <a:t>tries next successors </a:t>
            </a:r>
            <a:r>
              <a:rPr lang="en-US" sz="2800" dirty="0" smtClean="0"/>
              <a:t>in preference list (</a:t>
            </a:r>
            <a:r>
              <a:rPr lang="en-US" sz="2800" b="1" dirty="0" smtClean="0"/>
              <a:t>beyond first </a:t>
            </a:r>
            <a:r>
              <a:rPr lang="en-US" sz="2800" b="1" i="1" dirty="0" smtClean="0"/>
              <a:t>N</a:t>
            </a:r>
            <a:r>
              <a:rPr lang="en-US" sz="2800" dirty="0" smtClean="0"/>
              <a:t>) if necessary</a:t>
            </a:r>
          </a:p>
          <a:p>
            <a:pPr lvl="1"/>
            <a:r>
              <a:rPr lang="en-US" sz="2800" dirty="0" smtClean="0"/>
              <a:t>Indicates the </a:t>
            </a:r>
            <a:r>
              <a:rPr lang="en-US" sz="2800" b="1" dirty="0" smtClean="0"/>
              <a:t>intended replica node </a:t>
            </a:r>
            <a:r>
              <a:rPr lang="en-US" sz="2800" dirty="0" smtClean="0"/>
              <a:t>to recipient</a:t>
            </a:r>
          </a:p>
          <a:p>
            <a:pPr lvl="1"/>
            <a:r>
              <a:rPr lang="en-US" sz="2800" b="1" dirty="0" smtClean="0"/>
              <a:t>Recipient</a:t>
            </a:r>
            <a:r>
              <a:rPr lang="en-US" sz="2800" dirty="0" smtClean="0"/>
              <a:t> will periodically try to forward to the </a:t>
            </a:r>
            <a:r>
              <a:rPr lang="en-US" sz="2800" b="1" dirty="0" smtClean="0"/>
              <a:t>intended replica node</a:t>
            </a:r>
            <a:endParaRPr lang="en-US" sz="2800" b="1"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25</a:t>
            </a:fld>
            <a:endParaRPr lang="en-US"/>
          </a:p>
        </p:txBody>
      </p:sp>
      <p:sp>
        <p:nvSpPr>
          <p:cNvPr id="2" name="Title 1"/>
          <p:cNvSpPr>
            <a:spLocks noGrp="1"/>
          </p:cNvSpPr>
          <p:nvPr>
            <p:ph type="title"/>
          </p:nvPr>
        </p:nvSpPr>
        <p:spPr/>
        <p:txBody>
          <a:bodyPr/>
          <a:lstStyle/>
          <a:p>
            <a:r>
              <a:rPr lang="en-US" dirty="0" smtClean="0"/>
              <a:t>Sloppy quorums: Hinted handoff</a:t>
            </a:r>
            <a:endParaRPr lang="en-US" dirty="0"/>
          </a:p>
        </p:txBody>
      </p:sp>
    </p:spTree>
    <p:extLst>
      <p:ext uri="{BB962C8B-B14F-4D97-AF65-F5344CB8AC3E}">
        <p14:creationId xmlns:p14="http://schemas.microsoft.com/office/powerpoint/2010/main" val="214605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Slide Number Placeholder 3"/>
          <p:cNvSpPr>
            <a:spLocks noGrp="1"/>
          </p:cNvSpPr>
          <p:nvPr>
            <p:ph type="sldNum" sz="quarter" idx="12"/>
          </p:nvPr>
        </p:nvSpPr>
        <p:spPr/>
        <p:txBody>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258DAD32-E849-D841-AA84-E87C2CF7A7E1}" type="slidenum">
              <a:rPr lang="en-US" altLang="en-US" smtClean="0"/>
              <a:pPr/>
              <a:t>26</a:t>
            </a:fld>
            <a:endParaRPr lang="en-US" altLang="en-US"/>
          </a:p>
        </p:txBody>
      </p:sp>
      <p:sp>
        <p:nvSpPr>
          <p:cNvPr id="38916" name="Rectangle 2"/>
          <p:cNvSpPr>
            <a:spLocks noGrp="1" noChangeArrowheads="1"/>
          </p:cNvSpPr>
          <p:nvPr>
            <p:ph type="title"/>
          </p:nvPr>
        </p:nvSpPr>
        <p:spPr/>
        <p:txBody>
          <a:bodyPr/>
          <a:lstStyle/>
          <a:p>
            <a:r>
              <a:rPr lang="en-US" altLang="en-US" dirty="0" smtClean="0"/>
              <a:t>Hinted handoff: Example</a:t>
            </a:r>
            <a:endParaRPr lang="en-US" alt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630" y="1898643"/>
            <a:ext cx="3886606" cy="305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881222" y="1943038"/>
            <a:ext cx="1039091" cy="505691"/>
          </a:xfrm>
          <a:prstGeom prst="rect">
            <a:avLst/>
          </a:prstGeom>
          <a:solidFill>
            <a:schemeClr val="bg1"/>
          </a:solidFill>
          <a:ln w="28575">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18" name="TextBox 17"/>
          <p:cNvSpPr txBox="1"/>
          <p:nvPr/>
        </p:nvSpPr>
        <p:spPr>
          <a:xfrm>
            <a:off x="7147633" y="2560940"/>
            <a:ext cx="1767767" cy="461665"/>
          </a:xfrm>
          <a:prstGeom prst="rect">
            <a:avLst/>
          </a:prstGeom>
          <a:noFill/>
        </p:spPr>
        <p:txBody>
          <a:bodyPr wrap="square" rtlCol="0">
            <a:spAutoFit/>
          </a:bodyPr>
          <a:lstStyle/>
          <a:p>
            <a:r>
              <a:rPr lang="en-US" sz="2400" i="1" smtClean="0">
                <a:solidFill>
                  <a:schemeClr val="accent6">
                    <a:lumMod val="75000"/>
                  </a:schemeClr>
                </a:solidFill>
                <a:latin typeface="Times New Roman" charset="0"/>
                <a:ea typeface="Times New Roman" charset="0"/>
                <a:cs typeface="Times New Roman" charset="0"/>
              </a:rPr>
              <a:t>Coordinator</a:t>
            </a:r>
            <a:endParaRPr lang="en-US" sz="2400" b="0" dirty="0" smtClean="0">
              <a:latin typeface="Times New Roman" charset="0"/>
              <a:ea typeface="Times New Roman" charset="0"/>
              <a:cs typeface="Times New Roman" charset="0"/>
            </a:endParaRPr>
          </a:p>
        </p:txBody>
      </p:sp>
      <p:sp>
        <p:nvSpPr>
          <p:cNvPr id="20" name="TextBox 19"/>
          <p:cNvSpPr txBox="1"/>
          <p:nvPr/>
        </p:nvSpPr>
        <p:spPr>
          <a:xfrm>
            <a:off x="6705933" y="1572527"/>
            <a:ext cx="1023037" cy="461665"/>
          </a:xfrm>
          <a:prstGeom prst="rect">
            <a:avLst/>
          </a:prstGeom>
          <a:noFill/>
        </p:spPr>
        <p:txBody>
          <a:bodyPr wrap="none" rtlCol="0">
            <a:spAutoFit/>
          </a:bodyPr>
          <a:lstStyle/>
          <a:p>
            <a:r>
              <a:rPr lang="en-US" sz="2400" b="0" smtClean="0">
                <a:latin typeface="Times New Roman" charset="0"/>
                <a:ea typeface="Times New Roman" charset="0"/>
                <a:cs typeface="Times New Roman" charset="0"/>
              </a:rPr>
              <a:t>Key </a:t>
            </a:r>
            <a:r>
              <a:rPr lang="en-US" sz="2400" smtClean="0">
                <a:latin typeface="Times New Roman" charset="0"/>
                <a:ea typeface="Times New Roman" charset="0"/>
                <a:cs typeface="Times New Roman" charset="0"/>
              </a:rPr>
              <a:t>K</a:t>
            </a:r>
          </a:p>
        </p:txBody>
      </p:sp>
      <p:sp>
        <p:nvSpPr>
          <p:cNvPr id="10" name="Content Placeholder 9"/>
          <p:cNvSpPr>
            <a:spLocks noGrp="1"/>
          </p:cNvSpPr>
          <p:nvPr>
            <p:ph idx="1"/>
          </p:nvPr>
        </p:nvSpPr>
        <p:spPr>
          <a:xfrm>
            <a:off x="152400" y="1447800"/>
            <a:ext cx="5418096" cy="5029200"/>
          </a:xfrm>
        </p:spPr>
        <p:txBody>
          <a:bodyPr>
            <a:normAutofit/>
          </a:bodyPr>
          <a:lstStyle/>
          <a:p>
            <a:r>
              <a:rPr lang="en-US" sz="2800" dirty="0"/>
              <a:t>Suppose </a:t>
            </a:r>
            <a:r>
              <a:rPr lang="en-US" sz="2800" b="1" dirty="0">
                <a:solidFill>
                  <a:srgbClr val="FF0000"/>
                </a:solidFill>
              </a:rPr>
              <a:t>C fails</a:t>
            </a:r>
          </a:p>
          <a:p>
            <a:pPr lvl="1"/>
            <a:r>
              <a:rPr lang="en-US" sz="2800" b="1" dirty="0" smtClean="0"/>
              <a:t>Node E</a:t>
            </a:r>
            <a:r>
              <a:rPr lang="en-US" sz="2800" dirty="0" smtClean="0"/>
              <a:t> </a:t>
            </a:r>
            <a:r>
              <a:rPr lang="en-US" sz="2800" dirty="0"/>
              <a:t>is in </a:t>
            </a:r>
            <a:r>
              <a:rPr lang="en-US" sz="2800" b="1" dirty="0"/>
              <a:t>preference list</a:t>
            </a:r>
          </a:p>
          <a:p>
            <a:pPr lvl="2"/>
            <a:r>
              <a:rPr lang="en-US" sz="2800" dirty="0"/>
              <a:t>Needs to receive </a:t>
            </a:r>
            <a:r>
              <a:rPr lang="en-US" sz="2800" dirty="0" smtClean="0"/>
              <a:t>replica of the data</a:t>
            </a:r>
            <a:endParaRPr lang="en-US" sz="2800" dirty="0"/>
          </a:p>
          <a:p>
            <a:pPr lvl="1"/>
            <a:r>
              <a:rPr lang="en-US" sz="2800" dirty="0"/>
              <a:t>Hinted Handoff: replica </a:t>
            </a:r>
            <a:r>
              <a:rPr lang="en-US" sz="2800" dirty="0" smtClean="0"/>
              <a:t>at </a:t>
            </a:r>
            <a:r>
              <a:rPr lang="en-US" sz="2800" b="1" dirty="0" smtClean="0"/>
              <a:t>E</a:t>
            </a:r>
            <a:r>
              <a:rPr lang="en-US" sz="2800" dirty="0" smtClean="0"/>
              <a:t> points to node </a:t>
            </a:r>
            <a:r>
              <a:rPr lang="en-US" sz="2800" b="1" dirty="0" smtClean="0"/>
              <a:t>C</a:t>
            </a:r>
            <a:endParaRPr lang="en-US" sz="2800" b="1" dirty="0"/>
          </a:p>
          <a:p>
            <a:endParaRPr lang="en-US" sz="2800" dirty="0" smtClean="0"/>
          </a:p>
          <a:p>
            <a:endParaRPr lang="en-US" sz="2800" dirty="0" smtClean="0"/>
          </a:p>
          <a:p>
            <a:r>
              <a:rPr lang="en-US" sz="2800" dirty="0" smtClean="0"/>
              <a:t>When </a:t>
            </a:r>
            <a:r>
              <a:rPr lang="en-US" sz="2800" b="1" dirty="0">
                <a:solidFill>
                  <a:schemeClr val="accent3">
                    <a:lumMod val="50000"/>
                  </a:schemeClr>
                </a:solidFill>
              </a:rPr>
              <a:t>C comes back</a:t>
            </a:r>
          </a:p>
          <a:p>
            <a:pPr lvl="1"/>
            <a:r>
              <a:rPr lang="en-US" sz="2800" b="1" dirty="0"/>
              <a:t>E</a:t>
            </a:r>
            <a:r>
              <a:rPr lang="en-US" sz="2800" dirty="0"/>
              <a:t> forwards the </a:t>
            </a:r>
            <a:r>
              <a:rPr lang="en-US" sz="2800" dirty="0" smtClean="0"/>
              <a:t>replicated data back to </a:t>
            </a:r>
            <a:r>
              <a:rPr lang="en-US" sz="2800" b="1" dirty="0" smtClean="0"/>
              <a:t>C</a:t>
            </a:r>
            <a:endParaRPr lang="en-US" sz="2800" b="1" dirty="0"/>
          </a:p>
        </p:txBody>
      </p:sp>
      <p:sp>
        <p:nvSpPr>
          <p:cNvPr id="11" name="Cross 10"/>
          <p:cNvSpPr/>
          <p:nvPr/>
        </p:nvSpPr>
        <p:spPr>
          <a:xfrm rot="2700000">
            <a:off x="7007900" y="3752850"/>
            <a:ext cx="419100" cy="419100"/>
          </a:xfrm>
          <a:prstGeom prst="plus">
            <a:avLst>
              <a:gd name="adj" fmla="val 36111"/>
            </a:avLst>
          </a:prstGeom>
          <a:solidFill>
            <a:srgbClr val="FF0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Tree>
    <p:extLst>
      <p:ext uri="{BB962C8B-B14F-4D97-AF65-F5344CB8AC3E}">
        <p14:creationId xmlns:p14="http://schemas.microsoft.com/office/powerpoint/2010/main" val="5882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Last ¶,§4.6: </a:t>
            </a:r>
            <a:r>
              <a:rPr lang="en-US" sz="2800" b="1" dirty="0" smtClean="0"/>
              <a:t>Preference lists always</a:t>
            </a:r>
            <a:r>
              <a:rPr lang="en-US" sz="2800" dirty="0" smtClean="0"/>
              <a:t> contain nodes from </a:t>
            </a:r>
            <a:r>
              <a:rPr lang="en-US" sz="2800" b="1" dirty="0" smtClean="0">
                <a:solidFill>
                  <a:schemeClr val="accent3">
                    <a:lumMod val="50000"/>
                  </a:schemeClr>
                </a:solidFill>
              </a:rPr>
              <a:t>more than one data center</a:t>
            </a:r>
          </a:p>
          <a:p>
            <a:pPr lvl="1"/>
            <a:r>
              <a:rPr lang="en-US" sz="2800" b="1" dirty="0" smtClean="0">
                <a:solidFill>
                  <a:schemeClr val="accent3">
                    <a:lumMod val="50000"/>
                  </a:schemeClr>
                </a:solidFill>
              </a:rPr>
              <a:t>Consequence: </a:t>
            </a:r>
            <a:r>
              <a:rPr lang="en-US" sz="2800" dirty="0" smtClean="0"/>
              <a:t>Data likely to </a:t>
            </a:r>
            <a:r>
              <a:rPr lang="en-US" sz="2800" b="1" dirty="0" smtClean="0"/>
              <a:t>survive failure</a:t>
            </a:r>
            <a:r>
              <a:rPr lang="en-US" sz="2800" dirty="0" smtClean="0"/>
              <a:t> of </a:t>
            </a:r>
            <a:r>
              <a:rPr lang="en-US" sz="2800" b="1" dirty="0" smtClean="0"/>
              <a:t>entire data center</a:t>
            </a:r>
          </a:p>
          <a:p>
            <a:endParaRPr lang="en-US" sz="2800" dirty="0" smtClean="0"/>
          </a:p>
          <a:p>
            <a:endParaRPr lang="en-US" sz="2800" dirty="0" smtClean="0"/>
          </a:p>
          <a:p>
            <a:r>
              <a:rPr lang="en-US" sz="2800" dirty="0" smtClean="0"/>
              <a:t>Blocking on </a:t>
            </a:r>
            <a:r>
              <a:rPr lang="en-US" sz="2800" b="1" dirty="0" smtClean="0">
                <a:solidFill>
                  <a:schemeClr val="accent6">
                    <a:lumMod val="75000"/>
                  </a:schemeClr>
                </a:solidFill>
              </a:rPr>
              <a:t>writes to a remote data center </a:t>
            </a:r>
            <a:r>
              <a:rPr lang="en-US" sz="2800" dirty="0" smtClean="0"/>
              <a:t>would incur unacceptably high latency</a:t>
            </a:r>
          </a:p>
          <a:p>
            <a:pPr lvl="1"/>
            <a:r>
              <a:rPr lang="en-US" sz="2800" b="1" dirty="0" smtClean="0"/>
              <a:t>Compromise: </a:t>
            </a:r>
            <a:r>
              <a:rPr lang="en-US" sz="2800" b="1" dirty="0" smtClean="0">
                <a:solidFill>
                  <a:schemeClr val="accent6">
                    <a:lumMod val="75000"/>
                  </a:schemeClr>
                </a:solidFill>
              </a:rPr>
              <a:t>W &lt; N</a:t>
            </a:r>
            <a:r>
              <a:rPr lang="en-US" sz="2800" dirty="0" smtClean="0"/>
              <a:t>, eventual consistency</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27</a:t>
            </a:fld>
            <a:endParaRPr lang="en-US"/>
          </a:p>
        </p:txBody>
      </p:sp>
      <p:sp>
        <p:nvSpPr>
          <p:cNvPr id="2" name="Title 1"/>
          <p:cNvSpPr>
            <a:spLocks noGrp="1"/>
          </p:cNvSpPr>
          <p:nvPr>
            <p:ph type="title"/>
          </p:nvPr>
        </p:nvSpPr>
        <p:spPr/>
        <p:txBody>
          <a:bodyPr/>
          <a:lstStyle/>
          <a:p>
            <a:r>
              <a:rPr lang="en-US" smtClean="0"/>
              <a:t>Wide-area replication</a:t>
            </a:r>
            <a:endParaRPr lang="en-US" dirty="0"/>
          </a:p>
        </p:txBody>
      </p:sp>
    </p:spTree>
    <p:extLst>
      <p:ext uri="{BB962C8B-B14F-4D97-AF65-F5344CB8AC3E}">
        <p14:creationId xmlns:p14="http://schemas.microsoft.com/office/powerpoint/2010/main" val="173387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Suppose coordinator </a:t>
            </a:r>
            <a:r>
              <a:rPr lang="en-US" sz="2800" b="1" dirty="0" smtClean="0">
                <a:solidFill>
                  <a:schemeClr val="accent6">
                    <a:lumMod val="75000"/>
                  </a:schemeClr>
                </a:solidFill>
              </a:rPr>
              <a:t>doesn’t receive </a:t>
            </a:r>
            <a:r>
              <a:rPr lang="en-US" sz="2800" b="1" i="1" dirty="0" smtClean="0">
                <a:solidFill>
                  <a:schemeClr val="accent6">
                    <a:lumMod val="75000"/>
                  </a:schemeClr>
                </a:solidFill>
              </a:rPr>
              <a:t>R</a:t>
            </a:r>
            <a:r>
              <a:rPr lang="en-US" sz="2800" b="1" dirty="0" smtClean="0">
                <a:solidFill>
                  <a:schemeClr val="accent6">
                    <a:lumMod val="75000"/>
                  </a:schemeClr>
                </a:solidFill>
              </a:rPr>
              <a:t> replies </a:t>
            </a:r>
            <a:r>
              <a:rPr lang="en-US" sz="2800" dirty="0" smtClean="0"/>
              <a:t>when processing a get()</a:t>
            </a:r>
          </a:p>
          <a:p>
            <a:pPr lvl="1"/>
            <a:r>
              <a:rPr lang="en-US" sz="2800" dirty="0" smtClean="0"/>
              <a:t>Penultimate ¶,§4.5: “</a:t>
            </a:r>
            <a:r>
              <a:rPr lang="en-US" sz="2800" i="1" dirty="0" smtClean="0"/>
              <a:t>R</a:t>
            </a:r>
            <a:r>
              <a:rPr lang="en-US" sz="2800" dirty="0" smtClean="0"/>
              <a:t> is the min. number of nodes that must participate in a successful read operation.”</a:t>
            </a:r>
          </a:p>
          <a:p>
            <a:pPr lvl="2"/>
            <a:r>
              <a:rPr lang="en-US" sz="2800" dirty="0" smtClean="0"/>
              <a:t>Sounds like these get()s fail</a:t>
            </a:r>
          </a:p>
          <a:p>
            <a:pPr lvl="1"/>
            <a:endParaRPr lang="en-US" sz="2800" dirty="0" smtClean="0"/>
          </a:p>
          <a:p>
            <a:r>
              <a:rPr lang="en-US" sz="2800" b="1" dirty="0" smtClean="0"/>
              <a:t>Why not return whatever data was found, though?</a:t>
            </a:r>
          </a:p>
          <a:p>
            <a:pPr lvl="1"/>
            <a:r>
              <a:rPr lang="en-US" sz="2800" b="1" spc="-150" dirty="0" smtClean="0"/>
              <a:t> </a:t>
            </a:r>
            <a:r>
              <a:rPr lang="en-US" sz="2800" spc="-150" dirty="0" smtClean="0"/>
              <a:t>As we will see, consistency not guaranteed anyway…</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28</a:t>
            </a:fld>
            <a:endParaRPr lang="en-US"/>
          </a:p>
        </p:txBody>
      </p:sp>
      <p:sp>
        <p:nvSpPr>
          <p:cNvPr id="2" name="Title 1"/>
          <p:cNvSpPr>
            <a:spLocks noGrp="1"/>
          </p:cNvSpPr>
          <p:nvPr>
            <p:ph type="title"/>
          </p:nvPr>
        </p:nvSpPr>
        <p:spPr/>
        <p:txBody>
          <a:bodyPr/>
          <a:lstStyle/>
          <a:p>
            <a:r>
              <a:rPr lang="en-US" dirty="0" smtClean="0"/>
              <a:t>Sloppy quorums and get()s</a:t>
            </a:r>
            <a:endParaRPr lang="en-US" dirty="0"/>
          </a:p>
        </p:txBody>
      </p:sp>
    </p:spTree>
    <p:extLst>
      <p:ext uri="{BB962C8B-B14F-4D97-AF65-F5344CB8AC3E}">
        <p14:creationId xmlns:p14="http://schemas.microsoft.com/office/powerpoint/2010/main" val="2078007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Common case given in paper: </a:t>
            </a:r>
            <a:r>
              <a:rPr lang="en-US" sz="2800" b="1" dirty="0" smtClean="0">
                <a:solidFill>
                  <a:schemeClr val="accent6">
                    <a:lumMod val="75000"/>
                  </a:schemeClr>
                </a:solidFill>
              </a:rPr>
              <a:t>N = </a:t>
            </a:r>
            <a:r>
              <a:rPr lang="en-US" sz="2800" b="1" dirty="0" smtClean="0">
                <a:solidFill>
                  <a:schemeClr val="accent6">
                    <a:lumMod val="75000"/>
                  </a:schemeClr>
                </a:solidFill>
              </a:rPr>
              <a:t>3, </a:t>
            </a:r>
            <a:r>
              <a:rPr lang="en-US" sz="2800" b="1" dirty="0" smtClean="0">
                <a:solidFill>
                  <a:schemeClr val="accent6">
                    <a:lumMod val="75000"/>
                  </a:schemeClr>
                </a:solidFill>
              </a:rPr>
              <a:t>R = W = 2</a:t>
            </a:r>
          </a:p>
          <a:p>
            <a:pPr lvl="1"/>
            <a:r>
              <a:rPr lang="en-US" sz="2800" dirty="0" smtClean="0"/>
              <a:t>With these values, </a:t>
            </a:r>
            <a:r>
              <a:rPr lang="en-US" sz="2800" b="1" dirty="0" smtClean="0"/>
              <a:t>do sloppy quorums guarantee a get() sees all prior put()s?</a:t>
            </a:r>
          </a:p>
          <a:p>
            <a:endParaRPr lang="en-US" sz="2800" dirty="0" smtClean="0"/>
          </a:p>
          <a:p>
            <a:endParaRPr lang="en-US" sz="2800" dirty="0" smtClean="0"/>
          </a:p>
          <a:p>
            <a:r>
              <a:rPr lang="en-US" sz="2800" dirty="0" smtClean="0"/>
              <a:t>If </a:t>
            </a:r>
            <a:r>
              <a:rPr lang="en-US" sz="2800" b="1" dirty="0" smtClean="0"/>
              <a:t>no failures</a:t>
            </a:r>
            <a:r>
              <a:rPr lang="en-US" sz="2800" dirty="0" smtClean="0"/>
              <a:t>, </a:t>
            </a:r>
            <a:r>
              <a:rPr lang="en-US" sz="2800" b="1" dirty="0" smtClean="0">
                <a:solidFill>
                  <a:schemeClr val="accent3">
                    <a:lumMod val="50000"/>
                  </a:schemeClr>
                </a:solidFill>
              </a:rPr>
              <a:t>yes:</a:t>
            </a:r>
          </a:p>
          <a:p>
            <a:pPr lvl="1"/>
            <a:r>
              <a:rPr lang="en-US" sz="2800" b="1" dirty="0" smtClean="0"/>
              <a:t>Two writers </a:t>
            </a:r>
            <a:r>
              <a:rPr lang="en-US" sz="2800" dirty="0" smtClean="0"/>
              <a:t>saw each put()</a:t>
            </a:r>
          </a:p>
          <a:p>
            <a:pPr lvl="1"/>
            <a:r>
              <a:rPr lang="en-US" sz="2800" b="1" dirty="0" smtClean="0"/>
              <a:t>Two readers </a:t>
            </a:r>
            <a:r>
              <a:rPr lang="en-US" sz="2800" dirty="0" smtClean="0"/>
              <a:t>responded to each get()</a:t>
            </a:r>
          </a:p>
          <a:p>
            <a:pPr lvl="1"/>
            <a:r>
              <a:rPr lang="en-US" sz="2800" dirty="0" smtClean="0"/>
              <a:t>Write and read </a:t>
            </a:r>
            <a:r>
              <a:rPr lang="en-US" sz="2800" b="1" dirty="0" smtClean="0">
                <a:solidFill>
                  <a:schemeClr val="accent3">
                    <a:lumMod val="50000"/>
                  </a:schemeClr>
                </a:solidFill>
              </a:rPr>
              <a:t>quorums must overlap!</a:t>
            </a:r>
          </a:p>
        </p:txBody>
      </p:sp>
      <p:sp>
        <p:nvSpPr>
          <p:cNvPr id="4" name="Slide Number Placeholder 3"/>
          <p:cNvSpPr>
            <a:spLocks noGrp="1"/>
          </p:cNvSpPr>
          <p:nvPr>
            <p:ph type="sldNum" sz="quarter" idx="12"/>
          </p:nvPr>
        </p:nvSpPr>
        <p:spPr/>
        <p:txBody>
          <a:bodyPr/>
          <a:lstStyle/>
          <a:p>
            <a:fld id="{6A4A4DBD-C1B9-FE40-8FEF-473DBC8C018B}" type="slidenum">
              <a:rPr lang="en-US" smtClean="0"/>
              <a:pPr/>
              <a:t>29</a:t>
            </a:fld>
            <a:endParaRPr lang="en-US"/>
          </a:p>
        </p:txBody>
      </p:sp>
      <p:sp>
        <p:nvSpPr>
          <p:cNvPr id="2" name="Title 1"/>
          <p:cNvSpPr>
            <a:spLocks noGrp="1"/>
          </p:cNvSpPr>
          <p:nvPr>
            <p:ph type="title"/>
          </p:nvPr>
        </p:nvSpPr>
        <p:spPr/>
        <p:txBody>
          <a:bodyPr/>
          <a:lstStyle/>
          <a:p>
            <a:r>
              <a:rPr lang="en-US" dirty="0" smtClean="0"/>
              <a:t>Sloppy quorums and freshness</a:t>
            </a:r>
            <a:endParaRPr lang="en-US" dirty="0"/>
          </a:p>
        </p:txBody>
      </p:sp>
    </p:spTree>
    <p:extLst>
      <p:ext uri="{BB962C8B-B14F-4D97-AF65-F5344CB8AC3E}">
        <p14:creationId xmlns:p14="http://schemas.microsoft.com/office/powerpoint/2010/main" val="53741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7843" name="Rectangle 3"/>
          <p:cNvSpPr>
            <a:spLocks noGrp="1" noChangeArrowheads="1"/>
          </p:cNvSpPr>
          <p:nvPr>
            <p:ph type="body" idx="1"/>
          </p:nvPr>
        </p:nvSpPr>
        <p:spPr/>
        <p:txBody>
          <a:bodyPr/>
          <a:lstStyle/>
          <a:p>
            <a:r>
              <a:rPr lang="en-US" altLang="en-US" dirty="0" smtClean="0"/>
              <a:t>Probability of any failure in given period = 1−(1−</a:t>
            </a:r>
            <a:r>
              <a:rPr lang="en-US" altLang="en-US" i="1" dirty="0" smtClean="0"/>
              <a:t>p</a:t>
            </a:r>
            <a:r>
              <a:rPr lang="en-US" altLang="en-US" dirty="0" smtClean="0"/>
              <a:t>)</a:t>
            </a:r>
            <a:r>
              <a:rPr lang="en-US" altLang="en-US" i="1" baseline="30000" dirty="0" smtClean="0"/>
              <a:t>n</a:t>
            </a:r>
          </a:p>
          <a:p>
            <a:pPr lvl="1"/>
            <a:r>
              <a:rPr lang="en-US" altLang="en-US" i="1" dirty="0" smtClean="0"/>
              <a:t>p</a:t>
            </a:r>
            <a:r>
              <a:rPr lang="en-US" altLang="en-US" dirty="0" smtClean="0"/>
              <a:t> = probability a machine fails in given period</a:t>
            </a:r>
          </a:p>
          <a:p>
            <a:pPr lvl="1"/>
            <a:r>
              <a:rPr lang="en-US" altLang="en-US" i="1" dirty="0" smtClean="0"/>
              <a:t>n</a:t>
            </a:r>
            <a:r>
              <a:rPr lang="en-US" altLang="en-US" dirty="0" smtClean="0"/>
              <a:t> = number of machines</a:t>
            </a:r>
          </a:p>
          <a:p>
            <a:endParaRPr lang="en-US" altLang="en-US" dirty="0" smtClean="0"/>
          </a:p>
          <a:p>
            <a:endParaRPr lang="en-US" altLang="en-US" dirty="0" smtClean="0"/>
          </a:p>
          <a:p>
            <a:r>
              <a:rPr lang="en-US" altLang="en-US" sz="2800" dirty="0" smtClean="0"/>
              <a:t>For </a:t>
            </a:r>
            <a:r>
              <a:rPr lang="en-US" altLang="en-US" sz="2800" b="1" dirty="0" smtClean="0"/>
              <a:t>50K</a:t>
            </a:r>
            <a:r>
              <a:rPr lang="en-US" altLang="en-US" sz="2800" dirty="0" smtClean="0"/>
              <a:t> </a:t>
            </a:r>
            <a:r>
              <a:rPr lang="en-US" altLang="en-US" sz="2800" b="1" dirty="0" smtClean="0"/>
              <a:t>machines</a:t>
            </a:r>
            <a:r>
              <a:rPr lang="en-US" altLang="en-US" sz="2800" dirty="0" smtClean="0"/>
              <a:t>, each with </a:t>
            </a:r>
            <a:r>
              <a:rPr lang="en-US" altLang="en-US" sz="2800" b="1" dirty="0" smtClean="0">
                <a:solidFill>
                  <a:schemeClr val="accent3">
                    <a:lumMod val="50000"/>
                  </a:schemeClr>
                </a:solidFill>
              </a:rPr>
              <a:t>99.99966% available</a:t>
            </a:r>
          </a:p>
          <a:p>
            <a:pPr lvl="1"/>
            <a:r>
              <a:rPr lang="en-US" altLang="en-US" sz="2800" b="1" dirty="0" smtClean="0">
                <a:solidFill>
                  <a:srgbClr val="FF0000"/>
                </a:solidFill>
              </a:rPr>
              <a:t>16%</a:t>
            </a:r>
            <a:r>
              <a:rPr lang="en-US" altLang="en-US" sz="2800" dirty="0" smtClean="0"/>
              <a:t> of the time, </a:t>
            </a:r>
            <a:r>
              <a:rPr lang="en-US" altLang="en-US" sz="2800" b="1" dirty="0" smtClean="0"/>
              <a:t>data center experiences </a:t>
            </a:r>
            <a:r>
              <a:rPr lang="en-US" altLang="en-US" sz="2800" b="1" dirty="0" smtClean="0">
                <a:solidFill>
                  <a:srgbClr val="FF0000"/>
                </a:solidFill>
              </a:rPr>
              <a:t>failures</a:t>
            </a:r>
          </a:p>
          <a:p>
            <a:endParaRPr lang="en-US" altLang="en-US" sz="2800" dirty="0" smtClean="0"/>
          </a:p>
          <a:p>
            <a:r>
              <a:rPr lang="en-US" altLang="en-US" sz="2800" dirty="0" smtClean="0"/>
              <a:t>For </a:t>
            </a:r>
            <a:r>
              <a:rPr lang="en-US" altLang="en-US" sz="2800" b="1" dirty="0" smtClean="0"/>
              <a:t>100K machines, </a:t>
            </a:r>
            <a:r>
              <a:rPr lang="en-US" altLang="en-US" sz="2800" b="1" dirty="0" smtClean="0">
                <a:solidFill>
                  <a:srgbClr val="FF0000"/>
                </a:solidFill>
              </a:rPr>
              <a:t>failures</a:t>
            </a:r>
            <a:r>
              <a:rPr lang="en-US" altLang="en-US" sz="2800" b="1" dirty="0" smtClean="0"/>
              <a:t> </a:t>
            </a:r>
            <a:r>
              <a:rPr lang="en-US" altLang="en-US" sz="2800" b="1" dirty="0" smtClean="0">
                <a:solidFill>
                  <a:srgbClr val="FF0000"/>
                </a:solidFill>
              </a:rPr>
              <a:t>30%</a:t>
            </a:r>
            <a:r>
              <a:rPr lang="en-US" altLang="en-US" sz="2800" dirty="0" smtClean="0"/>
              <a:t> of the time!</a:t>
            </a:r>
            <a:endParaRPr lang="en-US" altLang="en-US" sz="2800" dirty="0"/>
          </a:p>
        </p:txBody>
      </p:sp>
      <p:sp>
        <p:nvSpPr>
          <p:cNvPr id="26627" name="Rectangle 2"/>
          <p:cNvSpPr>
            <a:spLocks noGrp="1" noChangeArrowheads="1"/>
          </p:cNvSpPr>
          <p:nvPr>
            <p:ph type="title"/>
          </p:nvPr>
        </p:nvSpPr>
        <p:spPr/>
        <p:txBody>
          <a:bodyPr/>
          <a:lstStyle/>
          <a:p>
            <a:r>
              <a:rPr lang="en-US" altLang="en-US" dirty="0" smtClean="0"/>
              <a:t>Horizontal scaling is chaotic</a:t>
            </a:r>
            <a:endParaRPr lang="en-US" altLang="en-US" dirty="0"/>
          </a:p>
        </p:txBody>
      </p:sp>
      <p:sp>
        <p:nvSpPr>
          <p:cNvPr id="2" name="Slide Number Placeholder 1"/>
          <p:cNvSpPr>
            <a:spLocks noGrp="1"/>
          </p:cNvSpPr>
          <p:nvPr>
            <p:ph type="sldNum" sz="quarter" idx="12"/>
          </p:nvPr>
        </p:nvSpPr>
        <p:spPr/>
        <p:txBody>
          <a:bodyPr/>
          <a:lstStyle/>
          <a:p>
            <a:pPr>
              <a:defRPr/>
            </a:pPr>
            <a:fld id="{729111C5-E04E-4942-8174-12BB645D56A6}" type="slidenum">
              <a:rPr lang="en-US" smtClean="0"/>
              <a:pPr>
                <a:defRPr/>
              </a:pPr>
              <a:t>3</a:t>
            </a:fld>
            <a:endParaRPr lang="en-US"/>
          </a:p>
        </p:txBody>
      </p:sp>
    </p:spTree>
    <p:extLst>
      <p:ext uri="{BB962C8B-B14F-4D97-AF65-F5344CB8AC3E}">
        <p14:creationId xmlns:p14="http://schemas.microsoft.com/office/powerpoint/2010/main" val="809462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Common case given in paper: </a:t>
            </a:r>
            <a:r>
              <a:rPr lang="en-US" sz="2800" b="1" dirty="0" smtClean="0">
                <a:solidFill>
                  <a:schemeClr val="accent6">
                    <a:lumMod val="75000"/>
                  </a:schemeClr>
                </a:solidFill>
              </a:rPr>
              <a:t>N = 3, R = W = 2</a:t>
            </a:r>
          </a:p>
          <a:p>
            <a:pPr lvl="1"/>
            <a:r>
              <a:rPr lang="en-US" sz="2800" dirty="0" smtClean="0"/>
              <a:t>With these values, </a:t>
            </a:r>
            <a:r>
              <a:rPr lang="en-US" sz="2800" b="1" dirty="0" smtClean="0"/>
              <a:t>do sloppy quorums guarantee a get() sees all prior put()s?</a:t>
            </a:r>
          </a:p>
          <a:p>
            <a:pPr lvl="1"/>
            <a:endParaRPr lang="en-US" sz="2800" dirty="0" smtClean="0"/>
          </a:p>
          <a:p>
            <a:endParaRPr lang="en-US" sz="2800" dirty="0" smtClean="0"/>
          </a:p>
          <a:p>
            <a:r>
              <a:rPr lang="en-US" sz="2800" dirty="0" smtClean="0"/>
              <a:t>With </a:t>
            </a:r>
            <a:r>
              <a:rPr lang="en-US" sz="2800" b="1" dirty="0" smtClean="0"/>
              <a:t>node</a:t>
            </a:r>
            <a:r>
              <a:rPr lang="en-US" sz="2800" dirty="0" smtClean="0"/>
              <a:t> </a:t>
            </a:r>
            <a:r>
              <a:rPr lang="en-US" sz="2800" b="1" dirty="0" smtClean="0"/>
              <a:t>failures,</a:t>
            </a:r>
            <a:r>
              <a:rPr lang="en-US" sz="2800" dirty="0" smtClean="0"/>
              <a:t> </a:t>
            </a:r>
            <a:r>
              <a:rPr lang="en-US" sz="2800" b="1" dirty="0" smtClean="0">
                <a:solidFill>
                  <a:srgbClr val="FF0000"/>
                </a:solidFill>
              </a:rPr>
              <a:t>no:</a:t>
            </a:r>
          </a:p>
          <a:p>
            <a:pPr lvl="1"/>
            <a:r>
              <a:rPr lang="en-US" sz="2800" b="1" dirty="0" smtClean="0"/>
              <a:t>Two nodes </a:t>
            </a:r>
            <a:r>
              <a:rPr lang="en-US" sz="2800" dirty="0" smtClean="0"/>
              <a:t>in preference list </a:t>
            </a:r>
            <a:r>
              <a:rPr lang="en-US" sz="2800" b="1" dirty="0" smtClean="0"/>
              <a:t>go down</a:t>
            </a:r>
          </a:p>
          <a:p>
            <a:pPr lvl="2"/>
            <a:r>
              <a:rPr lang="en-US" sz="2800" dirty="0" smtClean="0"/>
              <a:t>put() replicated </a:t>
            </a:r>
            <a:r>
              <a:rPr lang="en-US" sz="2800" b="1" dirty="0" smtClean="0">
                <a:solidFill>
                  <a:schemeClr val="accent6">
                    <a:lumMod val="75000"/>
                  </a:schemeClr>
                </a:solidFill>
              </a:rPr>
              <a:t>outside preference list</a:t>
            </a:r>
          </a:p>
          <a:p>
            <a:pPr lvl="1"/>
            <a:endParaRPr lang="en-US" sz="2800" dirty="0" smtClean="0"/>
          </a:p>
          <a:p>
            <a:pPr lvl="1"/>
            <a:r>
              <a:rPr lang="en-US" sz="2800" b="1" dirty="0" smtClean="0"/>
              <a:t>Two nodes </a:t>
            </a:r>
            <a:r>
              <a:rPr lang="en-US" sz="2800" dirty="0" smtClean="0"/>
              <a:t>in preference list </a:t>
            </a:r>
            <a:r>
              <a:rPr lang="en-US" sz="2800" b="1" dirty="0" smtClean="0"/>
              <a:t>come back up</a:t>
            </a:r>
            <a:endParaRPr lang="en-US" sz="2800" dirty="0"/>
          </a:p>
          <a:p>
            <a:pPr lvl="2"/>
            <a:r>
              <a:rPr lang="en-US" sz="2800" dirty="0" smtClean="0"/>
              <a:t>get() occurs before they receive prior put()</a:t>
            </a:r>
          </a:p>
        </p:txBody>
      </p:sp>
      <p:sp>
        <p:nvSpPr>
          <p:cNvPr id="4" name="Slide Number Placeholder 3"/>
          <p:cNvSpPr>
            <a:spLocks noGrp="1"/>
          </p:cNvSpPr>
          <p:nvPr>
            <p:ph type="sldNum" sz="quarter" idx="12"/>
          </p:nvPr>
        </p:nvSpPr>
        <p:spPr/>
        <p:txBody>
          <a:bodyPr/>
          <a:lstStyle/>
          <a:p>
            <a:fld id="{6A4A4DBD-C1B9-FE40-8FEF-473DBC8C018B}" type="slidenum">
              <a:rPr lang="en-US" smtClean="0"/>
              <a:pPr/>
              <a:t>30</a:t>
            </a:fld>
            <a:endParaRPr lang="en-US"/>
          </a:p>
        </p:txBody>
      </p:sp>
      <p:sp>
        <p:nvSpPr>
          <p:cNvPr id="2" name="Title 1"/>
          <p:cNvSpPr>
            <a:spLocks noGrp="1"/>
          </p:cNvSpPr>
          <p:nvPr>
            <p:ph type="title"/>
          </p:nvPr>
        </p:nvSpPr>
        <p:spPr/>
        <p:txBody>
          <a:bodyPr/>
          <a:lstStyle/>
          <a:p>
            <a:r>
              <a:rPr lang="en-US" dirty="0" smtClean="0"/>
              <a:t>Sloppy quorums and freshness</a:t>
            </a:r>
            <a:endParaRPr lang="en-US" dirty="0"/>
          </a:p>
        </p:txBody>
      </p:sp>
    </p:spTree>
    <p:extLst>
      <p:ext uri="{BB962C8B-B14F-4D97-AF65-F5344CB8AC3E}">
        <p14:creationId xmlns:p14="http://schemas.microsoft.com/office/powerpoint/2010/main" val="1569421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Suppose </a:t>
            </a:r>
            <a:r>
              <a:rPr lang="en-US" sz="2800" b="1" dirty="0" smtClean="0">
                <a:solidFill>
                  <a:schemeClr val="accent6">
                    <a:lumMod val="75000"/>
                  </a:schemeClr>
                </a:solidFill>
              </a:rPr>
              <a:t>N = 3, W = R = 2, </a:t>
            </a:r>
            <a:r>
              <a:rPr lang="en-US" sz="2800" dirty="0" smtClean="0"/>
              <a:t>nodes are named </a:t>
            </a:r>
            <a:r>
              <a:rPr lang="en-US" sz="2800" b="1" dirty="0" smtClean="0"/>
              <a:t>A, B, C</a:t>
            </a:r>
          </a:p>
          <a:p>
            <a:pPr lvl="1"/>
            <a:r>
              <a:rPr lang="en-US" sz="2800" dirty="0" smtClean="0"/>
              <a:t>1</a:t>
            </a:r>
            <a:r>
              <a:rPr lang="en-US" sz="2800" baseline="30000" dirty="0" smtClean="0"/>
              <a:t>st</a:t>
            </a:r>
            <a:r>
              <a:rPr lang="en-US" sz="2800" dirty="0" smtClean="0"/>
              <a:t> put(k, …) completes on </a:t>
            </a:r>
            <a:r>
              <a:rPr lang="en-US" sz="2800" b="1" dirty="0" smtClean="0"/>
              <a:t>A</a:t>
            </a:r>
            <a:r>
              <a:rPr lang="en-US" sz="2800" dirty="0" smtClean="0"/>
              <a:t> and </a:t>
            </a:r>
            <a:r>
              <a:rPr lang="en-US" sz="2800" b="1" dirty="0" smtClean="0"/>
              <a:t>B</a:t>
            </a:r>
          </a:p>
          <a:p>
            <a:pPr lvl="1"/>
            <a:r>
              <a:rPr lang="en-US" sz="2800" dirty="0" smtClean="0"/>
              <a:t>2</a:t>
            </a:r>
            <a:r>
              <a:rPr lang="en-US" sz="2800" baseline="30000" dirty="0" smtClean="0"/>
              <a:t>nd</a:t>
            </a:r>
            <a:r>
              <a:rPr lang="en-US" sz="2800" dirty="0" smtClean="0"/>
              <a:t> put(k, …) completes on </a:t>
            </a:r>
            <a:r>
              <a:rPr lang="en-US" sz="2800" b="1" dirty="0" smtClean="0"/>
              <a:t>B</a:t>
            </a:r>
            <a:r>
              <a:rPr lang="en-US" sz="2800" dirty="0" smtClean="0"/>
              <a:t> and </a:t>
            </a:r>
            <a:r>
              <a:rPr lang="en-US" sz="2800" b="1" dirty="0" smtClean="0"/>
              <a:t>C</a:t>
            </a:r>
          </a:p>
          <a:p>
            <a:pPr lvl="1"/>
            <a:r>
              <a:rPr lang="en-US" sz="2800" dirty="0" smtClean="0"/>
              <a:t>Now get(k) arrives, completes first at </a:t>
            </a:r>
            <a:r>
              <a:rPr lang="en-US" sz="2800" b="1" dirty="0" smtClean="0"/>
              <a:t>A</a:t>
            </a:r>
            <a:r>
              <a:rPr lang="en-US" sz="2800" dirty="0" smtClean="0"/>
              <a:t> and </a:t>
            </a:r>
            <a:r>
              <a:rPr lang="en-US" sz="2800" b="1" dirty="0" smtClean="0"/>
              <a:t>C</a:t>
            </a:r>
          </a:p>
          <a:p>
            <a:pPr lvl="1"/>
            <a:endParaRPr lang="en-US" sz="2800" dirty="0" smtClean="0"/>
          </a:p>
          <a:p>
            <a:r>
              <a:rPr lang="en-US" sz="2800" b="1" dirty="0" smtClean="0">
                <a:solidFill>
                  <a:srgbClr val="FF0000"/>
                </a:solidFill>
              </a:rPr>
              <a:t>Conflicting results </a:t>
            </a:r>
            <a:r>
              <a:rPr lang="en-US" sz="2800" dirty="0" smtClean="0"/>
              <a:t>from </a:t>
            </a:r>
            <a:r>
              <a:rPr lang="en-US" sz="2800" b="1" dirty="0" smtClean="0"/>
              <a:t>A</a:t>
            </a:r>
            <a:r>
              <a:rPr lang="en-US" sz="2800" dirty="0" smtClean="0"/>
              <a:t> and </a:t>
            </a:r>
            <a:r>
              <a:rPr lang="en-US" sz="2800" b="1" dirty="0" smtClean="0"/>
              <a:t>C</a:t>
            </a:r>
          </a:p>
          <a:p>
            <a:pPr lvl="1"/>
            <a:r>
              <a:rPr lang="en-US" sz="2800" dirty="0"/>
              <a:t>E</a:t>
            </a:r>
            <a:r>
              <a:rPr lang="en-US" sz="2800" dirty="0" smtClean="0"/>
              <a:t>ach has seen a </a:t>
            </a:r>
            <a:r>
              <a:rPr lang="en-US" sz="2800" b="1" dirty="0" smtClean="0">
                <a:solidFill>
                  <a:srgbClr val="FF0000"/>
                </a:solidFill>
              </a:rPr>
              <a:t>different put(k, …)</a:t>
            </a:r>
          </a:p>
          <a:p>
            <a:endParaRPr lang="en-US" sz="2800" b="1" dirty="0" smtClean="0">
              <a:solidFill>
                <a:schemeClr val="accent6">
                  <a:lumMod val="75000"/>
                </a:schemeClr>
              </a:solidFill>
            </a:endParaRPr>
          </a:p>
          <a:p>
            <a:r>
              <a:rPr lang="en-US" sz="2800" b="1" spc="-150" dirty="0" smtClean="0">
                <a:solidFill>
                  <a:schemeClr val="accent6">
                    <a:lumMod val="75000"/>
                  </a:schemeClr>
                </a:solidFill>
              </a:rPr>
              <a:t>Dynamo returns both results;</a:t>
            </a:r>
            <a:r>
              <a:rPr lang="en-US" sz="2800" spc="-150" dirty="0" smtClean="0"/>
              <a:t> what does client do now?</a:t>
            </a:r>
            <a:endParaRPr lang="en-US" sz="2800" spc="-150"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31</a:t>
            </a:fld>
            <a:endParaRPr lang="en-US"/>
          </a:p>
        </p:txBody>
      </p:sp>
      <p:sp>
        <p:nvSpPr>
          <p:cNvPr id="2" name="Title 1"/>
          <p:cNvSpPr>
            <a:spLocks noGrp="1"/>
          </p:cNvSpPr>
          <p:nvPr>
            <p:ph type="title"/>
          </p:nvPr>
        </p:nvSpPr>
        <p:spPr/>
        <p:txBody>
          <a:bodyPr/>
          <a:lstStyle/>
          <a:p>
            <a:r>
              <a:rPr lang="en-US" smtClean="0"/>
              <a:t>Conflicts</a:t>
            </a:r>
            <a:endParaRPr lang="en-US" dirty="0"/>
          </a:p>
        </p:txBody>
      </p:sp>
    </p:spTree>
    <p:extLst>
      <p:ext uri="{BB962C8B-B14F-4D97-AF65-F5344CB8AC3E}">
        <p14:creationId xmlns:p14="http://schemas.microsoft.com/office/powerpoint/2010/main" val="24703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Shopping cart:</a:t>
            </a:r>
          </a:p>
          <a:p>
            <a:pPr lvl="1"/>
            <a:r>
              <a:rPr lang="en-US" sz="2800" b="1" dirty="0" smtClean="0">
                <a:solidFill>
                  <a:schemeClr val="accent6">
                    <a:lumMod val="75000"/>
                  </a:schemeClr>
                </a:solidFill>
              </a:rPr>
              <a:t>Could take union </a:t>
            </a:r>
            <a:r>
              <a:rPr lang="en-US" sz="2800" dirty="0" smtClean="0"/>
              <a:t>of two shopping carts</a:t>
            </a:r>
          </a:p>
          <a:p>
            <a:pPr lvl="1"/>
            <a:r>
              <a:rPr lang="en-US" sz="2800" dirty="0" smtClean="0"/>
              <a:t>What if second put() was result of user deleting item from cart stored in first put()?</a:t>
            </a:r>
          </a:p>
          <a:p>
            <a:pPr lvl="2"/>
            <a:r>
              <a:rPr lang="en-US" sz="2800" b="1" dirty="0" smtClean="0"/>
              <a:t>Result: </a:t>
            </a:r>
            <a:r>
              <a:rPr lang="en-US" sz="2800" b="1" dirty="0" smtClean="0">
                <a:solidFill>
                  <a:srgbClr val="FF0000"/>
                </a:solidFill>
              </a:rPr>
              <a:t>“resurrection” of deleted item</a:t>
            </a:r>
          </a:p>
          <a:p>
            <a:pPr lvl="1"/>
            <a:endParaRPr lang="en-US" sz="2800" dirty="0" smtClean="0"/>
          </a:p>
          <a:p>
            <a:pPr lvl="1"/>
            <a:endParaRPr lang="en-US" sz="2800" dirty="0" smtClean="0"/>
          </a:p>
          <a:p>
            <a:r>
              <a:rPr lang="en-US" sz="2800" dirty="0" smtClean="0"/>
              <a:t>Can we do better? Can Dynamo resolve cases when multiple values are found?</a:t>
            </a:r>
          </a:p>
          <a:p>
            <a:pPr lvl="1"/>
            <a:r>
              <a:rPr lang="en-US" sz="2800" b="1" dirty="0" smtClean="0">
                <a:solidFill>
                  <a:schemeClr val="accent3">
                    <a:lumMod val="50000"/>
                  </a:schemeClr>
                </a:solidFill>
              </a:rPr>
              <a:t>Sometimes. </a:t>
            </a:r>
            <a:r>
              <a:rPr lang="en-US" sz="2800" dirty="0" smtClean="0"/>
              <a:t>If it can’t, </a:t>
            </a:r>
            <a:r>
              <a:rPr lang="en-US" sz="2800" b="1" dirty="0" smtClean="0"/>
              <a:t>application</a:t>
            </a:r>
            <a:r>
              <a:rPr lang="en-US" sz="2800" dirty="0" smtClean="0"/>
              <a:t> must do so.</a:t>
            </a:r>
            <a:endParaRPr lang="en-US" sz="2800"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32</a:t>
            </a:fld>
            <a:endParaRPr lang="en-US"/>
          </a:p>
        </p:txBody>
      </p:sp>
      <p:sp>
        <p:nvSpPr>
          <p:cNvPr id="2" name="Title 1"/>
          <p:cNvSpPr>
            <a:spLocks noGrp="1"/>
          </p:cNvSpPr>
          <p:nvPr>
            <p:ph type="title"/>
          </p:nvPr>
        </p:nvSpPr>
        <p:spPr/>
        <p:txBody>
          <a:bodyPr/>
          <a:lstStyle/>
          <a:p>
            <a:r>
              <a:rPr lang="en-US" dirty="0" smtClean="0"/>
              <a:t>Conflicts vs. applications</a:t>
            </a:r>
            <a:endParaRPr lang="en-US" dirty="0"/>
          </a:p>
        </p:txBody>
      </p:sp>
    </p:spTree>
    <p:extLst>
      <p:ext uri="{BB962C8B-B14F-4D97-AF65-F5344CB8AC3E}">
        <p14:creationId xmlns:p14="http://schemas.microsoft.com/office/powerpoint/2010/main" val="86372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i="1" spc="-150" dirty="0" smtClean="0">
                <a:solidFill>
                  <a:schemeClr val="accent6">
                    <a:lumMod val="75000"/>
                  </a:schemeClr>
                </a:solidFill>
              </a:rPr>
              <a:t>Version vector: </a:t>
            </a:r>
            <a:r>
              <a:rPr lang="en-US" sz="2800" spc="-150" dirty="0" smtClean="0"/>
              <a:t>List of </a:t>
            </a:r>
            <a:r>
              <a:rPr lang="en-US" sz="2800" b="1" spc="-150" dirty="0" smtClean="0"/>
              <a:t>(coordinator node, counter) </a:t>
            </a:r>
            <a:r>
              <a:rPr lang="en-US" sz="2800" spc="-150" dirty="0" smtClean="0"/>
              <a:t>pairs</a:t>
            </a:r>
            <a:endParaRPr lang="en-US" sz="2800" spc="-150" dirty="0"/>
          </a:p>
          <a:p>
            <a:pPr lvl="1"/>
            <a:r>
              <a:rPr lang="en-US" sz="2800" i="1" dirty="0" smtClean="0"/>
              <a:t>e.g., </a:t>
            </a:r>
            <a:r>
              <a:rPr lang="en-US" sz="2800" dirty="0" smtClean="0"/>
              <a:t>[(A, 1), (B, 3), …]</a:t>
            </a:r>
          </a:p>
          <a:p>
            <a:endParaRPr lang="en-US" sz="2800" dirty="0" smtClean="0"/>
          </a:p>
          <a:p>
            <a:r>
              <a:rPr lang="en-US" sz="2800" dirty="0" smtClean="0"/>
              <a:t>Dynamo stores a version vector with </a:t>
            </a:r>
            <a:r>
              <a:rPr lang="en-US" sz="2800" b="1" dirty="0" smtClean="0"/>
              <a:t>each stored </a:t>
            </a:r>
            <a:r>
              <a:rPr lang="en-US" sz="2800" dirty="0" smtClean="0"/>
              <a:t>key-value </a:t>
            </a:r>
            <a:r>
              <a:rPr lang="en-US" sz="2800" b="1" dirty="0" smtClean="0"/>
              <a:t>pair</a:t>
            </a:r>
          </a:p>
          <a:p>
            <a:endParaRPr lang="en-US" sz="2800" dirty="0" smtClean="0"/>
          </a:p>
          <a:p>
            <a:r>
              <a:rPr lang="en-US" sz="2800" b="1" dirty="0" smtClean="0"/>
              <a:t>Idea: </a:t>
            </a:r>
            <a:r>
              <a:rPr lang="en-US" sz="2800" dirty="0" smtClean="0"/>
              <a:t>track “ancestor-descendant” relationship between different versions of data stored under the same key </a:t>
            </a:r>
            <a:r>
              <a:rPr lang="en-US" sz="2800" b="1" dirty="0" smtClean="0"/>
              <a:t>k</a:t>
            </a:r>
          </a:p>
        </p:txBody>
      </p:sp>
      <p:sp>
        <p:nvSpPr>
          <p:cNvPr id="4" name="Slide Number Placeholder 3"/>
          <p:cNvSpPr>
            <a:spLocks noGrp="1"/>
          </p:cNvSpPr>
          <p:nvPr>
            <p:ph type="sldNum" sz="quarter" idx="12"/>
          </p:nvPr>
        </p:nvSpPr>
        <p:spPr/>
        <p:txBody>
          <a:bodyPr/>
          <a:lstStyle/>
          <a:p>
            <a:fld id="{6A4A4DBD-C1B9-FE40-8FEF-473DBC8C018B}" type="slidenum">
              <a:rPr lang="en-US" smtClean="0"/>
              <a:pPr/>
              <a:t>33</a:t>
            </a:fld>
            <a:endParaRPr lang="en-US"/>
          </a:p>
        </p:txBody>
      </p:sp>
      <p:sp>
        <p:nvSpPr>
          <p:cNvPr id="2" name="Title 1"/>
          <p:cNvSpPr>
            <a:spLocks noGrp="1"/>
          </p:cNvSpPr>
          <p:nvPr>
            <p:ph type="title"/>
          </p:nvPr>
        </p:nvSpPr>
        <p:spPr/>
        <p:txBody>
          <a:bodyPr/>
          <a:lstStyle/>
          <a:p>
            <a:r>
              <a:rPr lang="en-US" dirty="0" smtClean="0"/>
              <a:t>Version vectors (vector clocks)</a:t>
            </a:r>
            <a:endParaRPr lang="en-US" dirty="0"/>
          </a:p>
        </p:txBody>
      </p:sp>
    </p:spTree>
    <p:extLst>
      <p:ext uri="{BB962C8B-B14F-4D97-AF65-F5344CB8AC3E}">
        <p14:creationId xmlns:p14="http://schemas.microsoft.com/office/powerpoint/2010/main" val="1794710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Rule: </a:t>
            </a:r>
            <a:r>
              <a:rPr lang="en-US" dirty="0" smtClean="0"/>
              <a:t>If vector clock comparison of v1 &lt; v2, then the first is an ancestor of the second – </a:t>
            </a:r>
            <a:r>
              <a:rPr lang="en-US" b="1" dirty="0" smtClean="0">
                <a:solidFill>
                  <a:schemeClr val="accent5">
                    <a:lumMod val="50000"/>
                  </a:schemeClr>
                </a:solidFill>
              </a:rPr>
              <a:t>Dynamo</a:t>
            </a:r>
            <a:r>
              <a:rPr lang="en-US" dirty="0" smtClean="0">
                <a:solidFill>
                  <a:schemeClr val="accent5">
                    <a:lumMod val="50000"/>
                  </a:schemeClr>
                </a:solidFill>
              </a:rPr>
              <a:t> </a:t>
            </a:r>
            <a:r>
              <a:rPr lang="en-US" b="1" dirty="0" smtClean="0">
                <a:solidFill>
                  <a:schemeClr val="accent5">
                    <a:lumMod val="50000"/>
                  </a:schemeClr>
                </a:solidFill>
              </a:rPr>
              <a:t>can forget v1</a:t>
            </a:r>
          </a:p>
          <a:p>
            <a:endParaRPr lang="en-US" dirty="0" smtClean="0"/>
          </a:p>
          <a:p>
            <a:r>
              <a:rPr lang="en-US" dirty="0" smtClean="0"/>
              <a:t>Each time a put() occurs, Dynamo increments the counter in the V.V. for the coordinator node</a:t>
            </a:r>
          </a:p>
          <a:p>
            <a:endParaRPr lang="en-US" dirty="0" smtClean="0"/>
          </a:p>
          <a:p>
            <a:r>
              <a:rPr lang="en-US" dirty="0" smtClean="0"/>
              <a:t>Each time a get() occurs, Dynamo returns the V.V. for the value(s) returned (in the “context”)</a:t>
            </a:r>
          </a:p>
          <a:p>
            <a:endParaRPr lang="en-US" dirty="0" smtClean="0"/>
          </a:p>
          <a:p>
            <a:pPr lvl="1"/>
            <a:r>
              <a:rPr lang="en-US" dirty="0" smtClean="0"/>
              <a:t>Then users </a:t>
            </a:r>
            <a:r>
              <a:rPr lang="en-US" b="1" dirty="0" smtClean="0">
                <a:solidFill>
                  <a:schemeClr val="accent5">
                    <a:lumMod val="50000"/>
                  </a:schemeClr>
                </a:solidFill>
              </a:rPr>
              <a:t>must supply that context </a:t>
            </a:r>
            <a:r>
              <a:rPr lang="en-US" dirty="0" smtClean="0"/>
              <a:t>to put()s that modify the same key</a:t>
            </a:r>
            <a:endParaRPr lang="en-US"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34</a:t>
            </a:fld>
            <a:endParaRPr lang="en-US"/>
          </a:p>
        </p:txBody>
      </p:sp>
      <p:sp>
        <p:nvSpPr>
          <p:cNvPr id="2" name="Title 1"/>
          <p:cNvSpPr>
            <a:spLocks noGrp="1"/>
          </p:cNvSpPr>
          <p:nvPr>
            <p:ph type="title"/>
          </p:nvPr>
        </p:nvSpPr>
        <p:spPr/>
        <p:txBody>
          <a:bodyPr/>
          <a:lstStyle/>
          <a:p>
            <a:r>
              <a:rPr lang="en-US" sz="3600" dirty="0" smtClean="0"/>
              <a:t>Version vectors: Dynamo’s mechanism</a:t>
            </a:r>
            <a:endParaRPr lang="en-US" sz="3600" dirty="0"/>
          </a:p>
        </p:txBody>
      </p:sp>
    </p:spTree>
    <p:extLst>
      <p:ext uri="{BB962C8B-B14F-4D97-AF65-F5344CB8AC3E}">
        <p14:creationId xmlns:p14="http://schemas.microsoft.com/office/powerpoint/2010/main" val="1502945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4A4DBD-C1B9-FE40-8FEF-473DBC8C018B}" type="slidenum">
              <a:rPr lang="en-US" smtClean="0"/>
              <a:pPr/>
              <a:t>35</a:t>
            </a:fld>
            <a:endParaRPr lang="en-US"/>
          </a:p>
        </p:txBody>
      </p:sp>
      <p:sp>
        <p:nvSpPr>
          <p:cNvPr id="2" name="Title 1"/>
          <p:cNvSpPr>
            <a:spLocks noGrp="1"/>
          </p:cNvSpPr>
          <p:nvPr>
            <p:ph type="title"/>
          </p:nvPr>
        </p:nvSpPr>
        <p:spPr/>
        <p:txBody>
          <a:bodyPr/>
          <a:lstStyle/>
          <a:p>
            <a:r>
              <a:rPr lang="en-US" sz="3600" dirty="0" smtClean="0"/>
              <a:t>Version vectors (auto-resolving case)</a:t>
            </a:r>
            <a:endParaRPr lang="en-US" sz="3600" dirty="0"/>
          </a:p>
        </p:txBody>
      </p:sp>
      <p:sp>
        <p:nvSpPr>
          <p:cNvPr id="5" name="TextBox 4"/>
          <p:cNvSpPr txBox="1"/>
          <p:nvPr/>
        </p:nvSpPr>
        <p:spPr>
          <a:xfrm>
            <a:off x="3271058" y="3063070"/>
            <a:ext cx="16002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v1</a:t>
            </a:r>
            <a:r>
              <a:rPr lang="en-US" sz="2400" b="0" i="0" dirty="0" smtClean="0">
                <a:latin typeface="Times New Roman" charset="0"/>
                <a:ea typeface="Times New Roman" charset="0"/>
                <a:cs typeface="Times New Roman" charset="0"/>
              </a:rPr>
              <a:t> [(A,1)]</a:t>
            </a:r>
            <a:endParaRPr lang="en-US" sz="2400" b="0" i="0" dirty="0">
              <a:latin typeface="Times New Roman" charset="0"/>
              <a:ea typeface="Times New Roman" charset="0"/>
              <a:cs typeface="Times New Roman" charset="0"/>
            </a:endParaRPr>
          </a:p>
        </p:txBody>
      </p:sp>
      <p:grpSp>
        <p:nvGrpSpPr>
          <p:cNvPr id="23" name="Group 22"/>
          <p:cNvGrpSpPr/>
          <p:nvPr/>
        </p:nvGrpSpPr>
        <p:grpSpPr>
          <a:xfrm>
            <a:off x="3598718" y="3524735"/>
            <a:ext cx="2781300" cy="1909970"/>
            <a:chOff x="3598718" y="3524735"/>
            <a:chExt cx="2781300" cy="1909970"/>
          </a:xfrm>
        </p:grpSpPr>
        <p:sp>
          <p:nvSpPr>
            <p:cNvPr id="6" name="TextBox 5"/>
            <p:cNvSpPr txBox="1"/>
            <p:nvPr/>
          </p:nvSpPr>
          <p:spPr>
            <a:xfrm>
              <a:off x="3598718" y="4973040"/>
              <a:ext cx="27813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v2</a:t>
              </a:r>
              <a:r>
                <a:rPr lang="en-US" sz="2400" b="0" i="0" dirty="0" smtClean="0">
                  <a:latin typeface="Times New Roman" charset="0"/>
                  <a:ea typeface="Times New Roman" charset="0"/>
                  <a:cs typeface="Times New Roman" charset="0"/>
                </a:rPr>
                <a:t> [(A,1), (C,1)]</a:t>
              </a:r>
              <a:endParaRPr lang="en-US" sz="2400" b="0" i="0" dirty="0">
                <a:latin typeface="Times New Roman" charset="0"/>
                <a:ea typeface="Times New Roman" charset="0"/>
                <a:cs typeface="Times New Roman" charset="0"/>
              </a:endParaRPr>
            </a:p>
          </p:txBody>
        </p:sp>
        <p:cxnSp>
          <p:nvCxnSpPr>
            <p:cNvPr id="8" name="Straight Connector 7"/>
            <p:cNvCxnSpPr>
              <a:stCxn id="5" idx="2"/>
              <a:endCxn id="6" idx="0"/>
            </p:cNvCxnSpPr>
            <p:nvPr/>
          </p:nvCxnSpPr>
          <p:spPr bwMode="auto">
            <a:xfrm>
              <a:off x="4071158" y="3524735"/>
              <a:ext cx="918210" cy="1448305"/>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0" name="TextBox 9"/>
            <p:cNvSpPr txBox="1"/>
            <p:nvPr/>
          </p:nvSpPr>
          <p:spPr>
            <a:xfrm>
              <a:off x="4570268" y="3615341"/>
              <a:ext cx="1809750"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C</a:t>
              </a:r>
              <a:endParaRPr lang="en-US" sz="2400" i="0" dirty="0">
                <a:latin typeface="Times New Roman" charset="0"/>
                <a:ea typeface="Times New Roman" charset="0"/>
                <a:cs typeface="Times New Roman" charset="0"/>
              </a:endParaRPr>
            </a:p>
          </p:txBody>
        </p:sp>
      </p:grpSp>
      <p:cxnSp>
        <p:nvCxnSpPr>
          <p:cNvPr id="11" name="Straight Connector 10"/>
          <p:cNvCxnSpPr>
            <a:endCxn id="5" idx="0"/>
          </p:cNvCxnSpPr>
          <p:nvPr/>
        </p:nvCxnSpPr>
        <p:spPr bwMode="auto">
          <a:xfrm>
            <a:off x="4071158" y="1919565"/>
            <a:ext cx="0" cy="1143505"/>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4" name="TextBox 13"/>
          <p:cNvSpPr txBox="1"/>
          <p:nvPr/>
        </p:nvSpPr>
        <p:spPr>
          <a:xfrm>
            <a:off x="4081895" y="1951114"/>
            <a:ext cx="1814945"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A</a:t>
            </a:r>
            <a:endParaRPr lang="en-US" sz="2400" i="0" dirty="0">
              <a:latin typeface="Times New Roman" charset="0"/>
              <a:ea typeface="Times New Roman" charset="0"/>
              <a:cs typeface="Times New Roman" charset="0"/>
            </a:endParaRPr>
          </a:p>
        </p:txBody>
      </p:sp>
      <p:sp>
        <p:nvSpPr>
          <p:cNvPr id="22" name="TextBox 21"/>
          <p:cNvSpPr txBox="1"/>
          <p:nvPr/>
        </p:nvSpPr>
        <p:spPr>
          <a:xfrm>
            <a:off x="643803" y="5715664"/>
            <a:ext cx="7772919" cy="492443"/>
          </a:xfrm>
          <a:prstGeom prst="rect">
            <a:avLst/>
          </a:prstGeom>
          <a:solidFill>
            <a:schemeClr val="accent3">
              <a:lumMod val="20000"/>
              <a:lumOff val="80000"/>
            </a:schemeClr>
          </a:solidFill>
          <a:ln w="28575">
            <a:solidFill>
              <a:schemeClr val="tx1"/>
            </a:solidFill>
            <a:prstDash val="sysDash"/>
          </a:ln>
        </p:spPr>
        <p:txBody>
          <a:bodyPr wrap="square" rtlCol="0">
            <a:spAutoFit/>
          </a:bodyPr>
          <a:lstStyle/>
          <a:p>
            <a:r>
              <a:rPr lang="en-US" sz="2600" b="0" spc="-150" smtClean="0">
                <a:latin typeface="+mj-lt"/>
              </a:rPr>
              <a:t>v2 &gt; v1, </a:t>
            </a:r>
            <a:r>
              <a:rPr lang="en-US" sz="2600" b="0" spc="-150" dirty="0" smtClean="0">
                <a:latin typeface="+mj-lt"/>
              </a:rPr>
              <a:t>so Dynamo </a:t>
            </a:r>
            <a:r>
              <a:rPr lang="en-US" sz="2600" b="0" spc="-150" dirty="0">
                <a:latin typeface="+mj-lt"/>
              </a:rPr>
              <a:t>nodes </a:t>
            </a:r>
            <a:r>
              <a:rPr lang="en-US" sz="2600" spc="-150" dirty="0">
                <a:solidFill>
                  <a:schemeClr val="accent5">
                    <a:lumMod val="50000"/>
                  </a:schemeClr>
                </a:solidFill>
                <a:latin typeface="+mj-lt"/>
              </a:rPr>
              <a:t>automatically drop</a:t>
            </a:r>
            <a:r>
              <a:rPr lang="en-US" sz="2600" b="0" spc="-150" dirty="0">
                <a:latin typeface="+mj-lt"/>
              </a:rPr>
              <a:t> </a:t>
            </a:r>
            <a:r>
              <a:rPr lang="en-US" sz="2600" spc="-150" dirty="0" smtClean="0">
                <a:latin typeface="+mj-lt"/>
              </a:rPr>
              <a:t>v1</a:t>
            </a:r>
            <a:r>
              <a:rPr lang="en-US" sz="2600" b="0" spc="-150" dirty="0" smtClean="0">
                <a:latin typeface="+mj-lt"/>
              </a:rPr>
              <a:t>, for </a:t>
            </a:r>
            <a:r>
              <a:rPr lang="en-US" sz="2600" spc="-150" dirty="0" smtClean="0">
                <a:latin typeface="+mj-lt"/>
              </a:rPr>
              <a:t>v2</a:t>
            </a:r>
            <a:endParaRPr lang="en-US" sz="2600" spc="-150" dirty="0">
              <a:latin typeface="+mj-lt"/>
            </a:endParaRPr>
          </a:p>
        </p:txBody>
      </p:sp>
    </p:spTree>
    <p:extLst>
      <p:ext uri="{BB962C8B-B14F-4D97-AF65-F5344CB8AC3E}">
        <p14:creationId xmlns:p14="http://schemas.microsoft.com/office/powerpoint/2010/main" val="129668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4A4DBD-C1B9-FE40-8FEF-473DBC8C018B}" type="slidenum">
              <a:rPr lang="en-US" smtClean="0"/>
              <a:pPr/>
              <a:t>36</a:t>
            </a:fld>
            <a:endParaRPr lang="en-US"/>
          </a:p>
        </p:txBody>
      </p:sp>
      <p:sp>
        <p:nvSpPr>
          <p:cNvPr id="2" name="Title 1"/>
          <p:cNvSpPr>
            <a:spLocks noGrp="1"/>
          </p:cNvSpPr>
          <p:nvPr>
            <p:ph type="title"/>
          </p:nvPr>
        </p:nvSpPr>
        <p:spPr/>
        <p:txBody>
          <a:bodyPr/>
          <a:lstStyle/>
          <a:p>
            <a:r>
              <a:rPr lang="en-US" sz="3600" dirty="0" smtClean="0"/>
              <a:t>Version vectors</a:t>
            </a:r>
            <a:r>
              <a:rPr lang="en-US" sz="3600" dirty="0"/>
              <a:t> </a:t>
            </a:r>
            <a:r>
              <a:rPr lang="en-US" sz="3600" dirty="0" smtClean="0"/>
              <a:t>(app-resolving case)</a:t>
            </a:r>
            <a:endParaRPr lang="en-US" sz="3600" dirty="0"/>
          </a:p>
        </p:txBody>
      </p:sp>
      <p:sp>
        <p:nvSpPr>
          <p:cNvPr id="5" name="TextBox 4"/>
          <p:cNvSpPr txBox="1"/>
          <p:nvPr/>
        </p:nvSpPr>
        <p:spPr>
          <a:xfrm>
            <a:off x="3532909" y="2465561"/>
            <a:ext cx="16002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v1</a:t>
            </a:r>
            <a:r>
              <a:rPr lang="en-US" sz="2400" b="0" i="0" dirty="0" smtClean="0">
                <a:latin typeface="Times New Roman" charset="0"/>
                <a:ea typeface="Times New Roman" charset="0"/>
                <a:cs typeface="Times New Roman" charset="0"/>
              </a:rPr>
              <a:t> [(A,1)]</a:t>
            </a:r>
            <a:endParaRPr lang="en-US" sz="2400" b="0" i="0" dirty="0">
              <a:latin typeface="Times New Roman" charset="0"/>
              <a:ea typeface="Times New Roman" charset="0"/>
              <a:cs typeface="Times New Roman" charset="0"/>
            </a:endParaRPr>
          </a:p>
        </p:txBody>
      </p:sp>
      <p:grpSp>
        <p:nvGrpSpPr>
          <p:cNvPr id="22" name="Group 21"/>
          <p:cNvGrpSpPr/>
          <p:nvPr/>
        </p:nvGrpSpPr>
        <p:grpSpPr>
          <a:xfrm>
            <a:off x="4371109" y="2927226"/>
            <a:ext cx="2667000" cy="1528465"/>
            <a:chOff x="6324600" y="3124200"/>
            <a:chExt cx="2667000" cy="1528465"/>
          </a:xfrm>
        </p:grpSpPr>
        <p:sp>
          <p:nvSpPr>
            <p:cNvPr id="6" name="TextBox 5"/>
            <p:cNvSpPr txBox="1"/>
            <p:nvPr/>
          </p:nvSpPr>
          <p:spPr>
            <a:xfrm>
              <a:off x="6705600" y="4191000"/>
              <a:ext cx="22860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v3</a:t>
              </a:r>
              <a:r>
                <a:rPr lang="en-US" sz="2400" b="0" i="0" dirty="0" smtClean="0">
                  <a:latin typeface="Times New Roman" charset="0"/>
                  <a:ea typeface="Times New Roman" charset="0"/>
                  <a:cs typeface="Times New Roman" charset="0"/>
                </a:rPr>
                <a:t> [(A,1), (C,1)]</a:t>
              </a:r>
              <a:endParaRPr lang="en-US" sz="2400" b="0" i="0" dirty="0">
                <a:latin typeface="Times New Roman" charset="0"/>
                <a:ea typeface="Times New Roman" charset="0"/>
                <a:cs typeface="Times New Roman" charset="0"/>
              </a:endParaRPr>
            </a:p>
          </p:txBody>
        </p:sp>
        <p:cxnSp>
          <p:nvCxnSpPr>
            <p:cNvPr id="7" name="Straight Connector 6"/>
            <p:cNvCxnSpPr/>
            <p:nvPr/>
          </p:nvCxnSpPr>
          <p:spPr bwMode="auto">
            <a:xfrm>
              <a:off x="6324600" y="3124200"/>
              <a:ext cx="533400" cy="1066800"/>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8" name="TextBox 7"/>
            <p:cNvSpPr txBox="1"/>
            <p:nvPr/>
          </p:nvSpPr>
          <p:spPr>
            <a:xfrm>
              <a:off x="6551815" y="3129170"/>
              <a:ext cx="1906385"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C</a:t>
              </a:r>
              <a:endParaRPr lang="en-US" sz="2400" i="0" dirty="0">
                <a:latin typeface="Times New Roman" charset="0"/>
                <a:ea typeface="Times New Roman" charset="0"/>
                <a:cs typeface="Times New Roman" charset="0"/>
              </a:endParaRPr>
            </a:p>
          </p:txBody>
        </p:sp>
      </p:grpSp>
      <p:cxnSp>
        <p:nvCxnSpPr>
          <p:cNvPr id="9" name="Straight Connector 8"/>
          <p:cNvCxnSpPr/>
          <p:nvPr/>
        </p:nvCxnSpPr>
        <p:spPr bwMode="auto">
          <a:xfrm>
            <a:off x="4371109" y="1615201"/>
            <a:ext cx="0" cy="778625"/>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0" name="TextBox 9"/>
          <p:cNvSpPr txBox="1"/>
          <p:nvPr/>
        </p:nvSpPr>
        <p:spPr>
          <a:xfrm>
            <a:off x="4371109" y="1515122"/>
            <a:ext cx="1910542"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A</a:t>
            </a:r>
            <a:endParaRPr lang="en-US" sz="2400" i="0" dirty="0">
              <a:latin typeface="Times New Roman" charset="0"/>
              <a:ea typeface="Times New Roman" charset="0"/>
              <a:cs typeface="Times New Roman" charset="0"/>
            </a:endParaRPr>
          </a:p>
        </p:txBody>
      </p:sp>
      <p:grpSp>
        <p:nvGrpSpPr>
          <p:cNvPr id="12" name="Group 11"/>
          <p:cNvGrpSpPr/>
          <p:nvPr/>
        </p:nvGrpSpPr>
        <p:grpSpPr>
          <a:xfrm>
            <a:off x="1627909" y="2927226"/>
            <a:ext cx="2590800" cy="1524000"/>
            <a:chOff x="3581400" y="3124200"/>
            <a:chExt cx="2590800" cy="1524000"/>
          </a:xfrm>
        </p:grpSpPr>
        <p:cxnSp>
          <p:nvCxnSpPr>
            <p:cNvPr id="13" name="Straight Connector 12"/>
            <p:cNvCxnSpPr/>
            <p:nvPr/>
          </p:nvCxnSpPr>
          <p:spPr bwMode="auto">
            <a:xfrm flipH="1">
              <a:off x="5638800" y="3124200"/>
              <a:ext cx="533400" cy="1066800"/>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4" name="TextBox 13"/>
            <p:cNvSpPr txBox="1"/>
            <p:nvPr/>
          </p:nvSpPr>
          <p:spPr>
            <a:xfrm>
              <a:off x="4114800" y="3135445"/>
              <a:ext cx="1828800"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B</a:t>
              </a:r>
              <a:endParaRPr lang="en-US" sz="2400" i="0" dirty="0">
                <a:latin typeface="Times New Roman" charset="0"/>
                <a:ea typeface="Times New Roman" charset="0"/>
                <a:cs typeface="Times New Roman" charset="0"/>
              </a:endParaRPr>
            </a:p>
          </p:txBody>
        </p:sp>
        <p:sp>
          <p:nvSpPr>
            <p:cNvPr id="15" name="TextBox 14"/>
            <p:cNvSpPr txBox="1"/>
            <p:nvPr/>
          </p:nvSpPr>
          <p:spPr>
            <a:xfrm>
              <a:off x="3581400" y="4186535"/>
              <a:ext cx="22860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v2</a:t>
              </a:r>
              <a:r>
                <a:rPr lang="en-US" sz="2400" b="0" i="0" dirty="0" smtClean="0">
                  <a:latin typeface="Times New Roman" charset="0"/>
                  <a:ea typeface="Times New Roman" charset="0"/>
                  <a:cs typeface="Times New Roman" charset="0"/>
                </a:rPr>
                <a:t> [(A,1), (B,1)]</a:t>
              </a:r>
              <a:endParaRPr lang="en-US" sz="2400" b="0" i="0" dirty="0">
                <a:latin typeface="Times New Roman" charset="0"/>
                <a:ea typeface="Times New Roman" charset="0"/>
                <a:cs typeface="Times New Roman" charset="0"/>
              </a:endParaRPr>
            </a:p>
          </p:txBody>
        </p:sp>
      </p:grpSp>
      <p:sp>
        <p:nvSpPr>
          <p:cNvPr id="19" name="TextBox 18"/>
          <p:cNvSpPr txBox="1"/>
          <p:nvPr/>
        </p:nvSpPr>
        <p:spPr>
          <a:xfrm>
            <a:off x="2920539" y="5610541"/>
            <a:ext cx="30480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v4</a:t>
            </a:r>
            <a:r>
              <a:rPr lang="en-US" sz="2400" b="0" i="0" dirty="0" smtClean="0">
                <a:latin typeface="Times New Roman" charset="0"/>
                <a:ea typeface="Times New Roman" charset="0"/>
                <a:cs typeface="Times New Roman" charset="0"/>
              </a:rPr>
              <a:t> [(A,2), (B,1), (C,1)]</a:t>
            </a:r>
            <a:endParaRPr lang="en-US" sz="2400" b="0" i="0" dirty="0">
              <a:latin typeface="Times New Roman" charset="0"/>
              <a:ea typeface="Times New Roman" charset="0"/>
              <a:cs typeface="Times New Roman" charset="0"/>
            </a:endParaRPr>
          </a:p>
        </p:txBody>
      </p:sp>
      <p:grpSp>
        <p:nvGrpSpPr>
          <p:cNvPr id="26" name="Group 25"/>
          <p:cNvGrpSpPr/>
          <p:nvPr/>
        </p:nvGrpSpPr>
        <p:grpSpPr>
          <a:xfrm>
            <a:off x="228600" y="4527426"/>
            <a:ext cx="4675909" cy="1066800"/>
            <a:chOff x="228600" y="4527426"/>
            <a:chExt cx="4675909" cy="1066800"/>
          </a:xfrm>
        </p:grpSpPr>
        <p:cxnSp>
          <p:nvCxnSpPr>
            <p:cNvPr id="16" name="Straight Connector 15"/>
            <p:cNvCxnSpPr/>
            <p:nvPr/>
          </p:nvCxnSpPr>
          <p:spPr bwMode="auto">
            <a:xfrm flipH="1">
              <a:off x="4371109" y="4527426"/>
              <a:ext cx="533400" cy="1066800"/>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7" name="Straight Connector 16"/>
            <p:cNvCxnSpPr/>
            <p:nvPr/>
          </p:nvCxnSpPr>
          <p:spPr bwMode="auto">
            <a:xfrm>
              <a:off x="3685309" y="4527426"/>
              <a:ext cx="533400" cy="1066800"/>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3" name="TextBox 22"/>
            <p:cNvSpPr txBox="1"/>
            <p:nvPr/>
          </p:nvSpPr>
          <p:spPr>
            <a:xfrm>
              <a:off x="228600" y="4707820"/>
              <a:ext cx="3685309" cy="830997"/>
            </a:xfrm>
            <a:prstGeom prst="rect">
              <a:avLst/>
            </a:prstGeom>
            <a:noFill/>
          </p:spPr>
          <p:txBody>
            <a:bodyPr wrap="square" rtlCol="0">
              <a:spAutoFit/>
            </a:bodyPr>
            <a:lstStyle/>
            <a:p>
              <a:r>
                <a:rPr lang="en-US" sz="2400" b="0" dirty="0" smtClean="0">
                  <a:latin typeface="Times New Roman" charset="0"/>
                  <a:ea typeface="Times New Roman" charset="0"/>
                  <a:cs typeface="Times New Roman" charset="0"/>
                </a:rPr>
                <a:t>Client reads v2, v3; context: [(A,1), (B,1), (C,1)]</a:t>
              </a:r>
              <a:endParaRPr lang="en-US" sz="2400" i="0" dirty="0">
                <a:latin typeface="Times New Roman" charset="0"/>
                <a:ea typeface="Times New Roman" charset="0"/>
                <a:cs typeface="Times New Roman" charset="0"/>
              </a:endParaRPr>
            </a:p>
          </p:txBody>
        </p:sp>
      </p:grpSp>
      <p:sp>
        <p:nvSpPr>
          <p:cNvPr id="21" name="TextBox 20"/>
          <p:cNvSpPr txBox="1"/>
          <p:nvPr/>
        </p:nvSpPr>
        <p:spPr>
          <a:xfrm>
            <a:off x="4476403" y="4451226"/>
            <a:ext cx="4468092" cy="892552"/>
          </a:xfrm>
          <a:prstGeom prst="rect">
            <a:avLst/>
          </a:prstGeom>
          <a:solidFill>
            <a:schemeClr val="accent6">
              <a:lumMod val="20000"/>
              <a:lumOff val="80000"/>
            </a:schemeClr>
          </a:solidFill>
          <a:ln w="28575">
            <a:solidFill>
              <a:schemeClr val="tx1"/>
            </a:solidFill>
            <a:prstDash val="sysDash"/>
          </a:ln>
        </p:spPr>
        <p:txBody>
          <a:bodyPr wrap="square" rtlCol="0">
            <a:spAutoFit/>
          </a:bodyPr>
          <a:lstStyle/>
          <a:p>
            <a:r>
              <a:rPr lang="en-US" sz="2600" b="0" spc="-150" dirty="0" smtClean="0">
                <a:latin typeface="+mj-lt"/>
              </a:rPr>
              <a:t>v2 || v3, so </a:t>
            </a:r>
            <a:r>
              <a:rPr lang="en-US" sz="2600" spc="-150" dirty="0" smtClean="0">
                <a:latin typeface="+mj-lt"/>
              </a:rPr>
              <a:t>a client </a:t>
            </a:r>
            <a:r>
              <a:rPr lang="en-US" sz="2600" b="0" spc="-150" dirty="0" smtClean="0">
                <a:latin typeface="+mj-lt"/>
              </a:rPr>
              <a:t>must perform </a:t>
            </a:r>
            <a:r>
              <a:rPr lang="en-US" sz="2600" spc="-150" dirty="0" smtClean="0">
                <a:latin typeface="+mj-lt"/>
              </a:rPr>
              <a:t>semantic reconciliation</a:t>
            </a:r>
            <a:endParaRPr lang="en-US" sz="2600" spc="-150" dirty="0">
              <a:latin typeface="+mj-lt"/>
            </a:endParaRPr>
          </a:p>
        </p:txBody>
      </p:sp>
      <p:sp>
        <p:nvSpPr>
          <p:cNvPr id="20" name="TextBox 19"/>
          <p:cNvSpPr txBox="1"/>
          <p:nvPr/>
        </p:nvSpPr>
        <p:spPr>
          <a:xfrm>
            <a:off x="488027" y="6088521"/>
            <a:ext cx="8091744" cy="492443"/>
          </a:xfrm>
          <a:prstGeom prst="rect">
            <a:avLst/>
          </a:prstGeom>
          <a:solidFill>
            <a:schemeClr val="accent3">
              <a:lumMod val="20000"/>
              <a:lumOff val="80000"/>
            </a:schemeClr>
          </a:solidFill>
          <a:ln w="28575">
            <a:solidFill>
              <a:schemeClr val="tx1"/>
            </a:solidFill>
            <a:prstDash val="sysDash"/>
          </a:ln>
        </p:spPr>
        <p:txBody>
          <a:bodyPr wrap="square" rtlCol="0">
            <a:spAutoFit/>
          </a:bodyPr>
          <a:lstStyle/>
          <a:p>
            <a:r>
              <a:rPr lang="en-US" sz="2600" dirty="0" smtClean="0">
                <a:latin typeface="+mj-lt"/>
              </a:rPr>
              <a:t>Client reconciles </a:t>
            </a:r>
            <a:r>
              <a:rPr lang="en-US" sz="2600" b="0" dirty="0" smtClean="0">
                <a:latin typeface="+mj-lt"/>
              </a:rPr>
              <a:t>v2 and v3; node </a:t>
            </a:r>
            <a:r>
              <a:rPr lang="en-US" sz="2600" dirty="0" smtClean="0">
                <a:latin typeface="+mj-lt"/>
              </a:rPr>
              <a:t>A</a:t>
            </a:r>
            <a:r>
              <a:rPr lang="en-US" sz="2600" b="0" dirty="0" smtClean="0">
                <a:latin typeface="+mj-lt"/>
              </a:rPr>
              <a:t> handles the put</a:t>
            </a:r>
            <a:endParaRPr lang="en-US" sz="2600" dirty="0">
              <a:latin typeface="+mj-lt"/>
            </a:endParaRPr>
          </a:p>
        </p:txBody>
      </p:sp>
    </p:spTree>
    <p:extLst>
      <p:ext uri="{BB962C8B-B14F-4D97-AF65-F5344CB8AC3E}">
        <p14:creationId xmlns:p14="http://schemas.microsoft.com/office/powerpoint/2010/main" val="66561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accent6">
                    <a:lumMod val="75000"/>
                  </a:schemeClr>
                </a:solidFill>
              </a:rPr>
              <a:t>Many nodes </a:t>
            </a:r>
            <a:r>
              <a:rPr lang="en-US" dirty="0" smtClean="0"/>
              <a:t>may process a series of put()s to </a:t>
            </a:r>
            <a:r>
              <a:rPr lang="en-US" b="1" dirty="0" smtClean="0"/>
              <a:t>same key</a:t>
            </a:r>
          </a:p>
          <a:p>
            <a:pPr lvl="1"/>
            <a:r>
              <a:rPr lang="en-US" dirty="0" smtClean="0"/>
              <a:t>Version vectors </a:t>
            </a:r>
            <a:r>
              <a:rPr lang="en-US" b="1" dirty="0" smtClean="0">
                <a:solidFill>
                  <a:srgbClr val="FF0000"/>
                </a:solidFill>
              </a:rPr>
              <a:t>may get long </a:t>
            </a:r>
            <a:r>
              <a:rPr lang="en-US" dirty="0" smtClean="0"/>
              <a:t>– do they grow forever?</a:t>
            </a:r>
          </a:p>
          <a:p>
            <a:endParaRPr lang="en-US" dirty="0" smtClean="0"/>
          </a:p>
          <a:p>
            <a:endParaRPr lang="en-US" dirty="0" smtClean="0"/>
          </a:p>
          <a:p>
            <a:r>
              <a:rPr lang="en-US" dirty="0" smtClean="0"/>
              <a:t>No, there is a </a:t>
            </a:r>
            <a:r>
              <a:rPr lang="en-US" b="1" dirty="0" smtClean="0">
                <a:solidFill>
                  <a:schemeClr val="accent5">
                    <a:lumMod val="50000"/>
                  </a:schemeClr>
                </a:solidFill>
              </a:rPr>
              <a:t>clock truncation scheme</a:t>
            </a:r>
          </a:p>
          <a:p>
            <a:pPr lvl="1"/>
            <a:r>
              <a:rPr lang="en-US" dirty="0" smtClean="0"/>
              <a:t>Dynamo stores time of modification with each V.V. entry </a:t>
            </a:r>
          </a:p>
          <a:p>
            <a:pPr lvl="1"/>
            <a:endParaRPr lang="en-US" dirty="0" smtClean="0"/>
          </a:p>
          <a:p>
            <a:pPr lvl="1"/>
            <a:r>
              <a:rPr lang="en-US" dirty="0" smtClean="0"/>
              <a:t>When V.V. &gt; 10 nodes long, V.V. </a:t>
            </a:r>
            <a:r>
              <a:rPr lang="en-US" b="1" dirty="0" smtClean="0">
                <a:solidFill>
                  <a:schemeClr val="accent3">
                    <a:lumMod val="50000"/>
                  </a:schemeClr>
                </a:solidFill>
              </a:rPr>
              <a:t>drops</a:t>
            </a:r>
            <a:r>
              <a:rPr lang="en-US" dirty="0" smtClean="0">
                <a:solidFill>
                  <a:schemeClr val="accent3">
                    <a:lumMod val="50000"/>
                  </a:schemeClr>
                </a:solidFill>
              </a:rPr>
              <a:t> </a:t>
            </a:r>
            <a:r>
              <a:rPr lang="en-US" dirty="0" smtClean="0"/>
              <a:t>the timestamp of the </a:t>
            </a:r>
            <a:r>
              <a:rPr lang="en-US" b="1" dirty="0" smtClean="0">
                <a:solidFill>
                  <a:schemeClr val="accent6">
                    <a:lumMod val="75000"/>
                  </a:schemeClr>
                </a:solidFill>
              </a:rPr>
              <a:t>node that least recently processed </a:t>
            </a:r>
            <a:r>
              <a:rPr lang="en-US" dirty="0" smtClean="0"/>
              <a:t>that key</a:t>
            </a:r>
          </a:p>
        </p:txBody>
      </p:sp>
      <p:sp>
        <p:nvSpPr>
          <p:cNvPr id="4" name="Slide Number Placeholder 3"/>
          <p:cNvSpPr>
            <a:spLocks noGrp="1"/>
          </p:cNvSpPr>
          <p:nvPr>
            <p:ph type="sldNum" sz="quarter" idx="12"/>
          </p:nvPr>
        </p:nvSpPr>
        <p:spPr/>
        <p:txBody>
          <a:bodyPr/>
          <a:lstStyle/>
          <a:p>
            <a:fld id="{6A4A4DBD-C1B9-FE40-8FEF-473DBC8C018B}" type="slidenum">
              <a:rPr lang="en-US" smtClean="0"/>
              <a:pPr/>
              <a:t>37</a:t>
            </a:fld>
            <a:endParaRPr lang="en-US"/>
          </a:p>
        </p:txBody>
      </p:sp>
      <p:sp>
        <p:nvSpPr>
          <p:cNvPr id="2" name="Title 1"/>
          <p:cNvSpPr>
            <a:spLocks noGrp="1"/>
          </p:cNvSpPr>
          <p:nvPr>
            <p:ph type="title"/>
          </p:nvPr>
        </p:nvSpPr>
        <p:spPr/>
        <p:txBody>
          <a:bodyPr/>
          <a:lstStyle/>
          <a:p>
            <a:r>
              <a:rPr lang="en-US" dirty="0" smtClean="0"/>
              <a:t>Trimming version vectors</a:t>
            </a:r>
            <a:endParaRPr lang="en-US" dirty="0"/>
          </a:p>
        </p:txBody>
      </p:sp>
    </p:spTree>
    <p:extLst>
      <p:ext uri="{BB962C8B-B14F-4D97-AF65-F5344CB8AC3E}">
        <p14:creationId xmlns:p14="http://schemas.microsoft.com/office/powerpoint/2010/main" val="2020191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4A4DBD-C1B9-FE40-8FEF-473DBC8C018B}" type="slidenum">
              <a:rPr lang="en-US" smtClean="0"/>
              <a:pPr/>
              <a:t>38</a:t>
            </a:fld>
            <a:endParaRPr lang="en-US"/>
          </a:p>
        </p:txBody>
      </p:sp>
      <p:sp>
        <p:nvSpPr>
          <p:cNvPr id="2" name="Title 1"/>
          <p:cNvSpPr>
            <a:spLocks noGrp="1"/>
          </p:cNvSpPr>
          <p:nvPr>
            <p:ph type="title"/>
          </p:nvPr>
        </p:nvSpPr>
        <p:spPr/>
        <p:txBody>
          <a:bodyPr/>
          <a:lstStyle/>
          <a:p>
            <a:r>
              <a:rPr lang="en-US" smtClean="0"/>
              <a:t>Impact of deleting a VV entry?</a:t>
            </a:r>
            <a:endParaRPr lang="en-US" dirty="0"/>
          </a:p>
        </p:txBody>
      </p:sp>
      <p:sp>
        <p:nvSpPr>
          <p:cNvPr id="5" name="TextBox 4"/>
          <p:cNvSpPr txBox="1"/>
          <p:nvPr/>
        </p:nvSpPr>
        <p:spPr>
          <a:xfrm>
            <a:off x="3271058" y="3063070"/>
            <a:ext cx="16002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v1</a:t>
            </a:r>
            <a:r>
              <a:rPr lang="en-US" sz="2400" b="0" i="0" dirty="0" smtClean="0">
                <a:latin typeface="Times New Roman" charset="0"/>
                <a:ea typeface="Times New Roman" charset="0"/>
                <a:cs typeface="Times New Roman" charset="0"/>
              </a:rPr>
              <a:t> [(A,1)]</a:t>
            </a:r>
            <a:endParaRPr lang="en-US" sz="2400" b="0" i="0" dirty="0">
              <a:latin typeface="Times New Roman" charset="0"/>
              <a:ea typeface="Times New Roman" charset="0"/>
              <a:cs typeface="Times New Roman" charset="0"/>
            </a:endParaRPr>
          </a:p>
        </p:txBody>
      </p:sp>
      <p:grpSp>
        <p:nvGrpSpPr>
          <p:cNvPr id="23" name="Group 22"/>
          <p:cNvGrpSpPr/>
          <p:nvPr/>
        </p:nvGrpSpPr>
        <p:grpSpPr>
          <a:xfrm>
            <a:off x="3598718" y="3524735"/>
            <a:ext cx="2781300" cy="1909970"/>
            <a:chOff x="3598718" y="3524735"/>
            <a:chExt cx="2781300" cy="1909970"/>
          </a:xfrm>
        </p:grpSpPr>
        <p:sp>
          <p:nvSpPr>
            <p:cNvPr id="6" name="TextBox 5"/>
            <p:cNvSpPr txBox="1"/>
            <p:nvPr/>
          </p:nvSpPr>
          <p:spPr>
            <a:xfrm>
              <a:off x="3598718" y="4973040"/>
              <a:ext cx="2781300" cy="461665"/>
            </a:xfrm>
            <a:prstGeom prst="rect">
              <a:avLst/>
            </a:prstGeom>
            <a:noFill/>
          </p:spPr>
          <p:txBody>
            <a:bodyPr wrap="square" rtlCol="0">
              <a:spAutoFit/>
            </a:bodyPr>
            <a:lstStyle/>
            <a:p>
              <a:r>
                <a:rPr lang="en-US" sz="2400" i="0" dirty="0" smtClean="0">
                  <a:latin typeface="Times New Roman" charset="0"/>
                  <a:ea typeface="Times New Roman" charset="0"/>
                  <a:cs typeface="Times New Roman" charset="0"/>
                </a:rPr>
                <a:t>v2</a:t>
              </a:r>
              <a:r>
                <a:rPr lang="en-US" sz="2400" b="0" i="0" dirty="0" smtClean="0">
                  <a:latin typeface="Times New Roman" charset="0"/>
                  <a:ea typeface="Times New Roman" charset="0"/>
                  <a:cs typeface="Times New Roman" charset="0"/>
                </a:rPr>
                <a:t> [</a:t>
              </a:r>
              <a:r>
                <a:rPr lang="en-US" sz="2400" b="0" i="0" strike="sngStrike" dirty="0" smtClean="0">
                  <a:solidFill>
                    <a:srgbClr val="FF0000"/>
                  </a:solidFill>
                  <a:latin typeface="Times New Roman" charset="0"/>
                  <a:ea typeface="Times New Roman" charset="0"/>
                  <a:cs typeface="Times New Roman" charset="0"/>
                </a:rPr>
                <a:t>(A,1),</a:t>
              </a:r>
              <a:r>
                <a:rPr lang="en-US" sz="2400" b="0" i="0" dirty="0" smtClean="0">
                  <a:latin typeface="Times New Roman" charset="0"/>
                  <a:ea typeface="Times New Roman" charset="0"/>
                  <a:cs typeface="Times New Roman" charset="0"/>
                </a:rPr>
                <a:t> (C,1)]</a:t>
              </a:r>
              <a:endParaRPr lang="en-US" sz="2400" b="0" i="0" dirty="0">
                <a:latin typeface="Times New Roman" charset="0"/>
                <a:ea typeface="Times New Roman" charset="0"/>
                <a:cs typeface="Times New Roman" charset="0"/>
              </a:endParaRPr>
            </a:p>
          </p:txBody>
        </p:sp>
        <p:cxnSp>
          <p:nvCxnSpPr>
            <p:cNvPr id="8" name="Straight Connector 7"/>
            <p:cNvCxnSpPr>
              <a:stCxn id="5" idx="2"/>
              <a:endCxn id="6" idx="0"/>
            </p:cNvCxnSpPr>
            <p:nvPr/>
          </p:nvCxnSpPr>
          <p:spPr bwMode="auto">
            <a:xfrm>
              <a:off x="4071158" y="3524735"/>
              <a:ext cx="918210" cy="1448305"/>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0" name="TextBox 9"/>
            <p:cNvSpPr txBox="1"/>
            <p:nvPr/>
          </p:nvSpPr>
          <p:spPr>
            <a:xfrm>
              <a:off x="4570268" y="3615341"/>
              <a:ext cx="1809750"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C</a:t>
              </a:r>
              <a:endParaRPr lang="en-US" sz="2400" i="0" dirty="0">
                <a:latin typeface="Times New Roman" charset="0"/>
                <a:ea typeface="Times New Roman" charset="0"/>
                <a:cs typeface="Times New Roman" charset="0"/>
              </a:endParaRPr>
            </a:p>
          </p:txBody>
        </p:sp>
      </p:grpSp>
      <p:cxnSp>
        <p:nvCxnSpPr>
          <p:cNvPr id="11" name="Straight Connector 10"/>
          <p:cNvCxnSpPr>
            <a:endCxn id="5" idx="0"/>
          </p:cNvCxnSpPr>
          <p:nvPr/>
        </p:nvCxnSpPr>
        <p:spPr bwMode="auto">
          <a:xfrm>
            <a:off x="4071158" y="1919565"/>
            <a:ext cx="0" cy="1143505"/>
          </a:xfrm>
          <a:prstGeom prst="line">
            <a:avLst/>
          </a:prstGeom>
          <a:solidFill>
            <a:schemeClr val="accent1"/>
          </a:solidFill>
          <a:ln w="28575" cap="flat" cmpd="sng" algn="ctr">
            <a:solidFill>
              <a:schemeClr val="tx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4" name="TextBox 13"/>
          <p:cNvSpPr txBox="1"/>
          <p:nvPr/>
        </p:nvSpPr>
        <p:spPr>
          <a:xfrm>
            <a:off x="4081895" y="1951114"/>
            <a:ext cx="1814945" cy="830997"/>
          </a:xfrm>
          <a:prstGeom prst="rect">
            <a:avLst/>
          </a:prstGeom>
          <a:noFill/>
        </p:spPr>
        <p:txBody>
          <a:bodyPr wrap="square" rtlCol="0">
            <a:spAutoFit/>
          </a:bodyPr>
          <a:lstStyle/>
          <a:p>
            <a:r>
              <a:rPr lang="en-US" sz="2400" b="0" i="0" dirty="0" smtClean="0">
                <a:latin typeface="Times New Roman" charset="0"/>
                <a:ea typeface="Times New Roman" charset="0"/>
                <a:cs typeface="Times New Roman" charset="0"/>
              </a:rPr>
              <a:t>put handled by node </a:t>
            </a:r>
            <a:r>
              <a:rPr lang="en-US" sz="2400" i="0" dirty="0" smtClean="0">
                <a:latin typeface="Times New Roman" charset="0"/>
                <a:ea typeface="Times New Roman" charset="0"/>
                <a:cs typeface="Times New Roman" charset="0"/>
              </a:rPr>
              <a:t>A</a:t>
            </a:r>
            <a:endParaRPr lang="en-US" sz="2400" i="0" dirty="0">
              <a:latin typeface="Times New Roman" charset="0"/>
              <a:ea typeface="Times New Roman" charset="0"/>
              <a:cs typeface="Times New Roman" charset="0"/>
            </a:endParaRPr>
          </a:p>
        </p:txBody>
      </p:sp>
      <p:sp>
        <p:nvSpPr>
          <p:cNvPr id="22" name="TextBox 21"/>
          <p:cNvSpPr txBox="1"/>
          <p:nvPr/>
        </p:nvSpPr>
        <p:spPr>
          <a:xfrm>
            <a:off x="656705" y="5715664"/>
            <a:ext cx="7760017" cy="492443"/>
          </a:xfrm>
          <a:prstGeom prst="rect">
            <a:avLst/>
          </a:prstGeom>
          <a:solidFill>
            <a:schemeClr val="accent6">
              <a:lumMod val="20000"/>
              <a:lumOff val="80000"/>
            </a:schemeClr>
          </a:solidFill>
          <a:ln w="28575">
            <a:solidFill>
              <a:schemeClr val="tx1"/>
            </a:solidFill>
            <a:prstDash val="sysDash"/>
          </a:ln>
        </p:spPr>
        <p:txBody>
          <a:bodyPr wrap="square" rtlCol="0">
            <a:spAutoFit/>
          </a:bodyPr>
          <a:lstStyle/>
          <a:p>
            <a:r>
              <a:rPr lang="en-US" sz="2600" b="0" spc="-150" dirty="0" smtClean="0">
                <a:latin typeface="+mj-lt"/>
              </a:rPr>
              <a:t>v2 || v1, so </a:t>
            </a:r>
            <a:r>
              <a:rPr lang="en-US" sz="2600" spc="-150" dirty="0" smtClean="0">
                <a:latin typeface="+mj-lt"/>
              </a:rPr>
              <a:t>looks like application resolution </a:t>
            </a:r>
            <a:r>
              <a:rPr lang="en-US" sz="2600" b="0" spc="-150" dirty="0" smtClean="0">
                <a:latin typeface="+mj-lt"/>
              </a:rPr>
              <a:t>is required</a:t>
            </a:r>
            <a:endParaRPr lang="en-US" sz="2600" spc="-150" dirty="0">
              <a:latin typeface="+mj-lt"/>
            </a:endParaRPr>
          </a:p>
        </p:txBody>
      </p:sp>
    </p:spTree>
    <p:extLst>
      <p:ext uri="{BB962C8B-B14F-4D97-AF65-F5344CB8AC3E}">
        <p14:creationId xmlns:p14="http://schemas.microsoft.com/office/powerpoint/2010/main" val="183073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if two clients concurrently write w/o </a:t>
            </a:r>
            <a:r>
              <a:rPr lang="en-US" dirty="0" smtClean="0"/>
              <a:t>failure?</a:t>
            </a:r>
          </a:p>
          <a:p>
            <a:pPr lvl="1"/>
            <a:r>
              <a:rPr lang="en-US" i="1" dirty="0" smtClean="0"/>
              <a:t>e.g</a:t>
            </a:r>
            <a:r>
              <a:rPr lang="en-US" i="1" dirty="0"/>
              <a:t>.</a:t>
            </a:r>
            <a:r>
              <a:rPr lang="en-US" dirty="0"/>
              <a:t> </a:t>
            </a:r>
            <a:r>
              <a:rPr lang="en-US" dirty="0" smtClean="0"/>
              <a:t>add </a:t>
            </a:r>
            <a:r>
              <a:rPr lang="en-US" b="1" dirty="0" smtClean="0"/>
              <a:t>different </a:t>
            </a:r>
            <a:r>
              <a:rPr lang="en-US" b="1" dirty="0"/>
              <a:t>items</a:t>
            </a:r>
            <a:r>
              <a:rPr lang="en-US" dirty="0"/>
              <a:t> to </a:t>
            </a:r>
            <a:r>
              <a:rPr lang="en-US" b="1" dirty="0">
                <a:solidFill>
                  <a:schemeClr val="accent6">
                    <a:lumMod val="75000"/>
                  </a:schemeClr>
                </a:solidFill>
              </a:rPr>
              <a:t>same cart </a:t>
            </a:r>
            <a:r>
              <a:rPr lang="en-US" dirty="0"/>
              <a:t>at </a:t>
            </a:r>
            <a:r>
              <a:rPr lang="en-US" b="1" dirty="0"/>
              <a:t>same </a:t>
            </a:r>
            <a:r>
              <a:rPr lang="en-US" b="1" dirty="0" smtClean="0"/>
              <a:t>time</a:t>
            </a:r>
          </a:p>
          <a:p>
            <a:pPr lvl="1"/>
            <a:r>
              <a:rPr lang="en-US" dirty="0" smtClean="0"/>
              <a:t>Each </a:t>
            </a:r>
            <a:r>
              <a:rPr lang="en-US" dirty="0"/>
              <a:t>does </a:t>
            </a:r>
            <a:r>
              <a:rPr lang="en-US" dirty="0" smtClean="0"/>
              <a:t>get-modify-put</a:t>
            </a:r>
          </a:p>
          <a:p>
            <a:pPr lvl="1"/>
            <a:r>
              <a:rPr lang="en-US" dirty="0" smtClean="0"/>
              <a:t>They </a:t>
            </a:r>
            <a:r>
              <a:rPr lang="en-US" dirty="0"/>
              <a:t>both see the same initial </a:t>
            </a:r>
            <a:r>
              <a:rPr lang="en-US" dirty="0" smtClean="0"/>
              <a:t>version</a:t>
            </a:r>
          </a:p>
          <a:p>
            <a:pPr lvl="2"/>
            <a:r>
              <a:rPr lang="en-US" dirty="0" smtClean="0"/>
              <a:t>And </a:t>
            </a:r>
            <a:r>
              <a:rPr lang="en-US" dirty="0"/>
              <a:t>they both send put() to </a:t>
            </a:r>
            <a:r>
              <a:rPr lang="en-US" b="1" dirty="0">
                <a:solidFill>
                  <a:schemeClr val="accent6">
                    <a:lumMod val="75000"/>
                  </a:schemeClr>
                </a:solidFill>
              </a:rPr>
              <a:t>same </a:t>
            </a:r>
            <a:r>
              <a:rPr lang="en-US" b="1" dirty="0" smtClean="0">
                <a:solidFill>
                  <a:schemeClr val="accent6">
                    <a:lumMod val="75000"/>
                  </a:schemeClr>
                </a:solidFill>
              </a:rPr>
              <a:t>coordinator</a:t>
            </a:r>
          </a:p>
          <a:p>
            <a:endParaRPr lang="en-US" dirty="0" smtClean="0"/>
          </a:p>
          <a:p>
            <a:r>
              <a:rPr lang="en-US" dirty="0" smtClean="0"/>
              <a:t>Will </a:t>
            </a:r>
            <a:r>
              <a:rPr lang="en-US" dirty="0"/>
              <a:t>coordinator create two versions with conflicting </a:t>
            </a:r>
            <a:r>
              <a:rPr lang="en-US" dirty="0" smtClean="0"/>
              <a:t>VVs?</a:t>
            </a:r>
          </a:p>
          <a:p>
            <a:pPr lvl="1"/>
            <a:r>
              <a:rPr lang="en-US" dirty="0" smtClean="0"/>
              <a:t>We </a:t>
            </a:r>
            <a:r>
              <a:rPr lang="en-US" dirty="0"/>
              <a:t>want that outcome, otherwise one was thrown </a:t>
            </a:r>
            <a:r>
              <a:rPr lang="en-US" dirty="0" smtClean="0"/>
              <a:t>away</a:t>
            </a:r>
          </a:p>
          <a:p>
            <a:pPr lvl="1"/>
            <a:r>
              <a:rPr lang="en-US" dirty="0" smtClean="0"/>
              <a:t>Paper </a:t>
            </a:r>
            <a:r>
              <a:rPr lang="en-US" dirty="0"/>
              <a:t>doesn't say, but coordinator could detect problem via put() context</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39</a:t>
            </a:fld>
            <a:endParaRPr lang="en-US"/>
          </a:p>
        </p:txBody>
      </p:sp>
      <p:sp>
        <p:nvSpPr>
          <p:cNvPr id="4" name="Title 3"/>
          <p:cNvSpPr>
            <a:spLocks noGrp="1"/>
          </p:cNvSpPr>
          <p:nvPr>
            <p:ph type="title"/>
          </p:nvPr>
        </p:nvSpPr>
        <p:spPr/>
        <p:txBody>
          <a:bodyPr/>
          <a:lstStyle/>
          <a:p>
            <a:r>
              <a:rPr lang="en-US" dirty="0" smtClean="0"/>
              <a:t>Concurrent writes</a:t>
            </a:r>
            <a:endParaRPr lang="en-US" dirty="0"/>
          </a:p>
        </p:txBody>
      </p:sp>
    </p:spTree>
    <p:extLst>
      <p:ext uri="{BB962C8B-B14F-4D97-AF65-F5344CB8AC3E}">
        <p14:creationId xmlns:p14="http://schemas.microsoft.com/office/powerpoint/2010/main" val="1895036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sz="3200" b="1" dirty="0" smtClean="0"/>
              <a:t>Techniques for partitioning data</a:t>
            </a:r>
          </a:p>
          <a:p>
            <a:pPr marL="914400" lvl="1" indent="-514350"/>
            <a:r>
              <a:rPr lang="en-US" sz="3200" b="1" dirty="0" smtClean="0"/>
              <a:t>Metrics for success</a:t>
            </a:r>
          </a:p>
          <a:p>
            <a:pPr marL="514350" indent="-514350">
              <a:buFont typeface="+mj-lt"/>
              <a:buAutoNum type="arabicPeriod"/>
            </a:pPr>
            <a:endParaRPr lang="en-US" sz="3200" dirty="0"/>
          </a:p>
          <a:p>
            <a:pPr marL="514350" indent="-514350">
              <a:buFont typeface="+mj-lt"/>
              <a:buAutoNum type="arabicPeriod"/>
            </a:pPr>
            <a:r>
              <a:rPr lang="en-US" sz="3200" dirty="0" smtClean="0"/>
              <a:t>Case study: Amazon Dynamo key-value store</a:t>
            </a:r>
            <a:endParaRPr lang="en-US" sz="3200"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a:t>
            </a:fld>
            <a:endParaRPr lang="en-US"/>
          </a:p>
        </p:txBody>
      </p:sp>
      <p:sp>
        <p:nvSpPr>
          <p:cNvPr id="4" name="Title 3"/>
          <p:cNvSpPr>
            <a:spLocks noGrp="1"/>
          </p:cNvSpPr>
          <p:nvPr>
            <p:ph type="title"/>
          </p:nvPr>
        </p:nvSpPr>
        <p:spPr/>
        <p:txBody>
          <a:bodyPr/>
          <a:lstStyle/>
          <a:p>
            <a:r>
              <a:rPr lang="en-US" dirty="0" smtClean="0"/>
              <a:t>Today</a:t>
            </a:r>
            <a:endParaRPr lang="en-US" dirty="0"/>
          </a:p>
        </p:txBody>
      </p:sp>
    </p:spTree>
    <p:extLst>
      <p:ext uri="{BB962C8B-B14F-4D97-AF65-F5344CB8AC3E}">
        <p14:creationId xmlns:p14="http://schemas.microsoft.com/office/powerpoint/2010/main" val="1387745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3743178"/>
          </a:xfrm>
        </p:spPr>
        <p:txBody>
          <a:bodyPr>
            <a:normAutofit/>
          </a:bodyPr>
          <a:lstStyle/>
          <a:p>
            <a:r>
              <a:rPr lang="en-US" sz="2800" dirty="0" smtClean="0"/>
              <a:t>Hinted handoff node </a:t>
            </a:r>
            <a:r>
              <a:rPr lang="en-US" sz="2800" b="1" dirty="0" smtClean="0">
                <a:solidFill>
                  <a:srgbClr val="FF0000"/>
                </a:solidFill>
              </a:rPr>
              <a:t>crashes</a:t>
            </a:r>
            <a:r>
              <a:rPr lang="en-US" sz="2800" dirty="0" smtClean="0">
                <a:solidFill>
                  <a:srgbClr val="FF0000"/>
                </a:solidFill>
              </a:rPr>
              <a:t> </a:t>
            </a:r>
            <a:r>
              <a:rPr lang="en-US" sz="2800" b="1" dirty="0" smtClean="0">
                <a:solidFill>
                  <a:srgbClr val="FF0000"/>
                </a:solidFill>
              </a:rPr>
              <a:t>before it can replicate data </a:t>
            </a:r>
            <a:r>
              <a:rPr lang="en-US" sz="2800" dirty="0" smtClean="0"/>
              <a:t>to node in </a:t>
            </a:r>
            <a:r>
              <a:rPr lang="en-US" sz="2800" b="1" dirty="0" smtClean="0"/>
              <a:t>preference list</a:t>
            </a:r>
          </a:p>
          <a:p>
            <a:pPr lvl="1"/>
            <a:r>
              <a:rPr lang="en-US" sz="2800" dirty="0" smtClean="0"/>
              <a:t>Need another way to </a:t>
            </a:r>
            <a:r>
              <a:rPr lang="en-US" sz="2800" b="1" dirty="0" smtClean="0">
                <a:solidFill>
                  <a:schemeClr val="accent6">
                    <a:lumMod val="75000"/>
                  </a:schemeClr>
                </a:solidFill>
              </a:rPr>
              <a:t>ensure</a:t>
            </a:r>
            <a:r>
              <a:rPr lang="en-US" sz="2800" dirty="0" smtClean="0">
                <a:solidFill>
                  <a:schemeClr val="accent6">
                    <a:lumMod val="75000"/>
                  </a:schemeClr>
                </a:solidFill>
              </a:rPr>
              <a:t> </a:t>
            </a:r>
            <a:r>
              <a:rPr lang="en-US" sz="2800" dirty="0" smtClean="0"/>
              <a:t>that each key-value pair is </a:t>
            </a:r>
            <a:r>
              <a:rPr lang="en-US" sz="2800" b="1" dirty="0" smtClean="0">
                <a:solidFill>
                  <a:schemeClr val="accent6">
                    <a:lumMod val="75000"/>
                  </a:schemeClr>
                </a:solidFill>
              </a:rPr>
              <a:t>replicated N times</a:t>
            </a:r>
          </a:p>
          <a:p>
            <a:endParaRPr lang="en-US" sz="2800" dirty="0" smtClean="0"/>
          </a:p>
          <a:p>
            <a:r>
              <a:rPr lang="en-US" sz="2800" b="1" dirty="0" smtClean="0"/>
              <a:t>Mechanism: </a:t>
            </a:r>
            <a:r>
              <a:rPr lang="en-US" sz="2800" b="1" dirty="0" smtClean="0">
                <a:solidFill>
                  <a:schemeClr val="accent5">
                    <a:lumMod val="50000"/>
                  </a:schemeClr>
                </a:solidFill>
              </a:rPr>
              <a:t>replica synchronization</a:t>
            </a:r>
            <a:endParaRPr lang="en-US" sz="2800" dirty="0" smtClean="0"/>
          </a:p>
          <a:p>
            <a:pPr lvl="1"/>
            <a:r>
              <a:rPr lang="en-US" sz="2800" dirty="0" smtClean="0"/>
              <a:t>Nodes nearby on ring periodically </a:t>
            </a:r>
            <a:r>
              <a:rPr lang="en-US" sz="2800" b="1" dirty="0" smtClean="0">
                <a:solidFill>
                  <a:schemeClr val="accent6">
                    <a:lumMod val="75000"/>
                  </a:schemeClr>
                </a:solidFill>
              </a:rPr>
              <a:t>gossip</a:t>
            </a:r>
          </a:p>
          <a:p>
            <a:pPr lvl="2"/>
            <a:r>
              <a:rPr lang="en-US" sz="2800" b="1" dirty="0" smtClean="0">
                <a:solidFill>
                  <a:schemeClr val="accent5">
                    <a:lumMod val="50000"/>
                  </a:schemeClr>
                </a:solidFill>
              </a:rPr>
              <a:t>Compare</a:t>
            </a:r>
            <a:r>
              <a:rPr lang="en-US" sz="2800" dirty="0" smtClean="0">
                <a:solidFill>
                  <a:schemeClr val="accent5">
                    <a:lumMod val="50000"/>
                  </a:schemeClr>
                </a:solidFill>
              </a:rPr>
              <a:t> </a:t>
            </a:r>
            <a:r>
              <a:rPr lang="en-US" sz="2800" dirty="0" smtClean="0"/>
              <a:t>the (k, v) pairs they hold</a:t>
            </a:r>
          </a:p>
          <a:p>
            <a:pPr lvl="2"/>
            <a:r>
              <a:rPr lang="en-US" sz="2800" b="1" dirty="0" smtClean="0">
                <a:solidFill>
                  <a:schemeClr val="accent5">
                    <a:lumMod val="50000"/>
                  </a:schemeClr>
                </a:solidFill>
              </a:rPr>
              <a:t>Copy</a:t>
            </a:r>
            <a:r>
              <a:rPr lang="en-US" sz="2800" dirty="0" smtClean="0">
                <a:solidFill>
                  <a:schemeClr val="accent5">
                    <a:lumMod val="50000"/>
                  </a:schemeClr>
                </a:solidFill>
              </a:rPr>
              <a:t> </a:t>
            </a:r>
            <a:r>
              <a:rPr lang="en-US" sz="2800" dirty="0" smtClean="0"/>
              <a:t>any missing keys the other has</a:t>
            </a:r>
            <a:endParaRPr lang="en-US" sz="2800" dirty="0"/>
          </a:p>
        </p:txBody>
      </p:sp>
      <p:sp>
        <p:nvSpPr>
          <p:cNvPr id="4" name="Slide Number Placeholder 3"/>
          <p:cNvSpPr>
            <a:spLocks noGrp="1"/>
          </p:cNvSpPr>
          <p:nvPr>
            <p:ph type="sldNum" sz="quarter" idx="12"/>
          </p:nvPr>
        </p:nvSpPr>
        <p:spPr/>
        <p:txBody>
          <a:bodyPr/>
          <a:lstStyle/>
          <a:p>
            <a:fld id="{6A4A4DBD-C1B9-FE40-8FEF-473DBC8C018B}" type="slidenum">
              <a:rPr lang="en-US" smtClean="0"/>
              <a:pPr/>
              <a:t>40</a:t>
            </a:fld>
            <a:endParaRPr lang="en-US"/>
          </a:p>
        </p:txBody>
      </p:sp>
      <p:sp>
        <p:nvSpPr>
          <p:cNvPr id="2" name="Title 1"/>
          <p:cNvSpPr>
            <a:spLocks noGrp="1"/>
          </p:cNvSpPr>
          <p:nvPr>
            <p:ph type="title"/>
          </p:nvPr>
        </p:nvSpPr>
        <p:spPr/>
        <p:txBody>
          <a:bodyPr/>
          <a:lstStyle/>
          <a:p>
            <a:r>
              <a:rPr lang="en-US" dirty="0" smtClean="0"/>
              <a:t>Removing threats to durability</a:t>
            </a:r>
            <a:endParaRPr lang="en-US" dirty="0"/>
          </a:p>
        </p:txBody>
      </p:sp>
      <p:sp>
        <p:nvSpPr>
          <p:cNvPr id="5" name="Rectangle 4"/>
          <p:cNvSpPr/>
          <p:nvPr/>
        </p:nvSpPr>
        <p:spPr>
          <a:xfrm>
            <a:off x="1517650" y="5435600"/>
            <a:ext cx="6032500" cy="1041400"/>
          </a:xfrm>
          <a:prstGeom prst="rect">
            <a:avLst/>
          </a:prstGeom>
          <a:solidFill>
            <a:schemeClr val="accent6">
              <a:lumMod val="20000"/>
              <a:lumOff val="80000"/>
            </a:schemeClr>
          </a:solidFill>
          <a:ln w="28575">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b="0" dirty="0" smtClean="0">
                <a:solidFill>
                  <a:schemeClr val="tx1"/>
                </a:solidFill>
              </a:rPr>
              <a:t>How to </a:t>
            </a:r>
            <a:r>
              <a:rPr lang="en-US" sz="2800" dirty="0" smtClean="0">
                <a:solidFill>
                  <a:schemeClr val="tx1"/>
                </a:solidFill>
              </a:rPr>
              <a:t>compare and copy </a:t>
            </a:r>
            <a:r>
              <a:rPr lang="en-US" sz="2800" b="0" dirty="0" smtClean="0">
                <a:solidFill>
                  <a:schemeClr val="tx1"/>
                </a:solidFill>
              </a:rPr>
              <a:t>replica state </a:t>
            </a:r>
            <a:r>
              <a:rPr lang="en-US" sz="2800" dirty="0" smtClean="0">
                <a:solidFill>
                  <a:schemeClr val="accent3">
                    <a:lumMod val="50000"/>
                  </a:schemeClr>
                </a:solidFill>
              </a:rPr>
              <a:t>quickly and efficiently?</a:t>
            </a:r>
            <a:endParaRPr lang="en-US" sz="2800" dirty="0">
              <a:solidFill>
                <a:schemeClr val="accent3">
                  <a:lumMod val="50000"/>
                </a:schemeClr>
              </a:solidFill>
            </a:endParaRPr>
          </a:p>
        </p:txBody>
      </p:sp>
    </p:spTree>
    <p:extLst>
      <p:ext uri="{BB962C8B-B14F-4D97-AF65-F5344CB8AC3E}">
        <p14:creationId xmlns:p14="http://schemas.microsoft.com/office/powerpoint/2010/main" val="164767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smtClean="0">
                <a:solidFill>
                  <a:schemeClr val="accent5">
                    <a:lumMod val="50000"/>
                  </a:schemeClr>
                </a:solidFill>
              </a:rPr>
              <a:t>Merkle trees </a:t>
            </a:r>
            <a:r>
              <a:rPr lang="en-US" sz="2800" b="1" dirty="0" smtClean="0"/>
              <a:t>hierarchically summarize </a:t>
            </a:r>
            <a:r>
              <a:rPr lang="en-US" sz="2800" dirty="0" smtClean="0"/>
              <a:t>the key-value pairs a node holds</a:t>
            </a:r>
          </a:p>
          <a:p>
            <a:endParaRPr lang="en-US" sz="2800" dirty="0"/>
          </a:p>
          <a:p>
            <a:r>
              <a:rPr lang="en-US" sz="2800" spc="-100" dirty="0" smtClean="0"/>
              <a:t>One Merkle tree for each </a:t>
            </a:r>
            <a:r>
              <a:rPr lang="en-US" sz="2800" b="1" spc="-100" dirty="0" smtClean="0"/>
              <a:t>virtual node key range</a:t>
            </a:r>
          </a:p>
          <a:p>
            <a:pPr lvl="1"/>
            <a:r>
              <a:rPr lang="en-US" sz="2800" b="1" dirty="0" smtClean="0"/>
              <a:t>Leaf node</a:t>
            </a:r>
            <a:r>
              <a:rPr lang="en-US" sz="2800" dirty="0" smtClean="0"/>
              <a:t> = hash of </a:t>
            </a:r>
            <a:r>
              <a:rPr lang="en-US" sz="2800" b="1" dirty="0" smtClean="0">
                <a:solidFill>
                  <a:schemeClr val="accent5">
                    <a:lumMod val="50000"/>
                  </a:schemeClr>
                </a:solidFill>
              </a:rPr>
              <a:t>one key’s value</a:t>
            </a:r>
          </a:p>
          <a:p>
            <a:pPr lvl="1"/>
            <a:r>
              <a:rPr lang="en-US" sz="2800" b="1" dirty="0" smtClean="0"/>
              <a:t>Internal node </a:t>
            </a:r>
            <a:r>
              <a:rPr lang="en-US" sz="2800" dirty="0" smtClean="0"/>
              <a:t>= hash of </a:t>
            </a:r>
            <a:r>
              <a:rPr lang="en-US" sz="2800" b="1" dirty="0" smtClean="0">
                <a:solidFill>
                  <a:schemeClr val="accent5">
                    <a:lumMod val="50000"/>
                  </a:schemeClr>
                </a:solidFill>
              </a:rPr>
              <a:t>concatenation of children</a:t>
            </a:r>
          </a:p>
          <a:p>
            <a:pPr lvl="1"/>
            <a:endParaRPr lang="en-US" sz="2800" dirty="0" smtClean="0"/>
          </a:p>
          <a:p>
            <a:r>
              <a:rPr lang="en-US" sz="2800" b="1" dirty="0" smtClean="0"/>
              <a:t>Compare roots;</a:t>
            </a:r>
            <a:r>
              <a:rPr lang="en-US" sz="2800" dirty="0" smtClean="0"/>
              <a:t> </a:t>
            </a:r>
            <a:r>
              <a:rPr lang="en-US" sz="2800" b="1" dirty="0" smtClean="0">
                <a:solidFill>
                  <a:schemeClr val="accent3">
                    <a:lumMod val="50000"/>
                  </a:schemeClr>
                </a:solidFill>
              </a:rPr>
              <a:t>if match, values match</a:t>
            </a:r>
          </a:p>
          <a:p>
            <a:pPr lvl="1"/>
            <a:r>
              <a:rPr lang="en-US" sz="2800" dirty="0" smtClean="0"/>
              <a:t>If they </a:t>
            </a:r>
            <a:r>
              <a:rPr lang="en-US" sz="2800" b="1" dirty="0" smtClean="0">
                <a:solidFill>
                  <a:schemeClr val="accent6">
                    <a:lumMod val="75000"/>
                  </a:schemeClr>
                </a:solidFill>
              </a:rPr>
              <a:t>don’t match</a:t>
            </a:r>
            <a:r>
              <a:rPr lang="en-US" sz="2800" dirty="0" smtClean="0"/>
              <a:t>, compare </a:t>
            </a:r>
            <a:r>
              <a:rPr lang="en-US" sz="2800" b="1" dirty="0" smtClean="0"/>
              <a:t>children</a:t>
            </a:r>
            <a:endParaRPr lang="en-US" sz="2800" b="1" dirty="0"/>
          </a:p>
          <a:p>
            <a:pPr lvl="2"/>
            <a:r>
              <a:rPr lang="en-US" sz="2800" b="1" dirty="0" smtClean="0"/>
              <a:t>Iterate</a:t>
            </a:r>
            <a:r>
              <a:rPr lang="en-US" sz="2800" dirty="0" smtClean="0"/>
              <a:t> this process down the tree</a:t>
            </a:r>
          </a:p>
        </p:txBody>
      </p:sp>
      <p:sp>
        <p:nvSpPr>
          <p:cNvPr id="4" name="Slide Number Placeholder 3"/>
          <p:cNvSpPr>
            <a:spLocks noGrp="1"/>
          </p:cNvSpPr>
          <p:nvPr>
            <p:ph type="sldNum" sz="quarter" idx="12"/>
          </p:nvPr>
        </p:nvSpPr>
        <p:spPr/>
        <p:txBody>
          <a:bodyPr/>
          <a:lstStyle/>
          <a:p>
            <a:fld id="{6A4A4DBD-C1B9-FE40-8FEF-473DBC8C018B}" type="slidenum">
              <a:rPr lang="en-US" smtClean="0"/>
              <a:pPr/>
              <a:t>41</a:t>
            </a:fld>
            <a:endParaRPr lang="en-US"/>
          </a:p>
        </p:txBody>
      </p:sp>
      <p:sp>
        <p:nvSpPr>
          <p:cNvPr id="2" name="Title 1"/>
          <p:cNvSpPr>
            <a:spLocks noGrp="1"/>
          </p:cNvSpPr>
          <p:nvPr>
            <p:ph type="title"/>
          </p:nvPr>
        </p:nvSpPr>
        <p:spPr/>
        <p:txBody>
          <a:bodyPr/>
          <a:lstStyle/>
          <a:p>
            <a:r>
              <a:rPr lang="en-US" sz="3600" spc="-150" dirty="0" smtClean="0"/>
              <a:t>Efficient synchronization</a:t>
            </a:r>
            <a:r>
              <a:rPr lang="en-US" sz="3600" spc="-150" dirty="0"/>
              <a:t> </a:t>
            </a:r>
            <a:r>
              <a:rPr lang="en-US" sz="3600" spc="-150" dirty="0" smtClean="0"/>
              <a:t>with Merkle </a:t>
            </a:r>
            <a:r>
              <a:rPr lang="en-US" sz="3600" spc="-150" dirty="0"/>
              <a:t>t</a:t>
            </a:r>
            <a:r>
              <a:rPr lang="en-US" sz="3600" spc="-150" dirty="0" smtClean="0"/>
              <a:t>rees</a:t>
            </a:r>
            <a:endParaRPr lang="en-US" sz="3600" spc="-150" dirty="0"/>
          </a:p>
        </p:txBody>
      </p:sp>
    </p:spTree>
    <p:extLst>
      <p:ext uri="{BB962C8B-B14F-4D97-AF65-F5344CB8AC3E}">
        <p14:creationId xmlns:p14="http://schemas.microsoft.com/office/powerpoint/2010/main" val="725223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1666231"/>
          </a:xfrm>
        </p:spPr>
        <p:txBody>
          <a:bodyPr>
            <a:normAutofit/>
          </a:bodyPr>
          <a:lstStyle/>
          <a:p>
            <a:r>
              <a:rPr lang="en-US" sz="2800" b="1" dirty="0" smtClean="0"/>
              <a:t>B</a:t>
            </a:r>
            <a:r>
              <a:rPr lang="en-US" sz="2800" dirty="0" smtClean="0"/>
              <a:t> is missing orange key; </a:t>
            </a:r>
            <a:r>
              <a:rPr lang="en-US" sz="2800" b="1" dirty="0" smtClean="0"/>
              <a:t>A</a:t>
            </a:r>
            <a:r>
              <a:rPr lang="en-US" sz="2800" dirty="0" smtClean="0"/>
              <a:t> is missing green one</a:t>
            </a:r>
          </a:p>
          <a:p>
            <a:endParaRPr lang="en-US" sz="2800" dirty="0" smtClean="0"/>
          </a:p>
          <a:p>
            <a:r>
              <a:rPr lang="en-US" sz="2800" dirty="0" smtClean="0"/>
              <a:t>Exchange and compare hash nodes from root downwards, </a:t>
            </a:r>
            <a:r>
              <a:rPr lang="en-US" sz="2800" b="1" dirty="0" smtClean="0">
                <a:solidFill>
                  <a:schemeClr val="accent3">
                    <a:lumMod val="50000"/>
                  </a:schemeClr>
                </a:solidFill>
              </a:rPr>
              <a:t>pruning when hashes match</a:t>
            </a:r>
            <a:endParaRPr lang="en-US" sz="2800" b="1" dirty="0">
              <a:solidFill>
                <a:schemeClr val="accent3">
                  <a:lumMod val="50000"/>
                </a:schemeClr>
              </a:solidFill>
            </a:endParaRPr>
          </a:p>
        </p:txBody>
      </p:sp>
      <p:sp>
        <p:nvSpPr>
          <p:cNvPr id="4" name="Slide Number Placeholder 3"/>
          <p:cNvSpPr>
            <a:spLocks noGrp="1"/>
          </p:cNvSpPr>
          <p:nvPr>
            <p:ph type="sldNum" sz="quarter" idx="12"/>
          </p:nvPr>
        </p:nvSpPr>
        <p:spPr/>
        <p:txBody>
          <a:bodyPr/>
          <a:lstStyle/>
          <a:p>
            <a:fld id="{6A4A4DBD-C1B9-FE40-8FEF-473DBC8C018B}" type="slidenum">
              <a:rPr lang="en-US" smtClean="0"/>
              <a:pPr/>
              <a:t>42</a:t>
            </a:fld>
            <a:endParaRPr lang="en-US"/>
          </a:p>
        </p:txBody>
      </p:sp>
      <p:sp>
        <p:nvSpPr>
          <p:cNvPr id="2" name="Title 1"/>
          <p:cNvSpPr>
            <a:spLocks noGrp="1"/>
          </p:cNvSpPr>
          <p:nvPr>
            <p:ph type="title"/>
          </p:nvPr>
        </p:nvSpPr>
        <p:spPr/>
        <p:txBody>
          <a:bodyPr/>
          <a:lstStyle/>
          <a:p>
            <a:r>
              <a:rPr lang="en-US" dirty="0" smtClean="0"/>
              <a:t>Merkle tree reconciliation</a:t>
            </a:r>
            <a:endParaRPr lang="en-US" dirty="0"/>
          </a:p>
        </p:txBody>
      </p:sp>
      <p:sp>
        <p:nvSpPr>
          <p:cNvPr id="5" name="Rectangle 4"/>
          <p:cNvSpPr>
            <a:spLocks noChangeArrowheads="1"/>
          </p:cNvSpPr>
          <p:nvPr/>
        </p:nvSpPr>
        <p:spPr bwMode="auto">
          <a:xfrm>
            <a:off x="50317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6" name="Rectangle 5"/>
          <p:cNvSpPr>
            <a:spLocks noChangeArrowheads="1"/>
          </p:cNvSpPr>
          <p:nvPr/>
        </p:nvSpPr>
        <p:spPr bwMode="auto">
          <a:xfrm>
            <a:off x="54889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7" name="Rectangle 6"/>
          <p:cNvSpPr>
            <a:spLocks noChangeArrowheads="1"/>
          </p:cNvSpPr>
          <p:nvPr/>
        </p:nvSpPr>
        <p:spPr bwMode="auto">
          <a:xfrm>
            <a:off x="64033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8" name="Rectangle 7"/>
          <p:cNvSpPr>
            <a:spLocks noChangeArrowheads="1"/>
          </p:cNvSpPr>
          <p:nvPr/>
        </p:nvSpPr>
        <p:spPr bwMode="auto">
          <a:xfrm>
            <a:off x="6860596" y="5062835"/>
            <a:ext cx="304800" cy="228600"/>
          </a:xfrm>
          <a:prstGeom prst="rect">
            <a:avLst/>
          </a:prstGeom>
          <a:solidFill>
            <a:schemeClr val="accent3">
              <a:lumMod val="75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9" name="Rectangle 8"/>
          <p:cNvSpPr>
            <a:spLocks noChangeArrowheads="1"/>
          </p:cNvSpPr>
          <p:nvPr/>
        </p:nvSpPr>
        <p:spPr bwMode="auto">
          <a:xfrm>
            <a:off x="82321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10" name="Rectangle 9"/>
          <p:cNvSpPr>
            <a:spLocks noChangeArrowheads="1"/>
          </p:cNvSpPr>
          <p:nvPr/>
        </p:nvSpPr>
        <p:spPr bwMode="auto">
          <a:xfrm>
            <a:off x="73177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11" name="Rectangle 10"/>
          <p:cNvSpPr>
            <a:spLocks noChangeArrowheads="1"/>
          </p:cNvSpPr>
          <p:nvPr/>
        </p:nvSpPr>
        <p:spPr bwMode="auto">
          <a:xfrm>
            <a:off x="77749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12" name="Text Box 11"/>
          <p:cNvSpPr txBox="1">
            <a:spLocks noChangeArrowheads="1"/>
          </p:cNvSpPr>
          <p:nvPr/>
        </p:nvSpPr>
        <p:spPr bwMode="auto">
          <a:xfrm>
            <a:off x="5882355" y="3183533"/>
            <a:ext cx="179889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i="0" dirty="0" smtClean="0">
                <a:latin typeface="+mn-lt"/>
              </a:rPr>
              <a:t>B</a:t>
            </a:r>
            <a:r>
              <a:rPr lang="en-US" sz="2400" dirty="0" smtClean="0">
                <a:latin typeface="+mn-lt"/>
              </a:rPr>
              <a:t>’</a:t>
            </a:r>
            <a:r>
              <a:rPr lang="en-US" sz="2400" i="0" dirty="0" smtClean="0">
                <a:latin typeface="+mn-lt"/>
              </a:rPr>
              <a:t>s </a:t>
            </a:r>
            <a:r>
              <a:rPr lang="en-US" sz="2400" i="0" dirty="0">
                <a:latin typeface="+mn-lt"/>
              </a:rPr>
              <a:t>values:</a:t>
            </a:r>
          </a:p>
        </p:txBody>
      </p:sp>
      <p:grpSp>
        <p:nvGrpSpPr>
          <p:cNvPr id="13" name="Group 12"/>
          <p:cNvGrpSpPr>
            <a:grpSpLocks/>
          </p:cNvGrpSpPr>
          <p:nvPr/>
        </p:nvGrpSpPr>
        <p:grpSpPr bwMode="auto">
          <a:xfrm>
            <a:off x="5184196" y="4224635"/>
            <a:ext cx="3200400" cy="838200"/>
            <a:chOff x="3456" y="2496"/>
            <a:chExt cx="2016" cy="528"/>
          </a:xfrm>
        </p:grpSpPr>
        <p:grpSp>
          <p:nvGrpSpPr>
            <p:cNvPr id="14" name="Group 13"/>
            <p:cNvGrpSpPr>
              <a:grpSpLocks/>
            </p:cNvGrpSpPr>
            <p:nvPr/>
          </p:nvGrpSpPr>
          <p:grpSpPr bwMode="auto">
            <a:xfrm>
              <a:off x="3456" y="2880"/>
              <a:ext cx="288" cy="144"/>
              <a:chOff x="3504" y="1152"/>
              <a:chExt cx="288" cy="144"/>
            </a:xfrm>
          </p:grpSpPr>
          <p:sp>
            <p:nvSpPr>
              <p:cNvPr id="30" name="Line 14"/>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31" name="Line 15"/>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15" name="Line 16"/>
            <p:cNvSpPr>
              <a:spLocks noChangeShapeType="1"/>
            </p:cNvSpPr>
            <p:nvPr/>
          </p:nvSpPr>
          <p:spPr bwMode="auto">
            <a:xfrm flipH="1" flipV="1">
              <a:off x="4176" y="2880"/>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nvGrpSpPr>
            <p:cNvPr id="16" name="Group 17"/>
            <p:cNvGrpSpPr>
              <a:grpSpLocks/>
            </p:cNvGrpSpPr>
            <p:nvPr/>
          </p:nvGrpSpPr>
          <p:grpSpPr bwMode="auto">
            <a:xfrm>
              <a:off x="4608" y="2880"/>
              <a:ext cx="288" cy="144"/>
              <a:chOff x="3504" y="1152"/>
              <a:chExt cx="288" cy="144"/>
            </a:xfrm>
          </p:grpSpPr>
          <p:sp>
            <p:nvSpPr>
              <p:cNvPr id="28" name="Line 18"/>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29" name="Line 19"/>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17" name="Group 20"/>
            <p:cNvGrpSpPr>
              <a:grpSpLocks/>
            </p:cNvGrpSpPr>
            <p:nvPr/>
          </p:nvGrpSpPr>
          <p:grpSpPr bwMode="auto">
            <a:xfrm>
              <a:off x="5184" y="2880"/>
              <a:ext cx="288" cy="144"/>
              <a:chOff x="3504" y="1152"/>
              <a:chExt cx="288" cy="144"/>
            </a:xfrm>
          </p:grpSpPr>
          <p:sp>
            <p:nvSpPr>
              <p:cNvPr id="26" name="Line 21"/>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27" name="Line 22"/>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18" name="Group 23"/>
            <p:cNvGrpSpPr>
              <a:grpSpLocks/>
            </p:cNvGrpSpPr>
            <p:nvPr/>
          </p:nvGrpSpPr>
          <p:grpSpPr bwMode="auto">
            <a:xfrm>
              <a:off x="3600" y="2688"/>
              <a:ext cx="576" cy="192"/>
              <a:chOff x="3648" y="960"/>
              <a:chExt cx="576" cy="192"/>
            </a:xfrm>
          </p:grpSpPr>
          <p:sp>
            <p:nvSpPr>
              <p:cNvPr id="24" name="Line 24"/>
              <p:cNvSpPr>
                <a:spLocks noChangeShapeType="1"/>
              </p:cNvSpPr>
              <p:nvPr/>
            </p:nvSpPr>
            <p:spPr bwMode="auto">
              <a:xfrm flipH="1">
                <a:off x="3648"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25" name="Line 25"/>
              <p:cNvSpPr>
                <a:spLocks noChangeShapeType="1"/>
              </p:cNvSpPr>
              <p:nvPr/>
            </p:nvSpPr>
            <p:spPr bwMode="auto">
              <a:xfrm>
                <a:off x="3936"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19" name="Group 26"/>
            <p:cNvGrpSpPr>
              <a:grpSpLocks/>
            </p:cNvGrpSpPr>
            <p:nvPr/>
          </p:nvGrpSpPr>
          <p:grpSpPr bwMode="auto">
            <a:xfrm>
              <a:off x="4752" y="2688"/>
              <a:ext cx="576" cy="192"/>
              <a:chOff x="3648" y="960"/>
              <a:chExt cx="576" cy="192"/>
            </a:xfrm>
          </p:grpSpPr>
          <p:sp>
            <p:nvSpPr>
              <p:cNvPr id="22" name="Line 27"/>
              <p:cNvSpPr>
                <a:spLocks noChangeShapeType="1"/>
              </p:cNvSpPr>
              <p:nvPr/>
            </p:nvSpPr>
            <p:spPr bwMode="auto">
              <a:xfrm flipH="1">
                <a:off x="3648"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23" name="Line 28"/>
              <p:cNvSpPr>
                <a:spLocks noChangeShapeType="1"/>
              </p:cNvSpPr>
              <p:nvPr/>
            </p:nvSpPr>
            <p:spPr bwMode="auto">
              <a:xfrm>
                <a:off x="3936"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20" name="Line 29"/>
            <p:cNvSpPr>
              <a:spLocks noChangeShapeType="1"/>
            </p:cNvSpPr>
            <p:nvPr/>
          </p:nvSpPr>
          <p:spPr bwMode="auto">
            <a:xfrm flipV="1">
              <a:off x="3888" y="2496"/>
              <a:ext cx="576"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21" name="Line 30"/>
            <p:cNvSpPr>
              <a:spLocks noChangeShapeType="1"/>
            </p:cNvSpPr>
            <p:nvPr/>
          </p:nvSpPr>
          <p:spPr bwMode="auto">
            <a:xfrm flipH="1" flipV="1">
              <a:off x="4464" y="2496"/>
              <a:ext cx="576"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32" name="Rectangle 31"/>
          <p:cNvSpPr>
            <a:spLocks noChangeArrowheads="1"/>
          </p:cNvSpPr>
          <p:nvPr/>
        </p:nvSpPr>
        <p:spPr bwMode="auto">
          <a:xfrm>
            <a:off x="5359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3" name="Rectangle 32"/>
          <p:cNvSpPr>
            <a:spLocks noChangeArrowheads="1"/>
          </p:cNvSpPr>
          <p:nvPr/>
        </p:nvSpPr>
        <p:spPr bwMode="auto">
          <a:xfrm>
            <a:off x="9931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4" name="Rectangle 33"/>
          <p:cNvSpPr>
            <a:spLocks noChangeArrowheads="1"/>
          </p:cNvSpPr>
          <p:nvPr/>
        </p:nvSpPr>
        <p:spPr bwMode="auto">
          <a:xfrm>
            <a:off x="1450396" y="5062835"/>
            <a:ext cx="304800" cy="228600"/>
          </a:xfrm>
          <a:prstGeom prst="rect">
            <a:avLst/>
          </a:prstGeom>
          <a:solidFill>
            <a:srgbClr val="FF8000"/>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5" name="Rectangle 34"/>
          <p:cNvSpPr>
            <a:spLocks noChangeArrowheads="1"/>
          </p:cNvSpPr>
          <p:nvPr/>
        </p:nvSpPr>
        <p:spPr bwMode="auto">
          <a:xfrm>
            <a:off x="19075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6" name="Rectangle 35"/>
          <p:cNvSpPr>
            <a:spLocks noChangeArrowheads="1"/>
          </p:cNvSpPr>
          <p:nvPr/>
        </p:nvSpPr>
        <p:spPr bwMode="auto">
          <a:xfrm>
            <a:off x="37363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7" name="Rectangle 36"/>
          <p:cNvSpPr>
            <a:spLocks noChangeArrowheads="1"/>
          </p:cNvSpPr>
          <p:nvPr/>
        </p:nvSpPr>
        <p:spPr bwMode="auto">
          <a:xfrm>
            <a:off x="28219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8" name="Rectangle 37"/>
          <p:cNvSpPr>
            <a:spLocks noChangeArrowheads="1"/>
          </p:cNvSpPr>
          <p:nvPr/>
        </p:nvSpPr>
        <p:spPr bwMode="auto">
          <a:xfrm>
            <a:off x="3279196" y="5062835"/>
            <a:ext cx="304800" cy="228600"/>
          </a:xfrm>
          <a:prstGeom prst="rect">
            <a:avLst/>
          </a:prstGeom>
          <a:solidFill>
            <a:schemeClr val="accent1">
              <a:lumMod val="20000"/>
              <a:lumOff val="80000"/>
            </a:schemeClr>
          </a:solidFill>
          <a:ln w="381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39" name="Text Box 38"/>
          <p:cNvSpPr txBox="1">
            <a:spLocks noChangeArrowheads="1"/>
          </p:cNvSpPr>
          <p:nvPr/>
        </p:nvSpPr>
        <p:spPr bwMode="auto">
          <a:xfrm>
            <a:off x="1488145" y="3183533"/>
            <a:ext cx="179889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i="0" dirty="0" smtClean="0">
                <a:latin typeface="+mn-lt"/>
              </a:rPr>
              <a:t>A</a:t>
            </a:r>
            <a:r>
              <a:rPr lang="en-US" sz="2400" dirty="0" smtClean="0">
                <a:latin typeface="+mn-lt"/>
              </a:rPr>
              <a:t>’</a:t>
            </a:r>
            <a:r>
              <a:rPr lang="en-US" sz="2400" i="0" dirty="0" smtClean="0">
                <a:latin typeface="+mn-lt"/>
              </a:rPr>
              <a:t>s </a:t>
            </a:r>
            <a:r>
              <a:rPr lang="en-US" sz="2400" i="0" dirty="0">
                <a:latin typeface="+mn-lt"/>
              </a:rPr>
              <a:t>values:</a:t>
            </a:r>
          </a:p>
        </p:txBody>
      </p:sp>
      <p:grpSp>
        <p:nvGrpSpPr>
          <p:cNvPr id="40" name="Group 39"/>
          <p:cNvGrpSpPr>
            <a:grpSpLocks/>
          </p:cNvGrpSpPr>
          <p:nvPr/>
        </p:nvGrpSpPr>
        <p:grpSpPr bwMode="auto">
          <a:xfrm>
            <a:off x="688396" y="4224635"/>
            <a:ext cx="3200400" cy="838200"/>
            <a:chOff x="3456" y="1200"/>
            <a:chExt cx="2016" cy="528"/>
          </a:xfrm>
        </p:grpSpPr>
        <p:grpSp>
          <p:nvGrpSpPr>
            <p:cNvPr id="41" name="Group 40"/>
            <p:cNvGrpSpPr>
              <a:grpSpLocks/>
            </p:cNvGrpSpPr>
            <p:nvPr/>
          </p:nvGrpSpPr>
          <p:grpSpPr bwMode="auto">
            <a:xfrm>
              <a:off x="3456" y="1584"/>
              <a:ext cx="288" cy="144"/>
              <a:chOff x="3504" y="1152"/>
              <a:chExt cx="288" cy="144"/>
            </a:xfrm>
          </p:grpSpPr>
          <p:sp>
            <p:nvSpPr>
              <p:cNvPr id="57" name="Line 41"/>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58" name="Line 42"/>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42" name="Group 43"/>
            <p:cNvGrpSpPr>
              <a:grpSpLocks/>
            </p:cNvGrpSpPr>
            <p:nvPr/>
          </p:nvGrpSpPr>
          <p:grpSpPr bwMode="auto">
            <a:xfrm>
              <a:off x="4032" y="1584"/>
              <a:ext cx="288" cy="144"/>
              <a:chOff x="3504" y="1152"/>
              <a:chExt cx="288" cy="144"/>
            </a:xfrm>
          </p:grpSpPr>
          <p:sp>
            <p:nvSpPr>
              <p:cNvPr id="55" name="Line 44"/>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56" name="Line 45"/>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43" name="Line 46"/>
            <p:cNvSpPr>
              <a:spLocks noChangeShapeType="1"/>
            </p:cNvSpPr>
            <p:nvPr/>
          </p:nvSpPr>
          <p:spPr bwMode="auto">
            <a:xfrm flipH="1" flipV="1">
              <a:off x="4752" y="1584"/>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nvGrpSpPr>
            <p:cNvPr id="44" name="Group 47"/>
            <p:cNvGrpSpPr>
              <a:grpSpLocks/>
            </p:cNvGrpSpPr>
            <p:nvPr/>
          </p:nvGrpSpPr>
          <p:grpSpPr bwMode="auto">
            <a:xfrm>
              <a:off x="5184" y="1584"/>
              <a:ext cx="288" cy="144"/>
              <a:chOff x="3504" y="1152"/>
              <a:chExt cx="288" cy="144"/>
            </a:xfrm>
          </p:grpSpPr>
          <p:sp>
            <p:nvSpPr>
              <p:cNvPr id="53" name="Line 48"/>
              <p:cNvSpPr>
                <a:spLocks noChangeShapeType="1"/>
              </p:cNvSpPr>
              <p:nvPr/>
            </p:nvSpPr>
            <p:spPr bwMode="auto">
              <a:xfrm flipV="1">
                <a:off x="3504"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54" name="Line 49"/>
              <p:cNvSpPr>
                <a:spLocks noChangeShapeType="1"/>
              </p:cNvSpPr>
              <p:nvPr/>
            </p:nvSpPr>
            <p:spPr bwMode="auto">
              <a:xfrm flipH="1" flipV="1">
                <a:off x="3648" y="1152"/>
                <a:ext cx="144" cy="1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45" name="Group 50"/>
            <p:cNvGrpSpPr>
              <a:grpSpLocks/>
            </p:cNvGrpSpPr>
            <p:nvPr/>
          </p:nvGrpSpPr>
          <p:grpSpPr bwMode="auto">
            <a:xfrm>
              <a:off x="3600" y="1392"/>
              <a:ext cx="576" cy="192"/>
              <a:chOff x="3648" y="960"/>
              <a:chExt cx="576" cy="192"/>
            </a:xfrm>
          </p:grpSpPr>
          <p:sp>
            <p:nvSpPr>
              <p:cNvPr id="51" name="Line 51"/>
              <p:cNvSpPr>
                <a:spLocks noChangeShapeType="1"/>
              </p:cNvSpPr>
              <p:nvPr/>
            </p:nvSpPr>
            <p:spPr bwMode="auto">
              <a:xfrm flipH="1">
                <a:off x="3648"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52" name="Line 52"/>
              <p:cNvSpPr>
                <a:spLocks noChangeShapeType="1"/>
              </p:cNvSpPr>
              <p:nvPr/>
            </p:nvSpPr>
            <p:spPr bwMode="auto">
              <a:xfrm>
                <a:off x="3936"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grpSp>
          <p:nvGrpSpPr>
            <p:cNvPr id="46" name="Group 53"/>
            <p:cNvGrpSpPr>
              <a:grpSpLocks/>
            </p:cNvGrpSpPr>
            <p:nvPr/>
          </p:nvGrpSpPr>
          <p:grpSpPr bwMode="auto">
            <a:xfrm>
              <a:off x="4752" y="1392"/>
              <a:ext cx="576" cy="192"/>
              <a:chOff x="3648" y="960"/>
              <a:chExt cx="576" cy="192"/>
            </a:xfrm>
          </p:grpSpPr>
          <p:sp>
            <p:nvSpPr>
              <p:cNvPr id="49" name="Line 54"/>
              <p:cNvSpPr>
                <a:spLocks noChangeShapeType="1"/>
              </p:cNvSpPr>
              <p:nvPr/>
            </p:nvSpPr>
            <p:spPr bwMode="auto">
              <a:xfrm flipH="1">
                <a:off x="3648"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50" name="Line 55"/>
              <p:cNvSpPr>
                <a:spLocks noChangeShapeType="1"/>
              </p:cNvSpPr>
              <p:nvPr/>
            </p:nvSpPr>
            <p:spPr bwMode="auto">
              <a:xfrm>
                <a:off x="3936" y="960"/>
                <a:ext cx="288"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47" name="Line 56"/>
            <p:cNvSpPr>
              <a:spLocks noChangeShapeType="1"/>
            </p:cNvSpPr>
            <p:nvPr/>
          </p:nvSpPr>
          <p:spPr bwMode="auto">
            <a:xfrm flipV="1">
              <a:off x="3888" y="1200"/>
              <a:ext cx="576"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sp>
          <p:nvSpPr>
            <p:cNvPr id="48" name="Line 57"/>
            <p:cNvSpPr>
              <a:spLocks noChangeShapeType="1"/>
            </p:cNvSpPr>
            <p:nvPr/>
          </p:nvSpPr>
          <p:spPr bwMode="auto">
            <a:xfrm flipH="1" flipV="1">
              <a:off x="4464" y="1200"/>
              <a:ext cx="576" cy="19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latin typeface="+mn-lt"/>
              </a:endParaRPr>
            </a:p>
          </p:txBody>
        </p:sp>
      </p:grpSp>
      <p:sp>
        <p:nvSpPr>
          <p:cNvPr id="59" name="Text Box 58"/>
          <p:cNvSpPr txBox="1">
            <a:spLocks noChangeArrowheads="1"/>
          </p:cNvSpPr>
          <p:nvPr/>
        </p:nvSpPr>
        <p:spPr bwMode="auto">
          <a:xfrm>
            <a:off x="1675286" y="3617268"/>
            <a:ext cx="12266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[0, </a:t>
            </a:r>
            <a:r>
              <a:rPr lang="en-US" sz="2400" b="0" i="0" dirty="0" smtClean="0">
                <a:latin typeface="+mn-lt"/>
              </a:rPr>
              <a:t>2</a:t>
            </a:r>
            <a:r>
              <a:rPr lang="en-US" sz="2400" b="0" i="0" baseline="30000" dirty="0" smtClean="0">
                <a:latin typeface="+mn-lt"/>
              </a:rPr>
              <a:t>128</a:t>
            </a:r>
            <a:r>
              <a:rPr lang="en-US" sz="2400" b="0" i="0" dirty="0" smtClean="0">
                <a:latin typeface="+mn-lt"/>
              </a:rPr>
              <a:t>)</a:t>
            </a:r>
            <a:endParaRPr lang="en-US" sz="2400" b="0" i="0" dirty="0">
              <a:latin typeface="+mn-lt"/>
            </a:endParaRPr>
          </a:p>
        </p:txBody>
      </p:sp>
      <p:sp>
        <p:nvSpPr>
          <p:cNvPr id="60" name="Text Box 59"/>
          <p:cNvSpPr txBox="1">
            <a:spLocks noChangeArrowheads="1"/>
          </p:cNvSpPr>
          <p:nvPr/>
        </p:nvSpPr>
        <p:spPr bwMode="auto">
          <a:xfrm>
            <a:off x="785797" y="3996035"/>
            <a:ext cx="12266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[0, </a:t>
            </a:r>
            <a:r>
              <a:rPr lang="en-US" sz="2400" b="0" i="0" dirty="0" smtClean="0">
                <a:latin typeface="+mn-lt"/>
              </a:rPr>
              <a:t>2</a:t>
            </a:r>
            <a:r>
              <a:rPr lang="en-US" sz="2400" b="0" i="0" baseline="30000" dirty="0" smtClean="0">
                <a:latin typeface="+mn-lt"/>
              </a:rPr>
              <a:t>127</a:t>
            </a:r>
            <a:r>
              <a:rPr lang="en-US" sz="2400" b="0" i="0" dirty="0" smtClean="0">
                <a:latin typeface="+mn-lt"/>
              </a:rPr>
              <a:t>)</a:t>
            </a:r>
            <a:endParaRPr lang="en-US" sz="2400" b="0" i="0" dirty="0">
              <a:latin typeface="+mn-lt"/>
            </a:endParaRPr>
          </a:p>
        </p:txBody>
      </p:sp>
      <p:sp>
        <p:nvSpPr>
          <p:cNvPr id="61" name="Text Box 60"/>
          <p:cNvSpPr txBox="1">
            <a:spLocks noChangeArrowheads="1"/>
          </p:cNvSpPr>
          <p:nvPr/>
        </p:nvSpPr>
        <p:spPr bwMode="auto">
          <a:xfrm>
            <a:off x="2821996" y="3996035"/>
            <a:ext cx="16177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a:t>
            </a:r>
            <a:r>
              <a:rPr lang="en-US" sz="2400" b="0" i="0" dirty="0" smtClean="0">
                <a:latin typeface="+mn-lt"/>
              </a:rPr>
              <a:t>2</a:t>
            </a:r>
            <a:r>
              <a:rPr lang="en-US" sz="2400" b="0" i="0" baseline="30000" dirty="0" smtClean="0">
                <a:latin typeface="+mn-lt"/>
              </a:rPr>
              <a:t>127</a:t>
            </a:r>
            <a:r>
              <a:rPr lang="en-US" sz="2400" b="0" i="0" dirty="0" smtClean="0">
                <a:latin typeface="+mn-lt"/>
              </a:rPr>
              <a:t>, 2</a:t>
            </a:r>
            <a:r>
              <a:rPr lang="en-US" sz="2400" b="0" i="0" baseline="30000" dirty="0" smtClean="0">
                <a:latin typeface="+mn-lt"/>
              </a:rPr>
              <a:t>128</a:t>
            </a:r>
            <a:r>
              <a:rPr lang="en-US" sz="2400" b="0" i="0" dirty="0" smtClean="0">
                <a:latin typeface="+mn-lt"/>
              </a:rPr>
              <a:t>)</a:t>
            </a:r>
            <a:endParaRPr lang="en-US" sz="2400" b="0" i="0" dirty="0">
              <a:latin typeface="+mn-lt"/>
            </a:endParaRPr>
          </a:p>
        </p:txBody>
      </p:sp>
      <p:grpSp>
        <p:nvGrpSpPr>
          <p:cNvPr id="62" name="Group 61"/>
          <p:cNvGrpSpPr>
            <a:grpSpLocks/>
          </p:cNvGrpSpPr>
          <p:nvPr/>
        </p:nvGrpSpPr>
        <p:grpSpPr bwMode="auto">
          <a:xfrm>
            <a:off x="2212396" y="4148435"/>
            <a:ext cx="4648200" cy="152400"/>
            <a:chOff x="1536" y="3120"/>
            <a:chExt cx="2928" cy="96"/>
          </a:xfrm>
        </p:grpSpPr>
        <p:sp>
          <p:nvSpPr>
            <p:cNvPr id="63" name="Oval 62"/>
            <p:cNvSpPr>
              <a:spLocks noChangeArrowheads="1"/>
            </p:cNvSpPr>
            <p:nvPr/>
          </p:nvSpPr>
          <p:spPr bwMode="auto">
            <a:xfrm>
              <a:off x="1536" y="3120"/>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b="0" i="0">
                <a:latin typeface="+mn-lt"/>
              </a:endParaRPr>
            </a:p>
          </p:txBody>
        </p:sp>
        <p:sp>
          <p:nvSpPr>
            <p:cNvPr id="64" name="Oval 63"/>
            <p:cNvSpPr>
              <a:spLocks noChangeArrowheads="1"/>
            </p:cNvSpPr>
            <p:nvPr/>
          </p:nvSpPr>
          <p:spPr bwMode="auto">
            <a:xfrm>
              <a:off x="4368" y="3120"/>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b="0" i="0">
                <a:latin typeface="+mn-lt"/>
              </a:endParaRPr>
            </a:p>
          </p:txBody>
        </p:sp>
      </p:grpSp>
      <p:grpSp>
        <p:nvGrpSpPr>
          <p:cNvPr id="65" name="Group 64"/>
          <p:cNvGrpSpPr>
            <a:grpSpLocks/>
          </p:cNvGrpSpPr>
          <p:nvPr/>
        </p:nvGrpSpPr>
        <p:grpSpPr bwMode="auto">
          <a:xfrm>
            <a:off x="1297996" y="4453235"/>
            <a:ext cx="6477000" cy="152400"/>
            <a:chOff x="960" y="3312"/>
            <a:chExt cx="4080" cy="96"/>
          </a:xfrm>
        </p:grpSpPr>
        <p:sp>
          <p:nvSpPr>
            <p:cNvPr id="66" name="Oval 65"/>
            <p:cNvSpPr>
              <a:spLocks noChangeArrowheads="1"/>
            </p:cNvSpPr>
            <p:nvPr/>
          </p:nvSpPr>
          <p:spPr bwMode="auto">
            <a:xfrm>
              <a:off x="960" y="3312"/>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67" name="Oval 66"/>
            <p:cNvSpPr>
              <a:spLocks noChangeArrowheads="1"/>
            </p:cNvSpPr>
            <p:nvPr/>
          </p:nvSpPr>
          <p:spPr bwMode="auto">
            <a:xfrm>
              <a:off x="2112" y="3312"/>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68" name="Oval 67"/>
            <p:cNvSpPr>
              <a:spLocks noChangeArrowheads="1"/>
            </p:cNvSpPr>
            <p:nvPr/>
          </p:nvSpPr>
          <p:spPr bwMode="auto">
            <a:xfrm>
              <a:off x="3792" y="3312"/>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69" name="Oval 68"/>
            <p:cNvSpPr>
              <a:spLocks noChangeArrowheads="1"/>
            </p:cNvSpPr>
            <p:nvPr/>
          </p:nvSpPr>
          <p:spPr bwMode="auto">
            <a:xfrm>
              <a:off x="4944" y="3312"/>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grpSp>
      <p:grpSp>
        <p:nvGrpSpPr>
          <p:cNvPr id="70" name="Group 69"/>
          <p:cNvGrpSpPr>
            <a:grpSpLocks/>
          </p:cNvGrpSpPr>
          <p:nvPr/>
        </p:nvGrpSpPr>
        <p:grpSpPr bwMode="auto">
          <a:xfrm>
            <a:off x="1755196" y="4758035"/>
            <a:ext cx="5562600" cy="152400"/>
            <a:chOff x="1248" y="3504"/>
            <a:chExt cx="3504" cy="96"/>
          </a:xfrm>
        </p:grpSpPr>
        <p:sp>
          <p:nvSpPr>
            <p:cNvPr id="71" name="Oval 70"/>
            <p:cNvSpPr>
              <a:spLocks noChangeArrowheads="1"/>
            </p:cNvSpPr>
            <p:nvPr/>
          </p:nvSpPr>
          <p:spPr bwMode="auto">
            <a:xfrm>
              <a:off x="1248" y="3504"/>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72" name="Oval 71"/>
            <p:cNvSpPr>
              <a:spLocks noChangeArrowheads="1"/>
            </p:cNvSpPr>
            <p:nvPr/>
          </p:nvSpPr>
          <p:spPr bwMode="auto">
            <a:xfrm>
              <a:off x="1824" y="3504"/>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73" name="Oval 72"/>
            <p:cNvSpPr>
              <a:spLocks noChangeArrowheads="1"/>
            </p:cNvSpPr>
            <p:nvPr/>
          </p:nvSpPr>
          <p:spPr bwMode="auto">
            <a:xfrm>
              <a:off x="4080" y="3504"/>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sp>
          <p:nvSpPr>
            <p:cNvPr id="74" name="Oval 73"/>
            <p:cNvSpPr>
              <a:spLocks noChangeArrowheads="1"/>
            </p:cNvSpPr>
            <p:nvPr/>
          </p:nvSpPr>
          <p:spPr bwMode="auto">
            <a:xfrm>
              <a:off x="4656" y="3504"/>
              <a:ext cx="96" cy="96"/>
            </a:xfrm>
            <a:prstGeom prst="ellipse">
              <a:avLst/>
            </a:prstGeom>
            <a:solidFill>
              <a:srgbClr val="FF0000"/>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CA" i="0">
                <a:latin typeface="+mn-lt"/>
              </a:endParaRPr>
            </a:p>
          </p:txBody>
        </p:sp>
      </p:grpSp>
      <p:sp>
        <p:nvSpPr>
          <p:cNvPr id="75" name="Text Box 74"/>
          <p:cNvSpPr txBox="1">
            <a:spLocks noChangeArrowheads="1"/>
          </p:cNvSpPr>
          <p:nvPr/>
        </p:nvSpPr>
        <p:spPr bwMode="auto">
          <a:xfrm>
            <a:off x="6168490" y="3615035"/>
            <a:ext cx="12266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[0, </a:t>
            </a:r>
            <a:r>
              <a:rPr lang="en-US" sz="2400" b="0" i="0" dirty="0" smtClean="0">
                <a:latin typeface="+mn-lt"/>
              </a:rPr>
              <a:t>2</a:t>
            </a:r>
            <a:r>
              <a:rPr lang="en-US" sz="2400" b="0" i="0" baseline="30000" dirty="0" smtClean="0">
                <a:latin typeface="+mn-lt"/>
              </a:rPr>
              <a:t>128</a:t>
            </a:r>
            <a:r>
              <a:rPr lang="en-US" sz="2400" b="0" i="0" dirty="0" smtClean="0">
                <a:latin typeface="+mn-lt"/>
              </a:rPr>
              <a:t>)</a:t>
            </a:r>
            <a:endParaRPr lang="en-US" sz="2400" b="0" i="0" dirty="0">
              <a:latin typeface="+mn-lt"/>
            </a:endParaRPr>
          </a:p>
        </p:txBody>
      </p:sp>
      <p:sp>
        <p:nvSpPr>
          <p:cNvPr id="76" name="Text Box 75"/>
          <p:cNvSpPr txBox="1">
            <a:spLocks noChangeArrowheads="1"/>
          </p:cNvSpPr>
          <p:nvPr/>
        </p:nvSpPr>
        <p:spPr bwMode="auto">
          <a:xfrm>
            <a:off x="5205397" y="3996035"/>
            <a:ext cx="122661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[0, </a:t>
            </a:r>
            <a:r>
              <a:rPr lang="en-US" sz="2400" b="0" i="0" dirty="0" smtClean="0">
                <a:latin typeface="+mn-lt"/>
              </a:rPr>
              <a:t>2</a:t>
            </a:r>
            <a:r>
              <a:rPr lang="en-US" sz="2400" b="0" i="0" baseline="30000" dirty="0" smtClean="0">
                <a:latin typeface="+mn-lt"/>
              </a:rPr>
              <a:t>127</a:t>
            </a:r>
            <a:r>
              <a:rPr lang="en-US" sz="2400" b="0" i="0" dirty="0" smtClean="0">
                <a:latin typeface="+mn-lt"/>
              </a:rPr>
              <a:t>)</a:t>
            </a:r>
            <a:endParaRPr lang="en-US" sz="2400" b="0" i="0" dirty="0">
              <a:latin typeface="+mn-lt"/>
            </a:endParaRPr>
          </a:p>
        </p:txBody>
      </p:sp>
      <p:sp>
        <p:nvSpPr>
          <p:cNvPr id="77" name="Text Box 76"/>
          <p:cNvSpPr txBox="1">
            <a:spLocks noChangeArrowheads="1"/>
          </p:cNvSpPr>
          <p:nvPr/>
        </p:nvSpPr>
        <p:spPr bwMode="auto">
          <a:xfrm>
            <a:off x="7241596" y="3996035"/>
            <a:ext cx="16177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Tahoma" charset="0"/>
                <a:ea typeface="ＭＳ Ｐゴシック" charset="0"/>
                <a:cs typeface="Arial" charset="0"/>
              </a:defRPr>
            </a:lvl1pPr>
            <a:lvl2pPr marL="742950" indent="-285750" eaLnBrk="0" hangingPunct="0">
              <a:defRPr sz="1600">
                <a:solidFill>
                  <a:schemeClr val="tx1"/>
                </a:solidFill>
                <a:latin typeface="Tahoma" charset="0"/>
                <a:ea typeface="Arial" charset="0"/>
                <a:cs typeface="Arial" charset="0"/>
              </a:defRPr>
            </a:lvl2pPr>
            <a:lvl3pPr marL="1143000" indent="-228600" eaLnBrk="0" hangingPunct="0">
              <a:defRPr sz="1600">
                <a:solidFill>
                  <a:schemeClr val="tx1"/>
                </a:solidFill>
                <a:latin typeface="Tahoma" charset="0"/>
                <a:ea typeface="Arial" charset="0"/>
                <a:cs typeface="Arial" charset="0"/>
              </a:defRPr>
            </a:lvl3pPr>
            <a:lvl4pPr marL="1600200" indent="-228600" eaLnBrk="0" hangingPunct="0">
              <a:defRPr sz="1600">
                <a:solidFill>
                  <a:schemeClr val="tx1"/>
                </a:solidFill>
                <a:latin typeface="Tahoma" charset="0"/>
                <a:ea typeface="Arial" charset="0"/>
                <a:cs typeface="Arial" charset="0"/>
              </a:defRPr>
            </a:lvl4pPr>
            <a:lvl5pPr marL="2057400" indent="-228600" eaLnBrk="0" hangingPunct="0">
              <a:defRPr sz="1600">
                <a:solidFill>
                  <a:schemeClr val="tx1"/>
                </a:solidFill>
                <a:latin typeface="Tahoma" charset="0"/>
                <a:ea typeface="Arial" charset="0"/>
                <a:cs typeface="Arial" charset="0"/>
              </a:defRPr>
            </a:lvl5pPr>
            <a:lvl6pPr marL="2514600" indent="-228600" eaLnBrk="0" fontAlgn="base" hangingPunct="0">
              <a:spcBef>
                <a:spcPct val="0"/>
              </a:spcBef>
              <a:spcAft>
                <a:spcPct val="0"/>
              </a:spcAft>
              <a:defRPr sz="1600">
                <a:solidFill>
                  <a:schemeClr val="tx1"/>
                </a:solidFill>
                <a:latin typeface="Tahoma" charset="0"/>
                <a:ea typeface="Arial" charset="0"/>
                <a:cs typeface="Arial" charset="0"/>
              </a:defRPr>
            </a:lvl6pPr>
            <a:lvl7pPr marL="2971800" indent="-228600" eaLnBrk="0" fontAlgn="base" hangingPunct="0">
              <a:spcBef>
                <a:spcPct val="0"/>
              </a:spcBef>
              <a:spcAft>
                <a:spcPct val="0"/>
              </a:spcAft>
              <a:defRPr sz="1600">
                <a:solidFill>
                  <a:schemeClr val="tx1"/>
                </a:solidFill>
                <a:latin typeface="Tahoma" charset="0"/>
                <a:ea typeface="Arial" charset="0"/>
                <a:cs typeface="Arial" charset="0"/>
              </a:defRPr>
            </a:lvl7pPr>
            <a:lvl8pPr marL="3429000" indent="-228600" eaLnBrk="0" fontAlgn="base" hangingPunct="0">
              <a:spcBef>
                <a:spcPct val="0"/>
              </a:spcBef>
              <a:spcAft>
                <a:spcPct val="0"/>
              </a:spcAft>
              <a:defRPr sz="1600">
                <a:solidFill>
                  <a:schemeClr val="tx1"/>
                </a:solidFill>
                <a:latin typeface="Tahoma" charset="0"/>
                <a:ea typeface="Arial" charset="0"/>
                <a:cs typeface="Arial" charset="0"/>
              </a:defRPr>
            </a:lvl8pPr>
            <a:lvl9pPr marL="3886200" indent="-228600" eaLnBrk="0" fontAlgn="base" hangingPunct="0">
              <a:spcBef>
                <a:spcPct val="0"/>
              </a:spcBef>
              <a:spcAft>
                <a:spcPct val="0"/>
              </a:spcAft>
              <a:defRPr sz="1600">
                <a:solidFill>
                  <a:schemeClr val="tx1"/>
                </a:solidFill>
                <a:latin typeface="Tahoma" charset="0"/>
                <a:ea typeface="Arial" charset="0"/>
                <a:cs typeface="Arial" charset="0"/>
              </a:defRPr>
            </a:lvl9pPr>
          </a:lstStyle>
          <a:p>
            <a:r>
              <a:rPr lang="en-US" sz="2400" b="0" i="0" dirty="0">
                <a:latin typeface="+mn-lt"/>
              </a:rPr>
              <a:t>[</a:t>
            </a:r>
            <a:r>
              <a:rPr lang="en-US" sz="2400" b="0" i="0" dirty="0" smtClean="0">
                <a:latin typeface="+mn-lt"/>
              </a:rPr>
              <a:t>2</a:t>
            </a:r>
            <a:r>
              <a:rPr lang="en-US" sz="2400" b="0" i="0" baseline="30000" dirty="0" smtClean="0">
                <a:latin typeface="+mn-lt"/>
              </a:rPr>
              <a:t>127</a:t>
            </a:r>
            <a:r>
              <a:rPr lang="en-US" sz="2400" b="0" i="0" dirty="0" smtClean="0">
                <a:latin typeface="+mn-lt"/>
              </a:rPr>
              <a:t>, 2</a:t>
            </a:r>
            <a:r>
              <a:rPr lang="en-US" sz="2400" b="0" i="0" baseline="30000" dirty="0" smtClean="0">
                <a:latin typeface="+mn-lt"/>
              </a:rPr>
              <a:t>128</a:t>
            </a:r>
            <a:r>
              <a:rPr lang="en-US" sz="2400" b="0" i="0" dirty="0" smtClean="0">
                <a:latin typeface="+mn-lt"/>
              </a:rPr>
              <a:t>)</a:t>
            </a:r>
            <a:endParaRPr lang="en-US" sz="2400" b="0" i="0" dirty="0">
              <a:latin typeface="+mn-lt"/>
            </a:endParaRPr>
          </a:p>
        </p:txBody>
      </p:sp>
      <p:sp>
        <p:nvSpPr>
          <p:cNvPr id="78" name="Rectangle 77"/>
          <p:cNvSpPr/>
          <p:nvPr/>
        </p:nvSpPr>
        <p:spPr>
          <a:xfrm>
            <a:off x="1324724" y="5481935"/>
            <a:ext cx="6418351" cy="995065"/>
          </a:xfrm>
          <a:prstGeom prst="rect">
            <a:avLst/>
          </a:prstGeom>
          <a:solidFill>
            <a:schemeClr val="accent3">
              <a:lumMod val="40000"/>
              <a:lumOff val="60000"/>
            </a:schemeClr>
          </a:solidFill>
          <a:ln w="381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0" dirty="0" smtClean="0">
                <a:solidFill>
                  <a:schemeClr val="tx1"/>
                </a:solidFill>
                <a:latin typeface="+mn-lt"/>
              </a:rPr>
              <a:t>Finds differing keys </a:t>
            </a:r>
            <a:r>
              <a:rPr lang="en-US" sz="2800" dirty="0" smtClean="0">
                <a:solidFill>
                  <a:schemeClr val="tx1"/>
                </a:solidFill>
                <a:latin typeface="+mn-lt"/>
              </a:rPr>
              <a:t>quickly</a:t>
            </a:r>
            <a:r>
              <a:rPr lang="en-US" sz="2800" b="0" dirty="0" smtClean="0">
                <a:solidFill>
                  <a:schemeClr val="tx1"/>
                </a:solidFill>
                <a:latin typeface="+mn-lt"/>
              </a:rPr>
              <a:t> and with minimum information exchange</a:t>
            </a:r>
            <a:endParaRPr lang="en-US" sz="2800" b="0" dirty="0">
              <a:solidFill>
                <a:schemeClr val="tx1"/>
              </a:solidFill>
              <a:latin typeface="+mn-lt"/>
            </a:endParaRPr>
          </a:p>
        </p:txBody>
      </p:sp>
    </p:spTree>
    <p:extLst>
      <p:ext uri="{BB962C8B-B14F-4D97-AF65-F5344CB8AC3E}">
        <p14:creationId xmlns:p14="http://schemas.microsoft.com/office/powerpoint/2010/main" val="186775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useful is it to vary N, R, 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9630366"/>
              </p:ext>
            </p:extLst>
          </p:nvPr>
        </p:nvGraphicFramePr>
        <p:xfrm>
          <a:off x="152400" y="1571625"/>
          <a:ext cx="8762999" cy="3548380"/>
        </p:xfrm>
        <a:graphic>
          <a:graphicData uri="http://schemas.openxmlformats.org/drawingml/2006/table">
            <a:tbl>
              <a:tblPr firstRow="1" bandRow="1">
                <a:tableStyleId>{5C22544A-7EE6-4342-B048-85BDC9FD1C3A}</a:tableStyleId>
              </a:tblPr>
              <a:tblGrid>
                <a:gridCol w="405694"/>
                <a:gridCol w="405694"/>
                <a:gridCol w="486833"/>
                <a:gridCol w="7464778"/>
              </a:tblGrid>
              <a:tr h="520700">
                <a:tc>
                  <a:txBody>
                    <a:bodyPr/>
                    <a:lstStyle/>
                    <a:p>
                      <a:r>
                        <a:rPr lang="en-US" sz="2800" dirty="0" smtClean="0"/>
                        <a:t>N</a:t>
                      </a:r>
                      <a:endParaRPr lang="en-US" sz="2800" dirty="0"/>
                    </a:p>
                  </a:txBody>
                  <a:tcPr/>
                </a:tc>
                <a:tc>
                  <a:txBody>
                    <a:bodyPr/>
                    <a:lstStyle/>
                    <a:p>
                      <a:r>
                        <a:rPr lang="en-US" sz="2800" dirty="0" smtClean="0"/>
                        <a:t>R</a:t>
                      </a:r>
                      <a:endParaRPr lang="en-US" sz="2800" dirty="0"/>
                    </a:p>
                  </a:txBody>
                  <a:tcPr/>
                </a:tc>
                <a:tc>
                  <a:txBody>
                    <a:bodyPr/>
                    <a:lstStyle/>
                    <a:p>
                      <a:r>
                        <a:rPr lang="en-US" sz="2800" dirty="0" smtClean="0"/>
                        <a:t>W</a:t>
                      </a:r>
                      <a:endParaRPr lang="en-US" sz="2800" dirty="0"/>
                    </a:p>
                  </a:txBody>
                  <a:tcPr/>
                </a:tc>
                <a:tc>
                  <a:txBody>
                    <a:bodyPr/>
                    <a:lstStyle/>
                    <a:p>
                      <a:r>
                        <a:rPr lang="en-US" sz="2800" dirty="0" smtClean="0"/>
                        <a:t>Behavior</a:t>
                      </a:r>
                      <a:endParaRPr lang="en-US" sz="2800" dirty="0"/>
                    </a:p>
                  </a:txBody>
                  <a:tcPr/>
                </a:tc>
              </a:tr>
              <a:tr h="520700">
                <a:tc>
                  <a:txBody>
                    <a:bodyPr/>
                    <a:lstStyle/>
                    <a:p>
                      <a:r>
                        <a:rPr lang="en-US" sz="2800" b="1" dirty="0" smtClean="0"/>
                        <a:t>3</a:t>
                      </a:r>
                      <a:endParaRPr lang="en-US" sz="2800" b="1" dirty="0"/>
                    </a:p>
                  </a:txBody>
                  <a:tcPr/>
                </a:tc>
                <a:tc>
                  <a:txBody>
                    <a:bodyPr/>
                    <a:lstStyle/>
                    <a:p>
                      <a:r>
                        <a:rPr lang="en-US" sz="2800" b="1" dirty="0" smtClean="0"/>
                        <a:t>2</a:t>
                      </a:r>
                      <a:endParaRPr lang="en-US" sz="2800" b="1" dirty="0"/>
                    </a:p>
                  </a:txBody>
                  <a:tcPr/>
                </a:tc>
                <a:tc>
                  <a:txBody>
                    <a:bodyPr/>
                    <a:lstStyle/>
                    <a:p>
                      <a:r>
                        <a:rPr lang="en-US" sz="2800" b="1" dirty="0" smtClean="0"/>
                        <a:t>2</a:t>
                      </a:r>
                      <a:endParaRPr lang="en-US" sz="2800" b="1" dirty="0"/>
                    </a:p>
                  </a:txBody>
                  <a:tcPr/>
                </a:tc>
                <a:tc>
                  <a:txBody>
                    <a:bodyPr/>
                    <a:lstStyle/>
                    <a:p>
                      <a:r>
                        <a:rPr lang="en-US" sz="2800" b="1" dirty="0" smtClean="0"/>
                        <a:t>Parameters from paper:</a:t>
                      </a:r>
                    </a:p>
                    <a:p>
                      <a:r>
                        <a:rPr lang="en-US" sz="2800" b="1" dirty="0" smtClean="0"/>
                        <a:t>Good durability, good R/W</a:t>
                      </a:r>
                      <a:r>
                        <a:rPr lang="en-US" sz="2800" b="1" baseline="0" dirty="0" smtClean="0"/>
                        <a:t> latency</a:t>
                      </a:r>
                      <a:endParaRPr lang="en-US" sz="2800" b="1" dirty="0"/>
                    </a:p>
                  </a:txBody>
                  <a:tcPr/>
                </a:tc>
              </a:tr>
              <a:tr h="520700">
                <a:tc>
                  <a:txBody>
                    <a:bodyPr/>
                    <a:lstStyle/>
                    <a:p>
                      <a:r>
                        <a:rPr lang="en-US" sz="2800" dirty="0" smtClean="0"/>
                        <a:t>3</a:t>
                      </a:r>
                      <a:endParaRPr lang="en-US" sz="2800" dirty="0"/>
                    </a:p>
                  </a:txBody>
                  <a:tcPr/>
                </a:tc>
                <a:tc>
                  <a:txBody>
                    <a:bodyPr/>
                    <a:lstStyle/>
                    <a:p>
                      <a:r>
                        <a:rPr lang="en-US" sz="2800" dirty="0" smtClean="0"/>
                        <a:t>3</a:t>
                      </a:r>
                      <a:endParaRPr lang="en-US" sz="2800" dirty="0"/>
                    </a:p>
                  </a:txBody>
                  <a:tcPr/>
                </a:tc>
                <a:tc>
                  <a:txBody>
                    <a:bodyPr/>
                    <a:lstStyle/>
                    <a:p>
                      <a:r>
                        <a:rPr lang="en-US" sz="2800" dirty="0" smtClean="0"/>
                        <a:t>1</a:t>
                      </a:r>
                      <a:endParaRPr lang="en-US" sz="2800" dirty="0"/>
                    </a:p>
                  </a:txBody>
                  <a:tcPr/>
                </a:tc>
                <a:tc>
                  <a:txBody>
                    <a:bodyPr/>
                    <a:lstStyle/>
                    <a:p>
                      <a:r>
                        <a:rPr lang="en-US" sz="2800" dirty="0" smtClean="0"/>
                        <a:t>Slow reads, </a:t>
                      </a:r>
                      <a:r>
                        <a:rPr lang="en-US" sz="2800" b="1" dirty="0" smtClean="0">
                          <a:solidFill>
                            <a:srgbClr val="FF0000"/>
                          </a:solidFill>
                        </a:rPr>
                        <a:t>weak durability,</a:t>
                      </a:r>
                      <a:r>
                        <a:rPr lang="en-US" sz="2800" dirty="0" smtClean="0"/>
                        <a:t> </a:t>
                      </a:r>
                      <a:r>
                        <a:rPr lang="en-US" sz="2800" b="1" dirty="0" smtClean="0">
                          <a:solidFill>
                            <a:schemeClr val="accent3">
                              <a:lumMod val="50000"/>
                            </a:schemeClr>
                          </a:solidFill>
                        </a:rPr>
                        <a:t>fast writes</a:t>
                      </a:r>
                      <a:endParaRPr lang="en-US" sz="2800" b="1" dirty="0">
                        <a:solidFill>
                          <a:schemeClr val="accent3">
                            <a:lumMod val="50000"/>
                          </a:schemeClr>
                        </a:solidFill>
                      </a:endParaRPr>
                    </a:p>
                  </a:txBody>
                  <a:tcPr/>
                </a:tc>
              </a:tr>
              <a:tr h="520700">
                <a:tc>
                  <a:txBody>
                    <a:bodyPr/>
                    <a:lstStyle/>
                    <a:p>
                      <a:r>
                        <a:rPr lang="en-US" sz="2800" dirty="0" smtClean="0"/>
                        <a:t>3</a:t>
                      </a:r>
                      <a:endParaRPr lang="en-US" sz="2800" dirty="0"/>
                    </a:p>
                  </a:txBody>
                  <a:tcPr/>
                </a:tc>
                <a:tc>
                  <a:txBody>
                    <a:bodyPr/>
                    <a:lstStyle/>
                    <a:p>
                      <a:r>
                        <a:rPr lang="en-US" sz="2800" dirty="0" smtClean="0"/>
                        <a:t>1</a:t>
                      </a:r>
                      <a:endParaRPr lang="en-US" sz="2800" dirty="0"/>
                    </a:p>
                  </a:txBody>
                  <a:tcPr/>
                </a:tc>
                <a:tc>
                  <a:txBody>
                    <a:bodyPr/>
                    <a:lstStyle/>
                    <a:p>
                      <a:r>
                        <a:rPr lang="en-US" sz="2800" dirty="0" smtClean="0"/>
                        <a:t>3</a:t>
                      </a:r>
                      <a:endParaRPr lang="en-US" sz="2800" dirty="0"/>
                    </a:p>
                  </a:txBody>
                  <a:tcPr/>
                </a:tc>
                <a:tc>
                  <a:txBody>
                    <a:bodyPr/>
                    <a:lstStyle/>
                    <a:p>
                      <a:r>
                        <a:rPr lang="en-US" sz="2800" b="1" dirty="0" smtClean="0">
                          <a:solidFill>
                            <a:srgbClr val="FF0000"/>
                          </a:solidFill>
                        </a:rPr>
                        <a:t>Slow writes, </a:t>
                      </a:r>
                      <a:r>
                        <a:rPr lang="en-US" sz="2800" dirty="0" smtClean="0"/>
                        <a:t>strong</a:t>
                      </a:r>
                      <a:r>
                        <a:rPr lang="en-US" sz="2800" baseline="0" dirty="0" smtClean="0"/>
                        <a:t> durability, fast reads</a:t>
                      </a:r>
                      <a:endParaRPr lang="en-US" sz="2800" dirty="0"/>
                    </a:p>
                  </a:txBody>
                  <a:tcPr/>
                </a:tc>
              </a:tr>
              <a:tr h="520700">
                <a:tc>
                  <a:txBody>
                    <a:bodyPr/>
                    <a:lstStyle/>
                    <a:p>
                      <a:r>
                        <a:rPr lang="en-US" sz="2800" dirty="0" smtClean="0"/>
                        <a:t>3</a:t>
                      </a:r>
                      <a:endParaRPr lang="en-US" sz="2800" dirty="0"/>
                    </a:p>
                  </a:txBody>
                  <a:tcPr/>
                </a:tc>
                <a:tc>
                  <a:txBody>
                    <a:bodyPr/>
                    <a:lstStyle/>
                    <a:p>
                      <a:r>
                        <a:rPr lang="en-US" sz="2800" dirty="0" smtClean="0"/>
                        <a:t>3</a:t>
                      </a:r>
                      <a:endParaRPr lang="en-US" sz="2800" dirty="0"/>
                    </a:p>
                  </a:txBody>
                  <a:tcPr/>
                </a:tc>
                <a:tc>
                  <a:txBody>
                    <a:bodyPr/>
                    <a:lstStyle/>
                    <a:p>
                      <a:r>
                        <a:rPr lang="en-US" sz="2800" dirty="0" smtClean="0"/>
                        <a:t>3</a:t>
                      </a:r>
                      <a:endParaRPr lang="en-US" sz="2800" dirty="0"/>
                    </a:p>
                  </a:txBody>
                  <a:tcPr/>
                </a:tc>
                <a:tc>
                  <a:txBody>
                    <a:bodyPr/>
                    <a:lstStyle/>
                    <a:p>
                      <a:r>
                        <a:rPr lang="en-US" sz="2800" dirty="0" smtClean="0"/>
                        <a:t>More likely</a:t>
                      </a:r>
                      <a:r>
                        <a:rPr lang="en-US" sz="2800" baseline="0" dirty="0" smtClean="0"/>
                        <a:t> that </a:t>
                      </a:r>
                      <a:r>
                        <a:rPr lang="en-US" sz="2800" b="1" baseline="0" dirty="0" smtClean="0">
                          <a:solidFill>
                            <a:schemeClr val="accent3">
                              <a:lumMod val="50000"/>
                            </a:schemeClr>
                          </a:solidFill>
                        </a:rPr>
                        <a:t>reads see all prior writes</a:t>
                      </a:r>
                      <a:r>
                        <a:rPr lang="en-US" sz="2800" baseline="0" dirty="0" smtClean="0"/>
                        <a:t>?</a:t>
                      </a:r>
                      <a:endParaRPr lang="en-US" sz="2800" dirty="0"/>
                    </a:p>
                  </a:txBody>
                  <a:tcPr/>
                </a:tc>
              </a:tr>
              <a:tr h="520700">
                <a:tc>
                  <a:txBody>
                    <a:bodyPr/>
                    <a:lstStyle/>
                    <a:p>
                      <a:r>
                        <a:rPr lang="en-US" sz="2800" dirty="0" smtClean="0"/>
                        <a:t>3</a:t>
                      </a:r>
                      <a:endParaRPr lang="en-US" sz="2800" dirty="0"/>
                    </a:p>
                  </a:txBody>
                  <a:tcPr/>
                </a:tc>
                <a:tc>
                  <a:txBody>
                    <a:bodyPr/>
                    <a:lstStyle/>
                    <a:p>
                      <a:r>
                        <a:rPr lang="en-US" sz="2800" dirty="0" smtClean="0"/>
                        <a:t>1</a:t>
                      </a:r>
                      <a:endParaRPr lang="en-US" sz="2800" dirty="0"/>
                    </a:p>
                  </a:txBody>
                  <a:tcPr/>
                </a:tc>
                <a:tc>
                  <a:txBody>
                    <a:bodyPr/>
                    <a:lstStyle/>
                    <a:p>
                      <a:r>
                        <a:rPr lang="en-US" sz="2800" dirty="0" smtClean="0"/>
                        <a:t>1</a:t>
                      </a:r>
                      <a:endParaRPr lang="en-US" sz="2800" dirty="0"/>
                    </a:p>
                  </a:txBody>
                  <a:tcPr/>
                </a:tc>
                <a:tc>
                  <a:txBody>
                    <a:bodyPr/>
                    <a:lstStyle/>
                    <a:p>
                      <a:r>
                        <a:rPr lang="en-US" sz="2800" dirty="0" smtClean="0"/>
                        <a:t>Read quorum </a:t>
                      </a:r>
                      <a:r>
                        <a:rPr lang="en-US" sz="2800" b="1" dirty="0" smtClean="0">
                          <a:solidFill>
                            <a:srgbClr val="FF0000"/>
                          </a:solidFill>
                        </a:rPr>
                        <a:t>doesn’t overlap </a:t>
                      </a:r>
                      <a:r>
                        <a:rPr lang="en-US" sz="2800" dirty="0" smtClean="0"/>
                        <a:t>write quorum</a:t>
                      </a:r>
                      <a:endParaRPr lang="en-US" sz="2800" dirty="0"/>
                    </a:p>
                  </a:txBody>
                  <a:tcPr/>
                </a:tc>
              </a:tr>
            </a:tbl>
          </a:graphicData>
        </a:graphic>
      </p:graphicFrame>
      <p:sp>
        <p:nvSpPr>
          <p:cNvPr id="4" name="Slide Number Placeholder 3"/>
          <p:cNvSpPr>
            <a:spLocks noGrp="1"/>
          </p:cNvSpPr>
          <p:nvPr>
            <p:ph type="sldNum" sz="quarter" idx="12"/>
          </p:nvPr>
        </p:nvSpPr>
        <p:spPr/>
        <p:txBody>
          <a:bodyPr/>
          <a:lstStyle/>
          <a:p>
            <a:fld id="{6A4A4DBD-C1B9-FE40-8FEF-473DBC8C018B}" type="slidenum">
              <a:rPr lang="en-US" smtClean="0"/>
              <a:pPr/>
              <a:t>43</a:t>
            </a:fld>
            <a:endParaRPr lang="en-US"/>
          </a:p>
        </p:txBody>
      </p:sp>
    </p:spTree>
    <p:extLst>
      <p:ext uri="{BB962C8B-B14F-4D97-AF65-F5344CB8AC3E}">
        <p14:creationId xmlns:p14="http://schemas.microsoft.com/office/powerpoint/2010/main" val="2105249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44</a:t>
            </a:fld>
            <a:endParaRPr lang="en-US"/>
          </a:p>
        </p:txBody>
      </p:sp>
      <p:sp>
        <p:nvSpPr>
          <p:cNvPr id="6" name="Title 5"/>
          <p:cNvSpPr>
            <a:spLocks noGrp="1"/>
          </p:cNvSpPr>
          <p:nvPr>
            <p:ph type="title"/>
          </p:nvPr>
        </p:nvSpPr>
        <p:spPr/>
        <p:txBody>
          <a:bodyPr/>
          <a:lstStyle/>
          <a:p>
            <a:r>
              <a:rPr lang="en-US" sz="3800" spc="-150" dirty="0" smtClean="0"/>
              <a:t>Evolution of partitioning and placement</a:t>
            </a:r>
            <a:endParaRPr lang="en-US" sz="3800" spc="-150" dirty="0"/>
          </a:p>
        </p:txBody>
      </p:sp>
      <p:pic>
        <p:nvPicPr>
          <p:cNvPr id="10" name="Content Placeholder 9"/>
          <p:cNvPicPr>
            <a:picLocks noGrp="1" noChangeAspect="1"/>
          </p:cNvPicPr>
          <p:nvPr>
            <p:ph sz="half" idx="2"/>
          </p:nvPr>
        </p:nvPicPr>
        <p:blipFill rotWithShape="1">
          <a:blip r:embed="rId3"/>
          <a:srcRect t="6530" b="7374"/>
          <a:stretch/>
        </p:blipFill>
        <p:spPr>
          <a:xfrm>
            <a:off x="4647680" y="2418454"/>
            <a:ext cx="4268240" cy="4036645"/>
          </a:xfrm>
          <a:prstGeom prst="rect">
            <a:avLst/>
          </a:prstGeom>
        </p:spPr>
      </p:pic>
      <p:sp>
        <p:nvSpPr>
          <p:cNvPr id="4" name="TextBox 3"/>
          <p:cNvSpPr txBox="1"/>
          <p:nvPr/>
        </p:nvSpPr>
        <p:spPr>
          <a:xfrm>
            <a:off x="3704144" y="1470346"/>
            <a:ext cx="5207620" cy="830997"/>
          </a:xfrm>
          <a:prstGeom prst="rect">
            <a:avLst/>
          </a:prstGeom>
          <a:noFill/>
        </p:spPr>
        <p:txBody>
          <a:bodyPr wrap="square" rtlCol="0">
            <a:spAutoFit/>
          </a:bodyPr>
          <a:lstStyle/>
          <a:p>
            <a:r>
              <a:rPr lang="en-US" sz="2400" dirty="0" smtClean="0">
                <a:solidFill>
                  <a:schemeClr val="accent5">
                    <a:lumMod val="50000"/>
                  </a:schemeClr>
                </a:solidFill>
                <a:latin typeface="Arial" charset="0"/>
                <a:ea typeface="Arial" charset="0"/>
                <a:cs typeface="Arial" charset="0"/>
              </a:rPr>
              <a:t>Strategy 1: Chord + virtual nodes partitioning </a:t>
            </a:r>
            <a:r>
              <a:rPr lang="en-US" sz="2400" smtClean="0">
                <a:solidFill>
                  <a:schemeClr val="accent5">
                    <a:lumMod val="50000"/>
                  </a:schemeClr>
                </a:solidFill>
                <a:latin typeface="Arial" charset="0"/>
                <a:ea typeface="Arial" charset="0"/>
                <a:cs typeface="Arial" charset="0"/>
              </a:rPr>
              <a:t>and placement</a:t>
            </a:r>
          </a:p>
        </p:txBody>
      </p:sp>
      <p:sp>
        <p:nvSpPr>
          <p:cNvPr id="2" name="Content Placeholder 1"/>
          <p:cNvSpPr>
            <a:spLocks noGrp="1"/>
          </p:cNvSpPr>
          <p:nvPr>
            <p:ph sz="half" idx="1"/>
          </p:nvPr>
        </p:nvSpPr>
        <p:spPr>
          <a:xfrm>
            <a:off x="155425" y="3174022"/>
            <a:ext cx="5364429" cy="3173757"/>
          </a:xfrm>
        </p:spPr>
        <p:txBody>
          <a:bodyPr>
            <a:normAutofit/>
          </a:bodyPr>
          <a:lstStyle/>
          <a:p>
            <a:r>
              <a:rPr lang="en-US" sz="2800" spc="-100" dirty="0" smtClean="0"/>
              <a:t>New nodes “steal” key ranges from other nodes</a:t>
            </a:r>
          </a:p>
          <a:p>
            <a:pPr lvl="1"/>
            <a:r>
              <a:rPr lang="en-US" sz="2800" b="1" spc="-100" dirty="0" smtClean="0"/>
              <a:t>Scan of data store </a:t>
            </a:r>
            <a:r>
              <a:rPr lang="en-US" sz="2800" spc="-100" dirty="0" smtClean="0"/>
              <a:t>from “donor” node </a:t>
            </a:r>
            <a:r>
              <a:rPr lang="en-US" sz="2800" b="1" spc="-100" dirty="0" smtClean="0">
                <a:solidFill>
                  <a:srgbClr val="FF0000"/>
                </a:solidFill>
              </a:rPr>
              <a:t>took a day</a:t>
            </a:r>
          </a:p>
          <a:p>
            <a:endParaRPr lang="en-US" sz="2800" b="1" spc="-100" dirty="0" smtClean="0">
              <a:solidFill>
                <a:srgbClr val="FF0000"/>
              </a:solidFill>
            </a:endParaRPr>
          </a:p>
          <a:p>
            <a:endParaRPr lang="en-US" sz="2800" b="1" spc="-100" dirty="0" smtClean="0">
              <a:solidFill>
                <a:srgbClr val="FF0000"/>
              </a:solidFill>
            </a:endParaRPr>
          </a:p>
          <a:p>
            <a:r>
              <a:rPr lang="en-US" sz="2800" b="1" spc="-100" dirty="0" smtClean="0">
                <a:solidFill>
                  <a:srgbClr val="FF0000"/>
                </a:solidFill>
              </a:rPr>
              <a:t>Burdensome recalculation </a:t>
            </a:r>
            <a:r>
              <a:rPr lang="en-US" sz="2800" spc="-100" dirty="0" smtClean="0"/>
              <a:t>of </a:t>
            </a:r>
            <a:r>
              <a:rPr lang="en-US" sz="2800" b="1" spc="-100" dirty="0" smtClean="0"/>
              <a:t>Merkle trees </a:t>
            </a:r>
            <a:r>
              <a:rPr lang="en-US" sz="2800" spc="-100" dirty="0" smtClean="0"/>
              <a:t>on join/leave</a:t>
            </a:r>
          </a:p>
        </p:txBody>
      </p:sp>
    </p:spTree>
    <p:extLst>
      <p:ext uri="{BB962C8B-B14F-4D97-AF65-F5344CB8AC3E}">
        <p14:creationId xmlns:p14="http://schemas.microsoft.com/office/powerpoint/2010/main" val="62414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200562-6296-9E41-94C7-4DAE5BF4E447}" type="slidenum">
              <a:rPr lang="en-US" smtClean="0"/>
              <a:pPr>
                <a:defRPr/>
              </a:pPr>
              <a:t>45</a:t>
            </a:fld>
            <a:endParaRPr lang="en-US"/>
          </a:p>
        </p:txBody>
      </p:sp>
      <p:sp>
        <p:nvSpPr>
          <p:cNvPr id="5" name="Title 4"/>
          <p:cNvSpPr>
            <a:spLocks noGrp="1"/>
          </p:cNvSpPr>
          <p:nvPr>
            <p:ph type="title"/>
          </p:nvPr>
        </p:nvSpPr>
        <p:spPr/>
        <p:txBody>
          <a:bodyPr/>
          <a:lstStyle/>
          <a:p>
            <a:r>
              <a:rPr lang="en-US" sz="3800" spc="-150"/>
              <a:t>Evolution of partitioning and placement</a:t>
            </a:r>
            <a:endParaRPr lang="en-US" sz="3800"/>
          </a:p>
        </p:txBody>
      </p:sp>
      <p:pic>
        <p:nvPicPr>
          <p:cNvPr id="8" name="Picture 7"/>
          <p:cNvPicPr>
            <a:picLocks noChangeAspect="1"/>
          </p:cNvPicPr>
          <p:nvPr/>
        </p:nvPicPr>
        <p:blipFill rotWithShape="1">
          <a:blip r:embed="rId3"/>
          <a:srcRect t="3095" b="6729"/>
          <a:stretch/>
        </p:blipFill>
        <p:spPr>
          <a:xfrm>
            <a:off x="4554963" y="2301343"/>
            <a:ext cx="4368164" cy="4205626"/>
          </a:xfrm>
          <a:prstGeom prst="rect">
            <a:avLst/>
          </a:prstGeom>
        </p:spPr>
      </p:pic>
      <p:sp>
        <p:nvSpPr>
          <p:cNvPr id="6" name="TextBox 5"/>
          <p:cNvSpPr txBox="1"/>
          <p:nvPr/>
        </p:nvSpPr>
        <p:spPr>
          <a:xfrm>
            <a:off x="3638126" y="1470346"/>
            <a:ext cx="5285001" cy="830997"/>
          </a:xfrm>
          <a:prstGeom prst="rect">
            <a:avLst/>
          </a:prstGeom>
          <a:noFill/>
        </p:spPr>
        <p:txBody>
          <a:bodyPr wrap="square" rtlCol="0">
            <a:spAutoFit/>
          </a:bodyPr>
          <a:lstStyle/>
          <a:p>
            <a:r>
              <a:rPr lang="en-US" sz="2400" dirty="0" smtClean="0">
                <a:solidFill>
                  <a:schemeClr val="accent5">
                    <a:lumMod val="50000"/>
                  </a:schemeClr>
                </a:solidFill>
                <a:latin typeface="Arial" charset="0"/>
                <a:ea typeface="Arial" charset="0"/>
                <a:cs typeface="Arial" charset="0"/>
              </a:rPr>
              <a:t>Strategy 2: </a:t>
            </a:r>
            <a:r>
              <a:rPr lang="en-US" sz="2400" smtClean="0">
                <a:solidFill>
                  <a:schemeClr val="accent5">
                    <a:lumMod val="50000"/>
                  </a:schemeClr>
                </a:solidFill>
                <a:latin typeface="Arial" charset="0"/>
                <a:ea typeface="Arial" charset="0"/>
                <a:cs typeface="Arial" charset="0"/>
              </a:rPr>
              <a:t>Fixed-size partitions, random token placement</a:t>
            </a:r>
            <a:endParaRPr lang="en-US" sz="2400" dirty="0" smtClean="0">
              <a:solidFill>
                <a:schemeClr val="accent5">
                  <a:lumMod val="50000"/>
                </a:schemeClr>
              </a:solidFill>
              <a:latin typeface="Arial" charset="0"/>
              <a:ea typeface="Arial" charset="0"/>
              <a:cs typeface="Arial" charset="0"/>
            </a:endParaRPr>
          </a:p>
        </p:txBody>
      </p:sp>
      <p:sp>
        <p:nvSpPr>
          <p:cNvPr id="2" name="Content Placeholder 1"/>
          <p:cNvSpPr>
            <a:spLocks noGrp="1"/>
          </p:cNvSpPr>
          <p:nvPr>
            <p:ph sz="half" idx="1"/>
          </p:nvPr>
        </p:nvSpPr>
        <p:spPr>
          <a:xfrm>
            <a:off x="155425" y="2552488"/>
            <a:ext cx="4594995" cy="3795291"/>
          </a:xfrm>
        </p:spPr>
        <p:txBody>
          <a:bodyPr>
            <a:normAutofit/>
          </a:bodyPr>
          <a:lstStyle/>
          <a:p>
            <a:r>
              <a:rPr lang="en-US" sz="2800" b="1" spc="-100" dirty="0" smtClean="0"/>
              <a:t>Q partitions:</a:t>
            </a:r>
            <a:r>
              <a:rPr lang="en-US" sz="2800" spc="-100" dirty="0" smtClean="0"/>
              <a:t> </a:t>
            </a:r>
            <a:r>
              <a:rPr lang="en-US" sz="2800" b="1" spc="-100" dirty="0" smtClean="0">
                <a:solidFill>
                  <a:schemeClr val="accent3">
                    <a:lumMod val="50000"/>
                  </a:schemeClr>
                </a:solidFill>
              </a:rPr>
              <a:t>fixed</a:t>
            </a:r>
            <a:r>
              <a:rPr lang="en-US" sz="2800" spc="-100" dirty="0" smtClean="0">
                <a:solidFill>
                  <a:schemeClr val="accent3">
                    <a:lumMod val="50000"/>
                  </a:schemeClr>
                </a:solidFill>
              </a:rPr>
              <a:t> </a:t>
            </a:r>
            <a:r>
              <a:rPr lang="en-US" sz="2800" spc="-100" dirty="0" smtClean="0"/>
              <a:t>and equally sized</a:t>
            </a:r>
          </a:p>
          <a:p>
            <a:endParaRPr lang="en-US" sz="2800" spc="-100" dirty="0" smtClean="0"/>
          </a:p>
          <a:p>
            <a:endParaRPr lang="en-US" sz="2800" spc="-100" dirty="0" smtClean="0"/>
          </a:p>
          <a:p>
            <a:r>
              <a:rPr lang="en-US" sz="2800" b="1" spc="-100" dirty="0" smtClean="0"/>
              <a:t>Placement: T</a:t>
            </a:r>
            <a:r>
              <a:rPr lang="en-US" sz="2800" spc="-100" dirty="0" smtClean="0"/>
              <a:t> virtual nodes per physical node (random tokens)</a:t>
            </a:r>
          </a:p>
          <a:p>
            <a:pPr lvl="1"/>
            <a:r>
              <a:rPr lang="en-US" sz="2800" spc="-100" dirty="0" smtClean="0"/>
              <a:t>Place the partition on </a:t>
            </a:r>
            <a:r>
              <a:rPr lang="en-US" sz="2800" b="1" spc="-100" dirty="0" smtClean="0"/>
              <a:t>first N nodes after its end</a:t>
            </a:r>
            <a:endParaRPr lang="en-US" sz="2800" b="1" spc="-100" dirty="0"/>
          </a:p>
        </p:txBody>
      </p:sp>
    </p:spTree>
    <p:extLst>
      <p:ext uri="{BB962C8B-B14F-4D97-AF65-F5344CB8AC3E}">
        <p14:creationId xmlns:p14="http://schemas.microsoft.com/office/powerpoint/2010/main" val="14491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200562-6296-9E41-94C7-4DAE5BF4E447}" type="slidenum">
              <a:rPr lang="en-US" smtClean="0"/>
              <a:pPr>
                <a:defRPr/>
              </a:pPr>
              <a:t>46</a:t>
            </a:fld>
            <a:endParaRPr lang="en-US"/>
          </a:p>
        </p:txBody>
      </p:sp>
      <p:sp>
        <p:nvSpPr>
          <p:cNvPr id="5" name="Title 4"/>
          <p:cNvSpPr>
            <a:spLocks noGrp="1"/>
          </p:cNvSpPr>
          <p:nvPr>
            <p:ph type="title"/>
          </p:nvPr>
        </p:nvSpPr>
        <p:spPr/>
        <p:txBody>
          <a:bodyPr/>
          <a:lstStyle/>
          <a:p>
            <a:r>
              <a:rPr lang="en-US" sz="3800" spc="-150"/>
              <a:t>Evolution of partitioning and placement</a:t>
            </a:r>
            <a:endParaRPr lang="en-US" sz="3800"/>
          </a:p>
        </p:txBody>
      </p:sp>
      <p:pic>
        <p:nvPicPr>
          <p:cNvPr id="6" name="Picture 5"/>
          <p:cNvPicPr>
            <a:picLocks noChangeAspect="1"/>
          </p:cNvPicPr>
          <p:nvPr/>
        </p:nvPicPr>
        <p:blipFill rotWithShape="1">
          <a:blip r:embed="rId3"/>
          <a:srcRect t="6360" b="4041"/>
          <a:stretch/>
        </p:blipFill>
        <p:spPr>
          <a:xfrm>
            <a:off x="4778201" y="2355003"/>
            <a:ext cx="4133563" cy="4144537"/>
          </a:xfrm>
          <a:prstGeom prst="rect">
            <a:avLst/>
          </a:prstGeom>
        </p:spPr>
      </p:pic>
      <p:sp>
        <p:nvSpPr>
          <p:cNvPr id="7" name="TextBox 6"/>
          <p:cNvSpPr txBox="1"/>
          <p:nvPr/>
        </p:nvSpPr>
        <p:spPr>
          <a:xfrm>
            <a:off x="3537765" y="1470346"/>
            <a:ext cx="5385362" cy="830997"/>
          </a:xfrm>
          <a:prstGeom prst="rect">
            <a:avLst/>
          </a:prstGeom>
          <a:noFill/>
        </p:spPr>
        <p:txBody>
          <a:bodyPr wrap="square" rtlCol="0">
            <a:spAutoFit/>
          </a:bodyPr>
          <a:lstStyle/>
          <a:p>
            <a:r>
              <a:rPr lang="en-US" sz="2400" dirty="0" smtClean="0">
                <a:solidFill>
                  <a:schemeClr val="accent5">
                    <a:lumMod val="50000"/>
                  </a:schemeClr>
                </a:solidFill>
                <a:latin typeface="Arial" charset="0"/>
                <a:ea typeface="Arial" charset="0"/>
                <a:cs typeface="Arial" charset="0"/>
              </a:rPr>
              <a:t>Strategy 3: Fixed-size partitions, equal tokens </a:t>
            </a:r>
            <a:r>
              <a:rPr lang="en-US" sz="2400" smtClean="0">
                <a:solidFill>
                  <a:schemeClr val="accent5">
                    <a:lumMod val="50000"/>
                  </a:schemeClr>
                </a:solidFill>
                <a:latin typeface="Arial" charset="0"/>
                <a:ea typeface="Arial" charset="0"/>
                <a:cs typeface="Arial" charset="0"/>
              </a:rPr>
              <a:t>per partition</a:t>
            </a:r>
            <a:endParaRPr lang="en-US" sz="2400" dirty="0" smtClean="0">
              <a:solidFill>
                <a:schemeClr val="accent5">
                  <a:lumMod val="50000"/>
                </a:schemeClr>
              </a:solidFill>
              <a:latin typeface="Arial" charset="0"/>
              <a:ea typeface="Arial" charset="0"/>
              <a:cs typeface="Arial" charset="0"/>
            </a:endParaRPr>
          </a:p>
        </p:txBody>
      </p:sp>
      <p:sp>
        <p:nvSpPr>
          <p:cNvPr id="2" name="Content Placeholder 1"/>
          <p:cNvSpPr>
            <a:spLocks noGrp="1"/>
          </p:cNvSpPr>
          <p:nvPr>
            <p:ph sz="half" idx="1"/>
          </p:nvPr>
        </p:nvSpPr>
        <p:spPr>
          <a:xfrm>
            <a:off x="155425" y="2552488"/>
            <a:ext cx="4706721" cy="3795291"/>
          </a:xfrm>
        </p:spPr>
        <p:txBody>
          <a:bodyPr>
            <a:normAutofit/>
          </a:bodyPr>
          <a:lstStyle/>
          <a:p>
            <a:r>
              <a:rPr lang="en-US" sz="2800" b="1" spc="-100" dirty="0" smtClean="0"/>
              <a:t>Q partitions:</a:t>
            </a:r>
            <a:r>
              <a:rPr lang="en-US" sz="2800" spc="-100" dirty="0" smtClean="0"/>
              <a:t> </a:t>
            </a:r>
            <a:r>
              <a:rPr lang="en-US" sz="2800" b="1" spc="-100" dirty="0" smtClean="0">
                <a:solidFill>
                  <a:schemeClr val="accent3">
                    <a:lumMod val="50000"/>
                  </a:schemeClr>
                </a:solidFill>
              </a:rPr>
              <a:t>fixed</a:t>
            </a:r>
            <a:r>
              <a:rPr lang="en-US" sz="2800" spc="-100" dirty="0" smtClean="0">
                <a:solidFill>
                  <a:schemeClr val="accent3">
                    <a:lumMod val="50000"/>
                  </a:schemeClr>
                </a:solidFill>
              </a:rPr>
              <a:t> </a:t>
            </a:r>
            <a:r>
              <a:rPr lang="en-US" sz="2800" spc="-100" dirty="0" smtClean="0"/>
              <a:t>and </a:t>
            </a:r>
            <a:r>
              <a:rPr lang="en-US" sz="2800" spc="-100" dirty="0"/>
              <a:t>equally </a:t>
            </a:r>
            <a:r>
              <a:rPr lang="en-US" sz="2800" spc="-100" dirty="0" smtClean="0"/>
              <a:t>sized</a:t>
            </a:r>
          </a:p>
          <a:p>
            <a:endParaRPr lang="en-US" sz="2800" spc="-100" dirty="0" smtClean="0"/>
          </a:p>
          <a:p>
            <a:endParaRPr lang="en-US" sz="2800" spc="-100" dirty="0"/>
          </a:p>
          <a:p>
            <a:r>
              <a:rPr lang="en-US" sz="2800" b="1" spc="-100" dirty="0" smtClean="0"/>
              <a:t>S</a:t>
            </a:r>
            <a:r>
              <a:rPr lang="en-US" sz="2800" spc="-100" dirty="0" smtClean="0"/>
              <a:t> total nodes in the system</a:t>
            </a:r>
            <a:endParaRPr lang="en-US" sz="2800" spc="-100" dirty="0"/>
          </a:p>
          <a:p>
            <a:endParaRPr lang="en-US" sz="2800" spc="-100" dirty="0" smtClean="0"/>
          </a:p>
          <a:p>
            <a:endParaRPr lang="en-US" sz="2800" spc="-100" dirty="0" smtClean="0"/>
          </a:p>
          <a:p>
            <a:r>
              <a:rPr lang="en-US" sz="2800" b="1" spc="-100" dirty="0"/>
              <a:t>Placement: </a:t>
            </a:r>
            <a:r>
              <a:rPr lang="en-US" sz="2800" spc="-100" dirty="0" smtClean="0"/>
              <a:t>Q/S tokens per partition</a:t>
            </a:r>
          </a:p>
        </p:txBody>
      </p:sp>
    </p:spTree>
    <p:extLst>
      <p:ext uri="{BB962C8B-B14F-4D97-AF65-F5344CB8AC3E}">
        <p14:creationId xmlns:p14="http://schemas.microsoft.com/office/powerpoint/2010/main" val="1311277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Consistent hashing broadly useful for replication—not only in P2P systems</a:t>
            </a:r>
          </a:p>
          <a:p>
            <a:endParaRPr lang="en-US" dirty="0" smtClean="0"/>
          </a:p>
          <a:p>
            <a:r>
              <a:rPr lang="en-US" dirty="0" smtClean="0"/>
              <a:t>Extreme emphasis on </a:t>
            </a:r>
            <a:r>
              <a:rPr lang="en-US" b="1" dirty="0" smtClean="0">
                <a:solidFill>
                  <a:schemeClr val="accent3">
                    <a:lumMod val="50000"/>
                  </a:schemeClr>
                </a:solidFill>
              </a:rPr>
              <a:t>availability and low latency, </a:t>
            </a:r>
            <a:r>
              <a:rPr lang="en-US" dirty="0" smtClean="0"/>
              <a:t>unusually, at the </a:t>
            </a:r>
            <a:r>
              <a:rPr lang="en-US" b="1" dirty="0" smtClean="0"/>
              <a:t>cost of some inconsistency</a:t>
            </a:r>
          </a:p>
          <a:p>
            <a:endParaRPr lang="en-US" dirty="0" smtClean="0"/>
          </a:p>
          <a:p>
            <a:r>
              <a:rPr lang="en-US" dirty="0" smtClean="0"/>
              <a:t>Eventual consistency lets writes and reads return quickly, </a:t>
            </a:r>
            <a:r>
              <a:rPr lang="en-US" b="1" dirty="0" smtClean="0">
                <a:solidFill>
                  <a:schemeClr val="accent3">
                    <a:lumMod val="50000"/>
                  </a:schemeClr>
                </a:solidFill>
              </a:rPr>
              <a:t>even when partitions and failures</a:t>
            </a:r>
          </a:p>
          <a:p>
            <a:endParaRPr lang="en-US" dirty="0" smtClean="0"/>
          </a:p>
          <a:p>
            <a:r>
              <a:rPr lang="en-US" b="1" dirty="0" smtClean="0"/>
              <a:t>Version vectors </a:t>
            </a:r>
            <a:r>
              <a:rPr lang="en-US" dirty="0" smtClean="0"/>
              <a:t>allow some </a:t>
            </a:r>
            <a:r>
              <a:rPr lang="en-US" b="1" dirty="0" smtClean="0">
                <a:solidFill>
                  <a:schemeClr val="accent3">
                    <a:lumMod val="50000"/>
                  </a:schemeClr>
                </a:solidFill>
              </a:rPr>
              <a:t>conflicts to be resolved </a:t>
            </a:r>
            <a:r>
              <a:rPr lang="en-US" dirty="0" smtClean="0"/>
              <a:t>automatically; others left to application </a:t>
            </a:r>
          </a:p>
        </p:txBody>
      </p:sp>
      <p:sp>
        <p:nvSpPr>
          <p:cNvPr id="4" name="Slide Number Placeholder 3"/>
          <p:cNvSpPr>
            <a:spLocks noGrp="1"/>
          </p:cNvSpPr>
          <p:nvPr>
            <p:ph type="sldNum" sz="quarter" idx="12"/>
          </p:nvPr>
        </p:nvSpPr>
        <p:spPr/>
        <p:txBody>
          <a:bodyPr/>
          <a:lstStyle/>
          <a:p>
            <a:fld id="{6A4A4DBD-C1B9-FE40-8FEF-473DBC8C018B}" type="slidenum">
              <a:rPr lang="en-US" smtClean="0"/>
              <a:pPr/>
              <a:t>47</a:t>
            </a:fld>
            <a:endParaRPr lang="en-US"/>
          </a:p>
        </p:txBody>
      </p:sp>
      <p:sp>
        <p:nvSpPr>
          <p:cNvPr id="2" name="Title 1"/>
          <p:cNvSpPr>
            <a:spLocks noGrp="1"/>
          </p:cNvSpPr>
          <p:nvPr>
            <p:ph type="title"/>
          </p:nvPr>
        </p:nvSpPr>
        <p:spPr/>
        <p:txBody>
          <a:bodyPr/>
          <a:lstStyle/>
          <a:p>
            <a:r>
              <a:rPr lang="en-US" smtClean="0"/>
              <a:t>Dynamo: Take-away ideas</a:t>
            </a:r>
            <a:endParaRPr lang="en-US" dirty="0"/>
          </a:p>
        </p:txBody>
      </p:sp>
    </p:spTree>
    <p:extLst>
      <p:ext uri="{BB962C8B-B14F-4D97-AF65-F5344CB8AC3E}">
        <p14:creationId xmlns:p14="http://schemas.microsoft.com/office/powerpoint/2010/main" val="1566020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0" indent="0" algn="ctr">
              <a:buNone/>
            </a:pPr>
            <a:r>
              <a:rPr lang="en-US" sz="3600" b="1" dirty="0" smtClean="0"/>
              <a:t>Next topic:</a:t>
            </a:r>
            <a:endParaRPr lang="en-US" sz="3600" b="1" dirty="0" smtClean="0"/>
          </a:p>
          <a:p>
            <a:pPr marL="0" indent="0" algn="ctr">
              <a:buNone/>
            </a:pPr>
            <a:r>
              <a:rPr lang="en-US" sz="3600" dirty="0">
                <a:solidFill>
                  <a:schemeClr val="accent6">
                    <a:lumMod val="75000"/>
                  </a:schemeClr>
                </a:solidFill>
              </a:rPr>
              <a:t>Strong consistency and CAP </a:t>
            </a:r>
            <a:r>
              <a:rPr lang="en-US" sz="3600" dirty="0" smtClean="0">
                <a:solidFill>
                  <a:schemeClr val="accent6">
                    <a:lumMod val="75000"/>
                  </a:schemeClr>
                </a:solidFill>
              </a:rPr>
              <a:t>Theorem</a:t>
            </a:r>
            <a:endParaRPr lang="en-US" sz="3200" dirty="0" smtClean="0">
              <a:solidFill>
                <a:schemeClr val="bg1">
                  <a:lumMod val="65000"/>
                </a:schemeClr>
              </a:solidFill>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48</a:t>
            </a:fld>
            <a:endParaRPr lang="en-US"/>
          </a:p>
        </p:txBody>
      </p:sp>
    </p:spTree>
    <p:extLst>
      <p:ext uri="{BB962C8B-B14F-4D97-AF65-F5344CB8AC3E}">
        <p14:creationId xmlns:p14="http://schemas.microsoft.com/office/powerpoint/2010/main" val="189017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accent5">
                    <a:lumMod val="50000"/>
                  </a:schemeClr>
                </a:solidFill>
              </a:rPr>
              <a:t>Partition management</a:t>
            </a:r>
          </a:p>
          <a:p>
            <a:pPr lvl="1"/>
            <a:r>
              <a:rPr lang="en-US" dirty="0" smtClean="0"/>
              <a:t>Including how to recover from node failure</a:t>
            </a:r>
          </a:p>
          <a:p>
            <a:pPr lvl="2"/>
            <a:r>
              <a:rPr lang="en-US" i="1" dirty="0" smtClean="0"/>
              <a:t>e.g.,</a:t>
            </a:r>
            <a:r>
              <a:rPr lang="en-US" dirty="0" smtClean="0"/>
              <a:t> bringing another node into partition group</a:t>
            </a:r>
          </a:p>
          <a:p>
            <a:pPr lvl="1"/>
            <a:r>
              <a:rPr lang="en-US" dirty="0" smtClean="0"/>
              <a:t>Changes in system size, </a:t>
            </a:r>
            <a:r>
              <a:rPr lang="en-US" i="1" dirty="0" smtClean="0"/>
              <a:t>i.e.</a:t>
            </a:r>
            <a:r>
              <a:rPr lang="en-US" dirty="0" smtClean="0"/>
              <a:t> </a:t>
            </a:r>
            <a:r>
              <a:rPr lang="en-US" b="1" dirty="0" smtClean="0"/>
              <a:t>nodes joining/leaving</a:t>
            </a:r>
          </a:p>
          <a:p>
            <a:pPr lvl="2"/>
            <a:endParaRPr lang="en-US" dirty="0" smtClean="0"/>
          </a:p>
          <a:p>
            <a:r>
              <a:rPr lang="en-US" b="1" dirty="0" smtClean="0">
                <a:solidFill>
                  <a:schemeClr val="accent5">
                    <a:lumMod val="50000"/>
                  </a:schemeClr>
                </a:solidFill>
              </a:rPr>
              <a:t>Data placement  </a:t>
            </a:r>
          </a:p>
          <a:p>
            <a:pPr lvl="1"/>
            <a:r>
              <a:rPr lang="en-US" b="1" dirty="0" smtClean="0">
                <a:solidFill>
                  <a:schemeClr val="accent6">
                    <a:lumMod val="75000"/>
                  </a:schemeClr>
                </a:solidFill>
              </a:rPr>
              <a:t>On which node(s) </a:t>
            </a:r>
            <a:r>
              <a:rPr lang="en-US" dirty="0" smtClean="0"/>
              <a:t>to </a:t>
            </a:r>
            <a:r>
              <a:rPr lang="en-US" b="1" dirty="0" smtClean="0"/>
              <a:t>place</a:t>
            </a:r>
            <a:r>
              <a:rPr lang="en-US" dirty="0" smtClean="0"/>
              <a:t> a partition?</a:t>
            </a:r>
          </a:p>
          <a:p>
            <a:pPr lvl="2"/>
            <a:r>
              <a:rPr lang="en-US" dirty="0" smtClean="0"/>
              <a:t>Maintain mapping from data object to responsible node(s)</a:t>
            </a:r>
          </a:p>
          <a:p>
            <a:pPr lvl="2"/>
            <a:endParaRPr lang="en-US" dirty="0" smtClean="0"/>
          </a:p>
          <a:p>
            <a:r>
              <a:rPr lang="en-US" b="1" dirty="0" smtClean="0">
                <a:solidFill>
                  <a:schemeClr val="accent5">
                    <a:lumMod val="50000"/>
                  </a:schemeClr>
                </a:solidFill>
              </a:rPr>
              <a:t>Centralized:</a:t>
            </a:r>
            <a:r>
              <a:rPr lang="en-US" dirty="0" smtClean="0"/>
              <a:t> Cluster manager</a:t>
            </a:r>
          </a:p>
          <a:p>
            <a:r>
              <a:rPr lang="en-US" b="1" dirty="0" smtClean="0">
                <a:solidFill>
                  <a:schemeClr val="accent5">
                    <a:lumMod val="50000"/>
                  </a:schemeClr>
                </a:solidFill>
              </a:rPr>
              <a:t>Decentralized:</a:t>
            </a:r>
            <a:r>
              <a:rPr lang="en-US" dirty="0" smtClean="0"/>
              <a:t> Deterministic hashing and algorithms</a:t>
            </a:r>
          </a:p>
        </p:txBody>
      </p:sp>
      <p:sp>
        <p:nvSpPr>
          <p:cNvPr id="4" name="Slide Number Placeholder 3"/>
          <p:cNvSpPr>
            <a:spLocks noGrp="1"/>
          </p:cNvSpPr>
          <p:nvPr>
            <p:ph type="sldNum" sz="quarter" idx="12"/>
          </p:nvPr>
        </p:nvSpPr>
        <p:spPr/>
        <p:txBody>
          <a:bodyPr/>
          <a:lstStyle/>
          <a:p>
            <a:fld id="{79B52DDF-CCE5-9644-9AF3-BFB84D893AE1}" type="slidenum">
              <a:rPr lang="en-US" smtClean="0"/>
              <a:pPr/>
              <a:t>5</a:t>
            </a:fld>
            <a:endParaRPr lang="en-US"/>
          </a:p>
        </p:txBody>
      </p:sp>
      <p:sp>
        <p:nvSpPr>
          <p:cNvPr id="2" name="Title 1"/>
          <p:cNvSpPr>
            <a:spLocks noGrp="1"/>
          </p:cNvSpPr>
          <p:nvPr>
            <p:ph type="title"/>
          </p:nvPr>
        </p:nvSpPr>
        <p:spPr/>
        <p:txBody>
          <a:bodyPr/>
          <a:lstStyle/>
          <a:p>
            <a:r>
              <a:rPr lang="en-US" sz="3800" dirty="0" smtClean="0"/>
              <a:t>Scaling out: Partition and place</a:t>
            </a:r>
            <a:endParaRPr lang="en-US" sz="3800" dirty="0"/>
          </a:p>
        </p:txBody>
      </p:sp>
    </p:spTree>
    <p:extLst>
      <p:ext uri="{BB962C8B-B14F-4D97-AF65-F5344CB8AC3E}">
        <p14:creationId xmlns:p14="http://schemas.microsoft.com/office/powerpoint/2010/main" val="17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152400" y="1447800"/>
            <a:ext cx="8763000" cy="3750276"/>
          </a:xfrm>
        </p:spPr>
        <p:txBody>
          <a:bodyPr>
            <a:normAutofit/>
          </a:bodyPr>
          <a:lstStyle/>
          <a:p>
            <a:r>
              <a:rPr lang="en-US" sz="2800" dirty="0"/>
              <a:t>Consider problem of data partition:  </a:t>
            </a:r>
          </a:p>
          <a:p>
            <a:pPr lvl="1"/>
            <a:r>
              <a:rPr lang="en-US" sz="2800" dirty="0"/>
              <a:t>Given </a:t>
            </a:r>
            <a:r>
              <a:rPr lang="en-US" sz="2800" b="1" dirty="0">
                <a:solidFill>
                  <a:schemeClr val="accent6">
                    <a:lumMod val="75000"/>
                  </a:schemeClr>
                </a:solidFill>
              </a:rPr>
              <a:t>object id X</a:t>
            </a:r>
            <a:r>
              <a:rPr lang="en-US" sz="2800" dirty="0"/>
              <a:t>, choose one of </a:t>
            </a:r>
            <a:r>
              <a:rPr lang="en-US" sz="2800" b="1" i="1" dirty="0"/>
              <a:t>k</a:t>
            </a:r>
            <a:r>
              <a:rPr lang="en-US" sz="2800" dirty="0"/>
              <a:t> servers to use</a:t>
            </a:r>
          </a:p>
          <a:p>
            <a:endParaRPr lang="en-US" sz="2800" dirty="0" smtClean="0"/>
          </a:p>
          <a:p>
            <a:r>
              <a:rPr lang="en-US" sz="2800" dirty="0" smtClean="0"/>
              <a:t>Suppose instead we use </a:t>
            </a:r>
            <a:r>
              <a:rPr lang="en-US" sz="2800" b="1" dirty="0" smtClean="0">
                <a:solidFill>
                  <a:schemeClr val="accent5">
                    <a:lumMod val="50000"/>
                  </a:schemeClr>
                </a:solidFill>
              </a:rPr>
              <a:t>modulo hashing:</a:t>
            </a:r>
          </a:p>
          <a:p>
            <a:pPr lvl="1"/>
            <a:r>
              <a:rPr lang="en-US" sz="2800" dirty="0" smtClean="0"/>
              <a:t>Place </a:t>
            </a:r>
            <a:r>
              <a:rPr lang="en-US" sz="2800" b="1" i="1" dirty="0" smtClean="0"/>
              <a:t>X</a:t>
            </a:r>
            <a:r>
              <a:rPr lang="en-US" sz="2800" dirty="0" smtClean="0"/>
              <a:t> on server </a:t>
            </a:r>
            <a:r>
              <a:rPr lang="en-US" sz="2800" b="1" i="1" dirty="0" err="1" smtClean="0"/>
              <a:t>i</a:t>
            </a:r>
            <a:r>
              <a:rPr lang="en-US" sz="2800" b="1" i="1" dirty="0" smtClean="0"/>
              <a:t> </a:t>
            </a:r>
            <a:r>
              <a:rPr lang="en-US" sz="2800" b="1" dirty="0" smtClean="0"/>
              <a:t>= hash(</a:t>
            </a:r>
            <a:r>
              <a:rPr lang="en-US" sz="2800" b="1" i="1" dirty="0" smtClean="0"/>
              <a:t>X</a:t>
            </a:r>
            <a:r>
              <a:rPr lang="en-US" sz="2800" b="1" dirty="0" smtClean="0"/>
              <a:t>) mod </a:t>
            </a:r>
            <a:r>
              <a:rPr lang="en-US" sz="2800" b="1" i="1" dirty="0" smtClean="0"/>
              <a:t>k</a:t>
            </a:r>
          </a:p>
          <a:p>
            <a:endParaRPr lang="en-US" sz="2800" dirty="0" smtClean="0"/>
          </a:p>
          <a:p>
            <a:r>
              <a:rPr lang="en-US" sz="2800" dirty="0" smtClean="0"/>
              <a:t>What happens if a server fails or joins (k </a:t>
            </a:r>
            <a:r>
              <a:rPr lang="en-US" sz="2800" dirty="0" smtClean="0">
                <a:sym typeface="Wingdings"/>
              </a:rPr>
              <a:t></a:t>
            </a:r>
            <a:r>
              <a:rPr lang="en-US" sz="2800" dirty="0" smtClean="0">
                <a:sym typeface="Wingdings" pitchFamily="-84" charset="2"/>
              </a:rPr>
              <a:t> k±1)?</a:t>
            </a:r>
          </a:p>
          <a:p>
            <a:pPr lvl="1"/>
            <a:r>
              <a:rPr lang="en-US" sz="2800" dirty="0" smtClean="0">
                <a:sym typeface="Wingdings" pitchFamily="-84" charset="2"/>
              </a:rPr>
              <a:t>or different clients have </a:t>
            </a:r>
            <a:r>
              <a:rPr lang="en-US" sz="2800" b="1" dirty="0" smtClean="0">
                <a:solidFill>
                  <a:schemeClr val="accent6">
                    <a:lumMod val="75000"/>
                  </a:schemeClr>
                </a:solidFill>
                <a:sym typeface="Wingdings" pitchFamily="-84" charset="2"/>
              </a:rPr>
              <a:t>different estimate </a:t>
            </a:r>
            <a:r>
              <a:rPr lang="en-US" sz="2800" dirty="0" smtClean="0">
                <a:sym typeface="Wingdings" pitchFamily="-84" charset="2"/>
              </a:rPr>
              <a:t>of k?</a:t>
            </a:r>
          </a:p>
        </p:txBody>
      </p:sp>
      <p:sp>
        <p:nvSpPr>
          <p:cNvPr id="18436" name="Slide Number Placeholder 4"/>
          <p:cNvSpPr>
            <a:spLocks noGrp="1"/>
          </p:cNvSpPr>
          <p:nvPr>
            <p:ph type="sldNum" sz="quarter" idx="12"/>
          </p:nvPr>
        </p:nvSpPr>
        <p:spPr/>
        <p:txBody>
          <a:bodyPr/>
          <a:lstStyle/>
          <a:p>
            <a:fld id="{999BCE68-7F05-C54E-A197-EAFC3EA707C7}" type="slidenum">
              <a:rPr lang="en-US" smtClean="0"/>
              <a:pPr/>
              <a:t>6</a:t>
            </a:fld>
            <a:endParaRPr lang="en-US" smtClean="0"/>
          </a:p>
        </p:txBody>
      </p:sp>
      <p:sp>
        <p:nvSpPr>
          <p:cNvPr id="18434" name="Rectangle 2"/>
          <p:cNvSpPr>
            <a:spLocks noGrp="1" noChangeArrowheads="1"/>
          </p:cNvSpPr>
          <p:nvPr>
            <p:ph type="title"/>
          </p:nvPr>
        </p:nvSpPr>
        <p:spPr/>
        <p:txBody>
          <a:bodyPr/>
          <a:lstStyle/>
          <a:p>
            <a:r>
              <a:rPr lang="en-US" dirty="0" smtClean="0"/>
              <a:t>Modulo hashing</a:t>
            </a:r>
          </a:p>
        </p:txBody>
      </p:sp>
    </p:spTree>
    <p:extLst>
      <p:ext uri="{BB962C8B-B14F-4D97-AF65-F5344CB8AC3E}">
        <p14:creationId xmlns:p14="http://schemas.microsoft.com/office/powerpoint/2010/main" val="432083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2278577" y="5415280"/>
            <a:ext cx="5340726" cy="1588"/>
          </a:xfrm>
          <a:prstGeom prst="line">
            <a:avLst/>
          </a:prstGeom>
          <a:ln w="25400" cap="flat" cmpd="sng" algn="ctr">
            <a:solidFill>
              <a:schemeClr val="bg1">
                <a:lumMod val="50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278577" y="4839547"/>
            <a:ext cx="5340726" cy="1588"/>
          </a:xfrm>
          <a:prstGeom prst="line">
            <a:avLst/>
          </a:prstGeom>
          <a:ln w="25400" cap="flat" cmpd="sng" algn="ctr">
            <a:solidFill>
              <a:schemeClr val="bg1">
                <a:lumMod val="50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278577" y="4204547"/>
            <a:ext cx="5340726" cy="1588"/>
          </a:xfrm>
          <a:prstGeom prst="line">
            <a:avLst/>
          </a:prstGeom>
          <a:ln w="25400" cap="flat" cmpd="sng" algn="ctr">
            <a:solidFill>
              <a:schemeClr val="bg1">
                <a:lumMod val="50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278577" y="3569547"/>
            <a:ext cx="5340726" cy="1588"/>
          </a:xfrm>
          <a:prstGeom prst="line">
            <a:avLst/>
          </a:prstGeom>
          <a:ln w="25400" cap="flat" cmpd="sng" algn="ctr">
            <a:solidFill>
              <a:schemeClr val="bg1">
                <a:lumMod val="50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278577" y="2965531"/>
            <a:ext cx="5340726" cy="1588"/>
          </a:xfrm>
          <a:prstGeom prst="line">
            <a:avLst/>
          </a:prstGeom>
          <a:ln w="25400" cap="flat" cmpd="sng" algn="ctr">
            <a:solidFill>
              <a:schemeClr val="bg1">
                <a:lumMod val="50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87470" name="Rectangle 14"/>
          <p:cNvSpPr>
            <a:spLocks noGrp="1" noChangeArrowheads="1"/>
          </p:cNvSpPr>
          <p:nvPr>
            <p:ph type="title"/>
          </p:nvPr>
        </p:nvSpPr>
        <p:spPr/>
        <p:txBody>
          <a:bodyPr/>
          <a:lstStyle/>
          <a:p>
            <a:r>
              <a:rPr lang="en-US" sz="3600" dirty="0" smtClean="0"/>
              <a:t>Problem for modulo hashing:</a:t>
            </a:r>
            <a:br>
              <a:rPr lang="en-US" sz="3600" dirty="0" smtClean="0"/>
            </a:br>
            <a:r>
              <a:rPr lang="en-US" sz="3600" dirty="0" smtClean="0"/>
              <a:t>Changing number of servers</a:t>
            </a:r>
            <a:endParaRPr lang="en-US" sz="3600" dirty="0"/>
          </a:p>
        </p:txBody>
      </p:sp>
      <p:sp>
        <p:nvSpPr>
          <p:cNvPr id="41989" name="Line 16"/>
          <p:cNvSpPr>
            <a:spLocks noChangeShapeType="1"/>
          </p:cNvSpPr>
          <p:nvPr/>
        </p:nvSpPr>
        <p:spPr bwMode="auto">
          <a:xfrm>
            <a:off x="2278577" y="5622945"/>
            <a:ext cx="5638800" cy="0"/>
          </a:xfrm>
          <a:prstGeom prst="line">
            <a:avLst/>
          </a:prstGeom>
          <a:noFill/>
          <a:ln w="44450" cap="flat" cmpd="sng" algn="ctr">
            <a:solidFill>
              <a:schemeClr val="tx1"/>
            </a:solidFill>
            <a:prstDash val="solid"/>
            <a:round/>
            <a:headEnd w="med" len="med"/>
            <a:tailEnd type="arrow" w="med" len="med"/>
          </a:ln>
        </p:spPr>
        <p:txBody>
          <a:bodyPr>
            <a:prstTxWarp prst="textNoShape">
              <a:avLst/>
            </a:prstTxWarp>
          </a:bodyPr>
          <a:lstStyle/>
          <a:p>
            <a:endParaRPr lang="en-US" dirty="0">
              <a:latin typeface="Arial" charset="0"/>
            </a:endParaRPr>
          </a:p>
        </p:txBody>
      </p:sp>
      <p:sp>
        <p:nvSpPr>
          <p:cNvPr id="41992" name="Text Box 19"/>
          <p:cNvSpPr txBox="1">
            <a:spLocks noChangeArrowheads="1"/>
          </p:cNvSpPr>
          <p:nvPr/>
        </p:nvSpPr>
        <p:spPr bwMode="auto">
          <a:xfrm>
            <a:off x="614248" y="2547789"/>
            <a:ext cx="1144865" cy="461665"/>
          </a:xfrm>
          <a:prstGeom prst="rect">
            <a:avLst/>
          </a:prstGeom>
          <a:noFill/>
          <a:ln w="9525">
            <a:noFill/>
            <a:miter lim="800000"/>
            <a:headEnd/>
            <a:tailEnd/>
          </a:ln>
        </p:spPr>
        <p:txBody>
          <a:bodyPr wrap="none">
            <a:prstTxWarp prst="textNoShape">
              <a:avLst/>
            </a:prstTxWarp>
            <a:spAutoFit/>
          </a:bodyPr>
          <a:lstStyle/>
          <a:p>
            <a:r>
              <a:rPr lang="en-US" sz="2400" b="1" dirty="0" smtClean="0">
                <a:latin typeface="Arial" charset="0"/>
              </a:rPr>
              <a:t>Server</a:t>
            </a:r>
            <a:endParaRPr lang="en-US" sz="2400" b="1" dirty="0">
              <a:latin typeface="Arial" charset="0"/>
            </a:endParaRPr>
          </a:p>
        </p:txBody>
      </p:sp>
      <p:sp>
        <p:nvSpPr>
          <p:cNvPr id="41993" name="Text Box 20"/>
          <p:cNvSpPr txBox="1">
            <a:spLocks noChangeArrowheads="1"/>
          </p:cNvSpPr>
          <p:nvPr/>
        </p:nvSpPr>
        <p:spPr bwMode="auto">
          <a:xfrm>
            <a:off x="4847010" y="6068922"/>
            <a:ext cx="3244799" cy="461665"/>
          </a:xfrm>
          <a:prstGeom prst="rect">
            <a:avLst/>
          </a:prstGeom>
          <a:noFill/>
          <a:ln w="9525">
            <a:noFill/>
            <a:miter lim="800000"/>
            <a:headEnd/>
            <a:tailEnd/>
          </a:ln>
        </p:spPr>
        <p:txBody>
          <a:bodyPr wrap="none">
            <a:prstTxWarp prst="textNoShape">
              <a:avLst/>
            </a:prstTxWarp>
            <a:spAutoFit/>
          </a:bodyPr>
          <a:lstStyle/>
          <a:p>
            <a:r>
              <a:rPr lang="en-US" sz="2400" b="1" dirty="0" smtClean="0">
                <a:latin typeface="Arial" charset="0"/>
              </a:rPr>
              <a:t>Object serial number</a:t>
            </a:r>
            <a:endParaRPr lang="en-US" sz="2400" b="1" dirty="0">
              <a:latin typeface="Arial" charset="0"/>
            </a:endParaRPr>
          </a:p>
        </p:txBody>
      </p:sp>
      <p:sp>
        <p:nvSpPr>
          <p:cNvPr id="41995" name="Text Box 22"/>
          <p:cNvSpPr txBox="1">
            <a:spLocks noChangeArrowheads="1"/>
          </p:cNvSpPr>
          <p:nvPr/>
        </p:nvSpPr>
        <p:spPr bwMode="auto">
          <a:xfrm>
            <a:off x="1936349" y="1535646"/>
            <a:ext cx="2986715" cy="461665"/>
          </a:xfrm>
          <a:prstGeom prst="rect">
            <a:avLst/>
          </a:prstGeom>
          <a:noFill/>
          <a:ln w="9525">
            <a:noFill/>
            <a:miter lim="800000"/>
            <a:headEnd/>
            <a:tailEnd/>
          </a:ln>
        </p:spPr>
        <p:txBody>
          <a:bodyPr wrap="none">
            <a:prstTxWarp prst="textNoShape">
              <a:avLst/>
            </a:prstTxWarp>
            <a:spAutoFit/>
          </a:bodyPr>
          <a:lstStyle/>
          <a:p>
            <a:r>
              <a:rPr lang="en-US" sz="2400" dirty="0">
                <a:solidFill>
                  <a:schemeClr val="tx2"/>
                </a:solidFill>
                <a:latin typeface="Arial" charset="0"/>
              </a:rPr>
              <a:t>h</a:t>
            </a:r>
            <a:r>
              <a:rPr lang="en-US" sz="2400" dirty="0" smtClean="0">
                <a:solidFill>
                  <a:schemeClr val="tx2"/>
                </a:solidFill>
                <a:latin typeface="Arial" charset="0"/>
              </a:rPr>
              <a:t>(</a:t>
            </a:r>
            <a:r>
              <a:rPr lang="en-US" sz="2400" i="1" dirty="0">
                <a:solidFill>
                  <a:schemeClr val="tx2"/>
                </a:solidFill>
                <a:latin typeface="Arial" charset="0"/>
              </a:rPr>
              <a:t>x</a:t>
            </a:r>
            <a:r>
              <a:rPr lang="en-US" sz="2400" dirty="0" smtClean="0">
                <a:solidFill>
                  <a:schemeClr val="tx2"/>
                </a:solidFill>
                <a:latin typeface="Arial" charset="0"/>
              </a:rPr>
              <a:t>)</a:t>
            </a:r>
            <a:r>
              <a:rPr lang="en-US" sz="2400" i="1" dirty="0" smtClean="0">
                <a:solidFill>
                  <a:schemeClr val="tx2"/>
                </a:solidFill>
                <a:latin typeface="Arial" charset="0"/>
              </a:rPr>
              <a:t> </a:t>
            </a:r>
            <a:r>
              <a:rPr lang="en-US" sz="2400" i="1" dirty="0">
                <a:solidFill>
                  <a:schemeClr val="tx2"/>
                </a:solidFill>
                <a:latin typeface="Arial" charset="0"/>
              </a:rPr>
              <a:t>=</a:t>
            </a:r>
            <a:r>
              <a:rPr lang="en-US" sz="2400" i="1" dirty="0" smtClean="0">
                <a:solidFill>
                  <a:schemeClr val="tx2"/>
                </a:solidFill>
                <a:latin typeface="Arial" charset="0"/>
              </a:rPr>
              <a:t> x </a:t>
            </a:r>
            <a:r>
              <a:rPr lang="en-US" sz="2400" dirty="0">
                <a:solidFill>
                  <a:schemeClr val="tx2"/>
                </a:solidFill>
                <a:latin typeface="Arial" charset="0"/>
              </a:rPr>
              <a:t>+ 1</a:t>
            </a:r>
            <a:r>
              <a:rPr lang="en-US" sz="2400" dirty="0" smtClean="0">
                <a:solidFill>
                  <a:schemeClr val="tx2"/>
                </a:solidFill>
                <a:latin typeface="Arial" charset="0"/>
              </a:rPr>
              <a:t> (mod 4)</a:t>
            </a:r>
            <a:endParaRPr lang="en-US" sz="2400" dirty="0">
              <a:solidFill>
                <a:schemeClr val="tx2"/>
              </a:solidFill>
              <a:latin typeface="Arial" charset="0"/>
            </a:endParaRPr>
          </a:p>
        </p:txBody>
      </p:sp>
      <p:sp>
        <p:nvSpPr>
          <p:cNvPr id="41996" name="Oval 23"/>
          <p:cNvSpPr>
            <a:spLocks noChangeArrowheads="1"/>
          </p:cNvSpPr>
          <p:nvPr/>
        </p:nvSpPr>
        <p:spPr bwMode="auto">
          <a:xfrm>
            <a:off x="2596473" y="4129935"/>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41997" name="Oval 24"/>
          <p:cNvSpPr>
            <a:spLocks noChangeArrowheads="1"/>
          </p:cNvSpPr>
          <p:nvPr/>
        </p:nvSpPr>
        <p:spPr bwMode="auto">
          <a:xfrm>
            <a:off x="3090424" y="5339080"/>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41998" name="Oval 25"/>
          <p:cNvSpPr>
            <a:spLocks noChangeArrowheads="1"/>
          </p:cNvSpPr>
          <p:nvPr/>
        </p:nvSpPr>
        <p:spPr bwMode="auto">
          <a:xfrm>
            <a:off x="3593298" y="3494935"/>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34" name="TextBox 33"/>
          <p:cNvSpPr txBox="1"/>
          <p:nvPr/>
        </p:nvSpPr>
        <p:spPr>
          <a:xfrm>
            <a:off x="2983894" y="5653723"/>
            <a:ext cx="341761" cy="430887"/>
          </a:xfrm>
          <a:prstGeom prst="rect">
            <a:avLst/>
          </a:prstGeom>
          <a:noFill/>
        </p:spPr>
        <p:txBody>
          <a:bodyPr wrap="none" rtlCol="0">
            <a:spAutoFit/>
          </a:bodyPr>
          <a:lstStyle/>
          <a:p>
            <a:r>
              <a:rPr lang="en-US" sz="2200" dirty="0" smtClean="0">
                <a:latin typeface="Arial" charset="0"/>
              </a:rPr>
              <a:t>7</a:t>
            </a:r>
            <a:endParaRPr lang="en-US" sz="2200" dirty="0">
              <a:latin typeface="Arial" charset="0"/>
            </a:endParaRPr>
          </a:p>
        </p:txBody>
      </p:sp>
      <p:sp>
        <p:nvSpPr>
          <p:cNvPr id="35" name="TextBox 34"/>
          <p:cNvSpPr txBox="1"/>
          <p:nvPr/>
        </p:nvSpPr>
        <p:spPr>
          <a:xfrm>
            <a:off x="3418925" y="5653723"/>
            <a:ext cx="498856" cy="430887"/>
          </a:xfrm>
          <a:prstGeom prst="rect">
            <a:avLst/>
          </a:prstGeom>
          <a:noFill/>
        </p:spPr>
        <p:txBody>
          <a:bodyPr wrap="none" rtlCol="0">
            <a:spAutoFit/>
          </a:bodyPr>
          <a:lstStyle/>
          <a:p>
            <a:r>
              <a:rPr lang="en-US" sz="2200" dirty="0" smtClean="0">
                <a:latin typeface="Arial" charset="0"/>
              </a:rPr>
              <a:t>10</a:t>
            </a:r>
            <a:endParaRPr lang="en-US" sz="2200" dirty="0">
              <a:latin typeface="Arial" charset="0"/>
            </a:endParaRPr>
          </a:p>
        </p:txBody>
      </p:sp>
      <p:sp>
        <p:nvSpPr>
          <p:cNvPr id="36" name="TextBox 35"/>
          <p:cNvSpPr txBox="1"/>
          <p:nvPr/>
        </p:nvSpPr>
        <p:spPr>
          <a:xfrm>
            <a:off x="4031205" y="5653723"/>
            <a:ext cx="483337" cy="430887"/>
          </a:xfrm>
          <a:prstGeom prst="rect">
            <a:avLst/>
          </a:prstGeom>
          <a:noFill/>
        </p:spPr>
        <p:txBody>
          <a:bodyPr wrap="none" rtlCol="0">
            <a:spAutoFit/>
          </a:bodyPr>
          <a:lstStyle/>
          <a:p>
            <a:r>
              <a:rPr lang="en-US" sz="2200" dirty="0" smtClean="0">
                <a:latin typeface="Arial" charset="0"/>
              </a:rPr>
              <a:t>11</a:t>
            </a:r>
            <a:endParaRPr lang="en-US" sz="2200" dirty="0">
              <a:latin typeface="Arial" charset="0"/>
            </a:endParaRPr>
          </a:p>
        </p:txBody>
      </p:sp>
      <p:sp>
        <p:nvSpPr>
          <p:cNvPr id="37" name="TextBox 36"/>
          <p:cNvSpPr txBox="1"/>
          <p:nvPr/>
        </p:nvSpPr>
        <p:spPr>
          <a:xfrm>
            <a:off x="4619949" y="5653723"/>
            <a:ext cx="498856" cy="430887"/>
          </a:xfrm>
          <a:prstGeom prst="rect">
            <a:avLst/>
          </a:prstGeom>
          <a:noFill/>
        </p:spPr>
        <p:txBody>
          <a:bodyPr wrap="none" rtlCol="0">
            <a:spAutoFit/>
          </a:bodyPr>
          <a:lstStyle/>
          <a:p>
            <a:r>
              <a:rPr lang="en-US" sz="2200" dirty="0" smtClean="0">
                <a:latin typeface="Arial" charset="0"/>
              </a:rPr>
              <a:t>27</a:t>
            </a:r>
            <a:endParaRPr lang="en-US" sz="2200" dirty="0">
              <a:latin typeface="Arial" charset="0"/>
            </a:endParaRPr>
          </a:p>
        </p:txBody>
      </p:sp>
      <p:sp>
        <p:nvSpPr>
          <p:cNvPr id="38" name="TextBox 37"/>
          <p:cNvSpPr txBox="1"/>
          <p:nvPr/>
        </p:nvSpPr>
        <p:spPr>
          <a:xfrm>
            <a:off x="5318845" y="5653723"/>
            <a:ext cx="498856" cy="430887"/>
          </a:xfrm>
          <a:prstGeom prst="rect">
            <a:avLst/>
          </a:prstGeom>
          <a:noFill/>
        </p:spPr>
        <p:txBody>
          <a:bodyPr wrap="none" rtlCol="0">
            <a:spAutoFit/>
          </a:bodyPr>
          <a:lstStyle/>
          <a:p>
            <a:r>
              <a:rPr lang="en-US" sz="2200" dirty="0" smtClean="0">
                <a:latin typeface="Arial" charset="0"/>
              </a:rPr>
              <a:t>29</a:t>
            </a:r>
            <a:endParaRPr lang="en-US" sz="2200" dirty="0">
              <a:latin typeface="Arial" charset="0"/>
            </a:endParaRPr>
          </a:p>
        </p:txBody>
      </p:sp>
      <p:sp>
        <p:nvSpPr>
          <p:cNvPr id="39" name="TextBox 38"/>
          <p:cNvSpPr txBox="1"/>
          <p:nvPr/>
        </p:nvSpPr>
        <p:spPr>
          <a:xfrm>
            <a:off x="5915349" y="5653723"/>
            <a:ext cx="498856" cy="430887"/>
          </a:xfrm>
          <a:prstGeom prst="rect">
            <a:avLst/>
          </a:prstGeom>
          <a:noFill/>
        </p:spPr>
        <p:txBody>
          <a:bodyPr wrap="none" rtlCol="0">
            <a:spAutoFit/>
          </a:bodyPr>
          <a:lstStyle/>
          <a:p>
            <a:r>
              <a:rPr lang="en-US" sz="2200" dirty="0" smtClean="0">
                <a:latin typeface="Arial" charset="0"/>
              </a:rPr>
              <a:t>36</a:t>
            </a:r>
            <a:endParaRPr lang="en-US" sz="2200" dirty="0">
              <a:latin typeface="Arial" charset="0"/>
            </a:endParaRPr>
          </a:p>
        </p:txBody>
      </p:sp>
      <p:sp>
        <p:nvSpPr>
          <p:cNvPr id="40" name="TextBox 39"/>
          <p:cNvSpPr txBox="1"/>
          <p:nvPr/>
        </p:nvSpPr>
        <p:spPr>
          <a:xfrm>
            <a:off x="6558716" y="5653723"/>
            <a:ext cx="498856" cy="430887"/>
          </a:xfrm>
          <a:prstGeom prst="rect">
            <a:avLst/>
          </a:prstGeom>
          <a:noFill/>
        </p:spPr>
        <p:txBody>
          <a:bodyPr wrap="none" rtlCol="0">
            <a:spAutoFit/>
          </a:bodyPr>
          <a:lstStyle/>
          <a:p>
            <a:r>
              <a:rPr lang="en-US" sz="2200" dirty="0" smtClean="0">
                <a:latin typeface="Arial" charset="0"/>
              </a:rPr>
              <a:t>38</a:t>
            </a:r>
            <a:endParaRPr lang="en-US" sz="2200" dirty="0">
              <a:latin typeface="Arial" charset="0"/>
            </a:endParaRPr>
          </a:p>
        </p:txBody>
      </p:sp>
      <p:sp>
        <p:nvSpPr>
          <p:cNvPr id="41" name="TextBox 40"/>
          <p:cNvSpPr txBox="1"/>
          <p:nvPr/>
        </p:nvSpPr>
        <p:spPr>
          <a:xfrm>
            <a:off x="7134549" y="5653723"/>
            <a:ext cx="498856" cy="430887"/>
          </a:xfrm>
          <a:prstGeom prst="rect">
            <a:avLst/>
          </a:prstGeom>
          <a:noFill/>
        </p:spPr>
        <p:txBody>
          <a:bodyPr wrap="none" rtlCol="0">
            <a:spAutoFit/>
          </a:bodyPr>
          <a:lstStyle/>
          <a:p>
            <a:r>
              <a:rPr lang="en-US" sz="2200" dirty="0" smtClean="0">
                <a:latin typeface="Arial" charset="0"/>
              </a:rPr>
              <a:t>40</a:t>
            </a:r>
            <a:endParaRPr lang="en-US" sz="2200" dirty="0">
              <a:latin typeface="Arial" charset="0"/>
            </a:endParaRPr>
          </a:p>
        </p:txBody>
      </p:sp>
      <p:sp>
        <p:nvSpPr>
          <p:cNvPr id="42" name="TextBox 41"/>
          <p:cNvSpPr txBox="1"/>
          <p:nvPr/>
        </p:nvSpPr>
        <p:spPr>
          <a:xfrm>
            <a:off x="1841314" y="2730975"/>
            <a:ext cx="341761" cy="430887"/>
          </a:xfrm>
          <a:prstGeom prst="rect">
            <a:avLst/>
          </a:prstGeom>
          <a:noFill/>
        </p:spPr>
        <p:txBody>
          <a:bodyPr wrap="none" rtlCol="0">
            <a:spAutoFit/>
          </a:bodyPr>
          <a:lstStyle/>
          <a:p>
            <a:r>
              <a:rPr lang="en-US" sz="2200" dirty="0" smtClean="0">
                <a:latin typeface="Arial" charset="0"/>
              </a:rPr>
              <a:t>4</a:t>
            </a:r>
            <a:endParaRPr lang="en-US" sz="2200" dirty="0">
              <a:latin typeface="Arial" charset="0"/>
            </a:endParaRPr>
          </a:p>
        </p:txBody>
      </p:sp>
      <p:sp>
        <p:nvSpPr>
          <p:cNvPr id="43" name="TextBox 42"/>
          <p:cNvSpPr txBox="1"/>
          <p:nvPr/>
        </p:nvSpPr>
        <p:spPr>
          <a:xfrm>
            <a:off x="1841314" y="3340575"/>
            <a:ext cx="341761" cy="430887"/>
          </a:xfrm>
          <a:prstGeom prst="rect">
            <a:avLst/>
          </a:prstGeom>
          <a:noFill/>
        </p:spPr>
        <p:txBody>
          <a:bodyPr wrap="none" rtlCol="0">
            <a:spAutoFit/>
          </a:bodyPr>
          <a:lstStyle/>
          <a:p>
            <a:r>
              <a:rPr lang="en-US" sz="2200" dirty="0" smtClean="0">
                <a:latin typeface="Arial" charset="0"/>
              </a:rPr>
              <a:t>3</a:t>
            </a:r>
            <a:endParaRPr lang="en-US" sz="2200" dirty="0">
              <a:latin typeface="Arial" charset="0"/>
            </a:endParaRPr>
          </a:p>
        </p:txBody>
      </p:sp>
      <p:sp>
        <p:nvSpPr>
          <p:cNvPr id="44" name="TextBox 43"/>
          <p:cNvSpPr txBox="1"/>
          <p:nvPr/>
        </p:nvSpPr>
        <p:spPr>
          <a:xfrm>
            <a:off x="1841314" y="3963333"/>
            <a:ext cx="341761" cy="430887"/>
          </a:xfrm>
          <a:prstGeom prst="rect">
            <a:avLst/>
          </a:prstGeom>
          <a:noFill/>
        </p:spPr>
        <p:txBody>
          <a:bodyPr wrap="none" rtlCol="0">
            <a:spAutoFit/>
          </a:bodyPr>
          <a:lstStyle/>
          <a:p>
            <a:r>
              <a:rPr lang="en-US" sz="2200" dirty="0" smtClean="0">
                <a:latin typeface="Arial" charset="0"/>
              </a:rPr>
              <a:t>2</a:t>
            </a:r>
            <a:endParaRPr lang="en-US" sz="2200" dirty="0">
              <a:latin typeface="Arial" charset="0"/>
            </a:endParaRPr>
          </a:p>
        </p:txBody>
      </p:sp>
      <p:sp>
        <p:nvSpPr>
          <p:cNvPr id="45" name="TextBox 44"/>
          <p:cNvSpPr txBox="1"/>
          <p:nvPr/>
        </p:nvSpPr>
        <p:spPr>
          <a:xfrm>
            <a:off x="1841314" y="4591297"/>
            <a:ext cx="341761" cy="430887"/>
          </a:xfrm>
          <a:prstGeom prst="rect">
            <a:avLst/>
          </a:prstGeom>
          <a:noFill/>
        </p:spPr>
        <p:txBody>
          <a:bodyPr wrap="none" rtlCol="0">
            <a:spAutoFit/>
          </a:bodyPr>
          <a:lstStyle/>
          <a:p>
            <a:r>
              <a:rPr lang="en-US" sz="2200" dirty="0" smtClean="0">
                <a:latin typeface="Arial" charset="0"/>
              </a:rPr>
              <a:t>1</a:t>
            </a:r>
            <a:endParaRPr lang="en-US" sz="2200" dirty="0">
              <a:latin typeface="Arial" charset="0"/>
            </a:endParaRPr>
          </a:p>
        </p:txBody>
      </p:sp>
      <p:sp>
        <p:nvSpPr>
          <p:cNvPr id="46" name="TextBox 45"/>
          <p:cNvSpPr txBox="1"/>
          <p:nvPr/>
        </p:nvSpPr>
        <p:spPr>
          <a:xfrm>
            <a:off x="1841314" y="5192058"/>
            <a:ext cx="341761" cy="430887"/>
          </a:xfrm>
          <a:prstGeom prst="rect">
            <a:avLst/>
          </a:prstGeom>
          <a:noFill/>
        </p:spPr>
        <p:txBody>
          <a:bodyPr wrap="none" rtlCol="0">
            <a:spAutoFit/>
          </a:bodyPr>
          <a:lstStyle/>
          <a:p>
            <a:r>
              <a:rPr lang="en-US" sz="2200" dirty="0" smtClean="0">
                <a:latin typeface="Arial" charset="0"/>
              </a:rPr>
              <a:t>0</a:t>
            </a:r>
            <a:endParaRPr lang="en-US" sz="2200" dirty="0">
              <a:latin typeface="Arial" charset="0"/>
            </a:endParaRPr>
          </a:p>
        </p:txBody>
      </p:sp>
      <p:sp>
        <p:nvSpPr>
          <p:cNvPr id="47" name="TextBox 46"/>
          <p:cNvSpPr txBox="1"/>
          <p:nvPr/>
        </p:nvSpPr>
        <p:spPr>
          <a:xfrm>
            <a:off x="2513222" y="5653723"/>
            <a:ext cx="341761" cy="430887"/>
          </a:xfrm>
          <a:prstGeom prst="rect">
            <a:avLst/>
          </a:prstGeom>
          <a:noFill/>
        </p:spPr>
        <p:txBody>
          <a:bodyPr wrap="none" rtlCol="0">
            <a:spAutoFit/>
          </a:bodyPr>
          <a:lstStyle/>
          <a:p>
            <a:r>
              <a:rPr lang="en-US" sz="2200" dirty="0" smtClean="0">
                <a:latin typeface="Arial" charset="0"/>
              </a:rPr>
              <a:t>5</a:t>
            </a:r>
            <a:endParaRPr lang="en-US" sz="2200" dirty="0">
              <a:latin typeface="Arial" charset="0"/>
            </a:endParaRPr>
          </a:p>
        </p:txBody>
      </p:sp>
      <p:sp>
        <p:nvSpPr>
          <p:cNvPr id="41988" name="Line 15"/>
          <p:cNvSpPr>
            <a:spLocks noChangeShapeType="1"/>
          </p:cNvSpPr>
          <p:nvPr/>
        </p:nvSpPr>
        <p:spPr bwMode="auto">
          <a:xfrm>
            <a:off x="2278577" y="2547789"/>
            <a:ext cx="0" cy="3075156"/>
          </a:xfrm>
          <a:prstGeom prst="line">
            <a:avLst/>
          </a:prstGeom>
          <a:noFill/>
          <a:ln w="44450" cap="flat" cmpd="sng" algn="ctr">
            <a:solidFill>
              <a:schemeClr val="tx1"/>
            </a:solidFill>
            <a:prstDash val="solid"/>
            <a:round/>
            <a:headEnd type="arrow" w="med" len="med"/>
            <a:tailEnd type="none" w="med" len="med"/>
          </a:ln>
        </p:spPr>
        <p:txBody>
          <a:bodyPr>
            <a:prstTxWarp prst="textNoShape">
              <a:avLst/>
            </a:prstTxWarp>
          </a:bodyPr>
          <a:lstStyle/>
          <a:p>
            <a:endParaRPr lang="en-US" dirty="0">
              <a:latin typeface="Arial" charset="0"/>
            </a:endParaRPr>
          </a:p>
        </p:txBody>
      </p:sp>
      <p:sp>
        <p:nvSpPr>
          <p:cNvPr id="54" name="Oval 25"/>
          <p:cNvSpPr>
            <a:spLocks noChangeArrowheads="1"/>
          </p:cNvSpPr>
          <p:nvPr/>
        </p:nvSpPr>
        <p:spPr bwMode="auto">
          <a:xfrm>
            <a:off x="4190999" y="5339080"/>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55" name="Oval 25"/>
          <p:cNvSpPr>
            <a:spLocks noChangeArrowheads="1"/>
          </p:cNvSpPr>
          <p:nvPr/>
        </p:nvSpPr>
        <p:spPr bwMode="auto">
          <a:xfrm>
            <a:off x="4805083" y="5340668"/>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56" name="Oval 25"/>
          <p:cNvSpPr>
            <a:spLocks noChangeArrowheads="1"/>
          </p:cNvSpPr>
          <p:nvPr/>
        </p:nvSpPr>
        <p:spPr bwMode="auto">
          <a:xfrm>
            <a:off x="5516979" y="4129935"/>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57" name="Oval 25"/>
          <p:cNvSpPr>
            <a:spLocks noChangeArrowheads="1"/>
          </p:cNvSpPr>
          <p:nvPr/>
        </p:nvSpPr>
        <p:spPr bwMode="auto">
          <a:xfrm>
            <a:off x="6088780" y="4763347"/>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58" name="Oval 25"/>
          <p:cNvSpPr>
            <a:spLocks noChangeArrowheads="1"/>
          </p:cNvSpPr>
          <p:nvPr/>
        </p:nvSpPr>
        <p:spPr bwMode="auto">
          <a:xfrm>
            <a:off x="6764867" y="3494935"/>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sp>
        <p:nvSpPr>
          <p:cNvPr id="59" name="Oval 25"/>
          <p:cNvSpPr>
            <a:spLocks noChangeArrowheads="1"/>
          </p:cNvSpPr>
          <p:nvPr/>
        </p:nvSpPr>
        <p:spPr bwMode="auto">
          <a:xfrm>
            <a:off x="7293017" y="4728650"/>
            <a:ext cx="152400" cy="152400"/>
          </a:xfrm>
          <a:prstGeom prst="ellipse">
            <a:avLst/>
          </a:prstGeom>
          <a:solidFill>
            <a:schemeClr val="accent1"/>
          </a:solidFill>
          <a:ln w="9525">
            <a:noFill/>
            <a:round/>
            <a:headEnd/>
            <a:tailEnd/>
          </a:ln>
        </p:spPr>
        <p:txBody>
          <a:bodyPr wrap="none" anchor="ctr">
            <a:prstTxWarp prst="textNoShape">
              <a:avLst/>
            </a:prstTxWarp>
          </a:bodyPr>
          <a:lstStyle/>
          <a:p>
            <a:endParaRPr lang="en-US" dirty="0">
              <a:latin typeface="Arial" charset="0"/>
            </a:endParaRPr>
          </a:p>
        </p:txBody>
      </p:sp>
      <p:grpSp>
        <p:nvGrpSpPr>
          <p:cNvPr id="96" name="Group 95"/>
          <p:cNvGrpSpPr/>
          <p:nvPr/>
        </p:nvGrpSpPr>
        <p:grpSpPr>
          <a:xfrm>
            <a:off x="1936349" y="1949892"/>
            <a:ext cx="5737468" cy="3543176"/>
            <a:chOff x="1936349" y="1817812"/>
            <a:chExt cx="5737468" cy="3543176"/>
          </a:xfrm>
        </p:grpSpPr>
        <p:sp>
          <p:nvSpPr>
            <p:cNvPr id="42006" name="Text Box 3"/>
            <p:cNvSpPr txBox="1">
              <a:spLocks noChangeArrowheads="1"/>
            </p:cNvSpPr>
            <p:nvPr/>
          </p:nvSpPr>
          <p:spPr bwMode="auto">
            <a:xfrm>
              <a:off x="1936349" y="1817812"/>
              <a:ext cx="5737468" cy="461665"/>
            </a:xfrm>
            <a:prstGeom prst="rect">
              <a:avLst/>
            </a:prstGeom>
            <a:noFill/>
            <a:ln w="9525">
              <a:noFill/>
              <a:miter lim="800000"/>
              <a:headEnd/>
              <a:tailEnd/>
            </a:ln>
          </p:spPr>
          <p:txBody>
            <a:bodyPr wrap="none">
              <a:prstTxWarp prst="textNoShape">
                <a:avLst/>
              </a:prstTxWarp>
              <a:spAutoFit/>
            </a:bodyPr>
            <a:lstStyle/>
            <a:p>
              <a:r>
                <a:rPr lang="en-US" sz="2400" dirty="0" smtClean="0">
                  <a:solidFill>
                    <a:srgbClr val="800000"/>
                  </a:solidFill>
                  <a:latin typeface="Arial" charset="0"/>
                </a:rPr>
                <a:t>Add one machine: h(</a:t>
              </a:r>
              <a:r>
                <a:rPr lang="en-US" sz="2400" i="1" dirty="0">
                  <a:solidFill>
                    <a:srgbClr val="800000"/>
                  </a:solidFill>
                  <a:latin typeface="Arial" charset="0"/>
                </a:rPr>
                <a:t>x</a:t>
              </a:r>
              <a:r>
                <a:rPr lang="en-US" sz="2400" dirty="0" smtClean="0">
                  <a:solidFill>
                    <a:srgbClr val="800000"/>
                  </a:solidFill>
                  <a:latin typeface="Arial" charset="0"/>
                </a:rPr>
                <a:t>)</a:t>
              </a:r>
              <a:r>
                <a:rPr lang="en-US" sz="2400" i="1" dirty="0" smtClean="0">
                  <a:solidFill>
                    <a:srgbClr val="800000"/>
                  </a:solidFill>
                  <a:latin typeface="Arial" charset="0"/>
                </a:rPr>
                <a:t> </a:t>
              </a:r>
              <a:r>
                <a:rPr lang="en-US" sz="2400" i="1" dirty="0">
                  <a:solidFill>
                    <a:srgbClr val="800000"/>
                  </a:solidFill>
                  <a:latin typeface="Arial" charset="0"/>
                </a:rPr>
                <a:t>=</a:t>
              </a:r>
              <a:r>
                <a:rPr lang="en-US" sz="2400" i="1" dirty="0" smtClean="0">
                  <a:solidFill>
                    <a:srgbClr val="800000"/>
                  </a:solidFill>
                  <a:latin typeface="Arial" charset="0"/>
                </a:rPr>
                <a:t> x </a:t>
              </a:r>
              <a:r>
                <a:rPr lang="en-US" sz="2400" dirty="0">
                  <a:solidFill>
                    <a:srgbClr val="800000"/>
                  </a:solidFill>
                  <a:latin typeface="Arial" charset="0"/>
                </a:rPr>
                <a:t>+ 1</a:t>
              </a:r>
              <a:r>
                <a:rPr lang="en-US" sz="2400" i="1" dirty="0" smtClean="0">
                  <a:solidFill>
                    <a:srgbClr val="800000"/>
                  </a:solidFill>
                  <a:latin typeface="Arial" charset="0"/>
                </a:rPr>
                <a:t> </a:t>
              </a:r>
              <a:r>
                <a:rPr lang="en-US" sz="2400" dirty="0" smtClean="0">
                  <a:solidFill>
                    <a:srgbClr val="800000"/>
                  </a:solidFill>
                  <a:latin typeface="Arial" charset="0"/>
                </a:rPr>
                <a:t>(mod 5)</a:t>
              </a:r>
              <a:endParaRPr lang="en-US" sz="2400" dirty="0">
                <a:solidFill>
                  <a:srgbClr val="800000"/>
                </a:solidFill>
                <a:latin typeface="Arial" charset="0"/>
              </a:endParaRPr>
            </a:p>
          </p:txBody>
        </p:sp>
        <p:sp>
          <p:nvSpPr>
            <p:cNvPr id="42011" name="Rectangle 8"/>
            <p:cNvSpPr>
              <a:spLocks noChangeArrowheads="1"/>
            </p:cNvSpPr>
            <p:nvPr/>
          </p:nvSpPr>
          <p:spPr bwMode="auto">
            <a:xfrm>
              <a:off x="2596473" y="4631267"/>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0" name="Rectangle 8"/>
            <p:cNvSpPr>
              <a:spLocks noChangeArrowheads="1"/>
            </p:cNvSpPr>
            <p:nvPr/>
          </p:nvSpPr>
          <p:spPr bwMode="auto">
            <a:xfrm>
              <a:off x="3090424" y="3362855"/>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1" name="Rectangle 8"/>
            <p:cNvSpPr>
              <a:spLocks noChangeArrowheads="1"/>
            </p:cNvSpPr>
            <p:nvPr/>
          </p:nvSpPr>
          <p:spPr bwMode="auto">
            <a:xfrm>
              <a:off x="3593298" y="4632855"/>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2" name="Rectangle 8"/>
            <p:cNvSpPr>
              <a:spLocks noChangeArrowheads="1"/>
            </p:cNvSpPr>
            <p:nvPr/>
          </p:nvSpPr>
          <p:spPr bwMode="auto">
            <a:xfrm>
              <a:off x="4190999" y="3996267"/>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3" name="Rectangle 8"/>
            <p:cNvSpPr>
              <a:spLocks noChangeArrowheads="1"/>
            </p:cNvSpPr>
            <p:nvPr/>
          </p:nvSpPr>
          <p:spPr bwMode="auto">
            <a:xfrm>
              <a:off x="4805083" y="3362855"/>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4" name="Rectangle 8"/>
            <p:cNvSpPr>
              <a:spLocks noChangeArrowheads="1"/>
            </p:cNvSpPr>
            <p:nvPr/>
          </p:nvSpPr>
          <p:spPr bwMode="auto">
            <a:xfrm>
              <a:off x="5516979" y="5208588"/>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5" name="Rectangle 8"/>
            <p:cNvSpPr>
              <a:spLocks noChangeArrowheads="1"/>
            </p:cNvSpPr>
            <p:nvPr/>
          </p:nvSpPr>
          <p:spPr bwMode="auto">
            <a:xfrm>
              <a:off x="6088780" y="3996267"/>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6" name="Rectangle 8"/>
            <p:cNvSpPr>
              <a:spLocks noChangeArrowheads="1"/>
            </p:cNvSpPr>
            <p:nvPr/>
          </p:nvSpPr>
          <p:spPr bwMode="auto">
            <a:xfrm>
              <a:off x="6764867" y="2757251"/>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sp>
          <p:nvSpPr>
            <p:cNvPr id="67" name="Rectangle 8"/>
            <p:cNvSpPr>
              <a:spLocks noChangeArrowheads="1"/>
            </p:cNvSpPr>
            <p:nvPr/>
          </p:nvSpPr>
          <p:spPr bwMode="auto">
            <a:xfrm>
              <a:off x="7369217" y="4671182"/>
              <a:ext cx="152400" cy="152400"/>
            </a:xfrm>
            <a:prstGeom prst="rect">
              <a:avLst/>
            </a:prstGeom>
            <a:solidFill>
              <a:srgbClr val="800000"/>
            </a:solidFill>
            <a:ln w="9525">
              <a:noFill/>
              <a:miter lim="800000"/>
              <a:headEnd/>
              <a:tailEnd/>
            </a:ln>
          </p:spPr>
          <p:txBody>
            <a:bodyPr wrap="none" anchor="ctr">
              <a:prstTxWarp prst="textNoShape">
                <a:avLst/>
              </a:prstTxWarp>
            </a:bodyPr>
            <a:lstStyle/>
            <a:p>
              <a:endParaRPr lang="en-US" dirty="0">
                <a:latin typeface="Arial" charset="0"/>
              </a:endParaRPr>
            </a:p>
          </p:txBody>
        </p:sp>
        <p:cxnSp>
          <p:nvCxnSpPr>
            <p:cNvPr id="69" name="Straight Arrow Connector 68"/>
            <p:cNvCxnSpPr>
              <a:stCxn id="41996" idx="4"/>
              <a:endCxn id="42011" idx="0"/>
            </p:cNvCxnSpPr>
            <p:nvPr/>
          </p:nvCxnSpPr>
          <p:spPr>
            <a:xfrm>
              <a:off x="2672673" y="4282335"/>
              <a:ext cx="0" cy="34893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41997" idx="0"/>
              <a:endCxn id="60" idx="2"/>
            </p:cNvCxnSpPr>
            <p:nvPr/>
          </p:nvCxnSpPr>
          <p:spPr>
            <a:xfrm flipV="1">
              <a:off x="3166624" y="3515255"/>
              <a:ext cx="0" cy="18238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41998" idx="4"/>
              <a:endCxn id="61" idx="0"/>
            </p:cNvCxnSpPr>
            <p:nvPr/>
          </p:nvCxnSpPr>
          <p:spPr>
            <a:xfrm>
              <a:off x="3669498" y="3647335"/>
              <a:ext cx="0" cy="9855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54" idx="0"/>
              <a:endCxn id="62" idx="2"/>
            </p:cNvCxnSpPr>
            <p:nvPr/>
          </p:nvCxnSpPr>
          <p:spPr>
            <a:xfrm flipV="1">
              <a:off x="4267199" y="4148667"/>
              <a:ext cx="0" cy="11904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55" idx="0"/>
              <a:endCxn id="63" idx="2"/>
            </p:cNvCxnSpPr>
            <p:nvPr/>
          </p:nvCxnSpPr>
          <p:spPr>
            <a:xfrm flipV="1">
              <a:off x="4881283" y="3515255"/>
              <a:ext cx="0" cy="18254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56" idx="4"/>
              <a:endCxn id="64" idx="0"/>
            </p:cNvCxnSpPr>
            <p:nvPr/>
          </p:nvCxnSpPr>
          <p:spPr>
            <a:xfrm>
              <a:off x="5593179" y="4282335"/>
              <a:ext cx="0" cy="92625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57" idx="0"/>
              <a:endCxn id="65" idx="2"/>
            </p:cNvCxnSpPr>
            <p:nvPr/>
          </p:nvCxnSpPr>
          <p:spPr>
            <a:xfrm flipV="1">
              <a:off x="6164980" y="4148667"/>
              <a:ext cx="0" cy="61468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58" idx="0"/>
              <a:endCxn id="66" idx="2"/>
            </p:cNvCxnSpPr>
            <p:nvPr/>
          </p:nvCxnSpPr>
          <p:spPr>
            <a:xfrm flipV="1">
              <a:off x="6841067" y="2909651"/>
              <a:ext cx="0" cy="58528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68" name="Rectangle 67"/>
          <p:cNvSpPr/>
          <p:nvPr/>
        </p:nvSpPr>
        <p:spPr>
          <a:xfrm>
            <a:off x="327660" y="3592533"/>
            <a:ext cx="8412480" cy="1077218"/>
          </a:xfrm>
          <a:prstGeom prst="rect">
            <a:avLst/>
          </a:prstGeom>
          <a:solidFill>
            <a:schemeClr val="accent2">
              <a:lumMod val="20000"/>
              <a:lumOff val="80000"/>
            </a:schemeClr>
          </a:solidFill>
          <a:ln w="28575">
            <a:solidFill>
              <a:schemeClr val="tx1"/>
            </a:solidFill>
            <a:prstDash val="sysDash"/>
          </a:ln>
        </p:spPr>
        <p:txBody>
          <a:bodyPr wrap="square">
            <a:spAutoFit/>
          </a:bodyPr>
          <a:lstStyle/>
          <a:p>
            <a:r>
              <a:rPr lang="en-US" sz="3200" dirty="0">
                <a:latin typeface="Arial" charset="0"/>
                <a:ea typeface="Arial" charset="0"/>
                <a:cs typeface="Arial" charset="0"/>
                <a:sym typeface="Wingdings" pitchFamily="-84" charset="2"/>
              </a:rPr>
              <a:t>All</a:t>
            </a:r>
            <a:r>
              <a:rPr lang="en-US" sz="3200" b="0" dirty="0">
                <a:latin typeface="Arial" charset="0"/>
                <a:ea typeface="Arial" charset="0"/>
                <a:cs typeface="Arial" charset="0"/>
                <a:sym typeface="Wingdings" pitchFamily="-84" charset="2"/>
              </a:rPr>
              <a:t> entries get </a:t>
            </a:r>
            <a:r>
              <a:rPr lang="en-US" sz="3200" dirty="0">
                <a:solidFill>
                  <a:srgbClr val="FF0000"/>
                </a:solidFill>
                <a:latin typeface="Arial" charset="0"/>
                <a:ea typeface="Arial" charset="0"/>
                <a:cs typeface="Arial" charset="0"/>
                <a:sym typeface="Wingdings" pitchFamily="-84" charset="2"/>
              </a:rPr>
              <a:t>remapped</a:t>
            </a:r>
            <a:r>
              <a:rPr lang="en-US" sz="3200" b="0" dirty="0">
                <a:solidFill>
                  <a:srgbClr val="FF0000"/>
                </a:solidFill>
                <a:latin typeface="Arial" charset="0"/>
                <a:ea typeface="Arial" charset="0"/>
                <a:cs typeface="Arial" charset="0"/>
                <a:sym typeface="Wingdings" pitchFamily="-84" charset="2"/>
              </a:rPr>
              <a:t> </a:t>
            </a:r>
            <a:r>
              <a:rPr lang="en-US" sz="3200" b="0" dirty="0">
                <a:latin typeface="Arial" charset="0"/>
                <a:ea typeface="Arial" charset="0"/>
                <a:cs typeface="Arial" charset="0"/>
                <a:sym typeface="Wingdings" pitchFamily="-84" charset="2"/>
              </a:rPr>
              <a:t>to new nodes</a:t>
            </a:r>
            <a:r>
              <a:rPr lang="en-US" sz="3200" b="0" dirty="0" smtClean="0">
                <a:latin typeface="Arial" charset="0"/>
                <a:ea typeface="Arial" charset="0"/>
                <a:cs typeface="Arial" charset="0"/>
                <a:sym typeface="Wingdings" pitchFamily="-84" charset="2"/>
              </a:rPr>
              <a:t>!</a:t>
            </a:r>
          </a:p>
          <a:p>
            <a:r>
              <a:rPr lang="en-US" sz="3200" b="0" dirty="0" smtClean="0">
                <a:latin typeface="Arial" charset="0"/>
                <a:ea typeface="Arial" charset="0"/>
                <a:cs typeface="Arial" charset="0"/>
                <a:sym typeface="Wingdings"/>
              </a:rPr>
              <a:t> Need to </a:t>
            </a:r>
            <a:r>
              <a:rPr lang="en-US" sz="3200" dirty="0" smtClean="0">
                <a:solidFill>
                  <a:srgbClr val="FF0000"/>
                </a:solidFill>
                <a:latin typeface="Arial" charset="0"/>
                <a:ea typeface="Arial" charset="0"/>
                <a:cs typeface="Arial" charset="0"/>
                <a:sym typeface="Wingdings"/>
              </a:rPr>
              <a:t>move</a:t>
            </a:r>
            <a:r>
              <a:rPr lang="en-US" sz="3200" b="0" dirty="0" smtClean="0">
                <a:solidFill>
                  <a:srgbClr val="FF0000"/>
                </a:solidFill>
                <a:latin typeface="Arial" charset="0"/>
                <a:ea typeface="Arial" charset="0"/>
                <a:cs typeface="Arial" charset="0"/>
                <a:sym typeface="Wingdings"/>
              </a:rPr>
              <a:t> </a:t>
            </a:r>
            <a:r>
              <a:rPr lang="en-US" sz="3200" b="0" dirty="0" smtClean="0">
                <a:latin typeface="Arial" charset="0"/>
                <a:ea typeface="Arial" charset="0"/>
                <a:cs typeface="Arial" charset="0"/>
                <a:sym typeface="Wingdings"/>
              </a:rPr>
              <a:t>objects </a:t>
            </a:r>
            <a:r>
              <a:rPr lang="en-US" sz="3200" dirty="0" smtClean="0">
                <a:latin typeface="Arial" charset="0"/>
                <a:ea typeface="Arial" charset="0"/>
                <a:cs typeface="Arial" charset="0"/>
                <a:sym typeface="Wingdings"/>
              </a:rPr>
              <a:t>over the network</a:t>
            </a:r>
            <a:endParaRPr lang="en-US" sz="3200" dirty="0">
              <a:latin typeface="Arial" charset="0"/>
              <a:ea typeface="Arial" charset="0"/>
              <a:cs typeface="Arial" charset="0"/>
            </a:endParaRPr>
          </a:p>
        </p:txBody>
      </p:sp>
      <p:sp>
        <p:nvSpPr>
          <p:cNvPr id="12" name="Slide Number Placeholder 11"/>
          <p:cNvSpPr>
            <a:spLocks noGrp="1"/>
          </p:cNvSpPr>
          <p:nvPr>
            <p:ph type="sldNum" sz="quarter" idx="12"/>
          </p:nvPr>
        </p:nvSpPr>
        <p:spPr/>
        <p:txBody>
          <a:bodyPr/>
          <a:lstStyle/>
          <a:p>
            <a:pPr>
              <a:defRPr/>
            </a:pPr>
            <a:fld id="{74934AC4-E5A6-0446-ADDB-6CB25A5DDD13}" type="slidenum">
              <a:rPr lang="en-US" smtClean="0"/>
              <a:pPr>
                <a:defRPr/>
              </a:pPr>
              <a:t>7</a:t>
            </a:fld>
            <a:endParaRPr lang="en-US"/>
          </a:p>
        </p:txBody>
      </p:sp>
    </p:spTree>
    <p:extLst>
      <p:ext uri="{BB962C8B-B14F-4D97-AF65-F5344CB8AC3E}">
        <p14:creationId xmlns:p14="http://schemas.microsoft.com/office/powerpoint/2010/main" val="112744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Consistent hashing</a:t>
            </a:r>
            <a:endParaRPr lang="en-US" altLang="en-US"/>
          </a:p>
        </p:txBody>
      </p:sp>
      <p:sp>
        <p:nvSpPr>
          <p:cNvPr id="24579" name="Oval 6"/>
          <p:cNvSpPr>
            <a:spLocks noChangeArrowheads="1"/>
          </p:cNvSpPr>
          <p:nvPr/>
        </p:nvSpPr>
        <p:spPr bwMode="auto">
          <a:xfrm>
            <a:off x="6781800" y="2011362"/>
            <a:ext cx="1905000" cy="18288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4580" name="Oval 7"/>
          <p:cNvSpPr>
            <a:spLocks noChangeArrowheads="1"/>
          </p:cNvSpPr>
          <p:nvPr/>
        </p:nvSpPr>
        <p:spPr bwMode="auto">
          <a:xfrm>
            <a:off x="7700962" y="3802062"/>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1" name="Oval 8"/>
          <p:cNvSpPr>
            <a:spLocks noChangeArrowheads="1"/>
          </p:cNvSpPr>
          <p:nvPr/>
        </p:nvSpPr>
        <p:spPr bwMode="auto">
          <a:xfrm>
            <a:off x="7700962" y="1963737"/>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2" name="Oval 9"/>
          <p:cNvSpPr>
            <a:spLocks noChangeArrowheads="1"/>
          </p:cNvSpPr>
          <p:nvPr/>
        </p:nvSpPr>
        <p:spPr bwMode="auto">
          <a:xfrm>
            <a:off x="6743700" y="2849562"/>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3" name="Oval 10"/>
          <p:cNvSpPr>
            <a:spLocks noChangeAspect="1" noChangeArrowheads="1"/>
          </p:cNvSpPr>
          <p:nvPr/>
        </p:nvSpPr>
        <p:spPr bwMode="auto">
          <a:xfrm>
            <a:off x="8639175" y="2849562"/>
            <a:ext cx="101600" cy="109538"/>
          </a:xfrm>
          <a:prstGeom prst="ellipse">
            <a:avLst/>
          </a:prstGeom>
          <a:solidFill>
            <a:srgbClr val="CC0000"/>
          </a:solidFill>
          <a:ln w="9525">
            <a:solidFill>
              <a:srgbClr val="CC0000"/>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FF0000"/>
              </a:solidFill>
            </a:endParaRPr>
          </a:p>
        </p:txBody>
      </p:sp>
      <p:sp>
        <p:nvSpPr>
          <p:cNvPr id="24584" name="Oval 11"/>
          <p:cNvSpPr>
            <a:spLocks noChangeArrowheads="1"/>
          </p:cNvSpPr>
          <p:nvPr/>
        </p:nvSpPr>
        <p:spPr bwMode="auto">
          <a:xfrm>
            <a:off x="6997700" y="3500437"/>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5" name="Oval 12"/>
          <p:cNvSpPr>
            <a:spLocks noChangeArrowheads="1"/>
          </p:cNvSpPr>
          <p:nvPr/>
        </p:nvSpPr>
        <p:spPr bwMode="auto">
          <a:xfrm>
            <a:off x="8443912" y="3459162"/>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6" name="Oval 13"/>
          <p:cNvSpPr>
            <a:spLocks noChangeArrowheads="1"/>
          </p:cNvSpPr>
          <p:nvPr/>
        </p:nvSpPr>
        <p:spPr bwMode="auto">
          <a:xfrm>
            <a:off x="7024687" y="2239962"/>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7" name="Oval 14"/>
          <p:cNvSpPr>
            <a:spLocks noChangeArrowheads="1"/>
          </p:cNvSpPr>
          <p:nvPr/>
        </p:nvSpPr>
        <p:spPr bwMode="auto">
          <a:xfrm>
            <a:off x="8440737" y="2317750"/>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8" name="Oval 15"/>
          <p:cNvSpPr>
            <a:spLocks noChangeArrowheads="1"/>
          </p:cNvSpPr>
          <p:nvPr/>
        </p:nvSpPr>
        <p:spPr bwMode="auto">
          <a:xfrm>
            <a:off x="7272337" y="3702050"/>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89" name="Oval 16"/>
          <p:cNvSpPr>
            <a:spLocks noChangeAspect="1" noChangeArrowheads="1"/>
          </p:cNvSpPr>
          <p:nvPr/>
        </p:nvSpPr>
        <p:spPr bwMode="auto">
          <a:xfrm>
            <a:off x="8170862" y="3673475"/>
            <a:ext cx="101600" cy="104775"/>
          </a:xfrm>
          <a:prstGeom prst="ellipse">
            <a:avLst/>
          </a:prstGeom>
          <a:solidFill>
            <a:srgbClr val="CC0000"/>
          </a:solidFill>
          <a:ln w="9525">
            <a:solidFill>
              <a:srgbClr val="CC0000"/>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FF0000"/>
              </a:solidFill>
            </a:endParaRPr>
          </a:p>
        </p:txBody>
      </p:sp>
      <p:sp>
        <p:nvSpPr>
          <p:cNvPr id="24590" name="Oval 17"/>
          <p:cNvSpPr>
            <a:spLocks noChangeAspect="1" noChangeArrowheads="1"/>
          </p:cNvSpPr>
          <p:nvPr/>
        </p:nvSpPr>
        <p:spPr bwMode="auto">
          <a:xfrm>
            <a:off x="6794499" y="3236911"/>
            <a:ext cx="106362" cy="109538"/>
          </a:xfrm>
          <a:prstGeom prst="ellipse">
            <a:avLst/>
          </a:prstGeom>
          <a:solidFill>
            <a:srgbClr val="CC0000"/>
          </a:solidFill>
          <a:ln w="9525">
            <a:solidFill>
              <a:srgbClr val="CC0000"/>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FF0000"/>
              </a:solidFill>
            </a:endParaRPr>
          </a:p>
        </p:txBody>
      </p:sp>
      <p:sp>
        <p:nvSpPr>
          <p:cNvPr id="24591" name="Oval 18"/>
          <p:cNvSpPr>
            <a:spLocks noChangeArrowheads="1"/>
          </p:cNvSpPr>
          <p:nvPr/>
        </p:nvSpPr>
        <p:spPr bwMode="auto">
          <a:xfrm>
            <a:off x="6835775" y="2478087"/>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92" name="Oval 19"/>
          <p:cNvSpPr>
            <a:spLocks noChangeArrowheads="1"/>
          </p:cNvSpPr>
          <p:nvPr/>
        </p:nvSpPr>
        <p:spPr bwMode="auto">
          <a:xfrm>
            <a:off x="7272337" y="2073275"/>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93" name="Oval 20"/>
          <p:cNvSpPr>
            <a:spLocks noChangeArrowheads="1"/>
          </p:cNvSpPr>
          <p:nvPr/>
        </p:nvSpPr>
        <p:spPr bwMode="auto">
          <a:xfrm>
            <a:off x="8610600" y="3154362"/>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94" name="Oval 21"/>
          <p:cNvSpPr>
            <a:spLocks noChangeArrowheads="1"/>
          </p:cNvSpPr>
          <p:nvPr/>
        </p:nvSpPr>
        <p:spPr bwMode="auto">
          <a:xfrm>
            <a:off x="8596312" y="2587625"/>
            <a:ext cx="76200" cy="76200"/>
          </a:xfrm>
          <a:prstGeom prst="ellipse">
            <a:avLst/>
          </a:prstGeom>
          <a:solidFill>
            <a:srgbClr val="3333FF"/>
          </a:solidFill>
          <a:ln w="9525">
            <a:solidFill>
              <a:srgbClr val="3333FF"/>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CC0000"/>
              </a:solidFill>
            </a:endParaRPr>
          </a:p>
        </p:txBody>
      </p:sp>
      <p:sp>
        <p:nvSpPr>
          <p:cNvPr id="24596" name="Text Box 23"/>
          <p:cNvSpPr txBox="1">
            <a:spLocks noChangeArrowheads="1"/>
          </p:cNvSpPr>
          <p:nvPr/>
        </p:nvSpPr>
        <p:spPr bwMode="auto">
          <a:xfrm>
            <a:off x="7662862" y="1658937"/>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800"/>
              <a:t>0</a:t>
            </a:r>
          </a:p>
        </p:txBody>
      </p:sp>
      <p:sp>
        <p:nvSpPr>
          <p:cNvPr id="24597" name="Text Box 24"/>
          <p:cNvSpPr txBox="1">
            <a:spLocks noChangeArrowheads="1"/>
          </p:cNvSpPr>
          <p:nvPr/>
        </p:nvSpPr>
        <p:spPr bwMode="auto">
          <a:xfrm>
            <a:off x="8763000" y="2727325"/>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800"/>
              <a:t>4</a:t>
            </a:r>
          </a:p>
        </p:txBody>
      </p:sp>
      <p:sp>
        <p:nvSpPr>
          <p:cNvPr id="24598" name="Text Box 25"/>
          <p:cNvSpPr txBox="1">
            <a:spLocks noChangeArrowheads="1"/>
          </p:cNvSpPr>
          <p:nvPr/>
        </p:nvSpPr>
        <p:spPr bwMode="auto">
          <a:xfrm>
            <a:off x="7662862" y="3840162"/>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800"/>
              <a:t>8</a:t>
            </a:r>
          </a:p>
        </p:txBody>
      </p:sp>
      <p:sp>
        <p:nvSpPr>
          <p:cNvPr id="24599" name="Text Box 26"/>
          <p:cNvSpPr txBox="1">
            <a:spLocks noChangeArrowheads="1"/>
          </p:cNvSpPr>
          <p:nvPr/>
        </p:nvSpPr>
        <p:spPr bwMode="auto">
          <a:xfrm>
            <a:off x="6357937" y="2725737"/>
            <a:ext cx="423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800"/>
              <a:t>12</a:t>
            </a:r>
          </a:p>
        </p:txBody>
      </p:sp>
      <p:sp>
        <p:nvSpPr>
          <p:cNvPr id="98330" name="Text Box 27"/>
          <p:cNvSpPr txBox="1">
            <a:spLocks noChangeArrowheads="1"/>
          </p:cNvSpPr>
          <p:nvPr/>
        </p:nvSpPr>
        <p:spPr bwMode="auto">
          <a:xfrm>
            <a:off x="7272337" y="2506165"/>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2000" b="1" smtClean="0">
                <a:solidFill>
                  <a:srgbClr val="CC0000"/>
                </a:solidFill>
              </a:rPr>
              <a:t>Token</a:t>
            </a:r>
            <a:endParaRPr lang="en-US" altLang="en-US" sz="2000" b="1">
              <a:solidFill>
                <a:srgbClr val="CC0000"/>
              </a:solidFill>
            </a:endParaRPr>
          </a:p>
        </p:txBody>
      </p:sp>
      <p:sp>
        <p:nvSpPr>
          <p:cNvPr id="98331" name="Line 28"/>
          <p:cNvSpPr>
            <a:spLocks noChangeShapeType="1"/>
          </p:cNvSpPr>
          <p:nvPr/>
        </p:nvSpPr>
        <p:spPr bwMode="auto">
          <a:xfrm flipH="1">
            <a:off x="6911974" y="2708275"/>
            <a:ext cx="436561" cy="535577"/>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lIns="101600" tIns="50800" rIns="101600" bIns="50800"/>
          <a:lstStyle/>
          <a:p>
            <a:endParaRPr lang="en-US"/>
          </a:p>
        </p:txBody>
      </p:sp>
      <p:sp>
        <p:nvSpPr>
          <p:cNvPr id="24602" name="Text Box 29"/>
          <p:cNvSpPr txBox="1">
            <a:spLocks noChangeArrowheads="1"/>
          </p:cNvSpPr>
          <p:nvPr/>
        </p:nvSpPr>
        <p:spPr bwMode="auto">
          <a:xfrm>
            <a:off x="6629400" y="2039937"/>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800"/>
              <a:t>14</a:t>
            </a:r>
          </a:p>
        </p:txBody>
      </p:sp>
      <p:sp>
        <p:nvSpPr>
          <p:cNvPr id="24603" name="Rectangle 3"/>
          <p:cNvSpPr txBox="1">
            <a:spLocks noChangeArrowheads="1"/>
          </p:cNvSpPr>
          <p:nvPr/>
        </p:nvSpPr>
        <p:spPr bwMode="auto">
          <a:xfrm>
            <a:off x="152400" y="1435100"/>
            <a:ext cx="6310312"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2400">
                <a:solidFill>
                  <a:schemeClr val="tx1"/>
                </a:solidFill>
                <a:latin typeface="Arial" charset="0"/>
                <a:ea typeface="ＭＳ Ｐゴシック" charset="-128"/>
              </a:defRPr>
            </a:lvl1pPr>
            <a:lvl2pPr marL="742950" indent="-285750" defTabSz="457200" eaLnBrk="0" hangingPunct="0">
              <a:defRPr sz="2400">
                <a:solidFill>
                  <a:schemeClr val="tx1"/>
                </a:solidFill>
                <a:latin typeface="Arial" charset="0"/>
                <a:ea typeface="ＭＳ Ｐゴシック" charset="-128"/>
              </a:defRPr>
            </a:lvl2pPr>
            <a:lvl3pPr marL="1200150" indent="-285750" defTabSz="457200"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l" eaLnBrk="1" hangingPunct="1">
              <a:spcBef>
                <a:spcPts val="0"/>
              </a:spcBef>
              <a:spcAft>
                <a:spcPts val="0"/>
              </a:spcAft>
              <a:buFont typeface="Arial" charset="0"/>
              <a:buChar char="–"/>
            </a:pPr>
            <a:r>
              <a:rPr lang="en-US" altLang="en-US" sz="2800" b="0" spc="-100" dirty="0" smtClean="0">
                <a:ea typeface="Arial" charset="0"/>
                <a:cs typeface="Arial" charset="0"/>
              </a:rPr>
              <a:t>Assign </a:t>
            </a:r>
            <a:r>
              <a:rPr lang="en-US" altLang="en-US" sz="2800" b="0" i="1" spc="-100" dirty="0">
                <a:ea typeface="Arial" charset="0"/>
                <a:cs typeface="Arial" charset="0"/>
              </a:rPr>
              <a:t>n</a:t>
            </a:r>
            <a:r>
              <a:rPr lang="en-US" altLang="en-US" sz="2800" b="0" spc="-100" dirty="0">
                <a:ea typeface="Arial" charset="0"/>
                <a:cs typeface="Arial" charset="0"/>
              </a:rPr>
              <a:t> </a:t>
            </a:r>
            <a:r>
              <a:rPr lang="en-US" altLang="en-US" sz="2800" i="1" spc="-100" dirty="0" smtClean="0">
                <a:solidFill>
                  <a:srgbClr val="C00000"/>
                </a:solidFill>
                <a:ea typeface="Arial" charset="0"/>
                <a:cs typeface="Arial" charset="0"/>
              </a:rPr>
              <a:t>tokens</a:t>
            </a:r>
            <a:r>
              <a:rPr lang="en-US" altLang="en-US" sz="2800" b="0" spc="-100" dirty="0" smtClean="0">
                <a:solidFill>
                  <a:srgbClr val="C00000"/>
                </a:solidFill>
                <a:ea typeface="Arial" charset="0"/>
                <a:cs typeface="Arial" charset="0"/>
              </a:rPr>
              <a:t> </a:t>
            </a:r>
            <a:r>
              <a:rPr lang="en-US" altLang="en-US" sz="2800" b="0" spc="-100" dirty="0" smtClean="0">
                <a:ea typeface="Arial" charset="0"/>
                <a:cs typeface="Arial" charset="0"/>
              </a:rPr>
              <a:t>to </a:t>
            </a:r>
            <a:r>
              <a:rPr lang="en-US" altLang="en-US" sz="2800" b="0" spc="-100" dirty="0">
                <a:ea typeface="Arial" charset="0"/>
                <a:cs typeface="Arial" charset="0"/>
              </a:rPr>
              <a:t>random points on mod 2</a:t>
            </a:r>
            <a:r>
              <a:rPr lang="en-US" altLang="en-US" sz="2800" b="0" i="1" spc="-100" baseline="30000" dirty="0">
                <a:ea typeface="Arial" charset="0"/>
                <a:cs typeface="Arial" charset="0"/>
              </a:rPr>
              <a:t>k</a:t>
            </a:r>
            <a:r>
              <a:rPr lang="en-US" altLang="en-US" sz="2800" b="0" spc="-100" dirty="0">
                <a:ea typeface="Arial" charset="0"/>
                <a:cs typeface="Arial" charset="0"/>
              </a:rPr>
              <a:t> circle; hash key size = </a:t>
            </a:r>
            <a:r>
              <a:rPr lang="en-US" altLang="en-US" sz="2800" b="0" i="1" spc="-100" dirty="0" smtClean="0">
                <a:ea typeface="Arial" charset="0"/>
                <a:cs typeface="Arial" charset="0"/>
              </a:rPr>
              <a:t>k</a:t>
            </a:r>
            <a:endParaRPr lang="en-US" altLang="en-US" sz="2800" b="0" spc="-100" dirty="0" smtClean="0">
              <a:ea typeface="Arial" charset="0"/>
              <a:cs typeface="Arial" charset="0"/>
            </a:endParaRPr>
          </a:p>
          <a:p>
            <a:pPr algn="l" eaLnBrk="1" hangingPunct="1">
              <a:spcBef>
                <a:spcPts val="0"/>
              </a:spcBef>
              <a:spcAft>
                <a:spcPts val="0"/>
              </a:spcAft>
              <a:buFont typeface="Arial" charset="0"/>
              <a:buChar char="–"/>
            </a:pPr>
            <a:r>
              <a:rPr lang="en-US" altLang="en-US" sz="2800" b="0" spc="-100" dirty="0" smtClean="0">
                <a:ea typeface="Arial" charset="0"/>
                <a:cs typeface="Arial" charset="0"/>
              </a:rPr>
              <a:t>Hash object </a:t>
            </a:r>
            <a:r>
              <a:rPr lang="en-US" altLang="en-US" sz="2800" b="0" spc="-100" dirty="0">
                <a:ea typeface="Arial" charset="0"/>
                <a:cs typeface="Arial" charset="0"/>
              </a:rPr>
              <a:t>to random </a:t>
            </a:r>
            <a:r>
              <a:rPr lang="en-US" altLang="en-US" sz="2800" b="0" spc="-100" dirty="0" smtClean="0">
                <a:ea typeface="Arial" charset="0"/>
                <a:cs typeface="Arial" charset="0"/>
              </a:rPr>
              <a:t>circle position</a:t>
            </a:r>
          </a:p>
          <a:p>
            <a:pPr algn="l" eaLnBrk="1" hangingPunct="1">
              <a:spcBef>
                <a:spcPts val="0"/>
              </a:spcBef>
              <a:spcAft>
                <a:spcPts val="0"/>
              </a:spcAft>
              <a:buFont typeface="Arial" charset="0"/>
              <a:buChar char="–"/>
            </a:pPr>
            <a:r>
              <a:rPr lang="en-US" altLang="en-US" sz="2800" b="0" spc="-150" dirty="0" smtClean="0">
                <a:ea typeface="Arial" charset="0"/>
                <a:cs typeface="Arial" charset="0"/>
              </a:rPr>
              <a:t>Put object in </a:t>
            </a:r>
            <a:r>
              <a:rPr lang="en-US" altLang="en-US" sz="2800" spc="-150" dirty="0" smtClean="0">
                <a:ea typeface="Arial" charset="0"/>
                <a:cs typeface="Arial" charset="0"/>
              </a:rPr>
              <a:t>closest </a:t>
            </a:r>
            <a:r>
              <a:rPr lang="en-US" altLang="en-US" sz="2800" spc="-150" dirty="0">
                <a:ea typeface="Arial" charset="0"/>
                <a:cs typeface="Arial" charset="0"/>
              </a:rPr>
              <a:t>clockwise </a:t>
            </a:r>
            <a:r>
              <a:rPr lang="en-US" altLang="en-US" sz="2800" spc="-150" dirty="0">
                <a:solidFill>
                  <a:schemeClr val="accent6">
                    <a:lumMod val="75000"/>
                  </a:schemeClr>
                </a:solidFill>
                <a:ea typeface="Arial" charset="0"/>
                <a:cs typeface="Arial" charset="0"/>
              </a:rPr>
              <a:t>bucket</a:t>
            </a:r>
          </a:p>
          <a:p>
            <a:pPr lvl="1" algn="l" eaLnBrk="1" hangingPunct="1">
              <a:spcBef>
                <a:spcPts val="0"/>
              </a:spcBef>
              <a:spcAft>
                <a:spcPts val="0"/>
              </a:spcAft>
              <a:buFont typeface="Arial" charset="0"/>
              <a:buChar char="–"/>
            </a:pPr>
            <a:r>
              <a:rPr lang="en-US" altLang="en-US" sz="2800" i="1" spc="-100" dirty="0">
                <a:ea typeface="Arial" charset="0"/>
                <a:cs typeface="Arial" charset="0"/>
              </a:rPr>
              <a:t>successor</a:t>
            </a:r>
            <a:r>
              <a:rPr lang="en-US" altLang="en-US" sz="2800" b="0" i="1" spc="-100" dirty="0">
                <a:ea typeface="Arial" charset="0"/>
                <a:cs typeface="Arial" charset="0"/>
              </a:rPr>
              <a:t> </a:t>
            </a:r>
            <a:r>
              <a:rPr lang="en-US" altLang="en-US" sz="2800" b="0" spc="-100" dirty="0">
                <a:ea typeface="Arial" charset="0"/>
                <a:cs typeface="Arial" charset="0"/>
              </a:rPr>
              <a:t>(key) </a:t>
            </a:r>
            <a:r>
              <a:rPr lang="en-US" altLang="en-US" sz="2800" b="0" spc="-100" dirty="0">
                <a:ea typeface="Arial" charset="0"/>
                <a:cs typeface="Arial" charset="0"/>
                <a:sym typeface="Wingdings" charset="2"/>
              </a:rPr>
              <a:t> bucket</a:t>
            </a:r>
            <a:endParaRPr lang="en-US" altLang="en-US" sz="2800" b="0" spc="-100" dirty="0">
              <a:ea typeface="Arial" charset="0"/>
              <a:cs typeface="Arial" charset="0"/>
            </a:endParaRPr>
          </a:p>
          <a:p>
            <a:pPr algn="l" eaLnBrk="1" hangingPunct="1">
              <a:spcBef>
                <a:spcPts val="0"/>
              </a:spcBef>
              <a:spcAft>
                <a:spcPts val="0"/>
              </a:spcAft>
            </a:pPr>
            <a:endParaRPr lang="en-US" altLang="en-US" sz="2800" b="0" spc="-100" dirty="0">
              <a:solidFill>
                <a:srgbClr val="800000"/>
              </a:solidFill>
              <a:ea typeface="Arial" charset="0"/>
              <a:cs typeface="Arial" charset="0"/>
            </a:endParaRPr>
          </a:p>
        </p:txBody>
      </p:sp>
      <p:sp>
        <p:nvSpPr>
          <p:cNvPr id="34" name="Rectangle 3"/>
          <p:cNvSpPr txBox="1">
            <a:spLocks noChangeArrowheads="1"/>
          </p:cNvSpPr>
          <p:nvPr/>
        </p:nvSpPr>
        <p:spPr bwMode="auto">
          <a:xfrm>
            <a:off x="152400" y="4126909"/>
            <a:ext cx="8534400" cy="216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2400">
                <a:solidFill>
                  <a:schemeClr val="tx1"/>
                </a:solidFill>
                <a:latin typeface="Arial" charset="0"/>
                <a:ea typeface="ＭＳ Ｐゴシック" charset="-128"/>
              </a:defRPr>
            </a:lvl1pPr>
            <a:lvl2pPr marL="742950" indent="-285750" defTabSz="4572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l" eaLnBrk="1" hangingPunct="1">
              <a:spcBef>
                <a:spcPts val="0"/>
              </a:spcBef>
              <a:buFont typeface="Arial" charset="0"/>
              <a:buChar char="•"/>
            </a:pPr>
            <a:r>
              <a:rPr lang="en-US" altLang="en-US" sz="2800" spc="-100" dirty="0">
                <a:ea typeface="Arial" charset="0"/>
                <a:cs typeface="Arial" charset="0"/>
              </a:rPr>
              <a:t>Desired </a:t>
            </a:r>
            <a:r>
              <a:rPr lang="en-US" altLang="en-US" sz="2800" spc="-100" dirty="0" smtClean="0">
                <a:ea typeface="Arial" charset="0"/>
                <a:cs typeface="Arial" charset="0"/>
              </a:rPr>
              <a:t>features –</a:t>
            </a:r>
            <a:endParaRPr lang="en-US" altLang="en-US" sz="2800" spc="-100" dirty="0">
              <a:ea typeface="Arial" charset="0"/>
              <a:cs typeface="Arial" charset="0"/>
            </a:endParaRPr>
          </a:p>
          <a:p>
            <a:pPr lvl="1" algn="l" eaLnBrk="1" hangingPunct="1">
              <a:spcBef>
                <a:spcPts val="0"/>
              </a:spcBef>
              <a:spcAft>
                <a:spcPts val="600"/>
              </a:spcAft>
              <a:buFont typeface="Arial" charset="0"/>
              <a:buChar char="–"/>
            </a:pPr>
            <a:r>
              <a:rPr lang="en-US" altLang="en-US" sz="2800" spc="-100" dirty="0" smtClean="0">
                <a:solidFill>
                  <a:schemeClr val="accent5">
                    <a:lumMod val="50000"/>
                  </a:schemeClr>
                </a:solidFill>
                <a:ea typeface="Arial" charset="0"/>
                <a:cs typeface="Arial" charset="0"/>
              </a:rPr>
              <a:t>Balance: </a:t>
            </a:r>
            <a:r>
              <a:rPr lang="en-US" altLang="en-US" sz="2800" b="0" spc="-100" dirty="0" smtClean="0">
                <a:ea typeface="Arial" charset="0"/>
                <a:cs typeface="Arial" charset="0"/>
              </a:rPr>
              <a:t> </a:t>
            </a:r>
            <a:r>
              <a:rPr lang="en-US" altLang="en-US" sz="2800" b="0" spc="-100" dirty="0">
                <a:ea typeface="Arial" charset="0"/>
                <a:cs typeface="Arial" charset="0"/>
              </a:rPr>
              <a:t>No bucket has </a:t>
            </a:r>
            <a:r>
              <a:rPr lang="en-US" altLang="en-US" sz="2800" b="0" spc="-100" dirty="0" smtClean="0">
                <a:ea typeface="Arial" charset="0"/>
                <a:cs typeface="Arial" charset="0"/>
              </a:rPr>
              <a:t>“too many” objects</a:t>
            </a:r>
            <a:endParaRPr lang="en-US" altLang="en-US" sz="2800" b="0" spc="-100" dirty="0">
              <a:ea typeface="Arial" charset="0"/>
              <a:cs typeface="Arial" charset="0"/>
            </a:endParaRPr>
          </a:p>
          <a:p>
            <a:pPr lvl="1" algn="l" eaLnBrk="1" hangingPunct="1">
              <a:spcBef>
                <a:spcPts val="0"/>
              </a:spcBef>
              <a:spcAft>
                <a:spcPts val="600"/>
              </a:spcAft>
              <a:buFont typeface="Arial" charset="0"/>
              <a:buChar char="–"/>
            </a:pPr>
            <a:r>
              <a:rPr lang="en-US" altLang="en-US" sz="2800" spc="-100" dirty="0">
                <a:solidFill>
                  <a:schemeClr val="accent5">
                    <a:lumMod val="50000"/>
                  </a:schemeClr>
                </a:solidFill>
                <a:ea typeface="Arial" charset="0"/>
                <a:cs typeface="Arial" charset="0"/>
              </a:rPr>
              <a:t>Smoothness:</a:t>
            </a:r>
            <a:r>
              <a:rPr lang="en-US" altLang="en-US" sz="2800" b="0" spc="-100" dirty="0">
                <a:ea typeface="Arial" charset="0"/>
                <a:cs typeface="Arial" charset="0"/>
              </a:rPr>
              <a:t>  Addition/removal of </a:t>
            </a:r>
            <a:r>
              <a:rPr lang="en-US" altLang="en-US" sz="2800" b="0" spc="-100" dirty="0" smtClean="0">
                <a:ea typeface="Arial" charset="0"/>
                <a:cs typeface="Arial" charset="0"/>
              </a:rPr>
              <a:t>token </a:t>
            </a:r>
            <a:r>
              <a:rPr lang="en-US" altLang="en-US" sz="2800" spc="-100" dirty="0" smtClean="0">
                <a:solidFill>
                  <a:schemeClr val="accent3">
                    <a:lumMod val="50000"/>
                  </a:schemeClr>
                </a:solidFill>
                <a:ea typeface="Arial" charset="0"/>
                <a:cs typeface="Arial" charset="0"/>
              </a:rPr>
              <a:t>minimizes object movements</a:t>
            </a:r>
            <a:r>
              <a:rPr lang="en-US" altLang="en-US" sz="2800" b="0" spc="-100" dirty="0" smtClean="0">
                <a:ea typeface="Arial" charset="0"/>
                <a:cs typeface="Arial" charset="0"/>
              </a:rPr>
              <a:t> for other buckets</a:t>
            </a:r>
            <a:endParaRPr lang="en-US" altLang="en-US" sz="2800" b="0" spc="-100" dirty="0">
              <a:ea typeface="Arial" charset="0"/>
              <a:cs typeface="Arial" charset="0"/>
            </a:endParaRPr>
          </a:p>
          <a:p>
            <a:pPr lvl="1" algn="l" eaLnBrk="1" hangingPunct="1">
              <a:spcBef>
                <a:spcPts val="0"/>
              </a:spcBef>
              <a:spcAft>
                <a:spcPts val="600"/>
              </a:spcAft>
              <a:buFont typeface="Arial" charset="0"/>
              <a:buChar char="–"/>
            </a:pPr>
            <a:endParaRPr lang="en-US" altLang="en-US" sz="2800" b="0" spc="-100" dirty="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729111C5-E04E-4942-8174-12BB645D56A6}" type="slidenum">
              <a:rPr lang="en-US" smtClean="0"/>
              <a:pPr>
                <a:defRPr/>
              </a:pPr>
              <a:t>8</a:t>
            </a:fld>
            <a:endParaRPr lang="en-US"/>
          </a:p>
        </p:txBody>
      </p:sp>
      <p:sp>
        <p:nvSpPr>
          <p:cNvPr id="37" name="Oval 17"/>
          <p:cNvSpPr>
            <a:spLocks noChangeAspect="1" noChangeArrowheads="1"/>
          </p:cNvSpPr>
          <p:nvPr/>
        </p:nvSpPr>
        <p:spPr bwMode="auto">
          <a:xfrm>
            <a:off x="8117681" y="2056606"/>
            <a:ext cx="106362" cy="109538"/>
          </a:xfrm>
          <a:prstGeom prst="ellipse">
            <a:avLst/>
          </a:prstGeom>
          <a:solidFill>
            <a:srgbClr val="CC0000"/>
          </a:solidFill>
          <a:ln w="9525">
            <a:solidFill>
              <a:srgbClr val="CC0000"/>
            </a:solidFill>
            <a:round/>
            <a:headEnd/>
            <a:tailEnd/>
          </a:ln>
        </p:spPr>
        <p:txBody>
          <a:bodyPr wrap="none" lIns="101600" tIns="50800" rIns="101600" bIns="50800"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solidFill>
                <a:srgbClr val="FF0000"/>
              </a:solidFill>
            </a:endParaRPr>
          </a:p>
        </p:txBody>
      </p:sp>
      <p:sp>
        <p:nvSpPr>
          <p:cNvPr id="38" name="Text Box 27"/>
          <p:cNvSpPr txBox="1">
            <a:spLocks noChangeArrowheads="1"/>
          </p:cNvSpPr>
          <p:nvPr/>
        </p:nvSpPr>
        <p:spPr bwMode="auto">
          <a:xfrm>
            <a:off x="7331869" y="3303091"/>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2000" b="1" smtClean="0">
                <a:solidFill>
                  <a:schemeClr val="accent6">
                    <a:lumMod val="75000"/>
                  </a:schemeClr>
                </a:solidFill>
              </a:rPr>
              <a:t>Bucket</a:t>
            </a:r>
            <a:endParaRPr lang="en-US" altLang="en-US" sz="2000" b="1">
              <a:solidFill>
                <a:schemeClr val="accent6">
                  <a:lumMod val="75000"/>
                </a:schemeClr>
              </a:solidFill>
            </a:endParaRPr>
          </a:p>
        </p:txBody>
      </p:sp>
      <p:sp>
        <p:nvSpPr>
          <p:cNvPr id="2" name="Arc 1"/>
          <p:cNvSpPr/>
          <p:nvPr/>
        </p:nvSpPr>
        <p:spPr>
          <a:xfrm>
            <a:off x="6896100" y="2085181"/>
            <a:ext cx="1700212" cy="1678782"/>
          </a:xfrm>
          <a:prstGeom prst="arc">
            <a:avLst>
              <a:gd name="adj1" fmla="val 3790699"/>
              <a:gd name="adj2" fmla="val 9345609"/>
            </a:avLst>
          </a:prstGeom>
          <a:ln w="76200">
            <a:solidFill>
              <a:schemeClr val="accent6">
                <a:lumMod val="75000"/>
              </a:schemeClr>
            </a:solidFill>
            <a:prstDash val="soli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42088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dirty="0" smtClean="0"/>
              <a:t>Each node owns </a:t>
            </a:r>
            <a:r>
              <a:rPr lang="en-US" altLang="en-US" b="1" dirty="0" smtClean="0">
                <a:solidFill>
                  <a:schemeClr val="accent5">
                    <a:lumMod val="50000"/>
                  </a:schemeClr>
                </a:solidFill>
              </a:rPr>
              <a:t>1/n</a:t>
            </a:r>
            <a:r>
              <a:rPr lang="en-US" altLang="en-US" b="1" baseline="30000" dirty="0" smtClean="0">
                <a:solidFill>
                  <a:schemeClr val="accent5">
                    <a:lumMod val="50000"/>
                  </a:schemeClr>
                </a:solidFill>
              </a:rPr>
              <a:t>th</a:t>
            </a:r>
            <a:r>
              <a:rPr lang="en-US" altLang="en-US" dirty="0" smtClean="0"/>
              <a:t> of the ID space in expectation</a:t>
            </a:r>
          </a:p>
          <a:p>
            <a:pPr lvl="1"/>
            <a:r>
              <a:rPr lang="en-US" altLang="en-US" dirty="0" smtClean="0"/>
              <a:t>Says nothing of request load per bucket</a:t>
            </a:r>
          </a:p>
          <a:p>
            <a:endParaRPr lang="en-US" altLang="en-US" dirty="0" smtClean="0"/>
          </a:p>
          <a:p>
            <a:endParaRPr lang="en-US" altLang="en-US" dirty="0" smtClean="0"/>
          </a:p>
          <a:p>
            <a:r>
              <a:rPr lang="en-US" altLang="en-US" dirty="0" smtClean="0"/>
              <a:t>If a node fails, its successor takes over bucket</a:t>
            </a:r>
          </a:p>
          <a:p>
            <a:pPr lvl="1"/>
            <a:r>
              <a:rPr lang="en-US" altLang="en-US" b="1" dirty="0" smtClean="0">
                <a:solidFill>
                  <a:schemeClr val="accent3">
                    <a:lumMod val="50000"/>
                  </a:schemeClr>
                </a:solidFill>
              </a:rPr>
              <a:t>Smoothness goal </a:t>
            </a:r>
            <a:r>
              <a:rPr lang="en-US" altLang="en-US" dirty="0" smtClean="0">
                <a:solidFill>
                  <a:schemeClr val="accent3">
                    <a:lumMod val="50000"/>
                  </a:schemeClr>
                </a:solidFill>
              </a:rPr>
              <a:t>✔</a:t>
            </a:r>
            <a:r>
              <a:rPr lang="en-US" altLang="en-US" b="1" dirty="0" smtClean="0">
                <a:solidFill>
                  <a:schemeClr val="accent3">
                    <a:lumMod val="50000"/>
                  </a:schemeClr>
                </a:solidFill>
              </a:rPr>
              <a:t>: </a:t>
            </a:r>
            <a:r>
              <a:rPr lang="en-US" altLang="en-US" dirty="0" smtClean="0">
                <a:solidFill>
                  <a:schemeClr val="accent3">
                    <a:lumMod val="50000"/>
                  </a:schemeClr>
                </a:solidFill>
              </a:rPr>
              <a:t> </a:t>
            </a:r>
            <a:r>
              <a:rPr lang="en-US" altLang="en-US" dirty="0" smtClean="0"/>
              <a:t>Only localized shift, not O(n)</a:t>
            </a:r>
          </a:p>
          <a:p>
            <a:pPr lvl="1"/>
            <a:endParaRPr lang="en-US" altLang="en-US" spc="-150" dirty="0" smtClean="0"/>
          </a:p>
          <a:p>
            <a:pPr lvl="1"/>
            <a:r>
              <a:rPr lang="en-US" altLang="en-US" spc="-150" dirty="0" smtClean="0"/>
              <a:t>But now successor owns </a:t>
            </a:r>
            <a:r>
              <a:rPr lang="en-US" altLang="en-US" b="1" spc="-150" dirty="0" smtClean="0"/>
              <a:t>two</a:t>
            </a:r>
            <a:r>
              <a:rPr lang="en-US" altLang="en-US" spc="-150" dirty="0" smtClean="0"/>
              <a:t> buckets: </a:t>
            </a:r>
            <a:r>
              <a:rPr lang="en-US" altLang="en-US" b="1" spc="-150" dirty="0" smtClean="0">
                <a:solidFill>
                  <a:schemeClr val="accent6">
                    <a:lumMod val="75000"/>
                  </a:schemeClr>
                </a:solidFill>
              </a:rPr>
              <a:t>2/n</a:t>
            </a:r>
            <a:r>
              <a:rPr lang="en-US" altLang="en-US" b="1" spc="-150" baseline="30000" dirty="0" smtClean="0">
                <a:solidFill>
                  <a:schemeClr val="accent6">
                    <a:lumMod val="75000"/>
                  </a:schemeClr>
                </a:solidFill>
              </a:rPr>
              <a:t>th</a:t>
            </a:r>
            <a:r>
              <a:rPr lang="en-US" altLang="en-US" b="1" spc="-150" dirty="0" smtClean="0">
                <a:solidFill>
                  <a:schemeClr val="accent6">
                    <a:lumMod val="75000"/>
                  </a:schemeClr>
                </a:solidFill>
              </a:rPr>
              <a:t> of key space</a:t>
            </a:r>
          </a:p>
          <a:p>
            <a:pPr lvl="2"/>
            <a:r>
              <a:rPr lang="en-US" altLang="en-US" dirty="0" smtClean="0"/>
              <a:t>The failure has </a:t>
            </a:r>
            <a:r>
              <a:rPr lang="en-US" altLang="en-US" b="1" dirty="0" smtClean="0">
                <a:solidFill>
                  <a:srgbClr val="FF0000"/>
                </a:solidFill>
              </a:rPr>
              <a:t>upset the load balance </a:t>
            </a:r>
          </a:p>
          <a:p>
            <a:pPr lvl="2"/>
            <a:endParaRPr lang="en-US" altLang="en-US" dirty="0" smtClean="0"/>
          </a:p>
        </p:txBody>
      </p:sp>
      <p:sp>
        <p:nvSpPr>
          <p:cNvPr id="28674" name="Title 1"/>
          <p:cNvSpPr>
            <a:spLocks noGrp="1"/>
          </p:cNvSpPr>
          <p:nvPr>
            <p:ph type="title"/>
          </p:nvPr>
        </p:nvSpPr>
        <p:spPr/>
        <p:txBody>
          <a:bodyPr/>
          <a:lstStyle/>
          <a:p>
            <a:r>
              <a:rPr lang="en-US" altLang="en-US" sz="3400" spc="-150" dirty="0" smtClean="0"/>
              <a:t>Consistent </a:t>
            </a:r>
            <a:r>
              <a:rPr lang="en-US" altLang="en-US" sz="3400" spc="-150" smtClean="0"/>
              <a:t>hashing’s load </a:t>
            </a:r>
            <a:r>
              <a:rPr lang="en-US" altLang="en-US" sz="3400" spc="-150" dirty="0" smtClean="0"/>
              <a:t>balancing problem</a:t>
            </a:r>
            <a:endParaRPr lang="en-US" altLang="en-US" sz="3400" spc="-150" dirty="0"/>
          </a:p>
        </p:txBody>
      </p:sp>
      <p:sp>
        <p:nvSpPr>
          <p:cNvPr id="7" name="Slide Number Placeholder 6"/>
          <p:cNvSpPr>
            <a:spLocks noGrp="1"/>
          </p:cNvSpPr>
          <p:nvPr>
            <p:ph type="sldNum" sz="quarter" idx="12"/>
          </p:nvPr>
        </p:nvSpPr>
        <p:spPr/>
        <p:txBody>
          <a:bodyPr/>
          <a:lstStyle/>
          <a:p>
            <a:pPr>
              <a:defRPr/>
            </a:pPr>
            <a:fld id="{729111C5-E04E-4942-8174-12BB645D56A6}" type="slidenum">
              <a:rPr lang="en-US" smtClean="0"/>
              <a:pPr>
                <a:defRPr/>
              </a:pPr>
              <a:t>9</a:t>
            </a:fld>
            <a:endParaRPr lang="en-US"/>
          </a:p>
        </p:txBody>
      </p:sp>
    </p:spTree>
    <p:extLst>
      <p:ext uri="{BB962C8B-B14F-4D97-AF65-F5344CB8AC3E}">
        <p14:creationId xmlns:p14="http://schemas.microsoft.com/office/powerpoint/2010/main" val="1279218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ysDash"/>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b="0" dirty="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ysDash"/>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34073</TotalTime>
  <Words>4382</Words>
  <Application>Microsoft Macintosh PowerPoint</Application>
  <PresentationFormat>On-screen Show (4:3)</PresentationFormat>
  <Paragraphs>646</Paragraphs>
  <Slides>48</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Batang</vt:lpstr>
      <vt:lpstr>Calibri</vt:lpstr>
      <vt:lpstr>Courier New</vt:lpstr>
      <vt:lpstr>ＭＳ Ｐゴシック</vt:lpstr>
      <vt:lpstr>Tahoma</vt:lpstr>
      <vt:lpstr>Times New Roman</vt:lpstr>
      <vt:lpstr>Wingdings</vt:lpstr>
      <vt:lpstr>Arial</vt:lpstr>
      <vt:lpstr>1_Office Theme</vt:lpstr>
      <vt:lpstr>Scaling Services: Partitioning, Hashing, Key-Value Storage</vt:lpstr>
      <vt:lpstr>Horizontal or vertical scalability?</vt:lpstr>
      <vt:lpstr>Horizontal scaling is chaotic</vt:lpstr>
      <vt:lpstr>Today</vt:lpstr>
      <vt:lpstr>Scaling out: Partition and place</vt:lpstr>
      <vt:lpstr>Modulo hashing</vt:lpstr>
      <vt:lpstr>Problem for modulo hashing: Changing number of servers</vt:lpstr>
      <vt:lpstr>Consistent hashing</vt:lpstr>
      <vt:lpstr>Consistent hashing’s load balancing problem</vt:lpstr>
      <vt:lpstr>Virtual nodes</vt:lpstr>
      <vt:lpstr>Today</vt:lpstr>
      <vt:lpstr>Dynamo: The P2P context</vt:lpstr>
      <vt:lpstr>Amazon’s workload (in 2007)</vt:lpstr>
      <vt:lpstr>How does Amazon use Dynamo?  </vt:lpstr>
      <vt:lpstr>Dynamo requirements</vt:lpstr>
      <vt:lpstr>Design questions</vt:lpstr>
      <vt:lpstr>Dynamo’s system interface</vt:lpstr>
      <vt:lpstr>Dynamo’s techniques</vt:lpstr>
      <vt:lpstr>Data placement</vt:lpstr>
      <vt:lpstr>Data replication</vt:lpstr>
      <vt:lpstr>Gossip and “lookup”</vt:lpstr>
      <vt:lpstr>Partitions force a choice between availability and consistency</vt:lpstr>
      <vt:lpstr>Alternative: Eventual consistency</vt:lpstr>
      <vt:lpstr>Mechanism: Sloppy quorums</vt:lpstr>
      <vt:lpstr>Sloppy quorums: Hinted handoff</vt:lpstr>
      <vt:lpstr>Hinted handoff: Example</vt:lpstr>
      <vt:lpstr>Wide-area replication</vt:lpstr>
      <vt:lpstr>Sloppy quorums and get()s</vt:lpstr>
      <vt:lpstr>Sloppy quorums and freshness</vt:lpstr>
      <vt:lpstr>Sloppy quorums and freshness</vt:lpstr>
      <vt:lpstr>Conflicts</vt:lpstr>
      <vt:lpstr>Conflicts vs. applications</vt:lpstr>
      <vt:lpstr>Version vectors (vector clocks)</vt:lpstr>
      <vt:lpstr>Version vectors: Dynamo’s mechanism</vt:lpstr>
      <vt:lpstr>Version vectors (auto-resolving case)</vt:lpstr>
      <vt:lpstr>Version vectors (app-resolving case)</vt:lpstr>
      <vt:lpstr>Trimming version vectors</vt:lpstr>
      <vt:lpstr>Impact of deleting a VV entry?</vt:lpstr>
      <vt:lpstr>Concurrent writes</vt:lpstr>
      <vt:lpstr>Removing threats to durability</vt:lpstr>
      <vt:lpstr>Efficient synchronization with Merkle trees</vt:lpstr>
      <vt:lpstr>Merkle tree reconciliation</vt:lpstr>
      <vt:lpstr>How useful is it to vary N, R, W?</vt:lpstr>
      <vt:lpstr>Evolution of partitioning and placement</vt:lpstr>
      <vt:lpstr>Evolution of partitioning and placement</vt:lpstr>
      <vt:lpstr>Evolution of partitioning and placement</vt:lpstr>
      <vt:lpstr>Dynamo: Take-away ideas</vt:lpstr>
      <vt:lpstr>PowerPoint Presentation</vt:lpstr>
    </vt:vector>
  </TitlesOfParts>
  <Company>Princeton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Marco Canini</cp:lastModifiedBy>
  <cp:revision>1604</cp:revision>
  <cp:lastPrinted>2016-10-24T14:56:25Z</cp:lastPrinted>
  <dcterms:created xsi:type="dcterms:W3CDTF">2013-10-08T01:49:25Z</dcterms:created>
  <dcterms:modified xsi:type="dcterms:W3CDTF">2017-11-05T07:18:18Z</dcterms:modified>
</cp:coreProperties>
</file>