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48"/>
  </p:notesMasterIdLst>
  <p:handoutMasterIdLst>
    <p:handoutMasterId r:id="rId49"/>
  </p:handoutMasterIdLst>
  <p:sldIdLst>
    <p:sldId id="257" r:id="rId2"/>
    <p:sldId id="258" r:id="rId3"/>
    <p:sldId id="260" r:id="rId4"/>
    <p:sldId id="262" r:id="rId5"/>
    <p:sldId id="261" r:id="rId6"/>
    <p:sldId id="263" r:id="rId7"/>
    <p:sldId id="264" r:id="rId8"/>
    <p:sldId id="265" r:id="rId9"/>
    <p:sldId id="267" r:id="rId10"/>
    <p:sldId id="268" r:id="rId11"/>
    <p:sldId id="269" r:id="rId12"/>
    <p:sldId id="271" r:id="rId13"/>
    <p:sldId id="272" r:id="rId14"/>
    <p:sldId id="280" r:id="rId15"/>
    <p:sldId id="274" r:id="rId16"/>
    <p:sldId id="281" r:id="rId17"/>
    <p:sldId id="282" r:id="rId18"/>
    <p:sldId id="283" r:id="rId19"/>
    <p:sldId id="285" r:id="rId20"/>
    <p:sldId id="286" r:id="rId21"/>
    <p:sldId id="287" r:id="rId22"/>
    <p:sldId id="288" r:id="rId23"/>
    <p:sldId id="290" r:id="rId24"/>
    <p:sldId id="293" r:id="rId25"/>
    <p:sldId id="294" r:id="rId26"/>
    <p:sldId id="295" r:id="rId27"/>
    <p:sldId id="296" r:id="rId28"/>
    <p:sldId id="308" r:id="rId29"/>
    <p:sldId id="300" r:id="rId30"/>
    <p:sldId id="302" r:id="rId31"/>
    <p:sldId id="303" r:id="rId32"/>
    <p:sldId id="310" r:id="rId33"/>
    <p:sldId id="305" r:id="rId34"/>
    <p:sldId id="327" r:id="rId35"/>
    <p:sldId id="328" r:id="rId36"/>
    <p:sldId id="306" r:id="rId37"/>
    <p:sldId id="313" r:id="rId38"/>
    <p:sldId id="317" r:id="rId39"/>
    <p:sldId id="318" r:id="rId40"/>
    <p:sldId id="319" r:id="rId41"/>
    <p:sldId id="320" r:id="rId42"/>
    <p:sldId id="321" r:id="rId43"/>
    <p:sldId id="323" r:id="rId44"/>
    <p:sldId id="322" r:id="rId45"/>
    <p:sldId id="324" r:id="rId46"/>
    <p:sldId id="326" r:id="rId47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0000FF"/>
    <a:srgbClr val="FF3300"/>
    <a:srgbClr val="FFFF99"/>
    <a:srgbClr val="92D050"/>
    <a:srgbClr val="FFCC99"/>
    <a:srgbClr val="FFCC00"/>
    <a:srgbClr val="0099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94" autoAdjust="0"/>
    <p:restoredTop sz="83860" autoAdjust="0"/>
  </p:normalViewPr>
  <p:slideViewPr>
    <p:cSldViewPr snapToGrid="0">
      <p:cViewPr varScale="1">
        <p:scale>
          <a:sx n="105" d="100"/>
          <a:sy n="105" d="100"/>
        </p:scale>
        <p:origin x="98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848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fld id="{227F3E45-4A14-2D47-8F04-4BB42089EFB5}" type="slidenum">
              <a:rPr lang="en-US">
                <a:latin typeface="Arial" charset="0"/>
              </a:rPr>
              <a:pPr>
                <a:defRPr/>
              </a:p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570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fld id="{B069701C-02A1-CE43-ADB4-E98A80C28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505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09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86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396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06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255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653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32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09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60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42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45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72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81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3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3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382000" cy="1905000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4343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867" y="2930654"/>
            <a:ext cx="3382266" cy="110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394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2C562-3101-0D43-9BC5-1FD230FF41EF}" type="datetime1">
              <a:rPr lang="en-US" smtClean="0"/>
              <a:t>10/10/17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0B851-7313-6B4B-90F0-D21AC23BC8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061D7-F64F-8E4D-8C48-35B191211857}" type="datetime1">
              <a:rPr lang="en-US" smtClean="0"/>
              <a:t>10/10/17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8A700-9ACA-CA49-8640-C2576E344D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769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C55DC-D3DB-A142-8833-8A2BDFA4DAAA}" type="datetime1">
              <a:rPr lang="en-US" smtClean="0"/>
              <a:t>10/10/17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C1C3E-524C-584F-BE26-32C52DE4BA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5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0196" y="1449421"/>
            <a:ext cx="8565204" cy="500812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defRPr sz="3000" baseline="0">
                <a:solidFill>
                  <a:schemeClr val="tx1"/>
                </a:solidFill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baseline="0"/>
            </a:lvl2pPr>
            <a:lvl3pPr>
              <a:lnSpc>
                <a:spcPct val="90000"/>
              </a:lnSpc>
              <a:spcBef>
                <a:spcPts val="800"/>
              </a:spcBef>
              <a:defRPr sz="2400"/>
            </a:lvl3pPr>
            <a:lvl4pPr>
              <a:lnSpc>
                <a:spcPct val="90000"/>
              </a:lnSpc>
              <a:spcBef>
                <a:spcPts val="800"/>
              </a:spcBef>
              <a:defRPr sz="2200"/>
            </a:lvl4pPr>
            <a:lvl5pPr>
              <a:lnSpc>
                <a:spcPct val="90000"/>
              </a:lnSpc>
              <a:spcBef>
                <a:spcPts val="800"/>
              </a:spcBef>
              <a:defRPr sz="2200"/>
            </a:lvl5pPr>
          </a:lstStyle>
          <a:p>
            <a:pPr lvl="0"/>
            <a:r>
              <a:rPr lang="en-US" dirty="0" smtClean="0"/>
              <a:t>Click to edit Master text styles and more text and more text</a:t>
            </a:r>
          </a:p>
          <a:p>
            <a:pPr lvl="1"/>
            <a:r>
              <a:rPr lang="en-US" dirty="0" smtClean="0"/>
              <a:t>Second level test test test test test test test test test test test test test test test test test test 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r>
              <a:rPr lang="en-US" dirty="0" smtClean="0"/>
              <a:t>Second main line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AAB37-D57B-5349-8A73-F9D93383FA9F}" type="datetime1">
              <a:rPr lang="en-US" smtClean="0"/>
              <a:t>10/10/17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50196" y="16215"/>
            <a:ext cx="856520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z="4000"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2400" y="125649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650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6F9FE-3308-7D4E-8B46-F9836AC42425}" type="datetime1">
              <a:rPr lang="en-US" smtClean="0"/>
              <a:t>10/10/17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7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6F9FE-3308-7D4E-8B46-F9836AC42425}" type="datetime1">
              <a:rPr lang="en-US" smtClean="0"/>
              <a:t>10/10/17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81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25" y="1470346"/>
            <a:ext cx="434037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470346"/>
            <a:ext cx="426356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6C878-1A61-1D40-8C94-88B875F76C97}" type="datetime1">
              <a:rPr lang="en-US" smtClean="0"/>
              <a:t>10/10/17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00562-6296-9E41-94C7-4DAE5BF4E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573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7AF70-5002-B24C-BAA9-0C2EC79E2C37}" type="datetime1">
              <a:rPr lang="en-US" smtClean="0"/>
              <a:t>10/10/17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929D7-7AD0-024D-8F69-58F7A677F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78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44EB9-203A-2649-A5DC-C807C557D821}" type="datetime1">
              <a:rPr lang="en-US" smtClean="0"/>
              <a:t>10/10/17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34AC4-E5A6-0446-ADDB-6CB25A5DD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722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168DF-4358-664B-A04B-7A4BE79C5464}" type="datetime1">
              <a:rPr lang="en-US" smtClean="0"/>
              <a:t>10/10/17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25072-9793-DD45-A50B-C84D5FD44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7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0B6B8-460D-9A45-A983-067DAFC8AE2B}" type="datetime1">
              <a:rPr lang="en-US" smtClean="0"/>
              <a:t>10/10/17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BDEDE-40D3-1C4C-B3CB-CF078D2D5C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6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1447800"/>
            <a:ext cx="8763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7AB581CF-9A74-854B-A279-C8C42F61C879}" type="datetime1">
              <a:rPr lang="en-US" smtClean="0"/>
              <a:pPr>
                <a:defRPr/>
              </a:pPr>
              <a:t>10/10/17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400" b="1">
                <a:solidFill>
                  <a:srgbClr val="FF6600"/>
                </a:solidFill>
                <a:latin typeface="+mn-lt"/>
              </a:defRPr>
            </a:lvl1pPr>
          </a:lstStyle>
          <a:p>
            <a:pPr>
              <a:defRPr/>
            </a:pPr>
            <a:fld id="{62406363-7E77-DB4B-97E5-317AD9418D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1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5" r:id="rId3"/>
    <p:sldLayoutId id="214748368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9pPr>
    </p:titleStyle>
    <p:bodyStyle>
      <a:lvl1pPr marL="342900" indent="-3429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742950" indent="-28575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2pPr>
      <a:lvl3pPr marL="11430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3pPr>
      <a:lvl4pPr marL="16002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4pPr>
      <a:lvl5pPr marL="20574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»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tif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3800" b="0" dirty="0"/>
              <a:t>Consensus </a:t>
            </a:r>
            <a:r>
              <a:rPr lang="en-US" sz="3800" b="0" dirty="0" smtClean="0"/>
              <a:t>I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3200" b="0" dirty="0" smtClean="0"/>
              <a:t>FLP </a:t>
            </a:r>
            <a:r>
              <a:rPr lang="en-US" sz="3200" b="0" dirty="0"/>
              <a:t>Impossibility, </a:t>
            </a:r>
            <a:r>
              <a:rPr lang="en-US" sz="3200" b="0" dirty="0" err="1"/>
              <a:t>Paxos</a:t>
            </a:r>
            <a:endParaRPr lang="en-US" sz="3200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4495800"/>
            <a:ext cx="8382000" cy="1752600"/>
          </a:xfrm>
        </p:spPr>
        <p:txBody>
          <a:bodyPr>
            <a:normAutofit/>
          </a:bodyPr>
          <a:lstStyle/>
          <a:p>
            <a:r>
              <a:rPr lang="en-US" dirty="0"/>
              <a:t>CS 240: Computing Systems and Concurrency</a:t>
            </a:r>
          </a:p>
          <a:p>
            <a:r>
              <a:rPr lang="en-US" dirty="0"/>
              <a:t>Lecture 8</a:t>
            </a:r>
          </a:p>
          <a:p>
            <a:endParaRPr lang="en-US" dirty="0"/>
          </a:p>
          <a:p>
            <a:r>
              <a:rPr lang="en-US" dirty="0"/>
              <a:t>Marco Canini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13176" y="6261628"/>
            <a:ext cx="7117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Arial" charset="0"/>
                <a:ea typeface="Arial" charset="0"/>
                <a:cs typeface="Arial" charset="0"/>
              </a:rPr>
              <a:t>Credits: Michael Freedman and Kyle Jamieson developed much of the original </a:t>
            </a:r>
            <a:r>
              <a:rPr lang="en-US" sz="1400" b="0" dirty="0" smtClean="0">
                <a:latin typeface="Arial" charset="0"/>
                <a:ea typeface="Arial" charset="0"/>
                <a:cs typeface="Arial" charset="0"/>
              </a:rPr>
              <a:t>material.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go wrong?</a:t>
            </a:r>
            <a:endParaRPr lang="en-US" dirty="0"/>
          </a:p>
        </p:txBody>
      </p:sp>
      <p:sp>
        <p:nvSpPr>
          <p:cNvPr id="21" name="Rectangle 20"/>
          <p:cNvSpPr>
            <a:spLocks/>
          </p:cNvSpPr>
          <p:nvPr/>
        </p:nvSpPr>
        <p:spPr bwMode="auto">
          <a:xfrm>
            <a:off x="862760" y="3018511"/>
            <a:ext cx="1682701" cy="553998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800" spc="-150" dirty="0" smtClean="0">
                <a:latin typeface="Arial"/>
                <a:ea typeface="Gill Sans" pitchFamily="-84" charset="0"/>
                <a:cs typeface="Arial"/>
              </a:rPr>
              <a:t>Transaction Coordinator TC</a:t>
            </a:r>
            <a:endParaRPr lang="en-US" sz="1800" spc="-150" dirty="0">
              <a:latin typeface="Arial"/>
              <a:ea typeface="Gill Sans" pitchFamily="-84" charset="0"/>
              <a:cs typeface="Arial"/>
            </a:endParaRPr>
          </a:p>
        </p:txBody>
      </p:sp>
      <p:pic>
        <p:nvPicPr>
          <p:cNvPr id="23" name="Picture 22" descr="Mac-Book-Black-On-48x48.png"/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809" y="1949986"/>
            <a:ext cx="609600" cy="609600"/>
          </a:xfrm>
          <a:prstGeom prst="rect">
            <a:avLst/>
          </a:prstGeom>
        </p:spPr>
      </p:pic>
      <p:pic>
        <p:nvPicPr>
          <p:cNvPr id="24" name="Picture 23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809" y="3429336"/>
            <a:ext cx="609600" cy="609600"/>
          </a:xfrm>
          <a:prstGeom prst="rect">
            <a:avLst/>
          </a:prstGeom>
        </p:spPr>
      </p:pic>
      <p:pic>
        <p:nvPicPr>
          <p:cNvPr id="25" name="Picture 24" descr="server-48x48.png"/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734" y="4812926"/>
            <a:ext cx="609600" cy="609600"/>
          </a:xfrm>
          <a:prstGeom prst="rect">
            <a:avLst/>
          </a:prstGeom>
        </p:spPr>
      </p:pic>
      <p:pic>
        <p:nvPicPr>
          <p:cNvPr id="26" name="Picture 25" descr="server-48x48.png"/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884" y="4812926"/>
            <a:ext cx="609600" cy="609600"/>
          </a:xfrm>
          <a:prstGeom prst="rect">
            <a:avLst/>
          </a:prstGeom>
        </p:spPr>
      </p:pic>
      <p:cxnSp>
        <p:nvCxnSpPr>
          <p:cNvPr id="27" name="Curved Connector 8"/>
          <p:cNvCxnSpPr/>
          <p:nvPr/>
        </p:nvCxnSpPr>
        <p:spPr>
          <a:xfrm>
            <a:off x="3141409" y="3792501"/>
            <a:ext cx="271275" cy="1000970"/>
          </a:xfrm>
          <a:prstGeom prst="curvedConnector2">
            <a:avLst/>
          </a:prstGeom>
          <a:ln>
            <a:solidFill>
              <a:schemeClr val="dk1"/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8"/>
          <p:cNvCxnSpPr/>
          <p:nvPr/>
        </p:nvCxnSpPr>
        <p:spPr>
          <a:xfrm rot="10800000" flipV="1">
            <a:off x="2260535" y="3792501"/>
            <a:ext cx="271275" cy="1000970"/>
          </a:xfrm>
          <a:prstGeom prst="curvedConnector2">
            <a:avLst/>
          </a:prstGeom>
          <a:ln>
            <a:solidFill>
              <a:schemeClr val="dk1"/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8"/>
          <p:cNvCxnSpPr/>
          <p:nvPr/>
        </p:nvCxnSpPr>
        <p:spPr>
          <a:xfrm>
            <a:off x="2816736" y="2617951"/>
            <a:ext cx="0" cy="811385"/>
          </a:xfrm>
          <a:prstGeom prst="straightConnector1">
            <a:avLst/>
          </a:prstGeom>
          <a:ln>
            <a:solidFill>
              <a:schemeClr val="dk1">
                <a:alpha val="15000"/>
              </a:schemeClr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78" y="3429336"/>
            <a:ext cx="609600" cy="609600"/>
          </a:xfrm>
          <a:prstGeom prst="rect">
            <a:avLst/>
          </a:prstGeom>
        </p:spPr>
      </p:pic>
      <p:sp>
        <p:nvSpPr>
          <p:cNvPr id="34" name="Rectangle 33"/>
          <p:cNvSpPr>
            <a:spLocks/>
          </p:cNvSpPr>
          <p:nvPr/>
        </p:nvSpPr>
        <p:spPr bwMode="auto">
          <a:xfrm>
            <a:off x="3440292" y="1854415"/>
            <a:ext cx="4974077" cy="1077218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800" b="0" spc="-150" dirty="0" smtClean="0">
                <a:latin typeface="Arial"/>
                <a:ea typeface="Gill Sans" pitchFamily="-84" charset="0"/>
                <a:cs typeface="Arial"/>
              </a:rPr>
              <a:t>Two nodes think they are TC:</a:t>
            </a:r>
          </a:p>
          <a:p>
            <a:pPr>
              <a:lnSpc>
                <a:spcPct val="150000"/>
              </a:lnSpc>
            </a:pPr>
            <a:r>
              <a:rPr lang="en-US" sz="2800" b="0" spc="-150" dirty="0" smtClean="0">
                <a:latin typeface="Arial"/>
                <a:ea typeface="Gill Sans" pitchFamily="-84" charset="0"/>
                <a:cs typeface="Arial"/>
              </a:rPr>
              <a:t>“Split brain” scenario</a:t>
            </a:r>
          </a:p>
        </p:txBody>
      </p:sp>
      <p:sp>
        <p:nvSpPr>
          <p:cNvPr id="35" name="Rectangle 34"/>
          <p:cNvSpPr>
            <a:spLocks/>
          </p:cNvSpPr>
          <p:nvPr/>
        </p:nvSpPr>
        <p:spPr bwMode="auto">
          <a:xfrm>
            <a:off x="2816736" y="3261542"/>
            <a:ext cx="847349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400" spc="-150" dirty="0" smtClean="0">
                <a:latin typeface="Arial"/>
                <a:ea typeface="Gill Sans" pitchFamily="-84" charset="0"/>
                <a:cs typeface="Arial"/>
              </a:rPr>
              <a:t>1</a:t>
            </a:r>
            <a:endParaRPr lang="en-US" sz="2400" spc="-150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36" name="Rectangle 35"/>
          <p:cNvSpPr>
            <a:spLocks/>
          </p:cNvSpPr>
          <p:nvPr/>
        </p:nvSpPr>
        <p:spPr bwMode="auto">
          <a:xfrm>
            <a:off x="4640451" y="3261542"/>
            <a:ext cx="847349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400" spc="-150" dirty="0">
                <a:latin typeface="Arial"/>
                <a:ea typeface="Gill Sans" pitchFamily="-84" charset="0"/>
                <a:cs typeface="Arial"/>
              </a:rPr>
              <a:t>1</a:t>
            </a:r>
          </a:p>
        </p:txBody>
      </p:sp>
      <p:cxnSp>
        <p:nvCxnSpPr>
          <p:cNvPr id="6" name="Straight Connector 5"/>
          <p:cNvCxnSpPr>
            <a:stCxn id="18" idx="1"/>
            <a:endCxn id="24" idx="3"/>
          </p:cNvCxnSpPr>
          <p:nvPr/>
        </p:nvCxnSpPr>
        <p:spPr>
          <a:xfrm flipH="1">
            <a:off x="3141409" y="3734136"/>
            <a:ext cx="1166369" cy="0"/>
          </a:xfrm>
          <a:prstGeom prst="line">
            <a:avLst/>
          </a:prstGeom>
          <a:ln>
            <a:prstDash val="sysDot"/>
            <a:headEnd type="none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Lightning Bolt 1"/>
          <p:cNvSpPr/>
          <p:nvPr/>
        </p:nvSpPr>
        <p:spPr>
          <a:xfrm rot="1172955">
            <a:off x="3501602" y="3210082"/>
            <a:ext cx="431763" cy="999426"/>
          </a:xfrm>
          <a:prstGeom prst="lightningBolt">
            <a:avLst/>
          </a:prstGeom>
          <a:solidFill>
            <a:srgbClr val="FF0000"/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22" name="Curved Connector 8"/>
          <p:cNvCxnSpPr>
            <a:stCxn id="18" idx="2"/>
          </p:cNvCxnSpPr>
          <p:nvPr/>
        </p:nvCxnSpPr>
        <p:spPr>
          <a:xfrm rot="5400000">
            <a:off x="3635364" y="3968656"/>
            <a:ext cx="906935" cy="1047494"/>
          </a:xfrm>
          <a:prstGeom prst="curvedConnector2">
            <a:avLst/>
          </a:prstGeom>
          <a:ln>
            <a:solidFill>
              <a:schemeClr val="dk1"/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urved Connector 8"/>
          <p:cNvCxnSpPr>
            <a:stCxn id="18" idx="2"/>
          </p:cNvCxnSpPr>
          <p:nvPr/>
        </p:nvCxnSpPr>
        <p:spPr>
          <a:xfrm rot="5400000">
            <a:off x="3135489" y="3468781"/>
            <a:ext cx="906935" cy="2047244"/>
          </a:xfrm>
          <a:prstGeom prst="curvedConnector2">
            <a:avLst/>
          </a:prstGeom>
          <a:ln>
            <a:solidFill>
              <a:schemeClr val="dk1"/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17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go wrong?</a:t>
            </a:r>
            <a:endParaRPr lang="en-US" dirty="0"/>
          </a:p>
        </p:txBody>
      </p:sp>
      <p:sp>
        <p:nvSpPr>
          <p:cNvPr id="21" name="Rectangle 20"/>
          <p:cNvSpPr>
            <a:spLocks/>
          </p:cNvSpPr>
          <p:nvPr/>
        </p:nvSpPr>
        <p:spPr bwMode="auto">
          <a:xfrm>
            <a:off x="862760" y="3018511"/>
            <a:ext cx="1682701" cy="553998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800" spc="-150" dirty="0" smtClean="0">
                <a:latin typeface="Arial"/>
                <a:ea typeface="Gill Sans" pitchFamily="-84" charset="0"/>
                <a:cs typeface="Arial"/>
              </a:rPr>
              <a:t>Transaction Coordinator TC</a:t>
            </a:r>
            <a:endParaRPr lang="en-US" sz="1800" spc="-150" dirty="0">
              <a:latin typeface="Arial"/>
              <a:ea typeface="Gill Sans" pitchFamily="-84" charset="0"/>
              <a:cs typeface="Arial"/>
            </a:endParaRPr>
          </a:p>
        </p:txBody>
      </p:sp>
      <p:pic>
        <p:nvPicPr>
          <p:cNvPr id="23" name="Picture 22" descr="Mac-Book-Black-On-48x48.png"/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809" y="1949986"/>
            <a:ext cx="609600" cy="609600"/>
          </a:xfrm>
          <a:prstGeom prst="rect">
            <a:avLst/>
          </a:prstGeom>
        </p:spPr>
      </p:pic>
      <p:pic>
        <p:nvPicPr>
          <p:cNvPr id="24" name="Picture 23" descr="server-48x48.png"/>
          <p:cNvPicPr>
            <a:picLocks noChangeAspect="1"/>
          </p:cNvPicPr>
          <p:nvPr/>
        </p:nvPicPr>
        <p:blipFill>
          <a:blip r:embed="rId4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809" y="3429336"/>
            <a:ext cx="609600" cy="609600"/>
          </a:xfrm>
          <a:prstGeom prst="rect">
            <a:avLst/>
          </a:prstGeom>
        </p:spPr>
      </p:pic>
      <p:pic>
        <p:nvPicPr>
          <p:cNvPr id="25" name="Picture 24" descr="server-48x48.png"/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734" y="4812926"/>
            <a:ext cx="609600" cy="609600"/>
          </a:xfrm>
          <a:prstGeom prst="rect">
            <a:avLst/>
          </a:prstGeom>
        </p:spPr>
      </p:pic>
      <p:pic>
        <p:nvPicPr>
          <p:cNvPr id="26" name="Picture 25" descr="server-48x48.png"/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884" y="4812926"/>
            <a:ext cx="609600" cy="609600"/>
          </a:xfrm>
          <a:prstGeom prst="rect">
            <a:avLst/>
          </a:prstGeom>
        </p:spPr>
      </p:pic>
      <p:cxnSp>
        <p:nvCxnSpPr>
          <p:cNvPr id="27" name="Curved Connector 8"/>
          <p:cNvCxnSpPr/>
          <p:nvPr/>
        </p:nvCxnSpPr>
        <p:spPr>
          <a:xfrm>
            <a:off x="3141409" y="3792501"/>
            <a:ext cx="271275" cy="1000970"/>
          </a:xfrm>
          <a:prstGeom prst="curvedConnector2">
            <a:avLst/>
          </a:prstGeom>
          <a:ln>
            <a:solidFill>
              <a:schemeClr val="dk1">
                <a:alpha val="15000"/>
              </a:schemeClr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8"/>
          <p:cNvCxnSpPr/>
          <p:nvPr/>
        </p:nvCxnSpPr>
        <p:spPr>
          <a:xfrm rot="10800000" flipV="1">
            <a:off x="2260535" y="3792501"/>
            <a:ext cx="271275" cy="1000970"/>
          </a:xfrm>
          <a:prstGeom prst="curvedConnector2">
            <a:avLst/>
          </a:prstGeom>
          <a:ln>
            <a:solidFill>
              <a:schemeClr val="dk1">
                <a:alpha val="15000"/>
              </a:schemeClr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8"/>
          <p:cNvCxnSpPr/>
          <p:nvPr/>
        </p:nvCxnSpPr>
        <p:spPr>
          <a:xfrm>
            <a:off x="2816736" y="2617951"/>
            <a:ext cx="0" cy="811385"/>
          </a:xfrm>
          <a:prstGeom prst="straightConnector1">
            <a:avLst/>
          </a:prstGeom>
          <a:ln>
            <a:solidFill>
              <a:schemeClr val="dk1">
                <a:alpha val="15000"/>
              </a:schemeClr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78" y="3429336"/>
            <a:ext cx="609600" cy="609600"/>
          </a:xfrm>
          <a:prstGeom prst="rect">
            <a:avLst/>
          </a:prstGeom>
        </p:spPr>
      </p:pic>
      <p:sp>
        <p:nvSpPr>
          <p:cNvPr id="34" name="Rectangle 33"/>
          <p:cNvSpPr>
            <a:spLocks/>
          </p:cNvSpPr>
          <p:nvPr/>
        </p:nvSpPr>
        <p:spPr bwMode="auto">
          <a:xfrm>
            <a:off x="3405199" y="1960615"/>
            <a:ext cx="5703708" cy="86177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800" b="0" spc="-150" dirty="0" smtClean="0">
                <a:solidFill>
                  <a:srgbClr val="0000FF"/>
                </a:solidFill>
                <a:latin typeface="Arial"/>
                <a:ea typeface="Gill Sans" pitchFamily="-84" charset="0"/>
                <a:cs typeface="Arial"/>
              </a:rPr>
              <a:t>Safety invariant:</a:t>
            </a:r>
          </a:p>
          <a:p>
            <a:r>
              <a:rPr lang="en-US" sz="2800" b="0" spc="-150" dirty="0" smtClean="0">
                <a:latin typeface="Arial"/>
                <a:ea typeface="Gill Sans" pitchFamily="-84" charset="0"/>
                <a:cs typeface="Arial"/>
              </a:rPr>
              <a:t>Only 1 node is TC at any single time</a:t>
            </a:r>
          </a:p>
        </p:txBody>
      </p:sp>
      <p:sp>
        <p:nvSpPr>
          <p:cNvPr id="36" name="Rectangle 35"/>
          <p:cNvSpPr>
            <a:spLocks/>
          </p:cNvSpPr>
          <p:nvPr/>
        </p:nvSpPr>
        <p:spPr bwMode="auto">
          <a:xfrm>
            <a:off x="4640451" y="3261542"/>
            <a:ext cx="847349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400" spc="-150" dirty="0">
                <a:latin typeface="Arial"/>
                <a:ea typeface="Gill Sans" pitchFamily="-84" charset="0"/>
                <a:cs typeface="Arial"/>
              </a:rPr>
              <a:t>1</a:t>
            </a:r>
          </a:p>
        </p:txBody>
      </p:sp>
      <p:cxnSp>
        <p:nvCxnSpPr>
          <p:cNvPr id="6" name="Straight Connector 5"/>
          <p:cNvCxnSpPr>
            <a:stCxn id="18" idx="1"/>
            <a:endCxn id="24" idx="3"/>
          </p:cNvCxnSpPr>
          <p:nvPr/>
        </p:nvCxnSpPr>
        <p:spPr>
          <a:xfrm flipH="1">
            <a:off x="3141409" y="3734136"/>
            <a:ext cx="1166369" cy="0"/>
          </a:xfrm>
          <a:prstGeom prst="line">
            <a:avLst/>
          </a:prstGeom>
          <a:ln>
            <a:prstDash val="sysDot"/>
            <a:headEnd type="none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Lightning Bolt 1"/>
          <p:cNvSpPr/>
          <p:nvPr/>
        </p:nvSpPr>
        <p:spPr>
          <a:xfrm rot="1172955">
            <a:off x="3501602" y="3210082"/>
            <a:ext cx="431763" cy="999426"/>
          </a:xfrm>
          <a:prstGeom prst="lightningBolt">
            <a:avLst/>
          </a:prstGeom>
          <a:solidFill>
            <a:srgbClr val="FF0000"/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22" name="Curved Connector 8"/>
          <p:cNvCxnSpPr>
            <a:stCxn id="18" idx="2"/>
          </p:cNvCxnSpPr>
          <p:nvPr/>
        </p:nvCxnSpPr>
        <p:spPr>
          <a:xfrm rot="5400000">
            <a:off x="3635364" y="3968656"/>
            <a:ext cx="906935" cy="1047494"/>
          </a:xfrm>
          <a:prstGeom prst="curvedConnector2">
            <a:avLst/>
          </a:prstGeom>
          <a:ln>
            <a:solidFill>
              <a:schemeClr val="dk1"/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urved Connector 8"/>
          <p:cNvCxnSpPr>
            <a:stCxn id="18" idx="2"/>
          </p:cNvCxnSpPr>
          <p:nvPr/>
        </p:nvCxnSpPr>
        <p:spPr>
          <a:xfrm rot="5400000">
            <a:off x="3135489" y="3468781"/>
            <a:ext cx="906935" cy="2047244"/>
          </a:xfrm>
          <a:prstGeom prst="curvedConnector2">
            <a:avLst/>
          </a:prstGeom>
          <a:ln>
            <a:solidFill>
              <a:schemeClr val="dk1"/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>
            <a:spLocks/>
          </p:cNvSpPr>
          <p:nvPr/>
        </p:nvSpPr>
        <p:spPr bwMode="auto">
          <a:xfrm>
            <a:off x="3141409" y="5098269"/>
            <a:ext cx="5703708" cy="129266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800" b="0" spc="-150" dirty="0" smtClean="0">
                <a:solidFill>
                  <a:srgbClr val="FF0000"/>
                </a:solidFill>
                <a:latin typeface="Arial"/>
                <a:ea typeface="Gill Sans" pitchFamily="-84" charset="0"/>
                <a:cs typeface="Arial"/>
              </a:rPr>
              <a:t>Another problem:</a:t>
            </a:r>
          </a:p>
          <a:p>
            <a:r>
              <a:rPr lang="en-US" sz="2800" b="0" spc="-150" dirty="0" smtClean="0">
                <a:latin typeface="Arial"/>
                <a:ea typeface="Gill Sans" pitchFamily="-84" charset="0"/>
                <a:cs typeface="Arial"/>
              </a:rPr>
              <a:t>A and B need to know (and agree upon) who the TC is…</a:t>
            </a:r>
          </a:p>
        </p:txBody>
      </p:sp>
    </p:spTree>
    <p:extLst>
      <p:ext uri="{BB962C8B-B14F-4D97-AF65-F5344CB8AC3E}">
        <p14:creationId xmlns:p14="http://schemas.microsoft.com/office/powerpoint/2010/main" val="62834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2" y="572081"/>
            <a:ext cx="7772400" cy="1166478"/>
          </a:xfrm>
        </p:spPr>
        <p:txBody>
          <a:bodyPr/>
          <a:lstStyle/>
          <a:p>
            <a:r>
              <a:rPr lang="en-US" dirty="0" smtClean="0"/>
              <a:t>Consensus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2" y="1920240"/>
            <a:ext cx="8143027" cy="3653808"/>
          </a:xfrm>
        </p:spPr>
        <p:txBody>
          <a:bodyPr>
            <a:normAutofit/>
          </a:bodyPr>
          <a:lstStyle/>
          <a:p>
            <a:pPr algn="l">
              <a:lnSpc>
                <a:spcPct val="170000"/>
              </a:lnSpc>
            </a:pPr>
            <a:r>
              <a:rPr lang="en-US" sz="2800" dirty="0" smtClean="0"/>
              <a:t>Definition:</a:t>
            </a:r>
          </a:p>
          <a:p>
            <a:pPr marL="971550" lvl="1" indent="-514350">
              <a:lnSpc>
                <a:spcPct val="17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A 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general agreement about something 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n 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idea or opinion that is shared by all the people in a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group</a:t>
            </a:r>
          </a:p>
          <a:p>
            <a:pPr marL="457200" indent="-457200" algn="l">
              <a:lnSpc>
                <a:spcPct val="100000"/>
              </a:lnSpc>
              <a:buFont typeface="Arial" charset="0"/>
              <a:buChar char="•"/>
            </a:pPr>
            <a:endParaRPr lang="en-US" sz="2800" dirty="0" smtClean="0"/>
          </a:p>
          <a:p>
            <a:pPr algn="l">
              <a:lnSpc>
                <a:spcPct val="100000"/>
              </a:lnSpc>
            </a:pPr>
            <a:r>
              <a:rPr lang="en-US" sz="2800" dirty="0"/>
              <a:t>Origin: Latin, from </a:t>
            </a:r>
            <a:r>
              <a:rPr lang="en-US" sz="2800" i="1" dirty="0" err="1"/>
              <a:t>consentire</a:t>
            </a:r>
            <a:r>
              <a:rPr lang="en-US" sz="2800" dirty="0"/>
              <a:t>  </a:t>
            </a:r>
          </a:p>
          <a:p>
            <a:pPr marL="457200" indent="-457200" algn="l">
              <a:lnSpc>
                <a:spcPct val="100000"/>
              </a:lnSpc>
              <a:buFont typeface="Arial" charset="0"/>
              <a:buChar char="•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2" y="1920240"/>
            <a:ext cx="7535049" cy="4632960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600" dirty="0" smtClean="0"/>
              <a:t>Given </a:t>
            </a:r>
            <a:r>
              <a:rPr lang="en-US" sz="2600" dirty="0"/>
              <a:t>a set of processors, each with an initial </a:t>
            </a:r>
            <a:r>
              <a:rPr lang="en-US" sz="2600" dirty="0" smtClean="0"/>
              <a:t>value:</a:t>
            </a:r>
          </a:p>
          <a:p>
            <a:pPr marL="457200" indent="-45720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charset="0"/>
              <a:buChar char="•"/>
            </a:pPr>
            <a:r>
              <a:rPr lang="en-US" sz="2600" b="1" dirty="0" smtClean="0"/>
              <a:t>Termination:</a:t>
            </a:r>
            <a:r>
              <a:rPr lang="en-US" sz="2600" b="1" dirty="0"/>
              <a:t> </a:t>
            </a:r>
            <a:r>
              <a:rPr lang="en-US" sz="2600" dirty="0" smtClean="0"/>
              <a:t>All </a:t>
            </a:r>
            <a:r>
              <a:rPr lang="en-US" sz="2600" dirty="0"/>
              <a:t>non-faulty processes eventually decide on a </a:t>
            </a:r>
            <a:r>
              <a:rPr lang="en-US" sz="2600" dirty="0" smtClean="0"/>
              <a:t>value</a:t>
            </a:r>
          </a:p>
          <a:p>
            <a:pPr marL="457200" indent="-45720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charset="0"/>
              <a:buChar char="•"/>
            </a:pPr>
            <a:r>
              <a:rPr lang="en-US" sz="2600" b="1" dirty="0" smtClean="0"/>
              <a:t>Agreement:</a:t>
            </a:r>
            <a:r>
              <a:rPr lang="en-US" sz="2600" b="1" dirty="0"/>
              <a:t> </a:t>
            </a:r>
            <a:r>
              <a:rPr lang="en-US" sz="2600" dirty="0" smtClean="0"/>
              <a:t>All </a:t>
            </a:r>
            <a:r>
              <a:rPr lang="en-US" sz="2600" dirty="0"/>
              <a:t>processes that decide do so on the same </a:t>
            </a:r>
            <a:r>
              <a:rPr lang="en-US" sz="2600" dirty="0" smtClean="0"/>
              <a:t>value </a:t>
            </a:r>
          </a:p>
          <a:p>
            <a:pPr marL="457200" indent="-45720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charset="0"/>
              <a:buChar char="•"/>
            </a:pPr>
            <a:r>
              <a:rPr lang="en-US" sz="2600" b="1" dirty="0" smtClean="0"/>
              <a:t>Validity:</a:t>
            </a:r>
            <a:r>
              <a:rPr lang="en-US" sz="2600" b="1" dirty="0"/>
              <a:t> </a:t>
            </a:r>
            <a:r>
              <a:rPr lang="en-US" sz="2600" dirty="0" smtClean="0"/>
              <a:t>The </a:t>
            </a:r>
            <a:r>
              <a:rPr lang="en-US" sz="2600" dirty="0"/>
              <a:t>value that has been decided must have proposed by </a:t>
            </a:r>
            <a:r>
              <a:rPr lang="en-US" sz="2600" dirty="0" smtClean="0"/>
              <a:t>some process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72372" y="57208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 cap="none" baseline="0">
                <a:solidFill>
                  <a:schemeClr val="bg1"/>
                </a:solidFill>
                <a:latin typeface="+mj-lt"/>
                <a:ea typeface="ＭＳ Ｐゴシック" pitchFamily="-1" charset="-128"/>
                <a:cs typeface="ＭＳ Ｐゴシック" pitchFamily="-1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0"/>
                </a:solidFill>
                <a:latin typeface="Calibri" pitchFamily="-1" charset="0"/>
                <a:ea typeface="ＭＳ Ｐゴシック" pitchFamily="-1" charset="-128"/>
                <a:cs typeface="ＭＳ Ｐゴシック" pitchFamily="-1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0"/>
                </a:solidFill>
                <a:latin typeface="Calibri" pitchFamily="-1" charset="0"/>
                <a:ea typeface="ＭＳ Ｐゴシック" pitchFamily="-1" charset="-128"/>
                <a:cs typeface="ＭＳ Ｐゴシック" pitchFamily="-1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0"/>
                </a:solidFill>
                <a:latin typeface="Calibri" pitchFamily="-1" charset="0"/>
                <a:ea typeface="ＭＳ Ｐゴシック" pitchFamily="-1" charset="-128"/>
                <a:cs typeface="ＭＳ Ｐゴシック" pitchFamily="-1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0"/>
                </a:solidFill>
                <a:latin typeface="Calibri" pitchFamily="-1" charset="0"/>
                <a:ea typeface="ＭＳ Ｐゴシック" pitchFamily="-1" charset="-128"/>
                <a:cs typeface="ＭＳ Ｐゴシック" pitchFamily="-1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" charset="0"/>
                <a:ea typeface="ＭＳ Ｐゴシック" pitchFamily="-1" charset="-128"/>
                <a:cs typeface="ＭＳ Ｐゴシック" pitchFamily="-1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" charset="0"/>
                <a:ea typeface="ＭＳ Ｐゴシック" pitchFamily="-1" charset="-128"/>
                <a:cs typeface="ＭＳ Ｐゴシック" pitchFamily="-1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" charset="0"/>
                <a:ea typeface="ＭＳ Ｐゴシック" pitchFamily="-1" charset="-128"/>
                <a:cs typeface="ＭＳ Ｐゴシック" pitchFamily="-1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" charset="0"/>
                <a:ea typeface="ＭＳ Ｐゴシック" pitchFamily="-1" charset="-128"/>
                <a:cs typeface="ＭＳ Ｐゴシック" pitchFamily="-1" charset="-128"/>
              </a:defRPr>
            </a:lvl9pPr>
          </a:lstStyle>
          <a:p>
            <a:r>
              <a:rPr lang="en-US" smtClean="0"/>
              <a:t>Consensus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77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449421"/>
            <a:ext cx="8001324" cy="5008124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spcAft>
                <a:spcPts val="1200"/>
              </a:spcAft>
              <a:buNone/>
              <a:defRPr/>
            </a:pP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G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roup </a:t>
            </a: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of servers attempting: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Make sure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all servers in group receive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the same updates in the same order as each other </a:t>
            </a:r>
            <a:endParaRPr lang="en-US" sz="24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Maintain own lists (views) on who is a current member of the group, and update lists when somebody leaves/fails 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Elect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 leader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in group, and inform everybody</a:t>
            </a:r>
            <a:endParaRPr lang="en-US" sz="24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E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nsure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mutually exclusive (one process at a time only) access to a critical resource like a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file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Consensus used in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947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449421"/>
            <a:ext cx="8565204" cy="500812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Network model:</a:t>
            </a:r>
          </a:p>
          <a:p>
            <a:pPr lvl="1"/>
            <a:r>
              <a:rPr lang="en-US" dirty="0" smtClean="0"/>
              <a:t>Synchronous (time-bounded delay) or  asynchronous (arbitrary delay)</a:t>
            </a:r>
          </a:p>
          <a:p>
            <a:pPr lvl="1"/>
            <a:r>
              <a:rPr lang="en-US" dirty="0" smtClean="0"/>
              <a:t> Reliable or unreliable communication</a:t>
            </a:r>
          </a:p>
          <a:p>
            <a:pPr lvl="1"/>
            <a:r>
              <a:rPr lang="en-US" dirty="0" smtClean="0"/>
              <a:t> Unicast </a:t>
            </a:r>
            <a:r>
              <a:rPr lang="en-US" dirty="0"/>
              <a:t>or multicast </a:t>
            </a:r>
            <a:r>
              <a:rPr lang="en-US" dirty="0" smtClean="0"/>
              <a:t>communication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Node failures:</a:t>
            </a:r>
          </a:p>
          <a:p>
            <a:pPr lvl="1"/>
            <a:r>
              <a:rPr lang="en-US" dirty="0" smtClean="0"/>
              <a:t>Fail-stop (correct/dead) or Byzantine (arbitrary) 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one: Define your system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18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449421"/>
            <a:ext cx="8565204" cy="500812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Network model:</a:t>
            </a:r>
          </a:p>
          <a:p>
            <a:pPr lvl="1"/>
            <a:r>
              <a:rPr lang="en-US" dirty="0" smtClean="0"/>
              <a:t>Synchronous (time-bounded delay) or  asynchronous (arbitrary delay)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Reliable</a:t>
            </a:r>
            <a:r>
              <a:rPr lang="en-US" dirty="0" smtClean="0"/>
              <a:t> or unreliable communication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Unicast</a:t>
            </a:r>
            <a:r>
              <a:rPr lang="en-US" dirty="0" smtClean="0"/>
              <a:t> </a:t>
            </a:r>
            <a:r>
              <a:rPr lang="en-US" dirty="0"/>
              <a:t>or multicast </a:t>
            </a:r>
            <a:r>
              <a:rPr lang="en-US" dirty="0" smtClean="0"/>
              <a:t>communication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Node failures: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Fail-stop</a:t>
            </a:r>
            <a:r>
              <a:rPr lang="en-US" dirty="0" smtClean="0"/>
              <a:t> (correct/dead) or Byzantine (arbitrary) 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one: Define your system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15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2" t="1291" r="5432" b="2922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476" y="3715966"/>
            <a:ext cx="7535049" cy="13618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000" dirty="0" smtClean="0"/>
              <a:t>… abandon hope, all ye who enter here …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2457413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b="1" kern="1200" cap="none" baseline="0">
                <a:solidFill>
                  <a:schemeClr val="bg1"/>
                </a:solidFill>
                <a:latin typeface="+mj-lt"/>
                <a:ea typeface="ＭＳ Ｐゴシック" pitchFamily="-1" charset="-128"/>
                <a:cs typeface="ＭＳ Ｐゴシック" pitchFamily="-1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0"/>
                </a:solidFill>
                <a:latin typeface="Calibri" pitchFamily="-1" charset="0"/>
                <a:ea typeface="ＭＳ Ｐゴシック" pitchFamily="-1" charset="-128"/>
                <a:cs typeface="ＭＳ Ｐゴシック" pitchFamily="-1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0"/>
                </a:solidFill>
                <a:latin typeface="Calibri" pitchFamily="-1" charset="0"/>
                <a:ea typeface="ＭＳ Ｐゴシック" pitchFamily="-1" charset="-128"/>
                <a:cs typeface="ＭＳ Ｐゴシック" pitchFamily="-1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0"/>
                </a:solidFill>
                <a:latin typeface="Calibri" pitchFamily="-1" charset="0"/>
                <a:ea typeface="ＭＳ Ｐゴシック" pitchFamily="-1" charset="-128"/>
                <a:cs typeface="ＭＳ Ｐゴシック" pitchFamily="-1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0"/>
                </a:solidFill>
                <a:latin typeface="Calibri" pitchFamily="-1" charset="0"/>
                <a:ea typeface="ＭＳ Ｐゴシック" pitchFamily="-1" charset="-128"/>
                <a:cs typeface="ＭＳ Ｐゴシック" pitchFamily="-1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" charset="0"/>
                <a:ea typeface="ＭＳ Ｐゴシック" pitchFamily="-1" charset="-128"/>
                <a:cs typeface="ＭＳ Ｐゴシック" pitchFamily="-1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" charset="0"/>
                <a:ea typeface="ＭＳ Ｐゴシック" pitchFamily="-1" charset="-128"/>
                <a:cs typeface="ＭＳ Ｐゴシック" pitchFamily="-1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" charset="0"/>
                <a:ea typeface="ＭＳ Ｐゴシック" pitchFamily="-1" charset="-128"/>
                <a:cs typeface="ＭＳ Ｐゴシック" pitchFamily="-1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" charset="0"/>
                <a:ea typeface="ＭＳ Ｐゴシック" pitchFamily="-1" charset="-128"/>
                <a:cs typeface="ＭＳ Ｐゴシック" pitchFamily="-1" charset="-128"/>
              </a:defRPr>
            </a:lvl9pPr>
          </a:lstStyle>
          <a:p>
            <a:r>
              <a:rPr lang="en-US" sz="4400" dirty="0" smtClean="0"/>
              <a:t>Consensus is impossible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3799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1831" y="1587564"/>
            <a:ext cx="4271742" cy="3073941"/>
          </a:xfrm>
        </p:spPr>
        <p:txBody>
          <a:bodyPr>
            <a:normAutofit/>
          </a:bodyPr>
          <a:lstStyle/>
          <a:p>
            <a:pPr marL="495300" indent="-495300"/>
            <a:r>
              <a:rPr lang="en-US" sz="3200" smtClean="0"/>
              <a:t>No </a:t>
            </a:r>
            <a:r>
              <a:rPr lang="en-US" sz="3200"/>
              <a:t>deterministic </a:t>
            </a:r>
            <a:r>
              <a:rPr lang="en-US" sz="3200" smtClean="0"/>
              <a:t>     1-crash-robust </a:t>
            </a:r>
            <a:r>
              <a:rPr lang="en-US" sz="3200" dirty="0"/>
              <a:t>consensus algorithm exists </a:t>
            </a:r>
            <a:r>
              <a:rPr lang="en-US" sz="3200"/>
              <a:t>for </a:t>
            </a:r>
            <a:r>
              <a:rPr lang="en-US" sz="3200" smtClean="0"/>
              <a:t>asynchronous </a:t>
            </a:r>
            <a:r>
              <a:rPr lang="en-US" sz="3200" dirty="0"/>
              <a:t>model</a:t>
            </a:r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“FLP” result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798" y="194553"/>
            <a:ext cx="4271742" cy="4100546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291831" y="4661505"/>
            <a:ext cx="8565204" cy="1891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Holds even for “weak” consensus (i.e., only </a:t>
            </a:r>
            <a:r>
              <a:rPr lang="en-US" b="0" i="1" dirty="0" smtClean="0"/>
              <a:t>some</a:t>
            </a:r>
            <a:r>
              <a:rPr lang="en-US" b="0" dirty="0" smtClean="0"/>
              <a:t> process needs to decide, not </a:t>
            </a:r>
            <a:r>
              <a:rPr lang="en-US" b="0" i="1" dirty="0" smtClean="0"/>
              <a:t>all</a:t>
            </a:r>
            <a:r>
              <a:rPr lang="en-US" b="0" dirty="0" smtClean="0"/>
              <a:t>)</a:t>
            </a:r>
          </a:p>
          <a:p>
            <a:r>
              <a:rPr lang="en-US" b="0" dirty="0" smtClean="0"/>
              <a:t>Holds even for only two states: 0 and 1</a:t>
            </a:r>
            <a:endParaRPr lang="en-US" b="0" dirty="0"/>
          </a:p>
        </p:txBody>
      </p:sp>
      <p:sp>
        <p:nvSpPr>
          <p:cNvPr id="7" name="TextBox 6"/>
          <p:cNvSpPr txBox="1"/>
          <p:nvPr/>
        </p:nvSpPr>
        <p:spPr>
          <a:xfrm>
            <a:off x="3865946" y="19455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Arial" charset="0"/>
                <a:ea typeface="Arial" charset="0"/>
                <a:cs typeface="Arial" charset="0"/>
              </a:rPr>
              <a:t>1985</a:t>
            </a:r>
            <a:endParaRPr lang="en-US" sz="1800" dirty="0" smtClean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40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449421"/>
            <a:ext cx="8793804" cy="5008124"/>
          </a:xfrm>
        </p:spPr>
        <p:txBody>
          <a:bodyPr/>
          <a:lstStyle/>
          <a:p>
            <a:r>
              <a:rPr lang="en-US" dirty="0" smtClean="0"/>
              <a:t>Initial state of system can end in decision “0” or “1”</a:t>
            </a:r>
          </a:p>
          <a:p>
            <a:r>
              <a:rPr lang="en-US" dirty="0" smtClean="0"/>
              <a:t>Consider 5 processes, each in some initial state</a:t>
            </a:r>
          </a:p>
          <a:p>
            <a:pPr marL="857250" lvl="2" indent="0">
              <a:buNone/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r>
              <a:rPr lang="en-US" sz="3000" dirty="0" smtClean="0"/>
              <a:t>[ 1,1,0,1,1 </a:t>
            </a:r>
            <a:r>
              <a:rPr lang="en-US" sz="3000" dirty="0"/>
              <a:t>]   →  </a:t>
            </a:r>
            <a:r>
              <a:rPr lang="en-US" sz="3000" dirty="0" smtClean="0"/>
              <a:t>1 </a:t>
            </a:r>
          </a:p>
          <a:p>
            <a:pPr marL="857250" lvl="2" indent="0">
              <a:buNone/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r>
              <a:rPr lang="en-US" sz="3000" dirty="0" smtClean="0"/>
              <a:t>[ 1,1,0,1,</a:t>
            </a:r>
            <a:r>
              <a:rPr lang="en-US" sz="3000" dirty="0" smtClean="0">
                <a:solidFill>
                  <a:srgbClr val="FF0000"/>
                </a:solidFill>
              </a:rPr>
              <a:t>0</a:t>
            </a:r>
            <a:r>
              <a:rPr lang="en-US" sz="3000" dirty="0" smtClean="0"/>
              <a:t> </a:t>
            </a:r>
            <a:r>
              <a:rPr lang="en-US" sz="3000" dirty="0"/>
              <a:t>]   →  </a:t>
            </a:r>
            <a:r>
              <a:rPr lang="en-US" sz="3000" dirty="0" smtClean="0"/>
              <a:t>? </a:t>
            </a:r>
          </a:p>
          <a:p>
            <a:pPr marL="857250" lvl="2" indent="0">
              <a:buNone/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r>
              <a:rPr lang="en-US" sz="3000" dirty="0" smtClean="0"/>
              <a:t>[ 1,1,0,</a:t>
            </a:r>
            <a:r>
              <a:rPr lang="en-US" sz="3000" dirty="0" smtClean="0">
                <a:solidFill>
                  <a:srgbClr val="FF0000"/>
                </a:solidFill>
              </a:rPr>
              <a:t>0</a:t>
            </a:r>
            <a:r>
              <a:rPr lang="en-US" sz="3000" dirty="0" smtClean="0"/>
              <a:t>,0 </a:t>
            </a:r>
            <a:r>
              <a:rPr lang="en-US" sz="3000" dirty="0"/>
              <a:t>]   →  </a:t>
            </a:r>
            <a:r>
              <a:rPr lang="en-US" sz="3000" dirty="0" smtClean="0"/>
              <a:t>? </a:t>
            </a:r>
          </a:p>
          <a:p>
            <a:pPr marL="857250" lvl="2" indent="0">
              <a:buNone/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r>
              <a:rPr lang="en-US" sz="3000" dirty="0" smtClean="0"/>
              <a:t>[ 1,1,</a:t>
            </a:r>
            <a:r>
              <a:rPr lang="en-US" sz="3000" dirty="0" smtClean="0">
                <a:solidFill>
                  <a:srgbClr val="FF0000"/>
                </a:solidFill>
              </a:rPr>
              <a:t>1</a:t>
            </a:r>
            <a:r>
              <a:rPr lang="en-US" sz="3000" dirty="0" smtClean="0"/>
              <a:t>,0,0 </a:t>
            </a:r>
            <a:r>
              <a:rPr lang="en-US" sz="3000" dirty="0"/>
              <a:t>]   →  </a:t>
            </a:r>
            <a:r>
              <a:rPr lang="en-US" sz="3000" dirty="0" smtClean="0"/>
              <a:t>? </a:t>
            </a:r>
          </a:p>
          <a:p>
            <a:pPr marL="857250" lvl="2" indent="0">
              <a:buNone/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r>
              <a:rPr lang="en-US" sz="3000" dirty="0" smtClean="0"/>
              <a:t>[ 1,0,1,0,0 </a:t>
            </a:r>
            <a:r>
              <a:rPr lang="en-US" sz="3000" dirty="0"/>
              <a:t>]   </a:t>
            </a:r>
            <a:r>
              <a:rPr lang="en-US" sz="3000" dirty="0" smtClean="0"/>
              <a:t>→  0 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technical approach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47098" y="3564375"/>
            <a:ext cx="2819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Must exist two configurations here which differ in decision</a:t>
            </a:r>
          </a:p>
        </p:txBody>
      </p:sp>
    </p:spTree>
    <p:extLst>
      <p:ext uri="{BB962C8B-B14F-4D97-AF65-F5344CB8AC3E}">
        <p14:creationId xmlns:p14="http://schemas.microsoft.com/office/powerpoint/2010/main" val="47629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our 2PC commit problem</a:t>
            </a:r>
            <a:endParaRPr lang="en-US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4294967295"/>
          </p:nvPr>
        </p:nvSpPr>
        <p:spPr>
          <a:xfrm>
            <a:off x="4132528" y="2189303"/>
            <a:ext cx="4819673" cy="320639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400" b="1" dirty="0" smtClean="0"/>
              <a:t>C </a:t>
            </a:r>
            <a:r>
              <a:rPr lang="en-US" sz="2400" b="1" dirty="0" smtClean="0">
                <a:sym typeface="Wingdings"/>
              </a:rPr>
              <a:t> TC: </a:t>
            </a:r>
            <a:r>
              <a:rPr lang="en-US" sz="2400" i="1" dirty="0" smtClean="0"/>
              <a:t>“go!”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sz="2400" i="1" dirty="0" smtClean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400" b="1" dirty="0" smtClean="0"/>
              <a:t>TC </a:t>
            </a:r>
            <a:r>
              <a:rPr lang="en-US" sz="2400" b="1" dirty="0" smtClean="0">
                <a:sym typeface="Wingdings"/>
              </a:rPr>
              <a:t> A, B: </a:t>
            </a:r>
            <a:r>
              <a:rPr lang="en-US" sz="2400" i="1" dirty="0" smtClean="0"/>
              <a:t>“prepare!”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sz="2400" b="1" spc="-100" dirty="0" smtClean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400" b="1" spc="-100" dirty="0" smtClean="0"/>
              <a:t>A, B </a:t>
            </a:r>
            <a:r>
              <a:rPr lang="en-US" sz="2400" b="1" spc="-100" dirty="0" smtClean="0">
                <a:sym typeface="Wingdings"/>
              </a:rPr>
              <a:t> P: </a:t>
            </a:r>
            <a:r>
              <a:rPr lang="en-US" sz="2400" i="1" spc="-100" dirty="0" smtClean="0">
                <a:sym typeface="Wingdings"/>
              </a:rPr>
              <a:t>“yes” </a:t>
            </a:r>
            <a:r>
              <a:rPr lang="en-US" sz="2400" spc="-100" dirty="0" smtClean="0">
                <a:sym typeface="Wingdings"/>
              </a:rPr>
              <a:t>or </a:t>
            </a:r>
            <a:r>
              <a:rPr lang="en-US" sz="2400" i="1" spc="-100" dirty="0" smtClean="0">
                <a:sym typeface="Wingdings"/>
              </a:rPr>
              <a:t>“no”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sz="2400" b="1" spc="-100" dirty="0" smtClean="0">
              <a:sym typeface="Wingdings"/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400" b="1" spc="-100" dirty="0" smtClean="0">
                <a:sym typeface="Wingdings"/>
              </a:rPr>
              <a:t>TC  A, B:</a:t>
            </a:r>
            <a:r>
              <a:rPr lang="en-US" sz="2400" spc="-100" dirty="0" smtClean="0">
                <a:sym typeface="Wingdings"/>
              </a:rPr>
              <a:t> </a:t>
            </a:r>
            <a:r>
              <a:rPr lang="en-US" sz="2400" i="1" spc="-100" dirty="0" smtClean="0">
                <a:sym typeface="Wingdings"/>
              </a:rPr>
              <a:t>“</a:t>
            </a:r>
            <a:r>
              <a:rPr lang="en-US" sz="2400" i="1" spc="-100" dirty="0" smtClean="0">
                <a:solidFill>
                  <a:srgbClr val="0000FF"/>
                </a:solidFill>
                <a:sym typeface="Wingdings"/>
              </a:rPr>
              <a:t>commit!</a:t>
            </a:r>
            <a:r>
              <a:rPr lang="en-US" sz="2400" i="1" spc="-100" dirty="0" smtClean="0">
                <a:sym typeface="Wingdings"/>
              </a:rPr>
              <a:t>” </a:t>
            </a:r>
            <a:r>
              <a:rPr lang="en-US" sz="2400" spc="-100" dirty="0" smtClean="0">
                <a:sym typeface="Wingdings"/>
              </a:rPr>
              <a:t>or </a:t>
            </a:r>
            <a:r>
              <a:rPr lang="en-US" sz="2400" i="1" spc="-100" dirty="0" smtClean="0">
                <a:sym typeface="Wingdings"/>
              </a:rPr>
              <a:t>“</a:t>
            </a:r>
            <a:r>
              <a:rPr lang="en-US" sz="2400" i="1" spc="-100" dirty="0" smtClean="0">
                <a:solidFill>
                  <a:srgbClr val="FF3300"/>
                </a:solidFill>
                <a:sym typeface="Wingdings"/>
              </a:rPr>
              <a:t>abort!</a:t>
            </a:r>
            <a:r>
              <a:rPr lang="en-US" sz="2400" i="1" spc="-100" dirty="0" smtClean="0">
                <a:sym typeface="Wingdings"/>
              </a:rPr>
              <a:t>”</a:t>
            </a:r>
          </a:p>
        </p:txBody>
      </p:sp>
      <p:sp>
        <p:nvSpPr>
          <p:cNvPr id="20" name="Rectangle 19"/>
          <p:cNvSpPr>
            <a:spLocks/>
          </p:cNvSpPr>
          <p:nvPr/>
        </p:nvSpPr>
        <p:spPr bwMode="auto">
          <a:xfrm>
            <a:off x="1443444" y="2103606"/>
            <a:ext cx="968940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Client C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21" name="Rectangle 20"/>
          <p:cNvSpPr>
            <a:spLocks/>
          </p:cNvSpPr>
          <p:nvPr/>
        </p:nvSpPr>
        <p:spPr bwMode="auto">
          <a:xfrm>
            <a:off x="862760" y="3018511"/>
            <a:ext cx="1682701" cy="553998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800" spc="-150" dirty="0" smtClean="0">
                <a:latin typeface="Arial"/>
                <a:ea typeface="Gill Sans" pitchFamily="-84" charset="0"/>
                <a:cs typeface="Arial"/>
              </a:rPr>
              <a:t>Transaction Coordinator TC</a:t>
            </a:r>
            <a:endParaRPr lang="en-US" sz="1800" spc="-150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22" name="Rectangle 21"/>
          <p:cNvSpPr>
            <a:spLocks/>
          </p:cNvSpPr>
          <p:nvPr/>
        </p:nvSpPr>
        <p:spPr bwMode="auto">
          <a:xfrm>
            <a:off x="847541" y="5542620"/>
            <a:ext cx="1075339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Bank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pic>
        <p:nvPicPr>
          <p:cNvPr id="23" name="Picture 22" descr="Mac-Book-Black-On-48x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809" y="1949986"/>
            <a:ext cx="609600" cy="609600"/>
          </a:xfrm>
          <a:prstGeom prst="rect">
            <a:avLst/>
          </a:prstGeom>
        </p:spPr>
      </p:pic>
      <p:pic>
        <p:nvPicPr>
          <p:cNvPr id="24" name="Picture 23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809" y="3429336"/>
            <a:ext cx="609600" cy="609600"/>
          </a:xfrm>
          <a:prstGeom prst="rect">
            <a:avLst/>
          </a:prstGeom>
        </p:spPr>
      </p:pic>
      <p:pic>
        <p:nvPicPr>
          <p:cNvPr id="25" name="Picture 24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734" y="4812926"/>
            <a:ext cx="609600" cy="609600"/>
          </a:xfrm>
          <a:prstGeom prst="rect">
            <a:avLst/>
          </a:prstGeom>
        </p:spPr>
      </p:pic>
      <p:pic>
        <p:nvPicPr>
          <p:cNvPr id="26" name="Picture 25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884" y="4812926"/>
            <a:ext cx="609600" cy="609600"/>
          </a:xfrm>
          <a:prstGeom prst="rect">
            <a:avLst/>
          </a:prstGeom>
        </p:spPr>
      </p:pic>
      <p:cxnSp>
        <p:nvCxnSpPr>
          <p:cNvPr id="27" name="Curved Connector 8"/>
          <p:cNvCxnSpPr/>
          <p:nvPr/>
        </p:nvCxnSpPr>
        <p:spPr>
          <a:xfrm>
            <a:off x="3141409" y="3792501"/>
            <a:ext cx="271275" cy="1000970"/>
          </a:xfrm>
          <a:prstGeom prst="curvedConnector2">
            <a:avLst/>
          </a:prstGeom>
          <a:ln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8"/>
          <p:cNvCxnSpPr/>
          <p:nvPr/>
        </p:nvCxnSpPr>
        <p:spPr>
          <a:xfrm rot="10800000" flipV="1">
            <a:off x="2260535" y="3792501"/>
            <a:ext cx="271275" cy="1000970"/>
          </a:xfrm>
          <a:prstGeom prst="curvedConnector2">
            <a:avLst/>
          </a:prstGeom>
          <a:ln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6"/>
          <p:cNvSpPr>
            <a:spLocks/>
          </p:cNvSpPr>
          <p:nvPr/>
        </p:nvSpPr>
        <p:spPr bwMode="auto">
          <a:xfrm>
            <a:off x="2027664" y="5542621"/>
            <a:ext cx="422454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A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30" name="Rectangle 6"/>
          <p:cNvSpPr>
            <a:spLocks/>
          </p:cNvSpPr>
          <p:nvPr/>
        </p:nvSpPr>
        <p:spPr bwMode="auto">
          <a:xfrm>
            <a:off x="3218219" y="5542621"/>
            <a:ext cx="422454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B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cxnSp>
        <p:nvCxnSpPr>
          <p:cNvPr id="31" name="Curved Connector 8"/>
          <p:cNvCxnSpPr/>
          <p:nvPr/>
        </p:nvCxnSpPr>
        <p:spPr>
          <a:xfrm>
            <a:off x="2816736" y="2617951"/>
            <a:ext cx="0" cy="811385"/>
          </a:xfrm>
          <a:prstGeom prst="straightConnector1">
            <a:avLst/>
          </a:prstGeom>
          <a:ln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10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449421"/>
            <a:ext cx="8793804" cy="5008124"/>
          </a:xfrm>
        </p:spPr>
        <p:txBody>
          <a:bodyPr/>
          <a:lstStyle/>
          <a:p>
            <a:r>
              <a:rPr lang="en-US" dirty="0" smtClean="0"/>
              <a:t>Initial state of system can end in decision “0” or “1”</a:t>
            </a:r>
          </a:p>
          <a:p>
            <a:r>
              <a:rPr lang="en-US" dirty="0" smtClean="0"/>
              <a:t>Consider 5 processes, each in some initial state</a:t>
            </a:r>
          </a:p>
          <a:p>
            <a:pPr marL="857250" lvl="2" indent="0">
              <a:buNone/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r>
              <a:rPr lang="en-US" sz="3000" dirty="0" smtClean="0"/>
              <a:t>[ 1,1,0,1,1 </a:t>
            </a:r>
            <a:r>
              <a:rPr lang="en-US" sz="3000" dirty="0"/>
              <a:t>]   →  </a:t>
            </a:r>
            <a:r>
              <a:rPr lang="en-US" sz="3000" dirty="0" smtClean="0"/>
              <a:t>1 </a:t>
            </a:r>
          </a:p>
          <a:p>
            <a:pPr marL="857250" lvl="2" indent="0">
              <a:buNone/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r>
              <a:rPr lang="en-US" sz="3000" dirty="0" smtClean="0"/>
              <a:t>[ 1,1,0,1,0 </a:t>
            </a:r>
            <a:r>
              <a:rPr lang="en-US" sz="3000" dirty="0"/>
              <a:t>]   →  1</a:t>
            </a:r>
            <a:r>
              <a:rPr lang="en-US" sz="3000" dirty="0" smtClean="0"/>
              <a:t> </a:t>
            </a:r>
          </a:p>
          <a:p>
            <a:pPr marL="857250" lvl="2" indent="0">
              <a:buNone/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r>
              <a:rPr lang="en-US" sz="3000" dirty="0" smtClean="0"/>
              <a:t>[ 1,1,0,0,0 </a:t>
            </a:r>
            <a:r>
              <a:rPr lang="en-US" sz="3000" dirty="0"/>
              <a:t>]   →  </a:t>
            </a:r>
            <a:r>
              <a:rPr lang="en-US" sz="3000" dirty="0" smtClean="0"/>
              <a:t>1</a:t>
            </a:r>
          </a:p>
          <a:p>
            <a:pPr marL="857250" lvl="2" indent="0">
              <a:buNone/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r>
              <a:rPr lang="en-US" sz="3000" dirty="0" smtClean="0"/>
              <a:t>[ 1,1,1,0,0 </a:t>
            </a:r>
            <a:r>
              <a:rPr lang="en-US" sz="3000" dirty="0"/>
              <a:t>]   →  0</a:t>
            </a:r>
            <a:r>
              <a:rPr lang="en-US" sz="3000" dirty="0" smtClean="0"/>
              <a:t> </a:t>
            </a:r>
          </a:p>
          <a:p>
            <a:pPr marL="857250" lvl="2" indent="0">
              <a:buNone/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r>
              <a:rPr lang="en-US" sz="3000" dirty="0" smtClean="0"/>
              <a:t>[ 1,0,1,0,0 </a:t>
            </a:r>
            <a:r>
              <a:rPr lang="en-US" sz="3000" dirty="0"/>
              <a:t>]   </a:t>
            </a:r>
            <a:r>
              <a:rPr lang="en-US" sz="3000" dirty="0" smtClean="0"/>
              <a:t>→  0 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technical approach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28281" y="4181138"/>
            <a:ext cx="4645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Assume decision differs between these two processes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940405" y="4027250"/>
            <a:ext cx="369651" cy="1015663"/>
          </a:xfrm>
          <a:prstGeom prst="roundRect">
            <a:avLst/>
          </a:prstGeom>
          <a:noFill/>
          <a:ln w="50800"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9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449421"/>
            <a:ext cx="8793804" cy="5008124"/>
          </a:xfrm>
        </p:spPr>
        <p:txBody>
          <a:bodyPr/>
          <a:lstStyle/>
          <a:p>
            <a:r>
              <a:rPr lang="en-US" dirty="0" smtClean="0"/>
              <a:t>Goal:  Consensus holds in face of 1 failure</a:t>
            </a:r>
          </a:p>
          <a:p>
            <a:endParaRPr lang="en-US" dirty="0" smtClean="0"/>
          </a:p>
          <a:p>
            <a:pPr marL="857250" lvl="2" indent="0">
              <a:buNone/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endParaRPr lang="en-US" sz="3000" dirty="0" smtClean="0"/>
          </a:p>
          <a:p>
            <a:pPr marL="857250" lvl="2" indent="0">
              <a:buNone/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r>
              <a:rPr lang="en-US" sz="3000" dirty="0" smtClean="0"/>
              <a:t> </a:t>
            </a:r>
          </a:p>
          <a:p>
            <a:pPr marL="857250" lvl="2" indent="0">
              <a:buNone/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r>
              <a:rPr lang="en-US" sz="3000" dirty="0" smtClean="0"/>
              <a:t>[ 1,1,0,0,0 ]   → </a:t>
            </a:r>
          </a:p>
          <a:p>
            <a:pPr marL="857250" lvl="2" indent="0">
              <a:buNone/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r>
              <a:rPr lang="en-US" sz="3000" dirty="0" smtClean="0"/>
              <a:t>[ </a:t>
            </a:r>
            <a:r>
              <a:rPr lang="en-US" sz="3000" dirty="0"/>
              <a:t>1,1,1,0,0 ]   →  </a:t>
            </a:r>
            <a:r>
              <a:rPr lang="en-US" sz="3000" dirty="0" smtClean="0"/>
              <a:t> </a:t>
            </a:r>
            <a:endParaRPr lang="en-US" sz="3000" dirty="0"/>
          </a:p>
          <a:p>
            <a:pPr marL="857250" lvl="2" indent="0">
              <a:buNone/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r>
              <a:rPr lang="en-US" sz="3000" dirty="0" smtClean="0"/>
              <a:t> </a:t>
            </a:r>
            <a:endParaRPr lang="en-US" sz="3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technical approach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95911" y="2612618"/>
            <a:ext cx="63526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One of these </a:t>
            </a:r>
            <a:r>
              <a:rPr lang="en-US" sz="2400" dirty="0" err="1" smtClean="0">
                <a:latin typeface="Arial" charset="0"/>
                <a:ea typeface="Arial" charset="0"/>
                <a:cs typeface="Arial" charset="0"/>
              </a:rPr>
              <a:t>configs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 must be “bi-valent”: </a:t>
            </a:r>
          </a:p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Both futures possible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940405" y="4027250"/>
            <a:ext cx="369651" cy="1015663"/>
          </a:xfrm>
          <a:prstGeom prst="roundRect">
            <a:avLst/>
          </a:prstGeom>
          <a:solidFill>
            <a:srgbClr val="FF0000"/>
          </a:solidFill>
          <a:ln w="50800"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Content Placeholder 1"/>
          <p:cNvSpPr txBox="1">
            <a:spLocks/>
          </p:cNvSpPr>
          <p:nvPr/>
        </p:nvSpPr>
        <p:spPr bwMode="auto">
          <a:xfrm>
            <a:off x="3900265" y="4046704"/>
            <a:ext cx="797668" cy="1167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 b="0" dirty="0" smtClean="0"/>
              <a:t>1 | 0</a:t>
            </a:r>
          </a:p>
          <a:p>
            <a:pPr marL="0" indent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 b="0" dirty="0" smtClean="0"/>
              <a:t>0</a:t>
            </a:r>
            <a:endParaRPr lang="en-US" sz="3000" b="0" dirty="0"/>
          </a:p>
        </p:txBody>
      </p:sp>
    </p:spTree>
    <p:extLst>
      <p:ext uri="{BB962C8B-B14F-4D97-AF65-F5344CB8AC3E}">
        <p14:creationId xmlns:p14="http://schemas.microsoft.com/office/powerpoint/2010/main" val="3418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449420"/>
            <a:ext cx="7909884" cy="5316505"/>
          </a:xfrm>
        </p:spPr>
        <p:txBody>
          <a:bodyPr>
            <a:normAutofit/>
          </a:bodyPr>
          <a:lstStyle/>
          <a:p>
            <a:r>
              <a:rPr lang="en-US" dirty="0" smtClean="0"/>
              <a:t>Goal:  Consensus holds in face of 1 failure</a:t>
            </a:r>
          </a:p>
          <a:p>
            <a:endParaRPr lang="en-US" dirty="0" smtClean="0"/>
          </a:p>
          <a:p>
            <a:pPr marL="857250" lvl="2" indent="0">
              <a:buNone/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endParaRPr lang="en-US" sz="3000" dirty="0" smtClean="0"/>
          </a:p>
          <a:p>
            <a:pPr marL="857250" lvl="2" indent="0">
              <a:buNone/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r>
              <a:rPr lang="en-US" sz="3000" dirty="0" smtClean="0"/>
              <a:t> </a:t>
            </a:r>
          </a:p>
          <a:p>
            <a:pPr marL="857250" lvl="2" indent="0">
              <a:buNone/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r>
              <a:rPr lang="en-US" sz="3000" dirty="0" smtClean="0"/>
              <a:t>[ 1,1,0,0,0 ]   →  </a:t>
            </a:r>
          </a:p>
          <a:p>
            <a:pPr marL="857250" lvl="2" indent="0">
              <a:buNone/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r>
              <a:rPr lang="en-US" sz="3000" dirty="0" smtClean="0"/>
              <a:t>[ 1,1,1,0,0 </a:t>
            </a:r>
            <a:r>
              <a:rPr lang="en-US" sz="3000" dirty="0"/>
              <a:t>]   </a:t>
            </a:r>
            <a:r>
              <a:rPr lang="en-US" sz="3000" dirty="0" smtClean="0"/>
              <a:t>→</a:t>
            </a:r>
            <a:endParaRPr lang="en-US" sz="3000" dirty="0"/>
          </a:p>
          <a:p>
            <a:pPr>
              <a:spcBef>
                <a:spcPts val="3600"/>
              </a:spcBef>
              <a:tabLst>
                <a:tab pos="809625" algn="l"/>
                <a:tab pos="1076325" algn="l"/>
                <a:tab pos="1343025" algn="l"/>
                <a:tab pos="1619250" algn="l"/>
                <a:tab pos="1885950" algn="l"/>
              </a:tabLst>
            </a:pPr>
            <a:r>
              <a:rPr lang="en-US" dirty="0"/>
              <a:t>Key result:  All bi-valent states can remain in </a:t>
            </a:r>
            <a:r>
              <a:rPr lang="en-US" dirty="0" smtClean="0"/>
              <a:t>bi-valent </a:t>
            </a:r>
            <a:r>
              <a:rPr lang="en-US" dirty="0"/>
              <a:t>states after performing some </a:t>
            </a:r>
            <a:r>
              <a:rPr lang="en-US" dirty="0" smtClean="0"/>
              <a:t>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technical approach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940405" y="4027250"/>
            <a:ext cx="369651" cy="1015663"/>
          </a:xfrm>
          <a:prstGeom prst="roundRect">
            <a:avLst/>
          </a:prstGeom>
          <a:solidFill>
            <a:srgbClr val="FF0000"/>
          </a:solidFill>
          <a:ln w="50800">
            <a:solidFill>
              <a:srgbClr val="FF0000"/>
            </a:solidFill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95911" y="2612618"/>
            <a:ext cx="63526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One of these </a:t>
            </a:r>
            <a:r>
              <a:rPr lang="en-US" sz="2400" dirty="0" err="1" smtClean="0">
                <a:latin typeface="Arial" charset="0"/>
                <a:ea typeface="Arial" charset="0"/>
                <a:cs typeface="Arial" charset="0"/>
              </a:rPr>
              <a:t>configs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 must be “bi-valent”: </a:t>
            </a:r>
          </a:p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Both futures possible</a:t>
            </a:r>
          </a:p>
        </p:txBody>
      </p:sp>
      <p:sp>
        <p:nvSpPr>
          <p:cNvPr id="9" name="Content Placeholder 1"/>
          <p:cNvSpPr txBox="1">
            <a:spLocks/>
          </p:cNvSpPr>
          <p:nvPr/>
        </p:nvSpPr>
        <p:spPr bwMode="auto">
          <a:xfrm>
            <a:off x="3900265" y="4046704"/>
            <a:ext cx="797668" cy="1167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 b="0" dirty="0" smtClean="0"/>
              <a:t>1</a:t>
            </a:r>
          </a:p>
          <a:p>
            <a:pPr marL="0" indent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 b="0" dirty="0" smtClean="0"/>
              <a:t>0 | 1</a:t>
            </a:r>
            <a:endParaRPr lang="en-US" sz="3000" b="0" dirty="0"/>
          </a:p>
        </p:txBody>
      </p:sp>
    </p:spTree>
    <p:extLst>
      <p:ext uri="{BB962C8B-B14F-4D97-AF65-F5344CB8AC3E}">
        <p14:creationId xmlns:p14="http://schemas.microsoft.com/office/powerpoint/2010/main" val="31555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won’t believe this one trick!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50196" y="2052538"/>
            <a:ext cx="8380379" cy="3706237"/>
          </a:xfrm>
          <a:prstGeom prst="roundRect">
            <a:avLst>
              <a:gd name="adj" fmla="val 4973"/>
            </a:avLst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40000" dist="23000" dir="5400000" rotWithShape="0">
              <a:schemeClr val="tx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731520" lvl="1" indent="-514350" algn="l">
              <a:spcBef>
                <a:spcPts val="3000"/>
              </a:spcBef>
              <a:buFont typeface="+mj-lt"/>
              <a:buAutoNum type="arabicPeriod"/>
            </a:pPr>
            <a:r>
              <a:rPr lang="en-US" sz="2400" b="0" dirty="0">
                <a:solidFill>
                  <a:schemeClr val="tx1"/>
                </a:solidFill>
                <a:effectLst/>
              </a:rPr>
              <a:t>System thinks process </a:t>
            </a:r>
            <a:r>
              <a:rPr lang="en-US" sz="2400" b="0" i="1" dirty="0">
                <a:solidFill>
                  <a:schemeClr val="tx1"/>
                </a:solidFill>
                <a:effectLst/>
              </a:rPr>
              <a:t>p </a:t>
            </a:r>
            <a:r>
              <a:rPr lang="en-US" sz="2400" b="0" dirty="0">
                <a:solidFill>
                  <a:schemeClr val="tx1"/>
                </a:solidFill>
                <a:effectLst/>
              </a:rPr>
              <a:t>crashes, adapts to it…</a:t>
            </a:r>
          </a:p>
          <a:p>
            <a:pPr marL="731520" lvl="1" indent="-514350" algn="l">
              <a:spcBef>
                <a:spcPts val="3000"/>
              </a:spcBef>
              <a:buFont typeface="+mj-lt"/>
              <a:buAutoNum type="arabicPeriod"/>
            </a:pPr>
            <a:r>
              <a:rPr lang="en-US" sz="2400" b="0" dirty="0">
                <a:solidFill>
                  <a:schemeClr val="tx1"/>
                </a:solidFill>
                <a:effectLst/>
              </a:rPr>
              <a:t>But then </a:t>
            </a:r>
            <a:r>
              <a:rPr lang="en-US" sz="2400" b="0" i="1" dirty="0">
                <a:solidFill>
                  <a:schemeClr val="tx1"/>
                </a:solidFill>
                <a:effectLst/>
              </a:rPr>
              <a:t>p </a:t>
            </a:r>
            <a:r>
              <a:rPr lang="en-US" sz="2400" b="0" dirty="0">
                <a:solidFill>
                  <a:schemeClr val="tx1"/>
                </a:solidFill>
                <a:effectLst/>
              </a:rPr>
              <a:t>recovers and </a:t>
            </a:r>
            <a:r>
              <a:rPr lang="en-US" sz="2400" b="0" i="1" dirty="0">
                <a:solidFill>
                  <a:schemeClr val="tx1"/>
                </a:solidFill>
                <a:effectLst/>
              </a:rPr>
              <a:t>q</a:t>
            </a:r>
            <a:r>
              <a:rPr lang="en-US" sz="2400" b="0" dirty="0">
                <a:solidFill>
                  <a:schemeClr val="tx1"/>
                </a:solidFill>
                <a:effectLst/>
              </a:rPr>
              <a:t> crashes…</a:t>
            </a:r>
          </a:p>
          <a:p>
            <a:pPr marL="731520" lvl="1" indent="-514350" algn="l">
              <a:spcBef>
                <a:spcPts val="3000"/>
              </a:spcBef>
              <a:buFont typeface="+mj-lt"/>
              <a:buAutoNum type="arabicPeriod"/>
            </a:pPr>
            <a:r>
              <a:rPr lang="en-US" sz="2400" b="0" dirty="0">
                <a:solidFill>
                  <a:schemeClr val="tx1"/>
                </a:solidFill>
                <a:effectLst/>
              </a:rPr>
              <a:t>Needs to wait for </a:t>
            </a:r>
            <a:r>
              <a:rPr lang="en-US" sz="2400" b="0" i="1" dirty="0">
                <a:solidFill>
                  <a:schemeClr val="tx1"/>
                </a:solidFill>
                <a:effectLst/>
              </a:rPr>
              <a:t>p</a:t>
            </a:r>
            <a:r>
              <a:rPr lang="en-US" sz="2400" b="0" dirty="0">
                <a:solidFill>
                  <a:schemeClr val="tx1"/>
                </a:solidFill>
                <a:effectLst/>
              </a:rPr>
              <a:t> to rejoin, because can only handle 1 failure, which takes time for system to adapt …</a:t>
            </a:r>
          </a:p>
          <a:p>
            <a:pPr marL="731520" lvl="1" indent="-514350" algn="l">
              <a:spcBef>
                <a:spcPts val="3000"/>
              </a:spcBef>
              <a:buFont typeface="+mj-lt"/>
              <a:buAutoNum type="arabicPeriod"/>
            </a:pPr>
            <a:r>
              <a:rPr lang="en-US" sz="2400" b="0" i="1" dirty="0">
                <a:solidFill>
                  <a:schemeClr val="tx1"/>
                </a:solidFill>
                <a:effectLst/>
              </a:rPr>
              <a:t>… </a:t>
            </a:r>
            <a:r>
              <a:rPr lang="en-US" sz="2400" b="0" i="1" dirty="0" smtClean="0">
                <a:solidFill>
                  <a:schemeClr val="tx1"/>
                </a:solidFill>
                <a:effectLst/>
              </a:rPr>
              <a:t>repeat ad infinitum </a:t>
            </a:r>
            <a:r>
              <a:rPr lang="en-US" sz="2400" b="0" i="1" dirty="0">
                <a:solidFill>
                  <a:schemeClr val="tx1"/>
                </a:solidFill>
                <a:effectLst/>
              </a:rPr>
              <a:t>…</a:t>
            </a:r>
            <a:endParaRPr lang="en-US" sz="2400" b="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6374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449421"/>
            <a:ext cx="8793804" cy="5008124"/>
          </a:xfrm>
        </p:spPr>
        <p:txBody>
          <a:bodyPr>
            <a:noAutofit/>
          </a:bodyPr>
          <a:lstStyle/>
          <a:p>
            <a:r>
              <a:rPr lang="en-US" sz="2800" dirty="0" smtClean="0"/>
              <a:t>But remember</a:t>
            </a:r>
            <a:endParaRPr 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“Impossible” in the formal sense, i.e., “there does not exist”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Even though such situations are extremely unlikely …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 smtClean="0"/>
              <a:t>Circumventing FLP Impossibility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Probabilistically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Randomization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Partial Synchrony (e.g., “failure detectors”)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is not lost…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45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876" y="193657"/>
            <a:ext cx="7772400" cy="1166478"/>
          </a:xfrm>
        </p:spPr>
        <p:txBody>
          <a:bodyPr/>
          <a:lstStyle/>
          <a:p>
            <a:r>
              <a:rPr lang="en-US" dirty="0" smtClean="0"/>
              <a:t>Why should you care?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376" y="1375200"/>
            <a:ext cx="2250900" cy="2250900"/>
          </a:xfrm>
          <a:prstGeom prst="rect">
            <a:avLst/>
          </a:prstGeom>
        </p:spPr>
      </p:pic>
      <p:sp>
        <p:nvSpPr>
          <p:cNvPr id="7" name="Text Placeholder 2"/>
          <p:cNvSpPr txBox="1">
            <a:spLocks/>
          </p:cNvSpPr>
          <p:nvPr/>
        </p:nvSpPr>
        <p:spPr bwMode="auto">
          <a:xfrm>
            <a:off x="402095" y="1755057"/>
            <a:ext cx="7918344" cy="4848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  <a:normAutofit fontScale="85000" lnSpcReduction="10000"/>
          </a:bodyPr>
          <a:lstStyle>
            <a:lvl1pPr marL="0" indent="0" algn="ctr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None/>
              <a:defRPr sz="3200" kern="1200" spc="-50">
                <a:solidFill>
                  <a:schemeClr val="bg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457200" indent="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None/>
              <a:defRPr sz="1800" kern="1200" spc="-5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914400" indent="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None/>
              <a:defRPr sz="1600" kern="1200" spc="-5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371600" indent="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None/>
              <a:defRPr sz="1400" kern="1200" spc="-5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1828800" indent="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None/>
              <a:defRPr sz="1400" kern="1200" spc="-5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60000"/>
              </a:lnSpc>
            </a:pPr>
            <a:r>
              <a:rPr lang="en-US" sz="2800" b="0" i="1" dirty="0" smtClean="0">
                <a:solidFill>
                  <a:schemeClr val="bg1"/>
                </a:solidFill>
              </a:rPr>
              <a:t>Werner </a:t>
            </a:r>
            <a:r>
              <a:rPr lang="en-US" sz="2800" b="0" i="1" dirty="0" err="1" smtClean="0">
                <a:solidFill>
                  <a:schemeClr val="bg1"/>
                </a:solidFill>
              </a:rPr>
              <a:t>Vogels</a:t>
            </a:r>
            <a:r>
              <a:rPr lang="en-US" sz="2800" b="0" i="1" dirty="0" smtClean="0">
                <a:solidFill>
                  <a:schemeClr val="bg1"/>
                </a:solidFill>
              </a:rPr>
              <a:t>, Amazon CTO</a:t>
            </a:r>
            <a:endParaRPr lang="en-US" sz="2200" b="0" i="1" dirty="0">
              <a:solidFill>
                <a:schemeClr val="bg1"/>
              </a:solidFill>
            </a:endParaRPr>
          </a:p>
          <a:p>
            <a:pPr lvl="1">
              <a:lnSpc>
                <a:spcPct val="220000"/>
              </a:lnSpc>
            </a:pPr>
            <a:r>
              <a:rPr lang="en-US" sz="2200" b="0" u="sng" dirty="0">
                <a:solidFill>
                  <a:schemeClr val="bg1"/>
                </a:solidFill>
              </a:rPr>
              <a:t>Job </a:t>
            </a:r>
            <a:r>
              <a:rPr lang="en-US" sz="2200" b="0" u="sng" dirty="0" smtClean="0">
                <a:solidFill>
                  <a:schemeClr val="bg1"/>
                </a:solidFill>
              </a:rPr>
              <a:t>openings </a:t>
            </a:r>
            <a:r>
              <a:rPr lang="en-US" sz="2200" b="0" u="sng" dirty="0">
                <a:solidFill>
                  <a:schemeClr val="bg1"/>
                </a:solidFill>
              </a:rPr>
              <a:t>in m</a:t>
            </a:r>
            <a:r>
              <a:rPr lang="en-US" sz="2200" b="0" u="sng" dirty="0" smtClean="0">
                <a:solidFill>
                  <a:schemeClr val="bg1"/>
                </a:solidFill>
              </a:rPr>
              <a:t>y group</a:t>
            </a:r>
            <a:endParaRPr lang="en-US" sz="2200" b="0" u="sng" dirty="0">
              <a:solidFill>
                <a:schemeClr val="bg1"/>
              </a:solidFill>
            </a:endParaRPr>
          </a:p>
          <a:p>
            <a:pPr lvl="1">
              <a:lnSpc>
                <a:spcPct val="160000"/>
              </a:lnSpc>
            </a:pPr>
            <a:r>
              <a:rPr lang="en-US" sz="2200" b="0" dirty="0">
                <a:solidFill>
                  <a:schemeClr val="bg1"/>
                </a:solidFill>
              </a:rPr>
              <a:t>What kind of things am I looking for in you?</a:t>
            </a:r>
          </a:p>
          <a:p>
            <a:pPr lvl="1"/>
            <a:endParaRPr lang="en-US" sz="2200" b="0" i="1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i="1" dirty="0" smtClean="0">
                <a:solidFill>
                  <a:schemeClr val="bg1"/>
                </a:solidFill>
              </a:rPr>
              <a:t>“You </a:t>
            </a:r>
            <a:r>
              <a:rPr lang="en-US" sz="2200" i="1" dirty="0">
                <a:solidFill>
                  <a:schemeClr val="bg1"/>
                </a:solidFill>
              </a:rPr>
              <a:t>know your distributed systems theory</a:t>
            </a:r>
            <a:r>
              <a:rPr lang="en-US" sz="2200" dirty="0">
                <a:solidFill>
                  <a:schemeClr val="bg1"/>
                </a:solidFill>
              </a:rPr>
              <a:t>: </a:t>
            </a:r>
            <a:r>
              <a:rPr lang="en-US" sz="2200" b="0" dirty="0">
                <a:solidFill>
                  <a:schemeClr val="bg1"/>
                </a:solidFill>
              </a:rPr>
              <a:t>You know about logical time, snapshots, stability, message ordering, but also acid and multi-level transactions. </a:t>
            </a:r>
            <a:r>
              <a:rPr lang="en-US" sz="2200" dirty="0">
                <a:solidFill>
                  <a:srgbClr val="FFFF00"/>
                </a:solidFill>
              </a:rPr>
              <a:t>You have heard about the FLP impossibility argument. </a:t>
            </a:r>
            <a:r>
              <a:rPr lang="en-US" sz="2200" b="0" dirty="0">
                <a:solidFill>
                  <a:schemeClr val="bg1"/>
                </a:solidFill>
              </a:rPr>
              <a:t>You know why failure detectors can solve it (but you do not have to remember which one diamond-w was). </a:t>
            </a:r>
            <a:r>
              <a:rPr lang="en-US" sz="2200" dirty="0">
                <a:solidFill>
                  <a:srgbClr val="FFFF00"/>
                </a:solidFill>
              </a:rPr>
              <a:t>You have at least once tried to understand </a:t>
            </a:r>
            <a:r>
              <a:rPr lang="en-US" sz="2200" dirty="0" err="1">
                <a:solidFill>
                  <a:srgbClr val="FFFF00"/>
                </a:solidFill>
              </a:rPr>
              <a:t>Paxos</a:t>
            </a:r>
            <a:r>
              <a:rPr lang="en-US" sz="2200" dirty="0">
                <a:solidFill>
                  <a:srgbClr val="FFFF00"/>
                </a:solidFill>
              </a:rPr>
              <a:t> by reading the original </a:t>
            </a:r>
            <a:r>
              <a:rPr lang="en-US" sz="2200" dirty="0" smtClean="0">
                <a:solidFill>
                  <a:srgbClr val="FFFF00"/>
                </a:solidFill>
              </a:rPr>
              <a:t>paper.”</a:t>
            </a:r>
            <a:endParaRPr lang="en-US" sz="2200" i="1" dirty="0">
              <a:solidFill>
                <a:srgbClr val="FFFF00"/>
              </a:solidFill>
            </a:endParaRPr>
          </a:p>
          <a:p>
            <a:pPr lvl="1"/>
            <a:endParaRPr lang="en-US" b="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92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0" y="562550"/>
            <a:ext cx="7772400" cy="1166478"/>
          </a:xfrm>
        </p:spPr>
        <p:txBody>
          <a:bodyPr/>
          <a:lstStyle/>
          <a:p>
            <a:r>
              <a:rPr lang="en-US" sz="3600" dirty="0" err="1" smtClean="0"/>
              <a:t>Paxos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730" y="1850948"/>
            <a:ext cx="7672040" cy="4366972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2600" dirty="0" smtClean="0"/>
              <a:t>Safety</a:t>
            </a:r>
          </a:p>
          <a:p>
            <a:pPr marL="914400" lvl="1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.HelveticaNeueDeskInterface-Regular" charset="-120"/>
              <a:buChar char="–"/>
            </a:pPr>
            <a:r>
              <a:rPr lang="en-US" sz="2200" dirty="0" smtClean="0">
                <a:solidFill>
                  <a:schemeClr val="bg1">
                    <a:lumMod val="85000"/>
                  </a:schemeClr>
                </a:solidFill>
              </a:rPr>
              <a:t>Only a single value is chosen </a:t>
            </a:r>
          </a:p>
          <a:p>
            <a:pPr marL="914400" lvl="1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.HelveticaNeueDeskInterface-Regular" charset="-120"/>
              <a:buChar char="–"/>
            </a:pPr>
            <a:r>
              <a:rPr lang="en-US" sz="2200" dirty="0">
                <a:solidFill>
                  <a:schemeClr val="bg1">
                    <a:lumMod val="85000"/>
                  </a:schemeClr>
                </a:solidFill>
              </a:rPr>
              <a:t>Only a proposed value can be </a:t>
            </a:r>
            <a:r>
              <a:rPr lang="en-US" sz="2200" dirty="0" smtClean="0">
                <a:solidFill>
                  <a:schemeClr val="bg1">
                    <a:lumMod val="85000"/>
                  </a:schemeClr>
                </a:solidFill>
              </a:rPr>
              <a:t>chosen</a:t>
            </a:r>
          </a:p>
          <a:p>
            <a:pPr marL="914400" lvl="1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.HelveticaNeueDeskInterface-Regular" charset="-120"/>
              <a:buChar char="–"/>
            </a:pPr>
            <a:r>
              <a:rPr lang="en-US" sz="2200" dirty="0" smtClean="0">
                <a:solidFill>
                  <a:schemeClr val="bg1">
                    <a:lumMod val="85000"/>
                  </a:schemeClr>
                </a:solidFill>
              </a:rPr>
              <a:t>Only chosen values are learned by processes </a:t>
            </a:r>
          </a:p>
          <a:p>
            <a:pPr marL="457200" indent="-457200" algn="l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2600" dirty="0" smtClean="0"/>
              <a:t>Liveness ***</a:t>
            </a:r>
          </a:p>
          <a:p>
            <a:pPr marL="914400" lvl="1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.HelveticaNeueDeskInterface-Regular" charset="-120"/>
              <a:buChar char="–"/>
            </a:pPr>
            <a:r>
              <a:rPr lang="en-US" sz="2200" dirty="0" smtClean="0">
                <a:solidFill>
                  <a:schemeClr val="bg1">
                    <a:lumMod val="85000"/>
                  </a:schemeClr>
                </a:solidFill>
              </a:rPr>
              <a:t>Some proposed value eventually chosen if fewer than half of processes fail</a:t>
            </a:r>
          </a:p>
          <a:p>
            <a:pPr marL="914400" lvl="1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.HelveticaNeueDeskInterface-Regular" charset="-120"/>
              <a:buChar char="–"/>
            </a:pPr>
            <a:r>
              <a:rPr lang="en-US" sz="2200" dirty="0" smtClean="0">
                <a:solidFill>
                  <a:schemeClr val="bg1">
                    <a:lumMod val="85000"/>
                  </a:schemeClr>
                </a:solidFill>
              </a:rPr>
              <a:t>If value is chosen, a process eventually learns it</a:t>
            </a:r>
            <a:endParaRPr lang="en-US" sz="2200" dirty="0">
              <a:solidFill>
                <a:schemeClr val="bg1">
                  <a:lumMod val="85000"/>
                </a:schemeClr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1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of a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196" y="1843547"/>
            <a:ext cx="8565204" cy="461399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Three conceptual roles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Proposers</a:t>
            </a:r>
            <a:r>
              <a:rPr lang="en-US" sz="2400" dirty="0" smtClean="0"/>
              <a:t> propose values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Acceptors</a:t>
            </a:r>
            <a:r>
              <a:rPr lang="en-US" sz="2400" dirty="0"/>
              <a:t> </a:t>
            </a:r>
            <a:r>
              <a:rPr lang="en-US" sz="2400" dirty="0" smtClean="0"/>
              <a:t>accept values, where chosen if majority accept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  <a:sym typeface="Wingdings"/>
              </a:rPr>
              <a:t>Learners</a:t>
            </a:r>
            <a:r>
              <a:rPr lang="en-US" sz="2400" dirty="0" smtClean="0">
                <a:sym typeface="Wingdings"/>
              </a:rPr>
              <a:t> learn the outcome (chosen value)</a:t>
            </a:r>
          </a:p>
          <a:p>
            <a:endParaRPr lang="en-US" sz="2800" dirty="0" smtClean="0">
              <a:sym typeface="Wingdings"/>
            </a:endParaRPr>
          </a:p>
          <a:p>
            <a:r>
              <a:rPr lang="en-US" sz="2800" dirty="0" smtClean="0">
                <a:sym typeface="Wingdings"/>
              </a:rPr>
              <a:t>In reality, a process can play any/all roles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27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09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Strawman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196" y="1843547"/>
            <a:ext cx="8565204" cy="501445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3 proposers, 1 acceptor</a:t>
            </a:r>
          </a:p>
          <a:p>
            <a:pPr lvl="1"/>
            <a:r>
              <a:rPr lang="en-US" sz="2400" dirty="0" smtClean="0">
                <a:sym typeface="Wingdings"/>
              </a:rPr>
              <a:t>Acceptor accepts first value received</a:t>
            </a:r>
          </a:p>
          <a:p>
            <a:pPr lvl="1"/>
            <a:r>
              <a:rPr lang="en-US" sz="2400" dirty="0" smtClean="0">
                <a:sym typeface="Wingdings"/>
              </a:rPr>
              <a:t>No liveness on failure</a:t>
            </a:r>
          </a:p>
          <a:p>
            <a:pPr>
              <a:lnSpc>
                <a:spcPct val="200000"/>
              </a:lnSpc>
            </a:pPr>
            <a:r>
              <a:rPr lang="en-US" sz="2800" dirty="0" smtClean="0">
                <a:sym typeface="Wingdings"/>
              </a:rPr>
              <a:t>3 proposals, 3 acceptors</a:t>
            </a:r>
          </a:p>
          <a:p>
            <a:pPr lvl="1"/>
            <a:r>
              <a:rPr lang="en-US" sz="2400" dirty="0" smtClean="0">
                <a:sym typeface="Wingdings"/>
              </a:rPr>
              <a:t>Accept first value received, acceptors choose common value known by majority</a:t>
            </a:r>
          </a:p>
          <a:p>
            <a:pPr lvl="1"/>
            <a:r>
              <a:rPr lang="en-US" sz="2400" dirty="0" smtClean="0">
                <a:sym typeface="Wingdings"/>
              </a:rPr>
              <a:t>But no such majority is guaranteed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28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98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196" y="1449421"/>
            <a:ext cx="8793804" cy="500812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Each acceptor accepts </a:t>
            </a:r>
            <a:r>
              <a:rPr lang="en-US" sz="2800" i="1" dirty="0" smtClean="0">
                <a:solidFill>
                  <a:srgbClr val="FF0000"/>
                </a:solidFill>
              </a:rPr>
              <a:t>multiple proposals</a:t>
            </a:r>
            <a:endParaRPr lang="en-US" sz="2800" dirty="0" smtClean="0"/>
          </a:p>
          <a:p>
            <a:pPr lvl="1"/>
            <a:r>
              <a:rPr lang="en-US" sz="2400" dirty="0" smtClean="0"/>
              <a:t>Hopefully one of multiple accepted proposals will have a majority vote (and we determine that)</a:t>
            </a:r>
          </a:p>
          <a:p>
            <a:pPr lvl="1"/>
            <a:r>
              <a:rPr lang="en-US" sz="2400" dirty="0" smtClean="0"/>
              <a:t>If not, rinse and repeat (more on this)</a:t>
            </a:r>
          </a:p>
          <a:p>
            <a:r>
              <a:rPr lang="en-US" sz="2800" dirty="0" smtClean="0"/>
              <a:t>How do we select among multiple proposals?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Ordering: </a:t>
            </a:r>
            <a:r>
              <a:rPr lang="en-US" sz="2800" dirty="0" smtClean="0"/>
              <a:t>proposal is tuple </a:t>
            </a:r>
            <a:r>
              <a:rPr lang="en-US" sz="2800" dirty="0" smtClean="0">
                <a:solidFill>
                  <a:srgbClr val="0000FF"/>
                </a:solidFill>
              </a:rPr>
              <a:t>(proposal #, value) = (n, </a:t>
            </a:r>
            <a:r>
              <a:rPr lang="en-US" sz="2800" dirty="0">
                <a:solidFill>
                  <a:srgbClr val="0000FF"/>
                </a:solidFill>
              </a:rPr>
              <a:t>v</a:t>
            </a:r>
            <a:r>
              <a:rPr lang="en-US" sz="2800" dirty="0" smtClean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US" sz="2400" dirty="0" smtClean="0"/>
              <a:t>Proposal </a:t>
            </a:r>
            <a:r>
              <a:rPr lang="en-US" sz="2400" dirty="0"/>
              <a:t># strictly increasing, globally </a:t>
            </a:r>
            <a:r>
              <a:rPr lang="en-US" sz="2400" dirty="0" smtClean="0"/>
              <a:t>unique</a:t>
            </a:r>
          </a:p>
          <a:p>
            <a:pPr lvl="1"/>
            <a:r>
              <a:rPr lang="en-US" sz="2400" dirty="0" smtClean="0"/>
              <a:t>Globally unique?  Trick: set </a:t>
            </a:r>
            <a:r>
              <a:rPr lang="en-US" sz="2400" dirty="0"/>
              <a:t>low-order bits to proposer’s </a:t>
            </a:r>
            <a:r>
              <a:rPr lang="en-US" sz="2400" dirty="0" smtClean="0"/>
              <a:t>ID</a:t>
            </a:r>
            <a:endParaRPr lang="en-US" sz="2400" dirty="0"/>
          </a:p>
          <a:p>
            <a:pPr lvl="1"/>
            <a:endParaRPr lang="en-US" sz="2400" dirty="0"/>
          </a:p>
          <a:p>
            <a:endParaRPr lang="en-US" sz="2800" dirty="0" smtClean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29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83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our 2PC commit problem</a:t>
            </a:r>
            <a:endParaRPr lang="en-US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4294967295"/>
          </p:nvPr>
        </p:nvSpPr>
        <p:spPr>
          <a:xfrm>
            <a:off x="4132528" y="2189303"/>
            <a:ext cx="4782872" cy="397803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Who acts as TC?</a:t>
            </a:r>
          </a:p>
          <a:p>
            <a:pPr>
              <a:lnSpc>
                <a:spcPct val="90000"/>
              </a:lnSpc>
            </a:pPr>
            <a:r>
              <a:rPr lang="en-US" sz="2800" spc="-100" dirty="0" smtClean="0">
                <a:sym typeface="Wingdings"/>
              </a:rPr>
              <a:t>Which server(s) own the account of A?  B?</a:t>
            </a:r>
          </a:p>
          <a:p>
            <a:pPr>
              <a:lnSpc>
                <a:spcPct val="90000"/>
              </a:lnSpc>
            </a:pPr>
            <a:endParaRPr lang="en-US" sz="2800" spc="-100" dirty="0" smtClean="0">
              <a:sym typeface="Wingdings"/>
            </a:endParaRPr>
          </a:p>
          <a:p>
            <a:pPr>
              <a:lnSpc>
                <a:spcPct val="90000"/>
              </a:lnSpc>
            </a:pPr>
            <a:r>
              <a:rPr lang="en-US" sz="2800" spc="-100" dirty="0" smtClean="0">
                <a:sym typeface="Wingdings"/>
              </a:rPr>
              <a:t>Who takes over if TC fails?  What about if A or B fail?</a:t>
            </a:r>
          </a:p>
        </p:txBody>
      </p:sp>
      <p:sp>
        <p:nvSpPr>
          <p:cNvPr id="20" name="Rectangle 19"/>
          <p:cNvSpPr>
            <a:spLocks/>
          </p:cNvSpPr>
          <p:nvPr/>
        </p:nvSpPr>
        <p:spPr bwMode="auto">
          <a:xfrm>
            <a:off x="1443444" y="2103606"/>
            <a:ext cx="968940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Client C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21" name="Rectangle 20"/>
          <p:cNvSpPr>
            <a:spLocks/>
          </p:cNvSpPr>
          <p:nvPr/>
        </p:nvSpPr>
        <p:spPr bwMode="auto">
          <a:xfrm>
            <a:off x="862760" y="3018511"/>
            <a:ext cx="1682701" cy="553998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800" spc="-150" dirty="0" smtClean="0">
                <a:latin typeface="Arial"/>
                <a:ea typeface="Gill Sans" pitchFamily="-84" charset="0"/>
                <a:cs typeface="Arial"/>
              </a:rPr>
              <a:t>Transaction Coordinator TC</a:t>
            </a:r>
            <a:endParaRPr lang="en-US" sz="1800" spc="-150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22" name="Rectangle 21"/>
          <p:cNvSpPr>
            <a:spLocks/>
          </p:cNvSpPr>
          <p:nvPr/>
        </p:nvSpPr>
        <p:spPr bwMode="auto">
          <a:xfrm>
            <a:off x="847541" y="5542620"/>
            <a:ext cx="1075339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Bank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pic>
        <p:nvPicPr>
          <p:cNvPr id="23" name="Picture 22" descr="Mac-Book-Black-On-48x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809" y="1949986"/>
            <a:ext cx="609600" cy="609600"/>
          </a:xfrm>
          <a:prstGeom prst="rect">
            <a:avLst/>
          </a:prstGeom>
        </p:spPr>
      </p:pic>
      <p:pic>
        <p:nvPicPr>
          <p:cNvPr id="24" name="Picture 23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809" y="3429336"/>
            <a:ext cx="609600" cy="609600"/>
          </a:xfrm>
          <a:prstGeom prst="rect">
            <a:avLst/>
          </a:prstGeom>
        </p:spPr>
      </p:pic>
      <p:pic>
        <p:nvPicPr>
          <p:cNvPr id="25" name="Picture 24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734" y="4812926"/>
            <a:ext cx="609600" cy="609600"/>
          </a:xfrm>
          <a:prstGeom prst="rect">
            <a:avLst/>
          </a:prstGeom>
        </p:spPr>
      </p:pic>
      <p:pic>
        <p:nvPicPr>
          <p:cNvPr id="26" name="Picture 25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884" y="4812926"/>
            <a:ext cx="609600" cy="609600"/>
          </a:xfrm>
          <a:prstGeom prst="rect">
            <a:avLst/>
          </a:prstGeom>
        </p:spPr>
      </p:pic>
      <p:cxnSp>
        <p:nvCxnSpPr>
          <p:cNvPr id="27" name="Curved Connector 8"/>
          <p:cNvCxnSpPr/>
          <p:nvPr/>
        </p:nvCxnSpPr>
        <p:spPr>
          <a:xfrm>
            <a:off x="3141409" y="3792501"/>
            <a:ext cx="271275" cy="1000970"/>
          </a:xfrm>
          <a:prstGeom prst="curvedConnector2">
            <a:avLst/>
          </a:prstGeom>
          <a:ln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8"/>
          <p:cNvCxnSpPr/>
          <p:nvPr/>
        </p:nvCxnSpPr>
        <p:spPr>
          <a:xfrm rot="10800000" flipV="1">
            <a:off x="2260535" y="3792501"/>
            <a:ext cx="271275" cy="1000970"/>
          </a:xfrm>
          <a:prstGeom prst="curvedConnector2">
            <a:avLst/>
          </a:prstGeom>
          <a:ln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6"/>
          <p:cNvSpPr>
            <a:spLocks/>
          </p:cNvSpPr>
          <p:nvPr/>
        </p:nvSpPr>
        <p:spPr bwMode="auto">
          <a:xfrm>
            <a:off x="2027664" y="5542621"/>
            <a:ext cx="422454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A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30" name="Rectangle 6"/>
          <p:cNvSpPr>
            <a:spLocks/>
          </p:cNvSpPr>
          <p:nvPr/>
        </p:nvSpPr>
        <p:spPr bwMode="auto">
          <a:xfrm>
            <a:off x="3218219" y="5542621"/>
            <a:ext cx="422454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B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cxnSp>
        <p:nvCxnSpPr>
          <p:cNvPr id="31" name="Curved Connector 8"/>
          <p:cNvCxnSpPr/>
          <p:nvPr/>
        </p:nvCxnSpPr>
        <p:spPr>
          <a:xfrm>
            <a:off x="2816736" y="2617951"/>
            <a:ext cx="0" cy="811385"/>
          </a:xfrm>
          <a:prstGeom prst="straightConnector1">
            <a:avLst/>
          </a:prstGeom>
          <a:ln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49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r>
              <a:rPr lang="en-US" dirty="0" smtClean="0"/>
              <a:t> Protocol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196" y="1449421"/>
            <a:ext cx="8793804" cy="500812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Proposers:</a:t>
            </a:r>
            <a:endParaRPr lang="en-US" dirty="0">
              <a:solidFill>
                <a:srgbClr val="0000FF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/>
              <a:t>Choose a proposal number 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/>
              <a:t>Ask acceptors </a:t>
            </a:r>
            <a:r>
              <a:rPr lang="en-US" sz="2600" dirty="0"/>
              <a:t>if </a:t>
            </a:r>
            <a:r>
              <a:rPr lang="en-US" sz="2600" dirty="0" smtClean="0"/>
              <a:t>any accepted proposals with </a:t>
            </a:r>
            <a:r>
              <a:rPr lang="en-US" sz="2600" dirty="0" err="1" smtClean="0"/>
              <a:t>n</a:t>
            </a:r>
            <a:r>
              <a:rPr lang="en-US" sz="2600" baseline="-25000" dirty="0" err="1"/>
              <a:t>a</a:t>
            </a:r>
            <a:r>
              <a:rPr lang="en-US" sz="2600" dirty="0" smtClean="0"/>
              <a:t> &lt; n</a:t>
            </a: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If </a:t>
            </a:r>
            <a:r>
              <a:rPr lang="en-US" sz="2600" dirty="0" smtClean="0"/>
              <a:t>existing proposal </a:t>
            </a:r>
            <a:r>
              <a:rPr lang="en-US" sz="2600" dirty="0" err="1" smtClean="0"/>
              <a:t>v</a:t>
            </a:r>
            <a:r>
              <a:rPr lang="en-US" sz="2600" baseline="-25000" dirty="0" err="1"/>
              <a:t>a</a:t>
            </a:r>
            <a:r>
              <a:rPr lang="en-US" sz="2600" dirty="0" smtClean="0"/>
              <a:t> returned, propose same value (n, </a:t>
            </a:r>
            <a:r>
              <a:rPr lang="en-US" sz="2600" dirty="0" err="1" smtClean="0"/>
              <a:t>v</a:t>
            </a:r>
            <a:r>
              <a:rPr lang="en-US" sz="2600" baseline="-25000" dirty="0" err="1"/>
              <a:t>a</a:t>
            </a:r>
            <a:r>
              <a:rPr lang="en-US" sz="2600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/>
              <a:t>Otherwise, propose own value (n, v)</a:t>
            </a:r>
            <a:endParaRPr lang="en-US" sz="2600" dirty="0"/>
          </a:p>
          <a:p>
            <a:pPr marL="457200" lvl="1" indent="0">
              <a:buNone/>
            </a:pPr>
            <a:r>
              <a:rPr lang="en-US" dirty="0" smtClean="0"/>
              <a:t>Note </a:t>
            </a:r>
            <a:r>
              <a:rPr lang="en-US" dirty="0" smtClean="0">
                <a:solidFill>
                  <a:srgbClr val="FF0000"/>
                </a:solidFill>
              </a:rPr>
              <a:t>altruism</a:t>
            </a:r>
            <a:r>
              <a:rPr lang="en-US" dirty="0" smtClean="0"/>
              <a:t>: goal is to reach consensus, not “win”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Accepters </a:t>
            </a:r>
            <a:r>
              <a:rPr lang="en-US" dirty="0" smtClean="0"/>
              <a:t>try to accept value with highest proposal n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Learners </a:t>
            </a:r>
            <a:r>
              <a:rPr lang="en-US" dirty="0" smtClean="0"/>
              <a:t>are passive and wait for the outcome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30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83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err="1" smtClean="0"/>
              <a:t>Paxos</a:t>
            </a:r>
            <a:r>
              <a:rPr lang="en-US" dirty="0" smtClean="0"/>
              <a:t> Phase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 smtClean="0">
                <a:solidFill>
                  <a:srgbClr val="0000FF"/>
                </a:solidFill>
              </a:rPr>
              <a:t>Proposer: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400" dirty="0" smtClean="0"/>
              <a:t>Choose proposal number n, send &lt;prepare, n&gt; to acceptors</a:t>
            </a:r>
          </a:p>
          <a:p>
            <a:pPr>
              <a:spcBef>
                <a:spcPts val="1600"/>
              </a:spcBef>
              <a:spcAft>
                <a:spcPts val="400"/>
              </a:spcAft>
            </a:pPr>
            <a:r>
              <a:rPr lang="en-US" sz="2800" dirty="0" smtClean="0">
                <a:solidFill>
                  <a:srgbClr val="0000FF"/>
                </a:solidFill>
              </a:rPr>
              <a:t>Acceptors: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 smtClean="0"/>
              <a:t>If n </a:t>
            </a:r>
            <a:r>
              <a:rPr lang="en-US" sz="2400" dirty="0"/>
              <a:t>&gt; </a:t>
            </a:r>
            <a:r>
              <a:rPr lang="en-US" sz="2400" dirty="0" err="1" smtClean="0"/>
              <a:t>n</a:t>
            </a:r>
            <a:r>
              <a:rPr lang="en-US" sz="2400" baseline="-25000" dirty="0" err="1" smtClean="0"/>
              <a:t>h</a:t>
            </a:r>
            <a:endParaRPr lang="en-US" sz="2400" baseline="-25000" dirty="0" smtClean="0"/>
          </a:p>
          <a:p>
            <a:pPr lvl="2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err="1"/>
              <a:t>n</a:t>
            </a:r>
            <a:r>
              <a:rPr lang="en-US" baseline="-25000" dirty="0" err="1"/>
              <a:t>h</a:t>
            </a:r>
            <a:r>
              <a:rPr lang="en-US" dirty="0"/>
              <a:t> = n     </a:t>
            </a:r>
            <a:r>
              <a:rPr lang="en-US" sz="2000" dirty="0">
                <a:solidFill>
                  <a:srgbClr val="FF0000"/>
                </a:solidFill>
              </a:rPr>
              <a:t>← promise not to accept any new proposals n’ &lt; </a:t>
            </a:r>
            <a:r>
              <a:rPr lang="en-US" sz="2000" dirty="0" smtClean="0">
                <a:solidFill>
                  <a:srgbClr val="FF0000"/>
                </a:solidFill>
              </a:rPr>
              <a:t>n</a:t>
            </a:r>
          </a:p>
          <a:p>
            <a:pPr lvl="2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If no </a:t>
            </a:r>
            <a:r>
              <a:rPr lang="en-US" dirty="0"/>
              <a:t>prior proposal accepted</a:t>
            </a:r>
            <a:endParaRPr lang="en-US" sz="2400" baseline="-25000" dirty="0" smtClean="0"/>
          </a:p>
          <a:p>
            <a:pPr lvl="3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Reply </a:t>
            </a:r>
            <a:r>
              <a:rPr lang="en-US" dirty="0"/>
              <a:t>&lt; </a:t>
            </a:r>
            <a:r>
              <a:rPr lang="en-US" dirty="0" smtClean="0"/>
              <a:t>promise, n, </a:t>
            </a:r>
            <a:r>
              <a:rPr lang="en-US" dirty="0" err="1" smtClean="0"/>
              <a:t>Ø</a:t>
            </a:r>
            <a:r>
              <a:rPr lang="en-US" dirty="0" smtClean="0"/>
              <a:t> &gt;</a:t>
            </a:r>
          </a:p>
          <a:p>
            <a:pPr lvl="2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Else </a:t>
            </a:r>
          </a:p>
          <a:p>
            <a:pPr lvl="3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Reply &lt; promise, n, (</a:t>
            </a:r>
            <a:r>
              <a:rPr lang="en-US" dirty="0" err="1"/>
              <a:t>n</a:t>
            </a:r>
            <a:r>
              <a:rPr lang="en-US" baseline="-25000" dirty="0" err="1"/>
              <a:t>a</a:t>
            </a:r>
            <a:r>
              <a:rPr lang="en-US" baseline="-25000" dirty="0"/>
              <a:t> , </a:t>
            </a:r>
            <a:r>
              <a:rPr lang="en-US" dirty="0" err="1"/>
              <a:t>v</a:t>
            </a:r>
            <a:r>
              <a:rPr lang="en-US" baseline="-25000" dirty="0" err="1"/>
              <a:t>a</a:t>
            </a:r>
            <a:r>
              <a:rPr lang="en-US" dirty="0"/>
              <a:t>)  </a:t>
            </a:r>
            <a:r>
              <a:rPr lang="en-US" dirty="0" smtClean="0"/>
              <a:t>&gt;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E</a:t>
            </a:r>
            <a:r>
              <a:rPr lang="en-US" sz="2400" dirty="0" smtClean="0"/>
              <a:t>lse</a:t>
            </a:r>
          </a:p>
          <a:p>
            <a:pPr lvl="2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Reply &lt; prepare-failed &gt;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lang="en-US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31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85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r>
              <a:rPr lang="en-US" dirty="0" smtClean="0"/>
              <a:t> Phase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Proposer:</a:t>
            </a:r>
          </a:p>
          <a:p>
            <a:pPr lvl="1"/>
            <a:r>
              <a:rPr lang="en-US" sz="2400" dirty="0" smtClean="0"/>
              <a:t>If receive promise from majority of acceptors, </a:t>
            </a:r>
          </a:p>
          <a:p>
            <a:pPr lvl="2">
              <a:spcAft>
                <a:spcPts val="400"/>
              </a:spcAft>
            </a:pPr>
            <a:r>
              <a:rPr lang="en-US" dirty="0" smtClean="0"/>
              <a:t>Determine </a:t>
            </a:r>
            <a:r>
              <a:rPr lang="en-US" dirty="0" err="1" smtClean="0"/>
              <a:t>v</a:t>
            </a:r>
            <a:r>
              <a:rPr lang="en-US" baseline="-25000" dirty="0" err="1"/>
              <a:t>a</a:t>
            </a:r>
            <a:r>
              <a:rPr lang="en-US" dirty="0" smtClean="0"/>
              <a:t> returned with highest </a:t>
            </a:r>
            <a:r>
              <a:rPr lang="en-US" dirty="0" err="1" smtClean="0"/>
              <a:t>n</a:t>
            </a:r>
            <a:r>
              <a:rPr lang="en-US" baseline="-25000" dirty="0" err="1"/>
              <a:t>a</a:t>
            </a:r>
            <a:r>
              <a:rPr lang="en-US" dirty="0" smtClean="0"/>
              <a:t>, if exists</a:t>
            </a:r>
          </a:p>
          <a:p>
            <a:pPr lvl="2">
              <a:spcAft>
                <a:spcPts val="400"/>
              </a:spcAft>
            </a:pPr>
            <a:r>
              <a:rPr lang="en-US" dirty="0" smtClean="0"/>
              <a:t>Send  &lt;accept, (n, </a:t>
            </a:r>
            <a:r>
              <a:rPr lang="en-US" dirty="0" err="1" smtClean="0"/>
              <a:t>v</a:t>
            </a:r>
            <a:r>
              <a:rPr lang="en-US" baseline="-25000" dirty="0" err="1"/>
              <a:t>a</a:t>
            </a:r>
            <a:r>
              <a:rPr lang="en-US" dirty="0" smtClean="0"/>
              <a:t> || v)&gt;  to acceptors</a:t>
            </a:r>
          </a:p>
          <a:p>
            <a:r>
              <a:rPr lang="en-US" sz="2800" dirty="0" smtClean="0">
                <a:solidFill>
                  <a:srgbClr val="0000FF"/>
                </a:solidFill>
              </a:rPr>
              <a:t>Acceptors:</a:t>
            </a:r>
          </a:p>
          <a:p>
            <a:pPr lvl="1"/>
            <a:r>
              <a:rPr lang="en-US" sz="2400" dirty="0" smtClean="0"/>
              <a:t>Upon receiving (n, v),  if n ≥ </a:t>
            </a:r>
            <a:r>
              <a:rPr lang="en-US" sz="2400" dirty="0" err="1" smtClean="0"/>
              <a:t>n</a:t>
            </a:r>
            <a:r>
              <a:rPr lang="en-US" sz="2400" baseline="-25000" dirty="0" err="1" smtClean="0"/>
              <a:t>h</a:t>
            </a:r>
            <a:r>
              <a:rPr lang="en-US" sz="2400" dirty="0" smtClean="0"/>
              <a:t>,</a:t>
            </a:r>
          </a:p>
          <a:p>
            <a:pPr lvl="2"/>
            <a:r>
              <a:rPr lang="en-US" dirty="0"/>
              <a:t>A</a:t>
            </a:r>
            <a:r>
              <a:rPr lang="en-US" dirty="0" smtClean="0"/>
              <a:t>ccept proposal and notify learner(s)</a:t>
            </a:r>
          </a:p>
          <a:p>
            <a:pPr marL="1371600" lvl="3" indent="0">
              <a:buNone/>
            </a:pPr>
            <a:r>
              <a:rPr lang="en-US" sz="2400" dirty="0" err="1" smtClean="0"/>
              <a:t>n</a:t>
            </a:r>
            <a:r>
              <a:rPr lang="en-US" sz="2400" baseline="-25000" dirty="0" err="1" smtClean="0"/>
              <a:t>a</a:t>
            </a:r>
            <a:r>
              <a:rPr lang="en-US" sz="2400" dirty="0" smtClean="0"/>
              <a:t> = </a:t>
            </a:r>
            <a:r>
              <a:rPr lang="en-US" sz="2400" dirty="0" err="1" smtClean="0"/>
              <a:t>n</a:t>
            </a:r>
            <a:r>
              <a:rPr lang="en-US" sz="2400" baseline="-25000" dirty="0" err="1" smtClean="0"/>
              <a:t>h</a:t>
            </a:r>
            <a:r>
              <a:rPr lang="en-US" sz="2400" dirty="0" smtClean="0"/>
              <a:t> = n</a:t>
            </a:r>
          </a:p>
          <a:p>
            <a:pPr marL="1371600" lvl="3" indent="0">
              <a:buNone/>
            </a:pPr>
            <a:r>
              <a:rPr lang="en-US" sz="2400" dirty="0" err="1"/>
              <a:t>v</a:t>
            </a:r>
            <a:r>
              <a:rPr lang="en-US" sz="2400" baseline="-25000" dirty="0" err="1" smtClean="0"/>
              <a:t>a</a:t>
            </a:r>
            <a:r>
              <a:rPr lang="en-US" sz="2400" dirty="0" smtClean="0"/>
              <a:t> = v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32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01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r>
              <a:rPr lang="en-US" dirty="0" smtClean="0"/>
              <a:t> Phase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Learners</a:t>
            </a:r>
            <a:r>
              <a:rPr lang="en-US" dirty="0" smtClean="0"/>
              <a:t> need to know which value chosen</a:t>
            </a:r>
          </a:p>
          <a:p>
            <a:r>
              <a:rPr lang="en-US" dirty="0" smtClean="0"/>
              <a:t>Approach #1</a:t>
            </a:r>
          </a:p>
          <a:p>
            <a:pPr lvl="1"/>
            <a:r>
              <a:rPr lang="en-US" dirty="0" smtClean="0"/>
              <a:t>Each acceptor notifies all learners</a:t>
            </a:r>
          </a:p>
          <a:p>
            <a:pPr lvl="1"/>
            <a:r>
              <a:rPr lang="en-US" dirty="0" smtClean="0"/>
              <a:t>More expensive</a:t>
            </a:r>
          </a:p>
          <a:p>
            <a:r>
              <a:rPr lang="en-US" dirty="0" smtClean="0"/>
              <a:t>Approach #2</a:t>
            </a:r>
          </a:p>
          <a:p>
            <a:pPr lvl="1"/>
            <a:r>
              <a:rPr lang="en-US" dirty="0" smtClean="0"/>
              <a:t>Elect a “distinguished learner”</a:t>
            </a:r>
          </a:p>
          <a:p>
            <a:pPr lvl="1"/>
            <a:r>
              <a:rPr lang="en-US" dirty="0" smtClean="0"/>
              <a:t>Acceptors notify elected learner, which informs others</a:t>
            </a:r>
          </a:p>
          <a:p>
            <a:pPr lvl="1"/>
            <a:r>
              <a:rPr lang="en-US" dirty="0" smtClean="0"/>
              <a:t>Failure-prone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33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965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r>
              <a:rPr lang="en-US" dirty="0" smtClean="0"/>
              <a:t>:  Well-behaved Run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5331067" y="2055952"/>
            <a:ext cx="2427268" cy="3235820"/>
            <a:chOff x="5331067" y="2055952"/>
            <a:chExt cx="2427268" cy="3235820"/>
          </a:xfrm>
        </p:grpSpPr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5331067" y="4891662"/>
              <a:ext cx="242726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dirty="0">
                  <a:solidFill>
                    <a:srgbClr val="002060"/>
                  </a:solidFill>
                  <a:latin typeface="Arial" charset="0"/>
                  <a:ea typeface="Arial" charset="0"/>
                  <a:cs typeface="Arial" charset="0"/>
                </a:rPr>
                <a:t>&lt;</a:t>
              </a:r>
              <a:r>
                <a:rPr lang="en-US" altLang="en-US" dirty="0" smtClean="0">
                  <a:solidFill>
                    <a:srgbClr val="002060"/>
                  </a:solidFill>
                  <a:latin typeface="Arial" charset="0"/>
                  <a:ea typeface="Arial" charset="0"/>
                  <a:cs typeface="Arial" charset="0"/>
                </a:rPr>
                <a:t>accepted, (1 </a:t>
              </a:r>
              <a:r>
                <a:rPr lang="en-US" altLang="en-US" dirty="0">
                  <a:solidFill>
                    <a:srgbClr val="002060"/>
                  </a:solidFill>
                  <a:latin typeface="Arial" charset="0"/>
                  <a:ea typeface="Arial" charset="0"/>
                  <a:cs typeface="Arial" charset="0"/>
                </a:rPr>
                <a:t>,v</a:t>
              </a:r>
              <a:r>
                <a:rPr lang="en-US" altLang="en-US" baseline="-25000" dirty="0">
                  <a:solidFill>
                    <a:srgbClr val="002060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r>
                <a:rPr lang="en-US" altLang="en-US" dirty="0" smtClean="0">
                  <a:solidFill>
                    <a:srgbClr val="002060"/>
                  </a:solidFill>
                  <a:latin typeface="Arial" charset="0"/>
                  <a:ea typeface="Arial" charset="0"/>
                  <a:cs typeface="Arial" charset="0"/>
                </a:rPr>
                <a:t>)&gt;</a:t>
              </a:r>
              <a:endParaRPr lang="en-US" altLang="en-US" dirty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6023211" y="2436952"/>
              <a:ext cx="990600" cy="1752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6099410" y="2360751"/>
              <a:ext cx="934867" cy="6096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V="1">
              <a:off x="6175611" y="2284552"/>
              <a:ext cx="8229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6099411" y="4646752"/>
              <a:ext cx="1066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V="1">
              <a:off x="6023211" y="2384506"/>
              <a:ext cx="1011067" cy="20336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auto">
            <a:xfrm>
              <a:off x="7222359" y="2055952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en-US" dirty="0">
                  <a:solidFill>
                    <a:srgbClr val="00206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auto">
            <a:xfrm>
              <a:off x="7222359" y="2817952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en-US">
                  <a:solidFill>
                    <a:srgbClr val="00206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7222359" y="4341952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en-US">
                  <a:solidFill>
                    <a:srgbClr val="002060"/>
                  </a:solidFill>
                  <a:latin typeface="Arial" charset="0"/>
                </a:rPr>
                <a:t>n</a:t>
              </a:r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7298559" y="3198952"/>
              <a:ext cx="304800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000" b="1">
                  <a:solidFill>
                    <a:schemeClr val="folHlink"/>
                  </a:solidFill>
                  <a:latin typeface="Arial" charset="0"/>
                </a:rPr>
                <a:t>.</a:t>
              </a:r>
            </a:p>
            <a:p>
              <a:pPr algn="ctr"/>
              <a:r>
                <a:rPr lang="en-US" altLang="en-US" sz="2000" b="1">
                  <a:solidFill>
                    <a:schemeClr val="folHlink"/>
                  </a:solidFill>
                  <a:latin typeface="Arial" charset="0"/>
                </a:rPr>
                <a:t>.</a:t>
              </a:r>
            </a:p>
            <a:p>
              <a:pPr algn="ctr"/>
              <a:r>
                <a:rPr lang="en-US" altLang="en-US" sz="2000" b="1">
                  <a:solidFill>
                    <a:schemeClr val="folHlink"/>
                  </a:solidFill>
                  <a:latin typeface="Arial" charset="0"/>
                </a:rPr>
                <a:t>.</a:t>
              </a: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V="1">
              <a:off x="6023211" y="3154842"/>
              <a:ext cx="1139825" cy="14157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5745357" y="537686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endParaRPr lang="en-US" altLang="en-US">
              <a:latin typeface="Times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372991" y="2055952"/>
            <a:ext cx="2296584" cy="2743200"/>
            <a:chOff x="372991" y="2055952"/>
            <a:chExt cx="2296584" cy="2743200"/>
          </a:xfrm>
        </p:grpSpPr>
        <p:sp>
          <p:nvSpPr>
            <p:cNvPr id="27" name="Oval 25"/>
            <p:cNvSpPr>
              <a:spLocks noChangeArrowheads="1"/>
            </p:cNvSpPr>
            <p:nvPr/>
          </p:nvSpPr>
          <p:spPr bwMode="auto">
            <a:xfrm>
              <a:off x="840775" y="2055952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en-US" dirty="0">
                  <a:solidFill>
                    <a:srgbClr val="00206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 flipV="1">
              <a:off x="1374175" y="2284552"/>
              <a:ext cx="685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1297975" y="2436952"/>
              <a:ext cx="76200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2212375" y="2055952"/>
              <a:ext cx="457200" cy="457200"/>
            </a:xfrm>
            <a:prstGeom prst="ellipse">
              <a:avLst/>
            </a:prstGeom>
            <a:ln>
              <a:solidFill>
                <a:srgbClr val="002060"/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en-US">
                  <a:solidFill>
                    <a:srgbClr val="00206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31" name="Oval 29"/>
            <p:cNvSpPr>
              <a:spLocks noChangeArrowheads="1"/>
            </p:cNvSpPr>
            <p:nvPr/>
          </p:nvSpPr>
          <p:spPr bwMode="auto">
            <a:xfrm>
              <a:off x="2212375" y="2817952"/>
              <a:ext cx="457200" cy="457200"/>
            </a:xfrm>
            <a:prstGeom prst="ellipse">
              <a:avLst/>
            </a:prstGeom>
            <a:ln>
              <a:solidFill>
                <a:srgbClr val="002060"/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en-US" dirty="0">
                  <a:solidFill>
                    <a:srgbClr val="00206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32" name="Oval 30"/>
            <p:cNvSpPr>
              <a:spLocks noChangeArrowheads="1"/>
            </p:cNvSpPr>
            <p:nvPr/>
          </p:nvSpPr>
          <p:spPr bwMode="auto">
            <a:xfrm>
              <a:off x="2212375" y="4341952"/>
              <a:ext cx="457200" cy="457200"/>
            </a:xfrm>
            <a:prstGeom prst="ellipse">
              <a:avLst/>
            </a:prstGeom>
            <a:ln>
              <a:solidFill>
                <a:srgbClr val="002060"/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en-US" dirty="0">
                  <a:solidFill>
                    <a:srgbClr val="002060"/>
                  </a:solidFill>
                  <a:latin typeface="Arial" charset="0"/>
                </a:rPr>
                <a:t>n</a:t>
              </a:r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>
              <a:off x="1221775" y="2513152"/>
              <a:ext cx="990600" cy="1752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Text Box 32"/>
            <p:cNvSpPr txBox="1">
              <a:spLocks noChangeArrowheads="1"/>
            </p:cNvSpPr>
            <p:nvPr/>
          </p:nvSpPr>
          <p:spPr bwMode="auto">
            <a:xfrm>
              <a:off x="2288575" y="3198952"/>
              <a:ext cx="304800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000" b="1">
                  <a:solidFill>
                    <a:schemeClr val="folHlink"/>
                  </a:solidFill>
                  <a:latin typeface="Arial" charset="0"/>
                </a:rPr>
                <a:t>.</a:t>
              </a:r>
            </a:p>
            <a:p>
              <a:pPr algn="ctr"/>
              <a:r>
                <a:rPr lang="en-US" altLang="en-US" sz="2000" b="1">
                  <a:solidFill>
                    <a:schemeClr val="folHlink"/>
                  </a:solidFill>
                  <a:latin typeface="Arial" charset="0"/>
                </a:rPr>
                <a:t>.</a:t>
              </a:r>
            </a:p>
            <a:p>
              <a:pPr algn="ctr"/>
              <a:r>
                <a:rPr lang="en-US" altLang="en-US" sz="2000" b="1">
                  <a:solidFill>
                    <a:schemeClr val="folHlink"/>
                  </a:solidFill>
                  <a:latin typeface="Arial" charset="0"/>
                </a:rPr>
                <a:t>.</a:t>
              </a:r>
            </a:p>
          </p:txBody>
        </p:sp>
        <p:sp>
          <p:nvSpPr>
            <p:cNvPr id="35" name="Text Box 33"/>
            <p:cNvSpPr txBox="1">
              <a:spLocks noChangeArrowheads="1"/>
            </p:cNvSpPr>
            <p:nvPr/>
          </p:nvSpPr>
          <p:spPr bwMode="auto">
            <a:xfrm>
              <a:off x="372991" y="4054989"/>
              <a:ext cx="170751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dirty="0" smtClean="0">
                  <a:solidFill>
                    <a:srgbClr val="002060"/>
                  </a:solidFill>
                  <a:latin typeface="Arial" charset="0"/>
                  <a:ea typeface="Arial" charset="0"/>
                  <a:cs typeface="Arial" charset="0"/>
                </a:rPr>
                <a:t>&lt;prepare, 1&gt;</a:t>
              </a:r>
              <a:endParaRPr lang="en-US" altLang="en-US" i="1" dirty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745775" y="2055952"/>
            <a:ext cx="1895320" cy="2404974"/>
            <a:chOff x="2745775" y="2055952"/>
            <a:chExt cx="1895320" cy="2404974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auto">
            <a:xfrm>
              <a:off x="3864712" y="2055952"/>
              <a:ext cx="457200" cy="4572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en-US" dirty="0">
                  <a:solidFill>
                    <a:srgbClr val="00206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 flipV="1">
              <a:off x="2745775" y="2669561"/>
              <a:ext cx="1188866" cy="16764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 flipV="1">
              <a:off x="2773849" y="2513152"/>
              <a:ext cx="99060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 flipV="1">
              <a:off x="2745775" y="2284552"/>
              <a:ext cx="1066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2877471" y="4060816"/>
              <a:ext cx="176362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dirty="0">
                  <a:solidFill>
                    <a:srgbClr val="002060"/>
                  </a:solidFill>
                  <a:latin typeface="Arial" charset="0"/>
                  <a:ea typeface="Arial" charset="0"/>
                  <a:cs typeface="Arial" charset="0"/>
                </a:rPr>
                <a:t>&lt;</a:t>
              </a:r>
              <a:r>
                <a:rPr lang="en-US" altLang="en-US" dirty="0" smtClean="0">
                  <a:solidFill>
                    <a:srgbClr val="002060"/>
                  </a:solidFill>
                  <a:latin typeface="Arial" charset="0"/>
                  <a:ea typeface="Arial" charset="0"/>
                  <a:cs typeface="Arial" charset="0"/>
                </a:rPr>
                <a:t>promise, 1&gt;</a:t>
              </a:r>
              <a:endParaRPr lang="en-US" altLang="en-US" dirty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795853" y="2055952"/>
            <a:ext cx="2151158" cy="2743200"/>
            <a:chOff x="3795853" y="2055952"/>
            <a:chExt cx="2151158" cy="2743200"/>
          </a:xfrm>
        </p:grpSpPr>
        <p:sp>
          <p:nvSpPr>
            <p:cNvPr id="6" name="Line 4"/>
            <p:cNvSpPr>
              <a:spLocks noChangeShapeType="1"/>
            </p:cNvSpPr>
            <p:nvPr/>
          </p:nvSpPr>
          <p:spPr bwMode="auto">
            <a:xfrm flipV="1">
              <a:off x="4454260" y="2284552"/>
              <a:ext cx="8350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4374049" y="2360752"/>
              <a:ext cx="987425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5489811" y="2055952"/>
              <a:ext cx="457200" cy="457200"/>
            </a:xfrm>
            <a:prstGeom prst="ellipse">
              <a:avLst/>
            </a:prstGeom>
            <a:ln>
              <a:solidFill>
                <a:srgbClr val="002060"/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en-US">
                  <a:solidFill>
                    <a:srgbClr val="002060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5489811" y="2817952"/>
              <a:ext cx="457200" cy="457200"/>
            </a:xfrm>
            <a:prstGeom prst="ellipse">
              <a:avLst/>
            </a:prstGeom>
            <a:ln>
              <a:solidFill>
                <a:srgbClr val="002060"/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en-US">
                  <a:solidFill>
                    <a:srgbClr val="002060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5489811" y="4341952"/>
              <a:ext cx="457200" cy="457200"/>
            </a:xfrm>
            <a:prstGeom prst="ellipse">
              <a:avLst/>
            </a:prstGeom>
            <a:ln>
              <a:solidFill>
                <a:srgbClr val="002060"/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en-US">
                  <a:solidFill>
                    <a:srgbClr val="002060"/>
                  </a:solidFill>
                  <a:latin typeface="Arial" charset="0"/>
                </a:rPr>
                <a:t>n</a:t>
              </a: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4374049" y="2513152"/>
              <a:ext cx="1139825" cy="1752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5566011" y="3198952"/>
              <a:ext cx="304800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 sz="2000" b="1">
                  <a:solidFill>
                    <a:schemeClr val="folHlink"/>
                  </a:solidFill>
                  <a:latin typeface="Arial" charset="0"/>
                </a:rPr>
                <a:t>.</a:t>
              </a:r>
            </a:p>
            <a:p>
              <a:pPr algn="ctr"/>
              <a:r>
                <a:rPr lang="en-US" altLang="en-US" sz="2000" b="1">
                  <a:solidFill>
                    <a:schemeClr val="folHlink"/>
                  </a:solidFill>
                  <a:latin typeface="Arial" charset="0"/>
                </a:rPr>
                <a:t>.</a:t>
              </a:r>
            </a:p>
            <a:p>
              <a:pPr algn="ctr"/>
              <a:r>
                <a:rPr lang="en-US" altLang="en-US" sz="2000" b="1">
                  <a:solidFill>
                    <a:schemeClr val="folHlink"/>
                  </a:solidFill>
                  <a:latin typeface="Arial" charset="0"/>
                </a:rPr>
                <a:t>.</a:t>
              </a:r>
            </a:p>
          </p:txBody>
        </p:sp>
        <p:sp>
          <p:nvSpPr>
            <p:cNvPr id="41" name="Text Box 39"/>
            <p:cNvSpPr txBox="1">
              <a:spLocks noChangeArrowheads="1"/>
            </p:cNvSpPr>
            <p:nvPr/>
          </p:nvSpPr>
          <p:spPr bwMode="auto">
            <a:xfrm>
              <a:off x="3795853" y="3132146"/>
              <a:ext cx="1287532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dirty="0" smtClean="0">
                  <a:solidFill>
                    <a:srgbClr val="002060"/>
                  </a:solidFill>
                  <a:latin typeface="Arial" charset="0"/>
                  <a:ea typeface="Arial" charset="0"/>
                  <a:cs typeface="Arial" charset="0"/>
                </a:rPr>
                <a:t>&lt;accept</a:t>
              </a:r>
              <a:r>
                <a:rPr lang="en-US" altLang="en-US" smtClean="0">
                  <a:solidFill>
                    <a:srgbClr val="002060"/>
                  </a:solidFill>
                  <a:latin typeface="Arial" charset="0"/>
                  <a:ea typeface="Arial" charset="0"/>
                  <a:cs typeface="Arial" charset="0"/>
                </a:rPr>
                <a:t>, </a:t>
              </a:r>
            </a:p>
            <a:p>
              <a:pPr algn="ctr"/>
              <a:r>
                <a:rPr lang="en-US" altLang="en-US" dirty="0" smtClean="0">
                  <a:solidFill>
                    <a:srgbClr val="002060"/>
                  </a:solidFill>
                  <a:latin typeface="Arial" charset="0"/>
                  <a:ea typeface="Arial" charset="0"/>
                  <a:cs typeface="Arial" charset="0"/>
                </a:rPr>
                <a:t>(1,v</a:t>
              </a:r>
              <a:r>
                <a:rPr lang="en-US" altLang="en-US" baseline="-25000" dirty="0" smtClean="0">
                  <a:solidFill>
                    <a:srgbClr val="002060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r>
                <a:rPr lang="en-US" altLang="en-US" dirty="0" smtClean="0">
                  <a:solidFill>
                    <a:srgbClr val="002060"/>
                  </a:solidFill>
                  <a:latin typeface="Arial" charset="0"/>
                  <a:ea typeface="Arial" charset="0"/>
                  <a:cs typeface="Arial" charset="0"/>
                </a:rPr>
                <a:t>)&gt;</a:t>
              </a:r>
              <a:endParaRPr lang="en-US" altLang="en-US" dirty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782997" y="2232415"/>
            <a:ext cx="1464645" cy="2362200"/>
            <a:chOff x="7782997" y="2232415"/>
            <a:chExt cx="1464645" cy="2362200"/>
          </a:xfrm>
        </p:grpSpPr>
        <p:sp>
          <p:nvSpPr>
            <p:cNvPr id="26" name="AutoShape 24"/>
            <p:cNvSpPr>
              <a:spLocks/>
            </p:cNvSpPr>
            <p:nvPr/>
          </p:nvSpPr>
          <p:spPr bwMode="auto">
            <a:xfrm>
              <a:off x="7782997" y="2232415"/>
              <a:ext cx="304800" cy="2362200"/>
            </a:xfrm>
            <a:prstGeom prst="rightBrace">
              <a:avLst>
                <a:gd name="adj1" fmla="val 6458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Text Box 11"/>
            <p:cNvSpPr txBox="1">
              <a:spLocks noChangeArrowheads="1"/>
            </p:cNvSpPr>
            <p:nvPr/>
          </p:nvSpPr>
          <p:spPr bwMode="auto">
            <a:xfrm>
              <a:off x="7815082" y="3106977"/>
              <a:ext cx="1432560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dirty="0">
                  <a:solidFill>
                    <a:srgbClr val="002060"/>
                  </a:solidFill>
                  <a:latin typeface="Arial" charset="0"/>
                  <a:ea typeface="Arial" charset="0"/>
                  <a:cs typeface="Arial" charset="0"/>
                </a:rPr>
                <a:t>d</a:t>
              </a:r>
              <a:r>
                <a:rPr lang="en-US" altLang="en-US" dirty="0" smtClean="0">
                  <a:solidFill>
                    <a:srgbClr val="002060"/>
                  </a:solidFill>
                  <a:latin typeface="Arial" charset="0"/>
                  <a:ea typeface="Arial" charset="0"/>
                  <a:cs typeface="Arial" charset="0"/>
                </a:rPr>
                <a:t>ecide </a:t>
              </a:r>
            </a:p>
            <a:p>
              <a:pPr algn="ctr"/>
              <a:r>
                <a:rPr lang="en-US" altLang="en-US" dirty="0" smtClean="0">
                  <a:solidFill>
                    <a:srgbClr val="002060"/>
                  </a:solidFill>
                  <a:latin typeface="Arial" charset="0"/>
                  <a:ea typeface="Arial" charset="0"/>
                  <a:cs typeface="Arial" charset="0"/>
                </a:rPr>
                <a:t>v</a:t>
              </a:r>
              <a:r>
                <a:rPr lang="en-US" altLang="en-US" baseline="-25000" dirty="0" smtClean="0">
                  <a:solidFill>
                    <a:srgbClr val="002060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  <a:endParaRPr lang="en-US" altLang="en-US" baseline="-25000" dirty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656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Intuition</a:t>
            </a:r>
            <a:r>
              <a:rPr lang="en-US" altLang="en-US" dirty="0" smtClean="0"/>
              <a:t>:  if proposal with value v decided, then every higher-numbered proposal issued by any proposer has value v.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Paxos</a:t>
            </a:r>
            <a:r>
              <a:rPr lang="en-US" dirty="0" smtClean="0"/>
              <a:t> is safe</a:t>
            </a:r>
            <a:endParaRPr lang="en-US" dirty="0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818788" y="3495622"/>
            <a:ext cx="3814010" cy="256242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329810" y="3926904"/>
            <a:ext cx="2590800" cy="1892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600" b="0" dirty="0">
                <a:latin typeface="Arial" charset="0"/>
                <a:ea typeface="Arial" charset="0"/>
                <a:cs typeface="Arial" charset="0"/>
              </a:rPr>
              <a:t>M</a:t>
            </a:r>
            <a:r>
              <a:rPr lang="en-US" altLang="en-US" sz="2600" b="0" dirty="0" smtClean="0">
                <a:latin typeface="Arial" charset="0"/>
                <a:ea typeface="Arial" charset="0"/>
                <a:cs typeface="Arial" charset="0"/>
              </a:rPr>
              <a:t>ajority </a:t>
            </a:r>
            <a:r>
              <a:rPr lang="en-US" altLang="en-US" sz="2600" b="0" dirty="0">
                <a:latin typeface="Arial" charset="0"/>
                <a:ea typeface="Arial" charset="0"/>
                <a:cs typeface="Arial" charset="0"/>
              </a:rPr>
              <a:t>of acceptors accept </a:t>
            </a:r>
            <a:r>
              <a:rPr lang="en-US" altLang="en-US" sz="2600" b="0" i="1" dirty="0">
                <a:latin typeface="Arial" charset="0"/>
                <a:ea typeface="Arial" charset="0"/>
                <a:cs typeface="Arial" charset="0"/>
              </a:rPr>
              <a:t>(n, v</a:t>
            </a:r>
            <a:r>
              <a:rPr lang="en-US" altLang="en-US" sz="2600" b="0" i="1" dirty="0" smtClean="0">
                <a:latin typeface="Arial" charset="0"/>
                <a:ea typeface="Arial" charset="0"/>
                <a:cs typeface="Arial" charset="0"/>
              </a:rPr>
              <a:t>):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600" b="0" i="1" dirty="0" smtClean="0">
                <a:latin typeface="Arial" charset="0"/>
                <a:ea typeface="Arial" charset="0"/>
                <a:cs typeface="Arial" charset="0"/>
              </a:rPr>
              <a:t>v</a:t>
            </a:r>
            <a:r>
              <a:rPr lang="en-US" altLang="en-US" sz="2600" b="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en-US" sz="2600" b="0" dirty="0">
                <a:latin typeface="Arial" charset="0"/>
                <a:ea typeface="Arial" charset="0"/>
                <a:cs typeface="Arial" charset="0"/>
              </a:rPr>
              <a:t>is decided</a:t>
            </a: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3974431" y="3533572"/>
            <a:ext cx="4279232" cy="228615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531894" y="4306496"/>
            <a:ext cx="3505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600" b="0" dirty="0" smtClean="0">
                <a:latin typeface="Arial" charset="0"/>
                <a:ea typeface="Arial" charset="0"/>
                <a:cs typeface="Arial" charset="0"/>
              </a:rPr>
              <a:t>Next </a:t>
            </a:r>
            <a:r>
              <a:rPr lang="en-US" altLang="en-US" sz="2600" b="0" dirty="0">
                <a:latin typeface="Arial" charset="0"/>
                <a:ea typeface="Arial" charset="0"/>
                <a:cs typeface="Arial" charset="0"/>
              </a:rPr>
              <a:t>prepare </a:t>
            </a:r>
            <a:r>
              <a:rPr lang="en-US" altLang="en-US" sz="2600" b="0" dirty="0" smtClean="0">
                <a:latin typeface="Arial" charset="0"/>
                <a:ea typeface="Arial" charset="0"/>
                <a:cs typeface="Arial" charset="0"/>
              </a:rPr>
              <a:t>request with proposal n+1</a:t>
            </a:r>
            <a:endParaRPr lang="en-US" altLang="en-US" sz="2600" b="0" i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4178968" y="4572299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7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sz="3600" dirty="0" smtClean="0"/>
              <a:t>Race condition leads to liveness problem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335" y="2131209"/>
            <a:ext cx="2593912" cy="1207120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2200" dirty="0"/>
              <a:t>C</a:t>
            </a:r>
            <a:r>
              <a:rPr lang="en-US" sz="2200" dirty="0" smtClean="0"/>
              <a:t>ompletes phase 1 with proposal n0</a:t>
            </a:r>
            <a:endParaRPr lang="en-US" sz="2200" baseline="-25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36</a:t>
            </a:fld>
            <a:endParaRPr lang="en-US" b="0">
              <a:solidFill>
                <a:srgbClr val="FBBA03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333678" y="2031624"/>
            <a:ext cx="44245" cy="4218039"/>
          </a:xfrm>
          <a:prstGeom prst="straightConnector1">
            <a:avLst/>
          </a:prstGeom>
          <a:ln w="50800">
            <a:prstDash val="solid"/>
            <a:headEnd type="none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890266" y="2031624"/>
            <a:ext cx="44245" cy="4218039"/>
          </a:xfrm>
          <a:prstGeom prst="straightConnector1">
            <a:avLst/>
          </a:prstGeom>
          <a:ln w="50800">
            <a:prstDash val="solid"/>
            <a:headEnd type="none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137808" y="2660204"/>
            <a:ext cx="3622815" cy="118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0" dirty="0" smtClean="0"/>
              <a:t>Starts and completes phase 1 with proposal n1 &gt; n0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1406157" y="3469343"/>
            <a:ext cx="2718090" cy="854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200" b="0" dirty="0"/>
              <a:t>P</a:t>
            </a:r>
            <a:r>
              <a:rPr lang="en-US" sz="2200" b="0" dirty="0" smtClean="0"/>
              <a:t>erforms phase 2, acceptors reject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215661" y="4413237"/>
            <a:ext cx="3908586" cy="93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200" b="0" dirty="0"/>
              <a:t>R</a:t>
            </a:r>
            <a:r>
              <a:rPr lang="en-US" sz="2200" b="0" dirty="0" smtClean="0"/>
              <a:t>estarts and completes phase 1 with proposal n2 &gt; n1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2325850" y="1428728"/>
            <a:ext cx="2593912" cy="587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-1" charset="0"/>
              <a:buNone/>
            </a:pPr>
            <a:r>
              <a:rPr lang="en-US" b="0" dirty="0" smtClean="0">
                <a:solidFill>
                  <a:srgbClr val="0000FF"/>
                </a:solidFill>
              </a:rPr>
              <a:t>Process 0</a:t>
            </a:r>
            <a:endParaRPr lang="en-US" b="0" baseline="-25000" dirty="0" smtClean="0">
              <a:solidFill>
                <a:srgbClr val="0000FF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4375106" y="1428728"/>
            <a:ext cx="2593912" cy="587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-1" charset="0"/>
              <a:buNone/>
            </a:pPr>
            <a:r>
              <a:rPr lang="en-US" b="0" dirty="0" smtClean="0">
                <a:solidFill>
                  <a:srgbClr val="0000FF"/>
                </a:solidFill>
              </a:rPr>
              <a:t>Process 1</a:t>
            </a:r>
            <a:endParaRPr lang="en-US" b="0" baseline="-25000" dirty="0" smtClean="0">
              <a:solidFill>
                <a:srgbClr val="0000FF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5147392" y="5164333"/>
            <a:ext cx="3092245" cy="862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0" dirty="0" smtClean="0"/>
              <a:t>Performs phase 2, acceptors reject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2610350" y="6292948"/>
            <a:ext cx="3923301" cy="40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b="0" dirty="0" smtClean="0"/>
              <a:t>… can go on indefinitely …</a:t>
            </a:r>
          </a:p>
        </p:txBody>
      </p:sp>
    </p:spTree>
    <p:extLst>
      <p:ext uri="{BB962C8B-B14F-4D97-AF65-F5344CB8AC3E}">
        <p14:creationId xmlns:p14="http://schemas.microsoft.com/office/powerpoint/2010/main" val="198655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0" grpId="0"/>
      <p:bldP spid="11" grpId="0"/>
      <p:bldP spid="14" grpId="0"/>
      <p:bldP spid="1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1171818"/>
            <a:ext cx="7772400" cy="1166478"/>
          </a:xfrm>
        </p:spPr>
        <p:txBody>
          <a:bodyPr/>
          <a:lstStyle/>
          <a:p>
            <a:r>
              <a:rPr lang="en-US" dirty="0" err="1" smtClean="0"/>
              <a:t>Paxos</a:t>
            </a:r>
            <a:r>
              <a:rPr lang="en-US" dirty="0" smtClean="0"/>
              <a:t> with leader election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2035277"/>
            <a:ext cx="7772400" cy="4237703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ts val="3200"/>
              </a:lnSpc>
              <a:spcBef>
                <a:spcPts val="1800"/>
              </a:spcBef>
              <a:spcAft>
                <a:spcPts val="1800"/>
              </a:spcAft>
              <a:buFont typeface="Arial" charset="0"/>
              <a:buChar char="•"/>
            </a:pPr>
            <a:r>
              <a:rPr lang="en-US" sz="2400" dirty="0" smtClean="0"/>
              <a:t>Simplify model with each process playing all three roles</a:t>
            </a:r>
          </a:p>
          <a:p>
            <a:pPr marL="457200" indent="-457200" algn="l">
              <a:lnSpc>
                <a:spcPts val="3200"/>
              </a:lnSpc>
              <a:spcBef>
                <a:spcPts val="1800"/>
              </a:spcBef>
              <a:spcAft>
                <a:spcPts val="1800"/>
              </a:spcAft>
              <a:buFont typeface="Arial" charset="0"/>
              <a:buChar char="•"/>
            </a:pPr>
            <a:r>
              <a:rPr lang="en-US" sz="2400" dirty="0" smtClean="0"/>
              <a:t>If elected proposer </a:t>
            </a:r>
            <a:r>
              <a:rPr lang="en-US" sz="2400" dirty="0"/>
              <a:t>can </a:t>
            </a:r>
            <a:r>
              <a:rPr lang="en-US" sz="2400" dirty="0" smtClean="0"/>
              <a:t>communicate </a:t>
            </a:r>
            <a:r>
              <a:rPr lang="en-US" sz="2400" dirty="0"/>
              <a:t>with a majority, </a:t>
            </a:r>
            <a:r>
              <a:rPr lang="en-US" sz="2400" dirty="0" smtClean="0"/>
              <a:t>protocol </a:t>
            </a:r>
            <a:r>
              <a:rPr lang="en-US" sz="2400" dirty="0"/>
              <a:t>guarantees </a:t>
            </a:r>
            <a:r>
              <a:rPr lang="en-US" sz="2400" dirty="0" smtClean="0"/>
              <a:t>liveness</a:t>
            </a:r>
          </a:p>
          <a:p>
            <a:pPr marL="457200" indent="-457200" algn="l">
              <a:lnSpc>
                <a:spcPts val="3200"/>
              </a:lnSpc>
              <a:spcBef>
                <a:spcPts val="1800"/>
              </a:spcBef>
              <a:spcAft>
                <a:spcPts val="1800"/>
              </a:spcAft>
              <a:buFont typeface="Arial" charset="0"/>
              <a:buChar char="•"/>
            </a:pPr>
            <a:r>
              <a:rPr lang="en-US" sz="2400" dirty="0" err="1" smtClean="0"/>
              <a:t>Paxos</a:t>
            </a:r>
            <a:r>
              <a:rPr lang="en-US" sz="2400" dirty="0" smtClean="0"/>
              <a:t> can tolerate failures f &lt; N / 2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8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Paxos</a:t>
            </a:r>
            <a:r>
              <a:rPr lang="en-US" dirty="0" smtClean="0"/>
              <a:t> in system</a:t>
            </a:r>
            <a:endParaRPr lang="en-US" dirty="0"/>
          </a:p>
        </p:txBody>
      </p:sp>
      <p:pic>
        <p:nvPicPr>
          <p:cNvPr id="23" name="Picture 22" descr="Mac-Book-Black-On-48x48.png"/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809" y="1949986"/>
            <a:ext cx="609600" cy="609600"/>
          </a:xfrm>
          <a:prstGeom prst="rect">
            <a:avLst/>
          </a:prstGeom>
        </p:spPr>
      </p:pic>
      <p:pic>
        <p:nvPicPr>
          <p:cNvPr id="24" name="Picture 23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809" y="3429336"/>
            <a:ext cx="609600" cy="609600"/>
          </a:xfrm>
          <a:prstGeom prst="rect">
            <a:avLst/>
          </a:prstGeom>
        </p:spPr>
      </p:pic>
      <p:pic>
        <p:nvPicPr>
          <p:cNvPr id="25" name="Picture 24" descr="server-48x48.png"/>
          <p:cNvPicPr>
            <a:picLocks noChangeAspect="1"/>
          </p:cNvPicPr>
          <p:nvPr/>
        </p:nvPicPr>
        <p:blipFill>
          <a:blip r:embed="rId4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734" y="4812926"/>
            <a:ext cx="609600" cy="609600"/>
          </a:xfrm>
          <a:prstGeom prst="rect">
            <a:avLst/>
          </a:prstGeom>
        </p:spPr>
      </p:pic>
      <p:pic>
        <p:nvPicPr>
          <p:cNvPr id="26" name="Picture 25" descr="server-48x48.png"/>
          <p:cNvPicPr>
            <a:picLocks noChangeAspect="1"/>
          </p:cNvPicPr>
          <p:nvPr/>
        </p:nvPicPr>
        <p:blipFill>
          <a:blip r:embed="rId4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884" y="4812926"/>
            <a:ext cx="609600" cy="609600"/>
          </a:xfrm>
          <a:prstGeom prst="rect">
            <a:avLst/>
          </a:prstGeom>
        </p:spPr>
      </p:pic>
      <p:cxnSp>
        <p:nvCxnSpPr>
          <p:cNvPr id="27" name="Curved Connector 8"/>
          <p:cNvCxnSpPr/>
          <p:nvPr/>
        </p:nvCxnSpPr>
        <p:spPr>
          <a:xfrm>
            <a:off x="3141409" y="3792501"/>
            <a:ext cx="271275" cy="1000970"/>
          </a:xfrm>
          <a:prstGeom prst="curvedConnector2">
            <a:avLst/>
          </a:prstGeom>
          <a:ln>
            <a:solidFill>
              <a:schemeClr val="dk1">
                <a:alpha val="15000"/>
              </a:schemeClr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8"/>
          <p:cNvCxnSpPr/>
          <p:nvPr/>
        </p:nvCxnSpPr>
        <p:spPr>
          <a:xfrm rot="10800000" flipV="1">
            <a:off x="2260535" y="3792501"/>
            <a:ext cx="271275" cy="1000970"/>
          </a:xfrm>
          <a:prstGeom prst="curvedConnector2">
            <a:avLst/>
          </a:prstGeom>
          <a:ln>
            <a:solidFill>
              <a:schemeClr val="dk1">
                <a:alpha val="15000"/>
              </a:schemeClr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8"/>
          <p:cNvCxnSpPr/>
          <p:nvPr/>
        </p:nvCxnSpPr>
        <p:spPr>
          <a:xfrm>
            <a:off x="2816736" y="2617951"/>
            <a:ext cx="0" cy="811385"/>
          </a:xfrm>
          <a:prstGeom prst="straightConnector1">
            <a:avLst/>
          </a:prstGeom>
          <a:ln>
            <a:solidFill>
              <a:schemeClr val="dk1">
                <a:alpha val="15000"/>
              </a:schemeClr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78" y="3429336"/>
            <a:ext cx="609600" cy="609600"/>
          </a:xfrm>
          <a:prstGeom prst="rect">
            <a:avLst/>
          </a:prstGeom>
        </p:spPr>
      </p:pic>
      <p:pic>
        <p:nvPicPr>
          <p:cNvPr id="32" name="Picture 31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747" y="3447506"/>
            <a:ext cx="609600" cy="609600"/>
          </a:xfrm>
          <a:prstGeom prst="rect">
            <a:avLst/>
          </a:prstGeom>
        </p:spPr>
      </p:pic>
      <p:sp>
        <p:nvSpPr>
          <p:cNvPr id="34" name="Rectangle 33"/>
          <p:cNvSpPr>
            <a:spLocks/>
          </p:cNvSpPr>
          <p:nvPr/>
        </p:nvSpPr>
        <p:spPr bwMode="auto">
          <a:xfrm>
            <a:off x="3412684" y="2038446"/>
            <a:ext cx="4622363" cy="86177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800" b="0" spc="-150" dirty="0" smtClean="0">
                <a:latin typeface="Arial"/>
                <a:ea typeface="Gill Sans" pitchFamily="-84" charset="0"/>
                <a:cs typeface="Arial"/>
              </a:rPr>
              <a:t>Leader election to decide transaction coordinator</a:t>
            </a:r>
          </a:p>
        </p:txBody>
      </p:sp>
      <p:sp>
        <p:nvSpPr>
          <p:cNvPr id="35" name="Rectangle 34"/>
          <p:cNvSpPr>
            <a:spLocks/>
          </p:cNvSpPr>
          <p:nvPr/>
        </p:nvSpPr>
        <p:spPr bwMode="auto">
          <a:xfrm>
            <a:off x="2816736" y="3261542"/>
            <a:ext cx="847349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400" spc="-150" dirty="0" smtClean="0">
                <a:latin typeface="Arial"/>
                <a:ea typeface="Gill Sans" pitchFamily="-84" charset="0"/>
                <a:cs typeface="Arial"/>
              </a:rPr>
              <a:t>1</a:t>
            </a:r>
            <a:endParaRPr lang="en-US" sz="2400" spc="-150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36" name="Rectangle 35"/>
          <p:cNvSpPr>
            <a:spLocks/>
          </p:cNvSpPr>
          <p:nvPr/>
        </p:nvSpPr>
        <p:spPr bwMode="auto">
          <a:xfrm>
            <a:off x="4640451" y="3261542"/>
            <a:ext cx="847349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400" spc="-150" dirty="0" smtClean="0">
                <a:latin typeface="Arial"/>
                <a:ea typeface="Gill Sans" pitchFamily="-84" charset="0"/>
                <a:cs typeface="Arial"/>
              </a:rPr>
              <a:t>2</a:t>
            </a:r>
            <a:endParaRPr lang="en-US" sz="2400" spc="-150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37" name="Rectangle 36"/>
          <p:cNvSpPr>
            <a:spLocks/>
          </p:cNvSpPr>
          <p:nvPr/>
        </p:nvSpPr>
        <p:spPr bwMode="auto">
          <a:xfrm>
            <a:off x="6388547" y="3261542"/>
            <a:ext cx="847349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400" spc="-150" dirty="0">
                <a:latin typeface="Arial"/>
                <a:ea typeface="Gill Sans" pitchFamily="-84" charset="0"/>
                <a:cs typeface="Arial"/>
              </a:rPr>
              <a:t>3</a:t>
            </a:r>
          </a:p>
        </p:txBody>
      </p:sp>
      <p:sp>
        <p:nvSpPr>
          <p:cNvPr id="19" name="Rectangle 18"/>
          <p:cNvSpPr>
            <a:spLocks/>
          </p:cNvSpPr>
          <p:nvPr/>
        </p:nvSpPr>
        <p:spPr bwMode="auto">
          <a:xfrm>
            <a:off x="3126661" y="3283055"/>
            <a:ext cx="284928" cy="36933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400" spc="-150" dirty="0">
                <a:latin typeface="Arial"/>
                <a:ea typeface="Gill Sans" pitchFamily="-84" charset="0"/>
                <a:cs typeface="Arial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45763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1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/>
          </p:cNvSpPr>
          <p:nvPr/>
        </p:nvSpPr>
        <p:spPr bwMode="auto">
          <a:xfrm>
            <a:off x="3126661" y="3283055"/>
            <a:ext cx="284928" cy="36933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400" spc="-150" dirty="0">
                <a:latin typeface="Arial"/>
                <a:ea typeface="Gill Sans" pitchFamily="-84" charset="0"/>
                <a:cs typeface="Arial"/>
              </a:rPr>
              <a:t>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Paxos</a:t>
            </a:r>
            <a:r>
              <a:rPr lang="en-US" dirty="0" smtClean="0"/>
              <a:t> in system</a:t>
            </a:r>
            <a:endParaRPr lang="en-US" dirty="0"/>
          </a:p>
        </p:txBody>
      </p:sp>
      <p:pic>
        <p:nvPicPr>
          <p:cNvPr id="23" name="Picture 22" descr="Mac-Book-Black-On-48x48.png"/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809" y="1949986"/>
            <a:ext cx="609600" cy="609600"/>
          </a:xfrm>
          <a:prstGeom prst="rect">
            <a:avLst/>
          </a:prstGeom>
        </p:spPr>
      </p:pic>
      <p:pic>
        <p:nvPicPr>
          <p:cNvPr id="24" name="Picture 23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809" y="3429336"/>
            <a:ext cx="609600" cy="609600"/>
          </a:xfrm>
          <a:prstGeom prst="rect">
            <a:avLst/>
          </a:prstGeom>
        </p:spPr>
      </p:pic>
      <p:pic>
        <p:nvPicPr>
          <p:cNvPr id="25" name="Picture 24" descr="server-48x48.png"/>
          <p:cNvPicPr>
            <a:picLocks noChangeAspect="1"/>
          </p:cNvPicPr>
          <p:nvPr/>
        </p:nvPicPr>
        <p:blipFill>
          <a:blip r:embed="rId4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734" y="4812926"/>
            <a:ext cx="609600" cy="609600"/>
          </a:xfrm>
          <a:prstGeom prst="rect">
            <a:avLst/>
          </a:prstGeom>
        </p:spPr>
      </p:pic>
      <p:pic>
        <p:nvPicPr>
          <p:cNvPr id="26" name="Picture 25" descr="server-48x48.png"/>
          <p:cNvPicPr>
            <a:picLocks noChangeAspect="1"/>
          </p:cNvPicPr>
          <p:nvPr/>
        </p:nvPicPr>
        <p:blipFill>
          <a:blip r:embed="rId4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884" y="4812926"/>
            <a:ext cx="609600" cy="609600"/>
          </a:xfrm>
          <a:prstGeom prst="rect">
            <a:avLst/>
          </a:prstGeom>
        </p:spPr>
      </p:pic>
      <p:cxnSp>
        <p:nvCxnSpPr>
          <p:cNvPr id="27" name="Curved Connector 8"/>
          <p:cNvCxnSpPr/>
          <p:nvPr/>
        </p:nvCxnSpPr>
        <p:spPr>
          <a:xfrm>
            <a:off x="3141409" y="3792501"/>
            <a:ext cx="271275" cy="1000970"/>
          </a:xfrm>
          <a:prstGeom prst="curvedConnector2">
            <a:avLst/>
          </a:prstGeom>
          <a:ln>
            <a:solidFill>
              <a:schemeClr val="dk1">
                <a:alpha val="15000"/>
              </a:schemeClr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8"/>
          <p:cNvCxnSpPr/>
          <p:nvPr/>
        </p:nvCxnSpPr>
        <p:spPr>
          <a:xfrm rot="10800000" flipV="1">
            <a:off x="2260535" y="3792501"/>
            <a:ext cx="271275" cy="1000970"/>
          </a:xfrm>
          <a:prstGeom prst="curvedConnector2">
            <a:avLst/>
          </a:prstGeom>
          <a:ln>
            <a:solidFill>
              <a:schemeClr val="dk1">
                <a:alpha val="15000"/>
              </a:schemeClr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8"/>
          <p:cNvCxnSpPr/>
          <p:nvPr/>
        </p:nvCxnSpPr>
        <p:spPr>
          <a:xfrm>
            <a:off x="2816736" y="2617951"/>
            <a:ext cx="0" cy="811385"/>
          </a:xfrm>
          <a:prstGeom prst="straightConnector1">
            <a:avLst/>
          </a:prstGeom>
          <a:ln>
            <a:solidFill>
              <a:schemeClr val="dk1">
                <a:alpha val="15000"/>
              </a:schemeClr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Picture 31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747" y="3447506"/>
            <a:ext cx="609600" cy="609600"/>
          </a:xfrm>
          <a:prstGeom prst="rect">
            <a:avLst/>
          </a:prstGeom>
        </p:spPr>
      </p:pic>
      <p:sp>
        <p:nvSpPr>
          <p:cNvPr id="34" name="Rectangle 33"/>
          <p:cNvSpPr>
            <a:spLocks/>
          </p:cNvSpPr>
          <p:nvPr/>
        </p:nvSpPr>
        <p:spPr bwMode="auto">
          <a:xfrm>
            <a:off x="3857494" y="2239254"/>
            <a:ext cx="4622363" cy="43088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800" b="0" spc="-150" dirty="0" smtClean="0">
                <a:latin typeface="Arial"/>
                <a:ea typeface="Gill Sans" pitchFamily="-84" charset="0"/>
                <a:cs typeface="Arial"/>
              </a:rPr>
              <a:t>New leader election protocol</a:t>
            </a:r>
          </a:p>
        </p:txBody>
      </p:sp>
      <p:sp>
        <p:nvSpPr>
          <p:cNvPr id="36" name="Rectangle 35"/>
          <p:cNvSpPr>
            <a:spLocks/>
          </p:cNvSpPr>
          <p:nvPr/>
        </p:nvSpPr>
        <p:spPr bwMode="auto">
          <a:xfrm>
            <a:off x="4640451" y="3261542"/>
            <a:ext cx="847349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400" spc="-150" dirty="0" smtClean="0">
                <a:latin typeface="Arial"/>
                <a:ea typeface="Gill Sans" pitchFamily="-84" charset="0"/>
                <a:cs typeface="Arial"/>
              </a:rPr>
              <a:t>2</a:t>
            </a:r>
            <a:endParaRPr lang="en-US" sz="2400" spc="-150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37" name="Rectangle 36"/>
          <p:cNvSpPr>
            <a:spLocks/>
          </p:cNvSpPr>
          <p:nvPr/>
        </p:nvSpPr>
        <p:spPr bwMode="auto">
          <a:xfrm>
            <a:off x="6388547" y="3261542"/>
            <a:ext cx="847349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400" spc="-150" dirty="0">
                <a:latin typeface="Arial"/>
                <a:ea typeface="Gill Sans" pitchFamily="-84" charset="0"/>
                <a:cs typeface="Arial"/>
              </a:rPr>
              <a:t>3</a:t>
            </a:r>
          </a:p>
        </p:txBody>
      </p:sp>
      <p:sp>
        <p:nvSpPr>
          <p:cNvPr id="20" name="Lightning Bolt 19"/>
          <p:cNvSpPr/>
          <p:nvPr/>
        </p:nvSpPr>
        <p:spPr>
          <a:xfrm rot="1172955">
            <a:off x="3531484" y="3043965"/>
            <a:ext cx="507236" cy="1270544"/>
          </a:xfrm>
          <a:prstGeom prst="lightningBolt">
            <a:avLst/>
          </a:prstGeom>
          <a:solidFill>
            <a:srgbClr val="FF0000"/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2" name="Rectangle 21"/>
          <p:cNvSpPr>
            <a:spLocks/>
          </p:cNvSpPr>
          <p:nvPr/>
        </p:nvSpPr>
        <p:spPr bwMode="auto">
          <a:xfrm>
            <a:off x="3857494" y="4619027"/>
            <a:ext cx="4622363" cy="43088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800" b="0" spc="-150" dirty="0" smtClean="0">
                <a:solidFill>
                  <a:srgbClr val="FF0000"/>
                </a:solidFill>
                <a:latin typeface="Arial"/>
                <a:ea typeface="Gill Sans" pitchFamily="-84" charset="0"/>
                <a:cs typeface="Arial"/>
              </a:rPr>
              <a:t>Still have split-brain scenario!</a:t>
            </a:r>
          </a:p>
        </p:txBody>
      </p:sp>
      <p:sp>
        <p:nvSpPr>
          <p:cNvPr id="33" name="Rectangle 32"/>
          <p:cNvSpPr>
            <a:spLocks/>
          </p:cNvSpPr>
          <p:nvPr/>
        </p:nvSpPr>
        <p:spPr bwMode="auto">
          <a:xfrm>
            <a:off x="4795949" y="3268307"/>
            <a:ext cx="915495" cy="36933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400" spc="-150" smtClean="0">
                <a:latin typeface="Arial"/>
                <a:ea typeface="Gill Sans" pitchFamily="-84" charset="0"/>
                <a:cs typeface="Arial"/>
              </a:rPr>
              <a:t>L </a:t>
            </a:r>
            <a:r>
              <a:rPr lang="en-US" sz="2400" spc="-150" baseline="-25000" smtClean="0">
                <a:latin typeface="Arial"/>
                <a:ea typeface="Gill Sans" pitchFamily="-84" charset="0"/>
                <a:cs typeface="Arial"/>
              </a:rPr>
              <a:t>new</a:t>
            </a:r>
            <a:endParaRPr lang="en-US" sz="2400" spc="-150" baseline="-25000" dirty="0">
              <a:latin typeface="Arial"/>
              <a:ea typeface="Gill Sans" pitchFamily="-84" charset="0"/>
              <a:cs typeface="Arial"/>
            </a:endParaRPr>
          </a:p>
        </p:txBody>
      </p:sp>
      <p:pic>
        <p:nvPicPr>
          <p:cNvPr id="38" name="Picture 37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78" y="342933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48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20" grpId="0" animBg="1"/>
      <p:bldP spid="22" grpId="0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failover “correctly” isn’t easy</a:t>
            </a:r>
            <a:endParaRPr lang="en-US" dirty="0"/>
          </a:p>
        </p:txBody>
      </p:sp>
      <p:sp>
        <p:nvSpPr>
          <p:cNvPr id="21" name="Rectangle 20"/>
          <p:cNvSpPr>
            <a:spLocks/>
          </p:cNvSpPr>
          <p:nvPr/>
        </p:nvSpPr>
        <p:spPr bwMode="auto">
          <a:xfrm>
            <a:off x="862760" y="3018511"/>
            <a:ext cx="1682701" cy="553998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800" spc="-150" dirty="0" smtClean="0">
                <a:latin typeface="Arial"/>
                <a:ea typeface="Gill Sans" pitchFamily="-84" charset="0"/>
                <a:cs typeface="Arial"/>
              </a:rPr>
              <a:t>Transaction Coordinator TC</a:t>
            </a:r>
            <a:endParaRPr lang="en-US" sz="1800" spc="-150" dirty="0">
              <a:latin typeface="Arial"/>
              <a:ea typeface="Gill Sans" pitchFamily="-84" charset="0"/>
              <a:cs typeface="Arial"/>
            </a:endParaRPr>
          </a:p>
        </p:txBody>
      </p:sp>
      <p:pic>
        <p:nvPicPr>
          <p:cNvPr id="23" name="Picture 22" descr="Mac-Book-Black-On-48x48.png"/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809" y="1949986"/>
            <a:ext cx="609600" cy="609600"/>
          </a:xfrm>
          <a:prstGeom prst="rect">
            <a:avLst/>
          </a:prstGeom>
        </p:spPr>
      </p:pic>
      <p:pic>
        <p:nvPicPr>
          <p:cNvPr id="24" name="Picture 23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809" y="3429336"/>
            <a:ext cx="609600" cy="609600"/>
          </a:xfrm>
          <a:prstGeom prst="rect">
            <a:avLst/>
          </a:prstGeom>
        </p:spPr>
      </p:pic>
      <p:pic>
        <p:nvPicPr>
          <p:cNvPr id="25" name="Picture 24" descr="server-48x48.png"/>
          <p:cNvPicPr>
            <a:picLocks noChangeAspect="1"/>
          </p:cNvPicPr>
          <p:nvPr/>
        </p:nvPicPr>
        <p:blipFill>
          <a:blip r:embed="rId4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734" y="4812926"/>
            <a:ext cx="609600" cy="609600"/>
          </a:xfrm>
          <a:prstGeom prst="rect">
            <a:avLst/>
          </a:prstGeom>
        </p:spPr>
      </p:pic>
      <p:pic>
        <p:nvPicPr>
          <p:cNvPr id="26" name="Picture 25" descr="server-48x48.png"/>
          <p:cNvPicPr>
            <a:picLocks noChangeAspect="1"/>
          </p:cNvPicPr>
          <p:nvPr/>
        </p:nvPicPr>
        <p:blipFill>
          <a:blip r:embed="rId4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884" y="4812926"/>
            <a:ext cx="609600" cy="609600"/>
          </a:xfrm>
          <a:prstGeom prst="rect">
            <a:avLst/>
          </a:prstGeom>
        </p:spPr>
      </p:pic>
      <p:cxnSp>
        <p:nvCxnSpPr>
          <p:cNvPr id="27" name="Curved Connector 8"/>
          <p:cNvCxnSpPr/>
          <p:nvPr/>
        </p:nvCxnSpPr>
        <p:spPr>
          <a:xfrm>
            <a:off x="3141409" y="3792501"/>
            <a:ext cx="271275" cy="1000970"/>
          </a:xfrm>
          <a:prstGeom prst="curvedConnector2">
            <a:avLst/>
          </a:prstGeom>
          <a:ln>
            <a:solidFill>
              <a:schemeClr val="dk1">
                <a:alpha val="15000"/>
              </a:schemeClr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8"/>
          <p:cNvCxnSpPr/>
          <p:nvPr/>
        </p:nvCxnSpPr>
        <p:spPr>
          <a:xfrm rot="10800000" flipV="1">
            <a:off x="2260535" y="3792501"/>
            <a:ext cx="271275" cy="1000970"/>
          </a:xfrm>
          <a:prstGeom prst="curvedConnector2">
            <a:avLst/>
          </a:prstGeom>
          <a:ln>
            <a:solidFill>
              <a:schemeClr val="dk1">
                <a:alpha val="15000"/>
              </a:schemeClr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8"/>
          <p:cNvCxnSpPr/>
          <p:nvPr/>
        </p:nvCxnSpPr>
        <p:spPr>
          <a:xfrm>
            <a:off x="2816736" y="2617951"/>
            <a:ext cx="0" cy="811385"/>
          </a:xfrm>
          <a:prstGeom prst="straightConnector1">
            <a:avLst/>
          </a:prstGeom>
          <a:ln>
            <a:solidFill>
              <a:schemeClr val="dk1">
                <a:alpha val="15000"/>
              </a:schemeClr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598" y="3036681"/>
            <a:ext cx="609600" cy="609600"/>
          </a:xfrm>
          <a:prstGeom prst="rect">
            <a:avLst/>
          </a:prstGeom>
        </p:spPr>
      </p:pic>
      <p:pic>
        <p:nvPicPr>
          <p:cNvPr id="32" name="Picture 31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598" y="4038936"/>
            <a:ext cx="609600" cy="609600"/>
          </a:xfrm>
          <a:prstGeom prst="rect">
            <a:avLst/>
          </a:prstGeom>
        </p:spPr>
      </p:pic>
      <p:sp>
        <p:nvSpPr>
          <p:cNvPr id="34" name="Rectangle 33"/>
          <p:cNvSpPr>
            <a:spLocks/>
          </p:cNvSpPr>
          <p:nvPr/>
        </p:nvSpPr>
        <p:spPr bwMode="auto">
          <a:xfrm>
            <a:off x="3748340" y="1949986"/>
            <a:ext cx="2988116" cy="86177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800" b="0" spc="-150" dirty="0" smtClean="0">
                <a:latin typeface="Arial"/>
                <a:ea typeface="Gill Sans" pitchFamily="-84" charset="0"/>
                <a:cs typeface="Arial"/>
              </a:rPr>
              <a:t>Which node </a:t>
            </a:r>
            <a:r>
              <a:rPr lang="en-US" sz="2800" b="0" spc="-150" smtClean="0">
                <a:latin typeface="Arial"/>
                <a:ea typeface="Gill Sans" pitchFamily="-84" charset="0"/>
                <a:cs typeface="Arial"/>
              </a:rPr>
              <a:t>takes </a:t>
            </a:r>
          </a:p>
          <a:p>
            <a:r>
              <a:rPr lang="en-US" sz="2800" b="0" spc="-150" dirty="0" smtClean="0">
                <a:latin typeface="Arial"/>
                <a:ea typeface="Gill Sans" pitchFamily="-84" charset="0"/>
                <a:cs typeface="Arial"/>
              </a:rPr>
              <a:t>over as backup?</a:t>
            </a:r>
            <a:endParaRPr lang="en-US" sz="2800" b="0" spc="-150" dirty="0">
              <a:latin typeface="Arial"/>
              <a:ea typeface="Gill Sans" pitchFamily="-8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1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9803" y="3989230"/>
            <a:ext cx="8793805" cy="253447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/>
              <a:t>Tells mythical story of Greek island of </a:t>
            </a:r>
            <a:r>
              <a:rPr lang="en-US" sz="2400" dirty="0" err="1" smtClean="0"/>
              <a:t>Paxos</a:t>
            </a:r>
            <a:r>
              <a:rPr lang="en-US" sz="2400" dirty="0" smtClean="0"/>
              <a:t> with “</a:t>
            </a:r>
            <a:r>
              <a:rPr lang="en-US" sz="2400" dirty="0"/>
              <a:t>legislators” and </a:t>
            </a:r>
            <a:r>
              <a:rPr lang="en-US" sz="2400" dirty="0" smtClean="0"/>
              <a:t>“</a:t>
            </a:r>
            <a:r>
              <a:rPr lang="en-US" sz="2400" dirty="0"/>
              <a:t>current law” </a:t>
            </a:r>
            <a:r>
              <a:rPr lang="en-US" sz="2400" dirty="0" smtClean="0"/>
              <a:t>passed through </a:t>
            </a:r>
            <a:r>
              <a:rPr lang="en-US" sz="2400" dirty="0"/>
              <a:t>parliamentary voting </a:t>
            </a:r>
            <a:r>
              <a:rPr lang="en-US" sz="2400" dirty="0" smtClean="0"/>
              <a:t>protocol</a:t>
            </a:r>
            <a:endParaRPr lang="en-US" sz="2400" dirty="0"/>
          </a:p>
          <a:p>
            <a:pPr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/>
              <a:t>M</a:t>
            </a:r>
            <a:r>
              <a:rPr lang="en-US" sz="2400" dirty="0" smtClean="0"/>
              <a:t>isunderstood paper:  submitted 1990, published 1998</a:t>
            </a:r>
          </a:p>
          <a:p>
            <a:pPr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err="1" smtClean="0"/>
              <a:t>Lamport</a:t>
            </a:r>
            <a:r>
              <a:rPr lang="en-US" sz="2400" dirty="0" smtClean="0"/>
              <a:t> won the Turing Award in 2013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5" name="Content Placeholder 6"/>
          <p:cNvPicPr>
            <a:picLocks noChangeAspect="1"/>
          </p:cNvPicPr>
          <p:nvPr/>
        </p:nvPicPr>
        <p:blipFill rotWithShape="1">
          <a:blip r:embed="rId2"/>
          <a:srcRect b="18944"/>
          <a:stretch/>
        </p:blipFill>
        <p:spPr bwMode="auto">
          <a:xfrm>
            <a:off x="3489220" y="187095"/>
            <a:ext cx="5143500" cy="3500002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400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Paxos</a:t>
            </a:r>
            <a:r>
              <a:rPr lang="en-US" dirty="0" smtClean="0"/>
              <a:t> story…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02920" y="1775354"/>
            <a:ext cx="8138160" cy="3076866"/>
          </a:xfrm>
          <a:prstGeom prst="roundRect">
            <a:avLst>
              <a:gd name="adj" fmla="val 4973"/>
            </a:avLst>
          </a:prstGeom>
          <a:solidFill>
            <a:schemeClr val="bg2"/>
          </a:solidFill>
          <a:ln w="25400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76200" dist="38100" dir="5400000" rotWithShape="0">
              <a:schemeClr val="tx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2880" indent="0">
              <a:spcBef>
                <a:spcPts val="800"/>
              </a:spcBef>
              <a:buNone/>
            </a:pPr>
            <a:r>
              <a:rPr lang="en-US" sz="2400" dirty="0"/>
              <a:t>As </a:t>
            </a:r>
            <a:r>
              <a:rPr lang="en-US" sz="2400" dirty="0" err="1"/>
              <a:t>Paxos</a:t>
            </a:r>
            <a:r>
              <a:rPr lang="en-US" sz="2400" dirty="0"/>
              <a:t> prospered, legislators became very busy. </a:t>
            </a:r>
            <a:endParaRPr lang="en-US" sz="2400" dirty="0" smtClean="0"/>
          </a:p>
          <a:p>
            <a:pPr marL="182880" indent="0">
              <a:spcBef>
                <a:spcPts val="800"/>
              </a:spcBef>
              <a:buNone/>
            </a:pPr>
            <a:r>
              <a:rPr lang="en-US" sz="2400" dirty="0" smtClean="0"/>
              <a:t>Parliament </a:t>
            </a:r>
            <a:r>
              <a:rPr lang="en-US" sz="2400" dirty="0"/>
              <a:t>could no longer handle all details of government, so a bureaucracy was established. </a:t>
            </a:r>
            <a:endParaRPr lang="en-US" sz="2400" dirty="0" smtClean="0"/>
          </a:p>
          <a:p>
            <a:pPr marL="182880" indent="0">
              <a:spcBef>
                <a:spcPts val="800"/>
              </a:spcBef>
              <a:buNone/>
            </a:pPr>
            <a:r>
              <a:rPr lang="en-US" sz="2400" dirty="0" smtClean="0"/>
              <a:t>Instead </a:t>
            </a:r>
            <a:r>
              <a:rPr lang="en-US" sz="2400" dirty="0"/>
              <a:t>of passing a decree to declare whether each lot of cheese was fit for sale, Parliament passed a decree appointing a cheese inspector to make those decisions. </a:t>
            </a:r>
          </a:p>
        </p:txBody>
      </p:sp>
      <p:sp>
        <p:nvSpPr>
          <p:cNvPr id="10" name="Content Placeholder 1"/>
          <p:cNvSpPr txBox="1">
            <a:spLocks/>
          </p:cNvSpPr>
          <p:nvPr/>
        </p:nvSpPr>
        <p:spPr bwMode="auto">
          <a:xfrm>
            <a:off x="1598318" y="5235674"/>
            <a:ext cx="5947365" cy="1312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dirty="0" smtClean="0"/>
              <a:t>Cheese inspector ≈ leader 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dirty="0" smtClean="0"/>
              <a:t>using quorum-based voting protocol  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105131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Paxos</a:t>
            </a:r>
            <a:r>
              <a:rPr lang="en-US" dirty="0" smtClean="0"/>
              <a:t> story…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02920" y="1445346"/>
            <a:ext cx="8138160" cy="4527750"/>
          </a:xfrm>
          <a:prstGeom prst="roundRect">
            <a:avLst>
              <a:gd name="adj" fmla="val 4973"/>
            </a:avLst>
          </a:prstGeom>
          <a:solidFill>
            <a:schemeClr val="bg2"/>
          </a:solidFill>
          <a:ln w="25400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76200" dist="38100" dir="5400000" rotWithShape="0">
              <a:schemeClr val="tx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2880" indent="0">
              <a:spcBef>
                <a:spcPts val="800"/>
              </a:spcBef>
              <a:buNone/>
            </a:pPr>
            <a:r>
              <a:rPr lang="en-US" sz="2200" dirty="0" smtClean="0"/>
              <a:t>Parliament </a:t>
            </a:r>
            <a:r>
              <a:rPr lang="en-US" sz="2200" dirty="0"/>
              <a:t>passed a decree making </a:t>
            </a:r>
            <a:r>
              <a:rPr lang="en-US" sz="2200" dirty="0" smtClean="0"/>
              <a:t>∆̆</a:t>
            </a:r>
            <a:r>
              <a:rPr lang="en-US" sz="2200" dirty="0" err="1"/>
              <a:t>ικστρ</a:t>
            </a:r>
            <a:r>
              <a:rPr lang="en-US" sz="2200" dirty="0"/>
              <a:t>α the first cheese inspector. </a:t>
            </a:r>
            <a:r>
              <a:rPr lang="en-US" sz="2200" dirty="0" smtClean="0"/>
              <a:t>After </a:t>
            </a:r>
            <a:r>
              <a:rPr lang="en-US" sz="2200" dirty="0"/>
              <a:t>some months, merchants complained that </a:t>
            </a:r>
            <a:r>
              <a:rPr lang="en-US" sz="2200" dirty="0" smtClean="0"/>
              <a:t>∆̆</a:t>
            </a:r>
            <a:r>
              <a:rPr lang="en-US" sz="2200" dirty="0" err="1"/>
              <a:t>ικστρ</a:t>
            </a:r>
            <a:r>
              <a:rPr lang="en-US" sz="2200" dirty="0"/>
              <a:t>α was too strict and was rejecting perfectly good cheese. </a:t>
            </a:r>
            <a:endParaRPr lang="en-US" sz="2200" dirty="0" smtClean="0"/>
          </a:p>
          <a:p>
            <a:pPr marL="182880" indent="0">
              <a:spcBef>
                <a:spcPts val="800"/>
              </a:spcBef>
              <a:buNone/>
            </a:pPr>
            <a:r>
              <a:rPr lang="en-US" sz="2200" dirty="0" smtClean="0"/>
              <a:t>Parliament </a:t>
            </a:r>
            <a:r>
              <a:rPr lang="en-US" sz="2200" dirty="0"/>
              <a:t>then replaced him by passing the </a:t>
            </a:r>
            <a:r>
              <a:rPr lang="en-US" sz="2200" dirty="0" smtClean="0"/>
              <a:t>decree</a:t>
            </a:r>
            <a:endParaRPr lang="en-US" sz="2200" dirty="0"/>
          </a:p>
          <a:p>
            <a:pPr marL="182880" indent="0">
              <a:spcBef>
                <a:spcPts val="800"/>
              </a:spcBef>
              <a:buNone/>
            </a:pPr>
            <a:r>
              <a:rPr lang="en-US" sz="2200" dirty="0" smtClean="0"/>
              <a:t>		1375</a:t>
            </a:r>
            <a:r>
              <a:rPr lang="en-US" sz="2200" dirty="0"/>
              <a:t>: </a:t>
            </a:r>
            <a:r>
              <a:rPr lang="en-US" sz="2200" dirty="0" err="1"/>
              <a:t>Γωυδ</a:t>
            </a:r>
            <a:r>
              <a:rPr lang="en-US" sz="2200" dirty="0"/>
              <a:t>α is the new cheese </a:t>
            </a:r>
            <a:r>
              <a:rPr lang="en-US" sz="2200" dirty="0" smtClean="0"/>
              <a:t>inspector</a:t>
            </a:r>
            <a:endParaRPr lang="en-US" sz="2200" dirty="0"/>
          </a:p>
          <a:p>
            <a:pPr marL="182880" indent="0">
              <a:spcBef>
                <a:spcPts val="800"/>
              </a:spcBef>
              <a:buNone/>
            </a:pPr>
            <a:r>
              <a:rPr lang="en-US" sz="2200" dirty="0" smtClean="0"/>
              <a:t>But ∆̆</a:t>
            </a:r>
            <a:r>
              <a:rPr lang="en-US" sz="2200" dirty="0" err="1"/>
              <a:t>ικστρ</a:t>
            </a:r>
            <a:r>
              <a:rPr lang="en-US" sz="2200" dirty="0"/>
              <a:t>α did not pay close attention to what Parliament did, so he did not learn of this decree right away. </a:t>
            </a:r>
            <a:endParaRPr lang="en-US" sz="2200" dirty="0" smtClean="0"/>
          </a:p>
          <a:p>
            <a:pPr marL="182880" indent="0">
              <a:spcBef>
                <a:spcPts val="800"/>
              </a:spcBef>
              <a:buNone/>
            </a:pPr>
            <a:r>
              <a:rPr lang="en-US" sz="2200" dirty="0" smtClean="0"/>
              <a:t>There </a:t>
            </a:r>
            <a:r>
              <a:rPr lang="en-US" sz="2200" dirty="0"/>
              <a:t>was a period of confusion in the cheese market when both </a:t>
            </a:r>
            <a:r>
              <a:rPr lang="en-US" sz="2200" dirty="0" smtClean="0"/>
              <a:t>∆</a:t>
            </a:r>
            <a:r>
              <a:rPr lang="en-US" sz="2200" dirty="0" err="1" smtClean="0"/>
              <a:t>ῐκστρ</a:t>
            </a:r>
            <a:r>
              <a:rPr lang="en-US" sz="2200" dirty="0" smtClean="0"/>
              <a:t>α </a:t>
            </a:r>
            <a:r>
              <a:rPr lang="en-US" sz="2200" dirty="0"/>
              <a:t>and </a:t>
            </a:r>
            <a:r>
              <a:rPr lang="en-US" sz="2200" dirty="0" err="1"/>
              <a:t>Γωυδ</a:t>
            </a:r>
            <a:r>
              <a:rPr lang="en-US" sz="2200" dirty="0"/>
              <a:t>α were inspecting cheese and making conflicting decisions. </a:t>
            </a:r>
          </a:p>
        </p:txBody>
      </p:sp>
      <p:sp>
        <p:nvSpPr>
          <p:cNvPr id="10" name="Content Placeholder 1"/>
          <p:cNvSpPr txBox="1">
            <a:spLocks/>
          </p:cNvSpPr>
          <p:nvPr/>
        </p:nvSpPr>
        <p:spPr bwMode="auto">
          <a:xfrm>
            <a:off x="1598318" y="6120580"/>
            <a:ext cx="5947365" cy="589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dirty="0" smtClean="0"/>
              <a:t>Split-brain!</a:t>
            </a:r>
          </a:p>
        </p:txBody>
      </p:sp>
    </p:spTree>
    <p:extLst>
      <p:ext uri="{BB962C8B-B14F-4D97-AF65-F5344CB8AC3E}">
        <p14:creationId xmlns:p14="http://schemas.microsoft.com/office/powerpoint/2010/main" val="50331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Paxos</a:t>
            </a:r>
            <a:r>
              <a:rPr lang="en-US" dirty="0" smtClean="0"/>
              <a:t> story…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02920" y="1563329"/>
            <a:ext cx="8138160" cy="3908323"/>
          </a:xfrm>
          <a:prstGeom prst="roundRect">
            <a:avLst>
              <a:gd name="adj" fmla="val 4973"/>
            </a:avLst>
          </a:prstGeom>
          <a:solidFill>
            <a:schemeClr val="bg2"/>
          </a:solidFill>
          <a:ln w="25400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76200" dist="38100" dir="5400000" rotWithShape="0">
              <a:schemeClr val="tx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2880" indent="0">
              <a:spcBef>
                <a:spcPts val="800"/>
              </a:spcBef>
              <a:buNone/>
            </a:pPr>
            <a:r>
              <a:rPr lang="en-US" sz="2400" dirty="0"/>
              <a:t>To prevent such confusion, the </a:t>
            </a:r>
            <a:r>
              <a:rPr lang="en-US" sz="2400" dirty="0" err="1"/>
              <a:t>Paxons</a:t>
            </a:r>
            <a:r>
              <a:rPr lang="en-US" sz="2400" dirty="0"/>
              <a:t> had to guarantee that a position could be held by at most one bureaucrat at any time. </a:t>
            </a:r>
            <a:endParaRPr lang="en-US" sz="2400" dirty="0" smtClean="0"/>
          </a:p>
          <a:p>
            <a:pPr marL="182880" indent="0">
              <a:spcBef>
                <a:spcPts val="800"/>
              </a:spcBef>
              <a:buNone/>
            </a:pPr>
            <a:r>
              <a:rPr lang="en-US" sz="2400" dirty="0" smtClean="0"/>
              <a:t>To </a:t>
            </a:r>
            <a:r>
              <a:rPr lang="en-US" sz="2400" dirty="0"/>
              <a:t>do this, a president included as part of each decree the time and date when it was proposed. </a:t>
            </a:r>
            <a:endParaRPr lang="en-US" sz="2400" dirty="0" smtClean="0"/>
          </a:p>
          <a:p>
            <a:pPr marL="182880" indent="0">
              <a:spcBef>
                <a:spcPts val="800"/>
              </a:spcBef>
              <a:buNone/>
            </a:pPr>
            <a:r>
              <a:rPr lang="en-US" sz="2400" dirty="0" smtClean="0"/>
              <a:t>A </a:t>
            </a:r>
            <a:r>
              <a:rPr lang="en-US" sz="2400" dirty="0"/>
              <a:t>decree making </a:t>
            </a:r>
            <a:r>
              <a:rPr lang="en-US" sz="2400" dirty="0" smtClean="0"/>
              <a:t>∆</a:t>
            </a:r>
            <a:r>
              <a:rPr lang="en-US" sz="2400" dirty="0" err="1" smtClean="0"/>
              <a:t>ῐκστρ</a:t>
            </a:r>
            <a:r>
              <a:rPr lang="en-US" sz="2400" dirty="0" smtClean="0"/>
              <a:t>α the </a:t>
            </a:r>
            <a:r>
              <a:rPr lang="en-US" sz="2400" dirty="0"/>
              <a:t>cheese inspector might read </a:t>
            </a:r>
          </a:p>
          <a:p>
            <a:pPr marL="582930" lvl="1" indent="0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2716</a:t>
            </a:r>
            <a:r>
              <a:rPr lang="en-US" sz="2400" dirty="0">
                <a:solidFill>
                  <a:schemeClr val="tx1"/>
                </a:solidFill>
              </a:rPr>
              <a:t>: 8:30 15 Jan </a:t>
            </a:r>
            <a:r>
              <a:rPr lang="en-US" sz="2400" dirty="0" smtClean="0">
                <a:solidFill>
                  <a:schemeClr val="tx1"/>
                </a:solidFill>
              </a:rPr>
              <a:t>72 – ∆</a:t>
            </a:r>
            <a:r>
              <a:rPr lang="en-US" sz="2400" dirty="0" err="1">
                <a:solidFill>
                  <a:schemeClr val="tx1"/>
                </a:solidFill>
              </a:rPr>
              <a:t>ῐκστρ</a:t>
            </a:r>
            <a:r>
              <a:rPr lang="en-US" sz="2400" dirty="0">
                <a:solidFill>
                  <a:schemeClr val="tx1"/>
                </a:solidFill>
              </a:rPr>
              <a:t>α </a:t>
            </a:r>
            <a:r>
              <a:rPr lang="en-US" sz="2400" dirty="0" smtClean="0">
                <a:solidFill>
                  <a:schemeClr val="tx1"/>
                </a:solidFill>
              </a:rPr>
              <a:t>is </a:t>
            </a:r>
            <a:r>
              <a:rPr lang="en-US" sz="2400" dirty="0">
                <a:solidFill>
                  <a:schemeClr val="tx1"/>
                </a:solidFill>
              </a:rPr>
              <a:t>cheese inspector for 3 months. </a:t>
            </a:r>
          </a:p>
        </p:txBody>
      </p:sp>
      <p:sp>
        <p:nvSpPr>
          <p:cNvPr id="10" name="Content Placeholder 1"/>
          <p:cNvSpPr txBox="1">
            <a:spLocks/>
          </p:cNvSpPr>
          <p:nvPr/>
        </p:nvSpPr>
        <p:spPr bwMode="auto">
          <a:xfrm>
            <a:off x="1598318" y="5892974"/>
            <a:ext cx="5947365" cy="906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dirty="0" smtClean="0"/>
              <a:t>Leader gets a lease!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72020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Paxos</a:t>
            </a:r>
            <a:r>
              <a:rPr lang="en-US" dirty="0" smtClean="0"/>
              <a:t> story…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02920" y="1563624"/>
            <a:ext cx="8138160" cy="3451119"/>
          </a:xfrm>
          <a:prstGeom prst="roundRect">
            <a:avLst>
              <a:gd name="adj" fmla="val 4973"/>
            </a:avLst>
          </a:prstGeom>
          <a:solidFill>
            <a:schemeClr val="bg2"/>
          </a:solidFill>
          <a:ln w="25400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76200" dist="38100" dir="5400000" rotWithShape="0">
              <a:schemeClr val="tx1">
                <a:alpha val="35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2880" indent="0">
              <a:spcBef>
                <a:spcPts val="800"/>
              </a:spcBef>
              <a:buNone/>
            </a:pPr>
            <a:r>
              <a:rPr lang="en-US" sz="2400" dirty="0"/>
              <a:t>A bureaucrat needed to tell time to determine if he currently held a post. </a:t>
            </a:r>
            <a:r>
              <a:rPr lang="en-US" sz="2400" dirty="0" smtClean="0"/>
              <a:t>Mechanical </a:t>
            </a:r>
            <a:r>
              <a:rPr lang="en-US" sz="2400" dirty="0"/>
              <a:t>clocks were unknown on </a:t>
            </a:r>
            <a:r>
              <a:rPr lang="en-US" sz="2400" dirty="0" err="1"/>
              <a:t>Paxos</a:t>
            </a:r>
            <a:r>
              <a:rPr lang="en-US" sz="2400" dirty="0"/>
              <a:t>, but </a:t>
            </a:r>
            <a:r>
              <a:rPr lang="en-US" sz="2400" dirty="0" err="1"/>
              <a:t>Paxons</a:t>
            </a:r>
            <a:r>
              <a:rPr lang="en-US" sz="2400" dirty="0"/>
              <a:t> could tell time accurately to within 15 minutes by the position of the sun or the stars. </a:t>
            </a:r>
            <a:endParaRPr lang="en-US" sz="2400" dirty="0" smtClean="0"/>
          </a:p>
          <a:p>
            <a:pPr marL="182880" indent="0">
              <a:spcBef>
                <a:spcPts val="800"/>
              </a:spcBef>
              <a:buNone/>
            </a:pPr>
            <a:r>
              <a:rPr lang="en-US" sz="2400" dirty="0" smtClean="0"/>
              <a:t>If </a:t>
            </a:r>
            <a:r>
              <a:rPr lang="en-US" sz="2400" dirty="0"/>
              <a:t>∆̆</a:t>
            </a:r>
            <a:r>
              <a:rPr lang="en-US" sz="2400" dirty="0" err="1"/>
              <a:t>ικστρ</a:t>
            </a:r>
            <a:r>
              <a:rPr lang="en-US" sz="2400" dirty="0"/>
              <a:t>α’s term began at 8:30, he would not start inspecting cheese until his celestial observations indicated that it was 8:45. </a:t>
            </a:r>
          </a:p>
        </p:txBody>
      </p:sp>
      <p:sp>
        <p:nvSpPr>
          <p:cNvPr id="10" name="Content Placeholder 1"/>
          <p:cNvSpPr txBox="1">
            <a:spLocks/>
          </p:cNvSpPr>
          <p:nvPr/>
        </p:nvSpPr>
        <p:spPr bwMode="auto">
          <a:xfrm>
            <a:off x="1050619" y="5368905"/>
            <a:ext cx="7042762" cy="1169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dirty="0" smtClean="0"/>
              <a:t>Handle clock skew: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dirty="0" smtClean="0"/>
              <a:t>Lease doesn’t end until expiry + max skew</a:t>
            </a:r>
          </a:p>
        </p:txBody>
      </p:sp>
    </p:spTree>
    <p:extLst>
      <p:ext uri="{BB962C8B-B14F-4D97-AF65-F5344CB8AC3E}">
        <p14:creationId xmlns:p14="http://schemas.microsoft.com/office/powerpoint/2010/main" val="1542470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/>
          </p:cNvSpPr>
          <p:nvPr/>
        </p:nvSpPr>
        <p:spPr bwMode="auto">
          <a:xfrm>
            <a:off x="3126661" y="3283055"/>
            <a:ext cx="284928" cy="36933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400" spc="-150" dirty="0">
                <a:latin typeface="Arial"/>
                <a:ea typeface="Gill Sans" pitchFamily="-84" charset="0"/>
                <a:cs typeface="Arial"/>
              </a:rPr>
              <a:t>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Split Brain</a:t>
            </a:r>
            <a:endParaRPr lang="en-US" dirty="0"/>
          </a:p>
        </p:txBody>
      </p:sp>
      <p:pic>
        <p:nvPicPr>
          <p:cNvPr id="23" name="Picture 22" descr="Mac-Book-Black-On-48x48.png"/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809" y="1949986"/>
            <a:ext cx="609600" cy="609600"/>
          </a:xfrm>
          <a:prstGeom prst="rect">
            <a:avLst/>
          </a:prstGeom>
        </p:spPr>
      </p:pic>
      <p:pic>
        <p:nvPicPr>
          <p:cNvPr id="24" name="Picture 23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809" y="3429336"/>
            <a:ext cx="609600" cy="609600"/>
          </a:xfrm>
          <a:prstGeom prst="rect">
            <a:avLst/>
          </a:prstGeom>
        </p:spPr>
      </p:pic>
      <p:pic>
        <p:nvPicPr>
          <p:cNvPr id="25" name="Picture 24" descr="server-48x48.png"/>
          <p:cNvPicPr>
            <a:picLocks noChangeAspect="1"/>
          </p:cNvPicPr>
          <p:nvPr/>
        </p:nvPicPr>
        <p:blipFill>
          <a:blip r:embed="rId4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734" y="4812926"/>
            <a:ext cx="609600" cy="609600"/>
          </a:xfrm>
          <a:prstGeom prst="rect">
            <a:avLst/>
          </a:prstGeom>
        </p:spPr>
      </p:pic>
      <p:pic>
        <p:nvPicPr>
          <p:cNvPr id="26" name="Picture 25" descr="server-48x48.png"/>
          <p:cNvPicPr>
            <a:picLocks noChangeAspect="1"/>
          </p:cNvPicPr>
          <p:nvPr/>
        </p:nvPicPr>
        <p:blipFill>
          <a:blip r:embed="rId4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884" y="4812926"/>
            <a:ext cx="609600" cy="609600"/>
          </a:xfrm>
          <a:prstGeom prst="rect">
            <a:avLst/>
          </a:prstGeom>
        </p:spPr>
      </p:pic>
      <p:cxnSp>
        <p:nvCxnSpPr>
          <p:cNvPr id="27" name="Curved Connector 8"/>
          <p:cNvCxnSpPr/>
          <p:nvPr/>
        </p:nvCxnSpPr>
        <p:spPr>
          <a:xfrm>
            <a:off x="3141409" y="3792501"/>
            <a:ext cx="271275" cy="1000970"/>
          </a:xfrm>
          <a:prstGeom prst="curvedConnector2">
            <a:avLst/>
          </a:prstGeom>
          <a:ln>
            <a:solidFill>
              <a:schemeClr val="dk1">
                <a:alpha val="15000"/>
              </a:schemeClr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8"/>
          <p:cNvCxnSpPr/>
          <p:nvPr/>
        </p:nvCxnSpPr>
        <p:spPr>
          <a:xfrm rot="10800000" flipV="1">
            <a:off x="2260535" y="3792501"/>
            <a:ext cx="271275" cy="1000970"/>
          </a:xfrm>
          <a:prstGeom prst="curvedConnector2">
            <a:avLst/>
          </a:prstGeom>
          <a:ln>
            <a:solidFill>
              <a:schemeClr val="dk1">
                <a:alpha val="15000"/>
              </a:schemeClr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8"/>
          <p:cNvCxnSpPr/>
          <p:nvPr/>
        </p:nvCxnSpPr>
        <p:spPr>
          <a:xfrm>
            <a:off x="2816736" y="2617951"/>
            <a:ext cx="0" cy="811385"/>
          </a:xfrm>
          <a:prstGeom prst="straightConnector1">
            <a:avLst/>
          </a:prstGeom>
          <a:ln>
            <a:solidFill>
              <a:schemeClr val="dk1">
                <a:alpha val="15000"/>
              </a:schemeClr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Picture 31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747" y="3447506"/>
            <a:ext cx="609600" cy="609600"/>
          </a:xfrm>
          <a:prstGeom prst="rect">
            <a:avLst/>
          </a:prstGeom>
        </p:spPr>
      </p:pic>
      <p:sp>
        <p:nvSpPr>
          <p:cNvPr id="34" name="Rectangle 33"/>
          <p:cNvSpPr>
            <a:spLocks/>
          </p:cNvSpPr>
          <p:nvPr/>
        </p:nvSpPr>
        <p:spPr bwMode="auto">
          <a:xfrm>
            <a:off x="3857494" y="2239254"/>
            <a:ext cx="4622363" cy="43088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800" b="0" spc="-150" dirty="0" smtClean="0">
                <a:latin typeface="Arial"/>
                <a:ea typeface="Gill Sans" pitchFamily="-84" charset="0"/>
                <a:cs typeface="Arial"/>
              </a:rPr>
              <a:t>New leader election protocol</a:t>
            </a:r>
          </a:p>
        </p:txBody>
      </p:sp>
      <p:sp>
        <p:nvSpPr>
          <p:cNvPr id="36" name="Rectangle 35"/>
          <p:cNvSpPr>
            <a:spLocks/>
          </p:cNvSpPr>
          <p:nvPr/>
        </p:nvSpPr>
        <p:spPr bwMode="auto">
          <a:xfrm>
            <a:off x="4640451" y="3261542"/>
            <a:ext cx="847349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400" spc="-150" dirty="0" smtClean="0">
                <a:latin typeface="Arial"/>
                <a:ea typeface="Gill Sans" pitchFamily="-84" charset="0"/>
                <a:cs typeface="Arial"/>
              </a:rPr>
              <a:t>2</a:t>
            </a:r>
            <a:endParaRPr lang="en-US" sz="2400" spc="-150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37" name="Rectangle 36"/>
          <p:cNvSpPr>
            <a:spLocks/>
          </p:cNvSpPr>
          <p:nvPr/>
        </p:nvSpPr>
        <p:spPr bwMode="auto">
          <a:xfrm>
            <a:off x="6388547" y="3261542"/>
            <a:ext cx="847349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400" spc="-150" dirty="0">
                <a:latin typeface="Arial"/>
                <a:ea typeface="Gill Sans" pitchFamily="-84" charset="0"/>
                <a:cs typeface="Arial"/>
              </a:rPr>
              <a:t>3</a:t>
            </a:r>
          </a:p>
        </p:txBody>
      </p:sp>
      <p:sp>
        <p:nvSpPr>
          <p:cNvPr id="20" name="Lightning Bolt 19"/>
          <p:cNvSpPr/>
          <p:nvPr/>
        </p:nvSpPr>
        <p:spPr>
          <a:xfrm rot="1172955">
            <a:off x="3531484" y="3043965"/>
            <a:ext cx="507236" cy="1270544"/>
          </a:xfrm>
          <a:prstGeom prst="lightningBolt">
            <a:avLst/>
          </a:prstGeom>
          <a:solidFill>
            <a:srgbClr val="FF0000"/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Rectangle 20"/>
          <p:cNvSpPr>
            <a:spLocks/>
          </p:cNvSpPr>
          <p:nvPr/>
        </p:nvSpPr>
        <p:spPr bwMode="auto">
          <a:xfrm>
            <a:off x="4795949" y="3268307"/>
            <a:ext cx="915495" cy="369332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400" spc="-150" smtClean="0">
                <a:latin typeface="Arial"/>
                <a:ea typeface="Gill Sans" pitchFamily="-84" charset="0"/>
                <a:cs typeface="Arial"/>
              </a:rPr>
              <a:t>L </a:t>
            </a:r>
            <a:r>
              <a:rPr lang="en-US" sz="2400" spc="-150" baseline="-25000" smtClean="0">
                <a:latin typeface="Arial"/>
                <a:ea typeface="Gill Sans" pitchFamily="-84" charset="0"/>
                <a:cs typeface="Arial"/>
              </a:rPr>
              <a:t>new</a:t>
            </a:r>
            <a:endParaRPr lang="en-US" sz="2400" spc="-150" baseline="-25000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22" name="Rectangle 21"/>
          <p:cNvSpPr>
            <a:spLocks/>
          </p:cNvSpPr>
          <p:nvPr/>
        </p:nvSpPr>
        <p:spPr bwMode="auto">
          <a:xfrm>
            <a:off x="3519756" y="4504326"/>
            <a:ext cx="5297838" cy="1836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b="0" u="sng" spc="-150" dirty="0" smtClean="0">
                <a:solidFill>
                  <a:srgbClr val="FF0000"/>
                </a:solidFill>
                <a:latin typeface="Arial"/>
                <a:ea typeface="Gill Sans" pitchFamily="-84" charset="0"/>
                <a:cs typeface="Arial"/>
              </a:rPr>
              <a:t>Solution</a:t>
            </a:r>
          </a:p>
          <a:p>
            <a:pPr lvl="1" algn="l">
              <a:spcBef>
                <a:spcPts val="400"/>
              </a:spcBef>
              <a:spcAft>
                <a:spcPts val="400"/>
              </a:spcAft>
            </a:pPr>
            <a:r>
              <a:rPr lang="en-US" sz="2600" b="0" spc="-150" dirty="0" smtClean="0">
                <a:latin typeface="Arial"/>
                <a:ea typeface="Gill Sans" pitchFamily="-84" charset="0"/>
                <a:cs typeface="Arial"/>
              </a:rPr>
              <a:t>If L isn’t part </a:t>
            </a:r>
            <a:r>
              <a:rPr lang="en-US" sz="2600" b="0" spc="-150" dirty="0">
                <a:latin typeface="Arial"/>
                <a:ea typeface="Gill Sans" pitchFamily="-84" charset="0"/>
                <a:cs typeface="Arial"/>
              </a:rPr>
              <a:t>of majority electing L </a:t>
            </a:r>
            <a:r>
              <a:rPr lang="en-US" sz="2600" b="0" spc="-150" baseline="-25000" dirty="0" smtClean="0">
                <a:latin typeface="Arial"/>
                <a:ea typeface="Gill Sans" pitchFamily="-84" charset="0"/>
                <a:cs typeface="Arial"/>
              </a:rPr>
              <a:t>new</a:t>
            </a:r>
            <a:r>
              <a:rPr lang="en-US" sz="2600" b="0" spc="-150" dirty="0">
                <a:latin typeface="Arial"/>
                <a:ea typeface="Gill Sans" pitchFamily="-84" charset="0"/>
                <a:cs typeface="Arial"/>
              </a:rPr>
              <a:t> </a:t>
            </a:r>
            <a:r>
              <a:rPr lang="en-US" sz="2600" b="0" spc="-150" dirty="0" smtClean="0">
                <a:latin typeface="Arial"/>
                <a:ea typeface="Gill Sans" pitchFamily="-84" charset="0"/>
                <a:cs typeface="Arial"/>
              </a:rPr>
              <a:t> </a:t>
            </a:r>
          </a:p>
          <a:p>
            <a:pPr lvl="2" algn="l">
              <a:spcBef>
                <a:spcPts val="400"/>
              </a:spcBef>
              <a:spcAft>
                <a:spcPts val="400"/>
              </a:spcAft>
            </a:pPr>
            <a:r>
              <a:rPr lang="en-US" sz="2600" b="0" spc="-150" dirty="0" smtClean="0">
                <a:latin typeface="Arial"/>
                <a:ea typeface="Gill Sans" pitchFamily="-84" charset="0"/>
                <a:cs typeface="Arial"/>
              </a:rPr>
              <a:t>L </a:t>
            </a:r>
            <a:r>
              <a:rPr lang="en-US" sz="2600" b="0" spc="-150" baseline="-25000" dirty="0" smtClean="0">
                <a:latin typeface="Arial"/>
                <a:ea typeface="Gill Sans" pitchFamily="-84" charset="0"/>
                <a:cs typeface="Arial"/>
              </a:rPr>
              <a:t>new</a:t>
            </a:r>
            <a:r>
              <a:rPr lang="en-US" sz="2600" b="0" spc="-150" dirty="0" smtClean="0">
                <a:latin typeface="Arial"/>
                <a:ea typeface="Gill Sans" pitchFamily="-84" charset="0"/>
                <a:cs typeface="Arial"/>
              </a:rPr>
              <a:t> waits until L’s lease expires before accepting new ops</a:t>
            </a:r>
          </a:p>
        </p:txBody>
      </p:sp>
      <p:pic>
        <p:nvPicPr>
          <p:cNvPr id="18" name="Picture 17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78" y="342933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27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2" y="1916120"/>
            <a:ext cx="7772400" cy="1166478"/>
          </a:xfrm>
        </p:spPr>
        <p:txBody>
          <a:bodyPr/>
          <a:lstStyle/>
          <a:p>
            <a:r>
              <a:rPr lang="en-US" dirty="0" smtClean="0"/>
              <a:t>Next lecture:  </a:t>
            </a:r>
            <a:r>
              <a:rPr lang="en-US" dirty="0" smtClean="0"/>
              <a:t>Sunday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4311" y="3324816"/>
            <a:ext cx="6295379" cy="29861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3000" dirty="0" smtClean="0"/>
              <a:t>Other consensus protocols with group membership + leader election at core </a:t>
            </a:r>
          </a:p>
          <a:p>
            <a:pPr marL="914400" lvl="1" indent="-45720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</a:rPr>
              <a:t>Viewstamped</a:t>
            </a:r>
            <a:r>
              <a:rPr lang="en-US" sz="2800" dirty="0" smtClean="0">
                <a:solidFill>
                  <a:schemeClr val="bg1"/>
                </a:solidFill>
              </a:rPr>
              <a:t> Replication</a:t>
            </a:r>
          </a:p>
          <a:p>
            <a:pPr marL="914400" lvl="1" indent="-45720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charset="0"/>
              <a:buChar char="•"/>
            </a:pPr>
            <a:r>
              <a:rPr lang="en-US" sz="2800" dirty="0" smtClean="0">
                <a:solidFill>
                  <a:schemeClr val="bg1"/>
                </a:solidFill>
              </a:rPr>
              <a:t>RAFT (</a:t>
            </a:r>
            <a:r>
              <a:rPr lang="en-US" sz="2800" smtClean="0">
                <a:solidFill>
                  <a:schemeClr val="bg1"/>
                </a:solidFill>
              </a:rPr>
              <a:t>assignment </a:t>
            </a:r>
            <a:r>
              <a:rPr lang="en-US" sz="2800" smtClean="0">
                <a:solidFill>
                  <a:schemeClr val="bg1"/>
                </a:solidFill>
              </a:rPr>
              <a:t>3)</a:t>
            </a:r>
            <a:endParaRPr lang="en-US" sz="2800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failover “correctly” isn’t easy</a:t>
            </a:r>
            <a:endParaRPr lang="en-US" dirty="0"/>
          </a:p>
        </p:txBody>
      </p:sp>
      <p:sp>
        <p:nvSpPr>
          <p:cNvPr id="21" name="Rectangle 20"/>
          <p:cNvSpPr>
            <a:spLocks/>
          </p:cNvSpPr>
          <p:nvPr/>
        </p:nvSpPr>
        <p:spPr bwMode="auto">
          <a:xfrm>
            <a:off x="862760" y="3018511"/>
            <a:ext cx="1682701" cy="553998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800" spc="-150" dirty="0" smtClean="0">
                <a:latin typeface="Arial"/>
                <a:ea typeface="Gill Sans" pitchFamily="-84" charset="0"/>
                <a:cs typeface="Arial"/>
              </a:rPr>
              <a:t>Transaction Coordinator TC</a:t>
            </a:r>
            <a:endParaRPr lang="en-US" sz="1800" spc="-150" dirty="0">
              <a:latin typeface="Arial"/>
              <a:ea typeface="Gill Sans" pitchFamily="-84" charset="0"/>
              <a:cs typeface="Arial"/>
            </a:endParaRPr>
          </a:p>
        </p:txBody>
      </p:sp>
      <p:pic>
        <p:nvPicPr>
          <p:cNvPr id="23" name="Picture 22" descr="Mac-Book-Black-On-48x48.png"/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809" y="1949986"/>
            <a:ext cx="609600" cy="609600"/>
          </a:xfrm>
          <a:prstGeom prst="rect">
            <a:avLst/>
          </a:prstGeom>
        </p:spPr>
      </p:pic>
      <p:pic>
        <p:nvPicPr>
          <p:cNvPr id="24" name="Picture 23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809" y="3429336"/>
            <a:ext cx="609600" cy="609600"/>
          </a:xfrm>
          <a:prstGeom prst="rect">
            <a:avLst/>
          </a:prstGeom>
        </p:spPr>
      </p:pic>
      <p:pic>
        <p:nvPicPr>
          <p:cNvPr id="25" name="Picture 24" descr="server-48x48.png"/>
          <p:cNvPicPr>
            <a:picLocks noChangeAspect="1"/>
          </p:cNvPicPr>
          <p:nvPr/>
        </p:nvPicPr>
        <p:blipFill>
          <a:blip r:embed="rId4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734" y="4812926"/>
            <a:ext cx="609600" cy="609600"/>
          </a:xfrm>
          <a:prstGeom prst="rect">
            <a:avLst/>
          </a:prstGeom>
        </p:spPr>
      </p:pic>
      <p:pic>
        <p:nvPicPr>
          <p:cNvPr id="26" name="Picture 25" descr="server-48x48.png"/>
          <p:cNvPicPr>
            <a:picLocks noChangeAspect="1"/>
          </p:cNvPicPr>
          <p:nvPr/>
        </p:nvPicPr>
        <p:blipFill>
          <a:blip r:embed="rId4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884" y="4812926"/>
            <a:ext cx="609600" cy="609600"/>
          </a:xfrm>
          <a:prstGeom prst="rect">
            <a:avLst/>
          </a:prstGeom>
        </p:spPr>
      </p:pic>
      <p:cxnSp>
        <p:nvCxnSpPr>
          <p:cNvPr id="27" name="Curved Connector 8"/>
          <p:cNvCxnSpPr/>
          <p:nvPr/>
        </p:nvCxnSpPr>
        <p:spPr>
          <a:xfrm>
            <a:off x="3141409" y="3792501"/>
            <a:ext cx="271275" cy="1000970"/>
          </a:xfrm>
          <a:prstGeom prst="curvedConnector2">
            <a:avLst/>
          </a:prstGeom>
          <a:ln>
            <a:solidFill>
              <a:schemeClr val="dk1">
                <a:alpha val="15000"/>
              </a:schemeClr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8"/>
          <p:cNvCxnSpPr/>
          <p:nvPr/>
        </p:nvCxnSpPr>
        <p:spPr>
          <a:xfrm rot="10800000" flipV="1">
            <a:off x="2260535" y="3792501"/>
            <a:ext cx="271275" cy="1000970"/>
          </a:xfrm>
          <a:prstGeom prst="curvedConnector2">
            <a:avLst/>
          </a:prstGeom>
          <a:ln>
            <a:solidFill>
              <a:schemeClr val="dk1">
                <a:alpha val="15000"/>
              </a:schemeClr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8"/>
          <p:cNvCxnSpPr/>
          <p:nvPr/>
        </p:nvCxnSpPr>
        <p:spPr>
          <a:xfrm>
            <a:off x="2816736" y="2617951"/>
            <a:ext cx="0" cy="811385"/>
          </a:xfrm>
          <a:prstGeom prst="straightConnector1">
            <a:avLst/>
          </a:prstGeom>
          <a:ln>
            <a:solidFill>
              <a:schemeClr val="dk1">
                <a:alpha val="15000"/>
              </a:schemeClr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78" y="3429336"/>
            <a:ext cx="609600" cy="609600"/>
          </a:xfrm>
          <a:prstGeom prst="rect">
            <a:avLst/>
          </a:prstGeom>
        </p:spPr>
      </p:pic>
      <p:pic>
        <p:nvPicPr>
          <p:cNvPr id="32" name="Picture 31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747" y="3447506"/>
            <a:ext cx="609600" cy="609600"/>
          </a:xfrm>
          <a:prstGeom prst="rect">
            <a:avLst/>
          </a:prstGeom>
        </p:spPr>
      </p:pic>
      <p:sp>
        <p:nvSpPr>
          <p:cNvPr id="34" name="Rectangle 33"/>
          <p:cNvSpPr>
            <a:spLocks/>
          </p:cNvSpPr>
          <p:nvPr/>
        </p:nvSpPr>
        <p:spPr bwMode="auto">
          <a:xfrm>
            <a:off x="3717484" y="1898908"/>
            <a:ext cx="4622363" cy="1131848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0" spc="-150" dirty="0" smtClean="0">
                <a:latin typeface="Arial"/>
                <a:ea typeface="Gill Sans" pitchFamily="-84" charset="0"/>
                <a:cs typeface="Arial"/>
              </a:rPr>
              <a:t>Okay, so specify some ordering</a:t>
            </a:r>
          </a:p>
          <a:p>
            <a:pPr>
              <a:lnSpc>
                <a:spcPct val="150000"/>
              </a:lnSpc>
            </a:pPr>
            <a:r>
              <a:rPr lang="en-US" sz="2400" b="0" spc="-150" dirty="0" smtClean="0">
                <a:latin typeface="Arial"/>
                <a:ea typeface="Gill Sans" pitchFamily="-84" charset="0"/>
                <a:cs typeface="Arial"/>
              </a:rPr>
              <a:t>(manually, using some identifier)</a:t>
            </a:r>
            <a:endParaRPr lang="en-US" sz="2400" b="0" spc="-150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35" name="Rectangle 34"/>
          <p:cNvSpPr>
            <a:spLocks/>
          </p:cNvSpPr>
          <p:nvPr/>
        </p:nvSpPr>
        <p:spPr bwMode="auto">
          <a:xfrm>
            <a:off x="2816736" y="3261542"/>
            <a:ext cx="847349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400" spc="-150" smtClean="0">
                <a:latin typeface="Arial"/>
                <a:ea typeface="Gill Sans" pitchFamily="-84" charset="0"/>
                <a:cs typeface="Arial"/>
              </a:rPr>
              <a:t>1</a:t>
            </a:r>
            <a:endParaRPr lang="en-US" sz="2400" spc="-150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36" name="Rectangle 35"/>
          <p:cNvSpPr>
            <a:spLocks/>
          </p:cNvSpPr>
          <p:nvPr/>
        </p:nvSpPr>
        <p:spPr bwMode="auto">
          <a:xfrm>
            <a:off x="4640451" y="3261542"/>
            <a:ext cx="847349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400" spc="-150" dirty="0" smtClean="0">
                <a:latin typeface="Arial"/>
                <a:ea typeface="Gill Sans" pitchFamily="-84" charset="0"/>
                <a:cs typeface="Arial"/>
              </a:rPr>
              <a:t>2</a:t>
            </a:r>
            <a:endParaRPr lang="en-US" sz="2400" spc="-150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37" name="Rectangle 36"/>
          <p:cNvSpPr>
            <a:spLocks/>
          </p:cNvSpPr>
          <p:nvPr/>
        </p:nvSpPr>
        <p:spPr bwMode="auto">
          <a:xfrm>
            <a:off x="6388547" y="3261542"/>
            <a:ext cx="847349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400" spc="-150" dirty="0">
                <a:latin typeface="Arial"/>
                <a:ea typeface="Gill Sans" pitchFamily="-84" charset="0"/>
                <a:cs typeface="Arial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2644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failover “correctly” isn’t easy</a:t>
            </a:r>
            <a:endParaRPr lang="en-US" dirty="0"/>
          </a:p>
        </p:txBody>
      </p:sp>
      <p:sp>
        <p:nvSpPr>
          <p:cNvPr id="21" name="Rectangle 20"/>
          <p:cNvSpPr>
            <a:spLocks/>
          </p:cNvSpPr>
          <p:nvPr/>
        </p:nvSpPr>
        <p:spPr bwMode="auto">
          <a:xfrm>
            <a:off x="862760" y="3018511"/>
            <a:ext cx="1682701" cy="553998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800" spc="-150" dirty="0" smtClean="0">
                <a:latin typeface="Arial"/>
                <a:ea typeface="Gill Sans" pitchFamily="-84" charset="0"/>
                <a:cs typeface="Arial"/>
              </a:rPr>
              <a:t>Transaction Coordinator TC</a:t>
            </a:r>
            <a:endParaRPr lang="en-US" sz="1800" spc="-150" dirty="0">
              <a:latin typeface="Arial"/>
              <a:ea typeface="Gill Sans" pitchFamily="-84" charset="0"/>
              <a:cs typeface="Arial"/>
            </a:endParaRPr>
          </a:p>
        </p:txBody>
      </p:sp>
      <p:pic>
        <p:nvPicPr>
          <p:cNvPr id="23" name="Picture 22" descr="Mac-Book-Black-On-48x48.png"/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809" y="1949986"/>
            <a:ext cx="609600" cy="609600"/>
          </a:xfrm>
          <a:prstGeom prst="rect">
            <a:avLst/>
          </a:prstGeom>
        </p:spPr>
      </p:pic>
      <p:pic>
        <p:nvPicPr>
          <p:cNvPr id="24" name="Picture 23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809" y="3429336"/>
            <a:ext cx="609600" cy="609600"/>
          </a:xfrm>
          <a:prstGeom prst="rect">
            <a:avLst/>
          </a:prstGeom>
        </p:spPr>
      </p:pic>
      <p:pic>
        <p:nvPicPr>
          <p:cNvPr id="25" name="Picture 24" descr="server-48x48.png"/>
          <p:cNvPicPr>
            <a:picLocks noChangeAspect="1"/>
          </p:cNvPicPr>
          <p:nvPr/>
        </p:nvPicPr>
        <p:blipFill>
          <a:blip r:embed="rId4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734" y="4812926"/>
            <a:ext cx="609600" cy="609600"/>
          </a:xfrm>
          <a:prstGeom prst="rect">
            <a:avLst/>
          </a:prstGeom>
        </p:spPr>
      </p:pic>
      <p:pic>
        <p:nvPicPr>
          <p:cNvPr id="26" name="Picture 25" descr="server-48x48.png"/>
          <p:cNvPicPr>
            <a:picLocks noChangeAspect="1"/>
          </p:cNvPicPr>
          <p:nvPr/>
        </p:nvPicPr>
        <p:blipFill>
          <a:blip r:embed="rId4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884" y="4812926"/>
            <a:ext cx="609600" cy="609600"/>
          </a:xfrm>
          <a:prstGeom prst="rect">
            <a:avLst/>
          </a:prstGeom>
        </p:spPr>
      </p:pic>
      <p:cxnSp>
        <p:nvCxnSpPr>
          <p:cNvPr id="27" name="Curved Connector 8"/>
          <p:cNvCxnSpPr/>
          <p:nvPr/>
        </p:nvCxnSpPr>
        <p:spPr>
          <a:xfrm>
            <a:off x="3141409" y="3792501"/>
            <a:ext cx="271275" cy="1000970"/>
          </a:xfrm>
          <a:prstGeom prst="curvedConnector2">
            <a:avLst/>
          </a:prstGeom>
          <a:ln>
            <a:solidFill>
              <a:schemeClr val="dk1">
                <a:alpha val="15000"/>
              </a:schemeClr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8"/>
          <p:cNvCxnSpPr/>
          <p:nvPr/>
        </p:nvCxnSpPr>
        <p:spPr>
          <a:xfrm rot="10800000" flipV="1">
            <a:off x="2260535" y="3792501"/>
            <a:ext cx="271275" cy="1000970"/>
          </a:xfrm>
          <a:prstGeom prst="curvedConnector2">
            <a:avLst/>
          </a:prstGeom>
          <a:ln>
            <a:solidFill>
              <a:schemeClr val="dk1">
                <a:alpha val="15000"/>
              </a:schemeClr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8"/>
          <p:cNvCxnSpPr/>
          <p:nvPr/>
        </p:nvCxnSpPr>
        <p:spPr>
          <a:xfrm>
            <a:off x="2816736" y="2617951"/>
            <a:ext cx="0" cy="811385"/>
          </a:xfrm>
          <a:prstGeom prst="straightConnector1">
            <a:avLst/>
          </a:prstGeom>
          <a:ln>
            <a:solidFill>
              <a:schemeClr val="dk1">
                <a:alpha val="15000"/>
              </a:schemeClr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78" y="3429336"/>
            <a:ext cx="609600" cy="609600"/>
          </a:xfrm>
          <a:prstGeom prst="rect">
            <a:avLst/>
          </a:prstGeom>
        </p:spPr>
      </p:pic>
      <p:pic>
        <p:nvPicPr>
          <p:cNvPr id="32" name="Picture 31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747" y="3447506"/>
            <a:ext cx="609600" cy="609600"/>
          </a:xfrm>
          <a:prstGeom prst="rect">
            <a:avLst/>
          </a:prstGeom>
        </p:spPr>
      </p:pic>
      <p:sp>
        <p:nvSpPr>
          <p:cNvPr id="34" name="Rectangle 33"/>
          <p:cNvSpPr>
            <a:spLocks/>
          </p:cNvSpPr>
          <p:nvPr/>
        </p:nvSpPr>
        <p:spPr bwMode="auto">
          <a:xfrm>
            <a:off x="3240410" y="2172244"/>
            <a:ext cx="4622363" cy="86177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800" b="0" spc="-150" dirty="0" smtClean="0">
                <a:latin typeface="Arial"/>
                <a:ea typeface="Gill Sans" pitchFamily="-84" charset="0"/>
                <a:cs typeface="Arial"/>
              </a:rPr>
              <a:t>But who determines</a:t>
            </a:r>
          </a:p>
          <a:p>
            <a:r>
              <a:rPr lang="en-US" sz="2800" b="0" spc="-150" dirty="0" smtClean="0">
                <a:latin typeface="Arial"/>
                <a:ea typeface="Gill Sans" pitchFamily="-84" charset="0"/>
                <a:cs typeface="Arial"/>
              </a:rPr>
              <a:t> if 1 failed?</a:t>
            </a:r>
            <a:endParaRPr lang="en-US" sz="2400" b="0" spc="-150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35" name="Rectangle 34"/>
          <p:cNvSpPr>
            <a:spLocks/>
          </p:cNvSpPr>
          <p:nvPr/>
        </p:nvSpPr>
        <p:spPr bwMode="auto">
          <a:xfrm>
            <a:off x="2816736" y="3261542"/>
            <a:ext cx="847349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400" spc="-150" smtClean="0">
                <a:latin typeface="Arial"/>
                <a:ea typeface="Gill Sans" pitchFamily="-84" charset="0"/>
                <a:cs typeface="Arial"/>
              </a:rPr>
              <a:t>1</a:t>
            </a:r>
            <a:endParaRPr lang="en-US" sz="2400" spc="-150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36" name="Rectangle 35"/>
          <p:cNvSpPr>
            <a:spLocks/>
          </p:cNvSpPr>
          <p:nvPr/>
        </p:nvSpPr>
        <p:spPr bwMode="auto">
          <a:xfrm>
            <a:off x="4640451" y="3261542"/>
            <a:ext cx="847349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400" spc="-150" dirty="0" smtClean="0">
                <a:latin typeface="Arial"/>
                <a:ea typeface="Gill Sans" pitchFamily="-84" charset="0"/>
                <a:cs typeface="Arial"/>
              </a:rPr>
              <a:t>2</a:t>
            </a:r>
            <a:endParaRPr lang="en-US" sz="2400" spc="-150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37" name="Rectangle 36"/>
          <p:cNvSpPr>
            <a:spLocks/>
          </p:cNvSpPr>
          <p:nvPr/>
        </p:nvSpPr>
        <p:spPr bwMode="auto">
          <a:xfrm>
            <a:off x="6388547" y="3261542"/>
            <a:ext cx="847349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400" spc="-150" dirty="0">
                <a:latin typeface="Arial"/>
                <a:ea typeface="Gill Sans" pitchFamily="-84" charset="0"/>
                <a:cs typeface="Arial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0483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failover “correctly” isn’t easy</a:t>
            </a:r>
            <a:endParaRPr lang="en-US" dirty="0"/>
          </a:p>
        </p:txBody>
      </p:sp>
      <p:sp>
        <p:nvSpPr>
          <p:cNvPr id="21" name="Rectangle 20"/>
          <p:cNvSpPr>
            <a:spLocks/>
          </p:cNvSpPr>
          <p:nvPr/>
        </p:nvSpPr>
        <p:spPr bwMode="auto">
          <a:xfrm>
            <a:off x="862760" y="3018511"/>
            <a:ext cx="1682701" cy="553998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800" spc="-150" dirty="0" smtClean="0">
                <a:latin typeface="Arial"/>
                <a:ea typeface="Gill Sans" pitchFamily="-84" charset="0"/>
                <a:cs typeface="Arial"/>
              </a:rPr>
              <a:t>Transaction Coordinator TC</a:t>
            </a:r>
            <a:endParaRPr lang="en-US" sz="1800" spc="-150" dirty="0">
              <a:latin typeface="Arial"/>
              <a:ea typeface="Gill Sans" pitchFamily="-84" charset="0"/>
              <a:cs typeface="Arial"/>
            </a:endParaRPr>
          </a:p>
        </p:txBody>
      </p:sp>
      <p:pic>
        <p:nvPicPr>
          <p:cNvPr id="23" name="Picture 22" descr="Mac-Book-Black-On-48x48.png"/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809" y="1949986"/>
            <a:ext cx="609600" cy="609600"/>
          </a:xfrm>
          <a:prstGeom prst="rect">
            <a:avLst/>
          </a:prstGeom>
        </p:spPr>
      </p:pic>
      <p:pic>
        <p:nvPicPr>
          <p:cNvPr id="24" name="Picture 23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809" y="3429336"/>
            <a:ext cx="609600" cy="609600"/>
          </a:xfrm>
          <a:prstGeom prst="rect">
            <a:avLst/>
          </a:prstGeom>
        </p:spPr>
      </p:pic>
      <p:pic>
        <p:nvPicPr>
          <p:cNvPr id="25" name="Picture 24" descr="server-48x48.png"/>
          <p:cNvPicPr>
            <a:picLocks noChangeAspect="1"/>
          </p:cNvPicPr>
          <p:nvPr/>
        </p:nvPicPr>
        <p:blipFill>
          <a:blip r:embed="rId4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734" y="4812926"/>
            <a:ext cx="609600" cy="609600"/>
          </a:xfrm>
          <a:prstGeom prst="rect">
            <a:avLst/>
          </a:prstGeom>
        </p:spPr>
      </p:pic>
      <p:pic>
        <p:nvPicPr>
          <p:cNvPr id="26" name="Picture 25" descr="server-48x48.png"/>
          <p:cNvPicPr>
            <a:picLocks noChangeAspect="1"/>
          </p:cNvPicPr>
          <p:nvPr/>
        </p:nvPicPr>
        <p:blipFill>
          <a:blip r:embed="rId4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884" y="4812926"/>
            <a:ext cx="609600" cy="609600"/>
          </a:xfrm>
          <a:prstGeom prst="rect">
            <a:avLst/>
          </a:prstGeom>
        </p:spPr>
      </p:pic>
      <p:cxnSp>
        <p:nvCxnSpPr>
          <p:cNvPr id="27" name="Curved Connector 8"/>
          <p:cNvCxnSpPr/>
          <p:nvPr/>
        </p:nvCxnSpPr>
        <p:spPr>
          <a:xfrm>
            <a:off x="3141409" y="3792501"/>
            <a:ext cx="271275" cy="1000970"/>
          </a:xfrm>
          <a:prstGeom prst="curvedConnector2">
            <a:avLst/>
          </a:prstGeom>
          <a:ln>
            <a:solidFill>
              <a:schemeClr val="dk1">
                <a:alpha val="15000"/>
              </a:schemeClr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8"/>
          <p:cNvCxnSpPr/>
          <p:nvPr/>
        </p:nvCxnSpPr>
        <p:spPr>
          <a:xfrm rot="10800000" flipV="1">
            <a:off x="2260535" y="3792501"/>
            <a:ext cx="271275" cy="1000970"/>
          </a:xfrm>
          <a:prstGeom prst="curvedConnector2">
            <a:avLst/>
          </a:prstGeom>
          <a:ln>
            <a:solidFill>
              <a:schemeClr val="dk1">
                <a:alpha val="15000"/>
              </a:schemeClr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8"/>
          <p:cNvCxnSpPr/>
          <p:nvPr/>
        </p:nvCxnSpPr>
        <p:spPr>
          <a:xfrm>
            <a:off x="2816736" y="2617951"/>
            <a:ext cx="0" cy="811385"/>
          </a:xfrm>
          <a:prstGeom prst="straightConnector1">
            <a:avLst/>
          </a:prstGeom>
          <a:ln>
            <a:solidFill>
              <a:schemeClr val="dk1">
                <a:alpha val="15000"/>
              </a:schemeClr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78" y="3429336"/>
            <a:ext cx="609600" cy="609600"/>
          </a:xfrm>
          <a:prstGeom prst="rect">
            <a:avLst/>
          </a:prstGeom>
        </p:spPr>
      </p:pic>
      <p:pic>
        <p:nvPicPr>
          <p:cNvPr id="32" name="Picture 31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747" y="3447506"/>
            <a:ext cx="609600" cy="609600"/>
          </a:xfrm>
          <a:prstGeom prst="rect">
            <a:avLst/>
          </a:prstGeom>
        </p:spPr>
      </p:pic>
      <p:sp>
        <p:nvSpPr>
          <p:cNvPr id="34" name="Rectangle 33"/>
          <p:cNvSpPr>
            <a:spLocks/>
          </p:cNvSpPr>
          <p:nvPr/>
        </p:nvSpPr>
        <p:spPr bwMode="auto">
          <a:xfrm>
            <a:off x="3240410" y="2074032"/>
            <a:ext cx="4622363" cy="86177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800" b="0" spc="-150" dirty="0" smtClean="0">
                <a:latin typeface="Arial"/>
                <a:ea typeface="Gill Sans" pitchFamily="-84" charset="0"/>
                <a:cs typeface="Arial"/>
              </a:rPr>
              <a:t>Easy, right</a:t>
            </a:r>
            <a:r>
              <a:rPr lang="en-US" sz="2800" b="0" spc="-150" smtClean="0">
                <a:latin typeface="Arial"/>
                <a:ea typeface="Gill Sans" pitchFamily="-84" charset="0"/>
                <a:cs typeface="Arial"/>
              </a:rPr>
              <a:t>?  </a:t>
            </a:r>
          </a:p>
          <a:p>
            <a:r>
              <a:rPr lang="en-US" sz="2800" b="0" spc="-150" dirty="0" smtClean="0">
                <a:latin typeface="Arial"/>
                <a:ea typeface="Gill Sans" pitchFamily="-84" charset="0"/>
                <a:cs typeface="Arial"/>
              </a:rPr>
              <a:t>Just ping and timeout!</a:t>
            </a:r>
            <a:endParaRPr lang="en-US" sz="2400" b="0" spc="-150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35" name="Rectangle 34"/>
          <p:cNvSpPr>
            <a:spLocks/>
          </p:cNvSpPr>
          <p:nvPr/>
        </p:nvSpPr>
        <p:spPr bwMode="auto">
          <a:xfrm>
            <a:off x="2816736" y="3261542"/>
            <a:ext cx="847349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400" spc="-150" smtClean="0">
                <a:latin typeface="Arial"/>
                <a:ea typeface="Gill Sans" pitchFamily="-84" charset="0"/>
                <a:cs typeface="Arial"/>
              </a:rPr>
              <a:t>1</a:t>
            </a:r>
            <a:endParaRPr lang="en-US" sz="2400" spc="-150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36" name="Rectangle 35"/>
          <p:cNvSpPr>
            <a:spLocks/>
          </p:cNvSpPr>
          <p:nvPr/>
        </p:nvSpPr>
        <p:spPr bwMode="auto">
          <a:xfrm>
            <a:off x="4640451" y="3261542"/>
            <a:ext cx="847349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400" spc="-150" dirty="0" smtClean="0">
                <a:latin typeface="Arial"/>
                <a:ea typeface="Gill Sans" pitchFamily="-84" charset="0"/>
                <a:cs typeface="Arial"/>
              </a:rPr>
              <a:t>2</a:t>
            </a:r>
            <a:endParaRPr lang="en-US" sz="2400" spc="-150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37" name="Rectangle 36"/>
          <p:cNvSpPr>
            <a:spLocks/>
          </p:cNvSpPr>
          <p:nvPr/>
        </p:nvSpPr>
        <p:spPr bwMode="auto">
          <a:xfrm>
            <a:off x="6388547" y="3261542"/>
            <a:ext cx="847349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400" spc="-150" dirty="0">
                <a:latin typeface="Arial"/>
                <a:ea typeface="Gill Sans" pitchFamily="-84" charset="0"/>
                <a:cs typeface="Arial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0760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failover “correctly” isn’t easy</a:t>
            </a:r>
            <a:endParaRPr lang="en-US" dirty="0"/>
          </a:p>
        </p:txBody>
      </p:sp>
      <p:sp>
        <p:nvSpPr>
          <p:cNvPr id="21" name="Rectangle 20"/>
          <p:cNvSpPr>
            <a:spLocks/>
          </p:cNvSpPr>
          <p:nvPr/>
        </p:nvSpPr>
        <p:spPr bwMode="auto">
          <a:xfrm>
            <a:off x="862760" y="3018511"/>
            <a:ext cx="1682701" cy="553998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800" spc="-150" dirty="0" smtClean="0">
                <a:latin typeface="Arial"/>
                <a:ea typeface="Gill Sans" pitchFamily="-84" charset="0"/>
                <a:cs typeface="Arial"/>
              </a:rPr>
              <a:t>Transaction Coordinator TC</a:t>
            </a:r>
            <a:endParaRPr lang="en-US" sz="1800" spc="-150" dirty="0">
              <a:latin typeface="Arial"/>
              <a:ea typeface="Gill Sans" pitchFamily="-84" charset="0"/>
              <a:cs typeface="Arial"/>
            </a:endParaRPr>
          </a:p>
        </p:txBody>
      </p:sp>
      <p:pic>
        <p:nvPicPr>
          <p:cNvPr id="23" name="Picture 22" descr="Mac-Book-Black-On-48x48.png"/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809" y="1949986"/>
            <a:ext cx="609600" cy="609600"/>
          </a:xfrm>
          <a:prstGeom prst="rect">
            <a:avLst/>
          </a:prstGeom>
        </p:spPr>
      </p:pic>
      <p:pic>
        <p:nvPicPr>
          <p:cNvPr id="24" name="Picture 23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809" y="3429336"/>
            <a:ext cx="609600" cy="609600"/>
          </a:xfrm>
          <a:prstGeom prst="rect">
            <a:avLst/>
          </a:prstGeom>
        </p:spPr>
      </p:pic>
      <p:pic>
        <p:nvPicPr>
          <p:cNvPr id="25" name="Picture 24" descr="server-48x48.png"/>
          <p:cNvPicPr>
            <a:picLocks noChangeAspect="1"/>
          </p:cNvPicPr>
          <p:nvPr/>
        </p:nvPicPr>
        <p:blipFill>
          <a:blip r:embed="rId4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734" y="4812926"/>
            <a:ext cx="609600" cy="609600"/>
          </a:xfrm>
          <a:prstGeom prst="rect">
            <a:avLst/>
          </a:prstGeom>
        </p:spPr>
      </p:pic>
      <p:pic>
        <p:nvPicPr>
          <p:cNvPr id="26" name="Picture 25" descr="server-48x48.png"/>
          <p:cNvPicPr>
            <a:picLocks noChangeAspect="1"/>
          </p:cNvPicPr>
          <p:nvPr/>
        </p:nvPicPr>
        <p:blipFill>
          <a:blip r:embed="rId4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884" y="4812926"/>
            <a:ext cx="609600" cy="609600"/>
          </a:xfrm>
          <a:prstGeom prst="rect">
            <a:avLst/>
          </a:prstGeom>
        </p:spPr>
      </p:pic>
      <p:cxnSp>
        <p:nvCxnSpPr>
          <p:cNvPr id="27" name="Curved Connector 8"/>
          <p:cNvCxnSpPr/>
          <p:nvPr/>
        </p:nvCxnSpPr>
        <p:spPr>
          <a:xfrm>
            <a:off x="3141409" y="3792501"/>
            <a:ext cx="271275" cy="1000970"/>
          </a:xfrm>
          <a:prstGeom prst="curvedConnector2">
            <a:avLst/>
          </a:prstGeom>
          <a:ln>
            <a:solidFill>
              <a:schemeClr val="dk1">
                <a:alpha val="15000"/>
              </a:schemeClr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8"/>
          <p:cNvCxnSpPr/>
          <p:nvPr/>
        </p:nvCxnSpPr>
        <p:spPr>
          <a:xfrm rot="10800000" flipV="1">
            <a:off x="2260535" y="3792501"/>
            <a:ext cx="271275" cy="1000970"/>
          </a:xfrm>
          <a:prstGeom prst="curvedConnector2">
            <a:avLst/>
          </a:prstGeom>
          <a:ln>
            <a:solidFill>
              <a:schemeClr val="dk1">
                <a:alpha val="15000"/>
              </a:schemeClr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8"/>
          <p:cNvCxnSpPr/>
          <p:nvPr/>
        </p:nvCxnSpPr>
        <p:spPr>
          <a:xfrm>
            <a:off x="2816736" y="2617951"/>
            <a:ext cx="0" cy="811385"/>
          </a:xfrm>
          <a:prstGeom prst="straightConnector1">
            <a:avLst/>
          </a:prstGeom>
          <a:ln>
            <a:solidFill>
              <a:schemeClr val="dk1">
                <a:alpha val="15000"/>
              </a:schemeClr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78" y="3429336"/>
            <a:ext cx="609600" cy="609600"/>
          </a:xfrm>
          <a:prstGeom prst="rect">
            <a:avLst/>
          </a:prstGeom>
        </p:spPr>
      </p:pic>
      <p:pic>
        <p:nvPicPr>
          <p:cNvPr id="32" name="Picture 31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747" y="3447506"/>
            <a:ext cx="609600" cy="609600"/>
          </a:xfrm>
          <a:prstGeom prst="rect">
            <a:avLst/>
          </a:prstGeom>
        </p:spPr>
      </p:pic>
      <p:sp>
        <p:nvSpPr>
          <p:cNvPr id="34" name="Rectangle 33"/>
          <p:cNvSpPr>
            <a:spLocks/>
          </p:cNvSpPr>
          <p:nvPr/>
        </p:nvSpPr>
        <p:spPr bwMode="auto">
          <a:xfrm>
            <a:off x="3664085" y="1959154"/>
            <a:ext cx="4210977" cy="861774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800" b="0" spc="-150" dirty="0" smtClean="0">
                <a:latin typeface="Arial"/>
                <a:ea typeface="Gill Sans" pitchFamily="-84" charset="0"/>
                <a:cs typeface="Arial"/>
              </a:rPr>
              <a:t>Is the server or the network actually dead/slow?</a:t>
            </a:r>
            <a:endParaRPr lang="en-US" sz="2400" b="0" spc="-150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35" name="Rectangle 34"/>
          <p:cNvSpPr>
            <a:spLocks/>
          </p:cNvSpPr>
          <p:nvPr/>
        </p:nvSpPr>
        <p:spPr bwMode="auto">
          <a:xfrm>
            <a:off x="2816736" y="3261542"/>
            <a:ext cx="847349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400" spc="-150" smtClean="0">
                <a:latin typeface="Arial"/>
                <a:ea typeface="Gill Sans" pitchFamily="-84" charset="0"/>
                <a:cs typeface="Arial"/>
              </a:rPr>
              <a:t>1</a:t>
            </a:r>
            <a:endParaRPr lang="en-US" sz="2400" spc="-150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36" name="Rectangle 35"/>
          <p:cNvSpPr>
            <a:spLocks/>
          </p:cNvSpPr>
          <p:nvPr/>
        </p:nvSpPr>
        <p:spPr bwMode="auto">
          <a:xfrm>
            <a:off x="4640451" y="3261542"/>
            <a:ext cx="847349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400" spc="-150" dirty="0">
                <a:latin typeface="Arial"/>
                <a:ea typeface="Gill Sans" pitchFamily="-84" charset="0"/>
                <a:cs typeface="Arial"/>
              </a:rPr>
              <a:t>1</a:t>
            </a:r>
          </a:p>
        </p:txBody>
      </p:sp>
      <p:sp>
        <p:nvSpPr>
          <p:cNvPr id="37" name="Rectangle 36"/>
          <p:cNvSpPr>
            <a:spLocks/>
          </p:cNvSpPr>
          <p:nvPr/>
        </p:nvSpPr>
        <p:spPr bwMode="auto">
          <a:xfrm>
            <a:off x="6388547" y="3261542"/>
            <a:ext cx="847349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400" spc="-150" dirty="0" smtClean="0">
                <a:latin typeface="Arial"/>
                <a:ea typeface="Gill Sans" pitchFamily="-84" charset="0"/>
                <a:cs typeface="Arial"/>
              </a:rPr>
              <a:t>2</a:t>
            </a:r>
            <a:endParaRPr lang="en-US" sz="2400" spc="-150" dirty="0">
              <a:latin typeface="Arial"/>
              <a:ea typeface="Gill Sans" pitchFamily="-84" charset="0"/>
              <a:cs typeface="Arial"/>
            </a:endParaRPr>
          </a:p>
        </p:txBody>
      </p:sp>
      <p:cxnSp>
        <p:nvCxnSpPr>
          <p:cNvPr id="6" name="Straight Connector 5"/>
          <p:cNvCxnSpPr>
            <a:stCxn id="18" idx="1"/>
            <a:endCxn id="24" idx="3"/>
          </p:cNvCxnSpPr>
          <p:nvPr/>
        </p:nvCxnSpPr>
        <p:spPr>
          <a:xfrm flipH="1">
            <a:off x="3141409" y="3734136"/>
            <a:ext cx="1166369" cy="0"/>
          </a:xfrm>
          <a:prstGeom prst="line">
            <a:avLst/>
          </a:prstGeom>
          <a:ln>
            <a:prstDash val="sysDot"/>
            <a:headEnd type="none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Lightning Bolt 1"/>
          <p:cNvSpPr/>
          <p:nvPr/>
        </p:nvSpPr>
        <p:spPr>
          <a:xfrm rot="1172955">
            <a:off x="3501602" y="3210082"/>
            <a:ext cx="431763" cy="999426"/>
          </a:xfrm>
          <a:prstGeom prst="lightningBolt">
            <a:avLst/>
          </a:prstGeom>
          <a:solidFill>
            <a:srgbClr val="FF0000"/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2583749" y="2935806"/>
            <a:ext cx="5704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rgbClr val="FF0000"/>
                </a:solidFill>
                <a:latin typeface="+mn-lt"/>
                <a:ea typeface="Webdings" charset="2"/>
                <a:cs typeface="Webdings" charset="2"/>
              </a:rPr>
              <a:t>✘</a:t>
            </a:r>
          </a:p>
        </p:txBody>
      </p:sp>
    </p:spTree>
    <p:extLst>
      <p:ext uri="{BB962C8B-B14F-4D97-AF65-F5344CB8AC3E}">
        <p14:creationId xmlns:p14="http://schemas.microsoft.com/office/powerpoint/2010/main" val="32040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go wrong?</a:t>
            </a:r>
            <a:endParaRPr lang="en-US" dirty="0"/>
          </a:p>
        </p:txBody>
      </p:sp>
      <p:sp>
        <p:nvSpPr>
          <p:cNvPr id="21" name="Rectangle 20"/>
          <p:cNvSpPr>
            <a:spLocks/>
          </p:cNvSpPr>
          <p:nvPr/>
        </p:nvSpPr>
        <p:spPr bwMode="auto">
          <a:xfrm>
            <a:off x="862760" y="3018511"/>
            <a:ext cx="1682701" cy="553998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800" spc="-150" dirty="0" smtClean="0">
                <a:latin typeface="Arial"/>
                <a:ea typeface="Gill Sans" pitchFamily="-84" charset="0"/>
                <a:cs typeface="Arial"/>
              </a:rPr>
              <a:t>Transaction Coordinator TC</a:t>
            </a:r>
            <a:endParaRPr lang="en-US" sz="1800" spc="-150" dirty="0">
              <a:latin typeface="Arial"/>
              <a:ea typeface="Gill Sans" pitchFamily="-84" charset="0"/>
              <a:cs typeface="Arial"/>
            </a:endParaRPr>
          </a:p>
        </p:txBody>
      </p:sp>
      <p:pic>
        <p:nvPicPr>
          <p:cNvPr id="23" name="Picture 22" descr="Mac-Book-Black-On-48x48.png"/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809" y="1949986"/>
            <a:ext cx="609600" cy="609600"/>
          </a:xfrm>
          <a:prstGeom prst="rect">
            <a:avLst/>
          </a:prstGeom>
        </p:spPr>
      </p:pic>
      <p:pic>
        <p:nvPicPr>
          <p:cNvPr id="24" name="Picture 23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809" y="3429336"/>
            <a:ext cx="609600" cy="609600"/>
          </a:xfrm>
          <a:prstGeom prst="rect">
            <a:avLst/>
          </a:prstGeom>
        </p:spPr>
      </p:pic>
      <p:pic>
        <p:nvPicPr>
          <p:cNvPr id="25" name="Picture 24" descr="server-48x48.png"/>
          <p:cNvPicPr>
            <a:picLocks noChangeAspect="1"/>
          </p:cNvPicPr>
          <p:nvPr/>
        </p:nvPicPr>
        <p:blipFill>
          <a:blip r:embed="rId4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734" y="4812926"/>
            <a:ext cx="609600" cy="609600"/>
          </a:xfrm>
          <a:prstGeom prst="rect">
            <a:avLst/>
          </a:prstGeom>
        </p:spPr>
      </p:pic>
      <p:pic>
        <p:nvPicPr>
          <p:cNvPr id="26" name="Picture 25" descr="server-48x48.png"/>
          <p:cNvPicPr>
            <a:picLocks noChangeAspect="1"/>
          </p:cNvPicPr>
          <p:nvPr/>
        </p:nvPicPr>
        <p:blipFill>
          <a:blip r:embed="rId4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884" y="4812926"/>
            <a:ext cx="609600" cy="609600"/>
          </a:xfrm>
          <a:prstGeom prst="rect">
            <a:avLst/>
          </a:prstGeom>
        </p:spPr>
      </p:pic>
      <p:cxnSp>
        <p:nvCxnSpPr>
          <p:cNvPr id="27" name="Curved Connector 8"/>
          <p:cNvCxnSpPr/>
          <p:nvPr/>
        </p:nvCxnSpPr>
        <p:spPr>
          <a:xfrm>
            <a:off x="3141409" y="3792501"/>
            <a:ext cx="271275" cy="1000970"/>
          </a:xfrm>
          <a:prstGeom prst="curvedConnector2">
            <a:avLst/>
          </a:prstGeom>
          <a:ln>
            <a:solidFill>
              <a:schemeClr val="dk1">
                <a:alpha val="15000"/>
              </a:schemeClr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8"/>
          <p:cNvCxnSpPr/>
          <p:nvPr/>
        </p:nvCxnSpPr>
        <p:spPr>
          <a:xfrm rot="10800000" flipV="1">
            <a:off x="2260535" y="3792501"/>
            <a:ext cx="271275" cy="1000970"/>
          </a:xfrm>
          <a:prstGeom prst="curvedConnector2">
            <a:avLst/>
          </a:prstGeom>
          <a:ln>
            <a:solidFill>
              <a:schemeClr val="dk1">
                <a:alpha val="15000"/>
              </a:schemeClr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8"/>
          <p:cNvCxnSpPr/>
          <p:nvPr/>
        </p:nvCxnSpPr>
        <p:spPr>
          <a:xfrm>
            <a:off x="2816736" y="2617951"/>
            <a:ext cx="0" cy="811385"/>
          </a:xfrm>
          <a:prstGeom prst="straightConnector1">
            <a:avLst/>
          </a:prstGeom>
          <a:ln>
            <a:solidFill>
              <a:schemeClr val="dk1">
                <a:alpha val="15000"/>
              </a:schemeClr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78" y="3429336"/>
            <a:ext cx="609600" cy="609600"/>
          </a:xfrm>
          <a:prstGeom prst="rect">
            <a:avLst/>
          </a:prstGeom>
        </p:spPr>
      </p:pic>
      <p:sp>
        <p:nvSpPr>
          <p:cNvPr id="34" name="Rectangle 33"/>
          <p:cNvSpPr>
            <a:spLocks/>
          </p:cNvSpPr>
          <p:nvPr/>
        </p:nvSpPr>
        <p:spPr bwMode="auto">
          <a:xfrm>
            <a:off x="3440292" y="1854415"/>
            <a:ext cx="4974077" cy="1077218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800" b="0" spc="-150" dirty="0" smtClean="0">
                <a:latin typeface="Arial"/>
                <a:ea typeface="Gill Sans" pitchFamily="-84" charset="0"/>
                <a:cs typeface="Arial"/>
              </a:rPr>
              <a:t>Two nodes think they are TC:</a:t>
            </a:r>
          </a:p>
          <a:p>
            <a:pPr>
              <a:lnSpc>
                <a:spcPct val="150000"/>
              </a:lnSpc>
            </a:pPr>
            <a:r>
              <a:rPr lang="en-US" sz="2800" b="0" spc="-150" dirty="0" smtClean="0">
                <a:latin typeface="Arial"/>
                <a:ea typeface="Gill Sans" pitchFamily="-84" charset="0"/>
                <a:cs typeface="Arial"/>
              </a:rPr>
              <a:t>“Split brain” scenario</a:t>
            </a:r>
          </a:p>
        </p:txBody>
      </p:sp>
      <p:sp>
        <p:nvSpPr>
          <p:cNvPr id="35" name="Rectangle 34"/>
          <p:cNvSpPr>
            <a:spLocks/>
          </p:cNvSpPr>
          <p:nvPr/>
        </p:nvSpPr>
        <p:spPr bwMode="auto">
          <a:xfrm>
            <a:off x="2816736" y="3261542"/>
            <a:ext cx="847349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400" spc="-150" dirty="0" smtClean="0">
                <a:latin typeface="Arial"/>
                <a:ea typeface="Gill Sans" pitchFamily="-84" charset="0"/>
                <a:cs typeface="Arial"/>
              </a:rPr>
              <a:t>1</a:t>
            </a:r>
            <a:endParaRPr lang="en-US" sz="2400" spc="-150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36" name="Rectangle 35"/>
          <p:cNvSpPr>
            <a:spLocks/>
          </p:cNvSpPr>
          <p:nvPr/>
        </p:nvSpPr>
        <p:spPr bwMode="auto">
          <a:xfrm>
            <a:off x="4640451" y="3261542"/>
            <a:ext cx="847349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2400" spc="-150" dirty="0">
                <a:latin typeface="Arial"/>
                <a:ea typeface="Gill Sans" pitchFamily="-84" charset="0"/>
                <a:cs typeface="Arial"/>
              </a:rPr>
              <a:t>1</a:t>
            </a:r>
          </a:p>
        </p:txBody>
      </p:sp>
      <p:cxnSp>
        <p:nvCxnSpPr>
          <p:cNvPr id="6" name="Straight Connector 5"/>
          <p:cNvCxnSpPr>
            <a:stCxn id="18" idx="1"/>
            <a:endCxn id="24" idx="3"/>
          </p:cNvCxnSpPr>
          <p:nvPr/>
        </p:nvCxnSpPr>
        <p:spPr>
          <a:xfrm flipH="1">
            <a:off x="3141409" y="3734136"/>
            <a:ext cx="1166369" cy="0"/>
          </a:xfrm>
          <a:prstGeom prst="line">
            <a:avLst/>
          </a:prstGeom>
          <a:ln>
            <a:prstDash val="sysDot"/>
            <a:headEnd type="none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Lightning Bolt 1"/>
          <p:cNvSpPr/>
          <p:nvPr/>
        </p:nvSpPr>
        <p:spPr>
          <a:xfrm rot="1172955">
            <a:off x="3501602" y="3210082"/>
            <a:ext cx="431763" cy="999426"/>
          </a:xfrm>
          <a:prstGeom prst="lightningBolt">
            <a:avLst/>
          </a:prstGeom>
          <a:solidFill>
            <a:srgbClr val="FF0000"/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077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 w="28575">
          <a:solidFill>
            <a:schemeClr val="tx1"/>
          </a:solidFill>
          <a:prstDash val="sysDash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0" dirty="0">
            <a:solidFill>
              <a:schemeClr val="tx1"/>
            </a:solidFill>
            <a:latin typeface="+mn-l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arrow"/>
          <a:tailEnd type="none"/>
        </a:ln>
        <a:effectLst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37914</TotalTime>
  <Words>2106</Words>
  <Application>Microsoft Macintosh PowerPoint</Application>
  <PresentationFormat>On-screen Show (4:3)</PresentationFormat>
  <Paragraphs>409</Paragraphs>
  <Slides>46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7" baseType="lpstr">
      <vt:lpstr>.HelveticaNeueDeskInterface-Regular</vt:lpstr>
      <vt:lpstr>Calibri</vt:lpstr>
      <vt:lpstr>Courier New</vt:lpstr>
      <vt:lpstr>Gill Sans</vt:lpstr>
      <vt:lpstr>ＭＳ Ｐゴシック</vt:lpstr>
      <vt:lpstr>Times</vt:lpstr>
      <vt:lpstr>Times New Roman</vt:lpstr>
      <vt:lpstr>Webdings</vt:lpstr>
      <vt:lpstr>Wingdings</vt:lpstr>
      <vt:lpstr>Arial</vt:lpstr>
      <vt:lpstr>1_Office Theme</vt:lpstr>
      <vt:lpstr>Consensus I FLP Impossibility, Paxos</vt:lpstr>
      <vt:lpstr>Recall our 2PC commit problem</vt:lpstr>
      <vt:lpstr>Recall our 2PC commit problem</vt:lpstr>
      <vt:lpstr>Doing failover “correctly” isn’t easy</vt:lpstr>
      <vt:lpstr>Doing failover “correctly” isn’t easy</vt:lpstr>
      <vt:lpstr>Doing failover “correctly” isn’t easy</vt:lpstr>
      <vt:lpstr>Doing failover “correctly” isn’t easy</vt:lpstr>
      <vt:lpstr>Doing failover “correctly” isn’t easy</vt:lpstr>
      <vt:lpstr>What can go wrong?</vt:lpstr>
      <vt:lpstr>What can go wrong?</vt:lpstr>
      <vt:lpstr>What can go wrong?</vt:lpstr>
      <vt:lpstr>Consensus</vt:lpstr>
      <vt:lpstr>PowerPoint Presentation</vt:lpstr>
      <vt:lpstr>Consensus used in systems</vt:lpstr>
      <vt:lpstr>Step one: Define your system model</vt:lpstr>
      <vt:lpstr>Step one: Define your system model</vt:lpstr>
      <vt:lpstr>PowerPoint Presentation</vt:lpstr>
      <vt:lpstr>“FLP” result</vt:lpstr>
      <vt:lpstr>Main technical approach</vt:lpstr>
      <vt:lpstr>Main technical approach</vt:lpstr>
      <vt:lpstr>Main technical approach</vt:lpstr>
      <vt:lpstr>Main technical approach</vt:lpstr>
      <vt:lpstr>You won’t believe this one trick!</vt:lpstr>
      <vt:lpstr>All is not lost…</vt:lpstr>
      <vt:lpstr>Why should you care?</vt:lpstr>
      <vt:lpstr>Paxos</vt:lpstr>
      <vt:lpstr>Roles of a Process</vt:lpstr>
      <vt:lpstr>Strawman</vt:lpstr>
      <vt:lpstr>Paxos</vt:lpstr>
      <vt:lpstr>Paxos Protocol Overview</vt:lpstr>
      <vt:lpstr>Paxos Phase 1</vt:lpstr>
      <vt:lpstr>Paxos Phase 2</vt:lpstr>
      <vt:lpstr>Paxos Phase 3</vt:lpstr>
      <vt:lpstr>Paxos:  Well-behaved Run</vt:lpstr>
      <vt:lpstr>Paxos is safe</vt:lpstr>
      <vt:lpstr>Race condition leads to liveness problem</vt:lpstr>
      <vt:lpstr>Paxos with leader election</vt:lpstr>
      <vt:lpstr>Using Paxos in system</vt:lpstr>
      <vt:lpstr>Using Paxos in system</vt:lpstr>
      <vt:lpstr>PowerPoint Presentation</vt:lpstr>
      <vt:lpstr>The Paxos story…</vt:lpstr>
      <vt:lpstr>The Paxos story…</vt:lpstr>
      <vt:lpstr>The Paxos story…</vt:lpstr>
      <vt:lpstr>The Paxos story…</vt:lpstr>
      <vt:lpstr>Solving Split Brain</vt:lpstr>
      <vt:lpstr>Next lecture:  Sunday</vt:lpstr>
    </vt:vector>
  </TitlesOfParts>
  <Company>Princeton University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Kai Li</dc:creator>
  <cp:lastModifiedBy>Marco Canini</cp:lastModifiedBy>
  <cp:revision>1520</cp:revision>
  <cp:lastPrinted>2017-10-11T09:15:26Z</cp:lastPrinted>
  <dcterms:created xsi:type="dcterms:W3CDTF">2013-10-08T01:49:25Z</dcterms:created>
  <dcterms:modified xsi:type="dcterms:W3CDTF">2017-10-11T10:01:48Z</dcterms:modified>
</cp:coreProperties>
</file>