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49"/>
  </p:notesMasterIdLst>
  <p:handoutMasterIdLst>
    <p:handoutMasterId r:id="rId50"/>
  </p:handoutMasterIdLst>
  <p:sldIdLst>
    <p:sldId id="257" r:id="rId2"/>
    <p:sldId id="258" r:id="rId3"/>
    <p:sldId id="307" r:id="rId4"/>
    <p:sldId id="259" r:id="rId5"/>
    <p:sldId id="277" r:id="rId6"/>
    <p:sldId id="260" r:id="rId7"/>
    <p:sldId id="261" r:id="rId8"/>
    <p:sldId id="262" r:id="rId9"/>
    <p:sldId id="265" r:id="rId10"/>
    <p:sldId id="266" r:id="rId11"/>
    <p:sldId id="267" r:id="rId12"/>
    <p:sldId id="263" r:id="rId13"/>
    <p:sldId id="288" r:id="rId14"/>
    <p:sldId id="287" r:id="rId15"/>
    <p:sldId id="290" r:id="rId16"/>
    <p:sldId id="289" r:id="rId17"/>
    <p:sldId id="291" r:id="rId18"/>
    <p:sldId id="292" r:id="rId19"/>
    <p:sldId id="293" r:id="rId20"/>
    <p:sldId id="294" r:id="rId21"/>
    <p:sldId id="270" r:id="rId22"/>
    <p:sldId id="295" r:id="rId23"/>
    <p:sldId id="271" r:id="rId24"/>
    <p:sldId id="272" r:id="rId25"/>
    <p:sldId id="308" r:id="rId26"/>
    <p:sldId id="273" r:id="rId27"/>
    <p:sldId id="274" r:id="rId28"/>
    <p:sldId id="275" r:id="rId29"/>
    <p:sldId id="278" r:id="rId30"/>
    <p:sldId id="279" r:id="rId31"/>
    <p:sldId id="280" r:id="rId32"/>
    <p:sldId id="281" r:id="rId33"/>
    <p:sldId id="296" r:id="rId34"/>
    <p:sldId id="298" r:id="rId35"/>
    <p:sldId id="282" r:id="rId36"/>
    <p:sldId id="283" r:id="rId37"/>
    <p:sldId id="285" r:id="rId38"/>
    <p:sldId id="286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264" r:id="rId48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009900"/>
    <a:srgbClr val="92D050"/>
    <a:srgbClr val="CCFFFF"/>
    <a:srgbClr val="FFCC99"/>
    <a:srgbClr val="FF3300"/>
    <a:srgbClr val="FF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2" autoAdjust="0"/>
    <p:restoredTop sz="80371" autoAdjust="0"/>
  </p:normalViewPr>
  <p:slideViewPr>
    <p:cSldViewPr snapToGrid="0">
      <p:cViewPr varScale="1">
        <p:scale>
          <a:sx n="160" d="100"/>
          <a:sy n="160" d="100"/>
        </p:scale>
        <p:origin x="9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74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dirty="0" smtClean="0"/>
          </a:p>
          <a:p>
            <a:r>
              <a:rPr lang="en-US" b="0" i="0" u="none" dirty="0" smtClean="0"/>
              <a:t>&gt;&gt;&gt; Syncing becomes</a:t>
            </a:r>
            <a:r>
              <a:rPr lang="en-US" b="0" i="0" u="none" baseline="0" dirty="0" smtClean="0"/>
              <a:t> the process of ensuring that both nodes have the same update in their lists.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19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let’s see how nodes agree on the update order.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37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back to our example, we’re sorting the updates now by their timestamps.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&gt;&gt;&gt; As the</a:t>
            </a:r>
            <a:r>
              <a:rPr lang="en-US" baseline="0" dirty="0" smtClean="0"/>
              <a:t> updates</a:t>
            </a:r>
            <a:r>
              <a:rPr lang="en-US" dirty="0" smtClean="0"/>
              <a:t> spread from node to node, nodes may initially apply updates in different orders.</a:t>
            </a:r>
            <a:r>
              <a:rPr lang="en-US" baseline="0" dirty="0" smtClean="0"/>
              <a:t>  So this is what user A, B will see before syncing.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&gt;&gt;&gt;But we know that the correct eventual outcome is the following.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SEGUE: So we have a problem at M2.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2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now when A and</a:t>
            </a:r>
            <a:r>
              <a:rPr lang="en-US" b="1" baseline="0" dirty="0" smtClean="0"/>
              <a:t> B sync with each other they will merge their write logs in timestamp order.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&gt;&gt;&gt; But what can B do -- it's already run the operation to add M2 at 10 AM.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63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the solution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16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with the mechanisms that we have discussed so far, one interesting question to ask is whether the update</a:t>
            </a:r>
            <a:r>
              <a:rPr lang="en-US" b="1" baseline="0" dirty="0" smtClean="0"/>
              <a:t> order be consistent with global wall clock time?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43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Another question we can ask is whether</a:t>
            </a:r>
            <a:r>
              <a:rPr lang="en-US" b="1" baseline="0" dirty="0" smtClean="0"/>
              <a:t> the order of updates is consistent with causal connections between updates.</a:t>
            </a:r>
          </a:p>
          <a:p>
            <a:endParaRPr lang="en-US" baseline="0" dirty="0" smtClean="0"/>
          </a:p>
          <a:p>
            <a:r>
              <a:rPr lang="en-US" dirty="0" smtClean="0"/>
              <a:t>In this e.g.</a:t>
            </a:r>
            <a:r>
              <a:rPr lang="en-US" baseline="0" dirty="0" smtClean="0"/>
              <a:t> </a:t>
            </a:r>
            <a:r>
              <a:rPr lang="en-US" dirty="0" smtClean="0"/>
              <a:t>suppose A adds a meeting, B sees</a:t>
            </a:r>
            <a:r>
              <a:rPr lang="en-US" baseline="0" dirty="0" smtClean="0"/>
              <a:t> A’s meeting, then B DELETES A’s meeting.  But B’s clock was slow, so it assigned the delete update an EARLIER sequence number.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&gt;&gt;&gt; SEGUE: Oops, we have an update that doesn’t make sense.  So by now this should be screaming Lamport clocks.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9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we want to timestamp ordering to respect causality.  And we know how</a:t>
            </a:r>
            <a:r>
              <a:rPr lang="en-US" b="1" baseline="0" dirty="0" smtClean="0"/>
              <a:t> to solve that problem.</a:t>
            </a:r>
            <a:endParaRPr lang="en-US" b="0" baseline="0" dirty="0" smtClean="0"/>
          </a:p>
          <a:p>
            <a:r>
              <a:rPr lang="en-US" b="0" baseline="0" dirty="0" smtClean="0"/>
              <a:t>So this is the Lamport clock algorithm.</a:t>
            </a:r>
          </a:p>
          <a:p>
            <a:r>
              <a:rPr lang="en-US" b="0" baseline="0" dirty="0" smtClean="0"/>
              <a:t>&gt;&gt;&gt; Recall the one-way inferences we can make about Lamport clocks</a:t>
            </a:r>
            <a:r>
              <a:rPr lang="is-IS" b="0" baseline="0" dirty="0" smtClean="0"/>
              <a:t>…</a:t>
            </a:r>
            <a:endParaRPr lang="en-US" b="0" baseline="0" dirty="0" smtClean="0"/>
          </a:p>
          <a:p>
            <a:r>
              <a:rPr lang="en-US" b="0" baseline="0" dirty="0" smtClean="0"/>
              <a:t>SEGUE: But it turns out that’s the direction of inference we need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52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back to our delete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23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at this point we’ve slightly painted ourselves into a corner.</a:t>
            </a:r>
            <a:r>
              <a:rPr lang="en-US" b="1" baseline="0" dirty="0" smtClean="0"/>
              <a:t>  We have the user’s device listing meetings as tentative, in fact we allowed undo and redo to rollback those meetings so we had to be tentative...</a:t>
            </a:r>
          </a:p>
          <a:p>
            <a:r>
              <a:rPr lang="en-US" b="0" baseline="0" dirty="0" smtClean="0"/>
              <a:t>&gt;&gt;&gt;</a:t>
            </a:r>
          </a:p>
          <a:p>
            <a:r>
              <a:rPr lang="en-US" b="0" baseline="0" dirty="0" smtClean="0"/>
              <a:t>&gt;&gt;&gt; SEGUE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75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For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 context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let’s discuss availability versus consistency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 in some of the distributed systems we know about so far.</a:t>
            </a:r>
            <a:endParaRPr lang="en-US" sz="1200" b="1" kern="1200" dirty="0" smtClean="0">
              <a:solidFill>
                <a:schemeClr val="tx1"/>
              </a:solidFill>
              <a:effectLst/>
              <a:latin typeface="Times New Roman" charset="0"/>
              <a:ea typeface="ＭＳ Ｐゴシック" pitchFamily="-107" charset="-128"/>
              <a:cs typeface="ＭＳ Ｐゴシック" pitchFamily="-107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Times New Roman" charset="0"/>
              <a:ea typeface="ＭＳ Ｐゴシック" pitchFamily="-107" charset="-128"/>
              <a:cs typeface="ＭＳ Ｐゴシック" pitchFamily="-107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&gt;&gt;&gt; BUT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Strong consistency model: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 all ops in same order @ all replicas, always appearance of single system-wide order for all ops.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 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Strong reachability requirement: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majority of nodes must be reachable by leader.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Times New Roman" charset="0"/>
              <a:ea typeface="ＭＳ Ｐゴシック" pitchFamily="-107" charset="-128"/>
              <a:cs typeface="ＭＳ Ｐゴシック" pitchFamily="-107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&gt;&gt;&gt; SEGUE: If reachability is weaker (and this is the common case), can we provide any consistency when we replicate?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217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keeping in the sprit</a:t>
            </a:r>
            <a:r>
              <a:rPr lang="en-US" b="1" baseline="0" dirty="0" smtClean="0"/>
              <a:t> of Bayou, we’d like a fully decentralized commit.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&gt;&gt;&gt;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1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at this point it’s worth reviewing</a:t>
            </a:r>
            <a:r>
              <a:rPr lang="en-US" b="1" baseline="0" dirty="0" smtClean="0"/>
              <a:t> the criteria we want out of the commit protocol.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Basically we want the total order of all writes to be the same at all servers.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0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(CSNs not relevant, these</a:t>
            </a:r>
            <a:r>
              <a:rPr lang="en-US" baseline="0" dirty="0" smtClean="0"/>
              <a:t> are tentative)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70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Now we may have disagreement</a:t>
            </a:r>
            <a:r>
              <a:rPr lang="en-US" b="1" baseline="0" dirty="0" smtClean="0"/>
              <a:t> about the meaning of tentative updates &lt;1,B&gt; and &lt;2,A&gt; at nodes A and B, EVEN THOUGH they synced after entering these updates into their logs.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26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 other property about this scheme is that despite synchronization, the tentative order of</a:t>
            </a:r>
            <a:r>
              <a:rPr lang="en-US" b="1" baseline="0" dirty="0" smtClean="0"/>
              <a:t> updates can change after they are committed.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51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When C finally syncs with the primary, the primary</a:t>
            </a:r>
            <a:r>
              <a:rPr lang="en-US" b="1" baseline="0" dirty="0" smtClean="0"/>
              <a:t> has chosen CSNs for the updates in the opposite order as they were tentative at C.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994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By definition, the set of committed</a:t>
            </a:r>
            <a:r>
              <a:rPr lang="en-US" b="1" baseline="0" dirty="0" smtClean="0"/>
              <a:t> CSNs </a:t>
            </a:r>
            <a:r>
              <a:rPr lang="en-US" b="1" dirty="0" smtClean="0"/>
              <a:t>is the official committed database</a:t>
            </a:r>
          </a:p>
          <a:p>
            <a:r>
              <a:rPr lang="en-US" b="1" dirty="0" smtClean="0"/>
              <a:t>Everyone does (or will) agree on contents.</a:t>
            </a:r>
          </a:p>
          <a:p>
            <a:r>
              <a:rPr lang="en-US" b="1" dirty="0" smtClean="0"/>
              <a:t>Entries there</a:t>
            </a:r>
            <a:r>
              <a:rPr lang="en-US" b="1" baseline="0" dirty="0" smtClean="0"/>
              <a:t> will</a:t>
            </a:r>
            <a:r>
              <a:rPr lang="en-US" b="1" dirty="0" smtClean="0"/>
              <a:t> never need go through conflict resolution.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05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we said</a:t>
            </a:r>
            <a:r>
              <a:rPr lang="en-US" b="1" baseline="0" dirty="0" smtClean="0"/>
              <a:t> that the primary chooses the ordering of all the commits.  </a:t>
            </a:r>
            <a:r>
              <a:rPr lang="en-US" b="1" dirty="0" smtClean="0"/>
              <a:t>Can the primary commit writes in</a:t>
            </a:r>
            <a:r>
              <a:rPr lang="en-US" b="1" baseline="0" dirty="0" smtClean="0"/>
              <a:t> any order it pleases?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4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5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the synchronization algorithm is as follows:</a:t>
            </a:r>
            <a:r>
              <a:rPr lang="en-US" b="1" baseline="0" dirty="0" smtClean="0"/>
              <a:t> to propagate to some other node X</a:t>
            </a:r>
            <a:r>
              <a:rPr lang="is-IS" b="1" baseline="0" dirty="0" smtClean="0"/>
              <a:t>…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4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SEGUE: Bayou has the most sophisticated reconciliation story.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342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Committed updates were easy: we saw that B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sends its CSN </a:t>
            </a:r>
            <a:r>
              <a:rPr lang="en-US" b="1" dirty="0" smtClean="0"/>
              <a:t>to A.  So what about the tentative updates?</a:t>
            </a:r>
          </a:p>
          <a:p>
            <a:endParaRPr lang="en-US" dirty="0" smtClean="0"/>
          </a:p>
          <a:p>
            <a:r>
              <a:rPr lang="en-US" dirty="0" smtClean="0"/>
              <a:t>&gt;&gt;&gt; Looking at the tentative</a:t>
            </a:r>
            <a:r>
              <a:rPr lang="en-US" baseline="0" dirty="0" smtClean="0"/>
              <a:t> updates, </a:t>
            </a:r>
            <a:r>
              <a:rPr lang="en-US" dirty="0" smtClean="0"/>
              <a:t>B tells A its highest local timestamps </a:t>
            </a:r>
            <a:r>
              <a:rPr lang="en-US" baseline="0" dirty="0" smtClean="0"/>
              <a:t>for EACH OTHER NODE.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&gt;&gt;&gt; This is the version vector, so for example...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233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How could we cope with a new server Z joining the system?</a:t>
            </a:r>
          </a:p>
          <a:p>
            <a:endParaRPr lang="en-US" b="1" dirty="0" smtClean="0"/>
          </a:p>
          <a:p>
            <a:r>
              <a:rPr lang="en-US" b="0" dirty="0" smtClean="0"/>
              <a:t>&gt;&gt;&gt; If</a:t>
            </a:r>
            <a:r>
              <a:rPr lang="en-US" b="0" baseline="0" dirty="0" smtClean="0"/>
              <a:t> A syncs to B and A knows about the new server, it may have tentative commits from the new server to share.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SEGUE: So far, so good.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26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What happens when Z retires (leaves the system)?  How do we announce that Z is gone?</a:t>
            </a:r>
            <a:r>
              <a:rPr lang="en-US" b="0" baseline="0" dirty="0" smtClean="0"/>
              <a:t>  Well, we can have Z send an update to say it’s leaving.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&gt;&gt;&gt; But now we have the following ambiguity problem.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SEGUE: We need to disambiguate these two cases.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320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like Chord, the idea is that Z joins</a:t>
            </a:r>
            <a:r>
              <a:rPr lang="en-US" b="1" baseline="0" dirty="0" smtClean="0"/>
              <a:t> by contacting some server already in the distributed database, say X.</a:t>
            </a:r>
          </a:p>
          <a:p>
            <a:endParaRPr lang="en-US" baseline="0" dirty="0" smtClean="0"/>
          </a:p>
          <a:p>
            <a:r>
              <a:rPr lang="en-US" dirty="0" smtClean="0"/>
              <a:t>So we replace the server identifier</a:t>
            </a:r>
            <a:r>
              <a:rPr lang="en-US" baseline="0" dirty="0" smtClean="0"/>
              <a:t> with a tuple containing X’s logical clock with Z joined.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819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now let’s see how this fixes our problem.  As before, A has a log entry from Z but B’s version vector has no Z entry.</a:t>
            </a:r>
          </a:p>
          <a:p>
            <a:endParaRPr lang="en-US" b="1" dirty="0" smtClean="0"/>
          </a:p>
          <a:p>
            <a:pPr marL="228600" indent="-228600">
              <a:buAutoNum type="arabicPeriod"/>
            </a:pPr>
            <a:r>
              <a:rPr lang="en-US" b="0" baseline="0" dirty="0" smtClean="0"/>
              <a:t>&gt;&gt;&gt; Z is a new server, B should add Z to its VV.</a:t>
            </a:r>
          </a:p>
          <a:p>
            <a:pPr marL="228600" indent="-228600">
              <a:buAutoNum type="arabicPeriod"/>
            </a:pPr>
            <a:r>
              <a:rPr lang="en-US" b="0" baseline="0" dirty="0" smtClean="0"/>
              <a:t>&gt;&gt;&gt; Z is a retired server, so A can discard its log entries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417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5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In the next lecture we </a:t>
            </a:r>
            <a:r>
              <a:rPr lang="en-US" b="0" dirty="0" smtClean="0"/>
              <a:t>will look at Amazon Dynamo, which builds a large scale commercial service atop on the consistent hashing we learned about when we discussed DHTs.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82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surprisingly the answer is yes, system we’ll talk about today Bayou does just</a:t>
            </a:r>
            <a:r>
              <a:rPr lang="en-US" baseline="0" dirty="0" smtClean="0"/>
              <a:t>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4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to give you some context, this is a picture of a BYTE</a:t>
            </a:r>
            <a:r>
              <a:rPr lang="en-US" b="1" baseline="0" dirty="0" smtClean="0"/>
              <a:t> magazine copy of mine from 1991, Radio Shack proudly touting Intel 286 performance in a 7 lb. portable!  </a:t>
            </a:r>
          </a:p>
          <a:p>
            <a:r>
              <a:rPr lang="en-US" dirty="0" smtClean="0"/>
              <a:t>Early ’90s: Dawn of PDAs, laptops, tablets.</a:t>
            </a:r>
          </a:p>
          <a:p>
            <a:r>
              <a:rPr lang="en-US" dirty="0" smtClean="0"/>
              <a:t>H/W clunky but clear potential.</a:t>
            </a:r>
          </a:p>
          <a:p>
            <a:r>
              <a:rPr lang="en-US" dirty="0" smtClean="0"/>
              <a:t>Commercial devices did not have wireless.</a:t>
            </a:r>
            <a:r>
              <a:rPr lang="en-US" baseline="0" dirty="0" smtClean="0"/>
              <a:t>  </a:t>
            </a:r>
            <a:r>
              <a:rPr lang="en-US" dirty="0" smtClean="0"/>
              <a:t>Devices might be off or not have network access</a:t>
            </a:r>
          </a:p>
          <a:p>
            <a:endParaRPr lang="en-US" dirty="0" smtClean="0"/>
          </a:p>
          <a:p>
            <a:r>
              <a:rPr lang="en-US" dirty="0" smtClean="0"/>
              <a:t>This problem has not gone away!</a:t>
            </a:r>
          </a:p>
          <a:p>
            <a:r>
              <a:rPr lang="en-US" dirty="0" smtClean="0"/>
              <a:t>iPhone sync, Dropbox sync, Dynamo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94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So let’s think about how automatic conflict resolution</a:t>
            </a:r>
            <a:r>
              <a:rPr lang="en-US" b="1" baseline="0" dirty="0" smtClean="0"/>
              <a:t> might work.  One strawman scheme is to view the calendar database as a collection of binary data.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&gt;&gt;&gt; If we observe updates</a:t>
            </a:r>
            <a:r>
              <a:rPr lang="en-US" baseline="0" dirty="0" smtClean="0"/>
              <a:t> at a coarse file-level granularity</a:t>
            </a:r>
            <a:r>
              <a:rPr lang="is-IS" baseline="0" dirty="0" smtClean="0"/>
              <a:t>…</a:t>
            </a:r>
          </a:p>
          <a:p>
            <a:pPr marL="228600" indent="-228600">
              <a:buAutoNum type="arabicPeriod"/>
            </a:pPr>
            <a:r>
              <a:rPr lang="is-IS" baseline="0" dirty="0" smtClean="0"/>
              <a:t>&gt;&gt;&gt; If we observe updates at a record-level granularity...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74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s-IS" b="1" baseline="0" dirty="0" smtClean="0"/>
              <a:t>So we need to include the semantics of the application in the conflict resolution, and the way the Bayou authors envision this is by making the updates more like what a human user would 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18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for example if we let</a:t>
            </a:r>
            <a:r>
              <a:rPr lang="en-US" b="1" baseline="0" dirty="0" smtClean="0"/>
              <a:t> </a:t>
            </a:r>
            <a:r>
              <a:rPr lang="en-US" b="1" baseline="0" dirty="0" smtClean="0"/>
              <a:t>a </a:t>
            </a:r>
            <a:r>
              <a:rPr lang="en-US" b="1" baseline="0" dirty="0" smtClean="0"/>
              <a:t>calendar update be time, place, people, we’d have to </a:t>
            </a:r>
            <a:r>
              <a:rPr lang="en-US" b="1" dirty="0" smtClean="0"/>
              <a:t>fall back on abstract bit-level resolution– there are no</a:t>
            </a:r>
            <a:r>
              <a:rPr lang="en-US" b="1" baseline="0" dirty="0" smtClean="0"/>
              <a:t> app semantics in this write, needed in the case of conflicts</a:t>
            </a:r>
          </a:p>
          <a:p>
            <a:r>
              <a:rPr lang="en-US" baseline="0" dirty="0" smtClean="0"/>
              <a:t>&gt;&gt;&gt; So Bayou’s idea is UPDATE FUNCTIONS: where the app actually specifies a FUNCTION, not just a new value.</a:t>
            </a:r>
          </a:p>
          <a:p>
            <a:r>
              <a:rPr lang="en-US" b="1" baseline="0" dirty="0" smtClean="0"/>
              <a:t>Update function reads the state of the database, decides the best change.</a:t>
            </a:r>
          </a:p>
          <a:p>
            <a:r>
              <a:rPr lang="en-US" baseline="0" dirty="0" smtClean="0"/>
              <a:t>&gt;&gt;&gt; SEGUE: Sound familiar?  State-machine replication argument again.  New thing is “eventually.”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9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X syncs with A (puts M1 at 10), then B (10’s busy, so puts M2</a:t>
            </a:r>
            <a:r>
              <a:rPr lang="en-US" b="1" baseline="0" dirty="0" smtClean="0"/>
              <a:t> at 11)</a:t>
            </a:r>
          </a:p>
          <a:p>
            <a:r>
              <a:rPr lang="en-US" b="1" baseline="0" dirty="0" smtClean="0"/>
              <a:t>Y syncs with B (puts M2 at 10), then A (10’s busy, so puts M1 at 11)</a:t>
            </a:r>
            <a:endParaRPr lang="en-US" b="0" baseline="0" dirty="0" smtClean="0"/>
          </a:p>
          <a:p>
            <a:r>
              <a:rPr lang="en-US" b="0" baseline="0" dirty="0" smtClean="0"/>
              <a:t>&gt;&gt;&gt; So we have the meetings scheduled at different times at different devices.</a:t>
            </a:r>
          </a:p>
          <a:p>
            <a:r>
              <a:rPr lang="en-US" b="0" baseline="0" dirty="0" smtClean="0"/>
              <a:t>&gt;&gt;&gt; SEGUE: So we need some mechanism to prevent this.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7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67" y="2930654"/>
            <a:ext cx="3382266" cy="110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600">
                <a:solidFill>
                  <a:schemeClr val="bg1"/>
                </a:solidFill>
              </a:defRPr>
            </a:lvl3pPr>
            <a:lvl4pPr>
              <a:defRPr sz="2600">
                <a:solidFill>
                  <a:schemeClr val="bg1"/>
                </a:solidFill>
              </a:defRPr>
            </a:lvl4pPr>
            <a:lvl5pPr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18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8755"/>
            <a:ext cx="8763000" cy="6298245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600">
                <a:solidFill>
                  <a:schemeClr val="bg1"/>
                </a:solidFill>
              </a:defRPr>
            </a:lvl3pPr>
            <a:lvl4pPr>
              <a:defRPr sz="2600">
                <a:solidFill>
                  <a:schemeClr val="bg1"/>
                </a:solidFill>
              </a:defRPr>
            </a:lvl4pPr>
            <a:lvl5pPr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10/25/17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4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8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593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35113"/>
            <a:ext cx="43449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174875"/>
            <a:ext cx="43449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2703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10/25/17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10/25/17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10/25/17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10/25/17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685800"/>
            <a:ext cx="8382000" cy="2070100"/>
          </a:xfrm>
        </p:spPr>
        <p:txBody>
          <a:bodyPr/>
          <a:lstStyle/>
          <a:p>
            <a:r>
              <a:rPr lang="en-US" dirty="0" smtClean="0"/>
              <a:t>Eventual Consistency: Bayou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495800"/>
            <a:ext cx="8382000" cy="1752600"/>
          </a:xfrm>
        </p:spPr>
        <p:txBody>
          <a:bodyPr>
            <a:normAutofit/>
          </a:bodyPr>
          <a:lstStyle/>
          <a:p>
            <a:r>
              <a:rPr lang="en-US" dirty="0"/>
              <a:t>CS 240: Computing Systems and Concurrency</a:t>
            </a:r>
          </a:p>
          <a:p>
            <a:r>
              <a:rPr lang="en-US" dirty="0"/>
              <a:t>Lecture </a:t>
            </a:r>
            <a:r>
              <a:rPr lang="en-US" dirty="0" smtClean="0"/>
              <a:t>13</a:t>
            </a:r>
            <a:endParaRPr lang="en-US" dirty="0"/>
          </a:p>
          <a:p>
            <a:endParaRPr lang="en-US" dirty="0"/>
          </a:p>
          <a:p>
            <a:r>
              <a:rPr lang="en-US" dirty="0"/>
              <a:t>Marco Canini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3175" y="6261628"/>
            <a:ext cx="7117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Credits: Michael Freedman and Kyle Jamieson developed much of the original </a:t>
            </a:r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material.</a:t>
            </a:r>
          </a:p>
          <a:p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Selected </a:t>
            </a:r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content adapted from B. Karp, R. </a:t>
            </a:r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Morris.</a:t>
            </a:r>
            <a:endParaRPr lang="en-US" sz="1400" b="0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1"/>
            <a:ext cx="8763000" cy="3157450"/>
          </a:xfrm>
        </p:spPr>
        <p:txBody>
          <a:bodyPr>
            <a:normAutofit/>
          </a:bodyPr>
          <a:lstStyle/>
          <a:p>
            <a:r>
              <a:rPr lang="en-US" dirty="0" smtClean="0"/>
              <a:t>Suppose calendar update takes form:</a:t>
            </a:r>
          </a:p>
          <a:p>
            <a:pPr lvl="1"/>
            <a:r>
              <a:rPr lang="en-US" u="sng" dirty="0" smtClean="0"/>
              <a:t>“10 AM meeting, Room=305, </a:t>
            </a:r>
            <a:r>
              <a:rPr lang="en-US" u="sng" dirty="0" smtClean="0"/>
              <a:t>CS-240 </a:t>
            </a:r>
            <a:r>
              <a:rPr lang="en-US" u="sng" dirty="0" smtClean="0"/>
              <a:t>staff”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How would this handle conflicts?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Better: </a:t>
            </a:r>
            <a:r>
              <a:rPr lang="en-US" dirty="0" smtClean="0"/>
              <a:t>write is an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update function </a:t>
            </a:r>
            <a:r>
              <a:rPr lang="en-US" dirty="0" smtClean="0"/>
              <a:t>for the </a:t>
            </a:r>
            <a:r>
              <a:rPr lang="en-US" b="1" dirty="0" smtClean="0"/>
              <a:t>app</a:t>
            </a:r>
          </a:p>
          <a:p>
            <a:pPr lvl="1"/>
            <a:r>
              <a:rPr lang="en-US" u="sng" dirty="0" smtClean="0"/>
              <a:t>“1-hour meeting at 10 AM if room is free, else 11 AM, Room=305, </a:t>
            </a:r>
            <a:r>
              <a:rPr lang="en-US" u="sng" dirty="0" smtClean="0"/>
              <a:t>CS-240 </a:t>
            </a:r>
            <a:r>
              <a:rPr lang="en-US" u="sng" dirty="0" smtClean="0"/>
              <a:t>staff”</a:t>
            </a:r>
            <a:endParaRPr lang="en-US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 write?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4440" y="4944327"/>
            <a:ext cx="6598920" cy="1021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0" spc="-100" dirty="0" smtClean="0">
                <a:solidFill>
                  <a:schemeClr val="tx1"/>
                </a:solidFill>
              </a:rPr>
              <a:t>Want all nodes to execute </a:t>
            </a:r>
            <a:r>
              <a:rPr lang="en-US" sz="2800" spc="-100" dirty="0" smtClean="0">
                <a:solidFill>
                  <a:schemeClr val="tx1"/>
                </a:solidFill>
              </a:rPr>
              <a:t>same instructions</a:t>
            </a:r>
            <a:r>
              <a:rPr lang="en-US" sz="2800" b="0" spc="-100" dirty="0" smtClean="0">
                <a:solidFill>
                  <a:schemeClr val="tx1"/>
                </a:solidFill>
              </a:rPr>
              <a:t> in </a:t>
            </a:r>
            <a:r>
              <a:rPr lang="en-US" sz="2800" spc="-100" dirty="0" smtClean="0">
                <a:solidFill>
                  <a:schemeClr val="tx1"/>
                </a:solidFill>
              </a:rPr>
              <a:t>same order,</a:t>
            </a:r>
            <a:r>
              <a:rPr lang="en-US" sz="2800" b="0" spc="-100" dirty="0" smtClean="0">
                <a:solidFill>
                  <a:schemeClr val="tx1"/>
                </a:solidFill>
              </a:rPr>
              <a:t> </a:t>
            </a:r>
            <a:r>
              <a:rPr lang="en-US" sz="2800" spc="-100" dirty="0" smtClean="0">
                <a:solidFill>
                  <a:schemeClr val="accent5">
                    <a:lumMod val="50000"/>
                  </a:schemeClr>
                </a:solidFill>
              </a:rPr>
              <a:t>eventually</a:t>
            </a:r>
            <a:endParaRPr lang="en-US" sz="2800" spc="-1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40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3555797"/>
          </a:xfrm>
        </p:spPr>
        <p:txBody>
          <a:bodyPr/>
          <a:lstStyle/>
          <a:p>
            <a:r>
              <a:rPr lang="en-US" dirty="0" smtClean="0"/>
              <a:t>Node </a:t>
            </a:r>
            <a:r>
              <a:rPr lang="en-US" b="1" dirty="0" smtClean="0"/>
              <a:t>A </a:t>
            </a:r>
            <a:r>
              <a:rPr lang="en-US" dirty="0" smtClean="0"/>
              <a:t>asks for meeting </a:t>
            </a:r>
            <a:r>
              <a:rPr lang="en-US" b="1" dirty="0" smtClean="0"/>
              <a:t>M1</a:t>
            </a:r>
            <a:r>
              <a:rPr lang="en-US" dirty="0" smtClean="0"/>
              <a:t> at 10 AM, else 11 AM</a:t>
            </a:r>
          </a:p>
          <a:p>
            <a:r>
              <a:rPr lang="en-US" dirty="0" smtClean="0"/>
              <a:t>Node </a:t>
            </a:r>
            <a:r>
              <a:rPr lang="en-US" b="1" dirty="0" smtClean="0"/>
              <a:t>B </a:t>
            </a:r>
            <a:r>
              <a:rPr lang="en-US" dirty="0" smtClean="0"/>
              <a:t>asks for meeting </a:t>
            </a:r>
            <a:r>
              <a:rPr lang="en-US" b="1" dirty="0" smtClean="0"/>
              <a:t>M2</a:t>
            </a:r>
            <a:r>
              <a:rPr lang="en-US" dirty="0" smtClean="0"/>
              <a:t> at 10 AM, else 11 AM</a:t>
            </a:r>
          </a:p>
          <a:p>
            <a:endParaRPr lang="en-US" dirty="0" smtClean="0"/>
          </a:p>
          <a:p>
            <a:r>
              <a:rPr lang="en-US" b="1" dirty="0" smtClean="0"/>
              <a:t>X</a:t>
            </a:r>
            <a:r>
              <a:rPr lang="en-US" dirty="0" smtClean="0"/>
              <a:t> syncs with </a:t>
            </a:r>
            <a:r>
              <a:rPr lang="en-US" b="1" dirty="0" smtClean="0"/>
              <a:t>A, </a:t>
            </a:r>
            <a:r>
              <a:rPr lang="en-US" dirty="0" smtClean="0"/>
              <a:t>then </a:t>
            </a:r>
            <a:r>
              <a:rPr lang="en-US" b="1" dirty="0" smtClean="0"/>
              <a:t>B</a:t>
            </a:r>
          </a:p>
          <a:p>
            <a:r>
              <a:rPr lang="en-US" b="1" dirty="0" smtClean="0"/>
              <a:t>Y</a:t>
            </a:r>
            <a:r>
              <a:rPr lang="en-US" dirty="0" smtClean="0"/>
              <a:t> syncs with </a:t>
            </a:r>
            <a:r>
              <a:rPr lang="en-US" b="1" dirty="0" smtClean="0"/>
              <a:t>B,</a:t>
            </a:r>
            <a:r>
              <a:rPr lang="en-US" dirty="0" smtClean="0"/>
              <a:t> then </a:t>
            </a:r>
            <a:r>
              <a:rPr lang="en-US" b="1" dirty="0" smtClean="0"/>
              <a:t>A</a:t>
            </a:r>
          </a:p>
          <a:p>
            <a:endParaRPr lang="en-US" dirty="0"/>
          </a:p>
          <a:p>
            <a:r>
              <a:rPr lang="en-US" b="1" dirty="0" smtClean="0"/>
              <a:t>X</a:t>
            </a:r>
            <a:r>
              <a:rPr lang="en-US" dirty="0" smtClean="0"/>
              <a:t> will put meeting </a:t>
            </a:r>
            <a:r>
              <a:rPr lang="en-US" b="1" dirty="0" smtClean="0"/>
              <a:t>M1</a:t>
            </a:r>
            <a:r>
              <a:rPr lang="en-US" dirty="0" smtClean="0"/>
              <a:t> at </a:t>
            </a:r>
            <a:r>
              <a:rPr lang="en-US" b="1" dirty="0" smtClean="0">
                <a:solidFill>
                  <a:srgbClr val="FF0000"/>
                </a:solidFill>
              </a:rPr>
              <a:t>10:00</a:t>
            </a:r>
          </a:p>
          <a:p>
            <a:r>
              <a:rPr lang="en-US" b="1" dirty="0" smtClean="0"/>
              <a:t>Y</a:t>
            </a:r>
            <a:r>
              <a:rPr lang="en-US" dirty="0" smtClean="0"/>
              <a:t> will put meeting </a:t>
            </a:r>
            <a:r>
              <a:rPr lang="en-US" b="1" dirty="0" smtClean="0"/>
              <a:t>M1</a:t>
            </a:r>
            <a:r>
              <a:rPr lang="en-US" dirty="0" smtClean="0"/>
              <a:t> at </a:t>
            </a:r>
            <a:r>
              <a:rPr lang="en-US" b="1" dirty="0" smtClean="0">
                <a:solidFill>
                  <a:srgbClr val="FF0000"/>
                </a:solidFill>
              </a:rPr>
              <a:t>11:00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7479" y="5339041"/>
            <a:ext cx="795284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Can’t just apply </a:t>
            </a:r>
            <a:r>
              <a:rPr lang="en-US" sz="2800" b="0" dirty="0">
                <a:latin typeface="Arial" charset="0"/>
                <a:ea typeface="Arial" charset="0"/>
                <a:cs typeface="Arial" charset="0"/>
              </a:rPr>
              <a:t>update functions to DB replicas</a:t>
            </a:r>
          </a:p>
        </p:txBody>
      </p:sp>
    </p:spTree>
    <p:extLst>
      <p:ext uri="{BB962C8B-B14F-4D97-AF65-F5344CB8AC3E}">
        <p14:creationId xmlns:p14="http://schemas.microsoft.com/office/powerpoint/2010/main" val="214406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an </a:t>
            </a:r>
            <a:r>
              <a:rPr lang="en-US" b="1" dirty="0" smtClean="0"/>
              <a:t>ordered list of updates </a:t>
            </a:r>
            <a:r>
              <a:rPr lang="en-US" dirty="0" smtClean="0"/>
              <a:t>at each node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Make sure every node holds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same updates</a:t>
            </a:r>
          </a:p>
          <a:p>
            <a:pPr lvl="2"/>
            <a:r>
              <a:rPr lang="en-US" dirty="0" smtClean="0"/>
              <a:t>And applies updates in the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same order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Make sure updates are a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deterministic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smtClean="0"/>
              <a:t>function of database contents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we obey the above, “sync” is a </a:t>
            </a:r>
            <a:r>
              <a:rPr lang="en-US" b="1" dirty="0" smtClean="0"/>
              <a:t>simple merge </a:t>
            </a:r>
            <a:r>
              <a:rPr lang="en-US" dirty="0" smtClean="0"/>
              <a:t>of two ordered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Insight: Total ordering of updates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48812" y="1922842"/>
            <a:ext cx="172852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Write log</a:t>
            </a:r>
            <a:endParaRPr lang="en-US" sz="2800" b="0" i="1" dirty="0">
              <a:solidFill>
                <a:schemeClr val="accent6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1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Timestamp: </a:t>
            </a:r>
            <a:r>
              <a:rPr lang="en-US" dirty="0"/>
              <a:t>〈local </a:t>
            </a:r>
            <a:r>
              <a:rPr lang="en-US" dirty="0" smtClean="0"/>
              <a:t>timestamp </a:t>
            </a:r>
            <a:r>
              <a:rPr lang="en-US" b="1" dirty="0" smtClean="0"/>
              <a:t>T</a:t>
            </a:r>
            <a:r>
              <a:rPr lang="en-US" dirty="0" smtClean="0"/>
              <a:t>, </a:t>
            </a:r>
            <a:r>
              <a:rPr lang="en-US" dirty="0"/>
              <a:t>originating node </a:t>
            </a:r>
            <a:r>
              <a:rPr lang="en-US" b="1" dirty="0"/>
              <a:t>ID</a:t>
            </a:r>
            <a:r>
              <a:rPr lang="en-US" dirty="0" smtClean="0"/>
              <a:t>〉</a:t>
            </a:r>
          </a:p>
          <a:p>
            <a:pPr marL="342900" lvl="2" indent="-342900"/>
            <a:endParaRPr lang="en-US" dirty="0" smtClean="0"/>
          </a:p>
          <a:p>
            <a:pPr marL="342900" lvl="2" indent="-342900"/>
            <a:r>
              <a:rPr lang="en-US" dirty="0" smtClean="0"/>
              <a:t>Ordering updates a and b:</a:t>
            </a:r>
          </a:p>
          <a:p>
            <a:pPr marL="800100" lvl="3" indent="-342900"/>
            <a:r>
              <a:rPr lang="en-US" dirty="0" smtClean="0"/>
              <a:t>a &lt; b if </a:t>
            </a:r>
            <a:r>
              <a:rPr lang="en-US" dirty="0" err="1" smtClean="0"/>
              <a:t>a.T</a:t>
            </a:r>
            <a:r>
              <a:rPr lang="en-US" dirty="0" smtClean="0"/>
              <a:t> &lt; </a:t>
            </a:r>
            <a:r>
              <a:rPr lang="en-US" dirty="0" err="1" smtClean="0"/>
              <a:t>b.T</a:t>
            </a:r>
            <a:r>
              <a:rPr lang="en-US" dirty="0" smtClean="0"/>
              <a:t>, or (</a:t>
            </a:r>
            <a:r>
              <a:rPr lang="en-US" dirty="0" err="1" smtClean="0"/>
              <a:t>a.T</a:t>
            </a:r>
            <a:r>
              <a:rPr lang="en-US" dirty="0" smtClean="0"/>
              <a:t> = </a:t>
            </a:r>
            <a:r>
              <a:rPr lang="en-US" dirty="0" err="1" smtClean="0"/>
              <a:t>b.T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a.ID</a:t>
            </a:r>
            <a:r>
              <a:rPr lang="en-US" dirty="0" smtClean="0"/>
              <a:t> &lt; </a:t>
            </a:r>
            <a:r>
              <a:rPr lang="en-US" dirty="0" err="1" smtClean="0"/>
              <a:t>b.ID</a:t>
            </a:r>
            <a:r>
              <a:rPr lang="en-US" dirty="0" smtClean="0"/>
              <a:t>)</a:t>
            </a:r>
          </a:p>
          <a:p>
            <a:pPr marL="342900" lvl="2" indent="-342900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Agreeing on the update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5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〈701, A〉: A asks for meeting </a:t>
            </a:r>
            <a:r>
              <a:rPr lang="en-US" b="1" dirty="0" smtClean="0"/>
              <a:t>M1</a:t>
            </a:r>
            <a:r>
              <a:rPr lang="en-US" dirty="0" smtClean="0"/>
              <a:t> at 10 AM, else 11 AM</a:t>
            </a:r>
          </a:p>
          <a:p>
            <a:r>
              <a:rPr lang="en-US" dirty="0"/>
              <a:t>〈</a:t>
            </a:r>
            <a:r>
              <a:rPr lang="en-US" dirty="0" smtClean="0"/>
              <a:t>770, B〉: B asks for meeting </a:t>
            </a:r>
            <a:r>
              <a:rPr lang="en-US" b="1" dirty="0" smtClean="0"/>
              <a:t>M2</a:t>
            </a:r>
            <a:r>
              <a:rPr lang="en-US" dirty="0" smtClean="0"/>
              <a:t> at 10 AM, else 11 AM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Pre-sync</a:t>
            </a:r>
            <a:r>
              <a:rPr lang="en-US" dirty="0" smtClean="0"/>
              <a:t> database state:</a:t>
            </a:r>
          </a:p>
          <a:p>
            <a:pPr lvl="1"/>
            <a:r>
              <a:rPr lang="en-US" dirty="0" smtClean="0"/>
              <a:t>A has M1 at 10 AM</a:t>
            </a:r>
          </a:p>
          <a:p>
            <a:pPr lvl="1"/>
            <a:r>
              <a:rPr lang="en-US" dirty="0" smtClean="0"/>
              <a:t>B has M2 at 10 AM</a:t>
            </a:r>
          </a:p>
          <a:p>
            <a:endParaRPr lang="en-US" dirty="0" smtClean="0"/>
          </a:p>
          <a:p>
            <a:r>
              <a:rPr lang="en-US" dirty="0" smtClean="0"/>
              <a:t>What's </a:t>
            </a:r>
            <a:r>
              <a:rPr lang="en-US" dirty="0"/>
              <a:t>the </a:t>
            </a:r>
            <a:r>
              <a:rPr lang="en-US" b="1" dirty="0"/>
              <a:t>correct eventual outcome?   </a:t>
            </a:r>
            <a:endParaRPr lang="en-US" b="1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result of executing update functions in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timestamp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order: M1 at 10 AM</a:t>
            </a:r>
            <a:r>
              <a:rPr lang="en-US" dirty="0" smtClean="0"/>
              <a:t>, M2 at 11 AM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log example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1389888" y="2515818"/>
            <a:ext cx="1828800" cy="439523"/>
          </a:xfrm>
          <a:prstGeom prst="wedgeRectCallout">
            <a:avLst>
              <a:gd name="adj1" fmla="val -35148"/>
              <a:gd name="adj2" fmla="val -91885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+mn-lt"/>
              </a:rPr>
              <a:t>Timestamp</a:t>
            </a:r>
            <a:endParaRPr lang="en-US" sz="24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3986783" y="4030675"/>
            <a:ext cx="343815" cy="285293"/>
          </a:xfrm>
          <a:prstGeom prst="leftArrow">
            <a:avLst/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925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〈701, A〉: A asks for meeting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M1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at 10 AM, else 11 AM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〈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770, B〉: B asks for meeting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M2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at 10 AM, else 11 AM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Now A and B sync with each other.  </a:t>
            </a:r>
            <a:r>
              <a:rPr lang="en-US" dirty="0" smtClean="0"/>
              <a:t>Then:</a:t>
            </a:r>
          </a:p>
          <a:p>
            <a:pPr lvl="1"/>
            <a:r>
              <a:rPr lang="en-US" dirty="0" smtClean="0"/>
              <a:t>Each sorts new entries into its own log </a:t>
            </a:r>
          </a:p>
          <a:p>
            <a:pPr lvl="2"/>
            <a:r>
              <a:rPr lang="en-US" dirty="0" smtClean="0"/>
              <a:t>Ordering by timestamp</a:t>
            </a:r>
          </a:p>
          <a:p>
            <a:pPr lvl="1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Both now know </a:t>
            </a:r>
            <a:r>
              <a:rPr lang="en-US" dirty="0" smtClean="0"/>
              <a:t>the </a:t>
            </a:r>
            <a:r>
              <a:rPr lang="en-US" b="1" dirty="0" smtClean="0"/>
              <a:t>full set </a:t>
            </a:r>
            <a:r>
              <a:rPr lang="en-US" dirty="0" smtClean="0"/>
              <a:t>of updates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A</a:t>
            </a:r>
            <a:r>
              <a:rPr lang="en-US" dirty="0" smtClean="0"/>
              <a:t> can just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run B’s update function</a:t>
            </a:r>
          </a:p>
          <a:p>
            <a:r>
              <a:rPr lang="en-US" dirty="0" smtClean="0"/>
              <a:t>But </a:t>
            </a:r>
            <a:r>
              <a:rPr lang="en-US" b="1" dirty="0" smtClean="0"/>
              <a:t>B</a:t>
            </a:r>
            <a:r>
              <a:rPr lang="en-US" dirty="0" smtClean="0"/>
              <a:t> has </a:t>
            </a:r>
            <a:r>
              <a:rPr lang="en-US" b="1" dirty="0" smtClean="0">
                <a:solidFill>
                  <a:srgbClr val="FF0000"/>
                </a:solidFill>
              </a:rPr>
              <a:t>already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run B’s operation, </a:t>
            </a:r>
            <a:r>
              <a:rPr lang="en-US" b="1" dirty="0" smtClean="0">
                <a:solidFill>
                  <a:srgbClr val="FF0000"/>
                </a:solidFill>
              </a:rPr>
              <a:t>too soon!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log example: Sync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4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</a:t>
            </a:r>
            <a:r>
              <a:rPr lang="en-US" dirty="0" smtClean="0"/>
              <a:t> needs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“roll back” </a:t>
            </a:r>
            <a:r>
              <a:rPr lang="en-US" dirty="0" smtClean="0"/>
              <a:t>the DB, and </a:t>
            </a:r>
            <a:r>
              <a:rPr lang="en-US" b="1" dirty="0" smtClean="0"/>
              <a:t>re-run both ops </a:t>
            </a:r>
            <a:r>
              <a:rPr lang="en-US" dirty="0" smtClean="0"/>
              <a:t>in the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correct order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So, in the user interface, displayed </a:t>
            </a:r>
            <a:r>
              <a:rPr lang="en-US" dirty="0"/>
              <a:t>meeting room calendar entries are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“tentative” at first</a:t>
            </a:r>
          </a:p>
          <a:p>
            <a:pPr lvl="1"/>
            <a:r>
              <a:rPr lang="en-US" dirty="0" smtClean="0"/>
              <a:t>B’s </a:t>
            </a:r>
            <a:r>
              <a:rPr lang="en-US" dirty="0"/>
              <a:t>user saw </a:t>
            </a:r>
            <a:r>
              <a:rPr lang="en-US" dirty="0" smtClean="0"/>
              <a:t>M2 at 10 AM, </a:t>
            </a:r>
            <a:r>
              <a:rPr lang="en-US" dirty="0"/>
              <a:t>then it </a:t>
            </a:r>
            <a:r>
              <a:rPr lang="en-US" dirty="0" smtClean="0"/>
              <a:t>moved to 11 AM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Roll back and replay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89064" y="4918642"/>
            <a:ext cx="6889671" cy="1021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spc="-100" dirty="0" smtClean="0">
                <a:solidFill>
                  <a:schemeClr val="tx1"/>
                </a:solidFill>
              </a:rPr>
              <a:t>Big point: </a:t>
            </a:r>
            <a:r>
              <a:rPr lang="en-US" sz="2800" b="0" spc="-100" dirty="0" smtClean="0">
                <a:solidFill>
                  <a:schemeClr val="tx1"/>
                </a:solidFill>
              </a:rPr>
              <a:t>The </a:t>
            </a:r>
            <a:r>
              <a:rPr lang="en-US" sz="2800" spc="-100" smtClean="0">
                <a:solidFill>
                  <a:schemeClr val="tx1"/>
                </a:solidFill>
              </a:rPr>
              <a:t>log</a:t>
            </a:r>
            <a:r>
              <a:rPr lang="en-US" sz="2800" b="0" spc="-100" smtClean="0">
                <a:solidFill>
                  <a:schemeClr val="tx1"/>
                </a:solidFill>
              </a:rPr>
              <a:t> at each node holds </a:t>
            </a:r>
            <a:r>
              <a:rPr lang="en-US" sz="2800" b="0" spc="-100" dirty="0" smtClean="0">
                <a:solidFill>
                  <a:schemeClr val="tx1"/>
                </a:solidFill>
              </a:rPr>
              <a:t>the </a:t>
            </a:r>
            <a:r>
              <a:rPr lang="en-US" sz="2800" spc="-100" dirty="0" smtClean="0">
                <a:solidFill>
                  <a:schemeClr val="tx1"/>
                </a:solidFill>
              </a:rPr>
              <a:t>truth</a:t>
            </a:r>
            <a:r>
              <a:rPr lang="en-US" sz="2800" b="0" spc="-100" dirty="0" smtClean="0">
                <a:solidFill>
                  <a:schemeClr val="tx1"/>
                </a:solidFill>
              </a:rPr>
              <a:t>; the </a:t>
            </a:r>
            <a:r>
              <a:rPr lang="en-US" sz="2800" spc="-100" dirty="0" smtClean="0">
                <a:solidFill>
                  <a:schemeClr val="tx1"/>
                </a:solidFill>
              </a:rPr>
              <a:t>DB</a:t>
            </a:r>
            <a:r>
              <a:rPr lang="en-US" sz="2800" b="0" spc="-100" dirty="0" smtClean="0">
                <a:solidFill>
                  <a:schemeClr val="tx1"/>
                </a:solidFill>
              </a:rPr>
              <a:t> is just an </a:t>
            </a:r>
            <a:r>
              <a:rPr lang="en-US" sz="2800" spc="-100" dirty="0" smtClean="0">
                <a:solidFill>
                  <a:schemeClr val="tx1"/>
                </a:solidFill>
              </a:rPr>
              <a:t>optimization</a:t>
            </a:r>
            <a:endParaRPr lang="en-US" sz="2800" spc="-1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〈701, A〉: A asks for meeting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10 AM, else 11 AM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〈770, B〉: B asks for meeting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10 AM, else 11 AM</a:t>
            </a:r>
          </a:p>
          <a:p>
            <a:endParaRPr lang="en-US" dirty="0" smtClean="0"/>
          </a:p>
          <a:p>
            <a:r>
              <a:rPr lang="en-US" dirty="0" smtClean="0"/>
              <a:t>Maybe </a:t>
            </a:r>
            <a:r>
              <a:rPr lang="en-US" b="1" dirty="0" smtClean="0"/>
              <a:t>B</a:t>
            </a:r>
            <a:r>
              <a:rPr lang="en-US" dirty="0" smtClean="0"/>
              <a:t> asked first by the wall clock</a:t>
            </a:r>
            <a:endParaRPr lang="en-US" dirty="0"/>
          </a:p>
          <a:p>
            <a:pPr lvl="1"/>
            <a:r>
              <a:rPr lang="en-US" dirty="0" smtClean="0"/>
              <a:t>But because of clock skew, </a:t>
            </a:r>
            <a:r>
              <a:rPr lang="en-US" b="1" dirty="0" smtClean="0"/>
              <a:t>A’s</a:t>
            </a:r>
            <a:r>
              <a:rPr lang="en-US" dirty="0" smtClean="0"/>
              <a:t> meeting has </a:t>
            </a:r>
            <a:r>
              <a:rPr lang="en-US" b="1" dirty="0" smtClean="0"/>
              <a:t>lower timestamp</a:t>
            </a:r>
            <a:r>
              <a:rPr lang="en-US" dirty="0" smtClean="0"/>
              <a:t>, so gets priority</a:t>
            </a:r>
          </a:p>
          <a:p>
            <a:endParaRPr lang="en-US" dirty="0" smtClean="0"/>
          </a:p>
          <a:p>
            <a:r>
              <a:rPr lang="en-US" dirty="0" smtClean="0"/>
              <a:t>No,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not “externally consistent”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150" dirty="0" smtClean="0"/>
              <a:t>Is update order consistent with wall clock? </a:t>
            </a:r>
            <a:endParaRPr lang="en-US" sz="3600" spc="-150" dirty="0"/>
          </a:p>
        </p:txBody>
      </p:sp>
    </p:spTree>
    <p:extLst>
      <p:ext uri="{BB962C8B-B14F-4D97-AF65-F5344CB8AC3E}">
        <p14:creationId xmlns:p14="http://schemas.microsoft.com/office/powerpoint/2010/main" val="71338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another example:</a:t>
            </a:r>
          </a:p>
          <a:p>
            <a:endParaRPr lang="en-US" dirty="0"/>
          </a:p>
          <a:p>
            <a:r>
              <a:rPr lang="en-US" dirty="0" smtClean="0"/>
              <a:t>〈</a:t>
            </a:r>
            <a:r>
              <a:rPr lang="en-US" dirty="0"/>
              <a:t>701, A〉: </a:t>
            </a:r>
            <a:r>
              <a:rPr lang="en-US" b="1" dirty="0"/>
              <a:t>A</a:t>
            </a:r>
            <a:r>
              <a:rPr lang="en-US" dirty="0"/>
              <a:t> asks for meeting </a:t>
            </a:r>
            <a:r>
              <a:rPr lang="en-US" b="1" dirty="0"/>
              <a:t>M1</a:t>
            </a:r>
            <a:r>
              <a:rPr lang="en-US" dirty="0"/>
              <a:t> at 10 AM, else 11 AM</a:t>
            </a:r>
          </a:p>
          <a:p>
            <a:r>
              <a:rPr lang="en-US" dirty="0"/>
              <a:t>〈</a:t>
            </a:r>
            <a:r>
              <a:rPr lang="en-US" dirty="0" smtClean="0"/>
              <a:t>700, B〉: </a:t>
            </a:r>
            <a:r>
              <a:rPr lang="en-US" b="1" dirty="0" smtClean="0"/>
              <a:t>Delete update </a:t>
            </a:r>
            <a:r>
              <a:rPr lang="en-US" dirty="0"/>
              <a:t>〈701, A</a:t>
            </a:r>
            <a:r>
              <a:rPr lang="en-US" dirty="0" smtClean="0"/>
              <a:t>〉</a:t>
            </a:r>
            <a:endParaRPr lang="en-US" dirty="0"/>
          </a:p>
          <a:p>
            <a:pPr lvl="1"/>
            <a:r>
              <a:rPr lang="en-US" b="1" dirty="0" smtClean="0"/>
              <a:t>B’s</a:t>
            </a:r>
            <a:r>
              <a:rPr lang="en-US" dirty="0" smtClean="0"/>
              <a:t> clock was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slow</a:t>
            </a:r>
          </a:p>
          <a:p>
            <a:endParaRPr lang="en-US" dirty="0" smtClean="0"/>
          </a:p>
          <a:p>
            <a:r>
              <a:rPr lang="en-US" dirty="0" smtClean="0"/>
              <a:t>Now </a:t>
            </a:r>
            <a:r>
              <a:rPr lang="en-US" b="1" dirty="0" smtClean="0">
                <a:solidFill>
                  <a:srgbClr val="FF0000"/>
                </a:solidFill>
              </a:rPr>
              <a:t>delete will be ordered before add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Does </a:t>
            </a:r>
            <a:r>
              <a:rPr lang="en-US" sz="3600"/>
              <a:t>u</a:t>
            </a:r>
            <a:r>
              <a:rPr lang="en-US" sz="3600" smtClean="0"/>
              <a:t>pdate </a:t>
            </a:r>
            <a:r>
              <a:rPr lang="en-US" sz="3600" dirty="0" smtClean="0"/>
              <a:t>order respect causality?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2480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Want event timestamps so that </a:t>
            </a:r>
            <a:r>
              <a:rPr lang="en-US" b="1" dirty="0" smtClean="0"/>
              <a:t>if</a:t>
            </a:r>
            <a:r>
              <a:rPr lang="en-US" dirty="0" smtClean="0"/>
              <a:t> a node observes </a:t>
            </a:r>
            <a:r>
              <a:rPr lang="en-US" b="1" dirty="0" smtClean="0"/>
              <a:t>E1</a:t>
            </a:r>
            <a:r>
              <a:rPr lang="en-US" dirty="0" smtClean="0"/>
              <a:t> then generates </a:t>
            </a:r>
            <a:r>
              <a:rPr lang="en-US" b="1" dirty="0" smtClean="0"/>
              <a:t>E2</a:t>
            </a:r>
            <a:r>
              <a:rPr lang="en-US" dirty="0" smtClean="0"/>
              <a:t>, </a:t>
            </a:r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TS(E1)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TS(E2)</a:t>
            </a:r>
          </a:p>
          <a:p>
            <a:endParaRPr lang="en-US" dirty="0"/>
          </a:p>
          <a:p>
            <a:r>
              <a:rPr lang="en-US" b="1" dirty="0" err="1" smtClean="0"/>
              <a:t>T</a:t>
            </a:r>
            <a:r>
              <a:rPr lang="en-US" sz="2400" b="1" dirty="0" err="1" smtClean="0"/>
              <a:t>max</a:t>
            </a:r>
            <a:r>
              <a:rPr lang="en-US" dirty="0" smtClean="0"/>
              <a:t> </a:t>
            </a:r>
            <a:r>
              <a:rPr lang="en-US" dirty="0"/>
              <a:t>= highest </a:t>
            </a:r>
            <a:r>
              <a:rPr lang="en-US" dirty="0" smtClean="0"/>
              <a:t>TS seen </a:t>
            </a:r>
            <a:r>
              <a:rPr lang="en-US" dirty="0"/>
              <a:t>from any </a:t>
            </a:r>
            <a:r>
              <a:rPr lang="en-US" dirty="0" smtClean="0"/>
              <a:t>node (including </a:t>
            </a:r>
            <a:r>
              <a:rPr lang="en-US" dirty="0"/>
              <a:t>self)  </a:t>
            </a:r>
            <a:endParaRPr lang="en-US" dirty="0" smtClean="0"/>
          </a:p>
          <a:p>
            <a:r>
              <a:rPr lang="en-US" dirty="0" smtClean="0"/>
              <a:t>T </a:t>
            </a:r>
            <a:r>
              <a:rPr lang="en-US" dirty="0"/>
              <a:t>= </a:t>
            </a:r>
            <a:r>
              <a:rPr lang="en-US" dirty="0" smtClean="0"/>
              <a:t>max(T</a:t>
            </a:r>
            <a:r>
              <a:rPr lang="en-US" baseline="-25000" dirty="0" smtClean="0"/>
              <a:t>max</a:t>
            </a:r>
            <a:r>
              <a:rPr lang="en-US" dirty="0" smtClean="0"/>
              <a:t>+1</a:t>
            </a:r>
            <a:r>
              <a:rPr lang="en-US" dirty="0"/>
              <a:t>, wall-clock </a:t>
            </a:r>
            <a:r>
              <a:rPr lang="en-US" dirty="0" smtClean="0"/>
              <a:t>time), to </a:t>
            </a:r>
            <a:r>
              <a:rPr lang="en-US" dirty="0"/>
              <a:t>generate </a:t>
            </a:r>
            <a:r>
              <a:rPr lang="en-US" dirty="0" smtClean="0"/>
              <a:t>TS</a:t>
            </a:r>
          </a:p>
          <a:p>
            <a:endParaRPr lang="en-US" dirty="0"/>
          </a:p>
          <a:p>
            <a:r>
              <a:rPr lang="en-US" dirty="0" smtClean="0"/>
              <a:t>Recall properties:</a:t>
            </a:r>
          </a:p>
          <a:p>
            <a:pPr lvl="1"/>
            <a:r>
              <a:rPr lang="en-US" b="1" dirty="0" smtClean="0"/>
              <a:t>E1</a:t>
            </a:r>
            <a:r>
              <a:rPr lang="en-US" dirty="0" smtClean="0"/>
              <a:t> </a:t>
            </a:r>
            <a:r>
              <a:rPr lang="en-US" dirty="0"/>
              <a:t>then </a:t>
            </a:r>
            <a:r>
              <a:rPr lang="en-US" b="1" dirty="0"/>
              <a:t>E2</a:t>
            </a:r>
            <a:r>
              <a:rPr lang="en-US" dirty="0"/>
              <a:t> on same node </a:t>
            </a:r>
            <a:r>
              <a:rPr lang="en-US" dirty="0" smtClean="0"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TS(E1) &lt; TS(E2)    </a:t>
            </a:r>
            <a:endParaRPr lang="en-US" dirty="0" smtClean="0"/>
          </a:p>
          <a:p>
            <a:pPr lvl="1"/>
            <a:r>
              <a:rPr lang="en-US" dirty="0" smtClean="0"/>
              <a:t>But TS(E1</a:t>
            </a:r>
            <a:r>
              <a:rPr lang="en-US" dirty="0"/>
              <a:t>) &lt; TS(E2)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does not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imply </a:t>
            </a:r>
            <a:r>
              <a:rPr lang="en-US" dirty="0" smtClean="0"/>
              <a:t>that E1 necessarily came </a:t>
            </a:r>
            <a:r>
              <a:rPr lang="en-US" dirty="0"/>
              <a:t>before E2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Lamport logical clocks respect causality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480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333838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NFS and 2PC all had single points of failure</a:t>
            </a:r>
          </a:p>
          <a:p>
            <a:pPr lvl="1"/>
            <a:r>
              <a:rPr lang="en-US" sz="2800" b="1" dirty="0" smtClean="0">
                <a:solidFill>
                  <a:srgbClr val="FF0000"/>
                </a:solidFill>
              </a:rPr>
              <a:t>Not available </a:t>
            </a:r>
            <a:r>
              <a:rPr lang="en-US" sz="2800" dirty="0" smtClean="0"/>
              <a:t>under failures</a:t>
            </a:r>
          </a:p>
          <a:p>
            <a:pPr lvl="1"/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Distributed consensus algorithms allow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view-change</a:t>
            </a:r>
            <a:r>
              <a:rPr lang="en-US" sz="2800" dirty="0" smtClean="0"/>
              <a:t> to elect primary</a:t>
            </a:r>
          </a:p>
          <a:p>
            <a:pPr lvl="1"/>
            <a:r>
              <a:rPr lang="en-US" sz="2800" dirty="0" smtClean="0"/>
              <a:t>Strong consistency model</a:t>
            </a:r>
          </a:p>
          <a:p>
            <a:pPr lvl="1"/>
            <a:r>
              <a:rPr lang="en-US" sz="2800" dirty="0" smtClean="0"/>
              <a:t>Strong reachability requirements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versus consistency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03986" y="5014784"/>
            <a:ext cx="7059827" cy="1079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0" spc="-100" dirty="0">
                <a:solidFill>
                  <a:schemeClr val="tx1"/>
                </a:solidFill>
              </a:rPr>
              <a:t>If the </a:t>
            </a:r>
            <a:r>
              <a:rPr lang="en-US" sz="2800" spc="-100" dirty="0">
                <a:solidFill>
                  <a:srgbClr val="FF0000"/>
                </a:solidFill>
              </a:rPr>
              <a:t>network fails </a:t>
            </a:r>
            <a:r>
              <a:rPr lang="en-US" sz="2800" b="0" spc="-100" dirty="0">
                <a:solidFill>
                  <a:schemeClr val="tx1"/>
                </a:solidFill>
              </a:rPr>
              <a:t>(common case), </a:t>
            </a:r>
            <a:r>
              <a:rPr lang="en-US" sz="2800" spc="-100" dirty="0">
                <a:solidFill>
                  <a:schemeClr val="accent6">
                    <a:lumMod val="75000"/>
                  </a:schemeClr>
                </a:solidFill>
              </a:rPr>
              <a:t>can we provide any consistency</a:t>
            </a:r>
            <a:r>
              <a:rPr lang="en-US" sz="2800" b="0" spc="-100" dirty="0">
                <a:solidFill>
                  <a:schemeClr val="tx1"/>
                </a:solidFill>
              </a:rPr>
              <a:t> when we replicate</a:t>
            </a:r>
            <a:r>
              <a:rPr lang="en-US" sz="2800" b="0" spc="-100" dirty="0" smtClean="0">
                <a:solidFill>
                  <a:schemeClr val="tx1"/>
                </a:solidFill>
              </a:rPr>
              <a:t>?</a:t>
            </a:r>
            <a:endParaRPr lang="en-US" sz="2800" b="0" spc="-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9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〈</a:t>
            </a:r>
            <a:r>
              <a:rPr lang="en-US" dirty="0"/>
              <a:t>701, A〉: A asks for meeting M1 at 10 AM, else 11 AM</a:t>
            </a:r>
          </a:p>
          <a:p>
            <a:r>
              <a:rPr lang="en-US" dirty="0"/>
              <a:t>〈</a:t>
            </a:r>
            <a:r>
              <a:rPr lang="en-US" dirty="0" smtClean="0"/>
              <a:t>700, B〉: Delete update </a:t>
            </a:r>
            <a:r>
              <a:rPr lang="en-US" dirty="0"/>
              <a:t>〈701, A</a:t>
            </a:r>
            <a:r>
              <a:rPr lang="en-US" dirty="0" smtClean="0"/>
              <a:t>〉</a:t>
            </a:r>
          </a:p>
          <a:p>
            <a:pPr marL="342900" lvl="2" indent="-342900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〈702, B〉:</a:t>
            </a:r>
            <a:r>
              <a:rPr lang="en-US" dirty="0"/>
              <a:t> Delete update 〈701, A</a:t>
            </a:r>
            <a:r>
              <a:rPr lang="en-US" dirty="0" smtClean="0"/>
              <a:t>〉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when </a:t>
            </a:r>
            <a:r>
              <a:rPr lang="en-US" b="1" dirty="0" smtClean="0"/>
              <a:t>B </a:t>
            </a:r>
            <a:r>
              <a:rPr lang="en-US" dirty="0" smtClean="0"/>
              <a:t>sees </a:t>
            </a:r>
            <a:r>
              <a:rPr lang="en-US" dirty="0"/>
              <a:t>〈701, A</a:t>
            </a:r>
            <a:r>
              <a:rPr lang="en-US" dirty="0" smtClean="0"/>
              <a:t>〉 it sets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n-US" b="1" baseline="-25000" dirty="0" err="1" smtClean="0">
                <a:solidFill>
                  <a:schemeClr val="accent5">
                    <a:lumMod val="50000"/>
                  </a:schemeClr>
                </a:solidFill>
              </a:rPr>
              <a:t>max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sym typeface="Wingdings"/>
              </a:rPr>
              <a:t> 701</a:t>
            </a:r>
          </a:p>
          <a:p>
            <a:pPr lvl="1"/>
            <a:r>
              <a:rPr lang="en-US" dirty="0" smtClean="0">
                <a:sym typeface="Wingdings"/>
              </a:rPr>
              <a:t>So it will then generate a </a:t>
            </a:r>
            <a:r>
              <a:rPr lang="en-US" b="1" dirty="0" smtClean="0">
                <a:sym typeface="Wingdings"/>
              </a:rPr>
              <a:t>delete update </a:t>
            </a:r>
            <a:r>
              <a:rPr lang="en-US" dirty="0" smtClean="0">
                <a:sym typeface="Wingdings"/>
              </a:rPr>
              <a:t>with a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sym typeface="Wingdings"/>
              </a:rPr>
              <a:t>later timestamp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Lamport clocks solve causality problem</a:t>
            </a:r>
            <a:endParaRPr lang="en-US" sz="3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15636" y="2061556"/>
            <a:ext cx="512064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Left Arrow 4"/>
          <p:cNvSpPr/>
          <p:nvPr/>
        </p:nvSpPr>
        <p:spPr>
          <a:xfrm rot="5400000">
            <a:off x="927700" y="2751014"/>
            <a:ext cx="358445" cy="329184"/>
          </a:xfrm>
          <a:prstGeom prst="leftArrow">
            <a:avLst/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494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Ordering by timestamp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arbitrarily constrains order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Never know </a:t>
            </a:r>
            <a:r>
              <a:rPr lang="en-US" dirty="0" smtClean="0"/>
              <a:t>whether </a:t>
            </a:r>
            <a:r>
              <a:rPr lang="en-US" b="1" dirty="0" smtClean="0"/>
              <a:t>some write from the past </a:t>
            </a:r>
            <a:r>
              <a:rPr lang="en-US" dirty="0" smtClean="0"/>
              <a:t>may yet reach your node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So all entries in log must be </a:t>
            </a:r>
            <a:r>
              <a:rPr lang="en-US" b="1" dirty="0" smtClean="0">
                <a:solidFill>
                  <a:srgbClr val="FF0000"/>
                </a:solidFill>
              </a:rPr>
              <a:t>tentative forever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And you must </a:t>
            </a:r>
            <a:r>
              <a:rPr lang="en-US" b="1" dirty="0" smtClean="0">
                <a:solidFill>
                  <a:srgbClr val="FF0000"/>
                </a:solidFill>
              </a:rPr>
              <a:t>store entire log forever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Timestamps for write ordering: Limitations</a:t>
            </a:r>
            <a:endParaRPr lang="en-US" sz="3400"/>
          </a:p>
        </p:txBody>
      </p:sp>
      <p:sp>
        <p:nvSpPr>
          <p:cNvPr id="5" name="Rectangle 4"/>
          <p:cNvSpPr/>
          <p:nvPr/>
        </p:nvSpPr>
        <p:spPr>
          <a:xfrm>
            <a:off x="637309" y="4800600"/>
            <a:ext cx="7793182" cy="10591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spc="-100" dirty="0" smtClean="0">
                <a:solidFill>
                  <a:srgbClr val="FF0000"/>
                </a:solidFill>
              </a:rPr>
              <a:t>Problem: </a:t>
            </a:r>
            <a:r>
              <a:rPr lang="en-US" sz="2800" b="0" spc="-100" dirty="0" smtClean="0">
                <a:solidFill>
                  <a:schemeClr val="tx1"/>
                </a:solidFill>
              </a:rPr>
              <a:t>How can we allow committing a tentative </a:t>
            </a:r>
            <a:r>
              <a:rPr lang="en-US" sz="2800" b="0" spc="-100" smtClean="0">
                <a:solidFill>
                  <a:schemeClr val="tx1"/>
                </a:solidFill>
              </a:rPr>
              <a:t>entry,</a:t>
            </a:r>
            <a:r>
              <a:rPr lang="en-US" sz="2800" b="0" spc="-100" dirty="0">
                <a:solidFill>
                  <a:schemeClr val="tx1"/>
                </a:solidFill>
              </a:rPr>
              <a:t> </a:t>
            </a:r>
            <a:r>
              <a:rPr lang="en-US" sz="2800" b="0" spc="-100" smtClean="0">
                <a:solidFill>
                  <a:schemeClr val="tx1"/>
                </a:solidFill>
              </a:rPr>
              <a:t>so </a:t>
            </a:r>
            <a:r>
              <a:rPr lang="en-US" sz="2800" b="0" spc="-100" dirty="0" smtClean="0">
                <a:solidFill>
                  <a:schemeClr val="tx1"/>
                </a:solidFill>
              </a:rPr>
              <a:t>we can </a:t>
            </a:r>
            <a:r>
              <a:rPr lang="en-US" sz="2800" spc="-100" dirty="0" smtClean="0">
                <a:solidFill>
                  <a:schemeClr val="accent3">
                    <a:lumMod val="50000"/>
                  </a:schemeClr>
                </a:solidFill>
              </a:rPr>
              <a:t>trim logs </a:t>
            </a:r>
            <a:r>
              <a:rPr lang="en-US" sz="2800" b="0" spc="-100" dirty="0" smtClean="0">
                <a:solidFill>
                  <a:schemeClr val="tx1"/>
                </a:solidFill>
              </a:rPr>
              <a:t>and </a:t>
            </a:r>
            <a:r>
              <a:rPr lang="en-US" sz="2800" spc="-100" dirty="0" smtClean="0">
                <a:solidFill>
                  <a:schemeClr val="accent3">
                    <a:lumMod val="50000"/>
                  </a:schemeClr>
                </a:solidFill>
              </a:rPr>
              <a:t>have meetings</a:t>
            </a:r>
            <a:endParaRPr lang="en-US" sz="2800" spc="-1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9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Strawman proposal: </a:t>
            </a:r>
            <a:r>
              <a:rPr lang="en-US" dirty="0" smtClean="0"/>
              <a:t>Update 〈10, A〉 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stable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if </a:t>
            </a:r>
            <a:r>
              <a:rPr lang="en-US" b="1" dirty="0" smtClean="0"/>
              <a:t>all nodes</a:t>
            </a:r>
            <a:r>
              <a:rPr lang="en-US" dirty="0" smtClean="0"/>
              <a:t> have seen all updates with TS ≤ 10</a:t>
            </a:r>
          </a:p>
          <a:p>
            <a:endParaRPr lang="en-US" dirty="0"/>
          </a:p>
          <a:p>
            <a:r>
              <a:rPr lang="en-US" dirty="0" smtClean="0"/>
              <a:t>Have sync always send in </a:t>
            </a:r>
            <a:r>
              <a:rPr lang="en-US" b="1" dirty="0" smtClean="0"/>
              <a:t>log order</a:t>
            </a:r>
          </a:p>
          <a:p>
            <a:r>
              <a:rPr lang="en-US" dirty="0" smtClean="0"/>
              <a:t>If you have seen updates with TS &gt; 10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from every node</a:t>
            </a:r>
            <a:r>
              <a:rPr lang="en-US" dirty="0" smtClean="0"/>
              <a:t> then you’ll never again see one &lt; </a:t>
            </a:r>
            <a:r>
              <a:rPr lang="en-US" dirty="0"/>
              <a:t>〈10, A</a:t>
            </a:r>
            <a:r>
              <a:rPr lang="en-US" dirty="0" smtClean="0"/>
              <a:t>〉</a:t>
            </a:r>
          </a:p>
          <a:p>
            <a:pPr lvl="1"/>
            <a:r>
              <a:rPr lang="en-US" dirty="0" smtClean="0"/>
              <a:t>So </a:t>
            </a:r>
            <a:r>
              <a:rPr lang="en-US" dirty="0"/>
              <a:t>〈10, A</a:t>
            </a:r>
            <a:r>
              <a:rPr lang="en-US" dirty="0" smtClean="0"/>
              <a:t>〉 is stable</a:t>
            </a:r>
          </a:p>
          <a:p>
            <a:endParaRPr lang="en-US" dirty="0"/>
          </a:p>
          <a:p>
            <a:r>
              <a:rPr lang="en-US" dirty="0" smtClean="0"/>
              <a:t>Why doesn’t Bayou do this?</a:t>
            </a:r>
            <a:endParaRPr lang="en-US" dirty="0"/>
          </a:p>
          <a:p>
            <a:pPr lvl="1"/>
            <a:r>
              <a:rPr lang="en-US" dirty="0" smtClean="0"/>
              <a:t>A server that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remains disconnected </a:t>
            </a:r>
            <a:r>
              <a:rPr lang="en-US" dirty="0" smtClean="0"/>
              <a:t>could prevent writes from stabilizing</a:t>
            </a:r>
          </a:p>
          <a:p>
            <a:pPr lvl="2"/>
            <a:r>
              <a:rPr lang="en-US" spc="-150" dirty="0" smtClean="0"/>
              <a:t>So </a:t>
            </a:r>
            <a:r>
              <a:rPr lang="en-US" b="1" spc="-150" dirty="0" smtClean="0">
                <a:solidFill>
                  <a:srgbClr val="FF0000"/>
                </a:solidFill>
              </a:rPr>
              <a:t>many writes </a:t>
            </a:r>
            <a:r>
              <a:rPr lang="en-US" spc="-150" dirty="0" smtClean="0"/>
              <a:t>may be </a:t>
            </a:r>
            <a:r>
              <a:rPr lang="en-US" b="1" spc="-150" dirty="0" smtClean="0"/>
              <a:t>rolled back </a:t>
            </a:r>
            <a:r>
              <a:rPr lang="en-US" spc="-150" dirty="0" smtClean="0"/>
              <a:t>on re-connect</a:t>
            </a:r>
            <a:endParaRPr lang="en-US" spc="-1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/>
              <a:t>Fully </a:t>
            </a:r>
            <a:r>
              <a:rPr lang="en-US" sz="3800" dirty="0" smtClean="0"/>
              <a:t>decentralized commit</a:t>
            </a:r>
            <a:endParaRPr lang="en-US" sz="3800" dirty="0"/>
          </a:p>
        </p:txBody>
      </p:sp>
      <p:sp>
        <p:nvSpPr>
          <p:cNvPr id="5" name="&quot;No&quot; Symbol 4"/>
          <p:cNvSpPr/>
          <p:nvPr/>
        </p:nvSpPr>
        <p:spPr>
          <a:xfrm>
            <a:off x="3480511" y="1738580"/>
            <a:ext cx="2106777" cy="2106777"/>
          </a:xfrm>
          <a:prstGeom prst="noSmoking">
            <a:avLst>
              <a:gd name="adj" fmla="val 15609"/>
            </a:avLst>
          </a:prstGeom>
          <a:solidFill>
            <a:srgbClr val="FF0000">
              <a:alpha val="35000"/>
            </a:srgbClr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388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50" dirty="0" smtClean="0"/>
              <a:t>For log entry </a:t>
            </a:r>
            <a:r>
              <a:rPr lang="en-US" b="1" spc="-150" dirty="0" smtClean="0"/>
              <a:t>X</a:t>
            </a:r>
            <a:r>
              <a:rPr lang="en-US" spc="-150" dirty="0" smtClean="0"/>
              <a:t> to be committed, all servers must agree: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 the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total order </a:t>
            </a:r>
            <a:r>
              <a:rPr lang="en-US" dirty="0" smtClean="0"/>
              <a:t>of all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previous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/>
              <a:t>committed writes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That </a:t>
            </a:r>
            <a:r>
              <a:rPr lang="en-US" b="1" dirty="0" smtClean="0"/>
              <a:t>X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next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/>
              <a:t>in the total order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That all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uncommitted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/>
              <a:t>entries are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“after” X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for committing writes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8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3094939"/>
          </a:xfrm>
        </p:spPr>
        <p:txBody>
          <a:bodyPr>
            <a:normAutofit/>
          </a:bodyPr>
          <a:lstStyle/>
          <a:p>
            <a:r>
              <a:rPr lang="en-US" spc="-100" dirty="0" smtClean="0"/>
              <a:t>Bayou uses a </a:t>
            </a:r>
            <a:r>
              <a:rPr lang="en-US" b="1" spc="-100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b="1" spc="-100" dirty="0" smtClean="0">
                <a:solidFill>
                  <a:schemeClr val="accent6">
                    <a:lumMod val="75000"/>
                  </a:schemeClr>
                </a:solidFill>
              </a:rPr>
              <a:t>rimary commit </a:t>
            </a:r>
            <a:r>
              <a:rPr lang="en-US" spc="-100" dirty="0" smtClean="0"/>
              <a:t>scheme</a:t>
            </a:r>
          </a:p>
          <a:p>
            <a:pPr lvl="1"/>
            <a:r>
              <a:rPr lang="en-US" spc="-100" dirty="0" smtClean="0"/>
              <a:t>One designated node (the </a:t>
            </a:r>
            <a:r>
              <a:rPr lang="en-US" b="1" spc="-100" dirty="0" smtClean="0">
                <a:solidFill>
                  <a:schemeClr val="accent6">
                    <a:lumMod val="75000"/>
                  </a:schemeClr>
                </a:solidFill>
              </a:rPr>
              <a:t>primary</a:t>
            </a:r>
            <a:r>
              <a:rPr lang="en-US" spc="-100" dirty="0" smtClean="0"/>
              <a:t>) commits updates</a:t>
            </a:r>
            <a:endParaRPr lang="en-US" b="1" spc="-100" dirty="0" smtClean="0"/>
          </a:p>
          <a:p>
            <a:endParaRPr lang="en-US" dirty="0"/>
          </a:p>
          <a:p>
            <a:r>
              <a:rPr lang="en-US" dirty="0" smtClean="0"/>
              <a:t>Primary marks each write it receives with a permanent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CSN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(commit sequence number)</a:t>
            </a:r>
          </a:p>
          <a:p>
            <a:pPr lvl="1"/>
            <a:r>
              <a:rPr lang="en-US" dirty="0" smtClean="0"/>
              <a:t>That write is </a:t>
            </a:r>
            <a:r>
              <a:rPr lang="en-US" b="1" dirty="0" smtClean="0"/>
              <a:t>committed</a:t>
            </a:r>
            <a:endParaRPr lang="en-US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Complete timestamp </a:t>
            </a:r>
            <a:r>
              <a:rPr lang="en-US" dirty="0" smtClean="0"/>
              <a:t>= </a:t>
            </a:r>
            <a:r>
              <a:rPr lang="en-US" b="1" dirty="0" smtClean="0"/>
              <a:t>〈CSN, local TS, node-id〉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How Bayou commits writes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76223" y="4879239"/>
            <a:ext cx="6715353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Advantage:</a:t>
            </a:r>
            <a:r>
              <a:rPr lang="en-US" sz="2800" b="0" dirty="0" smtClean="0">
                <a:latin typeface="Arial" charset="0"/>
                <a:ea typeface="Arial" charset="0"/>
                <a:cs typeface="Arial" charset="0"/>
              </a:rPr>
              <a:t> Can pick a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primary server </a:t>
            </a:r>
            <a:r>
              <a:rPr lang="en-US" sz="2800" b="0" dirty="0" smtClean="0">
                <a:latin typeface="Arial" charset="0"/>
                <a:ea typeface="Arial" charset="0"/>
                <a:cs typeface="Arial" charset="0"/>
              </a:rPr>
              <a:t>close to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locus of update activity</a:t>
            </a:r>
          </a:p>
        </p:txBody>
      </p:sp>
    </p:spTree>
    <p:extLst>
      <p:ext uri="{BB962C8B-B14F-4D97-AF65-F5344CB8AC3E}">
        <p14:creationId xmlns:p14="http://schemas.microsoft.com/office/powerpoint/2010/main" val="212827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3402178"/>
          </a:xfrm>
        </p:spPr>
        <p:txBody>
          <a:bodyPr>
            <a:normAutofit/>
          </a:bodyPr>
          <a:lstStyle/>
          <a:p>
            <a:r>
              <a:rPr lang="en-US" spc="-150" dirty="0" smtClean="0"/>
              <a:t>Nodes </a:t>
            </a:r>
            <a:r>
              <a:rPr lang="en-US" b="1" spc="-150" dirty="0" smtClean="0">
                <a:solidFill>
                  <a:schemeClr val="accent5">
                    <a:lumMod val="50000"/>
                  </a:schemeClr>
                </a:solidFill>
              </a:rPr>
              <a:t>exchange CSNs </a:t>
            </a:r>
            <a:r>
              <a:rPr lang="en-US" spc="-150" dirty="0" smtClean="0"/>
              <a:t>when they </a:t>
            </a:r>
            <a:r>
              <a:rPr lang="en-US" b="1" spc="-150" dirty="0" smtClean="0"/>
              <a:t>sync</a:t>
            </a:r>
            <a:r>
              <a:rPr lang="en-US" spc="-150" dirty="0" smtClean="0"/>
              <a:t> with each other</a:t>
            </a:r>
          </a:p>
          <a:p>
            <a:endParaRPr lang="en-US" spc="-150" dirty="0" smtClean="0"/>
          </a:p>
          <a:p>
            <a:r>
              <a:rPr lang="en-US" b="1" spc="-100" dirty="0" smtClean="0"/>
              <a:t>CSNs </a:t>
            </a:r>
            <a:r>
              <a:rPr lang="en-US" b="1" spc="-100" dirty="0" smtClean="0">
                <a:sym typeface="Wingdings"/>
              </a:rPr>
              <a:t>define a </a:t>
            </a:r>
            <a:r>
              <a:rPr lang="en-US" b="1" spc="-100" dirty="0" smtClean="0">
                <a:solidFill>
                  <a:schemeClr val="accent5">
                    <a:lumMod val="50000"/>
                  </a:schemeClr>
                </a:solidFill>
              </a:rPr>
              <a:t>total order </a:t>
            </a:r>
            <a:r>
              <a:rPr lang="en-US" spc="-100" dirty="0" smtClean="0"/>
              <a:t>for committed writes</a:t>
            </a:r>
          </a:p>
          <a:p>
            <a:pPr lvl="1"/>
            <a:r>
              <a:rPr lang="en-US" dirty="0" smtClean="0"/>
              <a:t>All nodes eventually agree on the total order</a:t>
            </a:r>
          </a:p>
          <a:p>
            <a:pPr lvl="1"/>
            <a:r>
              <a:rPr lang="en-US" b="1" spc="-150" dirty="0" smtClean="0">
                <a:solidFill>
                  <a:schemeClr val="accent6">
                    <a:lumMod val="75000"/>
                  </a:schemeClr>
                </a:solidFill>
              </a:rPr>
              <a:t>Uncommitted</a:t>
            </a:r>
            <a:r>
              <a:rPr lang="en-US" spc="-15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pc="-150" dirty="0" smtClean="0"/>
              <a:t>writes come </a:t>
            </a:r>
            <a:r>
              <a:rPr lang="en-US" b="1" spc="-150" dirty="0" smtClean="0">
                <a:solidFill>
                  <a:schemeClr val="accent5">
                    <a:lumMod val="50000"/>
                  </a:schemeClr>
                </a:solidFill>
              </a:rPr>
              <a:t>after</a:t>
            </a:r>
            <a:r>
              <a:rPr lang="en-US" spc="-15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pc="-150" dirty="0" smtClean="0"/>
              <a:t>all </a:t>
            </a:r>
            <a:r>
              <a:rPr lang="en-US" b="1" spc="-150" dirty="0" smtClean="0"/>
              <a:t>committed</a:t>
            </a:r>
            <a:r>
              <a:rPr lang="en-US" spc="-150" dirty="0" smtClean="0"/>
              <a:t> </a:t>
            </a:r>
            <a:r>
              <a:rPr lang="en-US" b="1" spc="-150" dirty="0" smtClean="0"/>
              <a:t>writes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How Bayou commits writes (2)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3569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Still not safe </a:t>
            </a:r>
            <a:r>
              <a:rPr lang="en-US" dirty="0" smtClean="0"/>
              <a:t>to show users that an appointment request has committed!</a:t>
            </a:r>
          </a:p>
          <a:p>
            <a:endParaRPr lang="en-US" dirty="0"/>
          </a:p>
          <a:p>
            <a:r>
              <a:rPr lang="en-US" dirty="0" smtClean="0"/>
              <a:t>Entire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log up to newly committed write </a:t>
            </a:r>
            <a:r>
              <a:rPr lang="en-US" dirty="0" smtClean="0"/>
              <a:t>must be </a:t>
            </a:r>
            <a:r>
              <a:rPr lang="en-US" b="1" dirty="0" smtClean="0"/>
              <a:t>committed</a:t>
            </a:r>
          </a:p>
          <a:p>
            <a:pPr lvl="1"/>
            <a:r>
              <a:rPr lang="en-US" dirty="0" smtClean="0"/>
              <a:t>Else there might be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earlier committed write </a:t>
            </a:r>
            <a:r>
              <a:rPr lang="en-US" dirty="0" smtClean="0"/>
              <a:t>a node doesn’t know about!</a:t>
            </a:r>
          </a:p>
          <a:p>
            <a:pPr lvl="2"/>
            <a:r>
              <a:rPr lang="en-US" dirty="0" smtClean="0"/>
              <a:t>And upon learning about it, would have to </a:t>
            </a:r>
            <a:r>
              <a:rPr lang="en-US" b="1" dirty="0" smtClean="0">
                <a:solidFill>
                  <a:srgbClr val="FF0000"/>
                </a:solidFill>
              </a:rPr>
              <a:t>re-run conflict resolution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spc="-150" dirty="0" smtClean="0"/>
              <a:t>Bayou propagates writes between nodes to enforce this invariant, </a:t>
            </a:r>
            <a:r>
              <a:rPr lang="en-US" i="1" spc="-150" dirty="0" smtClean="0"/>
              <a:t>i.e. </a:t>
            </a:r>
            <a:r>
              <a:rPr lang="en-US" spc="-150" dirty="0" smtClean="0"/>
              <a:t>Bayou </a:t>
            </a:r>
            <a:r>
              <a:rPr lang="en-US" b="1" spc="-150" dirty="0" smtClean="0">
                <a:solidFill>
                  <a:schemeClr val="accent3">
                    <a:lumMod val="50000"/>
                  </a:schemeClr>
                </a:solidFill>
              </a:rPr>
              <a:t>propagates writes in CSN order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Showing users that writes are committed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529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a node has seen every CSN up to a write, as guaranteed by propagation protocol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then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show user </a:t>
            </a:r>
            <a:r>
              <a:rPr lang="en-US" dirty="0" smtClean="0"/>
              <a:t>the write has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committed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Slow/disconnected </a:t>
            </a:r>
            <a:r>
              <a:rPr lang="en-US" dirty="0" smtClean="0"/>
              <a:t>node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cannot prevent commits!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Primary replica allocates CSNs; global order of writes may not reflect real-time write times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Committed vs. tentative writes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5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tentative writes</a:t>
            </a:r>
            <a:r>
              <a:rPr lang="en-US" dirty="0"/>
              <a:t>, though—how do they behave, as seen by users?</a:t>
            </a:r>
          </a:p>
          <a:p>
            <a:endParaRPr lang="en-US" dirty="0" smtClean="0"/>
          </a:p>
          <a:p>
            <a:r>
              <a:rPr lang="en-US" dirty="0" smtClean="0"/>
              <a:t>Two nodes may </a:t>
            </a:r>
            <a:r>
              <a:rPr lang="en-US" b="1" dirty="0" smtClean="0">
                <a:solidFill>
                  <a:srgbClr val="FF0000"/>
                </a:solidFill>
              </a:rPr>
              <a:t>disagree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on meaning of </a:t>
            </a:r>
            <a:r>
              <a:rPr lang="en-US" b="1" dirty="0" smtClean="0"/>
              <a:t>tentative (uncommitted) writes</a:t>
            </a:r>
          </a:p>
          <a:p>
            <a:pPr lvl="1"/>
            <a:r>
              <a:rPr lang="en-US" spc="-150" dirty="0" smtClean="0"/>
              <a:t>Even if those two nodes have </a:t>
            </a:r>
            <a:r>
              <a:rPr lang="en-US" b="1" spc="-150" dirty="0" smtClean="0">
                <a:solidFill>
                  <a:schemeClr val="accent5">
                    <a:lumMod val="50000"/>
                  </a:schemeClr>
                </a:solidFill>
              </a:rPr>
              <a:t>synced</a:t>
            </a:r>
            <a:r>
              <a:rPr lang="en-US" spc="-15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pc="-150" dirty="0" smtClean="0"/>
              <a:t>with each other!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Only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CSNs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/>
              <a:t>from primary replica can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resolve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/>
              <a:t>these disagreements permanently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writes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Example: Disagreement on tentative writes</a:t>
            </a:r>
            <a:endParaRPr lang="en-US" sz="3400" dirty="0"/>
          </a:p>
        </p:txBody>
      </p:sp>
      <p:sp>
        <p:nvSpPr>
          <p:cNvPr id="6" name="TextBox 5"/>
          <p:cNvSpPr txBox="1"/>
          <p:nvPr/>
        </p:nvSpPr>
        <p:spPr>
          <a:xfrm>
            <a:off x="92737" y="1447800"/>
            <a:ext cx="897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Time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541386" y="1909465"/>
            <a:ext cx="0" cy="1717655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617" y="4450080"/>
            <a:ext cx="918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rial" charset="0"/>
                <a:ea typeface="Arial" charset="0"/>
                <a:cs typeface="Arial" charset="0"/>
              </a:rPr>
              <a:t>Logs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8320" y="1678632"/>
            <a:ext cx="39624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+mn-lt"/>
              </a:rPr>
              <a:t>A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00500" y="1678632"/>
            <a:ext cx="39624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n-lt"/>
              </a:rPr>
              <a:t>B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02680" y="1678632"/>
            <a:ext cx="39624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n-lt"/>
              </a:rPr>
              <a:t>C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52400" y="4221480"/>
            <a:ext cx="8763000" cy="0"/>
          </a:xfrm>
          <a:prstGeom prst="line">
            <a:avLst/>
          </a:prstGeom>
          <a:ln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07770" y="451550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8200" y="9009072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+mn-lt"/>
              </a:rPr>
              <a:t>A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770" y="491174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07770" y="530798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7770" y="570422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55670" y="451550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55670" y="491174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670" y="530798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55670" y="570422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03570" y="451550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03570" y="491174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03570" y="530798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03570" y="570422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07770" y="451550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+mn-lt"/>
              </a:rPr>
              <a:t>〈2, A〉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55670" y="451550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〈1, B〉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03570" y="451550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〈0, C〉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79100" y="2277071"/>
            <a:ext cx="164339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smtClean="0">
                <a:solidFill>
                  <a:srgbClr val="0000FF"/>
                </a:solidFill>
                <a:latin typeface="Arial"/>
              </a:rPr>
              <a:t>W 〈0</a:t>
            </a:r>
            <a:r>
              <a:rPr lang="en-US" sz="2600">
                <a:solidFill>
                  <a:srgbClr val="0000FF"/>
                </a:solidFill>
                <a:latin typeface="Arial"/>
              </a:rPr>
              <a:t>, C〉</a:t>
            </a:r>
            <a:endParaRPr lang="en-US" sz="260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92160" y="2849909"/>
            <a:ext cx="164339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dirty="0" smtClean="0">
                <a:solidFill>
                  <a:srgbClr val="0000FF"/>
                </a:solidFill>
                <a:latin typeface="Arial"/>
              </a:rPr>
              <a:t>W 〈1, B〉</a:t>
            </a:r>
            <a:endParaRPr lang="en-US" sz="260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11376" y="3422747"/>
            <a:ext cx="16310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smtClean="0">
                <a:solidFill>
                  <a:srgbClr val="0000FF"/>
                </a:solidFill>
                <a:latin typeface="Arial"/>
              </a:rPr>
              <a:t>W 〈2, A〉</a:t>
            </a:r>
            <a:endParaRPr lang="en-US" sz="2600" dirty="0">
              <a:solidFill>
                <a:srgbClr val="0000FF"/>
              </a:solidFill>
              <a:latin typeface="Arial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897380" y="2041861"/>
            <a:ext cx="2202180" cy="495599"/>
            <a:chOff x="1897380" y="2041861"/>
            <a:chExt cx="2202180" cy="495599"/>
          </a:xfrm>
        </p:grpSpPr>
        <p:cxnSp>
          <p:nvCxnSpPr>
            <p:cNvPr id="36" name="Straight Arrow Connector 35"/>
            <p:cNvCxnSpPr/>
            <p:nvPr/>
          </p:nvCxnSpPr>
          <p:spPr>
            <a:xfrm flipH="1">
              <a:off x="1897380" y="2534304"/>
              <a:ext cx="2202180" cy="315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triangl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2597395" y="2041861"/>
              <a:ext cx="94609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600" smtClean="0">
                  <a:solidFill>
                    <a:schemeClr val="accent6">
                      <a:lumMod val="75000"/>
                    </a:schemeClr>
                  </a:solidFill>
                  <a:latin typeface="Arial"/>
                </a:rPr>
                <a:t>sync</a:t>
              </a:r>
              <a:endParaRPr lang="en-US" sz="2600" dirty="0">
                <a:solidFill>
                  <a:schemeClr val="accent6">
                    <a:lumMod val="75000"/>
                  </a:schemeClr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86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3672840"/>
          </a:xfrm>
        </p:spPr>
        <p:txBody>
          <a:bodyPr>
            <a:normAutofit/>
          </a:bodyPr>
          <a:lstStyle/>
          <a:p>
            <a:r>
              <a:rPr lang="en-US" b="1" i="1" dirty="0"/>
              <a:t>Eventual </a:t>
            </a:r>
            <a:r>
              <a:rPr lang="en-US" b="1" i="1" dirty="0" smtClean="0"/>
              <a:t>consistency:</a:t>
            </a:r>
            <a:r>
              <a:rPr lang="en-US" b="1" dirty="0" smtClean="0"/>
              <a:t> </a:t>
            </a:r>
            <a:r>
              <a:rPr lang="en-US" dirty="0" smtClean="0"/>
              <a:t>If no </a:t>
            </a:r>
            <a:r>
              <a:rPr lang="en-US" dirty="0"/>
              <a:t>new updates </a:t>
            </a:r>
            <a:r>
              <a:rPr lang="en-US" dirty="0" smtClean="0"/>
              <a:t>to </a:t>
            </a:r>
            <a:r>
              <a:rPr lang="en-US" dirty="0"/>
              <a:t>the object,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eventually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all accesses will return the last updated </a:t>
            </a:r>
            <a:r>
              <a:rPr lang="en-US" dirty="0" smtClean="0"/>
              <a:t>value</a:t>
            </a:r>
          </a:p>
          <a:p>
            <a:endParaRPr lang="en-US" dirty="0" smtClean="0"/>
          </a:p>
          <a:p>
            <a:r>
              <a:rPr lang="en-US" b="1" spc="-150" dirty="0" smtClean="0"/>
              <a:t>Common: </a:t>
            </a:r>
            <a:r>
              <a:rPr lang="en-US" spc="-150" dirty="0" err="1" smtClean="0"/>
              <a:t>git</a:t>
            </a:r>
            <a:r>
              <a:rPr lang="en-US" spc="-150" dirty="0"/>
              <a:t>, iPhone sync, Dropbox, Amazon </a:t>
            </a:r>
            <a:r>
              <a:rPr lang="en-US" spc="-150" dirty="0" smtClean="0"/>
              <a:t>Dynamo</a:t>
            </a:r>
          </a:p>
          <a:p>
            <a:endParaRPr lang="en-US" dirty="0"/>
          </a:p>
          <a:p>
            <a:r>
              <a:rPr lang="en-US" dirty="0" smtClean="0"/>
              <a:t>Why </a:t>
            </a:r>
            <a:r>
              <a:rPr lang="en-US" dirty="0"/>
              <a:t>do people like eventual </a:t>
            </a:r>
            <a:r>
              <a:rPr lang="en-US" dirty="0" smtClean="0"/>
              <a:t>consistency?</a:t>
            </a:r>
          </a:p>
          <a:p>
            <a:pPr lvl="1"/>
            <a:r>
              <a:rPr lang="en-US" b="1" spc="-150" dirty="0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US" b="1" spc="-150" dirty="0" smtClean="0">
                <a:solidFill>
                  <a:schemeClr val="accent3">
                    <a:lumMod val="50000"/>
                  </a:schemeClr>
                </a:solidFill>
              </a:rPr>
              <a:t>ast </a:t>
            </a:r>
            <a:r>
              <a:rPr lang="en-US" b="1" spc="-150" dirty="0">
                <a:solidFill>
                  <a:schemeClr val="accent3">
                    <a:lumMod val="50000"/>
                  </a:schemeClr>
                </a:solidFill>
              </a:rPr>
              <a:t>read/write </a:t>
            </a:r>
            <a:r>
              <a:rPr lang="en-US" spc="-150" dirty="0"/>
              <a:t>of </a:t>
            </a:r>
            <a:r>
              <a:rPr lang="en-US" b="1" spc="-150" dirty="0"/>
              <a:t>local</a:t>
            </a:r>
            <a:r>
              <a:rPr lang="en-US" spc="-150" dirty="0"/>
              <a:t> copy (no primary, no </a:t>
            </a:r>
            <a:r>
              <a:rPr lang="en-US" spc="-150" dirty="0" err="1" smtClean="0"/>
              <a:t>Paxos</a:t>
            </a:r>
            <a:r>
              <a:rPr lang="en-US" spc="-150" dirty="0" smtClean="0"/>
              <a:t>)</a:t>
            </a:r>
          </a:p>
          <a:p>
            <a:pPr lvl="1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D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isconnected operation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540" y="5349240"/>
            <a:ext cx="804671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marL="6350" lvl="1"/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Issue: </a:t>
            </a:r>
            <a:r>
              <a:rPr 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Conflicting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writes </a:t>
            </a:r>
            <a:r>
              <a:rPr lang="en-US" sz="2800" b="0" dirty="0">
                <a:latin typeface="Arial" charset="0"/>
                <a:ea typeface="Arial" charset="0"/>
                <a:cs typeface="Arial" charset="0"/>
              </a:rPr>
              <a:t>to </a:t>
            </a:r>
            <a:r>
              <a:rPr lang="en-US" sz="2800" b="0">
                <a:latin typeface="Arial" charset="0"/>
                <a:ea typeface="Arial" charset="0"/>
                <a:cs typeface="Arial" charset="0"/>
              </a:rPr>
              <a:t>different </a:t>
            </a:r>
            <a:r>
              <a:rPr lang="en-US" sz="2800" b="0" smtClean="0">
                <a:latin typeface="Arial" charset="0"/>
                <a:ea typeface="Arial" charset="0"/>
                <a:cs typeface="Arial" charset="0"/>
              </a:rPr>
              <a:t>copies</a:t>
            </a:r>
          </a:p>
          <a:p>
            <a:pPr lvl="1" indent="-450850"/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How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to reconcile </a:t>
            </a:r>
            <a:r>
              <a:rPr lang="en-US" sz="2800" b="0" dirty="0">
                <a:latin typeface="Arial" charset="0"/>
                <a:ea typeface="Arial" charset="0"/>
                <a:cs typeface="Arial" charset="0"/>
              </a:rPr>
              <a:t>them when discovered?</a:t>
            </a:r>
          </a:p>
        </p:txBody>
      </p:sp>
    </p:spTree>
    <p:extLst>
      <p:ext uri="{BB962C8B-B14F-4D97-AF65-F5344CB8AC3E}">
        <p14:creationId xmlns:p14="http://schemas.microsoft.com/office/powerpoint/2010/main" val="174146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Example: Disagreement on tentative writes</a:t>
            </a:r>
            <a:endParaRPr lang="en-US" sz="3400" dirty="0"/>
          </a:p>
        </p:txBody>
      </p:sp>
      <p:sp>
        <p:nvSpPr>
          <p:cNvPr id="6" name="TextBox 5"/>
          <p:cNvSpPr txBox="1"/>
          <p:nvPr/>
        </p:nvSpPr>
        <p:spPr>
          <a:xfrm>
            <a:off x="92737" y="1447800"/>
            <a:ext cx="897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Time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541386" y="1909465"/>
            <a:ext cx="0" cy="1717655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617" y="4450080"/>
            <a:ext cx="918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rial" charset="0"/>
                <a:ea typeface="Arial" charset="0"/>
                <a:cs typeface="Arial" charset="0"/>
              </a:rPr>
              <a:t>Logs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8320" y="1678632"/>
            <a:ext cx="39624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+mn-lt"/>
              </a:rPr>
              <a:t>A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00500" y="1678632"/>
            <a:ext cx="39624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n-lt"/>
              </a:rPr>
              <a:t>B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02680" y="1678632"/>
            <a:ext cx="39624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n-lt"/>
              </a:rPr>
              <a:t>C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52400" y="4221480"/>
            <a:ext cx="8763000" cy="0"/>
          </a:xfrm>
          <a:prstGeom prst="line">
            <a:avLst/>
          </a:prstGeom>
          <a:ln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38200" y="9009072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+mn-lt"/>
              </a:rPr>
              <a:t>A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07770" y="530798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7770" y="570422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55670" y="451550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670" y="530798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55670" y="570422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03570" y="451550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03570" y="491174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03570" y="530798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03570" y="570422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07770" y="491174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+mn-lt"/>
              </a:rPr>
              <a:t>〈2, A〉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55670" y="451550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〈1, B〉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03570" y="451550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〈0, C〉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79100" y="2277071"/>
            <a:ext cx="164339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smtClean="0">
                <a:solidFill>
                  <a:srgbClr val="0000FF"/>
                </a:solidFill>
                <a:latin typeface="Arial"/>
              </a:rPr>
              <a:t>W 〈0</a:t>
            </a:r>
            <a:r>
              <a:rPr lang="en-US" sz="2600">
                <a:solidFill>
                  <a:srgbClr val="0000FF"/>
                </a:solidFill>
                <a:latin typeface="Arial"/>
              </a:rPr>
              <a:t>, C〉</a:t>
            </a:r>
            <a:endParaRPr lang="en-US" sz="260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92160" y="2849909"/>
            <a:ext cx="164339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dirty="0" smtClean="0">
                <a:solidFill>
                  <a:srgbClr val="0000FF"/>
                </a:solidFill>
                <a:latin typeface="Arial"/>
              </a:rPr>
              <a:t>W 〈1, B〉</a:t>
            </a:r>
            <a:endParaRPr lang="en-US" sz="260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11376" y="3422747"/>
            <a:ext cx="16310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smtClean="0">
                <a:solidFill>
                  <a:srgbClr val="0000FF"/>
                </a:solidFill>
                <a:latin typeface="Arial"/>
              </a:rPr>
              <a:t>W 〈2, A〉</a:t>
            </a:r>
            <a:endParaRPr lang="en-US" sz="2600" dirty="0">
              <a:solidFill>
                <a:srgbClr val="0000FF"/>
              </a:solidFill>
              <a:latin typeface="Arial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897380" y="2534304"/>
            <a:ext cx="2202180" cy="31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597395" y="2041861"/>
            <a:ext cx="9460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sync</a:t>
            </a:r>
            <a:endParaRPr lang="en-US" sz="2600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07770" y="451550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〈1, B〉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55669" y="491174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+mn-lt"/>
              </a:rPr>
              <a:t>〈2, A〉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213860" y="3268814"/>
            <a:ext cx="2202180" cy="495599"/>
            <a:chOff x="4213860" y="3268814"/>
            <a:chExt cx="2202180" cy="495599"/>
          </a:xfrm>
        </p:grpSpPr>
        <p:cxnSp>
          <p:nvCxnSpPr>
            <p:cNvPr id="41" name="Straight Arrow Connector 40"/>
            <p:cNvCxnSpPr/>
            <p:nvPr/>
          </p:nvCxnSpPr>
          <p:spPr>
            <a:xfrm flipH="1">
              <a:off x="4213860" y="3761257"/>
              <a:ext cx="2202180" cy="315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triangl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4913875" y="3268814"/>
              <a:ext cx="94609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600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</a:rPr>
                <a:t>sync</a:t>
              </a:r>
              <a:endParaRPr lang="en-US" sz="2600" dirty="0">
                <a:solidFill>
                  <a:schemeClr val="accent6">
                    <a:lumMod val="75000"/>
                  </a:schemeClr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84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Example: Disagreement on tentative writes</a:t>
            </a:r>
            <a:endParaRPr lang="en-US" sz="3400" dirty="0"/>
          </a:p>
        </p:txBody>
      </p:sp>
      <p:sp>
        <p:nvSpPr>
          <p:cNvPr id="6" name="TextBox 5"/>
          <p:cNvSpPr txBox="1"/>
          <p:nvPr/>
        </p:nvSpPr>
        <p:spPr>
          <a:xfrm>
            <a:off x="92737" y="1447800"/>
            <a:ext cx="897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Time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541386" y="1909465"/>
            <a:ext cx="0" cy="1717655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617" y="4450080"/>
            <a:ext cx="918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rial" charset="0"/>
                <a:ea typeface="Arial" charset="0"/>
                <a:cs typeface="Arial" charset="0"/>
              </a:rPr>
              <a:t>Logs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8320" y="1678632"/>
            <a:ext cx="39624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+mn-lt"/>
              </a:rPr>
              <a:t>A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00500" y="1678632"/>
            <a:ext cx="39624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n-lt"/>
              </a:rPr>
              <a:t>B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02680" y="1678632"/>
            <a:ext cx="39624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n-lt"/>
              </a:rPr>
              <a:t>C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52400" y="4221480"/>
            <a:ext cx="8763000" cy="0"/>
          </a:xfrm>
          <a:prstGeom prst="line">
            <a:avLst/>
          </a:prstGeom>
          <a:ln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38200" y="9009072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+mn-lt"/>
              </a:rPr>
              <a:t>A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07770" y="530798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7770" y="570422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55670" y="570422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03570" y="451550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03570" y="570422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07770" y="491174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+mn-lt"/>
              </a:rPr>
              <a:t>〈2, A〉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55670" y="491174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〈1, B〉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03570" y="451550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〈0, C〉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79100" y="2277071"/>
            <a:ext cx="164339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smtClean="0">
                <a:solidFill>
                  <a:srgbClr val="0000FF"/>
                </a:solidFill>
                <a:latin typeface="Arial"/>
              </a:rPr>
              <a:t>W 〈0</a:t>
            </a:r>
            <a:r>
              <a:rPr lang="en-US" sz="2600">
                <a:solidFill>
                  <a:srgbClr val="0000FF"/>
                </a:solidFill>
                <a:latin typeface="Arial"/>
              </a:rPr>
              <a:t>, C〉</a:t>
            </a:r>
            <a:endParaRPr lang="en-US" sz="260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92160" y="2849909"/>
            <a:ext cx="164339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dirty="0" smtClean="0">
                <a:solidFill>
                  <a:srgbClr val="0000FF"/>
                </a:solidFill>
                <a:latin typeface="Arial"/>
              </a:rPr>
              <a:t>W 〈1, B〉</a:t>
            </a:r>
            <a:endParaRPr lang="en-US" sz="260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11376" y="3422747"/>
            <a:ext cx="16310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smtClean="0">
                <a:solidFill>
                  <a:srgbClr val="0000FF"/>
                </a:solidFill>
                <a:latin typeface="Arial"/>
              </a:rPr>
              <a:t>W 〈2, A〉</a:t>
            </a:r>
            <a:endParaRPr lang="en-US" sz="2600" dirty="0">
              <a:solidFill>
                <a:srgbClr val="0000FF"/>
              </a:solidFill>
              <a:latin typeface="Arial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897380" y="2534304"/>
            <a:ext cx="2202180" cy="31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597395" y="2041861"/>
            <a:ext cx="9460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sync</a:t>
            </a:r>
            <a:endParaRPr lang="en-US" sz="2600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07770" y="451550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〈1, B〉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55670" y="530798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+mn-lt"/>
              </a:rPr>
              <a:t>〈2, A〉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213860" y="3761257"/>
            <a:ext cx="2202180" cy="31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913875" y="3268814"/>
            <a:ext cx="9460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sync</a:t>
            </a:r>
            <a:endParaRPr lang="en-US" sz="2600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703570" y="530798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+mn-lt"/>
              </a:rPr>
              <a:t>〈2, A〉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03570" y="491174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〈1, B〉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55670" y="451550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〈0, C〉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13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Example: Disagreement on tentative writes</a:t>
            </a:r>
            <a:endParaRPr lang="en-US" sz="3400" dirty="0"/>
          </a:p>
        </p:txBody>
      </p:sp>
      <p:sp>
        <p:nvSpPr>
          <p:cNvPr id="6" name="TextBox 5"/>
          <p:cNvSpPr txBox="1"/>
          <p:nvPr/>
        </p:nvSpPr>
        <p:spPr>
          <a:xfrm>
            <a:off x="92737" y="1447800"/>
            <a:ext cx="897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Time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541386" y="1909465"/>
            <a:ext cx="0" cy="1717655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617" y="4450080"/>
            <a:ext cx="918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rial" charset="0"/>
                <a:ea typeface="Arial" charset="0"/>
                <a:cs typeface="Arial" charset="0"/>
              </a:rPr>
              <a:t>Logs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8320" y="1678632"/>
            <a:ext cx="39624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+mn-lt"/>
              </a:rPr>
              <a:t>A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00500" y="1678632"/>
            <a:ext cx="39624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n-lt"/>
              </a:rPr>
              <a:t>B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02680" y="1678632"/>
            <a:ext cx="39624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n-lt"/>
              </a:rPr>
              <a:t>C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52400" y="4221480"/>
            <a:ext cx="8763000" cy="0"/>
          </a:xfrm>
          <a:prstGeom prst="line">
            <a:avLst/>
          </a:prstGeom>
          <a:ln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38200" y="9009072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+mn-lt"/>
              </a:rPr>
              <a:t>A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07770" y="530798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7770" y="570422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55670" y="570422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03570" y="451550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03570" y="570422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07770" y="491174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  <a:latin typeface="+mn-lt"/>
              </a:rPr>
              <a:t>〈2, A〉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55670" y="491174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〈1, B〉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03570" y="451550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〈0, C〉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79100" y="2277071"/>
            <a:ext cx="164339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smtClean="0">
                <a:solidFill>
                  <a:srgbClr val="0000FF"/>
                </a:solidFill>
                <a:latin typeface="Arial"/>
              </a:rPr>
              <a:t>W 〈0</a:t>
            </a:r>
            <a:r>
              <a:rPr lang="en-US" sz="2600">
                <a:solidFill>
                  <a:srgbClr val="0000FF"/>
                </a:solidFill>
                <a:latin typeface="Arial"/>
              </a:rPr>
              <a:t>, C〉</a:t>
            </a:r>
            <a:endParaRPr lang="en-US" sz="260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92160" y="2849909"/>
            <a:ext cx="164339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dirty="0" smtClean="0">
                <a:solidFill>
                  <a:srgbClr val="0000FF"/>
                </a:solidFill>
                <a:latin typeface="Arial"/>
              </a:rPr>
              <a:t>W 〈1, B〉</a:t>
            </a:r>
            <a:endParaRPr lang="en-US" sz="260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11376" y="3422747"/>
            <a:ext cx="16310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smtClean="0">
                <a:solidFill>
                  <a:srgbClr val="0000FF"/>
                </a:solidFill>
                <a:latin typeface="Arial"/>
              </a:rPr>
              <a:t>W 〈2, A〉</a:t>
            </a:r>
            <a:endParaRPr lang="en-US" sz="2600" dirty="0">
              <a:solidFill>
                <a:srgbClr val="0000FF"/>
              </a:solidFill>
              <a:latin typeface="Arial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897380" y="2534304"/>
            <a:ext cx="2202180" cy="31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597395" y="2041861"/>
            <a:ext cx="9460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sync</a:t>
            </a:r>
            <a:endParaRPr lang="en-US" sz="2600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07770" y="451550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〈1, B〉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55670" y="530798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  <a:latin typeface="+mn-lt"/>
              </a:rPr>
              <a:t>〈2, A〉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213860" y="3761257"/>
            <a:ext cx="2202180" cy="31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913875" y="3268814"/>
            <a:ext cx="9460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sync</a:t>
            </a:r>
            <a:endParaRPr lang="en-US" sz="2600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703570" y="530798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+mn-lt"/>
              </a:rPr>
              <a:t>〈2, A〉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03570" y="491174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〈1, B〉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55670" y="4515505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〈0, C〉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87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order ≠ commit order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737" y="1447800"/>
            <a:ext cx="897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Time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541386" y="1909465"/>
            <a:ext cx="0" cy="1717655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617" y="4450080"/>
            <a:ext cx="918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rial" charset="0"/>
                <a:ea typeface="Arial" charset="0"/>
                <a:cs typeface="Arial" charset="0"/>
              </a:rPr>
              <a:t>Logs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6449" y="1671123"/>
            <a:ext cx="39624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+mn-lt"/>
              </a:rPr>
              <a:t>A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56976" y="1684095"/>
            <a:ext cx="39624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n-lt"/>
              </a:rPr>
              <a:t>B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97065" y="1671123"/>
            <a:ext cx="713510" cy="3962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+mn-lt"/>
              </a:rPr>
              <a:t>Pri</a:t>
            </a:r>
            <a:endParaRPr lang="en-US" sz="28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52400" y="4221480"/>
            <a:ext cx="8763000" cy="0"/>
          </a:xfrm>
          <a:prstGeom prst="line">
            <a:avLst/>
          </a:prstGeom>
          <a:ln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07770" y="4515505"/>
            <a:ext cx="1560368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8200" y="9009072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+mn-lt"/>
              </a:rPr>
              <a:t>A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770" y="4911745"/>
            <a:ext cx="1560368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07770" y="5307985"/>
            <a:ext cx="1560368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7770" y="5704225"/>
            <a:ext cx="1560368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75340" y="4911745"/>
            <a:ext cx="1571346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75340" y="5307985"/>
            <a:ext cx="1571346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75340" y="5704225"/>
            <a:ext cx="1571346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19228" y="4515505"/>
            <a:ext cx="1605274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19228" y="5307985"/>
            <a:ext cx="1605274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19228" y="5704225"/>
            <a:ext cx="1605274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07769" y="4515505"/>
            <a:ext cx="1560368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〈-,10, A〉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28834" y="4515977"/>
            <a:ext cx="1605274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〈-,10, A〉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49351" y="2446302"/>
            <a:ext cx="20329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smtClean="0">
                <a:solidFill>
                  <a:srgbClr val="0000FF"/>
                </a:solidFill>
                <a:latin typeface="Arial"/>
              </a:rPr>
              <a:t>W 〈-,20, </a:t>
            </a:r>
            <a:r>
              <a:rPr lang="en-US" sz="2600" dirty="0" smtClean="0">
                <a:solidFill>
                  <a:srgbClr val="0000FF"/>
                </a:solidFill>
                <a:latin typeface="Arial"/>
              </a:rPr>
              <a:t>B〉</a:t>
            </a:r>
            <a:endParaRPr lang="en-US" sz="260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94788" y="2155195"/>
            <a:ext cx="202061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smtClean="0">
                <a:solidFill>
                  <a:srgbClr val="0000FF"/>
                </a:solidFill>
                <a:latin typeface="Arial"/>
              </a:rPr>
              <a:t>W 〈-,10, A〉</a:t>
            </a:r>
            <a:endParaRPr lang="en-US" sz="2600" dirty="0">
              <a:solidFill>
                <a:srgbClr val="0000FF"/>
              </a:solidFill>
              <a:latin typeface="Arial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981190" y="3497282"/>
            <a:ext cx="2202180" cy="495599"/>
            <a:chOff x="1897380" y="2041861"/>
            <a:chExt cx="2202180" cy="495599"/>
          </a:xfrm>
        </p:grpSpPr>
        <p:cxnSp>
          <p:nvCxnSpPr>
            <p:cNvPr id="36" name="Straight Arrow Connector 35"/>
            <p:cNvCxnSpPr/>
            <p:nvPr/>
          </p:nvCxnSpPr>
          <p:spPr>
            <a:xfrm flipH="1">
              <a:off x="1897380" y="2534304"/>
              <a:ext cx="2202180" cy="315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triangl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2597395" y="2041861"/>
              <a:ext cx="94609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600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</a:rPr>
                <a:t>sync</a:t>
              </a:r>
              <a:endParaRPr lang="en-US" sz="2600" dirty="0">
                <a:solidFill>
                  <a:schemeClr val="accent6">
                    <a:lumMod val="75000"/>
                  </a:schemeClr>
                </a:solidFill>
                <a:latin typeface="Arial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5923745" y="1678632"/>
            <a:ext cx="39624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n-lt"/>
              </a:rPr>
              <a:t>C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392241" y="4515505"/>
            <a:ext cx="1523159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92241" y="4911745"/>
            <a:ext cx="1523159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392241" y="5307985"/>
            <a:ext cx="1523159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392241" y="5704225"/>
            <a:ext cx="1523159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705814" y="2887207"/>
            <a:ext cx="4302324" cy="553870"/>
            <a:chOff x="-202764" y="1980434"/>
            <a:chExt cx="4302324" cy="553870"/>
          </a:xfrm>
        </p:grpSpPr>
        <p:cxnSp>
          <p:nvCxnSpPr>
            <p:cNvPr id="55" name="Straight Arrow Connector 54"/>
            <p:cNvCxnSpPr/>
            <p:nvPr/>
          </p:nvCxnSpPr>
          <p:spPr>
            <a:xfrm flipH="1">
              <a:off x="-202764" y="2534304"/>
              <a:ext cx="4302324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triangl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1475351" y="1980434"/>
              <a:ext cx="94609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600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</a:rPr>
                <a:t>sync</a:t>
              </a:r>
              <a:endParaRPr lang="en-US" sz="2600" dirty="0">
                <a:solidFill>
                  <a:schemeClr val="accent6">
                    <a:lumMod val="75000"/>
                  </a:schemeClr>
                </a:solidFill>
                <a:latin typeface="Arial"/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3280143" y="4515505"/>
            <a:ext cx="1571346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75339" y="4515505"/>
            <a:ext cx="1571347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〈-,20, B〉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319228" y="4911745"/>
            <a:ext cx="1605274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324031" y="4911745"/>
            <a:ext cx="1605274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〈-,20, B〉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3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4" grpId="0"/>
      <p:bldP spid="35" grpId="0"/>
      <p:bldP spid="31" grpId="0" animBg="1"/>
      <p:bldP spid="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order ≠ commit order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737" y="1447800"/>
            <a:ext cx="897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Time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541386" y="1909465"/>
            <a:ext cx="0" cy="1717655"/>
          </a:xfrm>
          <a:prstGeom prst="straightConnector1">
            <a:avLst/>
          </a:prstGeom>
          <a:ln>
            <a:prstDash val="soli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617" y="4450080"/>
            <a:ext cx="918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rial" charset="0"/>
                <a:ea typeface="Arial" charset="0"/>
                <a:cs typeface="Arial" charset="0"/>
              </a:rPr>
              <a:t>Logs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6449" y="1671123"/>
            <a:ext cx="39624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+mn-lt"/>
              </a:rPr>
              <a:t>A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56976" y="1684095"/>
            <a:ext cx="39624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n-lt"/>
              </a:rPr>
              <a:t>B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97065" y="1671123"/>
            <a:ext cx="713510" cy="3962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+mn-lt"/>
              </a:rPr>
              <a:t>Pri</a:t>
            </a:r>
            <a:endParaRPr lang="en-US" sz="28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52400" y="4221480"/>
            <a:ext cx="8763000" cy="0"/>
          </a:xfrm>
          <a:prstGeom prst="line">
            <a:avLst/>
          </a:prstGeom>
          <a:ln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07770" y="4515505"/>
            <a:ext cx="1560368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8200" y="9009072"/>
            <a:ext cx="151638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+mn-lt"/>
              </a:rPr>
              <a:t>A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770" y="4911745"/>
            <a:ext cx="1560368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07770" y="5307985"/>
            <a:ext cx="1560368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7770" y="5704225"/>
            <a:ext cx="1560368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75340" y="4911745"/>
            <a:ext cx="1571346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75340" y="5307985"/>
            <a:ext cx="1571346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75340" y="5704225"/>
            <a:ext cx="1571346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19228" y="4515505"/>
            <a:ext cx="1605274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19228" y="5307985"/>
            <a:ext cx="1605274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19228" y="5704225"/>
            <a:ext cx="1605274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07769" y="4515505"/>
            <a:ext cx="1560368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〈-,10, A〉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28834" y="4515977"/>
            <a:ext cx="1605274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〈-,10, A〉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923745" y="1678632"/>
            <a:ext cx="396240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n-lt"/>
              </a:rPr>
              <a:t>C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392241" y="4515505"/>
            <a:ext cx="1523159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92241" y="4911745"/>
            <a:ext cx="1523159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392241" y="5307985"/>
            <a:ext cx="1523159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392241" y="5704225"/>
            <a:ext cx="1523159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280143" y="4515505"/>
            <a:ext cx="1571346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75339" y="4515505"/>
            <a:ext cx="1571347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〈-,20, B〉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319228" y="4911745"/>
            <a:ext cx="1605274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324031" y="4911745"/>
            <a:ext cx="1605274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〈-,20, B〉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991215" y="2192064"/>
            <a:ext cx="4162605" cy="497906"/>
            <a:chOff x="1897380" y="2039554"/>
            <a:chExt cx="4162605" cy="497906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1897380" y="2537460"/>
              <a:ext cx="4162605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triangl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3634505" y="2039554"/>
              <a:ext cx="94609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600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</a:rPr>
                <a:t>sync</a:t>
              </a:r>
              <a:endParaRPr lang="en-US" sz="2600" dirty="0">
                <a:solidFill>
                  <a:schemeClr val="accent6">
                    <a:lumMod val="75000"/>
                  </a:schemeClr>
                </a:solidFill>
                <a:latin typeface="Arial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3277740" y="4515505"/>
            <a:ext cx="1578552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+mn-lt"/>
              </a:rPr>
              <a:t>〈5,20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, B〉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392241" y="4515505"/>
            <a:ext cx="1523159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+mn-lt"/>
              </a:rPr>
              <a:t>〈5,20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, B〉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857820" y="2874522"/>
            <a:ext cx="6296000" cy="495599"/>
            <a:chOff x="-236014" y="2041861"/>
            <a:chExt cx="6296000" cy="495599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-236014" y="2537460"/>
              <a:ext cx="6296000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triangl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2597395" y="2041861"/>
              <a:ext cx="94609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600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</a:rPr>
                <a:t>sync</a:t>
              </a:r>
              <a:endParaRPr lang="en-US" sz="2600" dirty="0">
                <a:solidFill>
                  <a:schemeClr val="accent6">
                    <a:lumMod val="75000"/>
                  </a:schemeClr>
                </a:solidFill>
                <a:latin typeface="Arial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1198163" y="4515505"/>
            <a:ext cx="1560368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+mn-lt"/>
              </a:rPr>
              <a:t>〈6,10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, A〉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397044" y="4916526"/>
            <a:ext cx="1518356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+mn-lt"/>
              </a:rPr>
              <a:t>〈6,10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, A〉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333105" y="4510724"/>
            <a:ext cx="1591397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+mn-lt"/>
              </a:rPr>
              <a:t>〈5,20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, B〉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37908" y="4911745"/>
            <a:ext cx="1586594" cy="396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〈6,10, A〉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939832" y="4560989"/>
            <a:ext cx="312773" cy="254852"/>
          </a:xfrm>
          <a:prstGeom prst="rightArrow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4945368" y="4949867"/>
            <a:ext cx="311549" cy="253854"/>
          </a:xfrm>
          <a:prstGeom prst="rightArrow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072517" y="3522289"/>
            <a:ext cx="2081303" cy="512826"/>
            <a:chOff x="3978683" y="2024634"/>
            <a:chExt cx="2081303" cy="512826"/>
          </a:xfrm>
        </p:grpSpPr>
        <p:cxnSp>
          <p:nvCxnSpPr>
            <p:cNvPr id="64" name="Straight Arrow Connector 63"/>
            <p:cNvCxnSpPr/>
            <p:nvPr/>
          </p:nvCxnSpPr>
          <p:spPr>
            <a:xfrm flipH="1">
              <a:off x="3978683" y="2537460"/>
              <a:ext cx="2081303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triangl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4636943" y="2024634"/>
              <a:ext cx="94609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600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</a:rPr>
                <a:t>sync</a:t>
              </a:r>
              <a:endParaRPr lang="en-US" sz="2600" dirty="0">
                <a:solidFill>
                  <a:schemeClr val="accent6">
                    <a:lumMod val="75000"/>
                  </a:schemeClr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09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9" grpId="0" animBg="1"/>
      <p:bldP spid="61" grpId="0" animBg="1"/>
      <p:bldP spid="62" grpId="0" animBg="1"/>
      <p:bldP spid="4" grpId="0" animBg="1"/>
      <p:bldP spid="6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nodes receive new CSNs, can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discard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smtClean="0"/>
              <a:t>all committed log entries seen up to that point</a:t>
            </a:r>
          </a:p>
          <a:p>
            <a:pPr lvl="1"/>
            <a:r>
              <a:rPr lang="en-US" dirty="0" smtClean="0"/>
              <a:t>Update protocol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CSNs received in order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Keep copy of whole database as of highest CSN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b="1" dirty="0" smtClean="0"/>
              <a:t>Result: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No need </a:t>
            </a:r>
            <a:r>
              <a:rPr lang="en-US" dirty="0" smtClean="0"/>
              <a:t>to keep years of </a:t>
            </a:r>
            <a:r>
              <a:rPr lang="en-US" b="1" dirty="0" smtClean="0"/>
              <a:t>log data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Trimming the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a user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creates meeting</a:t>
            </a:r>
            <a:r>
              <a:rPr lang="en-US" dirty="0" smtClean="0"/>
              <a:t>, then decides to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delete or change it</a:t>
            </a:r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b="1" dirty="0" smtClean="0"/>
              <a:t>CSN order </a:t>
            </a:r>
            <a:r>
              <a:rPr lang="en-US" dirty="0" smtClean="0"/>
              <a:t>must these ops have?</a:t>
            </a:r>
          </a:p>
          <a:p>
            <a:pPr lvl="2"/>
            <a:r>
              <a:rPr lang="en-US" dirty="0" smtClean="0"/>
              <a:t>Create </a:t>
            </a:r>
            <a:r>
              <a:rPr lang="en-US" b="1" dirty="0" smtClean="0"/>
              <a:t>first, then </a:t>
            </a:r>
            <a:r>
              <a:rPr lang="en-US" dirty="0" smtClean="0"/>
              <a:t>delete or modify</a:t>
            </a:r>
          </a:p>
          <a:p>
            <a:pPr lvl="2"/>
            <a:r>
              <a:rPr lang="en-US" dirty="0" smtClean="0"/>
              <a:t>Must be true in every node’s view of tentative log entries, too</a:t>
            </a:r>
          </a:p>
          <a:p>
            <a:endParaRPr lang="en-US" dirty="0"/>
          </a:p>
          <a:p>
            <a:r>
              <a:rPr lang="en-US" b="1" dirty="0" smtClean="0"/>
              <a:t>Rule: </a:t>
            </a:r>
            <a:r>
              <a:rPr lang="en-US" dirty="0" smtClean="0"/>
              <a:t>Primary’s total write order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must preserve causal order </a:t>
            </a:r>
            <a:r>
              <a:rPr lang="en-US" dirty="0" smtClean="0"/>
              <a:t>of writes made </a:t>
            </a:r>
            <a:r>
              <a:rPr lang="en-US" b="1" dirty="0" smtClean="0"/>
              <a:t>at each node</a:t>
            </a:r>
          </a:p>
          <a:p>
            <a:pPr lvl="1"/>
            <a:r>
              <a:rPr lang="en-US" dirty="0" smtClean="0"/>
              <a:t>Not necessarily order among different nodes’ writes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Can primary commit writes in any </a:t>
            </a:r>
            <a:r>
              <a:rPr lang="en-US" sz="3600" dirty="0" smtClean="0"/>
              <a:t>order?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6693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nodes discard all writes in log with CSNs</a:t>
            </a:r>
          </a:p>
          <a:p>
            <a:pPr lvl="1"/>
            <a:r>
              <a:rPr lang="en-US" dirty="0" smtClean="0"/>
              <a:t>Just keep a copy of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“stable” DB</a:t>
            </a:r>
            <a:r>
              <a:rPr lang="en-US" dirty="0" smtClean="0"/>
              <a:t>, reflecting discarded entries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Cannot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smtClean="0"/>
              <a:t>receive writes that </a:t>
            </a:r>
            <a:r>
              <a:rPr lang="en-US" b="1" dirty="0" smtClean="0"/>
              <a:t>conflict</a:t>
            </a:r>
            <a:r>
              <a:rPr lang="en-US" dirty="0" smtClean="0"/>
              <a:t> with stable DB</a:t>
            </a:r>
          </a:p>
          <a:p>
            <a:pPr lvl="1"/>
            <a:r>
              <a:rPr lang="en-US" dirty="0" smtClean="0"/>
              <a:t>Only could be if write had CSN less than a discarded CSN</a:t>
            </a:r>
          </a:p>
          <a:p>
            <a:pPr lvl="1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Already saw </a:t>
            </a:r>
            <a:r>
              <a:rPr lang="en-US" dirty="0" smtClean="0"/>
              <a:t>all writes with lower CSNs in right order: if see them again,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can discard!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Syncing with trimmed 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6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propagate to node </a:t>
            </a:r>
            <a:r>
              <a:rPr lang="en-US" b="1" dirty="0" smtClean="0"/>
              <a:t>X: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b="1" dirty="0" smtClean="0"/>
              <a:t>X’s</a:t>
            </a:r>
            <a:r>
              <a:rPr lang="en-US" dirty="0" smtClean="0"/>
              <a:t> highest CSN </a:t>
            </a:r>
            <a:r>
              <a:rPr lang="en-US" b="1" dirty="0" smtClean="0"/>
              <a:t>less than mine,</a:t>
            </a:r>
          </a:p>
          <a:p>
            <a:pPr lvl="1"/>
            <a:r>
              <a:rPr lang="en-US" dirty="0" smtClean="0"/>
              <a:t>Send </a:t>
            </a:r>
            <a:r>
              <a:rPr lang="en-US" b="1" dirty="0" smtClean="0"/>
              <a:t>X</a:t>
            </a:r>
            <a:r>
              <a:rPr lang="en-US" dirty="0" smtClean="0"/>
              <a:t> full stable DB; X uses that as starting point</a:t>
            </a:r>
          </a:p>
          <a:p>
            <a:pPr lvl="1"/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can discard </a:t>
            </a:r>
            <a:r>
              <a:rPr lang="en-US" dirty="0" smtClean="0"/>
              <a:t>all his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CSN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smtClean="0"/>
              <a:t>log entries</a:t>
            </a:r>
          </a:p>
          <a:p>
            <a:pPr lvl="1"/>
            <a:r>
              <a:rPr lang="en-US" b="1" dirty="0" smtClean="0"/>
              <a:t>X</a:t>
            </a:r>
            <a:r>
              <a:rPr lang="en-US" dirty="0" smtClean="0"/>
              <a:t> plays his </a:t>
            </a:r>
            <a:r>
              <a:rPr lang="en-US" b="1" dirty="0" smtClean="0"/>
              <a:t>tentative writes </a:t>
            </a:r>
            <a:r>
              <a:rPr lang="en-US" dirty="0" smtClean="0"/>
              <a:t>into that DB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If </a:t>
            </a:r>
            <a:r>
              <a:rPr lang="en-US" b="1" dirty="0" smtClean="0"/>
              <a:t>X’s</a:t>
            </a:r>
            <a:r>
              <a:rPr lang="en-US" dirty="0" smtClean="0"/>
              <a:t> highest CSN </a:t>
            </a:r>
            <a:r>
              <a:rPr lang="en-US" b="1" dirty="0" smtClean="0"/>
              <a:t>greater than mine,</a:t>
            </a:r>
          </a:p>
          <a:p>
            <a:pPr lvl="1"/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can ignore </a:t>
            </a:r>
            <a:r>
              <a:rPr lang="en-US" dirty="0" smtClean="0"/>
              <a:t>my DB!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Syncing with trimmed logs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about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tentative updates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 tells A: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highest local TS for each other node</a:t>
            </a:r>
          </a:p>
          <a:p>
            <a:pPr lvl="1"/>
            <a:r>
              <a:rPr lang="en-US" i="1" dirty="0" smtClean="0"/>
              <a:t>e.g.</a:t>
            </a:r>
            <a:r>
              <a:rPr lang="en-US" dirty="0" smtClean="0"/>
              <a:t>, “X 30, Y 20”</a:t>
            </a:r>
          </a:p>
          <a:p>
            <a:pPr lvl="1"/>
            <a:r>
              <a:rPr lang="en-US" dirty="0" smtClean="0"/>
              <a:t>In response, A </a:t>
            </a:r>
            <a:r>
              <a:rPr lang="en-US" dirty="0"/>
              <a:t>sends all X's updates after </a:t>
            </a:r>
            <a:r>
              <a:rPr lang="en-US" dirty="0" smtClean="0"/>
              <a:t>〈-,30,X〉, </a:t>
            </a:r>
            <a:r>
              <a:rPr lang="en-US" dirty="0"/>
              <a:t>all Y's updates after </a:t>
            </a:r>
            <a:r>
              <a:rPr lang="en-US" dirty="0" smtClean="0"/>
              <a:t>〈-,20,X〉, </a:t>
            </a:r>
            <a:r>
              <a:rPr lang="en-US" i="1" dirty="0" smtClean="0"/>
              <a:t>&amp; 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sync, quickly?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815634" y="2404647"/>
            <a:ext cx="3643720" cy="2141339"/>
            <a:chOff x="2815634" y="2537650"/>
            <a:chExt cx="3643720" cy="2141339"/>
          </a:xfrm>
        </p:grpSpPr>
        <p:sp>
          <p:nvSpPr>
            <p:cNvPr id="7" name="Rectangle 6"/>
            <p:cNvSpPr/>
            <p:nvPr/>
          </p:nvSpPr>
          <p:spPr>
            <a:xfrm>
              <a:off x="3405034" y="2537650"/>
              <a:ext cx="396240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smtClean="0">
                  <a:solidFill>
                    <a:schemeClr val="tx1"/>
                  </a:solidFill>
                  <a:latin typeface="+mn-lt"/>
                </a:rPr>
                <a:t>A</a:t>
              </a:r>
              <a:endParaRPr lang="en-US" sz="28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75561" y="2550622"/>
              <a:ext cx="396240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+mn-lt"/>
                </a:rPr>
                <a:t>B</a:t>
              </a:r>
              <a:endParaRPr lang="en-US" sz="28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20439" y="3094029"/>
              <a:ext cx="1560368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20438" y="3094029"/>
              <a:ext cx="1560368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〈-,10,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88007" y="3094029"/>
              <a:ext cx="1571347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〈-,10,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15634" y="3490269"/>
              <a:ext cx="1565171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〈-,20, Y〉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15634" y="3886509"/>
              <a:ext cx="1565171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〈-,30,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15634" y="4282749"/>
              <a:ext cx="1565171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〈-,40,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88007" y="3490269"/>
              <a:ext cx="1571347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n-lt"/>
                </a:rPr>
                <a:t>〈-,20, Y〉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8007" y="3886509"/>
              <a:ext cx="1571347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smtClean="0">
                  <a:solidFill>
                    <a:schemeClr val="tx1"/>
                  </a:solidFill>
                  <a:latin typeface="+mn-lt"/>
                </a:rPr>
                <a:t>〈-,30, X〉</a:t>
              </a:r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88007" y="4282749"/>
              <a:ext cx="1571347" cy="396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477289" y="5317937"/>
            <a:ext cx="8113222" cy="10988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0" dirty="0">
                <a:solidFill>
                  <a:schemeClr val="tx1"/>
                </a:solidFill>
              </a:rPr>
              <a:t>This is a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version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vector </a:t>
            </a:r>
            <a:r>
              <a:rPr lang="en-US" sz="2800" b="0" dirty="0" smtClean="0">
                <a:solidFill>
                  <a:schemeClr val="tx1"/>
                </a:solidFill>
              </a:rPr>
              <a:t>(“F” </a:t>
            </a:r>
            <a:r>
              <a:rPr lang="en-US" sz="2800" b="0" dirty="0">
                <a:solidFill>
                  <a:schemeClr val="tx1"/>
                </a:solidFill>
              </a:rPr>
              <a:t>vector in Figure </a:t>
            </a:r>
            <a:r>
              <a:rPr lang="en-US" sz="2800" b="0" dirty="0" smtClean="0">
                <a:solidFill>
                  <a:schemeClr val="tx1"/>
                </a:solidFill>
              </a:rPr>
              <a:t>4)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A’s </a:t>
            </a:r>
            <a:r>
              <a:rPr lang="en-US" sz="2800" dirty="0">
                <a:solidFill>
                  <a:schemeClr val="tx1"/>
                </a:solidFill>
              </a:rPr>
              <a:t>F: </a:t>
            </a:r>
            <a:r>
              <a:rPr lang="en-US" sz="2800" b="0" dirty="0">
                <a:solidFill>
                  <a:schemeClr val="tx1"/>
                </a:solidFill>
              </a:rPr>
              <a:t>[X:40,Y:20]  </a:t>
            </a:r>
            <a:r>
              <a:rPr lang="en-US" sz="2800" b="0" dirty="0" smtClean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B’s </a:t>
            </a:r>
            <a:r>
              <a:rPr lang="en-US" sz="2800" dirty="0">
                <a:solidFill>
                  <a:schemeClr val="tx1"/>
                </a:solidFill>
              </a:rPr>
              <a:t>F:</a:t>
            </a:r>
            <a:r>
              <a:rPr lang="en-US" sz="2800" b="0" dirty="0">
                <a:solidFill>
                  <a:schemeClr val="tx1"/>
                </a:solidFill>
              </a:rPr>
              <a:t> [</a:t>
            </a:r>
            <a:r>
              <a:rPr lang="en-US" sz="2800" b="0" dirty="0" smtClean="0">
                <a:solidFill>
                  <a:schemeClr val="tx1"/>
                </a:solidFill>
              </a:rPr>
              <a:t>X:30,Y:20]</a:t>
            </a:r>
          </a:p>
        </p:txBody>
      </p:sp>
      <p:sp>
        <p:nvSpPr>
          <p:cNvPr id="19" name="Right Arrow 18"/>
          <p:cNvSpPr/>
          <p:nvPr/>
        </p:nvSpPr>
        <p:spPr>
          <a:xfrm rot="8100000">
            <a:off x="6233730" y="3349194"/>
            <a:ext cx="312773" cy="254852"/>
          </a:xfrm>
          <a:prstGeom prst="rightArrow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Right Arrow 19"/>
          <p:cNvSpPr/>
          <p:nvPr/>
        </p:nvSpPr>
        <p:spPr>
          <a:xfrm rot="8100000">
            <a:off x="6233729" y="3747851"/>
            <a:ext cx="312773" cy="254852"/>
          </a:xfrm>
          <a:prstGeom prst="rightArrow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320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Meeting room calendar </a:t>
            </a:r>
            <a:r>
              <a:rPr lang="en-US" b="1" dirty="0"/>
              <a:t>application </a:t>
            </a:r>
            <a:r>
              <a:rPr lang="en-US" dirty="0" smtClean="0"/>
              <a:t>as case study in ordering and conflicts in a distributed system with poor connectivity</a:t>
            </a:r>
          </a:p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calendar entry </a:t>
            </a:r>
            <a:r>
              <a:rPr lang="en-US" dirty="0" smtClean="0"/>
              <a:t>= room, time, set of participants</a:t>
            </a:r>
          </a:p>
          <a:p>
            <a:endParaRPr lang="en-US" dirty="0"/>
          </a:p>
          <a:p>
            <a:r>
              <a:rPr lang="en-US" spc="-150" dirty="0" smtClean="0"/>
              <a:t>Want </a:t>
            </a:r>
            <a:r>
              <a:rPr lang="en-US" b="1" spc="-150" dirty="0" smtClean="0">
                <a:solidFill>
                  <a:schemeClr val="accent3">
                    <a:lumMod val="50000"/>
                  </a:schemeClr>
                </a:solidFill>
              </a:rPr>
              <a:t>everyone</a:t>
            </a:r>
            <a:r>
              <a:rPr lang="en-US" spc="-15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pc="-150" dirty="0" smtClean="0"/>
              <a:t>to see the </a:t>
            </a:r>
            <a:r>
              <a:rPr lang="en-US" b="1" spc="-150" dirty="0" smtClean="0">
                <a:solidFill>
                  <a:schemeClr val="accent3">
                    <a:lumMod val="50000"/>
                  </a:schemeClr>
                </a:solidFill>
              </a:rPr>
              <a:t>same</a:t>
            </a:r>
            <a:r>
              <a:rPr lang="en-US" spc="-15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pc="-150" dirty="0" smtClean="0"/>
              <a:t>set of entries, </a:t>
            </a:r>
            <a:r>
              <a:rPr lang="en-US" b="1" spc="-150" dirty="0" smtClean="0">
                <a:solidFill>
                  <a:schemeClr val="accent3">
                    <a:lumMod val="50000"/>
                  </a:schemeClr>
                </a:solidFill>
              </a:rPr>
              <a:t>eventually</a:t>
            </a:r>
          </a:p>
          <a:p>
            <a:pPr lvl="1"/>
            <a:r>
              <a:rPr lang="en-US" dirty="0" smtClean="0"/>
              <a:t>Else users may </a:t>
            </a:r>
            <a:r>
              <a:rPr lang="en-US" b="1" dirty="0" smtClean="0">
                <a:solidFill>
                  <a:srgbClr val="FF0000"/>
                </a:solidFill>
              </a:rPr>
              <a:t>double-book room</a:t>
            </a:r>
            <a:endParaRPr lang="en-US" dirty="0" smtClean="0"/>
          </a:p>
          <a:p>
            <a:pPr lvl="2"/>
            <a:r>
              <a:rPr lang="en-US" dirty="0" smtClean="0"/>
              <a:t>or avoid using an </a:t>
            </a:r>
            <a:r>
              <a:rPr lang="en-US" b="1" dirty="0" smtClean="0">
                <a:solidFill>
                  <a:srgbClr val="FF0000"/>
                </a:solidFill>
              </a:rPr>
              <a:t>empty </a:t>
            </a:r>
            <a:r>
              <a:rPr lang="en-US" dirty="0" smtClean="0"/>
              <a:t>room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Bayou: A Weakly Connected</a:t>
            </a:r>
            <a:br>
              <a:rPr lang="en-US" sz="3200" dirty="0" smtClean="0"/>
            </a:br>
            <a:r>
              <a:rPr lang="en-US" sz="3200" dirty="0" smtClean="0"/>
              <a:t>Replicated Storage System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10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New server </a:t>
            </a:r>
            <a:r>
              <a:rPr lang="en-US" sz="3200" b="1" dirty="0" smtClean="0"/>
              <a:t>Z</a:t>
            </a:r>
            <a:r>
              <a:rPr lang="en-US" sz="3200" dirty="0" smtClean="0"/>
              <a:t> joins.  Could </a:t>
            </a:r>
            <a:r>
              <a:rPr lang="en-US" sz="3200" dirty="0"/>
              <a:t>it just start generating writes, </a:t>
            </a:r>
            <a:r>
              <a:rPr lang="en-US" sz="3200" i="1" dirty="0"/>
              <a:t>e.g</a:t>
            </a:r>
            <a:r>
              <a:rPr lang="en-US" sz="3200" i="1" dirty="0" smtClean="0"/>
              <a:t>.</a:t>
            </a:r>
            <a:r>
              <a:rPr lang="en-US" sz="3200" dirty="0" smtClean="0"/>
              <a:t> 〈-, 1, Z〉?</a:t>
            </a:r>
            <a:endParaRPr lang="en-US" sz="3200" dirty="0"/>
          </a:p>
          <a:p>
            <a:pPr lvl="1"/>
            <a:r>
              <a:rPr lang="en-US" sz="3200" dirty="0" smtClean="0"/>
              <a:t>And </a:t>
            </a:r>
            <a:r>
              <a:rPr lang="en-US" sz="3200" dirty="0"/>
              <a:t>other nodes just start including </a:t>
            </a:r>
            <a:r>
              <a:rPr lang="en-US" sz="3200" b="1" dirty="0"/>
              <a:t>Z</a:t>
            </a:r>
            <a:r>
              <a:rPr lang="en-US" sz="3200" dirty="0"/>
              <a:t> </a:t>
            </a:r>
            <a:r>
              <a:rPr lang="en-US" sz="3200" dirty="0" smtClean="0"/>
              <a:t>in their version vectors?</a:t>
            </a:r>
          </a:p>
          <a:p>
            <a:endParaRPr lang="en-US" sz="3200" dirty="0"/>
          </a:p>
          <a:p>
            <a:r>
              <a:rPr lang="en-US" sz="3200" dirty="0" smtClean="0"/>
              <a:t>If </a:t>
            </a:r>
            <a:r>
              <a:rPr lang="en-US" sz="3200" b="1" dirty="0"/>
              <a:t>A</a:t>
            </a:r>
            <a:r>
              <a:rPr lang="en-US" sz="3200" dirty="0"/>
              <a:t> syncs to </a:t>
            </a:r>
            <a:r>
              <a:rPr lang="en-US" sz="3200" b="1" dirty="0"/>
              <a:t>B</a:t>
            </a:r>
            <a:r>
              <a:rPr lang="en-US" sz="3200" dirty="0"/>
              <a:t>, </a:t>
            </a:r>
            <a:r>
              <a:rPr lang="en-US" sz="3200" b="1" dirty="0"/>
              <a:t>A</a:t>
            </a:r>
            <a:r>
              <a:rPr lang="en-US" sz="3200" dirty="0"/>
              <a:t> has </a:t>
            </a:r>
            <a:r>
              <a:rPr lang="en-US" sz="3200" dirty="0" smtClean="0"/>
              <a:t>〈-, 10, Z〉</a:t>
            </a:r>
          </a:p>
          <a:p>
            <a:pPr lvl="1"/>
            <a:r>
              <a:rPr lang="en-US" sz="3200" dirty="0" smtClean="0"/>
              <a:t>But, </a:t>
            </a:r>
            <a:r>
              <a:rPr lang="en-US" sz="3200" b="1" dirty="0" smtClean="0"/>
              <a:t>B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has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no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/>
              <a:t>in </a:t>
            </a:r>
            <a:r>
              <a:rPr lang="en-US" sz="3200" dirty="0" smtClean="0"/>
              <a:t>its version vector</a:t>
            </a:r>
            <a:endParaRPr lang="en-US" sz="3200" dirty="0"/>
          </a:p>
          <a:p>
            <a:pPr lvl="1"/>
            <a:endParaRPr lang="en-US" sz="3200" dirty="0" smtClean="0"/>
          </a:p>
          <a:p>
            <a:pPr lvl="1"/>
            <a:r>
              <a:rPr lang="en-US" sz="3200" spc="-150" dirty="0" smtClean="0"/>
              <a:t>A </a:t>
            </a:r>
            <a:r>
              <a:rPr lang="en-US" sz="3200" b="1" spc="-150" dirty="0">
                <a:solidFill>
                  <a:schemeClr val="accent3">
                    <a:lumMod val="50000"/>
                  </a:schemeClr>
                </a:solidFill>
              </a:rPr>
              <a:t>should pretend </a:t>
            </a:r>
            <a:r>
              <a:rPr lang="en-US" sz="3200" spc="-150" dirty="0" smtClean="0"/>
              <a:t>B’s version vector was </a:t>
            </a:r>
            <a:r>
              <a:rPr lang="en-US" sz="3200" spc="-150" dirty="0"/>
              <a:t>[</a:t>
            </a:r>
            <a:r>
              <a:rPr lang="en-US" sz="3200" b="1" spc="-150" dirty="0"/>
              <a:t>Z:0</a:t>
            </a:r>
            <a:r>
              <a:rPr lang="en-US" sz="3200" spc="-150" dirty="0"/>
              <a:t>,...]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5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want to stop including </a:t>
            </a:r>
            <a:r>
              <a:rPr lang="en-US" b="1" dirty="0"/>
              <a:t>Z</a:t>
            </a:r>
            <a:r>
              <a:rPr lang="en-US" dirty="0"/>
              <a:t> in </a:t>
            </a:r>
            <a:r>
              <a:rPr lang="en-US" dirty="0" smtClean="0"/>
              <a:t>version vectors!</a:t>
            </a:r>
          </a:p>
          <a:p>
            <a:endParaRPr lang="en-US" dirty="0" smtClean="0"/>
          </a:p>
          <a:p>
            <a:r>
              <a:rPr lang="en-US" b="1" dirty="0" smtClean="0"/>
              <a:t>Z</a:t>
            </a:r>
            <a:r>
              <a:rPr lang="en-US" dirty="0" smtClean="0"/>
              <a:t> </a:t>
            </a:r>
            <a:r>
              <a:rPr lang="en-US" dirty="0"/>
              <a:t>sends </a:t>
            </a:r>
            <a:r>
              <a:rPr lang="en-US" dirty="0" smtClean="0"/>
              <a:t>update: </a:t>
            </a:r>
            <a:r>
              <a:rPr lang="en-US" b="1" dirty="0" smtClean="0"/>
              <a:t>〈-, ?, </a:t>
            </a:r>
            <a:r>
              <a:rPr lang="en-US" b="1" dirty="0" err="1" smtClean="0"/>
              <a:t>Z〉“retiring</a:t>
            </a:r>
            <a:r>
              <a:rPr lang="en-US" b="1" dirty="0" smtClean="0"/>
              <a:t>”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see a retirement update, omit </a:t>
            </a:r>
            <a:r>
              <a:rPr lang="en-US" b="1" dirty="0"/>
              <a:t>Z</a:t>
            </a:r>
            <a:r>
              <a:rPr lang="en-US" dirty="0"/>
              <a:t> from </a:t>
            </a:r>
            <a:r>
              <a:rPr lang="en-US" dirty="0" smtClean="0"/>
              <a:t>VV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Problem: </a:t>
            </a:r>
            <a:r>
              <a:rPr lang="en-US" dirty="0" smtClean="0"/>
              <a:t>How </a:t>
            </a:r>
            <a:r>
              <a:rPr lang="en-US" dirty="0"/>
              <a:t>to deal with a VV that's missing Z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has log entries from Z, but </a:t>
            </a:r>
            <a:r>
              <a:rPr lang="en-US" dirty="0" smtClean="0"/>
              <a:t>B’s </a:t>
            </a:r>
            <a:r>
              <a:rPr lang="en-US" dirty="0"/>
              <a:t>VV has no Z </a:t>
            </a:r>
            <a:r>
              <a:rPr lang="en-US" dirty="0" smtClean="0"/>
              <a:t>entry</a:t>
            </a:r>
          </a:p>
          <a:p>
            <a:pPr lvl="2"/>
            <a:r>
              <a:rPr lang="en-US" i="1" dirty="0" smtClean="0"/>
              <a:t>e.g</a:t>
            </a:r>
            <a:r>
              <a:rPr lang="en-US" i="1" dirty="0"/>
              <a:t>. </a:t>
            </a:r>
            <a:r>
              <a:rPr lang="en-US" dirty="0"/>
              <a:t>A has </a:t>
            </a:r>
            <a:r>
              <a:rPr lang="en-US" dirty="0" smtClean="0"/>
              <a:t>〈-, 25, Z〉, B’s </a:t>
            </a:r>
            <a:r>
              <a:rPr lang="en-US" dirty="0"/>
              <a:t>VV is just [A:20, B:21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Maybe </a:t>
            </a:r>
            <a:r>
              <a:rPr lang="en-US" b="1" dirty="0"/>
              <a:t>Z</a:t>
            </a:r>
            <a:r>
              <a:rPr lang="en-US" dirty="0"/>
              <a:t> has </a:t>
            </a:r>
            <a:r>
              <a:rPr lang="en-US" b="1" dirty="0"/>
              <a:t>retired,</a:t>
            </a:r>
            <a:r>
              <a:rPr lang="en-US" dirty="0"/>
              <a:t> B knows, A does </a:t>
            </a:r>
            <a:r>
              <a:rPr lang="en-US" dirty="0" smtClean="0"/>
              <a:t>not</a:t>
            </a:r>
          </a:p>
          <a:p>
            <a:pPr lvl="1"/>
            <a:r>
              <a:rPr lang="en-US" dirty="0" smtClean="0"/>
              <a:t>Maybe </a:t>
            </a:r>
            <a:r>
              <a:rPr lang="en-US" b="1" dirty="0"/>
              <a:t>Z</a:t>
            </a:r>
            <a:r>
              <a:rPr lang="en-US" dirty="0"/>
              <a:t> is </a:t>
            </a:r>
            <a:r>
              <a:rPr lang="en-US" b="1" dirty="0"/>
              <a:t>new,</a:t>
            </a:r>
            <a:r>
              <a:rPr lang="en-US" dirty="0"/>
              <a:t> A knows, B does </a:t>
            </a:r>
            <a:r>
              <a:rPr lang="en-US" dirty="0" smtClean="0"/>
              <a:t>not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retirement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8321" y="5874733"/>
            <a:ext cx="571115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800" b="0" dirty="0">
                <a:latin typeface="Arial" charset="0"/>
                <a:ea typeface="Arial" charset="0"/>
                <a:cs typeface="Arial" charset="0"/>
              </a:rPr>
              <a:t>Need a way </a:t>
            </a:r>
            <a:r>
              <a:rPr lang="en-US" sz="2800" b="0">
                <a:latin typeface="Arial" charset="0"/>
                <a:ea typeface="Arial" charset="0"/>
                <a:cs typeface="Arial" charset="0"/>
              </a:rPr>
              <a:t>to </a:t>
            </a:r>
            <a:r>
              <a:rPr lang="en-US" sz="280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disambiguate</a:t>
            </a:r>
            <a:endParaRPr lang="en-US" sz="2800" b="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46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Idea: </a:t>
            </a:r>
            <a:r>
              <a:rPr lang="en-US" sz="3200" dirty="0" smtClean="0"/>
              <a:t>Z </a:t>
            </a:r>
            <a:r>
              <a:rPr lang="en-US" sz="3200" dirty="0"/>
              <a:t>joins by contacting some server </a:t>
            </a:r>
            <a:r>
              <a:rPr lang="en-US" sz="3200" dirty="0" smtClean="0"/>
              <a:t>X</a:t>
            </a:r>
          </a:p>
          <a:p>
            <a:pPr lvl="1"/>
            <a:r>
              <a:rPr lang="en-US" sz="3200" b="1" dirty="0" smtClean="0"/>
              <a:t>New server identifier: </a:t>
            </a:r>
            <a:r>
              <a:rPr lang="en-US" sz="3200" dirty="0" smtClean="0"/>
              <a:t>id now is </a:t>
            </a: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〈</a:t>
            </a:r>
            <a:r>
              <a:rPr lang="en-US" sz="3200" b="1" dirty="0" err="1" smtClean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n-US" sz="3200" b="1" baseline="-25000" dirty="0" err="1" smtClean="0">
                <a:solidFill>
                  <a:schemeClr val="accent5">
                    <a:lumMod val="50000"/>
                  </a:schemeClr>
                </a:solidFill>
              </a:rPr>
              <a:t>z</a:t>
            </a: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, X〉</a:t>
            </a:r>
          </a:p>
          <a:p>
            <a:pPr lvl="2"/>
            <a:r>
              <a:rPr lang="en-US" sz="3200" dirty="0" err="1" smtClean="0"/>
              <a:t>T</a:t>
            </a:r>
            <a:r>
              <a:rPr lang="en-US" sz="3200" baseline="-25000" dirty="0" err="1" smtClean="0"/>
              <a:t>z</a:t>
            </a:r>
            <a:r>
              <a:rPr lang="en-US" sz="3200" dirty="0" smtClean="0"/>
              <a:t> </a:t>
            </a:r>
            <a:r>
              <a:rPr lang="en-US" sz="3200" dirty="0"/>
              <a:t>is </a:t>
            </a: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X’s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logical clock </a:t>
            </a:r>
            <a:r>
              <a:rPr lang="en-US" sz="3200" dirty="0"/>
              <a:t>as of when Z </a:t>
            </a:r>
            <a:r>
              <a:rPr lang="en-US" sz="3200" dirty="0" smtClean="0"/>
              <a:t>joined</a:t>
            </a:r>
          </a:p>
          <a:p>
            <a:endParaRPr lang="en-US" sz="3200" dirty="0" smtClean="0"/>
          </a:p>
          <a:p>
            <a:r>
              <a:rPr lang="en-US" sz="3200" b="1" dirty="0" smtClean="0"/>
              <a:t>X</a:t>
            </a:r>
            <a:r>
              <a:rPr lang="en-US" sz="3200" dirty="0" smtClean="0"/>
              <a:t> issues update </a:t>
            </a:r>
            <a:r>
              <a:rPr lang="en-US" sz="3200" b="1" dirty="0" smtClean="0"/>
              <a:t>〈-, </a:t>
            </a:r>
            <a:r>
              <a:rPr lang="en-US" sz="3200" b="1" dirty="0" err="1" smtClean="0"/>
              <a:t>T</a:t>
            </a:r>
            <a:r>
              <a:rPr lang="en-US" sz="3200" b="1" baseline="-25000" dirty="0" err="1" smtClean="0"/>
              <a:t>z</a:t>
            </a:r>
            <a:r>
              <a:rPr lang="en-US" sz="3200" b="1" dirty="0" smtClean="0"/>
              <a:t>, X〉 “new </a:t>
            </a:r>
            <a:r>
              <a:rPr lang="en-US" sz="3200" b="1" dirty="0"/>
              <a:t>server </a:t>
            </a:r>
            <a:r>
              <a:rPr lang="en-US" sz="3200" b="1" dirty="0" smtClean="0"/>
              <a:t>Z”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Bayou’s </a:t>
            </a:r>
            <a:r>
              <a:rPr lang="en-US" dirty="0"/>
              <a:t>retirement plan</a:t>
            </a:r>
          </a:p>
        </p:txBody>
      </p:sp>
    </p:spTree>
    <p:extLst>
      <p:ext uri="{BB962C8B-B14F-4D97-AF65-F5344CB8AC3E}">
        <p14:creationId xmlns:p14="http://schemas.microsoft.com/office/powerpoint/2010/main" val="11054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Z’s </a:t>
            </a:r>
            <a:r>
              <a:rPr lang="en-US" dirty="0"/>
              <a:t>ID is </a:t>
            </a:r>
            <a:r>
              <a:rPr lang="en-US" dirty="0" smtClean="0"/>
              <a:t>〈20, X〉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syncs to </a:t>
            </a:r>
            <a:r>
              <a:rPr lang="en-US" dirty="0" smtClean="0"/>
              <a:t>B</a:t>
            </a:r>
          </a:p>
          <a:p>
            <a:pPr lvl="1"/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has log entry from </a:t>
            </a:r>
            <a:r>
              <a:rPr lang="en-US" b="1" dirty="0" smtClean="0"/>
              <a:t>Z: 〈-, 25, 〈20,X〉〉</a:t>
            </a:r>
          </a:p>
          <a:p>
            <a:pPr lvl="1"/>
            <a:r>
              <a:rPr lang="en-US" b="1" dirty="0" smtClean="0"/>
              <a:t>B’s</a:t>
            </a:r>
            <a:r>
              <a:rPr lang="en-US" dirty="0" smtClean="0"/>
              <a:t> </a:t>
            </a:r>
            <a:r>
              <a:rPr lang="en-US" dirty="0"/>
              <a:t>VV has </a:t>
            </a:r>
            <a:r>
              <a:rPr lang="en-US" b="1" dirty="0"/>
              <a:t>no Z </a:t>
            </a:r>
            <a:r>
              <a:rPr lang="en-US" b="1" dirty="0" smtClean="0"/>
              <a:t>entry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case: </a:t>
            </a:r>
            <a:r>
              <a:rPr lang="en-US" dirty="0" smtClean="0"/>
              <a:t>B’s </a:t>
            </a:r>
            <a:r>
              <a:rPr lang="en-US" dirty="0"/>
              <a:t>VV: [</a:t>
            </a:r>
            <a:r>
              <a:rPr lang="en-US" b="1" dirty="0"/>
              <a:t>X:10</a:t>
            </a:r>
            <a:r>
              <a:rPr lang="en-US" dirty="0"/>
              <a:t>, </a:t>
            </a:r>
            <a:r>
              <a:rPr lang="en-US" dirty="0" smtClean="0"/>
              <a:t>...]</a:t>
            </a:r>
          </a:p>
          <a:p>
            <a:pPr lvl="1"/>
            <a:r>
              <a:rPr lang="en-US" spc="-150" dirty="0" smtClean="0"/>
              <a:t>10 </a:t>
            </a:r>
            <a:r>
              <a:rPr lang="en-US" spc="-150" dirty="0"/>
              <a:t>&lt; </a:t>
            </a:r>
            <a:r>
              <a:rPr lang="en-US" spc="-150" dirty="0" smtClean="0"/>
              <a:t>20, so B hasn’t </a:t>
            </a:r>
            <a:r>
              <a:rPr lang="en-US" spc="-150" dirty="0"/>
              <a:t>yet seen </a:t>
            </a:r>
            <a:r>
              <a:rPr lang="en-US" spc="-150" dirty="0" smtClean="0"/>
              <a:t>X’s “new </a:t>
            </a:r>
            <a:r>
              <a:rPr lang="en-US" spc="-150" dirty="0"/>
              <a:t>server </a:t>
            </a:r>
            <a:r>
              <a:rPr lang="en-US" spc="-150" dirty="0" smtClean="0"/>
              <a:t>Z” update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other case: </a:t>
            </a:r>
            <a:r>
              <a:rPr lang="en-US" dirty="0" smtClean="0"/>
              <a:t>B’s </a:t>
            </a:r>
            <a:r>
              <a:rPr lang="en-US" dirty="0"/>
              <a:t>VV: [</a:t>
            </a:r>
            <a:r>
              <a:rPr lang="en-US" b="1" dirty="0"/>
              <a:t>X:30</a:t>
            </a:r>
            <a:r>
              <a:rPr lang="en-US" dirty="0"/>
              <a:t>, </a:t>
            </a:r>
            <a:r>
              <a:rPr lang="en-US" dirty="0" smtClean="0"/>
              <a:t>...]</a:t>
            </a:r>
          </a:p>
          <a:p>
            <a:pPr lvl="1"/>
            <a:r>
              <a:rPr lang="en-US" dirty="0" smtClean="0"/>
              <a:t>20 </a:t>
            </a:r>
            <a:r>
              <a:rPr lang="en-US" dirty="0"/>
              <a:t>&lt; </a:t>
            </a:r>
            <a:r>
              <a:rPr lang="en-US" dirty="0" smtClean="0"/>
              <a:t>30, so B </a:t>
            </a:r>
            <a:r>
              <a:rPr lang="en-US" dirty="0"/>
              <a:t>once knew about Z, but then saw a retirement update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Bayou’s retirement plan</a:t>
            </a:r>
          </a:p>
        </p:txBody>
      </p:sp>
    </p:spTree>
    <p:extLst>
      <p:ext uri="{BB962C8B-B14F-4D97-AF65-F5344CB8AC3E}">
        <p14:creationId xmlns:p14="http://schemas.microsoft.com/office/powerpoint/2010/main" val="27378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i="1" dirty="0"/>
              <a:t>Is eventual consistency a useful </a:t>
            </a:r>
            <a:r>
              <a:rPr lang="en-US" i="1" dirty="0" smtClean="0"/>
              <a:t>idea?</a:t>
            </a:r>
          </a:p>
          <a:p>
            <a:r>
              <a:rPr lang="en-US" b="1" dirty="0" smtClean="0"/>
              <a:t>Yes</a:t>
            </a:r>
            <a:r>
              <a:rPr lang="en-US" b="1" dirty="0"/>
              <a:t>: </a:t>
            </a:r>
            <a:r>
              <a:rPr lang="en-US" dirty="0"/>
              <a:t>people want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fast writes to local copies  </a:t>
            </a:r>
            <a:r>
              <a:rPr lang="en-US" dirty="0" smtClean="0"/>
              <a:t>iPhone sync</a:t>
            </a:r>
            <a:r>
              <a:rPr lang="en-US" dirty="0"/>
              <a:t>, Dropbox,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Dynamo</a:t>
            </a:r>
            <a:r>
              <a:rPr lang="en-US" dirty="0" smtClean="0"/>
              <a:t>,</a:t>
            </a:r>
            <a:r>
              <a:rPr lang="en-US" i="1" dirty="0" smtClean="0"/>
              <a:t> &amp; c.</a:t>
            </a:r>
          </a:p>
          <a:p>
            <a:endParaRPr lang="en-US" dirty="0"/>
          </a:p>
          <a:p>
            <a:r>
              <a:rPr lang="en-US" i="1" dirty="0" smtClean="0"/>
              <a:t>Are </a:t>
            </a:r>
            <a:r>
              <a:rPr lang="en-US" i="1" dirty="0"/>
              <a:t>update conflicts a real problem?  </a:t>
            </a:r>
            <a:endParaRPr lang="en-US" i="1" dirty="0" smtClean="0"/>
          </a:p>
          <a:p>
            <a:r>
              <a:rPr lang="en-US" dirty="0" smtClean="0"/>
              <a:t>Yes—all </a:t>
            </a:r>
            <a:r>
              <a:rPr lang="en-US" dirty="0"/>
              <a:t>systems have some more or less awkward </a:t>
            </a:r>
            <a:r>
              <a:rPr lang="en-US" dirty="0" smtClean="0"/>
              <a:t>solution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/>
              <a:t>step back</a:t>
            </a:r>
          </a:p>
        </p:txBody>
      </p:sp>
    </p:spTree>
    <p:extLst>
      <p:ext uri="{BB962C8B-B14F-4D97-AF65-F5344CB8AC3E}">
        <p14:creationId xmlns:p14="http://schemas.microsoft.com/office/powerpoint/2010/main" val="162329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i.e</a:t>
            </a:r>
            <a:r>
              <a:rPr lang="en-US" i="1" dirty="0"/>
              <a:t>.</a:t>
            </a:r>
            <a:r>
              <a:rPr lang="en-US" dirty="0"/>
              <a:t> </a:t>
            </a:r>
            <a:r>
              <a:rPr lang="en-US" dirty="0" smtClean="0"/>
              <a:t>update function log, </a:t>
            </a:r>
            <a:r>
              <a:rPr lang="en-US" dirty="0"/>
              <a:t>version vectors, tentative </a:t>
            </a:r>
            <a:r>
              <a:rPr lang="en-US" dirty="0" smtClean="0"/>
              <a:t>ops</a:t>
            </a:r>
          </a:p>
          <a:p>
            <a:endParaRPr lang="en-US" dirty="0"/>
          </a:p>
          <a:p>
            <a:r>
              <a:rPr lang="en-US" dirty="0"/>
              <a:t>Only critical if you want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peer-to-peer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sync</a:t>
            </a:r>
          </a:p>
          <a:p>
            <a:pPr lvl="1"/>
            <a:r>
              <a:rPr lang="en-US" i="1" dirty="0"/>
              <a:t>i</a:t>
            </a:r>
            <a:r>
              <a:rPr lang="en-US" i="1" dirty="0" smtClean="0"/>
              <a:t>.e</a:t>
            </a:r>
            <a:r>
              <a:rPr lang="en-US" i="1" dirty="0"/>
              <a:t>. </a:t>
            </a:r>
            <a:r>
              <a:rPr lang="en-US" dirty="0"/>
              <a:t>both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disconnected operation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ad-hoc connectivity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/>
              <a:t>tolerable if humans are main consumers of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Otherwise </a:t>
            </a:r>
            <a:r>
              <a:rPr lang="en-US" dirty="0"/>
              <a:t>you can sync through a central server </a:t>
            </a:r>
            <a:endParaRPr lang="en-US" dirty="0" smtClean="0"/>
          </a:p>
          <a:p>
            <a:pPr lvl="1"/>
            <a:r>
              <a:rPr lang="en-US" dirty="0" smtClean="0"/>
              <a:t>Or </a:t>
            </a:r>
            <a:r>
              <a:rPr lang="en-US" dirty="0"/>
              <a:t>read locally but send updates through a </a:t>
            </a:r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</a:t>
            </a:r>
            <a:r>
              <a:rPr lang="en-US" dirty="0" smtClean="0"/>
              <a:t>Bayou’s </a:t>
            </a:r>
            <a:r>
              <a:rPr lang="en-US" dirty="0"/>
              <a:t>complexity warranted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5682" y="1447800"/>
            <a:ext cx="8249717" cy="5029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</a:rPr>
              <a:t>Update </a:t>
            </a:r>
            <a:r>
              <a:rPr lang="en-US" sz="3000" b="1" dirty="0">
                <a:solidFill>
                  <a:schemeClr val="accent5">
                    <a:lumMod val="50000"/>
                  </a:schemeClr>
                </a:solidFill>
              </a:rPr>
              <a:t>functions </a:t>
            </a:r>
            <a:r>
              <a:rPr lang="en-US" sz="3000" dirty="0"/>
              <a:t>for automatic application-driven conflict </a:t>
            </a:r>
            <a:r>
              <a:rPr lang="en-US" sz="3000" dirty="0" smtClean="0"/>
              <a:t>resolution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/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b="1" spc="-150" dirty="0" smtClean="0">
                <a:solidFill>
                  <a:schemeClr val="accent5">
                    <a:lumMod val="50000"/>
                  </a:schemeClr>
                </a:solidFill>
              </a:rPr>
              <a:t>Ordered </a:t>
            </a:r>
            <a:r>
              <a:rPr lang="en-US" sz="3000" b="1" spc="-150" dirty="0">
                <a:solidFill>
                  <a:schemeClr val="accent5">
                    <a:lumMod val="50000"/>
                  </a:schemeClr>
                </a:solidFill>
              </a:rPr>
              <a:t>update log </a:t>
            </a:r>
            <a:r>
              <a:rPr lang="en-US" sz="3000" spc="-150" dirty="0"/>
              <a:t>is the real truth, not the </a:t>
            </a:r>
            <a:r>
              <a:rPr lang="en-US" sz="3000" spc="-150" dirty="0" smtClean="0"/>
              <a:t>DB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/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Application of </a:t>
            </a: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</a:rPr>
              <a:t>Lamport logical clocks </a:t>
            </a:r>
            <a:r>
              <a:rPr lang="en-US" sz="3000" dirty="0"/>
              <a:t>for causal consistency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are Bayou’s take-away ideas?</a:t>
            </a:r>
            <a:endParaRPr lang="en-US" sz="3600" dirty="0"/>
          </a:p>
        </p:txBody>
      </p:sp>
      <p:sp>
        <p:nvSpPr>
          <p:cNvPr id="5" name="5-Point Star 4"/>
          <p:cNvSpPr/>
          <p:nvPr/>
        </p:nvSpPr>
        <p:spPr>
          <a:xfrm>
            <a:off x="263347" y="1452068"/>
            <a:ext cx="299923" cy="299923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38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Next </a:t>
            </a:r>
            <a:r>
              <a:rPr lang="en-US" sz="3600" b="1" dirty="0" smtClean="0"/>
              <a:t>topic: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Scaling Services: Key-Value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US" sz="36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295" y="179388"/>
            <a:ext cx="4723209" cy="629761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6461691"/>
            <a:ext cx="3143250" cy="395742"/>
          </a:xfrm>
          <a:prstGeom prst="rect">
            <a:avLst/>
          </a:prstGeom>
        </p:spPr>
        <p:txBody>
          <a:bodyPr/>
          <a:lstStyle/>
          <a:p>
            <a:r>
              <a:rPr lang="en-US" sz="1600" smtClean="0">
                <a:solidFill>
                  <a:schemeClr val="accent6">
                    <a:lumMod val="75000"/>
                  </a:schemeClr>
                </a:solidFill>
              </a:rPr>
              <a:t>BYTE Magazine (1991)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29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my calendar on a disconnected mobile phone</a:t>
            </a:r>
          </a:p>
          <a:p>
            <a:pPr lvl="1"/>
            <a:r>
              <a:rPr lang="en-US" i="1" dirty="0" smtClean="0"/>
              <a:t>i.e.,</a:t>
            </a:r>
            <a:r>
              <a:rPr lang="en-US" dirty="0" smtClean="0"/>
              <a:t> each user wants database replicated on her mobile device</a:t>
            </a:r>
          </a:p>
          <a:p>
            <a:pPr lvl="1"/>
            <a:r>
              <a:rPr lang="en-US" dirty="0" smtClean="0"/>
              <a:t>No master copy</a:t>
            </a:r>
          </a:p>
          <a:p>
            <a:endParaRPr lang="en-US" dirty="0"/>
          </a:p>
          <a:p>
            <a:r>
              <a:rPr lang="en-US" dirty="0" smtClean="0"/>
              <a:t>Phone has only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intermittent connectivity</a:t>
            </a:r>
          </a:p>
          <a:p>
            <a:pPr lvl="1"/>
            <a:r>
              <a:rPr lang="en-US" b="1" dirty="0" smtClean="0"/>
              <a:t>Mobile data </a:t>
            </a:r>
            <a:r>
              <a:rPr lang="en-US" dirty="0" smtClean="0"/>
              <a:t>expensive when roaming, </a:t>
            </a:r>
            <a:r>
              <a:rPr lang="en-US" b="1" dirty="0" smtClean="0"/>
              <a:t>Wi-Fi</a:t>
            </a:r>
            <a:r>
              <a:rPr lang="en-US" dirty="0" smtClean="0"/>
              <a:t> not everywhere, all the time</a:t>
            </a:r>
          </a:p>
          <a:p>
            <a:pPr lvl="1"/>
            <a:r>
              <a:rPr lang="en-US" b="1" dirty="0" smtClean="0"/>
              <a:t>Bluetooth</a:t>
            </a:r>
            <a:r>
              <a:rPr lang="en-US" dirty="0" smtClean="0"/>
              <a:t> useful for direct contact with other calendar users’ devices, but very short range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a central server?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8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two users are in Bluetooth range</a:t>
            </a:r>
          </a:p>
          <a:p>
            <a:endParaRPr lang="en-US" dirty="0"/>
          </a:p>
          <a:p>
            <a:r>
              <a:rPr lang="en-US" dirty="0" smtClean="0"/>
              <a:t>Each sends entire calendar database to other</a:t>
            </a:r>
          </a:p>
          <a:p>
            <a:endParaRPr lang="en-US" dirty="0"/>
          </a:p>
          <a:p>
            <a:r>
              <a:rPr lang="en-US" dirty="0" smtClean="0"/>
              <a:t>Possibly expend </a:t>
            </a:r>
            <a:r>
              <a:rPr lang="en-US" b="1" dirty="0" smtClean="0">
                <a:solidFill>
                  <a:srgbClr val="FF0000"/>
                </a:solidFill>
              </a:rPr>
              <a:t>lots of network bandwidth</a:t>
            </a:r>
          </a:p>
          <a:p>
            <a:endParaRPr lang="en-US" dirty="0"/>
          </a:p>
          <a:p>
            <a:r>
              <a:rPr lang="en-US" dirty="0" smtClean="0"/>
              <a:t>What if conflict, </a:t>
            </a:r>
            <a:r>
              <a:rPr lang="en-US" i="1" dirty="0" smtClean="0"/>
              <a:t>i.e.</a:t>
            </a:r>
            <a:r>
              <a:rPr lang="en-US" dirty="0" smtClean="0"/>
              <a:t>, two concurrent meetings?</a:t>
            </a:r>
          </a:p>
          <a:p>
            <a:pPr lvl="1"/>
            <a:r>
              <a:rPr lang="en-US" dirty="0" smtClean="0"/>
              <a:t>iPhone sync keeps both meetings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Want to do better: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automatic conflict resolution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complete databases?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6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Can’t</a:t>
            </a:r>
            <a:r>
              <a:rPr lang="en-US" dirty="0" smtClean="0"/>
              <a:t> just view the calendar database as abstract </a:t>
            </a:r>
            <a:r>
              <a:rPr lang="en-US" b="1" dirty="0" smtClean="0"/>
              <a:t>bits: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Too little information</a:t>
            </a:r>
            <a:r>
              <a:rPr lang="en-US" dirty="0" smtClean="0"/>
              <a:t> to resolve conflicts:</a:t>
            </a:r>
          </a:p>
          <a:p>
            <a:pPr lvl="2"/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“Both files have changed” can </a:t>
            </a:r>
            <a:r>
              <a:rPr lang="en-US" b="1" dirty="0" smtClean="0">
                <a:solidFill>
                  <a:srgbClr val="FF0000"/>
                </a:solidFill>
              </a:rPr>
              <a:t>falsely conclude </a:t>
            </a:r>
            <a:r>
              <a:rPr lang="en-US" dirty="0" smtClean="0"/>
              <a:t>entire databases conflict</a:t>
            </a:r>
          </a:p>
          <a:p>
            <a:pPr lvl="2"/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“Distinct record in each database changed” can </a:t>
            </a:r>
            <a:r>
              <a:rPr lang="en-US" b="1" dirty="0" smtClean="0">
                <a:solidFill>
                  <a:srgbClr val="FF0000"/>
                </a:solidFill>
              </a:rPr>
              <a:t>falsely conclude </a:t>
            </a:r>
            <a:r>
              <a:rPr lang="en-US" dirty="0" smtClean="0"/>
              <a:t>no conflict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Automatic </a:t>
            </a:r>
            <a:r>
              <a:rPr lang="en-US" sz="3600" dirty="0" smtClean="0"/>
              <a:t>conflict resolution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2570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intelligence that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knows how to resolve conflicts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like </a:t>
            </a:r>
            <a:r>
              <a:rPr lang="en-US" b="1" dirty="0"/>
              <a:t>users’ updates:</a:t>
            </a:r>
            <a:r>
              <a:rPr lang="en-US" dirty="0"/>
              <a:t> read database, think, change request to eliminate conflict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Must </a:t>
            </a:r>
            <a:r>
              <a:rPr lang="en-US" dirty="0"/>
              <a:t>ensure all nodes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resolve conflicts in the same way </a:t>
            </a:r>
            <a:r>
              <a:rPr lang="en-US" dirty="0"/>
              <a:t>to keep replicas consistent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Application-specific conflict </a:t>
            </a:r>
            <a:r>
              <a:rPr lang="en-US" sz="3600" dirty="0" smtClean="0"/>
              <a:t>resolution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8053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tx1"/>
          </a:solidFill>
          <a:prstDash val="soli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dirty="0" smtClean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ysDash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38883</TotalTime>
  <Words>3778</Words>
  <Application>Microsoft Macintosh PowerPoint</Application>
  <PresentationFormat>On-screen Show (4:3)</PresentationFormat>
  <Paragraphs>634</Paragraphs>
  <Slides>47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Calibri</vt:lpstr>
      <vt:lpstr>Courier New</vt:lpstr>
      <vt:lpstr>ＭＳ Ｐゴシック</vt:lpstr>
      <vt:lpstr>Times New Roman</vt:lpstr>
      <vt:lpstr>Wingdings</vt:lpstr>
      <vt:lpstr>Arial</vt:lpstr>
      <vt:lpstr>1_Office Theme</vt:lpstr>
      <vt:lpstr>Eventual Consistency: Bayou</vt:lpstr>
      <vt:lpstr>Availability versus consistency </vt:lpstr>
      <vt:lpstr>Eventual consistency</vt:lpstr>
      <vt:lpstr>Bayou: A Weakly Connected Replicated Storage System</vt:lpstr>
      <vt:lpstr>BYTE Magazine (1991)</vt:lpstr>
      <vt:lpstr>What’s wrong with a central server?</vt:lpstr>
      <vt:lpstr>Swap complete databases?</vt:lpstr>
      <vt:lpstr>Automatic conflict resolution</vt:lpstr>
      <vt:lpstr>Application-specific conflict resolution</vt:lpstr>
      <vt:lpstr>What’s in a write?</vt:lpstr>
      <vt:lpstr>Problem</vt:lpstr>
      <vt:lpstr>Insight: Total ordering of updates</vt:lpstr>
      <vt:lpstr>Agreeing on the update order</vt:lpstr>
      <vt:lpstr>Write log example</vt:lpstr>
      <vt:lpstr>Write log example: Sync problem</vt:lpstr>
      <vt:lpstr>Solution: Roll back and replay</vt:lpstr>
      <vt:lpstr>Is update order consistent with wall clock? </vt:lpstr>
      <vt:lpstr>Does update order respect causality?</vt:lpstr>
      <vt:lpstr>Lamport logical clocks respect causality</vt:lpstr>
      <vt:lpstr>Lamport clocks solve causality problem</vt:lpstr>
      <vt:lpstr>Timestamps for write ordering: Limitations</vt:lpstr>
      <vt:lpstr>Fully decentralized commit</vt:lpstr>
      <vt:lpstr>Criteria for committing writes</vt:lpstr>
      <vt:lpstr>How Bayou commits writes</vt:lpstr>
      <vt:lpstr>How Bayou commits writes (2)</vt:lpstr>
      <vt:lpstr>Showing users that writes are committed</vt:lpstr>
      <vt:lpstr>Committed vs. tentative writes</vt:lpstr>
      <vt:lpstr>Tentative writes</vt:lpstr>
      <vt:lpstr>Example: Disagreement on tentative writes</vt:lpstr>
      <vt:lpstr>Example: Disagreement on tentative writes</vt:lpstr>
      <vt:lpstr>Example: Disagreement on tentative writes</vt:lpstr>
      <vt:lpstr>Example: Disagreement on tentative writes</vt:lpstr>
      <vt:lpstr>Tentative order ≠ commit order</vt:lpstr>
      <vt:lpstr>Tentative order ≠ commit order</vt:lpstr>
      <vt:lpstr>Trimming the log</vt:lpstr>
      <vt:lpstr>Can primary commit writes in any order?</vt:lpstr>
      <vt:lpstr>Syncing with trimmed logs</vt:lpstr>
      <vt:lpstr>Syncing with trimmed logs (2)</vt:lpstr>
      <vt:lpstr>How to sync, quickly?</vt:lpstr>
      <vt:lpstr>New server</vt:lpstr>
      <vt:lpstr>Server retirement</vt:lpstr>
      <vt:lpstr>Bayou’s retirement plan</vt:lpstr>
      <vt:lpstr>Bayou’s retirement plan</vt:lpstr>
      <vt:lpstr>Let’s step back</vt:lpstr>
      <vt:lpstr>Is Bayou’s complexity warranted?</vt:lpstr>
      <vt:lpstr>What are Bayou’s take-away ideas?</vt:lpstr>
      <vt:lpstr>PowerPoint Presentation</vt:lpstr>
    </vt:vector>
  </TitlesOfParts>
  <Company>Princeton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Marco Canini</cp:lastModifiedBy>
  <cp:revision>1828</cp:revision>
  <cp:lastPrinted>2016-10-18T23:13:40Z</cp:lastPrinted>
  <dcterms:created xsi:type="dcterms:W3CDTF">2013-10-08T01:49:25Z</dcterms:created>
  <dcterms:modified xsi:type="dcterms:W3CDTF">2017-10-25T07:53:32Z</dcterms:modified>
</cp:coreProperties>
</file>