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notesMasterIdLst>
    <p:notesMasterId r:id="rId42"/>
  </p:notesMasterIdLst>
  <p:handoutMasterIdLst>
    <p:handoutMasterId r:id="rId43"/>
  </p:handoutMasterIdLst>
  <p:sldIdLst>
    <p:sldId id="257" r:id="rId2"/>
    <p:sldId id="258" r:id="rId3"/>
    <p:sldId id="357" r:id="rId4"/>
    <p:sldId id="369" r:id="rId5"/>
    <p:sldId id="346" r:id="rId6"/>
    <p:sldId id="449" r:id="rId7"/>
    <p:sldId id="433" r:id="rId8"/>
    <p:sldId id="435" r:id="rId9"/>
    <p:sldId id="436" r:id="rId10"/>
    <p:sldId id="420" r:id="rId11"/>
    <p:sldId id="438" r:id="rId12"/>
    <p:sldId id="439" r:id="rId13"/>
    <p:sldId id="480" r:id="rId14"/>
    <p:sldId id="473" r:id="rId15"/>
    <p:sldId id="474" r:id="rId16"/>
    <p:sldId id="475" r:id="rId17"/>
    <p:sldId id="478" r:id="rId18"/>
    <p:sldId id="457" r:id="rId19"/>
    <p:sldId id="458" r:id="rId20"/>
    <p:sldId id="450" r:id="rId21"/>
    <p:sldId id="451" r:id="rId22"/>
    <p:sldId id="479" r:id="rId23"/>
    <p:sldId id="452" r:id="rId24"/>
    <p:sldId id="453" r:id="rId25"/>
    <p:sldId id="454" r:id="rId26"/>
    <p:sldId id="456" r:id="rId27"/>
    <p:sldId id="443" r:id="rId28"/>
    <p:sldId id="423" r:id="rId29"/>
    <p:sldId id="477" r:id="rId30"/>
    <p:sldId id="441" r:id="rId31"/>
    <p:sldId id="460" r:id="rId32"/>
    <p:sldId id="461" r:id="rId33"/>
    <p:sldId id="464" r:id="rId34"/>
    <p:sldId id="469" r:id="rId35"/>
    <p:sldId id="466" r:id="rId36"/>
    <p:sldId id="471" r:id="rId37"/>
    <p:sldId id="314" r:id="rId38"/>
    <p:sldId id="470" r:id="rId39"/>
    <p:sldId id="481" r:id="rId40"/>
    <p:sldId id="472" r:id="rId41"/>
  </p:sldIdLst>
  <p:sldSz cx="9144000" cy="6858000" type="screen4x3"/>
  <p:notesSz cx="7315200" cy="96012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5pPr>
    <a:lvl6pPr marL="2286000" algn="l" defTabSz="457200" rtl="0" eaLnBrk="1" latinLnBrk="0" hangingPunct="1"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6pPr>
    <a:lvl7pPr marL="2743200" algn="l" defTabSz="457200" rtl="0" eaLnBrk="1" latinLnBrk="0" hangingPunct="1"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7pPr>
    <a:lvl8pPr marL="3200400" algn="l" defTabSz="457200" rtl="0" eaLnBrk="1" latinLnBrk="0" hangingPunct="1"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8pPr>
    <a:lvl9pPr marL="3657600" algn="l" defTabSz="457200" rtl="0" eaLnBrk="1" latinLnBrk="0" hangingPunct="1"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3300"/>
    <a:srgbClr val="FFFF99"/>
    <a:srgbClr val="92D050"/>
    <a:srgbClr val="CCFFFF"/>
    <a:srgbClr val="FFCC99"/>
    <a:srgbClr val="FFCC00"/>
    <a:srgbClr val="0099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31" autoAdjust="0"/>
    <p:restoredTop sz="83929" autoAdjust="0"/>
  </p:normalViewPr>
  <p:slideViewPr>
    <p:cSldViewPr snapToGrid="0">
      <p:cViewPr varScale="1">
        <p:scale>
          <a:sx n="105" d="100"/>
          <a:sy n="105" d="100"/>
        </p:scale>
        <p:origin x="456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3848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120" d="100"/>
        <a:sy n="120" d="100"/>
      </p:scale>
      <p:origin x="0" y="0"/>
    </p:cViewPr>
  </p:sorterViewPr>
  <p:gridSpacing cx="38405" cy="38405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heme" Target="theme/theme1.xml"/><Relationship Id="rId47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notesMaster" Target="notesMasters/notesMaster1.xml"/><Relationship Id="rId43" Type="http://schemas.openxmlformats.org/officeDocument/2006/relationships/handoutMaster" Target="handoutMasters/handoutMaster1.xml"/><Relationship Id="rId44" Type="http://schemas.openxmlformats.org/officeDocument/2006/relationships/presProps" Target="presProps.xml"/><Relationship Id="rId4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Courier New" pitchFamily="-107" charset="0"/>
              </a:defRPr>
            </a:lvl1pPr>
          </a:lstStyle>
          <a:p>
            <a:pPr>
              <a:defRPr/>
            </a:pPr>
            <a:endParaRPr lang="en-US" dirty="0">
              <a:latin typeface="Arial" charset="0"/>
            </a:endParaRP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Courier New" pitchFamily="-107" charset="0"/>
              </a:defRPr>
            </a:lvl1pPr>
          </a:lstStyle>
          <a:p>
            <a:pPr>
              <a:defRPr/>
            </a:pPr>
            <a:endParaRPr lang="en-US" dirty="0">
              <a:latin typeface="Arial" charset="0"/>
            </a:endParaRPr>
          </a:p>
        </p:txBody>
      </p:sp>
      <p:sp>
        <p:nvSpPr>
          <p:cNvPr id="1065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Courier New" pitchFamily="-107" charset="0"/>
              </a:defRPr>
            </a:lvl1pPr>
          </a:lstStyle>
          <a:p>
            <a:pPr>
              <a:defRPr/>
            </a:pPr>
            <a:endParaRPr lang="en-US" dirty="0">
              <a:latin typeface="Arial" charset="0"/>
            </a:endParaRPr>
          </a:p>
        </p:txBody>
      </p:sp>
      <p:sp>
        <p:nvSpPr>
          <p:cNvPr id="1065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Courier New" pitchFamily="-107" charset="0"/>
              </a:defRPr>
            </a:lvl1pPr>
          </a:lstStyle>
          <a:p>
            <a:pPr>
              <a:defRPr/>
            </a:pPr>
            <a:fld id="{227F3E45-4A14-2D47-8F04-4BB42089EFB5}" type="slidenum">
              <a:rPr lang="en-US">
                <a:latin typeface="Arial" charset="0"/>
              </a:rPr>
              <a:pPr>
                <a:defRPr/>
              </a:pPr>
              <a:t>‹#›</a:t>
            </a:fld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95706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>
            <a:lvl1pPr algn="l" defTabSz="957263">
              <a:defRPr sz="1300" b="0">
                <a:latin typeface="Times New Roman" pitchFamily="-107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>
            <a:lvl1pPr algn="r" defTabSz="957263">
              <a:defRPr sz="1300" b="0">
                <a:latin typeface="Times New Roman" pitchFamily="-107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6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6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b" anchorCtr="0" compatLnSpc="1">
            <a:prstTxWarp prst="textNoShape">
              <a:avLst/>
            </a:prstTxWarp>
          </a:bodyPr>
          <a:lstStyle>
            <a:lvl1pPr algn="l" defTabSz="957263">
              <a:defRPr sz="1300" b="0">
                <a:latin typeface="Times New Roman" pitchFamily="-107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6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b" anchorCtr="0" compatLnSpc="1">
            <a:prstTxWarp prst="textNoShape">
              <a:avLst/>
            </a:prstTxWarp>
          </a:bodyPr>
          <a:lstStyle>
            <a:lvl1pPr algn="r" defTabSz="957263">
              <a:defRPr sz="1300" b="0">
                <a:latin typeface="Times New Roman" pitchFamily="-107" charset="0"/>
              </a:defRPr>
            </a:lvl1pPr>
          </a:lstStyle>
          <a:p>
            <a:pPr>
              <a:defRPr/>
            </a:pPr>
            <a:fld id="{B069701C-02A1-CE43-ADB4-E98A80C283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1505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pitchFamily="-107" charset="-128"/>
        <a:cs typeface="ＭＳ Ｐゴシック" pitchFamily="-107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800" dirty="0" err="1" smtClean="0">
                <a:cs typeface="Times" charset="0"/>
              </a:rPr>
              <a:t>Coulouris</a:t>
            </a:r>
            <a:r>
              <a:rPr lang="en-US" sz="800" dirty="0" smtClean="0">
                <a:cs typeface="Times" charset="0"/>
              </a:rPr>
              <a:t>, </a:t>
            </a:r>
            <a:r>
              <a:rPr lang="en-US" sz="800" dirty="0" err="1" smtClean="0">
                <a:cs typeface="Times" charset="0"/>
              </a:rPr>
              <a:t>Dollimore</a:t>
            </a:r>
            <a:r>
              <a:rPr lang="en-US" sz="800" dirty="0" smtClean="0">
                <a:cs typeface="Times" charset="0"/>
              </a:rPr>
              <a:t>, </a:t>
            </a:r>
            <a:r>
              <a:rPr lang="en-US" sz="800" dirty="0" err="1" smtClean="0">
                <a:cs typeface="Times" charset="0"/>
              </a:rPr>
              <a:t>Kindberg</a:t>
            </a:r>
            <a:r>
              <a:rPr lang="en-US" sz="800" dirty="0" smtClean="0">
                <a:cs typeface="Times" charset="0"/>
              </a:rPr>
              <a:t> and Blair,  Distributed Systems: Concepts and Design   </a:t>
            </a:r>
            <a:r>
              <a:rPr lang="en-US" sz="800" dirty="0" err="1" smtClean="0">
                <a:cs typeface="Times" charset="0"/>
              </a:rPr>
              <a:t>Edn</a:t>
            </a:r>
            <a:r>
              <a:rPr lang="en-US" sz="800" dirty="0" smtClean="0">
                <a:cs typeface="Times" charset="0"/>
              </a:rPr>
              <a:t>. 5   </a:t>
            </a:r>
            <a:br>
              <a:rPr lang="en-US" sz="800" dirty="0" smtClean="0">
                <a:cs typeface="Times" charset="0"/>
              </a:rPr>
            </a:br>
            <a:r>
              <a:rPr lang="en-US" sz="800" dirty="0" smtClean="0">
                <a:cs typeface="Times" charset="0"/>
              </a:rPr>
              <a:t>©  Pearson Education 2012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A37A0-3A6E-409C-813A-E12332945C70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1530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Paul </a:t>
            </a:r>
            <a:r>
              <a:rPr lang="en-US" dirty="0" err="1" smtClean="0"/>
              <a:t>Krzyzanowski</a:t>
            </a:r>
            <a:r>
              <a:rPr lang="en-US" dirty="0" smtClean="0"/>
              <a:t>, CS 417 Distributed Systems, Rutgers,</a:t>
            </a:r>
            <a:r>
              <a:rPr lang="en-US" baseline="0" dirty="0" smtClean="0"/>
              <a:t> Fall 2013.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http://www.cs.rutgers.edu/~pxk/417/notes/content/08-nas-slides-6pp.pdf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A37A0-3A6E-409C-813A-E12332945C70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3736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Paul </a:t>
            </a:r>
            <a:r>
              <a:rPr lang="en-US" dirty="0" err="1" smtClean="0"/>
              <a:t>Krzyzanowski</a:t>
            </a:r>
            <a:r>
              <a:rPr lang="en-US" dirty="0" smtClean="0"/>
              <a:t>, CS 417 Distributed Systems, Rutgers,</a:t>
            </a:r>
            <a:r>
              <a:rPr lang="en-US" baseline="0" dirty="0" smtClean="0"/>
              <a:t> Fall 2013.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http://www.cs.rutgers.edu/~pxk/417/notes/content/08-nas-slides-6pp.pdf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A37A0-3A6E-409C-813A-E12332945C70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632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8088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6854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202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5357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1456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0218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8921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Credits: Operating Systems: Three Easy Pieces,</a:t>
            </a:r>
            <a:r>
              <a:rPr lang="en-US" baseline="0" dirty="0" smtClean="0"/>
              <a:t> </a:t>
            </a:r>
            <a:r>
              <a:rPr lang="en-US" dirty="0" err="1" smtClean="0"/>
              <a:t>Remzi</a:t>
            </a:r>
            <a:r>
              <a:rPr lang="en-US" dirty="0" smtClean="0"/>
              <a:t> H. </a:t>
            </a:r>
            <a:r>
              <a:rPr lang="en-US" dirty="0" err="1" smtClean="0"/>
              <a:t>Arpaci-Dusseau</a:t>
            </a:r>
            <a:r>
              <a:rPr lang="en-US" dirty="0" smtClean="0"/>
              <a:t> and Andrea C. </a:t>
            </a:r>
            <a:r>
              <a:rPr lang="en-US" dirty="0" err="1" smtClean="0"/>
              <a:t>Arpaci-Dusseau</a:t>
            </a:r>
            <a:endParaRPr lang="en-US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696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Credits: Operating Systems: Three Easy Pieces,</a:t>
            </a:r>
            <a:r>
              <a:rPr lang="en-US" baseline="0" dirty="0" smtClean="0"/>
              <a:t> </a:t>
            </a:r>
            <a:r>
              <a:rPr lang="en-US" dirty="0" err="1" smtClean="0"/>
              <a:t>Remzi</a:t>
            </a:r>
            <a:r>
              <a:rPr lang="en-US" dirty="0" smtClean="0"/>
              <a:t> H. </a:t>
            </a:r>
            <a:r>
              <a:rPr lang="en-US" dirty="0" err="1" smtClean="0"/>
              <a:t>Arpaci-Dusseau</a:t>
            </a:r>
            <a:r>
              <a:rPr lang="en-US" dirty="0" smtClean="0"/>
              <a:t> and Andrea C. </a:t>
            </a:r>
            <a:r>
              <a:rPr lang="en-US" dirty="0" err="1" smtClean="0"/>
              <a:t>Arpaci-Dusseau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291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Credits: Operating Systems: Three Easy Pieces,</a:t>
            </a:r>
            <a:r>
              <a:rPr lang="en-US" baseline="0" dirty="0" smtClean="0"/>
              <a:t> </a:t>
            </a:r>
            <a:r>
              <a:rPr lang="en-US" dirty="0" err="1" smtClean="0"/>
              <a:t>Remzi</a:t>
            </a:r>
            <a:r>
              <a:rPr lang="en-US" dirty="0" smtClean="0"/>
              <a:t> H. </a:t>
            </a:r>
            <a:r>
              <a:rPr lang="en-US" dirty="0" err="1" smtClean="0"/>
              <a:t>Arpaci-Dusseau</a:t>
            </a:r>
            <a:r>
              <a:rPr lang="en-US" dirty="0" smtClean="0"/>
              <a:t> and Andrea C. </a:t>
            </a:r>
            <a:r>
              <a:rPr lang="en-US" dirty="0" err="1" smtClean="0"/>
              <a:t>Arpaci-Dusseau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4613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685800"/>
            <a:ext cx="8382000" cy="1905000"/>
          </a:xfrm>
          <a:prstGeom prst="rect">
            <a:avLst/>
          </a:prstGeom>
        </p:spPr>
        <p:txBody>
          <a:bodyPr anchor="b"/>
          <a:lstStyle>
            <a:lvl1pPr algn="ct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495800"/>
            <a:ext cx="6400800" cy="1752600"/>
          </a:xfrm>
        </p:spPr>
        <p:txBody>
          <a:bodyPr/>
          <a:lstStyle>
            <a:lvl1pPr marL="0" indent="0" algn="ctr">
              <a:buNone/>
              <a:defRPr sz="280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152400" y="4343400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0867" y="2930654"/>
            <a:ext cx="3382266" cy="1100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394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62C562-3101-0D43-9BC5-1FD230FF41EF}" type="datetime1">
              <a:rPr lang="en-US" smtClean="0"/>
              <a:t>9/12/17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E0B851-7313-6B4B-90F0-D21AC23BC8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78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8061D7-F64F-8E4D-8C48-35B191211857}" type="datetime1">
              <a:rPr lang="en-US" smtClean="0"/>
              <a:t>9/12/17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B8A700-9ACA-CA49-8640-C2576E344D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auto">
          <a:xfrm>
            <a:off x="152400" y="152400"/>
            <a:ext cx="8001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152400" y="1295400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67694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8C55DC-D3DB-A142-8833-8A2BDFA4DAAA}" type="datetime1">
              <a:rPr lang="en-US" smtClean="0"/>
              <a:t>9/12/17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1C1C3E-524C-584F-BE26-32C52DE4BA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8589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Only, Black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78755"/>
            <a:ext cx="8763000" cy="6298245"/>
          </a:xfrm>
        </p:spPr>
        <p:txBody>
          <a:bodyPr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  <a:lvl2pPr>
              <a:defRPr sz="2600">
                <a:solidFill>
                  <a:schemeClr val="bg1"/>
                </a:solidFill>
              </a:defRPr>
            </a:lvl2pPr>
            <a:lvl3pPr>
              <a:defRPr sz="2600">
                <a:solidFill>
                  <a:schemeClr val="bg1"/>
                </a:solidFill>
              </a:defRPr>
            </a:lvl3pPr>
            <a:lvl4pPr>
              <a:defRPr sz="2600">
                <a:solidFill>
                  <a:schemeClr val="bg1"/>
                </a:solidFill>
              </a:defRPr>
            </a:lvl4pPr>
            <a:lvl5pPr>
              <a:defRPr sz="2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6AAB37-D57B-5349-8A73-F9D93383FA9F}" type="datetime1">
              <a:rPr lang="en-US" smtClean="0"/>
              <a:t>9/12/17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9111C5-E04E-4942-8174-12BB645D56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915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50196" y="1449421"/>
            <a:ext cx="8565204" cy="5008124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3000"/>
              </a:spcBef>
              <a:spcAft>
                <a:spcPts val="800"/>
              </a:spcAft>
              <a:defRPr sz="3000" baseline="0">
                <a:solidFill>
                  <a:schemeClr val="tx1"/>
                </a:solidFill>
              </a:defRPr>
            </a:lvl1pPr>
            <a:lvl2pPr marL="742950" marR="0" indent="-285750" algn="l" defTabSz="457200" rtl="0" eaLnBrk="0" fontAlgn="base" latinLnBrk="0" hangingPunct="0">
              <a:lnSpc>
                <a:spcPct val="90000"/>
              </a:lnSpc>
              <a:spcBef>
                <a:spcPts val="800"/>
              </a:spcBef>
              <a:spcAft>
                <a:spcPts val="800"/>
              </a:spcAft>
              <a:buClrTx/>
              <a:buSzTx/>
              <a:buFont typeface="Arial" pitchFamily="-1" charset="0"/>
              <a:buChar char="–"/>
              <a:tabLst/>
              <a:defRPr sz="2800" baseline="0"/>
            </a:lvl2pPr>
            <a:lvl3pPr>
              <a:lnSpc>
                <a:spcPct val="90000"/>
              </a:lnSpc>
              <a:spcBef>
                <a:spcPts val="800"/>
              </a:spcBef>
              <a:defRPr sz="2400"/>
            </a:lvl3pPr>
            <a:lvl4pPr>
              <a:lnSpc>
                <a:spcPct val="90000"/>
              </a:lnSpc>
              <a:spcBef>
                <a:spcPts val="800"/>
              </a:spcBef>
              <a:defRPr sz="2200"/>
            </a:lvl4pPr>
            <a:lvl5pPr>
              <a:lnSpc>
                <a:spcPct val="90000"/>
              </a:lnSpc>
              <a:spcBef>
                <a:spcPts val="800"/>
              </a:spcBef>
              <a:defRPr sz="2200"/>
            </a:lvl5pPr>
          </a:lstStyle>
          <a:p>
            <a:pPr lvl="0"/>
            <a:r>
              <a:rPr lang="en-US" dirty="0" smtClean="0"/>
              <a:t>Click to edit Master text styles </a:t>
            </a:r>
            <a:r>
              <a:rPr lang="en-US" dirty="0" err="1" smtClean="0"/>
              <a:t>dfdjfldkfd</a:t>
            </a:r>
            <a:r>
              <a:rPr lang="en-US" dirty="0" smtClean="0"/>
              <a:t> </a:t>
            </a:r>
            <a:r>
              <a:rPr lang="en-US" dirty="0" err="1" smtClean="0"/>
              <a:t>fd</a:t>
            </a:r>
            <a:r>
              <a:rPr lang="en-US" dirty="0" smtClean="0"/>
              <a:t> </a:t>
            </a:r>
            <a:r>
              <a:rPr lang="en-US" dirty="0" err="1" smtClean="0"/>
              <a:t>fd</a:t>
            </a:r>
            <a:r>
              <a:rPr lang="en-US" dirty="0" smtClean="0"/>
              <a:t> </a:t>
            </a:r>
            <a:r>
              <a:rPr lang="en-US" dirty="0" err="1" smtClean="0"/>
              <a:t>fd</a:t>
            </a:r>
            <a:r>
              <a:rPr lang="en-US" dirty="0" smtClean="0"/>
              <a:t> </a:t>
            </a:r>
            <a:r>
              <a:rPr lang="en-US" dirty="0" err="1" smtClean="0"/>
              <a:t>fd</a:t>
            </a:r>
            <a:r>
              <a:rPr lang="en-US" dirty="0" smtClean="0"/>
              <a:t> </a:t>
            </a:r>
            <a:r>
              <a:rPr lang="en-US" dirty="0" err="1" smtClean="0"/>
              <a:t>fd</a:t>
            </a:r>
            <a:r>
              <a:rPr lang="en-US" dirty="0" smtClean="0"/>
              <a:t> </a:t>
            </a:r>
            <a:r>
              <a:rPr lang="en-US" dirty="0" err="1" smtClean="0"/>
              <a:t>fdf</a:t>
            </a:r>
            <a:r>
              <a:rPr lang="en-US" dirty="0" smtClean="0"/>
              <a:t> </a:t>
            </a:r>
            <a:r>
              <a:rPr lang="en-US" dirty="0" err="1" smtClean="0"/>
              <a:t>dfdf</a:t>
            </a:r>
            <a:endParaRPr lang="en-US" dirty="0" smtClean="0"/>
          </a:p>
          <a:p>
            <a:pPr lvl="1"/>
            <a:r>
              <a:rPr lang="en-US" dirty="0" smtClean="0"/>
              <a:t>Second level test test test test test test test test test test test test test test test test test test 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0"/>
            <a:r>
              <a:rPr lang="en-US" dirty="0" smtClean="0"/>
              <a:t>Second main line</a:t>
            </a:r>
          </a:p>
          <a:p>
            <a:pPr lvl="1"/>
            <a:r>
              <a:rPr lang="en-US" dirty="0" smtClean="0"/>
              <a:t>Second level</a:t>
            </a:r>
          </a:p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6AAB37-D57B-5349-8A73-F9D93383FA9F}" type="datetime1">
              <a:rPr lang="en-US" smtClean="0"/>
              <a:t>9/12/17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9111C5-E04E-4942-8174-12BB645D56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auto">
          <a:xfrm>
            <a:off x="350196" y="16215"/>
            <a:ext cx="8565204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80000"/>
              </a:lnSpc>
              <a:defRPr sz="4000" spc="-10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152400" y="1256490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66502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373" y="2845761"/>
            <a:ext cx="7772400" cy="1166478"/>
          </a:xfrm>
          <a:prstGeom prst="rect">
            <a:avLst/>
          </a:prstGeom>
        </p:spPr>
        <p:txBody>
          <a:bodyPr anchor="ctr"/>
          <a:lstStyle>
            <a:lvl1pPr algn="ctr">
              <a:defRPr sz="4000" b="1" cap="none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2373" y="4069954"/>
            <a:ext cx="7772400" cy="98843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46F9FE-3308-7D4E-8B46-F9836AC42425}" type="datetime1">
              <a:rPr lang="en-US" smtClean="0"/>
              <a:t>9/12/17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559B53-AEC7-9D43-BD4D-FB123296CD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876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Section Header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373" y="2845761"/>
            <a:ext cx="7772400" cy="1166478"/>
          </a:xfrm>
          <a:prstGeom prst="rect">
            <a:avLst/>
          </a:prstGeom>
        </p:spPr>
        <p:txBody>
          <a:bodyPr anchor="ctr"/>
          <a:lstStyle>
            <a:lvl1pPr algn="ctr">
              <a:defRPr sz="40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2373" y="4069954"/>
            <a:ext cx="7772400" cy="98843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46F9FE-3308-7D4E-8B46-F9836AC42425}" type="datetime1">
              <a:rPr lang="en-US" smtClean="0"/>
              <a:t>9/12/17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559B53-AEC7-9D43-BD4D-FB123296CD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0813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5425" y="1470346"/>
            <a:ext cx="4340375" cy="4877434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470346"/>
            <a:ext cx="4263565" cy="4877434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16C878-1A61-1D40-8C94-88B875F76C97}" type="datetime1">
              <a:rPr lang="en-US" smtClean="0"/>
              <a:t>9/12/17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200562-6296-9E41-94C7-4DAE5BF4E4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 bwMode="auto">
          <a:xfrm>
            <a:off x="152400" y="152400"/>
            <a:ext cx="8001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80000"/>
              </a:lnSpc>
              <a:defRPr spc="-10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152400" y="1295400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75731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E7AF70-5002-B24C-BAA9-0C2EC79E2C37}" type="datetime1">
              <a:rPr lang="en-US" smtClean="0"/>
              <a:t>9/12/17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4929D7-7AD0-024D-8F69-58F7A677FF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 bwMode="auto">
          <a:xfrm>
            <a:off x="152400" y="152400"/>
            <a:ext cx="8001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80000"/>
              </a:lnSpc>
              <a:defRPr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152400" y="1295400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35789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E44EB9-203A-2649-A5DC-C807C557D821}" type="datetime1">
              <a:rPr lang="en-US" smtClean="0"/>
              <a:t>9/12/17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934AC4-E5A6-0446-ADDB-6CB25A5DDD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 bwMode="auto">
          <a:xfrm>
            <a:off x="152400" y="152400"/>
            <a:ext cx="8001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80000"/>
              </a:lnSpc>
              <a:defRPr spc="-10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152400" y="1295400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37229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E168DF-4358-664B-A04B-7A4BE79C5464}" type="datetime1">
              <a:rPr lang="en-US" smtClean="0"/>
              <a:t>9/12/17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025072-9793-DD45-A50B-C84D5FD44B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0875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B0B6B8-460D-9A45-A983-067DAFC8AE2B}" type="datetime1">
              <a:rPr lang="en-US" smtClean="0"/>
              <a:t>9/12/17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1BDEDE-40D3-1C4C-B3CB-CF078D2D5C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066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52400" y="1447800"/>
            <a:ext cx="87630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2400" y="6553200"/>
            <a:ext cx="2133600" cy="212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fld id="{7AB581CF-9A74-854B-A279-C8C42F61C879}" type="datetime1">
              <a:rPr lang="en-US" smtClean="0"/>
              <a:pPr>
                <a:defRPr/>
              </a:pPr>
              <a:t>9/12/17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53200"/>
            <a:ext cx="2895600" cy="212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1800" y="6553200"/>
            <a:ext cx="2133600" cy="21272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400" b="1">
                <a:solidFill>
                  <a:srgbClr val="FF6600"/>
                </a:solidFill>
                <a:latin typeface="+mn-lt"/>
              </a:defRPr>
            </a:lvl1pPr>
          </a:lstStyle>
          <a:p>
            <a:pPr>
              <a:defRPr/>
            </a:pPr>
            <a:fld id="{62406363-7E77-DB4B-97E5-317AD9418D5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213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85" r:id="rId3"/>
    <p:sldLayoutId id="214748368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7" r:id="rId13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chemeClr val="tx1"/>
          </a:solidFill>
          <a:latin typeface="+mj-lt"/>
          <a:ea typeface="ＭＳ Ｐゴシック" pitchFamily="-1" charset="-128"/>
          <a:cs typeface="ＭＳ Ｐゴシック" pitchFamily="-1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9pPr>
    </p:titleStyle>
    <p:bodyStyle>
      <a:lvl1pPr marL="342900" indent="-342900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Font typeface="Arial" pitchFamily="-1" charset="0"/>
        <a:buChar char="•"/>
        <a:defRPr sz="2400" kern="1200" spc="-50">
          <a:solidFill>
            <a:schemeClr val="tx1"/>
          </a:solidFill>
          <a:latin typeface="+mn-lt"/>
          <a:ea typeface="ＭＳ Ｐゴシック" pitchFamily="-1" charset="-128"/>
          <a:cs typeface="ＭＳ Ｐゴシック" pitchFamily="-1" charset="-128"/>
        </a:defRPr>
      </a:lvl1pPr>
      <a:lvl2pPr marL="742950" indent="-285750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Font typeface="Arial" pitchFamily="-1" charset="0"/>
        <a:buChar char="–"/>
        <a:defRPr sz="2400" kern="1200" spc="-50">
          <a:solidFill>
            <a:schemeClr val="tx1"/>
          </a:solidFill>
          <a:latin typeface="+mn-lt"/>
          <a:ea typeface="ＭＳ Ｐゴシック" pitchFamily="-1" charset="-128"/>
          <a:cs typeface="+mn-cs"/>
        </a:defRPr>
      </a:lvl2pPr>
      <a:lvl3pPr marL="1143000" indent="-228600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Font typeface="Arial" pitchFamily="-1" charset="0"/>
        <a:buChar char="•"/>
        <a:defRPr sz="2400" kern="1200" spc="-50">
          <a:solidFill>
            <a:schemeClr val="tx1"/>
          </a:solidFill>
          <a:latin typeface="+mn-lt"/>
          <a:ea typeface="ＭＳ Ｐゴシック" pitchFamily="-1" charset="-128"/>
          <a:cs typeface="+mn-cs"/>
        </a:defRPr>
      </a:lvl3pPr>
      <a:lvl4pPr marL="1600200" indent="-228600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Font typeface="Arial" pitchFamily="-1" charset="0"/>
        <a:buChar char="–"/>
        <a:defRPr sz="2400" kern="1200" spc="-50">
          <a:solidFill>
            <a:schemeClr val="tx1"/>
          </a:solidFill>
          <a:latin typeface="+mn-lt"/>
          <a:ea typeface="ＭＳ Ｐゴシック" pitchFamily="-1" charset="-128"/>
          <a:cs typeface="+mn-cs"/>
        </a:defRPr>
      </a:lvl4pPr>
      <a:lvl5pPr marL="2057400" indent="-228600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Font typeface="Arial" pitchFamily="-1" charset="0"/>
        <a:buChar char="»"/>
        <a:defRPr sz="2400" kern="1200" spc="-50">
          <a:solidFill>
            <a:schemeClr val="tx1"/>
          </a:solidFill>
          <a:latin typeface="+mn-lt"/>
          <a:ea typeface="ＭＳ Ｐゴシック" pitchFamily="-1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wm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Network File Systems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1000" y="4495800"/>
            <a:ext cx="8382000" cy="1752600"/>
          </a:xfrm>
        </p:spPr>
        <p:txBody>
          <a:bodyPr>
            <a:normAutofit/>
          </a:bodyPr>
          <a:lstStyle/>
          <a:p>
            <a:r>
              <a:rPr lang="en-US" dirty="0"/>
              <a:t>CS 240: </a:t>
            </a:r>
            <a:r>
              <a:rPr lang="en-US" i="1" dirty="0"/>
              <a:t>Computing Systems and Concurrency</a:t>
            </a:r>
          </a:p>
          <a:p>
            <a:r>
              <a:rPr lang="en-US" dirty="0" smtClean="0"/>
              <a:t>Lecture </a:t>
            </a:r>
            <a:r>
              <a:rPr lang="en-US" dirty="0"/>
              <a:t>4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Marco Canini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013176" y="6249436"/>
            <a:ext cx="71176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dirty="0">
                <a:latin typeface="Arial" charset="0"/>
                <a:ea typeface="Arial" charset="0"/>
                <a:cs typeface="Arial" charset="0"/>
              </a:rPr>
              <a:t>Credits: Michael Freedman and Kyle Jamieson developed much of the original </a:t>
            </a:r>
            <a:r>
              <a:rPr lang="en-US" sz="1400" b="0" dirty="0" smtClean="0">
                <a:latin typeface="Arial" charset="0"/>
                <a:ea typeface="Arial" charset="0"/>
                <a:cs typeface="Arial" charset="0"/>
              </a:rPr>
              <a:t>material.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781800" y="6635547"/>
            <a:ext cx="2133600" cy="212725"/>
          </a:xfrm>
        </p:spPr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Embed pathnames in </a:t>
            </a:r>
            <a:r>
              <a:rPr lang="en-US" dirty="0" err="1" smtClean="0"/>
              <a:t>syscalls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13" name="Content Placeholder 1"/>
          <p:cNvSpPr>
            <a:spLocks noGrp="1"/>
          </p:cNvSpPr>
          <p:nvPr>
            <p:ph idx="1"/>
          </p:nvPr>
        </p:nvSpPr>
        <p:spPr>
          <a:xfrm>
            <a:off x="513872" y="4744435"/>
            <a:ext cx="8237851" cy="1716015"/>
          </a:xfrm>
        </p:spPr>
        <p:txBody>
          <a:bodyPr>
            <a:noAutofit/>
          </a:bodyPr>
          <a:lstStyle/>
          <a:p>
            <a:r>
              <a:rPr lang="en-US" sz="2800" dirty="0" smtClean="0"/>
              <a:t>Should read refer to current </a:t>
            </a:r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dir1/f</a:t>
            </a:r>
            <a:r>
              <a:rPr lang="en-US" sz="28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800" dirty="0" smtClean="0"/>
              <a:t>or </a:t>
            </a:r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dir2/f </a:t>
            </a:r>
            <a:r>
              <a:rPr lang="en-US" sz="2800" dirty="0" smtClean="0"/>
              <a:t>?</a:t>
            </a:r>
          </a:p>
          <a:p>
            <a:pPr>
              <a:spcBef>
                <a:spcPts val="2000"/>
              </a:spcBef>
            </a:pPr>
            <a:r>
              <a:rPr lang="en-US" sz="2800" dirty="0" smtClean="0"/>
              <a:t>In UNIX, it’s </a:t>
            </a:r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dir2/f</a:t>
            </a:r>
            <a:r>
              <a:rPr lang="en-US" sz="2800" dirty="0" smtClean="0"/>
              <a:t>. How do we preserve in NFS?</a:t>
            </a:r>
            <a:endParaRPr lang="en-US" sz="280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286" y="2008508"/>
            <a:ext cx="4096675" cy="220006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9147" y="1989053"/>
            <a:ext cx="4345943" cy="2102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841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73931" y="1545076"/>
            <a:ext cx="8341469" cy="5220849"/>
          </a:xfrm>
        </p:spPr>
        <p:txBody>
          <a:bodyPr>
            <a:normAutofit/>
          </a:bodyPr>
          <a:lstStyle/>
          <a:p>
            <a:pPr marL="857250" lvl="2" indent="0">
              <a:lnSpc>
                <a:spcPct val="150000"/>
              </a:lnSpc>
              <a:buNone/>
            </a:pPr>
            <a:r>
              <a:rPr lang="en-US" sz="2800" dirty="0" err="1" smtClean="0">
                <a:latin typeface="Courier New" charset="0"/>
                <a:ea typeface="Courier New" charset="0"/>
                <a:cs typeface="Courier New" charset="0"/>
              </a:rPr>
              <a:t>fh</a:t>
            </a:r>
            <a:r>
              <a:rPr lang="en-US" sz="2800" dirty="0" smtClean="0">
                <a:latin typeface="Courier New" charset="0"/>
                <a:ea typeface="Courier New" charset="0"/>
                <a:cs typeface="Courier New" charset="0"/>
              </a:rPr>
              <a:t> = lookup(“</a:t>
            </a:r>
            <a:r>
              <a:rPr lang="en-US" sz="2800" dirty="0">
                <a:latin typeface="Courier New" charset="0"/>
                <a:ea typeface="Courier New" charset="0"/>
                <a:cs typeface="Courier New" charset="0"/>
              </a:rPr>
              <a:t>path”, flags)</a:t>
            </a:r>
          </a:p>
          <a:p>
            <a:pPr marL="857250" lvl="2" indent="0">
              <a:lnSpc>
                <a:spcPct val="150000"/>
              </a:lnSpc>
              <a:buNone/>
            </a:pPr>
            <a:r>
              <a:rPr lang="en-US" sz="2800" dirty="0" smtClean="0">
                <a:latin typeface="Courier New" charset="0"/>
                <a:ea typeface="Courier New" charset="0"/>
                <a:cs typeface="Courier New" charset="0"/>
              </a:rPr>
              <a:t>read(</a:t>
            </a:r>
            <a:r>
              <a:rPr lang="en-US" sz="2800" dirty="0" err="1">
                <a:latin typeface="Courier New" charset="0"/>
                <a:ea typeface="Courier New" charset="0"/>
                <a:cs typeface="Courier New" charset="0"/>
              </a:rPr>
              <a:t>fh</a:t>
            </a:r>
            <a:r>
              <a:rPr lang="en-US" sz="2800" dirty="0" smtClean="0">
                <a:latin typeface="Courier New" charset="0"/>
                <a:ea typeface="Courier New" charset="0"/>
                <a:cs typeface="Courier New" charset="0"/>
              </a:rPr>
              <a:t>, offset, </a:t>
            </a:r>
            <a:r>
              <a:rPr lang="en-US" sz="2800" dirty="0" err="1" smtClean="0">
                <a:latin typeface="Courier New" charset="0"/>
                <a:ea typeface="Courier New" charset="0"/>
                <a:cs typeface="Courier New" charset="0"/>
              </a:rPr>
              <a:t>buf</a:t>
            </a:r>
            <a:r>
              <a:rPr lang="en-US" sz="2800" dirty="0">
                <a:latin typeface="Courier New" charset="0"/>
                <a:ea typeface="Courier New" charset="0"/>
                <a:cs typeface="Courier New" charset="0"/>
              </a:rPr>
              <a:t>, n)</a:t>
            </a:r>
          </a:p>
          <a:p>
            <a:pPr marL="857250" lvl="2" indent="0">
              <a:lnSpc>
                <a:spcPct val="150000"/>
              </a:lnSpc>
              <a:buNone/>
            </a:pPr>
            <a:r>
              <a:rPr lang="en-US" sz="2800" dirty="0" smtClean="0">
                <a:latin typeface="Courier New" charset="0"/>
                <a:ea typeface="Courier New" charset="0"/>
                <a:cs typeface="Courier New" charset="0"/>
              </a:rPr>
              <a:t>write(</a:t>
            </a:r>
            <a:r>
              <a:rPr lang="en-US" sz="2800" dirty="0" err="1">
                <a:latin typeface="Courier New" charset="0"/>
                <a:ea typeface="Courier New" charset="0"/>
                <a:cs typeface="Courier New" charset="0"/>
              </a:rPr>
              <a:t>fh</a:t>
            </a:r>
            <a:r>
              <a:rPr lang="en-US" sz="2800" dirty="0" smtClean="0">
                <a:latin typeface="Courier New" charset="0"/>
                <a:ea typeface="Courier New" charset="0"/>
                <a:cs typeface="Courier New" charset="0"/>
              </a:rPr>
              <a:t>, offset, </a:t>
            </a:r>
            <a:r>
              <a:rPr lang="en-US" sz="2800" dirty="0" err="1" smtClean="0">
                <a:latin typeface="Courier New" charset="0"/>
                <a:ea typeface="Courier New" charset="0"/>
                <a:cs typeface="Courier New" charset="0"/>
              </a:rPr>
              <a:t>buf</a:t>
            </a:r>
            <a:r>
              <a:rPr lang="en-US" sz="2800" dirty="0">
                <a:latin typeface="Courier New" charset="0"/>
                <a:ea typeface="Courier New" charset="0"/>
                <a:cs typeface="Courier New" charset="0"/>
              </a:rPr>
              <a:t>, n</a:t>
            </a:r>
            <a:r>
              <a:rPr lang="en-US" sz="2800" dirty="0" smtClean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pPr marL="857250" lvl="2" indent="0">
              <a:lnSpc>
                <a:spcPct val="150000"/>
              </a:lnSpc>
              <a:buNone/>
            </a:pPr>
            <a:r>
              <a:rPr lang="en-US" sz="2800" dirty="0" err="1" smtClean="0">
                <a:latin typeface="Courier New" charset="0"/>
                <a:ea typeface="Courier New" charset="0"/>
                <a:cs typeface="Courier New" charset="0"/>
              </a:rPr>
              <a:t>getattr</a:t>
            </a:r>
            <a:r>
              <a:rPr lang="en-US" sz="2800" dirty="0" smtClean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2800" dirty="0" err="1">
                <a:latin typeface="Courier New" charset="0"/>
                <a:ea typeface="Courier New" charset="0"/>
                <a:cs typeface="Courier New" charset="0"/>
              </a:rPr>
              <a:t>fh</a:t>
            </a:r>
            <a:r>
              <a:rPr lang="en-US" sz="2800" dirty="0" smtClean="0">
                <a:latin typeface="Courier New" charset="0"/>
                <a:ea typeface="Courier New" charset="0"/>
                <a:cs typeface="Courier New" charset="0"/>
              </a:rPr>
              <a:t>)</a:t>
            </a:r>
            <a:endParaRPr lang="en-US" sz="2800" dirty="0">
              <a:latin typeface="Courier New" charset="0"/>
              <a:ea typeface="Courier New" charset="0"/>
              <a:cs typeface="Courier New" charset="0"/>
            </a:endParaRPr>
          </a:p>
          <a:p>
            <a:pPr marL="57150" indent="0">
              <a:lnSpc>
                <a:spcPct val="150000"/>
              </a:lnSpc>
              <a:buNone/>
            </a:pPr>
            <a:r>
              <a:rPr lang="en-US" sz="2800" dirty="0" smtClean="0">
                <a:latin typeface="Arial" charset="0"/>
                <a:ea typeface="Arial" charset="0"/>
                <a:cs typeface="Arial" charset="0"/>
              </a:rPr>
              <a:t>Implemented as Remote Procedure Calls (RPCs)</a:t>
            </a:r>
            <a:endParaRPr lang="en-US" sz="28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Stateless NFS (for real)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00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6" name="Rectangle 2"/>
          <p:cNvSpPr>
            <a:spLocks noGrp="1" noChangeArrowheads="1"/>
          </p:cNvSpPr>
          <p:nvPr>
            <p:ph type="title"/>
          </p:nvPr>
        </p:nvSpPr>
        <p:spPr>
          <a:xfrm>
            <a:off x="350196" y="19455"/>
            <a:ext cx="8565204" cy="1066800"/>
          </a:xfrm>
        </p:spPr>
        <p:txBody>
          <a:bodyPr/>
          <a:lstStyle/>
          <a:p>
            <a:r>
              <a:rPr lang="en-US" altLang="en-US" dirty="0" smtClean="0"/>
              <a:t>NFS File Handles (</a:t>
            </a:r>
            <a:r>
              <a:rPr lang="en-US" altLang="en-US" dirty="0" err="1" smtClean="0">
                <a:latin typeface="Courier New" charset="0"/>
                <a:ea typeface="Courier New" charset="0"/>
                <a:cs typeface="Courier New" charset="0"/>
              </a:rPr>
              <a:t>fh</a:t>
            </a:r>
            <a:r>
              <a:rPr lang="en-US" altLang="en-US" dirty="0" smtClean="0"/>
              <a:t>)</a:t>
            </a:r>
            <a:endParaRPr lang="en-US" altLang="en-US" dirty="0"/>
          </a:p>
        </p:txBody>
      </p:sp>
      <p:sp>
        <p:nvSpPr>
          <p:cNvPr id="323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196" y="1815830"/>
            <a:ext cx="8229600" cy="4448783"/>
          </a:xfrm>
        </p:spPr>
        <p:txBody>
          <a:bodyPr>
            <a:noAutofit/>
          </a:bodyPr>
          <a:lstStyle/>
          <a:p>
            <a:r>
              <a:rPr lang="en-US" altLang="en-US" sz="2600" dirty="0" smtClean="0"/>
              <a:t>Opaque identifier provider to client from server</a:t>
            </a:r>
          </a:p>
          <a:p>
            <a:r>
              <a:rPr lang="en-US" altLang="en-US" sz="2600" dirty="0" smtClean="0"/>
              <a:t>Includes </a:t>
            </a:r>
            <a:r>
              <a:rPr lang="en-US" altLang="en-US" sz="2600" dirty="0"/>
              <a:t>all </a:t>
            </a:r>
            <a:r>
              <a:rPr lang="en-US" altLang="en-US" sz="2600" dirty="0" smtClean="0"/>
              <a:t>info needed </a:t>
            </a:r>
            <a:r>
              <a:rPr lang="en-US" altLang="en-US" sz="2600" dirty="0"/>
              <a:t>to </a:t>
            </a:r>
            <a:r>
              <a:rPr lang="en-US" altLang="en-US" sz="2600" dirty="0" smtClean="0"/>
              <a:t>identify file/object on server</a:t>
            </a:r>
            <a:endParaRPr lang="en-US" altLang="en-US" sz="2400" b="1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0" lvl="1" indent="0" algn="ctr">
              <a:lnSpc>
                <a:spcPct val="200000"/>
              </a:lnSpc>
              <a:spcBef>
                <a:spcPts val="3000"/>
              </a:spcBef>
              <a:spcAft>
                <a:spcPct val="0"/>
              </a:spcAft>
              <a:buNone/>
            </a:pPr>
            <a:r>
              <a:rPr lang="en-US" altLang="en-US" sz="2400" b="1" dirty="0" smtClean="0">
                <a:latin typeface="Courier New" charset="0"/>
                <a:ea typeface="Courier New" charset="0"/>
                <a:cs typeface="Courier New" charset="0"/>
              </a:rPr>
              <a:t>volume </a:t>
            </a:r>
            <a:r>
              <a:rPr lang="en-US" altLang="en-US" sz="2400" b="1" dirty="0">
                <a:latin typeface="Courier New" charset="0"/>
                <a:ea typeface="Courier New" charset="0"/>
                <a:cs typeface="Courier New" charset="0"/>
              </a:rPr>
              <a:t>ID |  </a:t>
            </a:r>
            <a:r>
              <a:rPr lang="en-US" altLang="en-US" sz="2400" b="1" dirty="0" err="1">
                <a:latin typeface="Courier New" charset="0"/>
                <a:ea typeface="Courier New" charset="0"/>
                <a:cs typeface="Courier New" charset="0"/>
              </a:rPr>
              <a:t>inode</a:t>
            </a:r>
            <a:r>
              <a:rPr lang="en-US" altLang="en-US" sz="2400" b="1" dirty="0">
                <a:latin typeface="Courier New" charset="0"/>
                <a:ea typeface="Courier New" charset="0"/>
                <a:cs typeface="Courier New" charset="0"/>
              </a:rPr>
              <a:t> # | generation </a:t>
            </a:r>
            <a:r>
              <a:rPr lang="en-US" altLang="en-US" sz="2400" b="1" dirty="0" smtClean="0">
                <a:latin typeface="Courier New" charset="0"/>
                <a:ea typeface="Courier New" charset="0"/>
                <a:cs typeface="Courier New" charset="0"/>
              </a:rPr>
              <a:t>#</a:t>
            </a:r>
            <a:endParaRPr lang="en-US" altLang="en-US" sz="2600" dirty="0" smtClean="0"/>
          </a:p>
          <a:p>
            <a:pPr>
              <a:lnSpc>
                <a:spcPct val="200000"/>
              </a:lnSpc>
            </a:pPr>
            <a:r>
              <a:rPr lang="en-US" altLang="en-US" sz="2600" dirty="0" smtClean="0"/>
              <a:t>It’s a trick: “store” server state at the client!</a:t>
            </a:r>
          </a:p>
        </p:txBody>
      </p:sp>
    </p:spTree>
    <p:extLst>
      <p:ext uri="{BB962C8B-B14F-4D97-AF65-F5344CB8AC3E}">
        <p14:creationId xmlns:p14="http://schemas.microsoft.com/office/powerpoint/2010/main" val="1073098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3587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18048" y="4452024"/>
            <a:ext cx="7429500" cy="2159541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dirty="0" smtClean="0"/>
              <a:t>With generation #’s, client 2 continues to interact with “correct” file, even while client 1 has changed “ f ”</a:t>
            </a:r>
          </a:p>
          <a:p>
            <a:pPr>
              <a:lnSpc>
                <a:spcPct val="120000"/>
              </a:lnSpc>
              <a:spcBef>
                <a:spcPts val="1600"/>
              </a:spcBef>
            </a:pPr>
            <a:r>
              <a:rPr lang="en-US" sz="2400" dirty="0" smtClean="0"/>
              <a:t>This versioning appears in many contexts,              e.g., MVCC (</a:t>
            </a:r>
            <a:r>
              <a:rPr lang="en-US" sz="2400" dirty="0" err="1" smtClean="0"/>
              <a:t>multiversion</a:t>
            </a:r>
            <a:r>
              <a:rPr lang="en-US" sz="2400" dirty="0" smtClean="0"/>
              <a:t> concurrency control) in DBs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50196" y="-3240"/>
            <a:ext cx="8565204" cy="1066800"/>
          </a:xfrm>
        </p:spPr>
        <p:txBody>
          <a:bodyPr/>
          <a:lstStyle/>
          <a:p>
            <a:r>
              <a:rPr lang="en-US" dirty="0" smtClean="0"/>
              <a:t>NFS File Handles (and versioning)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615" y="2038867"/>
            <a:ext cx="3966723" cy="194955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2798" y="2019412"/>
            <a:ext cx="4192105" cy="2062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628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NFS example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0196" y="1767840"/>
            <a:ext cx="51090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 err="1"/>
              <a:t>fd</a:t>
            </a:r>
            <a:r>
              <a:rPr lang="en-US" dirty="0"/>
              <a:t> = open(”/foo”, </a:t>
            </a:r>
            <a:r>
              <a:rPr lang="en-US" dirty="0" smtClean="0"/>
              <a:t>...);</a:t>
            </a:r>
          </a:p>
          <a:p>
            <a:pPr algn="l"/>
            <a:r>
              <a:rPr lang="en-US" b="0" dirty="0" smtClean="0"/>
              <a:t> Send </a:t>
            </a:r>
            <a:r>
              <a:rPr lang="en-US" b="0" dirty="0"/>
              <a:t>LOOKUP (</a:t>
            </a:r>
            <a:r>
              <a:rPr lang="en-US" b="0" dirty="0" err="1"/>
              <a:t>rootdir</a:t>
            </a:r>
            <a:r>
              <a:rPr lang="en-US" b="0" dirty="0"/>
              <a:t> FH, ”foo</a:t>
            </a:r>
            <a:r>
              <a:rPr lang="en-US" b="0" dirty="0" smtClean="0"/>
              <a:t>”)</a:t>
            </a:r>
            <a:endParaRPr lang="en-US" b="0" dirty="0"/>
          </a:p>
        </p:txBody>
      </p:sp>
      <p:sp>
        <p:nvSpPr>
          <p:cNvPr id="6" name="TextBox 5"/>
          <p:cNvSpPr txBox="1"/>
          <p:nvPr/>
        </p:nvSpPr>
        <p:spPr>
          <a:xfrm>
            <a:off x="4342686" y="2885003"/>
            <a:ext cx="480131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dirty="0"/>
              <a:t>Receive LOOKUP </a:t>
            </a:r>
            <a:r>
              <a:rPr lang="en-US" b="0" dirty="0" smtClean="0"/>
              <a:t>request</a:t>
            </a:r>
          </a:p>
          <a:p>
            <a:pPr algn="l"/>
            <a:r>
              <a:rPr lang="en-US" b="0" dirty="0" smtClean="0"/>
              <a:t> look </a:t>
            </a:r>
            <a:r>
              <a:rPr lang="en-US" b="0" dirty="0"/>
              <a:t>for ”foo” in root </a:t>
            </a:r>
            <a:r>
              <a:rPr lang="en-US" b="0" dirty="0" err="1" smtClean="0"/>
              <a:t>dir</a:t>
            </a:r>
            <a:endParaRPr lang="en-US" b="0" dirty="0"/>
          </a:p>
          <a:p>
            <a:pPr algn="l"/>
            <a:r>
              <a:rPr lang="en-US" b="0" dirty="0" smtClean="0"/>
              <a:t> return </a:t>
            </a:r>
            <a:r>
              <a:rPr lang="en-US" b="0" dirty="0"/>
              <a:t>foo’s FH + </a:t>
            </a:r>
            <a:r>
              <a:rPr lang="en-US" b="0" dirty="0" smtClean="0"/>
              <a:t>attributes</a:t>
            </a:r>
            <a:endParaRPr lang="en-US" b="0" dirty="0"/>
          </a:p>
        </p:txBody>
      </p:sp>
      <p:sp>
        <p:nvSpPr>
          <p:cNvPr id="7" name="TextBox 6"/>
          <p:cNvSpPr txBox="1"/>
          <p:nvPr/>
        </p:nvSpPr>
        <p:spPr>
          <a:xfrm>
            <a:off x="350196" y="4309943"/>
            <a:ext cx="618630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dirty="0"/>
              <a:t>Receive LOOKUP reply</a:t>
            </a:r>
            <a:br>
              <a:rPr lang="en-US" b="0" dirty="0"/>
            </a:br>
            <a:r>
              <a:rPr lang="en-US" b="0" dirty="0" smtClean="0"/>
              <a:t> allocate </a:t>
            </a:r>
            <a:r>
              <a:rPr lang="en-US" b="0" dirty="0"/>
              <a:t>file </a:t>
            </a:r>
            <a:r>
              <a:rPr lang="en-US" b="0" dirty="0" err="1"/>
              <a:t>desc</a:t>
            </a:r>
            <a:r>
              <a:rPr lang="en-US" b="0" dirty="0"/>
              <a:t> in open file </a:t>
            </a:r>
            <a:r>
              <a:rPr lang="en-US" b="0" dirty="0" smtClean="0"/>
              <a:t>table</a:t>
            </a:r>
          </a:p>
          <a:p>
            <a:pPr algn="l"/>
            <a:r>
              <a:rPr lang="en-US" b="0" dirty="0" smtClean="0"/>
              <a:t> store </a:t>
            </a:r>
            <a:r>
              <a:rPr lang="en-US" b="0" dirty="0"/>
              <a:t>foo’s FH in table</a:t>
            </a:r>
            <a:br>
              <a:rPr lang="en-US" b="0" dirty="0"/>
            </a:br>
            <a:r>
              <a:rPr lang="en-US" b="0" dirty="0" smtClean="0"/>
              <a:t> store </a:t>
            </a:r>
            <a:r>
              <a:rPr lang="en-US" b="0" dirty="0"/>
              <a:t>current file position (</a:t>
            </a:r>
            <a:r>
              <a:rPr lang="en-US" b="0" dirty="0" smtClean="0"/>
              <a:t>0)</a:t>
            </a:r>
          </a:p>
          <a:p>
            <a:pPr algn="l"/>
            <a:r>
              <a:rPr lang="en-US" b="0" dirty="0" smtClean="0"/>
              <a:t> return </a:t>
            </a:r>
            <a:r>
              <a:rPr lang="en-US" b="0" dirty="0"/>
              <a:t>file descriptor to application </a:t>
            </a:r>
            <a:endParaRPr lang="en-US" b="0" dirty="0"/>
          </a:p>
          <a:p>
            <a:pPr algn="l"/>
            <a:endParaRPr lang="en-US" b="0" dirty="0" smtClean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3101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NFS example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0196" y="1347090"/>
            <a:ext cx="6032421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read(</a:t>
            </a:r>
            <a:r>
              <a:rPr lang="en-US" dirty="0" err="1"/>
              <a:t>fd</a:t>
            </a:r>
            <a:r>
              <a:rPr lang="en-US" dirty="0"/>
              <a:t>, buffer, MAX</a:t>
            </a:r>
            <a:r>
              <a:rPr lang="en-US" dirty="0" smtClean="0"/>
              <a:t>);</a:t>
            </a:r>
            <a:endParaRPr lang="en-US" dirty="0"/>
          </a:p>
          <a:p>
            <a:pPr algn="l"/>
            <a:r>
              <a:rPr lang="en-US" b="0" dirty="0" smtClean="0"/>
              <a:t> Index </a:t>
            </a:r>
            <a:r>
              <a:rPr lang="en-US" b="0" dirty="0"/>
              <a:t>into open file table with </a:t>
            </a:r>
            <a:r>
              <a:rPr lang="en-US" b="0" dirty="0" err="1" smtClean="0"/>
              <a:t>fd</a:t>
            </a:r>
            <a:endParaRPr lang="en-US" b="0" dirty="0"/>
          </a:p>
          <a:p>
            <a:pPr algn="l"/>
            <a:r>
              <a:rPr lang="en-US" b="0" dirty="0" smtClean="0"/>
              <a:t>  get </a:t>
            </a:r>
            <a:r>
              <a:rPr lang="en-US" b="0" dirty="0"/>
              <a:t>NFS file handle (FH)</a:t>
            </a:r>
            <a:br>
              <a:rPr lang="en-US" b="0" dirty="0"/>
            </a:br>
            <a:r>
              <a:rPr lang="en-US" b="0" dirty="0" smtClean="0"/>
              <a:t>  use </a:t>
            </a:r>
            <a:r>
              <a:rPr lang="en-US" b="0" dirty="0"/>
              <a:t>current file position as offset </a:t>
            </a:r>
            <a:endParaRPr lang="en-US" b="0" dirty="0"/>
          </a:p>
          <a:p>
            <a:pPr algn="l"/>
            <a:r>
              <a:rPr lang="en-US" b="0" dirty="0" smtClean="0"/>
              <a:t> Send </a:t>
            </a:r>
            <a:r>
              <a:rPr lang="en-US" b="0" dirty="0"/>
              <a:t>READ (FH, offset=0, count=MAX) </a:t>
            </a:r>
            <a:endParaRPr lang="en-US" b="0" dirty="0"/>
          </a:p>
        </p:txBody>
      </p:sp>
      <p:sp>
        <p:nvSpPr>
          <p:cNvPr id="6" name="TextBox 5"/>
          <p:cNvSpPr txBox="1"/>
          <p:nvPr/>
        </p:nvSpPr>
        <p:spPr>
          <a:xfrm>
            <a:off x="3111579" y="3116651"/>
            <a:ext cx="603242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dirty="0"/>
              <a:t>Receive READ request</a:t>
            </a:r>
            <a:br>
              <a:rPr lang="en-US" b="0" dirty="0"/>
            </a:br>
            <a:r>
              <a:rPr lang="en-US" b="0" dirty="0" smtClean="0"/>
              <a:t> use </a:t>
            </a:r>
            <a:r>
              <a:rPr lang="en-US" b="0" dirty="0"/>
              <a:t>FH to get volume/</a:t>
            </a:r>
            <a:r>
              <a:rPr lang="en-US" b="0" dirty="0" err="1"/>
              <a:t>inode</a:t>
            </a:r>
            <a:r>
              <a:rPr lang="en-US" b="0" dirty="0"/>
              <a:t> </a:t>
            </a:r>
            <a:r>
              <a:rPr lang="en-US" b="0" dirty="0" err="1" smtClean="0"/>
              <a:t>num</a:t>
            </a:r>
            <a:endParaRPr lang="en-US" b="0" dirty="0"/>
          </a:p>
          <a:p>
            <a:pPr algn="l"/>
            <a:r>
              <a:rPr lang="en-US" b="0" dirty="0" smtClean="0"/>
              <a:t> read </a:t>
            </a:r>
            <a:r>
              <a:rPr lang="en-US" b="0" dirty="0" err="1"/>
              <a:t>inode</a:t>
            </a:r>
            <a:r>
              <a:rPr lang="en-US" b="0" dirty="0"/>
              <a:t> from disk (or </a:t>
            </a:r>
            <a:r>
              <a:rPr lang="en-US" b="0" dirty="0" smtClean="0"/>
              <a:t>cache)</a:t>
            </a:r>
          </a:p>
          <a:p>
            <a:pPr algn="l"/>
            <a:r>
              <a:rPr lang="en-US" b="0" dirty="0" smtClean="0"/>
              <a:t> compute </a:t>
            </a:r>
            <a:r>
              <a:rPr lang="en-US" b="0" dirty="0"/>
              <a:t>block location (using </a:t>
            </a:r>
            <a:r>
              <a:rPr lang="en-US" b="0" dirty="0" smtClean="0"/>
              <a:t>offset)</a:t>
            </a:r>
          </a:p>
          <a:p>
            <a:pPr algn="l"/>
            <a:r>
              <a:rPr lang="en-US" b="0" dirty="0" smtClean="0"/>
              <a:t> read </a:t>
            </a:r>
            <a:r>
              <a:rPr lang="en-US" b="0" dirty="0"/>
              <a:t>data from disk (or cache)</a:t>
            </a:r>
            <a:br>
              <a:rPr lang="en-US" b="0" dirty="0"/>
            </a:br>
            <a:r>
              <a:rPr lang="en-US" b="0" dirty="0" smtClean="0"/>
              <a:t> return </a:t>
            </a:r>
            <a:r>
              <a:rPr lang="en-US" b="0" dirty="0"/>
              <a:t>data to client </a:t>
            </a:r>
            <a:endParaRPr lang="en-US" b="0" dirty="0"/>
          </a:p>
        </p:txBody>
      </p:sp>
      <p:sp>
        <p:nvSpPr>
          <p:cNvPr id="7" name="TextBox 6"/>
          <p:cNvSpPr txBox="1"/>
          <p:nvPr/>
        </p:nvSpPr>
        <p:spPr>
          <a:xfrm>
            <a:off x="350196" y="5193988"/>
            <a:ext cx="557075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dirty="0"/>
              <a:t>Receive READ reply</a:t>
            </a:r>
            <a:br>
              <a:rPr lang="en-US" b="0" dirty="0"/>
            </a:br>
            <a:r>
              <a:rPr lang="en-US" b="0" dirty="0" smtClean="0"/>
              <a:t> update </a:t>
            </a:r>
            <a:r>
              <a:rPr lang="en-US" b="0" dirty="0"/>
              <a:t>file position (+bytes </a:t>
            </a:r>
            <a:r>
              <a:rPr lang="en-US" b="0" dirty="0" smtClean="0"/>
              <a:t>read)</a:t>
            </a:r>
          </a:p>
          <a:p>
            <a:pPr algn="l"/>
            <a:r>
              <a:rPr lang="en-US" b="0" dirty="0" smtClean="0"/>
              <a:t> set </a:t>
            </a:r>
            <a:r>
              <a:rPr lang="en-US" b="0" dirty="0"/>
              <a:t>current file position = </a:t>
            </a:r>
            <a:r>
              <a:rPr lang="en-US" b="0" dirty="0" smtClean="0"/>
              <a:t>MAX</a:t>
            </a:r>
          </a:p>
          <a:p>
            <a:pPr algn="l"/>
            <a:r>
              <a:rPr lang="en-US" b="0" dirty="0" smtClean="0"/>
              <a:t> return </a:t>
            </a:r>
            <a:r>
              <a:rPr lang="en-US" b="0" dirty="0"/>
              <a:t>data/error code to app 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931495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NFS example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0196" y="1767840"/>
            <a:ext cx="557075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read(</a:t>
            </a:r>
            <a:r>
              <a:rPr lang="en-US" dirty="0" err="1"/>
              <a:t>fd</a:t>
            </a:r>
            <a:r>
              <a:rPr lang="en-US" dirty="0"/>
              <a:t>, buffer, MAX);</a:t>
            </a:r>
            <a:endParaRPr lang="en-US" dirty="0" smtClean="0"/>
          </a:p>
          <a:p>
            <a:pPr algn="l"/>
            <a:r>
              <a:rPr lang="en-US" b="0" dirty="0" smtClean="0"/>
              <a:t> </a:t>
            </a:r>
            <a:r>
              <a:rPr lang="en-US" b="0" dirty="0"/>
              <a:t>Same except offset=MAX </a:t>
            </a:r>
            <a:r>
              <a:rPr lang="en-US" b="0" dirty="0" smtClean="0"/>
              <a:t>and</a:t>
            </a:r>
          </a:p>
          <a:p>
            <a:pPr algn="l"/>
            <a:r>
              <a:rPr lang="en-US" b="0" dirty="0" smtClean="0"/>
              <a:t> set </a:t>
            </a:r>
            <a:r>
              <a:rPr lang="en-US" b="0" dirty="0"/>
              <a:t>current file position = 2*MAX </a:t>
            </a:r>
            <a:endParaRPr lang="en-US" b="0" dirty="0"/>
          </a:p>
        </p:txBody>
      </p:sp>
      <p:sp>
        <p:nvSpPr>
          <p:cNvPr id="8" name="TextBox 7"/>
          <p:cNvSpPr txBox="1"/>
          <p:nvPr/>
        </p:nvSpPr>
        <p:spPr>
          <a:xfrm>
            <a:off x="350196" y="3224784"/>
            <a:ext cx="557075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read(</a:t>
            </a:r>
            <a:r>
              <a:rPr lang="en-US" dirty="0" err="1"/>
              <a:t>fd</a:t>
            </a:r>
            <a:r>
              <a:rPr lang="en-US" dirty="0"/>
              <a:t>, buffer, MAX);</a:t>
            </a:r>
            <a:endParaRPr lang="en-US" dirty="0" smtClean="0"/>
          </a:p>
          <a:p>
            <a:pPr algn="l"/>
            <a:r>
              <a:rPr lang="en-US" b="0" dirty="0" smtClean="0"/>
              <a:t> </a:t>
            </a:r>
            <a:r>
              <a:rPr lang="en-US" b="0" dirty="0"/>
              <a:t>Same except </a:t>
            </a:r>
            <a:r>
              <a:rPr lang="en-US" b="0" dirty="0" smtClean="0"/>
              <a:t>offset=2*MAX and</a:t>
            </a:r>
          </a:p>
          <a:p>
            <a:pPr algn="l"/>
            <a:r>
              <a:rPr lang="en-US" b="0" dirty="0" smtClean="0"/>
              <a:t> set </a:t>
            </a:r>
            <a:r>
              <a:rPr lang="en-US" b="0" dirty="0"/>
              <a:t>current file position = </a:t>
            </a:r>
            <a:r>
              <a:rPr lang="en-US" b="0" dirty="0" smtClean="0"/>
              <a:t>3*MAX </a:t>
            </a:r>
            <a:endParaRPr lang="en-US" b="0" dirty="0"/>
          </a:p>
        </p:txBody>
      </p:sp>
      <p:sp>
        <p:nvSpPr>
          <p:cNvPr id="2" name="TextBox 1"/>
          <p:cNvSpPr txBox="1"/>
          <p:nvPr/>
        </p:nvSpPr>
        <p:spPr>
          <a:xfrm>
            <a:off x="350196" y="4681728"/>
            <a:ext cx="634019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close(</a:t>
            </a:r>
            <a:r>
              <a:rPr lang="en-US" dirty="0" err="1"/>
              <a:t>fd</a:t>
            </a:r>
            <a:r>
              <a:rPr lang="en-US" dirty="0"/>
              <a:t>); </a:t>
            </a:r>
            <a:endParaRPr lang="en-US" dirty="0"/>
          </a:p>
          <a:p>
            <a:pPr algn="l"/>
            <a:r>
              <a:rPr lang="en-US" b="0" dirty="0" smtClean="0"/>
              <a:t> Just </a:t>
            </a:r>
            <a:r>
              <a:rPr lang="en-US" b="0" dirty="0"/>
              <a:t>need to clean up local </a:t>
            </a:r>
            <a:r>
              <a:rPr lang="en-US" b="0" dirty="0" smtClean="0"/>
              <a:t>structures</a:t>
            </a:r>
          </a:p>
          <a:p>
            <a:pPr algn="l"/>
            <a:r>
              <a:rPr lang="en-US" b="0" dirty="0" smtClean="0"/>
              <a:t> Free </a:t>
            </a:r>
            <a:r>
              <a:rPr lang="en-US" b="0" dirty="0"/>
              <a:t>descriptor ”</a:t>
            </a:r>
            <a:r>
              <a:rPr lang="en-US" b="0" dirty="0" err="1"/>
              <a:t>fd</a:t>
            </a:r>
            <a:r>
              <a:rPr lang="en-US" b="0" dirty="0"/>
              <a:t>” in open file </a:t>
            </a:r>
            <a:r>
              <a:rPr lang="en-US" b="0" dirty="0" smtClean="0"/>
              <a:t>table</a:t>
            </a:r>
          </a:p>
          <a:p>
            <a:pPr algn="l"/>
            <a:r>
              <a:rPr lang="en-US" b="0" dirty="0" smtClean="0"/>
              <a:t> (No </a:t>
            </a:r>
            <a:r>
              <a:rPr lang="en-US" b="0" dirty="0"/>
              <a:t>need to talk to server) </a:t>
            </a:r>
            <a:endParaRPr lang="en-US" b="0" dirty="0"/>
          </a:p>
          <a:p>
            <a:pPr algn="l"/>
            <a:endParaRPr lang="en-US" dirty="0" smtClean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406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What to do when server is not responding?</a:t>
            </a:r>
          </a:p>
          <a:p>
            <a:pPr lvl="1"/>
            <a:r>
              <a:rPr lang="en-US" dirty="0" smtClean="0"/>
              <a:t>Retry again!</a:t>
            </a:r>
          </a:p>
          <a:p>
            <a:pPr lvl="2"/>
            <a:r>
              <a:rPr lang="en-US" sz="2000" dirty="0" smtClean="0"/>
              <a:t>set a timer; a reply before cancels the retry; else retry</a:t>
            </a:r>
          </a:p>
          <a:p>
            <a:r>
              <a:rPr lang="en-US" dirty="0" smtClean="0"/>
              <a:t>Is it safe to retry operations?</a:t>
            </a:r>
          </a:p>
          <a:p>
            <a:pPr lvl="1"/>
            <a:r>
              <a:rPr lang="en-US" dirty="0" smtClean="0"/>
              <a:t>NFS operations are idempotent</a:t>
            </a:r>
          </a:p>
          <a:p>
            <a:pPr lvl="2"/>
            <a:r>
              <a:rPr lang="en-US" sz="2000" dirty="0" smtClean="0"/>
              <a:t>the effect of multiple invocations is same as single one</a:t>
            </a:r>
          </a:p>
          <a:p>
            <a:pPr lvl="1"/>
            <a:r>
              <a:rPr lang="en-US" dirty="0" smtClean="0"/>
              <a:t>LOOKUP, READ, WRITE: message contains all that is necessary to re-execute</a:t>
            </a:r>
          </a:p>
          <a:p>
            <a:pPr lvl="1"/>
            <a:r>
              <a:rPr lang="en-US" dirty="0" smtClean="0"/>
              <a:t>What is not idempotent?</a:t>
            </a:r>
          </a:p>
          <a:p>
            <a:pPr lvl="2"/>
            <a:r>
              <a:rPr lang="en-US" dirty="0" smtClean="0"/>
              <a:t>E.g., if we had INCREMENT</a:t>
            </a:r>
          </a:p>
          <a:p>
            <a:pPr lvl="2"/>
            <a:r>
              <a:rPr lang="en-US" dirty="0" smtClean="0"/>
              <a:t>Real example: MKDIR is not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server failures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384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Picture 6" descr="D:\b\b4\IBM\10-36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467" y="1653702"/>
            <a:ext cx="7328981" cy="4761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Are remote == local?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230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50196" y="1449421"/>
            <a:ext cx="8793804" cy="5008124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With local FS,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read</a:t>
            </a:r>
            <a:r>
              <a:rPr lang="en-US" dirty="0" smtClean="0"/>
              <a:t> sees data from “most recent”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write</a:t>
            </a:r>
            <a:r>
              <a:rPr lang="en-US" dirty="0" smtClean="0"/>
              <a:t>, even if performed by different process</a:t>
            </a:r>
          </a:p>
          <a:p>
            <a:pPr lvl="1"/>
            <a:r>
              <a:rPr lang="en-US" dirty="0" smtClean="0"/>
              <a:t>“Read/write coherence”, </a:t>
            </a:r>
            <a:r>
              <a:rPr lang="en-US" dirty="0" err="1" smtClean="0"/>
              <a:t>linearizability</a:t>
            </a:r>
            <a:endParaRPr lang="en-US" dirty="0"/>
          </a:p>
          <a:p>
            <a:r>
              <a:rPr lang="en-US" dirty="0" smtClean="0"/>
              <a:t>Achieve the same with NFS?</a:t>
            </a:r>
          </a:p>
          <a:p>
            <a:pPr lvl="1">
              <a:spcBef>
                <a:spcPts val="1400"/>
              </a:spcBef>
            </a:pPr>
            <a:r>
              <a:rPr lang="en-US" dirty="0" smtClean="0"/>
              <a:t>Perform all reads &amp; writes synchronously to server</a:t>
            </a:r>
          </a:p>
          <a:p>
            <a:pPr lvl="1">
              <a:lnSpc>
                <a:spcPct val="80000"/>
              </a:lnSpc>
              <a:spcAft>
                <a:spcPts val="0"/>
              </a:spcAft>
            </a:pPr>
            <a:r>
              <a:rPr lang="en-US" dirty="0" smtClean="0">
                <a:solidFill>
                  <a:srgbClr val="C00000"/>
                </a:solidFill>
              </a:rPr>
              <a:t>Huge cost:  </a:t>
            </a:r>
            <a:r>
              <a:rPr lang="en-US" dirty="0" smtClean="0"/>
              <a:t>high latency, low scalability</a:t>
            </a:r>
          </a:p>
          <a:p>
            <a:pPr lvl="1">
              <a:lnSpc>
                <a:spcPct val="80000"/>
              </a:lnSpc>
            </a:pPr>
            <a:endParaRPr lang="en-US" dirty="0"/>
          </a:p>
          <a:p>
            <a:pPr>
              <a:lnSpc>
                <a:spcPct val="80000"/>
              </a:lnSpc>
              <a:spcBef>
                <a:spcPts val="2400"/>
              </a:spcBef>
            </a:pPr>
            <a:r>
              <a:rPr lang="en-US" dirty="0" smtClean="0"/>
              <a:t>And what if the server doesn’t return?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Options:  hang indefinitely, return ERROR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50196" y="132945"/>
            <a:ext cx="8565204" cy="1066800"/>
          </a:xfrm>
        </p:spPr>
        <p:txBody>
          <a:bodyPr/>
          <a:lstStyle/>
          <a:p>
            <a:r>
              <a:rPr lang="en-US" dirty="0" smtClean="0"/>
              <a:t>TANSTANFL</a:t>
            </a:r>
            <a:br>
              <a:rPr lang="en-US" dirty="0" smtClean="0"/>
            </a:br>
            <a:r>
              <a:rPr lang="en-US" sz="2000" dirty="0" smtClean="0"/>
              <a:t>(There </a:t>
            </a:r>
            <a:r>
              <a:rPr lang="en-US" sz="2000" dirty="0" err="1" smtClean="0"/>
              <a:t>ain’t</a:t>
            </a:r>
            <a:r>
              <a:rPr lang="en-US" sz="2000" dirty="0" smtClean="0"/>
              <a:t> no such thing as a free lunch)</a:t>
            </a:r>
            <a:endParaRPr lang="en-US" sz="2000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3633216" y="3304032"/>
            <a:ext cx="4949952" cy="1975104"/>
          </a:xfrm>
          <a:prstGeom prst="wedgeRoundRectCallout">
            <a:avLst>
              <a:gd name="adj1" fmla="val -10243"/>
              <a:gd name="adj2" fmla="val -77006"/>
              <a:gd name="adj3" fmla="val 16667"/>
            </a:avLst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400" b="0" dirty="0">
                <a:solidFill>
                  <a:schemeClr val="tx1"/>
                </a:solidFill>
              </a:rPr>
              <a:t>A</a:t>
            </a:r>
            <a:r>
              <a:rPr lang="en-US" sz="2400" b="0" dirty="0" smtClean="0">
                <a:solidFill>
                  <a:schemeClr val="tx1"/>
                </a:solidFill>
              </a:rPr>
              <a:t>ll </a:t>
            </a:r>
            <a:r>
              <a:rPr lang="en-US" sz="2400" b="0" dirty="0">
                <a:solidFill>
                  <a:schemeClr val="tx1"/>
                </a:solidFill>
              </a:rPr>
              <a:t>operations appear to have executed atomically in an order that is consistent with the global real-time ordering of operations. (</a:t>
            </a:r>
            <a:r>
              <a:rPr lang="en-US" sz="2400" b="0" dirty="0" err="1">
                <a:solidFill>
                  <a:schemeClr val="tx1"/>
                </a:solidFill>
              </a:rPr>
              <a:t>Herlihy</a:t>
            </a:r>
            <a:r>
              <a:rPr lang="en-US" sz="2400" b="0" dirty="0">
                <a:solidFill>
                  <a:schemeClr val="tx1"/>
                </a:solidFill>
              </a:rPr>
              <a:t> &amp; Wing, 1991)</a:t>
            </a:r>
            <a:endParaRPr lang="en-US" sz="24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9318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50196" y="1789889"/>
            <a:ext cx="8793804" cy="466765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Local file systems</a:t>
            </a:r>
          </a:p>
          <a:p>
            <a:pPr lvl="1"/>
            <a:r>
              <a:rPr lang="en-US" dirty="0" smtClean="0"/>
              <a:t>Disks are terrible abstractions: low-level blocks, etc.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irectories, files, links much better</a:t>
            </a:r>
          </a:p>
          <a:p>
            <a:pPr lvl="1"/>
            <a:endParaRPr lang="en-US" sz="1200" dirty="0"/>
          </a:p>
          <a:p>
            <a:r>
              <a:rPr lang="en-US" dirty="0" smtClean="0"/>
              <a:t>Distributed file systems</a:t>
            </a:r>
          </a:p>
          <a:p>
            <a:pPr lvl="1"/>
            <a:r>
              <a:rPr lang="en-US" dirty="0" smtClean="0"/>
              <a:t>Make a remote file system look local</a:t>
            </a:r>
            <a:endParaRPr lang="en-US" dirty="0"/>
          </a:p>
          <a:p>
            <a:pPr lvl="1"/>
            <a:r>
              <a:rPr lang="en-US" dirty="0" smtClean="0"/>
              <a:t>Today:  NFS (Network File System)</a:t>
            </a:r>
          </a:p>
          <a:p>
            <a:pPr lvl="2"/>
            <a:r>
              <a:rPr lang="en-US" dirty="0" smtClean="0"/>
              <a:t>Developed by Sun in 1980s, still used today!</a:t>
            </a:r>
          </a:p>
          <a:p>
            <a:pPr lvl="1"/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50196" y="16215"/>
            <a:ext cx="8793804" cy="1066800"/>
          </a:xfrm>
        </p:spPr>
        <p:txBody>
          <a:bodyPr/>
          <a:lstStyle/>
          <a:p>
            <a:r>
              <a:rPr lang="en-US" sz="3600" dirty="0" smtClean="0"/>
              <a:t>Abstraction, abstraction, abstraction!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202319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1873" y="0"/>
            <a:ext cx="6420255" cy="685799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3600" dirty="0" smtClean="0"/>
              <a:t>Caching </a:t>
            </a:r>
            <a:r>
              <a:rPr lang="en-US" sz="3600" dirty="0" smtClean="0">
                <a:solidFill>
                  <a:srgbClr val="00B0F0"/>
                </a:solidFill>
              </a:rPr>
              <a:t>GOOD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2800" dirty="0" smtClean="0"/>
              <a:t>Lower latency, better scalability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 Consistency </a:t>
            </a:r>
            <a:r>
              <a:rPr lang="en-US" sz="3600" dirty="0" smtClean="0">
                <a:solidFill>
                  <a:srgbClr val="FF3300"/>
                </a:solidFill>
              </a:rPr>
              <a:t>HARDER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2800" dirty="0" smtClean="0"/>
              <a:t>No longer one single copy of data, to which all operations are serialized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559B53-AEC7-9D43-BD4D-FB123296CDE3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961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Caching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196" y="1410511"/>
            <a:ext cx="8793804" cy="5008124"/>
          </a:xfrm>
        </p:spPr>
        <p:txBody>
          <a:bodyPr>
            <a:noAutofit/>
          </a:bodyPr>
          <a:lstStyle/>
          <a:p>
            <a:pPr>
              <a:spcBef>
                <a:spcPts val="800"/>
              </a:spcBef>
            </a:pPr>
            <a:r>
              <a:rPr lang="en-US" sz="2800" dirty="0" smtClean="0"/>
              <a:t>Centralized control:   </a:t>
            </a:r>
            <a:r>
              <a:rPr lang="en-US" sz="2600" dirty="0" smtClean="0"/>
              <a:t>Record status of clients               (which files open for reading/writing, what cached, …)</a:t>
            </a:r>
          </a:p>
          <a:p>
            <a:pPr>
              <a:spcBef>
                <a:spcPts val="2400"/>
              </a:spcBef>
            </a:pPr>
            <a:r>
              <a:rPr lang="en-US" sz="2800" dirty="0" smtClean="0">
                <a:solidFill>
                  <a:schemeClr val="tx2"/>
                </a:solidFill>
              </a:rPr>
              <a:t>Read-ahead:  </a:t>
            </a:r>
            <a:r>
              <a:rPr lang="en-US" sz="2800" dirty="0" smtClean="0"/>
              <a:t>Pre-fetch blocks before needed</a:t>
            </a:r>
          </a:p>
          <a:p>
            <a:pPr>
              <a:spcBef>
                <a:spcPts val="800"/>
              </a:spcBef>
            </a:pPr>
            <a:r>
              <a:rPr lang="en-US" sz="2800" dirty="0" smtClean="0">
                <a:solidFill>
                  <a:schemeClr val="tx2"/>
                </a:solidFill>
              </a:rPr>
              <a:t>Write-through:  </a:t>
            </a:r>
            <a:r>
              <a:rPr lang="en-US" sz="2800" dirty="0" smtClean="0"/>
              <a:t>All writes sent to server</a:t>
            </a:r>
          </a:p>
          <a:p>
            <a:pPr>
              <a:spcBef>
                <a:spcPts val="800"/>
              </a:spcBef>
            </a:pPr>
            <a:r>
              <a:rPr lang="en-US" sz="2800" dirty="0" smtClean="0">
                <a:solidFill>
                  <a:schemeClr val="tx2"/>
                </a:solidFill>
              </a:rPr>
              <a:t>Write-behind:  </a:t>
            </a:r>
            <a:r>
              <a:rPr lang="en-US" sz="2800" dirty="0" smtClean="0"/>
              <a:t>Writes locally buffered, send as </a:t>
            </a:r>
            <a:r>
              <a:rPr lang="en-US" sz="2800" dirty="0" smtClean="0"/>
              <a:t>batch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006264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2400"/>
              </a:spcBef>
            </a:pPr>
            <a:r>
              <a:rPr lang="en-US" sz="2800" dirty="0">
                <a:solidFill>
                  <a:srgbClr val="C00000"/>
                </a:solidFill>
              </a:rPr>
              <a:t>Consistency challenges:</a:t>
            </a:r>
          </a:p>
          <a:p>
            <a:pPr lvl="1">
              <a:lnSpc>
                <a:spcPct val="100000"/>
              </a:lnSpc>
              <a:spcAft>
                <a:spcPts val="0"/>
              </a:spcAft>
            </a:pPr>
            <a:r>
              <a:rPr lang="en-US" sz="2600" dirty="0"/>
              <a:t>When client writes, how do others caching data get updated?  (Callbacks, …)</a:t>
            </a:r>
          </a:p>
          <a:p>
            <a:pPr lvl="1">
              <a:lnSpc>
                <a:spcPct val="100000"/>
              </a:lnSpc>
              <a:spcAft>
                <a:spcPts val="0"/>
              </a:spcAft>
            </a:pPr>
            <a:r>
              <a:rPr lang="en-US" dirty="0"/>
              <a:t>Two clients concurrently write? </a:t>
            </a:r>
            <a:r>
              <a:rPr lang="en-US" sz="2400" dirty="0"/>
              <a:t>(Locking, overwrite, …)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consistency problem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20334" y="3913632"/>
            <a:ext cx="1950720" cy="82905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0" dirty="0" smtClean="0">
                <a:solidFill>
                  <a:schemeClr val="tx1"/>
                </a:solidFill>
                <a:latin typeface="+mn-lt"/>
              </a:rPr>
              <a:t>C1</a:t>
            </a:r>
          </a:p>
          <a:p>
            <a:pPr algn="ctr"/>
            <a:r>
              <a:rPr lang="en-US" b="0" dirty="0" smtClean="0">
                <a:solidFill>
                  <a:schemeClr val="tx1"/>
                </a:solidFill>
              </a:rPr>
              <a:t>cache: F[v1]</a:t>
            </a:r>
            <a:endParaRPr lang="en-US" b="0" dirty="0" smtClean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657438" y="3913632"/>
            <a:ext cx="1950720" cy="82905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b="0" dirty="0" smtClean="0">
                <a:solidFill>
                  <a:schemeClr val="tx1"/>
                </a:solidFill>
              </a:rPr>
              <a:t>C2</a:t>
            </a:r>
            <a:endParaRPr lang="en-US" b="0" dirty="0">
              <a:solidFill>
                <a:schemeClr val="tx1"/>
              </a:solidFill>
            </a:endParaRPr>
          </a:p>
          <a:p>
            <a:r>
              <a:rPr lang="en-US" b="0" dirty="0">
                <a:solidFill>
                  <a:schemeClr val="tx1"/>
                </a:solidFill>
              </a:rPr>
              <a:t>cache: </a:t>
            </a:r>
            <a:r>
              <a:rPr lang="en-US" b="0" dirty="0" smtClean="0">
                <a:solidFill>
                  <a:schemeClr val="tx1"/>
                </a:solidFill>
              </a:rPr>
              <a:t>F[v2]</a:t>
            </a:r>
            <a:endParaRPr lang="en-US" b="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394542" y="3913632"/>
            <a:ext cx="1950720" cy="82905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b="0" smtClean="0">
                <a:solidFill>
                  <a:schemeClr val="tx1"/>
                </a:solidFill>
              </a:rPr>
              <a:t>C3</a:t>
            </a:r>
            <a:endParaRPr lang="en-US" b="0" dirty="0">
              <a:solidFill>
                <a:schemeClr val="tx1"/>
              </a:solidFill>
            </a:endParaRPr>
          </a:p>
          <a:p>
            <a:r>
              <a:rPr lang="en-US" b="0" dirty="0">
                <a:solidFill>
                  <a:schemeClr val="tx1"/>
                </a:solidFill>
              </a:rPr>
              <a:t>cache: </a:t>
            </a:r>
            <a:r>
              <a:rPr lang="en-US" b="0" dirty="0" smtClean="0">
                <a:solidFill>
                  <a:schemeClr val="tx1"/>
                </a:solidFill>
              </a:rPr>
              <a:t>empty</a:t>
            </a:r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053934" y="5109094"/>
            <a:ext cx="3157728" cy="118872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0" dirty="0" smtClean="0">
                <a:solidFill>
                  <a:schemeClr val="tx1"/>
                </a:solidFill>
                <a:latin typeface="+mn-lt"/>
              </a:rPr>
              <a:t>Server S</a:t>
            </a:r>
          </a:p>
          <a:p>
            <a:pPr algn="ctr"/>
            <a:r>
              <a:rPr lang="en-US" b="0" dirty="0" smtClean="0">
                <a:solidFill>
                  <a:schemeClr val="tx1"/>
                </a:solidFill>
              </a:rPr>
              <a:t>disk: F[v1] at first</a:t>
            </a:r>
          </a:p>
          <a:p>
            <a:pPr algn="ctr"/>
            <a:r>
              <a:rPr lang="en-US" b="0" dirty="0" smtClean="0">
                <a:solidFill>
                  <a:schemeClr val="tx1"/>
                </a:solidFill>
                <a:latin typeface="+mn-lt"/>
              </a:rPr>
              <a:t>               F[v2] eventually</a:t>
            </a:r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42202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399" y="152400"/>
            <a:ext cx="8991601" cy="1066800"/>
          </a:xfrm>
        </p:spPr>
        <p:txBody>
          <a:bodyPr/>
          <a:lstStyle/>
          <a:p>
            <a:r>
              <a:rPr lang="en-US" dirty="0" smtClean="0"/>
              <a:t>Should server maintain per-client state?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340470" y="1535113"/>
            <a:ext cx="4040188" cy="639762"/>
          </a:xfrm>
        </p:spPr>
        <p:txBody>
          <a:bodyPr/>
          <a:lstStyle/>
          <a:p>
            <a:r>
              <a:rPr lang="en-US" sz="3200" dirty="0" err="1" smtClean="0"/>
              <a:t>Stateful</a:t>
            </a:r>
            <a:endParaRPr lang="en-US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340469" y="2369427"/>
            <a:ext cx="4265643" cy="4634488"/>
          </a:xfrm>
        </p:spPr>
        <p:txBody>
          <a:bodyPr>
            <a:noAutofit/>
          </a:bodyPr>
          <a:lstStyle/>
          <a:p>
            <a:pPr>
              <a:spcBef>
                <a:spcPts val="1400"/>
              </a:spcBef>
            </a:pPr>
            <a:r>
              <a:rPr lang="en-US" sz="2800" dirty="0" smtClean="0">
                <a:solidFill>
                  <a:srgbClr val="0000FF"/>
                </a:solidFill>
              </a:rPr>
              <a:t>Pros</a:t>
            </a:r>
          </a:p>
          <a:p>
            <a:pPr lvl="1">
              <a:spcBef>
                <a:spcPts val="1400"/>
              </a:spcBef>
            </a:pPr>
            <a:r>
              <a:rPr lang="en-US" sz="2400" dirty="0" smtClean="0"/>
              <a:t>Smaller requests</a:t>
            </a:r>
          </a:p>
          <a:p>
            <a:pPr lvl="1">
              <a:spcBef>
                <a:spcPts val="1400"/>
              </a:spcBef>
            </a:pPr>
            <a:r>
              <a:rPr lang="en-US" sz="2400" dirty="0" smtClean="0"/>
              <a:t>Simpler </a:t>
            </a:r>
            <a:r>
              <a:rPr lang="en-US" sz="2400" dirty="0" err="1" smtClean="0"/>
              <a:t>req</a:t>
            </a:r>
            <a:r>
              <a:rPr lang="en-US" sz="2400" dirty="0" smtClean="0"/>
              <a:t> processing</a:t>
            </a:r>
          </a:p>
          <a:p>
            <a:pPr lvl="1">
              <a:spcBef>
                <a:spcPts val="1400"/>
              </a:spcBef>
            </a:pPr>
            <a:r>
              <a:rPr lang="en-US" sz="2400" dirty="0" smtClean="0"/>
              <a:t>Better cache coherence, file locking, etc.</a:t>
            </a:r>
          </a:p>
          <a:p>
            <a:pPr>
              <a:spcBef>
                <a:spcPts val="1400"/>
              </a:spcBef>
            </a:pPr>
            <a:r>
              <a:rPr lang="en-US" sz="2800" dirty="0" smtClean="0">
                <a:solidFill>
                  <a:srgbClr val="C00000"/>
                </a:solidFill>
              </a:rPr>
              <a:t>Cons</a:t>
            </a:r>
          </a:p>
          <a:p>
            <a:pPr lvl="1">
              <a:spcBef>
                <a:spcPts val="1400"/>
              </a:spcBef>
            </a:pPr>
            <a:r>
              <a:rPr lang="en-US" sz="2400" dirty="0" smtClean="0"/>
              <a:t>Per-client state limits scalability</a:t>
            </a:r>
          </a:p>
          <a:p>
            <a:pPr lvl="1">
              <a:spcBef>
                <a:spcPts val="1400"/>
              </a:spcBef>
            </a:pPr>
            <a:r>
              <a:rPr lang="en-US" sz="2400" dirty="0" smtClean="0"/>
              <a:t>Fault-tolerance on state required for correctness</a:t>
            </a:r>
            <a:endParaRPr lang="en-US" sz="24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4469927" y="1535113"/>
            <a:ext cx="4041775" cy="63976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Stateless</a:t>
            </a:r>
            <a:endParaRPr lang="en-US" sz="3200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4469928" y="2369427"/>
            <a:ext cx="4460066" cy="4770675"/>
          </a:xfrm>
        </p:spPr>
        <p:txBody>
          <a:bodyPr>
            <a:normAutofit/>
          </a:bodyPr>
          <a:lstStyle/>
          <a:p>
            <a:pPr>
              <a:spcBef>
                <a:spcPts val="1400"/>
              </a:spcBef>
            </a:pPr>
            <a:r>
              <a:rPr lang="en-US" sz="2800" dirty="0" smtClean="0">
                <a:solidFill>
                  <a:srgbClr val="0000FF"/>
                </a:solidFill>
              </a:rPr>
              <a:t>Pros</a:t>
            </a:r>
          </a:p>
          <a:p>
            <a:pPr lvl="1">
              <a:spcBef>
                <a:spcPts val="1400"/>
              </a:spcBef>
            </a:pPr>
            <a:r>
              <a:rPr lang="en-US" sz="2400" dirty="0" smtClean="0"/>
              <a:t>Easy server crash recovery</a:t>
            </a:r>
          </a:p>
          <a:p>
            <a:pPr lvl="1">
              <a:spcBef>
                <a:spcPts val="1400"/>
              </a:spcBef>
            </a:pPr>
            <a:r>
              <a:rPr lang="en-US" sz="2400" dirty="0" smtClean="0"/>
              <a:t>No open/close needed</a:t>
            </a:r>
          </a:p>
          <a:p>
            <a:pPr lvl="1">
              <a:spcBef>
                <a:spcPts val="1400"/>
              </a:spcBef>
            </a:pPr>
            <a:r>
              <a:rPr lang="en-US" sz="2400" dirty="0" smtClean="0"/>
              <a:t>Better scalability</a:t>
            </a:r>
          </a:p>
          <a:p>
            <a:pPr lvl="1">
              <a:spcBef>
                <a:spcPts val="1400"/>
              </a:spcBef>
            </a:pPr>
            <a:endParaRPr lang="en-US" sz="800" dirty="0" smtClean="0"/>
          </a:p>
          <a:p>
            <a:pPr>
              <a:spcBef>
                <a:spcPts val="1400"/>
              </a:spcBef>
            </a:pPr>
            <a:r>
              <a:rPr lang="en-US" sz="2800" dirty="0" smtClean="0">
                <a:solidFill>
                  <a:srgbClr val="C00000"/>
                </a:solidFill>
              </a:rPr>
              <a:t>Cons</a:t>
            </a:r>
          </a:p>
          <a:p>
            <a:pPr lvl="1">
              <a:spcBef>
                <a:spcPts val="1400"/>
              </a:spcBef>
            </a:pPr>
            <a:r>
              <a:rPr lang="en-US" sz="2400" dirty="0" smtClean="0"/>
              <a:t>Each request must be    fully self-describing</a:t>
            </a:r>
          </a:p>
          <a:p>
            <a:pPr lvl="1">
              <a:spcBef>
                <a:spcPts val="1400"/>
              </a:spcBef>
            </a:pPr>
            <a:r>
              <a:rPr lang="en-US" sz="2400" dirty="0" smtClean="0"/>
              <a:t>Consistency is harder,    e.g., no simple file locking</a:t>
            </a:r>
          </a:p>
        </p:txBody>
      </p:sp>
    </p:spTree>
    <p:extLst>
      <p:ext uri="{BB962C8B-B14F-4D97-AF65-F5344CB8AC3E}">
        <p14:creationId xmlns:p14="http://schemas.microsoft.com/office/powerpoint/2010/main" val="1111134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uiExpand="1" build="p"/>
      <p:bldP spid="6" grpId="0" build="p"/>
      <p:bldP spid="7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50196" y="1449420"/>
            <a:ext cx="8793804" cy="5316505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rgbClr val="0000FF"/>
                </a:solidFill>
              </a:rPr>
              <a:t>Hard state</a:t>
            </a:r>
            <a:r>
              <a:rPr lang="en-US" dirty="0" smtClean="0"/>
              <a:t>:  </a:t>
            </a:r>
            <a:r>
              <a:rPr lang="en-US" sz="2800" dirty="0" smtClean="0"/>
              <a:t>Don’t lose data</a:t>
            </a:r>
          </a:p>
          <a:p>
            <a:pPr lvl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/>
              <a:t>Durability:  State not lost</a:t>
            </a:r>
          </a:p>
          <a:p>
            <a:pPr lvl="2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dirty="0" smtClean="0"/>
              <a:t>Write to disk, or cold remote backup</a:t>
            </a:r>
          </a:p>
          <a:p>
            <a:pPr lvl="2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dirty="0"/>
              <a:t>E</a:t>
            </a:r>
            <a:r>
              <a:rPr lang="en-US" dirty="0" smtClean="0"/>
              <a:t>xact replica or recoverable (DB: checkpoint + op log)</a:t>
            </a:r>
          </a:p>
          <a:p>
            <a:pPr lvl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/>
              <a:t>Availability (liveness):  Maintain online replicas</a:t>
            </a:r>
            <a:endParaRPr lang="en-US" sz="2400" dirty="0"/>
          </a:p>
          <a:p>
            <a:pPr>
              <a:lnSpc>
                <a:spcPct val="110000"/>
              </a:lnSpc>
              <a:spcBef>
                <a:spcPts val="2000"/>
              </a:spcBef>
              <a:spcAft>
                <a:spcPts val="600"/>
              </a:spcAft>
            </a:pPr>
            <a:r>
              <a:rPr lang="en-US" dirty="0" smtClean="0">
                <a:solidFill>
                  <a:srgbClr val="0000FF"/>
                </a:solidFill>
              </a:rPr>
              <a:t>Soft state</a:t>
            </a:r>
            <a:r>
              <a:rPr lang="en-US" dirty="0" smtClean="0"/>
              <a:t>:  </a:t>
            </a:r>
            <a:r>
              <a:rPr lang="en-US" sz="2800" dirty="0" smtClean="0"/>
              <a:t>Performance optimization</a:t>
            </a:r>
          </a:p>
          <a:p>
            <a:pPr lvl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/>
              <a:t>Then:  Lose at will</a:t>
            </a:r>
          </a:p>
          <a:p>
            <a:pPr lvl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/>
              <a:t>Now:  Yes for correctness (safety), but how does recovery impact availability (liveness)?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It’s all about the state, ’bout the state, …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31643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50196" y="1449421"/>
            <a:ext cx="8793804" cy="5008124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Stateless protocol</a:t>
            </a:r>
          </a:p>
          <a:p>
            <a:pPr lvl="1">
              <a:spcBef>
                <a:spcPts val="800"/>
              </a:spcBef>
              <a:spcAft>
                <a:spcPts val="800"/>
              </a:spcAft>
            </a:pPr>
            <a:r>
              <a:rPr lang="en-US" dirty="0" smtClean="0"/>
              <a:t>Recovery easy: crashed == slow server</a:t>
            </a:r>
          </a:p>
          <a:p>
            <a:pPr lvl="1">
              <a:spcBef>
                <a:spcPts val="800"/>
              </a:spcBef>
              <a:spcAft>
                <a:spcPts val="800"/>
              </a:spcAft>
            </a:pPr>
            <a:r>
              <a:rPr lang="en-US" dirty="0"/>
              <a:t>M</a:t>
            </a:r>
            <a:r>
              <a:rPr lang="en-US" dirty="0" smtClean="0"/>
              <a:t>essages over UDP (unencrypted)</a:t>
            </a:r>
            <a:endParaRPr lang="en-US" dirty="0"/>
          </a:p>
          <a:p>
            <a:r>
              <a:rPr lang="en-US" dirty="0" smtClean="0"/>
              <a:t>Read from server, caching in NFS client</a:t>
            </a:r>
          </a:p>
          <a:p>
            <a:r>
              <a:rPr lang="en-US" dirty="0" smtClean="0"/>
              <a:t>NFSv2 was write-through (i.e., synchronous)</a:t>
            </a:r>
          </a:p>
          <a:p>
            <a:r>
              <a:rPr lang="en-US" dirty="0" smtClean="0"/>
              <a:t>NFSv3 added write-behind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elay writes until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close</a:t>
            </a:r>
            <a:r>
              <a:rPr lang="en-US" dirty="0" smtClean="0"/>
              <a:t> or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fsync</a:t>
            </a:r>
            <a:r>
              <a:rPr lang="en-US" dirty="0" smtClean="0"/>
              <a:t> from application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NFS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356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50196" y="1449421"/>
            <a:ext cx="8565204" cy="5316504"/>
          </a:xfrm>
        </p:spPr>
        <p:txBody>
          <a:bodyPr>
            <a:noAutofit/>
          </a:bodyPr>
          <a:lstStyle/>
          <a:p>
            <a:pPr marL="342900" lvl="1" indent="-342900">
              <a:lnSpc>
                <a:spcPct val="100000"/>
              </a:lnSpc>
              <a:spcBef>
                <a:spcPts val="3000"/>
              </a:spcBef>
              <a:spcAft>
                <a:spcPct val="0"/>
              </a:spcAft>
              <a:buFont typeface="Arial" pitchFamily="-1" charset="0"/>
              <a:buChar char="•"/>
            </a:pPr>
            <a:r>
              <a:rPr lang="en-US" sz="3000" dirty="0" smtClean="0"/>
              <a:t>Write-to-read semantics too </a:t>
            </a:r>
            <a:r>
              <a:rPr lang="en-US" sz="3000" dirty="0"/>
              <a:t>expensive</a:t>
            </a:r>
          </a:p>
          <a:p>
            <a:pPr lvl="1"/>
            <a:r>
              <a:rPr lang="en-US" dirty="0" smtClean="0"/>
              <a:t>Give up caching, require server-side state, or …</a:t>
            </a:r>
          </a:p>
          <a:p>
            <a:r>
              <a:rPr lang="en-US" dirty="0"/>
              <a:t>Close-to-open “session” </a:t>
            </a:r>
            <a:r>
              <a:rPr lang="en-US" dirty="0" smtClean="0"/>
              <a:t>semantics</a:t>
            </a:r>
          </a:p>
          <a:p>
            <a:pPr lvl="1"/>
            <a:r>
              <a:rPr lang="en-US" sz="2600" dirty="0" smtClean="0"/>
              <a:t>Ensure an ordering, but only between application </a:t>
            </a:r>
            <a:r>
              <a:rPr lang="en-US" sz="2600" dirty="0" smtClean="0">
                <a:latin typeface="Courier New" charset="0"/>
                <a:ea typeface="Courier New" charset="0"/>
                <a:cs typeface="Courier New" charset="0"/>
              </a:rPr>
              <a:t>close </a:t>
            </a:r>
            <a:r>
              <a:rPr lang="en-US" sz="2600" dirty="0" smtClean="0"/>
              <a:t>and </a:t>
            </a:r>
            <a:r>
              <a:rPr lang="en-US" sz="2600" dirty="0" smtClean="0">
                <a:latin typeface="Courier New" charset="0"/>
                <a:ea typeface="Courier New" charset="0"/>
                <a:cs typeface="Courier New" charset="0"/>
              </a:rPr>
              <a:t>open</a:t>
            </a:r>
            <a:r>
              <a:rPr lang="en-US" sz="2600" dirty="0" smtClean="0"/>
              <a:t>, not all </a:t>
            </a:r>
            <a:r>
              <a:rPr lang="en-US" sz="2600" dirty="0" smtClean="0">
                <a:latin typeface="Courier New" charset="0"/>
                <a:ea typeface="Courier New" charset="0"/>
                <a:cs typeface="Courier New" charset="0"/>
              </a:rPr>
              <a:t>writes</a:t>
            </a:r>
            <a:r>
              <a:rPr lang="en-US" sz="2600" dirty="0" smtClean="0"/>
              <a:t> and </a:t>
            </a:r>
            <a:r>
              <a:rPr lang="en-US" sz="2600" dirty="0" smtClean="0">
                <a:latin typeface="Courier New" charset="0"/>
                <a:ea typeface="Courier New" charset="0"/>
                <a:cs typeface="Courier New" charset="0"/>
              </a:rPr>
              <a:t>reads</a:t>
            </a:r>
            <a:r>
              <a:rPr lang="en-US" sz="2600" dirty="0" smtClean="0"/>
              <a:t>.</a:t>
            </a:r>
          </a:p>
          <a:p>
            <a:pPr lvl="1"/>
            <a:r>
              <a:rPr lang="en-US" sz="2600" dirty="0" smtClean="0"/>
              <a:t>If B opens after A closes, will see A’s writes</a:t>
            </a:r>
          </a:p>
          <a:p>
            <a:pPr lvl="1"/>
            <a:r>
              <a:rPr lang="en-US" sz="2600" dirty="0" smtClean="0"/>
              <a:t>But if two clients open at same time?  No guarantees</a:t>
            </a:r>
          </a:p>
          <a:p>
            <a:pPr lvl="2"/>
            <a:r>
              <a:rPr lang="en-US" sz="2200" dirty="0" smtClean="0"/>
              <a:t>And what gets written? </a:t>
            </a:r>
            <a:r>
              <a:rPr lang="en-US" sz="2200" dirty="0" smtClean="0">
                <a:sym typeface="Wingdings"/>
              </a:rPr>
              <a:t> “Last writer wins”</a:t>
            </a:r>
            <a:endParaRPr lang="en-US" sz="2200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Exploring the consistency tradeoffs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06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50196" y="1449421"/>
            <a:ext cx="8793804" cy="5008124"/>
          </a:xfrm>
        </p:spPr>
        <p:txBody>
          <a:bodyPr>
            <a:noAutofit/>
          </a:bodyPr>
          <a:lstStyle/>
          <a:p>
            <a:pPr>
              <a:spcBef>
                <a:spcPts val="2400"/>
              </a:spcBef>
            </a:pPr>
            <a:r>
              <a:rPr lang="en-US" sz="2800" dirty="0" smtClean="0">
                <a:solidFill>
                  <a:srgbClr val="C00000"/>
                </a:solidFill>
              </a:rPr>
              <a:t>Recall challenge:  Potential concurrent writers</a:t>
            </a:r>
            <a:endParaRPr lang="en-US" sz="2800" dirty="0">
              <a:solidFill>
                <a:srgbClr val="C00000"/>
              </a:solidFill>
            </a:endParaRPr>
          </a:p>
          <a:p>
            <a:r>
              <a:rPr lang="en-US" sz="2800" dirty="0" smtClean="0"/>
              <a:t>Cache validation:</a:t>
            </a:r>
          </a:p>
          <a:p>
            <a:pPr lvl="1">
              <a:spcBef>
                <a:spcPts val="800"/>
              </a:spcBef>
              <a:spcAft>
                <a:spcPts val="800"/>
              </a:spcAft>
            </a:pPr>
            <a:r>
              <a:rPr lang="en-US" sz="2600" dirty="0" smtClean="0"/>
              <a:t>Get file’s last modification time from server: </a:t>
            </a:r>
            <a:r>
              <a:rPr lang="en-US" sz="2200" dirty="0" err="1" smtClean="0">
                <a:latin typeface="Courier New" charset="0"/>
                <a:ea typeface="Courier New" charset="0"/>
                <a:cs typeface="Courier New" charset="0"/>
              </a:rPr>
              <a:t>getattr</a:t>
            </a:r>
            <a:r>
              <a:rPr lang="en-US" sz="2200" dirty="0" smtClean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2200" dirty="0" err="1" smtClean="0">
                <a:latin typeface="Courier New" charset="0"/>
                <a:ea typeface="Courier New" charset="0"/>
                <a:cs typeface="Courier New" charset="0"/>
              </a:rPr>
              <a:t>fh</a:t>
            </a:r>
            <a:r>
              <a:rPr lang="en-US" sz="2200" dirty="0" smtClean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pPr lvl="1">
              <a:spcBef>
                <a:spcPts val="800"/>
              </a:spcBef>
              <a:spcAft>
                <a:spcPts val="800"/>
              </a:spcAft>
            </a:pP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Both when first open file, then poll every 3-60 seconds</a:t>
            </a:r>
          </a:p>
          <a:p>
            <a:pPr lvl="2">
              <a:spcAft>
                <a:spcPts val="800"/>
              </a:spcAft>
            </a:pPr>
            <a:r>
              <a:rPr lang="en-US" sz="2200" dirty="0" smtClean="0">
                <a:latin typeface="Arial" charset="0"/>
                <a:ea typeface="Arial" charset="0"/>
                <a:cs typeface="Arial" charset="0"/>
              </a:rPr>
              <a:t>If server’s last modification time has changed, flush dirty </a:t>
            </a:r>
            <a:r>
              <a:rPr lang="en-US" sz="2200" dirty="0" smtClean="0"/>
              <a:t>blocks </a:t>
            </a:r>
            <a:r>
              <a:rPr lang="en-US" sz="2200" dirty="0"/>
              <a:t> </a:t>
            </a:r>
            <a:r>
              <a:rPr lang="en-US" sz="2200" dirty="0" smtClean="0"/>
              <a:t>         </a:t>
            </a:r>
            <a:r>
              <a:rPr lang="en-US" sz="2200" dirty="0" smtClean="0">
                <a:latin typeface="Arial" charset="0"/>
                <a:ea typeface="Arial" charset="0"/>
                <a:cs typeface="Arial" charset="0"/>
              </a:rPr>
              <a:t>and invalidate cache</a:t>
            </a:r>
          </a:p>
          <a:p>
            <a:pPr>
              <a:spcBef>
                <a:spcPts val="2400"/>
              </a:spcBef>
            </a:pPr>
            <a:r>
              <a:rPr lang="en-US" sz="2800" dirty="0" smtClean="0"/>
              <a:t>When reading a block</a:t>
            </a:r>
          </a:p>
          <a:p>
            <a:pPr lvl="1">
              <a:spcBef>
                <a:spcPts val="800"/>
              </a:spcBef>
              <a:spcAft>
                <a:spcPts val="800"/>
              </a:spcAft>
            </a:pPr>
            <a:r>
              <a:rPr lang="en-US" sz="2600" dirty="0" smtClean="0"/>
              <a:t>Validate:  </a:t>
            </a:r>
            <a:r>
              <a:rPr lang="en-US" sz="2200" dirty="0" smtClean="0">
                <a:solidFill>
                  <a:srgbClr val="0000FF"/>
                </a:solidFill>
              </a:rPr>
              <a:t>(current time – last validation time &lt; threshold)</a:t>
            </a:r>
          </a:p>
          <a:p>
            <a:pPr lvl="1">
              <a:spcBef>
                <a:spcPts val="800"/>
              </a:spcBef>
              <a:spcAft>
                <a:spcPts val="800"/>
              </a:spcAft>
            </a:pPr>
            <a:r>
              <a:rPr lang="en-US" sz="2400" dirty="0" smtClean="0"/>
              <a:t>If valid, serve from cache.  Otherwise, refresh from server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NFS Cache Consistency</a:t>
            </a:r>
          </a:p>
        </p:txBody>
      </p:sp>
    </p:spTree>
    <p:extLst>
      <p:ext uri="{BB962C8B-B14F-4D97-AF65-F5344CB8AC3E}">
        <p14:creationId xmlns:p14="http://schemas.microsoft.com/office/powerpoint/2010/main" val="1425103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2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50196" y="1449421"/>
            <a:ext cx="8073957" cy="5008124"/>
          </a:xfrm>
        </p:spPr>
        <p:txBody>
          <a:bodyPr>
            <a:normAutofit/>
          </a:bodyPr>
          <a:lstStyle/>
          <a:p>
            <a:r>
              <a:rPr lang="en-US" sz="2800" dirty="0" smtClean="0"/>
              <a:t>“Mixed reads” across version</a:t>
            </a:r>
          </a:p>
          <a:p>
            <a:pPr lvl="1"/>
            <a:r>
              <a:rPr lang="en-US" sz="2400" dirty="0" smtClean="0"/>
              <a:t>A reads block 1-10 from file, B replaces blocks 1-20,      A then keeps reading blocks 11-20. </a:t>
            </a:r>
            <a:endParaRPr lang="en-US" sz="2400" dirty="0"/>
          </a:p>
          <a:p>
            <a:r>
              <a:rPr lang="en-US" sz="2800" dirty="0" smtClean="0"/>
              <a:t>Assumes synchronized clocks.  Not really correct.</a:t>
            </a:r>
          </a:p>
          <a:p>
            <a:pPr lvl="1"/>
            <a:r>
              <a:rPr lang="en-US" sz="2400" dirty="0" smtClean="0"/>
              <a:t>We’ll learn about the notion of logical clocks later</a:t>
            </a:r>
          </a:p>
          <a:p>
            <a:r>
              <a:rPr lang="en-US" sz="2800" dirty="0" smtClean="0"/>
              <a:t>Writes specified by offset</a:t>
            </a:r>
          </a:p>
          <a:p>
            <a:pPr lvl="1">
              <a:spcBef>
                <a:spcPts val="800"/>
              </a:spcBef>
              <a:spcAft>
                <a:spcPts val="800"/>
              </a:spcAft>
            </a:pPr>
            <a:r>
              <a:rPr lang="en-US" sz="2400" dirty="0" smtClean="0"/>
              <a:t>Concurrent writes can change </a:t>
            </a:r>
            <a:r>
              <a:rPr lang="en-US" sz="2400" dirty="0" smtClean="0"/>
              <a:t>offset</a:t>
            </a:r>
            <a:endParaRPr lang="en-US" sz="2400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problems…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962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Server-side write buffering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31593" y="2182585"/>
            <a:ext cx="880241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dirty="0"/>
              <a:t>write(</a:t>
            </a:r>
            <a:r>
              <a:rPr lang="en-US" b="0" dirty="0" err="1"/>
              <a:t>fd</a:t>
            </a:r>
            <a:r>
              <a:rPr lang="en-US" b="0" dirty="0"/>
              <a:t>, </a:t>
            </a:r>
            <a:r>
              <a:rPr lang="en-US" b="0" dirty="0" err="1"/>
              <a:t>a_buffer</a:t>
            </a:r>
            <a:r>
              <a:rPr lang="en-US" b="0" dirty="0"/>
              <a:t>, size); // fill first block with </a:t>
            </a:r>
            <a:r>
              <a:rPr lang="en-US" b="0" dirty="0" smtClean="0"/>
              <a:t>a’s</a:t>
            </a:r>
          </a:p>
          <a:p>
            <a:pPr algn="l"/>
            <a:r>
              <a:rPr lang="en-US" b="0" dirty="0" smtClean="0"/>
              <a:t>write(</a:t>
            </a:r>
            <a:r>
              <a:rPr lang="en-US" b="0" dirty="0" err="1" smtClean="0"/>
              <a:t>fd</a:t>
            </a:r>
            <a:r>
              <a:rPr lang="en-US" b="0" dirty="0"/>
              <a:t>, </a:t>
            </a:r>
            <a:r>
              <a:rPr lang="en-US" b="0" dirty="0" err="1"/>
              <a:t>b_buffer</a:t>
            </a:r>
            <a:r>
              <a:rPr lang="en-US" b="0" dirty="0"/>
              <a:t>, size); // fill second block with </a:t>
            </a:r>
            <a:r>
              <a:rPr lang="en-US" b="0" dirty="0" smtClean="0"/>
              <a:t>b’s</a:t>
            </a:r>
          </a:p>
          <a:p>
            <a:pPr algn="l"/>
            <a:r>
              <a:rPr lang="en-US" b="0" dirty="0" smtClean="0"/>
              <a:t>write(</a:t>
            </a:r>
            <a:r>
              <a:rPr lang="en-US" b="0" dirty="0" err="1" smtClean="0"/>
              <a:t>fd</a:t>
            </a:r>
            <a:r>
              <a:rPr lang="en-US" b="0" dirty="0"/>
              <a:t>, </a:t>
            </a:r>
            <a:r>
              <a:rPr lang="en-US" b="0" dirty="0" err="1"/>
              <a:t>c_buffer</a:t>
            </a:r>
            <a:r>
              <a:rPr lang="en-US" b="0" dirty="0"/>
              <a:t>, size); // fill third block with c’s </a:t>
            </a:r>
            <a:endParaRPr lang="en-US" b="0" dirty="0"/>
          </a:p>
          <a:p>
            <a:pPr algn="l"/>
            <a:endParaRPr lang="en-US" b="0" dirty="0" smtClean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4717" y="1286931"/>
            <a:ext cx="84561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b="0" dirty="0" err="1" smtClean="0"/>
              <a:t>xxxxxxxxxxxxxxxxxxxxxxxxxxxxxxxxxxxxxxxxxxxxxxxxxxxxxxxxxxxx</a:t>
            </a:r>
            <a:endParaRPr lang="en-US" sz="1800" b="0" dirty="0"/>
          </a:p>
          <a:p>
            <a:pPr algn="l"/>
            <a:r>
              <a:rPr lang="en-US" sz="1800" b="0" dirty="0" err="1" smtClean="0"/>
              <a:t>yyyyyyyyyyyyyyyyyyyyyyyyyyyyyyyyyyyyyyyyyyyyyyyyyyyyyyyyyyyy</a:t>
            </a:r>
            <a:endParaRPr lang="en-US" sz="1800" b="0" dirty="0"/>
          </a:p>
          <a:p>
            <a:pPr algn="l"/>
            <a:r>
              <a:rPr lang="en-US" sz="1800" b="0" dirty="0" err="1" smtClean="0"/>
              <a:t>zzzzzzzzzzzzzzzzzzzzzzzzzzzzzzzzzzzzzzzzzzzzzzzzzzzzzzzzzzzz</a:t>
            </a:r>
            <a:endParaRPr lang="en-US" sz="1800" b="0" dirty="0"/>
          </a:p>
        </p:txBody>
      </p:sp>
      <p:grpSp>
        <p:nvGrpSpPr>
          <p:cNvPr id="12" name="Group 11"/>
          <p:cNvGrpSpPr/>
          <p:nvPr/>
        </p:nvGrpSpPr>
        <p:grpSpPr>
          <a:xfrm>
            <a:off x="231592" y="3186404"/>
            <a:ext cx="8629286" cy="1242950"/>
            <a:chOff x="231592" y="3186404"/>
            <a:chExt cx="8629286" cy="1242950"/>
          </a:xfrm>
        </p:grpSpPr>
        <p:sp>
          <p:nvSpPr>
            <p:cNvPr id="7" name="TextBox 6"/>
            <p:cNvSpPr txBox="1"/>
            <p:nvPr/>
          </p:nvSpPr>
          <p:spPr>
            <a:xfrm>
              <a:off x="404717" y="3506024"/>
              <a:ext cx="845616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800" b="0" dirty="0" err="1"/>
                <a:t>aaaaaaaaaaaaaaaaaaaaaaaaaaaaaaaaaaaaaaaaaaaaaaaaaaaaaaaaaaaa</a:t>
              </a:r>
              <a:endParaRPr lang="en-US" sz="1800" b="0" dirty="0"/>
            </a:p>
            <a:p>
              <a:pPr algn="l"/>
              <a:r>
                <a:rPr lang="en-US" sz="1800" b="0" dirty="0" err="1" smtClean="0"/>
                <a:t>bbbbbbbbbbbbbbbbbbbbbbbbbbbbbbbbbbbbbbbbbbbbbbbbbbbbbbbbbbbb</a:t>
              </a:r>
              <a:endParaRPr lang="en-US" sz="1800" b="0" dirty="0"/>
            </a:p>
            <a:p>
              <a:pPr algn="l"/>
              <a:r>
                <a:rPr lang="en-US" sz="1800" b="0" dirty="0" err="1" smtClean="0"/>
                <a:t>cccccccccccccccccccccccccccccccccccccccccccccccccccccccccccc</a:t>
              </a:r>
              <a:endParaRPr lang="en-US" sz="1800" b="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31592" y="3186404"/>
              <a:ext cx="13244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b="0" dirty="0" smtClean="0">
                  <a:latin typeface="+mn-lt"/>
                  <a:ea typeface="Arial" charset="0"/>
                  <a:cs typeface="Arial" charset="0"/>
                </a:rPr>
                <a:t>Expected:</a:t>
              </a:r>
              <a:endParaRPr lang="en-US" b="0" dirty="0" smtClean="0">
                <a:latin typeface="+mn-lt"/>
                <a:ea typeface="Arial" charset="0"/>
                <a:cs typeface="Arial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31592" y="4508134"/>
            <a:ext cx="8629286" cy="1246368"/>
            <a:chOff x="231592" y="4586915"/>
            <a:chExt cx="8629286" cy="1246368"/>
          </a:xfrm>
        </p:grpSpPr>
        <p:sp>
          <p:nvSpPr>
            <p:cNvPr id="9" name="TextBox 8"/>
            <p:cNvSpPr txBox="1"/>
            <p:nvPr/>
          </p:nvSpPr>
          <p:spPr>
            <a:xfrm>
              <a:off x="231592" y="4586915"/>
              <a:ext cx="759554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b="0" dirty="0" smtClean="0">
                  <a:latin typeface="+mn-lt"/>
                  <a:ea typeface="Arial" charset="0"/>
                  <a:cs typeface="Arial" charset="0"/>
                </a:rPr>
                <a:t>But assume server buffers 2</a:t>
              </a:r>
              <a:r>
                <a:rPr lang="en-US" b="0" baseline="30000" dirty="0" smtClean="0">
                  <a:latin typeface="+mn-lt"/>
                  <a:ea typeface="Arial" charset="0"/>
                  <a:cs typeface="Arial" charset="0"/>
                </a:rPr>
                <a:t>nd</a:t>
              </a:r>
              <a:r>
                <a:rPr lang="en-US" b="0" dirty="0" smtClean="0">
                  <a:latin typeface="+mn-lt"/>
                  <a:ea typeface="Arial" charset="0"/>
                  <a:cs typeface="Arial" charset="0"/>
                </a:rPr>
                <a:t> write, reports OK but then crashes:</a:t>
              </a:r>
              <a:endParaRPr lang="en-US" b="0" dirty="0" smtClean="0">
                <a:latin typeface="+mn-lt"/>
                <a:ea typeface="Arial" charset="0"/>
                <a:cs typeface="Arial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04717" y="4909953"/>
              <a:ext cx="845616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800" b="0" dirty="0" err="1"/>
                <a:t>aaaaaaaaaaaaaaaaaaaaaaaaaaaaaaaaaaaaaaaaaaaaaaaaaaaaaaaaaaaa</a:t>
              </a:r>
              <a:endParaRPr lang="en-US" sz="1800" b="0" dirty="0"/>
            </a:p>
            <a:p>
              <a:pPr algn="l"/>
              <a:r>
                <a:rPr lang="en-US" sz="1800" b="0" dirty="0" err="1"/>
                <a:t>yyyyyyyyyyyyyyyyyyyyyyyyyyyyyyyyyyyyyyyyyyyyyyyyyyyyyyyyyyyy</a:t>
              </a:r>
              <a:endParaRPr lang="en-US" sz="1800" b="0" dirty="0"/>
            </a:p>
            <a:p>
              <a:pPr algn="l"/>
              <a:r>
                <a:rPr lang="en-US" sz="1800" b="0" dirty="0" err="1" smtClean="0"/>
                <a:t>cccccccccccccccccccccccccccccccccccccccccccccccccccccccccccc</a:t>
              </a:r>
              <a:endParaRPr lang="en-US" sz="1800" b="0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231591" y="5833283"/>
            <a:ext cx="86292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0" dirty="0">
                <a:latin typeface="+mn-lt"/>
                <a:ea typeface="Arial" charset="0"/>
                <a:cs typeface="Arial" charset="0"/>
              </a:rPr>
              <a:t>Server </a:t>
            </a:r>
            <a:r>
              <a:rPr lang="en-US" sz="2400" dirty="0">
                <a:latin typeface="+mn-lt"/>
                <a:ea typeface="Arial" charset="0"/>
                <a:cs typeface="Arial" charset="0"/>
              </a:rPr>
              <a:t>must</a:t>
            </a:r>
            <a:r>
              <a:rPr lang="en-US" sz="2400" b="0" dirty="0">
                <a:latin typeface="+mn-lt"/>
                <a:ea typeface="Arial" charset="0"/>
                <a:cs typeface="Arial" charset="0"/>
              </a:rPr>
              <a:t> commit each write to stable (persistent) storage before informing the client of success </a:t>
            </a:r>
            <a:endParaRPr lang="en-US" sz="2400" b="0" dirty="0" smtClean="0">
              <a:latin typeface="+mn-lt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5378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799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3600" dirty="0"/>
              <a:t>3 Goals: Make operations appear:</a:t>
            </a:r>
            <a:br>
              <a:rPr lang="en-US" sz="3600" dirty="0"/>
            </a:br>
            <a:r>
              <a:rPr lang="en-US" sz="3000" dirty="0">
                <a:solidFill>
                  <a:schemeClr val="bg1">
                    <a:lumMod val="95000"/>
                  </a:schemeClr>
                </a:solidFill>
              </a:rPr>
              <a:t>Local</a:t>
            </a:r>
            <a:br>
              <a:rPr lang="en-US" sz="3000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sz="3000" dirty="0">
                <a:solidFill>
                  <a:schemeClr val="bg1">
                    <a:lumMod val="95000"/>
                  </a:schemeClr>
                </a:solidFill>
              </a:rPr>
              <a:t>Consistent</a:t>
            </a:r>
            <a:br>
              <a:rPr lang="en-US" sz="3000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sz="3000" dirty="0" smtClean="0">
                <a:solidFill>
                  <a:schemeClr val="bg1">
                    <a:lumMod val="95000"/>
                  </a:schemeClr>
                </a:solidFill>
              </a:rPr>
              <a:t>Fast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559B53-AEC7-9D43-BD4D-FB123296CDE3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55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</a:t>
            </a:r>
            <a:r>
              <a:rPr lang="en-US" dirty="0" err="1" smtClean="0"/>
              <a:t>statefulness</a:t>
            </a:r>
            <a:r>
              <a:rPr lang="en-US" dirty="0" smtClean="0"/>
              <a:t> helps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2373" y="4069953"/>
            <a:ext cx="7772400" cy="1552633"/>
          </a:xfrm>
        </p:spPr>
        <p:txBody>
          <a:bodyPr/>
          <a:lstStyle/>
          <a:p>
            <a:r>
              <a:rPr lang="en-US" dirty="0" smtClean="0"/>
              <a:t>Callbacks</a:t>
            </a:r>
          </a:p>
          <a:p>
            <a:r>
              <a:rPr lang="en-US" dirty="0" smtClean="0"/>
              <a:t>Locks + Leases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559B53-AEC7-9D43-BD4D-FB123296CDE3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578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50196" y="1449421"/>
            <a:ext cx="8565204" cy="5008124"/>
          </a:xfrm>
        </p:spPr>
        <p:txBody>
          <a:bodyPr>
            <a:noAutofit/>
          </a:bodyPr>
          <a:lstStyle/>
          <a:p>
            <a:pPr>
              <a:spcBef>
                <a:spcPts val="2400"/>
              </a:spcBef>
            </a:pPr>
            <a:r>
              <a:rPr lang="en-US" sz="2800" dirty="0" smtClean="0">
                <a:solidFill>
                  <a:srgbClr val="C00000"/>
                </a:solidFill>
              </a:rPr>
              <a:t>Recall challenge:  Potential concurrent writers</a:t>
            </a:r>
            <a:endParaRPr lang="en-US" sz="2800" dirty="0">
              <a:solidFill>
                <a:srgbClr val="C00000"/>
              </a:solidFill>
            </a:endParaRPr>
          </a:p>
          <a:p>
            <a:r>
              <a:rPr lang="en-US" altLang="en-US" dirty="0" smtClean="0"/>
              <a:t>Timestamp invalidation:  NFS</a:t>
            </a:r>
            <a:endParaRPr lang="en-US" altLang="en-US" dirty="0"/>
          </a:p>
          <a:p>
            <a:r>
              <a:rPr lang="en-US" altLang="en-US" dirty="0" smtClean="0"/>
              <a:t>Callback invalidation:  AFS</a:t>
            </a:r>
            <a:r>
              <a:rPr lang="en-US" altLang="en-US" dirty="0"/>
              <a:t>, Sprite, Spritely </a:t>
            </a:r>
            <a:r>
              <a:rPr lang="en-US" altLang="en-US" dirty="0" smtClean="0"/>
              <a:t>NFS</a:t>
            </a:r>
            <a:endParaRPr lang="en-US" altLang="en-US" dirty="0"/>
          </a:p>
          <a:p>
            <a:pPr lvl="2"/>
            <a:r>
              <a:rPr lang="en-US" altLang="en-US" dirty="0" smtClean="0"/>
              <a:t>Server tracks all clients that have opened file</a:t>
            </a:r>
          </a:p>
          <a:p>
            <a:pPr lvl="2"/>
            <a:r>
              <a:rPr lang="en-US" altLang="en-US" dirty="0" smtClean="0"/>
              <a:t>On write, sends notification to clients if file </a:t>
            </a:r>
            <a:r>
              <a:rPr lang="en-US" altLang="en-US" dirty="0" smtClean="0"/>
              <a:t>changes</a:t>
            </a:r>
            <a:r>
              <a:rPr lang="en-US" altLang="en-US" dirty="0"/>
              <a:t>;</a:t>
            </a:r>
            <a:r>
              <a:rPr lang="en-US" altLang="en-US" dirty="0" smtClean="0"/>
              <a:t> </a:t>
            </a:r>
            <a:r>
              <a:rPr lang="en-US" altLang="en-US" dirty="0"/>
              <a:t>c</a:t>
            </a:r>
            <a:r>
              <a:rPr lang="en-US" altLang="en-US" dirty="0" smtClean="0"/>
              <a:t>lient </a:t>
            </a:r>
            <a:r>
              <a:rPr lang="en-US" altLang="en-US" dirty="0" smtClean="0"/>
              <a:t>invalidates </a:t>
            </a:r>
            <a:r>
              <a:rPr lang="en-US" altLang="en-US" dirty="0" smtClean="0"/>
              <a:t>cache</a:t>
            </a:r>
            <a:endParaRPr lang="en-US" altLang="en-US" dirty="0" smtClean="0"/>
          </a:p>
          <a:p>
            <a:r>
              <a:rPr lang="en-US" altLang="en-US" dirty="0" smtClean="0"/>
              <a:t>Leases:  Gray &amp; </a:t>
            </a:r>
            <a:r>
              <a:rPr lang="en-US" altLang="en-US" dirty="0" err="1" smtClean="0"/>
              <a:t>Cheriton</a:t>
            </a:r>
            <a:r>
              <a:rPr lang="en-US" altLang="en-US" dirty="0" smtClean="0"/>
              <a:t> ’89, NFSv4</a:t>
            </a:r>
            <a:endParaRPr lang="en-US" altLang="en-US" dirty="0">
              <a:solidFill>
                <a:schemeClr val="tx2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NFS Cache Consistency</a:t>
            </a:r>
          </a:p>
        </p:txBody>
      </p:sp>
    </p:spTree>
    <p:extLst>
      <p:ext uri="{BB962C8B-B14F-4D97-AF65-F5344CB8AC3E}">
        <p14:creationId xmlns:p14="http://schemas.microsoft.com/office/powerpoint/2010/main" val="324731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50196" y="1449421"/>
            <a:ext cx="8793804" cy="5008124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A client can request a lock over a file / byte range</a:t>
            </a:r>
          </a:p>
          <a:p>
            <a:pPr lvl="1"/>
            <a:r>
              <a:rPr lang="en-US" sz="2600" dirty="0" smtClean="0"/>
              <a:t>Advisory: Well-behaved clients comply</a:t>
            </a:r>
          </a:p>
          <a:p>
            <a:pPr lvl="1"/>
            <a:r>
              <a:rPr lang="en-US" sz="2600" dirty="0" smtClean="0"/>
              <a:t>Mandatory: Server-enforced </a:t>
            </a:r>
          </a:p>
          <a:p>
            <a:r>
              <a:rPr lang="en-US" dirty="0" smtClean="0"/>
              <a:t>Client performs writes, then unlocks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Problem: </a:t>
            </a:r>
            <a:r>
              <a:rPr lang="en-US" dirty="0"/>
              <a:t>W</a:t>
            </a:r>
            <a:r>
              <a:rPr lang="en-US" dirty="0" smtClean="0"/>
              <a:t>hat if the client crashes?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Solution: </a:t>
            </a:r>
            <a:r>
              <a:rPr lang="en-US" dirty="0" smtClean="0"/>
              <a:t>Keep-alive timer: Recover lock on timeout</a:t>
            </a:r>
          </a:p>
          <a:p>
            <a:pPr lvl="2">
              <a:spcAft>
                <a:spcPts val="800"/>
              </a:spcAft>
            </a:pPr>
            <a:r>
              <a:rPr lang="en-US" dirty="0" smtClean="0">
                <a:solidFill>
                  <a:srgbClr val="C00000"/>
                </a:solidFill>
              </a:rPr>
              <a:t>Problem: </a:t>
            </a:r>
            <a:r>
              <a:rPr lang="en-US" dirty="0" smtClean="0"/>
              <a:t>what if client alive but network route failed?</a:t>
            </a:r>
          </a:p>
          <a:p>
            <a:pPr lvl="3">
              <a:spcAft>
                <a:spcPts val="800"/>
              </a:spcAft>
            </a:pPr>
            <a:r>
              <a:rPr lang="en-US" dirty="0" smtClean="0"/>
              <a:t>Client thinks it has lock, server gives lock to other:  “Split brain”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131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Leases</a:t>
            </a:r>
            <a:endParaRPr lang="en-US" altLang="en-US" dirty="0"/>
          </a:p>
        </p:txBody>
      </p:sp>
      <p:sp>
        <p:nvSpPr>
          <p:cNvPr id="336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altLang="en-US" dirty="0" smtClean="0"/>
              <a:t>Client obtains </a:t>
            </a:r>
            <a:r>
              <a:rPr lang="en-US" altLang="en-US" b="1" i="1" dirty="0" smtClean="0"/>
              <a:t>lease</a:t>
            </a:r>
            <a:r>
              <a:rPr lang="en-US" altLang="en-US" dirty="0" smtClean="0"/>
              <a:t> on file for read or write</a:t>
            </a:r>
          </a:p>
          <a:p>
            <a:pPr lvl="1"/>
            <a:r>
              <a:rPr lang="en-US" altLang="en-US" dirty="0" smtClean="0"/>
              <a:t>“A </a:t>
            </a:r>
            <a:r>
              <a:rPr lang="en-US" altLang="en-US" dirty="0"/>
              <a:t>lease is a ticket permitting an activity; the lease is valid until some expiration time.”</a:t>
            </a:r>
          </a:p>
          <a:p>
            <a:r>
              <a:rPr lang="en-US" altLang="en-US" dirty="0" smtClean="0">
                <a:solidFill>
                  <a:srgbClr val="0000FF"/>
                </a:solidFill>
              </a:rPr>
              <a:t>Read lease </a:t>
            </a:r>
            <a:r>
              <a:rPr lang="en-US" altLang="en-US" dirty="0" smtClean="0"/>
              <a:t>allows client </a:t>
            </a:r>
            <a:r>
              <a:rPr lang="en-US" altLang="en-US" dirty="0"/>
              <a:t>to cache clean </a:t>
            </a:r>
            <a:r>
              <a:rPr lang="en-US" altLang="en-US" dirty="0" smtClean="0"/>
              <a:t>data</a:t>
            </a:r>
            <a:endParaRPr lang="en-US" altLang="en-US" dirty="0"/>
          </a:p>
          <a:p>
            <a:pPr lvl="1"/>
            <a:r>
              <a:rPr lang="en-US" altLang="en-US" i="1" dirty="0"/>
              <a:t>Guarantee: </a:t>
            </a:r>
            <a:r>
              <a:rPr lang="en-US" altLang="en-US" dirty="0"/>
              <a:t>no other client is modifying </a:t>
            </a:r>
            <a:r>
              <a:rPr lang="en-US" altLang="en-US" dirty="0" smtClean="0"/>
              <a:t>file</a:t>
            </a:r>
            <a:endParaRPr lang="en-US" altLang="en-US" dirty="0"/>
          </a:p>
          <a:p>
            <a:r>
              <a:rPr lang="en-US" altLang="en-US" dirty="0" smtClean="0">
                <a:solidFill>
                  <a:srgbClr val="0000FF"/>
                </a:solidFill>
              </a:rPr>
              <a:t>Write lease </a:t>
            </a:r>
            <a:r>
              <a:rPr lang="en-US" altLang="en-US" dirty="0" smtClean="0"/>
              <a:t>allows safe delayed writes</a:t>
            </a:r>
            <a:endParaRPr lang="en-US" altLang="en-US" dirty="0"/>
          </a:p>
          <a:p>
            <a:pPr lvl="1"/>
            <a:r>
              <a:rPr lang="en-US" altLang="en-US" dirty="0"/>
              <a:t>Client can locally modify </a:t>
            </a:r>
            <a:r>
              <a:rPr lang="en-US" altLang="en-US" dirty="0" smtClean="0"/>
              <a:t>then </a:t>
            </a:r>
            <a:r>
              <a:rPr lang="en-US" altLang="en-US" dirty="0"/>
              <a:t>batch writes to </a:t>
            </a:r>
            <a:r>
              <a:rPr lang="en-US" altLang="en-US" dirty="0" smtClean="0"/>
              <a:t>server</a:t>
            </a:r>
          </a:p>
          <a:p>
            <a:pPr lvl="1"/>
            <a:r>
              <a:rPr lang="en-US" altLang="en-US" i="1" dirty="0" smtClean="0"/>
              <a:t>Guarantee</a:t>
            </a:r>
            <a:r>
              <a:rPr lang="en-US" altLang="en-US" i="1" dirty="0"/>
              <a:t>: </a:t>
            </a:r>
            <a:r>
              <a:rPr lang="en-US" altLang="en-US" dirty="0"/>
              <a:t>no other client has </a:t>
            </a:r>
            <a:r>
              <a:rPr lang="en-US" altLang="en-US" dirty="0" smtClean="0"/>
              <a:t>file cached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35570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8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6899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50196" y="1449421"/>
            <a:ext cx="8793804" cy="5554494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</a:pPr>
            <a:r>
              <a:rPr lang="en-US" altLang="en-US" sz="3300" dirty="0"/>
              <a:t>Client requests a lease </a:t>
            </a:r>
          </a:p>
          <a:p>
            <a:pPr lvl="1"/>
            <a:r>
              <a:rPr lang="en-US" altLang="en-US" dirty="0"/>
              <a:t>May be implicit, distinct from file </a:t>
            </a:r>
            <a:r>
              <a:rPr lang="en-US" altLang="en-US" dirty="0" smtClean="0"/>
              <a:t>locking</a:t>
            </a:r>
          </a:p>
          <a:p>
            <a:pPr lvl="1"/>
            <a:r>
              <a:rPr lang="en-US" altLang="en-US" dirty="0" smtClean="0"/>
              <a:t>Issued lease has file version number for cache coherence</a:t>
            </a: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sz="3300" dirty="0"/>
              <a:t>Server determines if lease can be granted</a:t>
            </a:r>
          </a:p>
          <a:p>
            <a:pPr lvl="1"/>
            <a:r>
              <a:rPr lang="en-US" altLang="en-US" i="1" dirty="0"/>
              <a:t>Read leases</a:t>
            </a:r>
            <a:r>
              <a:rPr lang="en-US" altLang="en-US" dirty="0"/>
              <a:t> may be granted concurrently</a:t>
            </a:r>
          </a:p>
          <a:p>
            <a:pPr lvl="1"/>
            <a:r>
              <a:rPr lang="en-US" altLang="en-US" i="1" dirty="0"/>
              <a:t>Write leases</a:t>
            </a:r>
            <a:r>
              <a:rPr lang="en-US" altLang="en-US" dirty="0"/>
              <a:t> are granted exclusively </a:t>
            </a:r>
          </a:p>
          <a:p>
            <a:r>
              <a:rPr lang="en-US" altLang="en-US" sz="3300" dirty="0"/>
              <a:t>If conflict exists, </a:t>
            </a:r>
            <a:r>
              <a:rPr lang="en-US" altLang="en-US" sz="3300" dirty="0" smtClean="0"/>
              <a:t>server </a:t>
            </a:r>
            <a:r>
              <a:rPr lang="en-US" altLang="en-US" sz="3300" dirty="0"/>
              <a:t>may </a:t>
            </a:r>
            <a:r>
              <a:rPr lang="en-US" altLang="en-US" sz="3300" dirty="0" smtClean="0"/>
              <a:t>send </a:t>
            </a:r>
            <a:r>
              <a:rPr lang="en-US" altLang="en-US" sz="3300" i="1" dirty="0" smtClean="0"/>
              <a:t>eviction </a:t>
            </a:r>
            <a:r>
              <a:rPr lang="en-US" altLang="en-US" sz="3300" dirty="0" smtClean="0"/>
              <a:t>notices</a:t>
            </a:r>
            <a:endParaRPr lang="en-US" altLang="en-US" sz="3300" dirty="0"/>
          </a:p>
          <a:p>
            <a:pPr lvl="1"/>
            <a:r>
              <a:rPr lang="en-US" altLang="en-US" dirty="0"/>
              <a:t>Evicted write lease must write back</a:t>
            </a:r>
          </a:p>
          <a:p>
            <a:pPr lvl="1"/>
            <a:r>
              <a:rPr lang="en-US" altLang="en-US" dirty="0"/>
              <a:t>Evicted read leases must flush/disable </a:t>
            </a:r>
            <a:r>
              <a:rPr lang="en-US" altLang="en-US" dirty="0" smtClean="0"/>
              <a:t>caching</a:t>
            </a:r>
          </a:p>
          <a:p>
            <a:pPr lvl="1"/>
            <a:r>
              <a:rPr lang="en-US" altLang="en-US" dirty="0" smtClean="0"/>
              <a:t>Client acknowledges when completed</a:t>
            </a:r>
            <a:endParaRPr lang="en-US" altLang="en-US" dirty="0"/>
          </a:p>
          <a:p>
            <a:pPr lvl="2"/>
            <a:endParaRPr lang="en-US" alt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Using leases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738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Rectangle 2"/>
          <p:cNvSpPr>
            <a:spLocks noGrp="1" noChangeArrowheads="1"/>
          </p:cNvSpPr>
          <p:nvPr>
            <p:ph type="title"/>
          </p:nvPr>
        </p:nvSpPr>
        <p:spPr>
          <a:xfrm>
            <a:off x="350196" y="16215"/>
            <a:ext cx="8793804" cy="1066800"/>
          </a:xfrm>
        </p:spPr>
        <p:txBody>
          <a:bodyPr/>
          <a:lstStyle/>
          <a:p>
            <a:r>
              <a:rPr lang="en-US" altLang="en-US" sz="3700" dirty="0"/>
              <a:t>Bounded lease term simplifies recovery</a:t>
            </a:r>
          </a:p>
        </p:txBody>
      </p:sp>
      <p:sp>
        <p:nvSpPr>
          <p:cNvPr id="35533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50196" y="1449421"/>
            <a:ext cx="8793804" cy="4562274"/>
          </a:xfrm>
        </p:spPr>
        <p:txBody>
          <a:bodyPr>
            <a:noAutofit/>
          </a:bodyPr>
          <a:lstStyle/>
          <a:p>
            <a:r>
              <a:rPr lang="en-US" altLang="en-US" sz="2800" dirty="0" smtClean="0"/>
              <a:t>Before </a:t>
            </a:r>
            <a:r>
              <a:rPr lang="en-US" altLang="en-US" sz="2800" dirty="0"/>
              <a:t>lease expires, </a:t>
            </a:r>
            <a:r>
              <a:rPr lang="en-US" altLang="en-US" sz="2800" dirty="0" smtClean="0"/>
              <a:t>client </a:t>
            </a:r>
            <a:r>
              <a:rPr lang="en-US" altLang="en-US" sz="2800" dirty="0"/>
              <a:t>must </a:t>
            </a:r>
            <a:r>
              <a:rPr lang="en-US" altLang="en-US" sz="2800" i="1" dirty="0"/>
              <a:t>renew</a:t>
            </a:r>
            <a:r>
              <a:rPr lang="en-US" altLang="en-US" sz="2800" dirty="0"/>
              <a:t> </a:t>
            </a:r>
            <a:r>
              <a:rPr lang="en-US" altLang="en-US" sz="2800" dirty="0" smtClean="0"/>
              <a:t>lease</a:t>
            </a:r>
            <a:endParaRPr lang="en-US" altLang="en-US" sz="2800" dirty="0"/>
          </a:p>
          <a:p>
            <a:r>
              <a:rPr lang="en-US" altLang="en-US" sz="2800" dirty="0"/>
              <a:t>C</a:t>
            </a:r>
            <a:r>
              <a:rPr lang="en-US" altLang="en-US" sz="2800" dirty="0" smtClean="0"/>
              <a:t>lient </a:t>
            </a:r>
            <a:r>
              <a:rPr lang="en-US" altLang="en-US" sz="2800" dirty="0"/>
              <a:t>fails while holding a lease?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altLang="en-US" sz="2400" dirty="0"/>
              <a:t>Server waits until the lease expires, then unilaterally reclaims </a:t>
            </a:r>
            <a:endParaRPr lang="en-US" altLang="en-US" sz="2400" dirty="0" smtClean="0"/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altLang="en-US" sz="2400" dirty="0" smtClean="0"/>
              <a:t>If client </a:t>
            </a:r>
            <a:r>
              <a:rPr lang="en-US" altLang="en-US" sz="2400" dirty="0"/>
              <a:t>fails </a:t>
            </a:r>
            <a:r>
              <a:rPr lang="en-US" altLang="en-US" sz="2400" dirty="0" smtClean="0"/>
              <a:t>during eviction, server waits then reclaims</a:t>
            </a:r>
          </a:p>
          <a:p>
            <a:r>
              <a:rPr lang="en-US" altLang="en-US" sz="2800" dirty="0" smtClean="0"/>
              <a:t>Server fails while leases outstanding?  On recovery,</a:t>
            </a:r>
            <a:endParaRPr lang="en-US" altLang="en-US" sz="2800" dirty="0"/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altLang="en-US" sz="2400" dirty="0"/>
              <a:t>W</a:t>
            </a:r>
            <a:r>
              <a:rPr lang="en-US" altLang="en-US" sz="2400" dirty="0" smtClean="0"/>
              <a:t>ait </a:t>
            </a:r>
            <a:r>
              <a:rPr lang="en-US" altLang="en-US" sz="2400" i="1" dirty="0" smtClean="0"/>
              <a:t>lease </a:t>
            </a:r>
            <a:r>
              <a:rPr lang="en-US" altLang="en-US" sz="2400" i="1" dirty="0"/>
              <a:t>period + clock skew</a:t>
            </a:r>
            <a:r>
              <a:rPr lang="en-US" altLang="en-US" sz="2400" dirty="0"/>
              <a:t> before issuing new </a:t>
            </a:r>
            <a:r>
              <a:rPr lang="en-US" altLang="en-US" sz="2400" dirty="0" smtClean="0"/>
              <a:t>leases</a:t>
            </a:r>
            <a:endParaRPr lang="en-US" altLang="en-US" sz="2400" dirty="0"/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altLang="en-US" sz="2400" dirty="0"/>
              <a:t>A</a:t>
            </a:r>
            <a:r>
              <a:rPr lang="en-US" altLang="en-US" sz="2400" dirty="0" smtClean="0"/>
              <a:t>bsorb renewal </a:t>
            </a:r>
            <a:r>
              <a:rPr lang="en-US" altLang="en-US" sz="2400" dirty="0"/>
              <a:t>requests and/or writes for </a:t>
            </a:r>
            <a:r>
              <a:rPr lang="en-US" altLang="en-US" sz="2400" dirty="0" smtClean="0"/>
              <a:t>evicted leases</a:t>
            </a:r>
            <a:endParaRPr lang="en-US" altLang="en-US" sz="2400" dirty="0"/>
          </a:p>
          <a:p>
            <a:pPr lvl="1">
              <a:lnSpc>
                <a:spcPct val="100000"/>
              </a:lnSpc>
              <a:buFontTx/>
              <a:buNone/>
            </a:pPr>
            <a:endParaRPr lang="en-US" altLang="en-US" sz="2400" dirty="0"/>
          </a:p>
          <a:p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77332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533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373" y="2701797"/>
            <a:ext cx="7772400" cy="1166478"/>
          </a:xfrm>
        </p:spPr>
        <p:txBody>
          <a:bodyPr/>
          <a:lstStyle/>
          <a:p>
            <a:r>
              <a:rPr lang="en-US" dirty="0" smtClean="0"/>
              <a:t>Requirements dictate design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559B53-AEC7-9D43-BD4D-FB123296CDE3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772373" y="4044947"/>
            <a:ext cx="7772400" cy="988430"/>
          </a:xfrm>
        </p:spPr>
        <p:txBody>
          <a:bodyPr/>
          <a:lstStyle/>
          <a:p>
            <a:r>
              <a:rPr lang="en-US" dirty="0" smtClean="0"/>
              <a:t>Case Study:  AFS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642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Andrew File System (CMU 1980s-)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Scalability was key design goal</a:t>
            </a:r>
          </a:p>
          <a:p>
            <a:pPr lvl="1"/>
            <a:r>
              <a:rPr lang="en-US" dirty="0" smtClean="0"/>
              <a:t>Many servers, 10,000s of users</a:t>
            </a:r>
          </a:p>
          <a:p>
            <a:r>
              <a:rPr lang="en-US" dirty="0" smtClean="0"/>
              <a:t>Observations about workload</a:t>
            </a:r>
          </a:p>
          <a:p>
            <a:pPr lvl="1"/>
            <a:r>
              <a:rPr lang="en-US" dirty="0" smtClean="0"/>
              <a:t>Reads much more common than writes</a:t>
            </a:r>
          </a:p>
          <a:p>
            <a:pPr lvl="1"/>
            <a:r>
              <a:rPr lang="en-US" dirty="0" smtClean="0"/>
              <a:t>Concurrent writes are rare / writes between users disjoint</a:t>
            </a:r>
          </a:p>
          <a:p>
            <a:r>
              <a:rPr lang="en-US" dirty="0" smtClean="0"/>
              <a:t>Interfaces in terms of files, not blocks</a:t>
            </a:r>
          </a:p>
          <a:p>
            <a:pPr lvl="1"/>
            <a:r>
              <a:rPr lang="en-US" i="1" dirty="0" smtClean="0"/>
              <a:t>Whole-file serving</a:t>
            </a:r>
            <a:r>
              <a:rPr lang="en-US" dirty="0" smtClean="0"/>
              <a:t>:  entire file and directories</a:t>
            </a:r>
          </a:p>
          <a:p>
            <a:pPr lvl="1"/>
            <a:r>
              <a:rPr lang="en-US" i="1" dirty="0" smtClean="0"/>
              <a:t>Whole-file caching:</a:t>
            </a:r>
            <a:r>
              <a:rPr lang="en-US" dirty="0" smtClean="0"/>
              <a:t> clients cache files to local disk</a:t>
            </a:r>
          </a:p>
          <a:p>
            <a:pPr lvl="2"/>
            <a:r>
              <a:rPr lang="en-US" dirty="0" smtClean="0"/>
              <a:t>Large cache and permanent, so persists across reboots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088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AFS:  Consistency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196" y="1449421"/>
            <a:ext cx="8793804" cy="5008124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US" dirty="0" smtClean="0"/>
              <a:t>Consistency:  Close-to-open consistency</a:t>
            </a:r>
          </a:p>
          <a:p>
            <a:pPr lvl="1">
              <a:lnSpc>
                <a:spcPct val="110000"/>
              </a:lnSpc>
            </a:pPr>
            <a:r>
              <a:rPr lang="en-US" sz="2600" dirty="0"/>
              <a:t>N</a:t>
            </a:r>
            <a:r>
              <a:rPr lang="en-US" sz="2600" dirty="0" smtClean="0"/>
              <a:t>o mixed writes, as whole-file caching / whole-file overwrites</a:t>
            </a:r>
            <a:endParaRPr lang="en-US" sz="2600" dirty="0"/>
          </a:p>
          <a:p>
            <a:pPr lvl="1">
              <a:lnSpc>
                <a:spcPct val="110000"/>
              </a:lnSpc>
            </a:pPr>
            <a:r>
              <a:rPr lang="en-US" sz="2600" dirty="0" smtClean="0"/>
              <a:t>Update visibility:  Callbacks to invalidate caches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What about crashes or partitions?</a:t>
            </a:r>
          </a:p>
          <a:p>
            <a:pPr lvl="1">
              <a:lnSpc>
                <a:spcPct val="110000"/>
              </a:lnSpc>
            </a:pPr>
            <a:r>
              <a:rPr lang="en-US" sz="2600" dirty="0" smtClean="0"/>
              <a:t>Client invalidates cache </a:t>
            </a:r>
            <a:r>
              <a:rPr lang="en-US" sz="2600" dirty="0" err="1" smtClean="0"/>
              <a:t>iff</a:t>
            </a:r>
            <a:endParaRPr lang="en-US" sz="2600" dirty="0" smtClean="0"/>
          </a:p>
          <a:p>
            <a:pPr lvl="2">
              <a:lnSpc>
                <a:spcPct val="110000"/>
              </a:lnSpc>
              <a:spcAft>
                <a:spcPts val="800"/>
              </a:spcAft>
            </a:pPr>
            <a:r>
              <a:rPr lang="en-US" sz="2600" dirty="0" smtClean="0"/>
              <a:t>Recovering from failure</a:t>
            </a:r>
          </a:p>
          <a:p>
            <a:pPr lvl="2">
              <a:lnSpc>
                <a:spcPct val="110000"/>
              </a:lnSpc>
              <a:spcAft>
                <a:spcPts val="800"/>
              </a:spcAft>
            </a:pPr>
            <a:r>
              <a:rPr lang="en-US" sz="2600" dirty="0" smtClean="0"/>
              <a:t>Regular liveness check to server (heartbeat) fails.</a:t>
            </a:r>
          </a:p>
          <a:p>
            <a:pPr lvl="1">
              <a:lnSpc>
                <a:spcPct val="110000"/>
              </a:lnSpc>
            </a:pPr>
            <a:r>
              <a:rPr lang="en-US" sz="2600" dirty="0" smtClean="0"/>
              <a:t>Server assumes cache invalidated if callbacks fail  + heartbeat period exceeded</a:t>
            </a:r>
            <a:endParaRPr lang="en-US" dirty="0" smtClean="0"/>
          </a:p>
          <a:p>
            <a:pPr lvl="1">
              <a:lnSpc>
                <a:spcPct val="110000"/>
              </a:lnSpc>
            </a:pPr>
            <a:endParaRPr lang="en-US" dirty="0" smtClean="0"/>
          </a:p>
          <a:p>
            <a:pPr lvl="1">
              <a:lnSpc>
                <a:spcPct val="110000"/>
              </a:lnSpc>
            </a:pPr>
            <a:endParaRPr lang="en-US" dirty="0" smtClean="0"/>
          </a:p>
          <a:p>
            <a:pPr lvl="1">
              <a:lnSpc>
                <a:spcPct val="11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73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3-part exercise</a:t>
            </a:r>
          </a:p>
          <a:p>
            <a:pPr lvl="1"/>
            <a:r>
              <a:rPr lang="en-US" dirty="0" err="1" smtClean="0"/>
              <a:t>Virt</a:t>
            </a:r>
            <a:r>
              <a:rPr lang="en-US" dirty="0" smtClean="0"/>
              <a:t>. basics: AWS, Vagrant, Docker</a:t>
            </a:r>
          </a:p>
          <a:p>
            <a:pPr lvl="1"/>
            <a:r>
              <a:rPr lang="en-US" dirty="0" smtClean="0"/>
              <a:t>Simple socket programming</a:t>
            </a:r>
          </a:p>
          <a:p>
            <a:pPr lvl="1"/>
            <a:r>
              <a:rPr lang="en-US" dirty="0" smtClean="0"/>
              <a:t>Simple RPC client-server</a:t>
            </a:r>
          </a:p>
          <a:p>
            <a:endParaRPr lang="en-US" dirty="0" smtClean="0"/>
          </a:p>
          <a:p>
            <a:r>
              <a:rPr lang="en-US" dirty="0" smtClean="0"/>
              <a:t>Do you prefer a lab format with TAs or DIY?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/ 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901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NFS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5883930"/>
            <a:ext cx="8839200" cy="73119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dirty="0" smtClean="0"/>
              <a:t>“Mount” remote FS (</a:t>
            </a:r>
            <a:r>
              <a:rPr lang="en-US" dirty="0" err="1" smtClean="0"/>
              <a:t>host:path</a:t>
            </a:r>
            <a:r>
              <a:rPr lang="en-US" dirty="0" smtClean="0"/>
              <a:t>) as local directories</a:t>
            </a:r>
            <a:endParaRPr lang="en-US" dirty="0"/>
          </a:p>
        </p:txBody>
      </p:sp>
      <p:pic>
        <p:nvPicPr>
          <p:cNvPr id="4" name="Picture 4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022" y="1601820"/>
            <a:ext cx="6873956" cy="3918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8798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3600" b="1" dirty="0" smtClean="0"/>
              <a:t>Next lecture topic:</a:t>
            </a:r>
          </a:p>
          <a:p>
            <a:pPr marL="0" indent="0" algn="ctr">
              <a:buNone/>
            </a:pPr>
            <a:r>
              <a:rPr lang="en-US" sz="3600" dirty="0" smtClean="0">
                <a:solidFill>
                  <a:schemeClr val="accent6">
                    <a:lumMod val="75000"/>
                  </a:schemeClr>
                </a:solidFill>
              </a:rPr>
              <a:t>Google File System (GFS)</a:t>
            </a:r>
            <a:endParaRPr lang="en-US" sz="36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59B53-AEC7-9D43-BD4D-FB123296CDE3}" type="slidenum">
              <a:rPr lang="en-US" smtClean="0">
                <a:solidFill>
                  <a:schemeClr val="accent6">
                    <a:lumMod val="75000"/>
                  </a:schemeClr>
                </a:solidFill>
              </a:rPr>
              <a:pPr/>
              <a:t>40</a:t>
            </a:fld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4683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558" y="152400"/>
            <a:ext cx="8686800" cy="1143000"/>
          </a:xfrm>
        </p:spPr>
        <p:txBody>
          <a:bodyPr/>
          <a:lstStyle/>
          <a:p>
            <a:r>
              <a:rPr lang="en-US" sz="3600" dirty="0" smtClean="0"/>
              <a:t>Virtual File System enables transparency</a:t>
            </a:r>
            <a:endParaRPr lang="en-US" sz="3600" dirty="0"/>
          </a:p>
        </p:txBody>
      </p:sp>
      <p:pic>
        <p:nvPicPr>
          <p:cNvPr id="83" name="Picture 6" descr="D:\b\b4\IBM\10-36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467" y="1653702"/>
            <a:ext cx="7328981" cy="4761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2860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1873" y="0"/>
            <a:ext cx="6420255" cy="685799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3600" dirty="0" smtClean="0"/>
              <a:t>Interfaces matter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559B53-AEC7-9D43-BD4D-FB123296CDE3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395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73931" y="1545076"/>
            <a:ext cx="8117733" cy="5008124"/>
          </a:xfrm>
        </p:spPr>
        <p:txBody>
          <a:bodyPr>
            <a:normAutofit/>
          </a:bodyPr>
          <a:lstStyle/>
          <a:p>
            <a:pPr marL="857250" lvl="2" indent="0">
              <a:lnSpc>
                <a:spcPct val="150000"/>
              </a:lnSpc>
              <a:buNone/>
            </a:pPr>
            <a:r>
              <a:rPr lang="en-US" sz="2800" dirty="0" err="1" smtClean="0">
                <a:latin typeface="Courier New" charset="0"/>
                <a:ea typeface="Courier New" charset="0"/>
                <a:cs typeface="Courier New" charset="0"/>
              </a:rPr>
              <a:t>fd</a:t>
            </a:r>
            <a:r>
              <a:rPr lang="en-US" sz="28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800" dirty="0">
                <a:latin typeface="Courier New" charset="0"/>
                <a:ea typeface="Courier New" charset="0"/>
                <a:cs typeface="Courier New" charset="0"/>
              </a:rPr>
              <a:t>= open(“path”, flags)</a:t>
            </a:r>
          </a:p>
          <a:p>
            <a:pPr marL="857250" lvl="2" indent="0">
              <a:lnSpc>
                <a:spcPct val="150000"/>
              </a:lnSpc>
              <a:buNone/>
            </a:pPr>
            <a:r>
              <a:rPr lang="en-US" sz="2800" dirty="0">
                <a:latin typeface="Courier New" charset="0"/>
                <a:ea typeface="Courier New" charset="0"/>
                <a:cs typeface="Courier New" charset="0"/>
              </a:rPr>
              <a:t>read(</a:t>
            </a:r>
            <a:r>
              <a:rPr lang="en-US" sz="2800" dirty="0" err="1">
                <a:latin typeface="Courier New" charset="0"/>
                <a:ea typeface="Courier New" charset="0"/>
                <a:cs typeface="Courier New" charset="0"/>
              </a:rPr>
              <a:t>fd</a:t>
            </a:r>
            <a:r>
              <a:rPr lang="en-US" sz="2800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sz="2800" dirty="0" err="1">
                <a:latin typeface="Courier New" charset="0"/>
                <a:ea typeface="Courier New" charset="0"/>
                <a:cs typeface="Courier New" charset="0"/>
              </a:rPr>
              <a:t>buf</a:t>
            </a:r>
            <a:r>
              <a:rPr lang="en-US" sz="2800" dirty="0">
                <a:latin typeface="Courier New" charset="0"/>
                <a:ea typeface="Courier New" charset="0"/>
                <a:cs typeface="Courier New" charset="0"/>
              </a:rPr>
              <a:t>, n)</a:t>
            </a:r>
          </a:p>
          <a:p>
            <a:pPr marL="857250" lvl="2" indent="0">
              <a:lnSpc>
                <a:spcPct val="150000"/>
              </a:lnSpc>
              <a:buNone/>
            </a:pPr>
            <a:r>
              <a:rPr lang="en-US" sz="2800" dirty="0">
                <a:latin typeface="Courier New" charset="0"/>
                <a:ea typeface="Courier New" charset="0"/>
                <a:cs typeface="Courier New" charset="0"/>
              </a:rPr>
              <a:t>write(</a:t>
            </a:r>
            <a:r>
              <a:rPr lang="en-US" sz="2800" dirty="0" err="1">
                <a:latin typeface="Courier New" charset="0"/>
                <a:ea typeface="Courier New" charset="0"/>
                <a:cs typeface="Courier New" charset="0"/>
              </a:rPr>
              <a:t>fd</a:t>
            </a:r>
            <a:r>
              <a:rPr lang="en-US" sz="2800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sz="2800" dirty="0" err="1">
                <a:latin typeface="Courier New" charset="0"/>
                <a:ea typeface="Courier New" charset="0"/>
                <a:cs typeface="Courier New" charset="0"/>
              </a:rPr>
              <a:t>buf</a:t>
            </a:r>
            <a:r>
              <a:rPr lang="en-US" sz="2800" dirty="0">
                <a:latin typeface="Courier New" charset="0"/>
                <a:ea typeface="Courier New" charset="0"/>
                <a:cs typeface="Courier New" charset="0"/>
              </a:rPr>
              <a:t>, n)</a:t>
            </a:r>
          </a:p>
          <a:p>
            <a:pPr marL="857250" lvl="2" indent="0">
              <a:lnSpc>
                <a:spcPct val="150000"/>
              </a:lnSpc>
              <a:buNone/>
            </a:pPr>
            <a:r>
              <a:rPr lang="en-US" sz="2800" dirty="0">
                <a:latin typeface="Courier New" charset="0"/>
                <a:ea typeface="Courier New" charset="0"/>
                <a:cs typeface="Courier New" charset="0"/>
              </a:rPr>
              <a:t>close(</a:t>
            </a:r>
            <a:r>
              <a:rPr lang="en-US" sz="2800" dirty="0" err="1">
                <a:latin typeface="Courier New" charset="0"/>
                <a:ea typeface="Courier New" charset="0"/>
                <a:cs typeface="Courier New" charset="0"/>
              </a:rPr>
              <a:t>fd</a:t>
            </a:r>
            <a:r>
              <a:rPr lang="en-US" sz="2800" dirty="0" smtClean="0">
                <a:latin typeface="Courier New" charset="0"/>
                <a:ea typeface="Courier New" charset="0"/>
                <a:cs typeface="Courier New" charset="0"/>
              </a:rPr>
              <a:t>)</a:t>
            </a:r>
            <a:endParaRPr lang="en-US" sz="28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sz="2800" dirty="0" smtClean="0"/>
              <a:t>Server maintains state that maps </a:t>
            </a:r>
            <a:r>
              <a:rPr lang="en-US" sz="2800" dirty="0" err="1" smtClean="0">
                <a:latin typeface="Courier New" charset="0"/>
                <a:ea typeface="Courier New" charset="0"/>
                <a:cs typeface="Courier New" charset="0"/>
              </a:rPr>
              <a:t>fd</a:t>
            </a:r>
            <a:r>
              <a:rPr lang="en-US" sz="2800" dirty="0" smtClean="0"/>
              <a:t> to </a:t>
            </a:r>
            <a:r>
              <a:rPr lang="en-US" sz="2800" dirty="0" err="1" smtClean="0"/>
              <a:t>inode</a:t>
            </a:r>
            <a:r>
              <a:rPr lang="en-US" sz="2800" dirty="0" smtClean="0"/>
              <a:t>, offset</a:t>
            </a:r>
            <a:endParaRPr lang="en-US" sz="2800" dirty="0" smtClean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VFS / Local FS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590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73931" y="1545076"/>
            <a:ext cx="8005865" cy="3960779"/>
          </a:xfrm>
        </p:spPr>
        <p:txBody>
          <a:bodyPr>
            <a:normAutofit/>
          </a:bodyPr>
          <a:lstStyle/>
          <a:p>
            <a:pPr marL="857250" lvl="2" indent="0">
              <a:lnSpc>
                <a:spcPct val="150000"/>
              </a:lnSpc>
              <a:buNone/>
            </a:pPr>
            <a:r>
              <a:rPr lang="en-US" sz="2800" dirty="0" err="1" smtClean="0">
                <a:latin typeface="Courier New" charset="0"/>
                <a:ea typeface="Courier New" charset="0"/>
                <a:cs typeface="Courier New" charset="0"/>
              </a:rPr>
              <a:t>fd</a:t>
            </a:r>
            <a:r>
              <a:rPr lang="en-US" sz="28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800" dirty="0">
                <a:latin typeface="Courier New" charset="0"/>
                <a:ea typeface="Courier New" charset="0"/>
                <a:cs typeface="Courier New" charset="0"/>
              </a:rPr>
              <a:t>= open(“path”, flags)</a:t>
            </a:r>
          </a:p>
          <a:p>
            <a:pPr marL="857250" lvl="2" indent="0">
              <a:lnSpc>
                <a:spcPct val="150000"/>
              </a:lnSpc>
              <a:buNone/>
            </a:pPr>
            <a:r>
              <a:rPr lang="en-US" sz="2800" dirty="0" smtClean="0">
                <a:latin typeface="Courier New" charset="0"/>
                <a:ea typeface="Courier New" charset="0"/>
                <a:cs typeface="Courier New" charset="0"/>
              </a:rPr>
              <a:t>read(“path”, </a:t>
            </a:r>
            <a:r>
              <a:rPr lang="en-US" sz="2800" dirty="0" err="1">
                <a:latin typeface="Courier New" charset="0"/>
                <a:ea typeface="Courier New" charset="0"/>
                <a:cs typeface="Courier New" charset="0"/>
              </a:rPr>
              <a:t>buf</a:t>
            </a:r>
            <a:r>
              <a:rPr lang="en-US" sz="2800" dirty="0">
                <a:latin typeface="Courier New" charset="0"/>
                <a:ea typeface="Courier New" charset="0"/>
                <a:cs typeface="Courier New" charset="0"/>
              </a:rPr>
              <a:t>, n)</a:t>
            </a:r>
          </a:p>
          <a:p>
            <a:pPr marL="857250" lvl="2" indent="0">
              <a:lnSpc>
                <a:spcPct val="150000"/>
              </a:lnSpc>
              <a:buNone/>
            </a:pPr>
            <a:r>
              <a:rPr lang="en-US" sz="2800" dirty="0" smtClean="0">
                <a:latin typeface="Courier New" charset="0"/>
                <a:ea typeface="Courier New" charset="0"/>
                <a:cs typeface="Courier New" charset="0"/>
              </a:rPr>
              <a:t>write(“path”, </a:t>
            </a:r>
            <a:r>
              <a:rPr lang="en-US" sz="2800" dirty="0" err="1">
                <a:latin typeface="Courier New" charset="0"/>
                <a:ea typeface="Courier New" charset="0"/>
                <a:cs typeface="Courier New" charset="0"/>
              </a:rPr>
              <a:t>buf</a:t>
            </a:r>
            <a:r>
              <a:rPr lang="en-US" sz="2800" dirty="0">
                <a:latin typeface="Courier New" charset="0"/>
                <a:ea typeface="Courier New" charset="0"/>
                <a:cs typeface="Courier New" charset="0"/>
              </a:rPr>
              <a:t>, n)</a:t>
            </a:r>
          </a:p>
          <a:p>
            <a:pPr marL="857250" lvl="2" indent="0">
              <a:lnSpc>
                <a:spcPct val="150000"/>
              </a:lnSpc>
              <a:buNone/>
            </a:pPr>
            <a:r>
              <a:rPr lang="en-US" sz="2800" dirty="0">
                <a:latin typeface="Courier New" charset="0"/>
                <a:ea typeface="Courier New" charset="0"/>
                <a:cs typeface="Courier New" charset="0"/>
              </a:rPr>
              <a:t>close(</a:t>
            </a:r>
            <a:r>
              <a:rPr lang="en-US" sz="2800" dirty="0" err="1">
                <a:latin typeface="Courier New" charset="0"/>
                <a:ea typeface="Courier New" charset="0"/>
                <a:cs typeface="Courier New" charset="0"/>
              </a:rPr>
              <a:t>fd</a:t>
            </a:r>
            <a:r>
              <a:rPr lang="en-US" sz="2800" dirty="0" smtClean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Stateless NFS:  Strawman 1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1264596" y="4202347"/>
            <a:ext cx="2217906" cy="0"/>
          </a:xfrm>
          <a:prstGeom prst="line">
            <a:avLst/>
          </a:prstGeom>
          <a:ln>
            <a:solidFill>
              <a:srgbClr val="FF0000"/>
            </a:solidFill>
            <a:prstDash val="solid"/>
            <a:headEnd type="none"/>
            <a:tailEnd type="non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1264596" y="1964985"/>
            <a:ext cx="5214025" cy="0"/>
          </a:xfrm>
          <a:prstGeom prst="line">
            <a:avLst/>
          </a:prstGeom>
          <a:ln>
            <a:solidFill>
              <a:srgbClr val="FF0000"/>
            </a:solidFill>
            <a:prstDash val="solid"/>
            <a:headEnd type="none"/>
            <a:tailEnd type="non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9725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73931" y="1545076"/>
            <a:ext cx="8341469" cy="3960779"/>
          </a:xfrm>
        </p:spPr>
        <p:txBody>
          <a:bodyPr>
            <a:normAutofit/>
          </a:bodyPr>
          <a:lstStyle/>
          <a:p>
            <a:pPr marL="857250" lvl="2" indent="0">
              <a:lnSpc>
                <a:spcPct val="150000"/>
              </a:lnSpc>
              <a:buNone/>
            </a:pPr>
            <a:r>
              <a:rPr lang="en-US" sz="2800" dirty="0" err="1" smtClean="0">
                <a:latin typeface="Courier New" charset="0"/>
                <a:ea typeface="Courier New" charset="0"/>
                <a:cs typeface="Courier New" charset="0"/>
              </a:rPr>
              <a:t>fd</a:t>
            </a:r>
            <a:r>
              <a:rPr lang="en-US" sz="28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800" dirty="0">
                <a:latin typeface="Courier New" charset="0"/>
                <a:ea typeface="Courier New" charset="0"/>
                <a:cs typeface="Courier New" charset="0"/>
              </a:rPr>
              <a:t>= open(“path”, flags)</a:t>
            </a:r>
          </a:p>
          <a:p>
            <a:pPr marL="857250" lvl="2" indent="0">
              <a:lnSpc>
                <a:spcPct val="150000"/>
              </a:lnSpc>
              <a:buNone/>
            </a:pPr>
            <a:r>
              <a:rPr lang="en-US" sz="2800" dirty="0" smtClean="0">
                <a:latin typeface="Courier New" charset="0"/>
                <a:ea typeface="Courier New" charset="0"/>
                <a:cs typeface="Courier New" charset="0"/>
              </a:rPr>
              <a:t>read(“path”, offset, </a:t>
            </a:r>
            <a:r>
              <a:rPr lang="en-US" sz="2800" dirty="0" err="1" smtClean="0">
                <a:latin typeface="Courier New" charset="0"/>
                <a:ea typeface="Courier New" charset="0"/>
                <a:cs typeface="Courier New" charset="0"/>
              </a:rPr>
              <a:t>buf</a:t>
            </a:r>
            <a:r>
              <a:rPr lang="en-US" sz="2800" dirty="0">
                <a:latin typeface="Courier New" charset="0"/>
                <a:ea typeface="Courier New" charset="0"/>
                <a:cs typeface="Courier New" charset="0"/>
              </a:rPr>
              <a:t>, n)</a:t>
            </a:r>
          </a:p>
          <a:p>
            <a:pPr marL="857250" lvl="2" indent="0">
              <a:lnSpc>
                <a:spcPct val="150000"/>
              </a:lnSpc>
              <a:buNone/>
            </a:pPr>
            <a:r>
              <a:rPr lang="en-US" sz="2800" dirty="0" smtClean="0">
                <a:latin typeface="Courier New" charset="0"/>
                <a:ea typeface="Courier New" charset="0"/>
                <a:cs typeface="Courier New" charset="0"/>
              </a:rPr>
              <a:t>write(“path”, offset, </a:t>
            </a:r>
            <a:r>
              <a:rPr lang="en-US" sz="2800" dirty="0" err="1" smtClean="0">
                <a:latin typeface="Courier New" charset="0"/>
                <a:ea typeface="Courier New" charset="0"/>
                <a:cs typeface="Courier New" charset="0"/>
              </a:rPr>
              <a:t>buf</a:t>
            </a:r>
            <a:r>
              <a:rPr lang="en-US" sz="2800" dirty="0">
                <a:latin typeface="Courier New" charset="0"/>
                <a:ea typeface="Courier New" charset="0"/>
                <a:cs typeface="Courier New" charset="0"/>
              </a:rPr>
              <a:t>, n)</a:t>
            </a:r>
          </a:p>
          <a:p>
            <a:pPr marL="857250" lvl="2" indent="0">
              <a:lnSpc>
                <a:spcPct val="150000"/>
              </a:lnSpc>
              <a:buNone/>
            </a:pPr>
            <a:r>
              <a:rPr lang="en-US" sz="2800" dirty="0">
                <a:latin typeface="Courier New" charset="0"/>
                <a:ea typeface="Courier New" charset="0"/>
                <a:cs typeface="Courier New" charset="0"/>
              </a:rPr>
              <a:t>close(</a:t>
            </a:r>
            <a:r>
              <a:rPr lang="en-US" sz="2800" dirty="0" err="1">
                <a:latin typeface="Courier New" charset="0"/>
                <a:ea typeface="Courier New" charset="0"/>
                <a:cs typeface="Courier New" charset="0"/>
              </a:rPr>
              <a:t>fd</a:t>
            </a:r>
            <a:r>
              <a:rPr lang="en-US" sz="2800" dirty="0" smtClean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Stateless NFS:  Strawman 2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264596" y="4202347"/>
            <a:ext cx="2217906" cy="0"/>
          </a:xfrm>
          <a:prstGeom prst="line">
            <a:avLst/>
          </a:prstGeom>
          <a:ln>
            <a:solidFill>
              <a:srgbClr val="FF0000"/>
            </a:solidFill>
            <a:prstDash val="solid"/>
            <a:headEnd type="none"/>
            <a:tailEnd type="non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1264596" y="1964985"/>
            <a:ext cx="5214025" cy="0"/>
          </a:xfrm>
          <a:prstGeom prst="line">
            <a:avLst/>
          </a:prstGeom>
          <a:ln>
            <a:solidFill>
              <a:srgbClr val="FF0000"/>
            </a:solidFill>
            <a:prstDash val="solid"/>
            <a:headEnd type="none"/>
            <a:tailEnd type="non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2107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40000"/>
            <a:lumOff val="60000"/>
          </a:schemeClr>
        </a:solidFill>
        <a:ln w="28575">
          <a:solidFill>
            <a:schemeClr val="tx1"/>
          </a:solidFill>
          <a:prstDash val="sysDash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b="0" dirty="0">
            <a:solidFill>
              <a:schemeClr val="tx1"/>
            </a:solidFill>
            <a:latin typeface="+mn-lt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prstDash val="solid"/>
          <a:headEnd type="arrow"/>
          <a:tailEnd type="none"/>
        </a:ln>
        <a:effectLst/>
      </a:spPr>
      <a:bodyPr/>
      <a:lstStyle/>
      <a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mtClean="0">
            <a:latin typeface="Arial" charset="0"/>
            <a:ea typeface="Arial" charset="0"/>
            <a:cs typeface="Arial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37030</TotalTime>
  <Words>1888</Words>
  <Application>Microsoft Macintosh PowerPoint</Application>
  <PresentationFormat>On-screen Show (4:3)</PresentationFormat>
  <Paragraphs>328</Paragraphs>
  <Slides>40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8" baseType="lpstr">
      <vt:lpstr>Calibri</vt:lpstr>
      <vt:lpstr>Courier New</vt:lpstr>
      <vt:lpstr>ＭＳ Ｐゴシック</vt:lpstr>
      <vt:lpstr>Times</vt:lpstr>
      <vt:lpstr>Times New Roman</vt:lpstr>
      <vt:lpstr>Wingdings</vt:lpstr>
      <vt:lpstr>Arial</vt:lpstr>
      <vt:lpstr>1_Office Theme</vt:lpstr>
      <vt:lpstr>Network File Systems</vt:lpstr>
      <vt:lpstr>Abstraction, abstraction, abstraction!</vt:lpstr>
      <vt:lpstr>3 Goals: Make operations appear: Local Consistent Fast</vt:lpstr>
      <vt:lpstr>NFS Architecture</vt:lpstr>
      <vt:lpstr>Virtual File System enables transparency</vt:lpstr>
      <vt:lpstr>Interfaces matter</vt:lpstr>
      <vt:lpstr>VFS / Local FS</vt:lpstr>
      <vt:lpstr>Stateless NFS:  Strawman 1</vt:lpstr>
      <vt:lpstr>Stateless NFS:  Strawman 2</vt:lpstr>
      <vt:lpstr>Embed pathnames in syscalls?</vt:lpstr>
      <vt:lpstr>Stateless NFS (for real)</vt:lpstr>
      <vt:lpstr>NFS File Handles (fh)</vt:lpstr>
      <vt:lpstr>NFS File Handles (and versioning)</vt:lpstr>
      <vt:lpstr>NFS example</vt:lpstr>
      <vt:lpstr>NFS example</vt:lpstr>
      <vt:lpstr>NFS example</vt:lpstr>
      <vt:lpstr>Handling server failures</vt:lpstr>
      <vt:lpstr>Are remote == local?</vt:lpstr>
      <vt:lpstr>TANSTANFL (There ain’t no such thing as a free lunch)</vt:lpstr>
      <vt:lpstr>Caching GOOD Lower latency, better scalability   Consistency HARDER No longer one single copy of data, to which all operations are serialized</vt:lpstr>
      <vt:lpstr>Caching options</vt:lpstr>
      <vt:lpstr>Cache consistency problem</vt:lpstr>
      <vt:lpstr>Should server maintain per-client state? </vt:lpstr>
      <vt:lpstr>It’s all about the state, ’bout the state, …</vt:lpstr>
      <vt:lpstr>NFS</vt:lpstr>
      <vt:lpstr>Exploring the consistency tradeoffs</vt:lpstr>
      <vt:lpstr>NFS Cache Consistency</vt:lpstr>
      <vt:lpstr>Some problems…</vt:lpstr>
      <vt:lpstr>Server-side write buffering</vt:lpstr>
      <vt:lpstr>When statefulness helps</vt:lpstr>
      <vt:lpstr>NFS Cache Consistency</vt:lpstr>
      <vt:lpstr>Locks</vt:lpstr>
      <vt:lpstr>Leases</vt:lpstr>
      <vt:lpstr>Using leases</vt:lpstr>
      <vt:lpstr>Bounded lease term simplifies recovery</vt:lpstr>
      <vt:lpstr>Requirements dictate design</vt:lpstr>
      <vt:lpstr>Andrew File System (CMU 1980s-)</vt:lpstr>
      <vt:lpstr>AFS:  Consistency</vt:lpstr>
      <vt:lpstr>Homework / Lab</vt:lpstr>
      <vt:lpstr>PowerPoint Presentation</vt:lpstr>
    </vt:vector>
  </TitlesOfParts>
  <Company>Princeton University</Company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Communication</dc:title>
  <dc:creator>Kai Li</dc:creator>
  <cp:lastModifiedBy>Marco Canini</cp:lastModifiedBy>
  <cp:revision>1485</cp:revision>
  <cp:lastPrinted>2017-09-13T11:08:04Z</cp:lastPrinted>
  <dcterms:created xsi:type="dcterms:W3CDTF">2013-10-08T01:49:25Z</dcterms:created>
  <dcterms:modified xsi:type="dcterms:W3CDTF">2017-09-13T11:14:09Z</dcterms:modified>
</cp:coreProperties>
</file>