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285" r:id="rId3"/>
    <p:sldId id="287" r:id="rId4"/>
    <p:sldId id="313" r:id="rId5"/>
    <p:sldId id="308" r:id="rId6"/>
    <p:sldId id="261" r:id="rId7"/>
    <p:sldId id="258" r:id="rId8"/>
    <p:sldId id="289" r:id="rId9"/>
    <p:sldId id="290" r:id="rId10"/>
    <p:sldId id="300" r:id="rId11"/>
    <p:sldId id="301" r:id="rId12"/>
    <p:sldId id="302" r:id="rId13"/>
    <p:sldId id="310" r:id="rId14"/>
    <p:sldId id="288" r:id="rId15"/>
    <p:sldId id="311" r:id="rId16"/>
    <p:sldId id="262" r:id="rId17"/>
    <p:sldId id="263" r:id="rId18"/>
    <p:sldId id="268" r:id="rId19"/>
    <p:sldId id="264" r:id="rId20"/>
    <p:sldId id="265" r:id="rId21"/>
    <p:sldId id="266" r:id="rId22"/>
    <p:sldId id="269" r:id="rId23"/>
    <p:sldId id="267" r:id="rId24"/>
    <p:sldId id="270" r:id="rId25"/>
    <p:sldId id="284" r:id="rId26"/>
    <p:sldId id="271" r:id="rId27"/>
    <p:sldId id="272" r:id="rId28"/>
    <p:sldId id="273" r:id="rId29"/>
    <p:sldId id="274" r:id="rId30"/>
    <p:sldId id="298" r:id="rId31"/>
    <p:sldId id="299" r:id="rId32"/>
    <p:sldId id="295" r:id="rId33"/>
    <p:sldId id="275" r:id="rId34"/>
    <p:sldId id="276" r:id="rId35"/>
    <p:sldId id="279" r:id="rId36"/>
    <p:sldId id="280" r:id="rId37"/>
    <p:sldId id="312" r:id="rId38"/>
    <p:sldId id="305" r:id="rId39"/>
    <p:sldId id="296" r:id="rId40"/>
    <p:sldId id="306" r:id="rId41"/>
    <p:sldId id="309" r:id="rId4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FCD5B5"/>
    <a:srgbClr val="0000FF"/>
    <a:srgbClr val="FFFF99"/>
    <a:srgbClr val="92D050"/>
    <a:srgbClr val="CCFFFF"/>
    <a:srgbClr val="FFCC99"/>
    <a:srgbClr val="FF3300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9" autoAdjust="0"/>
    <p:restoredTop sz="77498" autoAdjust="0"/>
  </p:normalViewPr>
  <p:slideViewPr>
    <p:cSldViewPr snapToGrid="0">
      <p:cViewPr varScale="1">
        <p:scale>
          <a:sx n="152" d="100"/>
          <a:sy n="152" d="100"/>
        </p:scale>
        <p:origin x="24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67B10AF-D570-494A-8CED-59D219329740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far in this class we’ve discussed</a:t>
            </a:r>
            <a:r>
              <a:rPr lang="en-US" b="1" baseline="0" dirty="0" smtClean="0"/>
              <a:t> consensus protocols for state-machine replication in the setting where a failure means the node just stops working.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&gt;&gt;&gt; You’re now experts in the Paxos and RAFT algorithms...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 smtClean="0"/>
              <a:t>SEGUE: But in reality it’s often not the case that a node or system component just stops working...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948200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But</a:t>
            </a:r>
            <a:r>
              <a:rPr lang="en-US" altLang="en-US" b="1" baseline="0" dirty="0" smtClean="0"/>
              <a:t> then, the bad guy N2 turns around and as leader, Prepares another higher sequence number, which N1 will say OK to b/c it's higher than N0's message.</a:t>
            </a:r>
            <a:endParaRPr lang="en-US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5763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So now N2 t</a:t>
            </a:r>
            <a:r>
              <a:rPr lang="en-US" altLang="en-US" b="1" baseline="0" dirty="0" smtClean="0"/>
              <a:t>ells N1 (ONLY) accept with a different value. </a:t>
            </a:r>
          </a:p>
          <a:p>
            <a:pPr eaLnBrk="1" hangingPunct="1"/>
            <a:r>
              <a:rPr lang="en-US" altLang="en-US" baseline="0" dirty="0" smtClean="0"/>
              <a:t>So N1 decides a different value abc and we have conflicting decisions.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SEGUE: So clearly one problem is that the failed node can be in the intersection of two majority accept quorums.</a:t>
            </a:r>
          </a:p>
        </p:txBody>
      </p:sp>
    </p:spTree>
    <p:extLst>
      <p:ext uri="{BB962C8B-B14F-4D97-AF65-F5344CB8AC3E}">
        <p14:creationId xmlns:p14="http://schemas.microsoft.com/office/powerpoint/2010/main" val="1773931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what to do?  Due to </a:t>
            </a:r>
            <a:r>
              <a:rPr lang="en-US" b="1" dirty="0" err="1" smtClean="0"/>
              <a:t>Lamport</a:t>
            </a:r>
            <a:r>
              <a:rPr lang="en-US" b="1" baseline="0" dirty="0" smtClean="0"/>
              <a:t> (1982).  </a:t>
            </a:r>
            <a:r>
              <a:rPr lang="en-US" b="1" dirty="0" smtClean="0"/>
              <a:t>Problem of agreement in a setting</a:t>
            </a:r>
            <a:r>
              <a:rPr lang="en-US" b="1" baseline="0" dirty="0" smtClean="0"/>
              <a:t> where Byzantine faults happen </a:t>
            </a:r>
            <a:r>
              <a:rPr lang="en-US" b="1" dirty="0" smtClean="0"/>
              <a:t>can be expressed abstractly in terms of a group of generals of the Byzantine army camped with their troops around an enemy city.  Communicating only by </a:t>
            </a:r>
            <a:r>
              <a:rPr lang="en-US" b="1" dirty="0" err="1" smtClean="0"/>
              <a:t>messager</a:t>
            </a:r>
            <a:r>
              <a:rPr lang="en-US" b="1" dirty="0" smtClean="0"/>
              <a:t>.</a:t>
            </a:r>
            <a:endParaRPr 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SEGUE: Today we’ll see an algorithm that achieves this.</a:t>
            </a:r>
            <a:endParaRPr lang="en-US" altLang="en-US" b="1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0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91BE7E2-5CA8-6D40-98B5-5363DE127118}" type="slidenum">
              <a:rPr lang="en-US" altLang="en-US" sz="1200" b="0"/>
              <a:pPr/>
              <a:t>14</a:t>
            </a:fld>
            <a:endParaRPr lang="en-US" altLang="en-US" sz="1200" b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 smtClean="0"/>
              <a:t>Before</a:t>
            </a:r>
            <a:r>
              <a:rPr lang="en-US" altLang="en-US" sz="1400" b="1" baseline="0" dirty="0" smtClean="0"/>
              <a:t> I show you the algorithm the other design point we should talk about is using end-to-end crypto outside the system.  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BUT: client stores (signed) f1=“</a:t>
            </a:r>
            <a:r>
              <a:rPr lang="en-US" altLang="en-US" sz="1400" baseline="0" dirty="0" err="1" smtClean="0"/>
              <a:t>aaa</a:t>
            </a:r>
            <a:r>
              <a:rPr lang="en-US" altLang="en-US" sz="1400" baseline="0" dirty="0" smtClean="0"/>
              <a:t>” and later stores (signed) f1=“</a:t>
            </a:r>
            <a:r>
              <a:rPr lang="en-US" altLang="en-US" sz="1400" baseline="0" dirty="0" err="1" smtClean="0"/>
              <a:t>bbb</a:t>
            </a:r>
            <a:r>
              <a:rPr lang="en-US" altLang="en-US" sz="1400" baseline="0" dirty="0" smtClean="0"/>
              <a:t>”, Byzantine node can always return f1=“</a:t>
            </a:r>
            <a:r>
              <a:rPr lang="en-US" altLang="en-US" sz="1400" baseline="0" dirty="0" err="1" smtClean="0"/>
              <a:t>aaa</a:t>
            </a:r>
            <a:r>
              <a:rPr lang="en-US" altLang="en-US" sz="1400" baseline="0" dirty="0" smtClean="0"/>
              <a:t>”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BUT: </a:t>
            </a:r>
            <a:r>
              <a:rPr lang="en-US" altLang="en-US" sz="1400" baseline="0" dirty="0" smtClean="0"/>
              <a:t>clients </a:t>
            </a:r>
            <a:r>
              <a:rPr lang="en-US" altLang="en-US" sz="1400" baseline="0" dirty="0" smtClean="0"/>
              <a:t>must do expensive public key crypto EACH TIME they store a key-value pair.</a:t>
            </a:r>
          </a:p>
          <a:p>
            <a:pPr eaLnBrk="1" hangingPunct="1"/>
            <a:endParaRPr lang="en-US" altLang="en-US" sz="14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190571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here comes</a:t>
            </a:r>
            <a:r>
              <a:rPr lang="en-US" baseline="0" dirty="0" smtClean="0"/>
              <a:t> the algorithm for BFT replication, due to Barbara </a:t>
            </a:r>
            <a:r>
              <a:rPr lang="en-US" baseline="0" dirty="0" err="1" smtClean="0"/>
              <a:t>Liskov</a:t>
            </a:r>
            <a:r>
              <a:rPr lang="en-US" baseline="0" dirty="0" smtClean="0"/>
              <a:t> and Miguel Castro at MIT.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38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for example, to survive one failure, you need </a:t>
            </a:r>
            <a:r>
              <a:rPr lang="en-US" b="1" dirty="0" smtClean="0"/>
              <a:t>four</a:t>
            </a:r>
            <a:r>
              <a:rPr lang="en-US" baseline="0" dirty="0" smtClean="0"/>
              <a:t> replicas, not three.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687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We’ll rely on the state</a:t>
            </a:r>
            <a:r>
              <a:rPr lang="en-US" b="1" baseline="0" dirty="0" smtClean="0"/>
              <a:t> machine replication correctness argument that you know well by now.</a:t>
            </a:r>
            <a:endParaRPr lang="en-US" b="1" dirty="0" smtClean="0"/>
          </a:p>
          <a:p>
            <a:endParaRPr lang="en-US" dirty="0" smtClean="0"/>
          </a:p>
          <a:p>
            <a:r>
              <a:rPr lang="en-US" i="1" dirty="0" smtClean="0"/>
              <a:t>Protocol</a:t>
            </a:r>
            <a:r>
              <a:rPr lang="en-US" dirty="0" smtClean="0"/>
              <a:t> has to guarantee that</a:t>
            </a:r>
            <a:r>
              <a:rPr lang="en-US" baseline="0" dirty="0" smtClean="0"/>
              <a:t> all the non-faulty replicas execute the same operations in the same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86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One of the nice things about state machine replication is that it will allow us to provide service in spite of Byzantine-faulty clients.  Can make sure that the client doesn’t stop halfway through and leave the system in a bad state so that it can’t proceed.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4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first I’ll tell you</a:t>
            </a:r>
            <a:r>
              <a:rPr lang="en-US" b="1" baseline="0" dirty="0" smtClean="0"/>
              <a:t> what the clients do, then I’ll tell you what the replicas do (here you see an example with </a:t>
            </a:r>
            <a:r>
              <a:rPr lang="en-US" b="1" i="1" baseline="0" dirty="0" smtClean="0"/>
              <a:t>f</a:t>
            </a:r>
            <a:r>
              <a:rPr lang="en-US" b="1" i="0" baseline="0" dirty="0" smtClean="0"/>
              <a:t> = 1)</a:t>
            </a:r>
            <a:r>
              <a:rPr lang="en-US" b="1" baseline="0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&gt;&gt;&gt; From client’s perspective,</a:t>
            </a:r>
            <a:r>
              <a:rPr lang="en-US" baseline="0" dirty="0" smtClean="0"/>
              <a:t> </a:t>
            </a:r>
            <a:r>
              <a:rPr lang="en-US" i="1" dirty="0" smtClean="0"/>
              <a:t>f</a:t>
            </a:r>
            <a:r>
              <a:rPr lang="en-US" baseline="0" dirty="0" smtClean="0"/>
              <a:t> of these replies might be lies (reply saying the right thing, </a:t>
            </a:r>
            <a:r>
              <a:rPr lang="en-US" b="0" u="none" baseline="0" dirty="0" smtClean="0"/>
              <a:t>but messes up the state!)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But by the numbers at least 1 of them is coming from a non-faulty replica, and we can </a:t>
            </a:r>
            <a:r>
              <a:rPr lang="en-US" b="1" baseline="0" dirty="0" smtClean="0"/>
              <a:t>rely on that in our protocol.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Haven’t showed you the protocol yet.  Protocol needs to ensure that the answer from the non-faulty replica is a </a:t>
            </a:r>
            <a:r>
              <a:rPr lang="en-US" b="1" baseline="0" dirty="0" smtClean="0"/>
              <a:t>correct</a:t>
            </a:r>
            <a:r>
              <a:rPr lang="en-US" baseline="0" dirty="0" smtClean="0"/>
              <a:t> answer.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is that</a:t>
            </a:r>
            <a:r>
              <a:rPr lang="en-US" dirty="0" smtClean="0"/>
              <a:t> we don’t know which replicas are faulty and which aren’t!</a:t>
            </a:r>
          </a:p>
          <a:p>
            <a:endParaRPr lang="en-US" dirty="0" smtClean="0"/>
          </a:p>
          <a:p>
            <a:r>
              <a:rPr lang="en-US" dirty="0" smtClean="0"/>
              <a:t>SEGUE: So now</a:t>
            </a:r>
            <a:r>
              <a:rPr lang="en-US" baseline="0" dirty="0" smtClean="0"/>
              <a:t> let’s get into more details of the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5A08DBF-0C48-124E-A0BC-D86515B62E3F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So the type of faults we will focus on today are called Byzantine</a:t>
            </a:r>
            <a:r>
              <a:rPr lang="en-US" altLang="en-US" b="1" baseline="0" dirty="0" smtClean="0"/>
              <a:t> faults – these are where the node fails arbitrarily.</a:t>
            </a:r>
          </a:p>
        </p:txBody>
      </p:sp>
    </p:spTree>
    <p:extLst>
      <p:ext uri="{BB962C8B-B14F-4D97-AF65-F5344CB8AC3E}">
        <p14:creationId xmlns:p14="http://schemas.microsoft.com/office/powerpoint/2010/main" val="14996109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19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The first problem is how we choose an</a:t>
            </a:r>
            <a:r>
              <a:rPr lang="en-US" b="1" baseline="0" dirty="0" smtClean="0"/>
              <a:t> order of requests.  So that’s the role of the primary in any particular view.</a:t>
            </a:r>
          </a:p>
          <a:p>
            <a:endParaRPr lang="en-US" dirty="0" smtClean="0"/>
          </a:p>
          <a:p>
            <a:r>
              <a:rPr lang="en-US" dirty="0" smtClean="0"/>
              <a:t>&gt;&gt;&gt; So</a:t>
            </a:r>
            <a:r>
              <a:rPr lang="en-US" baseline="0" dirty="0" smtClean="0"/>
              <a:t> the </a:t>
            </a:r>
            <a:r>
              <a:rPr lang="en-US" dirty="0" smtClean="0"/>
              <a:t>backups are checking up on what the primary</a:t>
            </a:r>
            <a:r>
              <a:rPr lang="en-US" baseline="0" dirty="0" smtClean="0"/>
              <a:t> is doing.  The way we survive failures is by a VIEW CHANGE to change who the primary is (later).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So now let’s see how correct operation propagates from view to view.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38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dirty="0" smtClean="0"/>
              <a:t>So just like in</a:t>
            </a:r>
            <a:r>
              <a:rPr lang="en-US" sz="1400" b="1" baseline="0" dirty="0" smtClean="0"/>
              <a:t> Paxos quorums propagate correct operation from view to view, but unlike Paxos Byzantine quorum has &gt;= 2</a:t>
            </a:r>
            <a:r>
              <a:rPr lang="en-US" sz="1400" b="1" i="1" baseline="0" dirty="0" smtClean="0"/>
              <a:t>f</a:t>
            </a:r>
            <a:r>
              <a:rPr lang="en-US" sz="1400" b="1" baseline="0" dirty="0" smtClean="0"/>
              <a:t>+1 replicas.  </a:t>
            </a:r>
            <a:r>
              <a:rPr lang="en-US" sz="1400" b="1" dirty="0" smtClean="0"/>
              <a:t>Here </a:t>
            </a:r>
            <a:r>
              <a:rPr lang="en-US" sz="1400" b="1" i="1" dirty="0" smtClean="0"/>
              <a:t>f</a:t>
            </a:r>
            <a:r>
              <a:rPr lang="en-US" sz="1400" b="1" dirty="0" smtClean="0"/>
              <a:t>=1</a:t>
            </a:r>
            <a:r>
              <a:rPr lang="en-US" sz="1400" b="1" baseline="0" dirty="0" smtClean="0"/>
              <a:t> so 3</a:t>
            </a:r>
            <a:r>
              <a:rPr lang="en-US" sz="1400" b="1" i="1" baseline="0" dirty="0" smtClean="0"/>
              <a:t>f</a:t>
            </a:r>
            <a:r>
              <a:rPr lang="en-US" sz="1400" b="1" baseline="0" dirty="0" smtClean="0"/>
              <a:t>+1=4 replicas.</a:t>
            </a:r>
          </a:p>
          <a:p>
            <a:endParaRPr lang="en-US" sz="1400" b="1" baseline="0" dirty="0" smtClean="0"/>
          </a:p>
          <a:p>
            <a:r>
              <a:rPr lang="en-US" sz="1400" baseline="0" dirty="0" smtClean="0"/>
              <a:t>Green op executed at these three, orange later/different quorum.</a:t>
            </a:r>
          </a:p>
          <a:p>
            <a:endParaRPr lang="en-US" sz="1400" baseline="0" dirty="0" smtClean="0"/>
          </a:p>
          <a:p>
            <a:r>
              <a:rPr lang="en-US" sz="1400" baseline="0" dirty="0" smtClean="0"/>
              <a:t>&gt;&gt;&gt; Pick the failure to be in the INTERSECTION of the quorums (worst case!).  </a:t>
            </a:r>
            <a:r>
              <a:rPr lang="en-US" sz="1400" b="0" baseline="0" dirty="0" smtClean="0">
                <a:sym typeface="Wingdings"/>
              </a:rPr>
              <a:t>Truth will be carried through the ONE intersecting replica.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01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Okay,</a:t>
            </a:r>
            <a:r>
              <a:rPr lang="en-US" b="1" baseline="0" dirty="0" smtClean="0"/>
              <a:t> so now we have a clue about </a:t>
            </a:r>
            <a:r>
              <a:rPr lang="en-US" b="1" dirty="0" smtClean="0"/>
              <a:t>what a CORRECT PRIMARY </a:t>
            </a:r>
            <a:r>
              <a:rPr lang="en-US" b="1" baseline="0" dirty="0" smtClean="0"/>
              <a:t>is going to do in the protocol.  It is going to collect a quorum certificate.</a:t>
            </a:r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Need</a:t>
            </a:r>
            <a:r>
              <a:rPr lang="en-US" b="1" baseline="0" dirty="0" smtClean="0"/>
              <a:t> to validate that messages in quorum certificates really came from the nodes that they claim to be from.  So for that we set up secret keys at each node.</a:t>
            </a:r>
          </a:p>
          <a:p>
            <a:endParaRPr lang="en-US" baseline="0" dirty="0" smtClean="0"/>
          </a:p>
          <a:p>
            <a:r>
              <a:rPr lang="en-US" b="0" baseline="0" dirty="0" smtClean="0"/>
              <a:t>Secret keys for every pair of communicating nodes.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SEGUE: So now let me walk you through the protocol’s operation.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5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First the client submits a request to </a:t>
            </a:r>
            <a:r>
              <a:rPr lang="en-US" b="1" baseline="0" dirty="0" smtClean="0"/>
              <a:t>the primary, </a:t>
            </a:r>
            <a:r>
              <a:rPr lang="en-US" b="1" dirty="0" smtClean="0"/>
              <a:t>and the primary </a:t>
            </a:r>
            <a:r>
              <a:rPr lang="en-US" b="1" baseline="0" dirty="0" smtClean="0"/>
              <a:t>validates and chooses an ordering of requests.</a:t>
            </a:r>
          </a:p>
          <a:p>
            <a:endParaRPr lang="en-US" b="1" dirty="0" smtClean="0"/>
          </a:p>
          <a:p>
            <a:r>
              <a:rPr lang="en-US" dirty="0" smtClean="0"/>
              <a:t>&gt;&gt;&gt; For that we use sequence numbers, and the primary is responsible</a:t>
            </a:r>
            <a:r>
              <a:rPr lang="en-US" baseline="0" dirty="0" smtClean="0"/>
              <a:t> for choosing the sequence number for the request, which it does when it receives the request.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&gt;&gt;&gt; Let’s suppose Backup 3 fails.</a:t>
            </a:r>
          </a:p>
          <a:p>
            <a:endParaRPr lang="en-US" baseline="0" dirty="0" smtClean="0">
              <a:sym typeface="Wingdings"/>
            </a:endParaRPr>
          </a:p>
          <a:p>
            <a:r>
              <a:rPr lang="en-US" baseline="0" dirty="0" smtClean="0">
                <a:sym typeface="Wingdings"/>
              </a:rPr>
              <a:t>&gt;&gt;&gt; SEGUE: As in Paxos e.g. earlier primary may LIE, so other replicas must check up on it!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&gt;&gt;&gt; At this point in time, each replica checks the primary’s message.</a:t>
            </a:r>
            <a:endParaRPr lang="en-US" baseline="0" dirty="0" smtClean="0"/>
          </a:p>
          <a:p>
            <a:r>
              <a:rPr lang="en-US" baseline="0" dirty="0" smtClean="0"/>
              <a:t>Check: no two messages propose identical sequence numbers for </a:t>
            </a:r>
            <a:r>
              <a:rPr lang="en-US" u="sng" baseline="0" dirty="0" smtClean="0"/>
              <a:t>different</a:t>
            </a:r>
            <a:r>
              <a:rPr lang="en-US" baseline="0" dirty="0" smtClean="0"/>
              <a:t> client requests.  And verify crypto signatures.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&gt;&gt;&gt; If a replica is happy it sends </a:t>
            </a:r>
            <a:r>
              <a:rPr lang="en-US" b="1" i="1" baseline="0" dirty="0" smtClean="0"/>
              <a:t>acceptance</a:t>
            </a:r>
            <a:r>
              <a:rPr lang="en-US" baseline="0" dirty="0" smtClean="0"/>
              <a:t> messages &gt;&gt;&gt; saying that it is happy with that number for this client request.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Primary isn’t bothering to do this b/c it was the one that chose the seqno in the first 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9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 smtClean="0"/>
              <a:t>At this stage, replicas wait for these acceptance messages, try to collect a prepared </a:t>
            </a:r>
            <a:r>
              <a:rPr lang="en-US" b="1" i="1" baseline="0" dirty="0" smtClean="0"/>
              <a:t>quorum certificate</a:t>
            </a:r>
            <a:r>
              <a:rPr lang="en-US" b="1" i="0" baseline="0" dirty="0" smtClean="0"/>
              <a:t> (2f+1 messages saying the replica accepts the ordering).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&gt;&gt;&gt; When it has that we say that the request is prepared at that replica.  Each of the replicas have to create their own prepared quorum certificate.</a:t>
            </a:r>
          </a:p>
          <a:p>
            <a:endParaRPr lang="en-US" b="0" i="0" baseline="0" dirty="0" smtClean="0"/>
          </a:p>
          <a:p>
            <a:r>
              <a:rPr lang="en-US" b="1" i="0" baseline="0" dirty="0" smtClean="0"/>
              <a:t>&gt;&gt;&gt; What does it mean to be prepared?</a:t>
            </a:r>
          </a:p>
          <a:p>
            <a:r>
              <a:rPr lang="en-US" b="0" i="0" baseline="0" dirty="0" smtClean="0"/>
              <a:t>There’s no global agreement yet on whether we should commit or not.  Couldn’t commit at this point because we want everyone to commit or no one to commit.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SEGUE: So we press onward to the next stage of the protocol</a:t>
            </a:r>
            <a:r>
              <a:rPr lang="is-IS" b="0" i="0" baseline="0" dirty="0" smtClean="0"/>
              <a:t>…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8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So that’s exactly what the next</a:t>
            </a:r>
            <a:r>
              <a:rPr lang="en-US" b="1" i="0" baseline="0" dirty="0" smtClean="0"/>
              <a:t> phase of the protocol accomplishes.  They announce that THEY KNOW that a quorum accepts.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&gt;&gt;&gt; When receive 2f+1 different statements that a replica is prepared they COMMIT the operation, reply to client.  To ensure state machine replication, replica doesn’t execute request until it has executed all earlier requests.</a:t>
            </a:r>
          </a:p>
          <a:p>
            <a:endParaRPr lang="en-US" b="0" i="0" baseline="0" dirty="0" smtClean="0"/>
          </a:p>
          <a:p>
            <a:r>
              <a:rPr lang="en-US" b="0" i="0" baseline="0" dirty="0" smtClean="0"/>
              <a:t>SEGUE: So let's think about what can go wrong here.  Primary can't tamper with request b/c of encryption.  But, could try to assign two different requests the same sequence number...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40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 smtClean="0"/>
              <a:t>So let’s see what will</a:t>
            </a:r>
            <a:r>
              <a:rPr lang="en-US" b="1" i="0" baseline="0" dirty="0" smtClean="0"/>
              <a:t> happen if the primary tries to give Backup 1 one message </a:t>
            </a:r>
            <a:r>
              <a:rPr lang="en-US" b="1" i="1" baseline="0" dirty="0" smtClean="0"/>
              <a:t>m</a:t>
            </a:r>
            <a:r>
              <a:rPr lang="en-US" b="1" i="0" baseline="0" dirty="0" smtClean="0"/>
              <a:t>, and Backups 2 &amp; 3 another message </a:t>
            </a:r>
            <a:r>
              <a:rPr lang="en-US" b="1" i="1" baseline="0" dirty="0" smtClean="0"/>
              <a:t>m’.  </a:t>
            </a:r>
            <a:r>
              <a:rPr lang="en-US" b="1" i="0" dirty="0" smtClean="0"/>
              <a:t>Backups 2 &amp; 3 will say</a:t>
            </a:r>
            <a:r>
              <a:rPr lang="en-US" b="1" i="0" baseline="0" dirty="0" smtClean="0"/>
              <a:t> okay they accept m’, and backup 1 will say it accepts m.</a:t>
            </a:r>
            <a:endParaRPr lang="en-US" b="1" i="0" dirty="0" smtClean="0"/>
          </a:p>
          <a:p>
            <a:endParaRPr lang="en-US" b="0" i="0" dirty="0" smtClean="0"/>
          </a:p>
          <a:p>
            <a:r>
              <a:rPr lang="en-US" b="0" i="0" dirty="0" smtClean="0"/>
              <a:t>&gt;&gt;&gt;</a:t>
            </a:r>
            <a:r>
              <a:rPr lang="en-US" b="0" i="0" baseline="0" dirty="0" smtClean="0"/>
              <a:t> </a:t>
            </a:r>
            <a:r>
              <a:rPr lang="en-US" b="0" i="0" dirty="0" smtClean="0"/>
              <a:t>But</a:t>
            </a:r>
            <a:r>
              <a:rPr lang="en-US" b="0" i="0" baseline="0" dirty="0" smtClean="0"/>
              <a:t> recall, to reach the prepared state you need the primary message and two accepts to match.  Backup 1</a:t>
            </a:r>
            <a:r>
              <a:rPr lang="is-IS" b="0" i="0" baseline="0" dirty="0" smtClean="0"/>
              <a:t>…: These messages </a:t>
            </a:r>
            <a:r>
              <a:rPr lang="is-IS" b="1" i="0" baseline="0" dirty="0" smtClean="0"/>
              <a:t>don’t match.</a:t>
            </a:r>
          </a:p>
          <a:p>
            <a:endParaRPr lang="en-US" b="0" i="0" dirty="0" smtClean="0"/>
          </a:p>
          <a:p>
            <a:r>
              <a:rPr lang="en-US" b="0" i="0" dirty="0" smtClean="0"/>
              <a:t>&gt;&gt;&gt; No one has</a:t>
            </a:r>
            <a:r>
              <a:rPr lang="en-US" b="0" i="0" baseline="0" dirty="0" smtClean="0"/>
              <a:t> accumulated the required number of messages for a prepared quorum certificate.</a:t>
            </a:r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9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And the question we're going to ask today is can we provide</a:t>
            </a:r>
            <a:r>
              <a:rPr lang="en-US" b="1" baseline="0" dirty="0" smtClean="0"/>
              <a:t> a reliable state machine replicated service in the presence of Byzantine faults.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So handling fail-stop failures is hard enough; this is a really difficult requirement to meet why might we care?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056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we can</a:t>
            </a:r>
            <a:r>
              <a:rPr lang="en-US" b="1" baseline="0" dirty="0" smtClean="0"/>
              <a:t> argue that the preceding example </a:t>
            </a:r>
            <a:r>
              <a:rPr lang="en-US" b="1" dirty="0" smtClean="0"/>
              <a:t>is true in</a:t>
            </a:r>
            <a:r>
              <a:rPr lang="en-US" b="1" baseline="0" dirty="0" smtClean="0"/>
              <a:t> general.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6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E708903-1031-8C47-85B7-C6D80275D4C1}" type="slidenum">
              <a:rPr lang="en-US" altLang="en-US" sz="1200" b="0"/>
              <a:pPr/>
              <a:t>32</a:t>
            </a:fld>
            <a:endParaRPr lang="en-US" altLang="en-US" sz="1200" b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9867" tIns="44934" rIns="89867" bIns="44934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1" dirty="0" smtClean="0"/>
              <a:t>Okay, so now we know that backups won’t commit if the primary starts lying, so let’s talk about how </a:t>
            </a:r>
            <a:r>
              <a:rPr lang="en-US" altLang="en-US" b="1" baseline="0" dirty="0" smtClean="0"/>
              <a:t>the replicas can take over and allow the system to proceed so that a Byzantine primary doesn’t bring the system down.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Replicas watch the primary</a:t>
            </a:r>
            <a:r>
              <a:rPr lang="en-US" altLang="en-US" baseline="0" dirty="0" smtClean="0"/>
              <a:t> and if they hear conflicting messages they request a view change.</a:t>
            </a:r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Structure is similar</a:t>
            </a:r>
            <a:r>
              <a:rPr lang="en-US" altLang="en-US" baseline="0" dirty="0" smtClean="0"/>
              <a:t> to the normal operation of the system.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1925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you need to have mechanisms</a:t>
            </a:r>
            <a:r>
              <a:rPr lang="en-US" baseline="0" dirty="0" smtClean="0"/>
              <a:t> that you don’t do view changes too often so that the system as a whole makes progress and can’t be subverted.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replica is storing all the messages and certificates into a </a:t>
            </a:r>
            <a:r>
              <a:rPr lang="en-US" b="1" dirty="0" smtClean="0"/>
              <a:t>log</a:t>
            </a:r>
            <a:r>
              <a:rPr lang="en-US" dirty="0" smtClean="0"/>
              <a:t> on disk.</a:t>
            </a:r>
          </a:p>
          <a:p>
            <a:endParaRPr lang="en-US" dirty="0" smtClean="0"/>
          </a:p>
          <a:p>
            <a:r>
              <a:rPr lang="en-US" dirty="0" smtClean="0"/>
              <a:t>Replicas have to agree to shrink</a:t>
            </a:r>
            <a:r>
              <a:rPr lang="en-US" baseline="0" dirty="0" smtClean="0"/>
              <a:t> the log, otherwise </a:t>
            </a:r>
            <a:r>
              <a:rPr lang="en-US" b="1" baseline="0" dirty="0" smtClean="0"/>
              <a:t>couldn’t form a new view in certain view change situations.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80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Want a system that works with no more than f simultaneous failures.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is-IS" dirty="0" smtClean="0"/>
              <a:t>…replicas!</a:t>
            </a:r>
            <a:r>
              <a:rPr lang="en-US" dirty="0" smtClean="0"/>
              <a:t>:</a:t>
            </a:r>
            <a:r>
              <a:rPr lang="en-US" baseline="0" dirty="0" smtClean="0"/>
              <a:t> a faulty replica might appear okay because it responds to requests, and a non-faulty replica might appear faulty because of broken network or server overload.</a:t>
            </a:r>
          </a:p>
          <a:p>
            <a:r>
              <a:rPr lang="en-US" baseline="0" dirty="0" smtClean="0"/>
              <a:t>&gt;&gt;&gt;</a:t>
            </a:r>
          </a:p>
          <a:p>
            <a:r>
              <a:rPr lang="en-US" baseline="0" dirty="0" smtClean="0"/>
              <a:t>So you select a replication level that gives you confidence that there won’t be more than f failures in that many minutes.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45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So here's a</a:t>
            </a:r>
            <a:r>
              <a:rPr lang="en-US" b="1" baseline="0" dirty="0" smtClean="0"/>
              <a:t> sketch of the proactive recovery.  First, here's the HW involved.</a:t>
            </a:r>
          </a:p>
          <a:p>
            <a:endParaRPr lang="en-US" dirty="0" smtClean="0"/>
          </a:p>
          <a:p>
            <a:r>
              <a:rPr lang="en-US" dirty="0" smtClean="0"/>
              <a:t>&gt;&gt;&gt; Every 10 minutes the watchdog timer fires and the node reboots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Assumption – can’t get to the secure</a:t>
            </a:r>
            <a:r>
              <a:rPr lang="en-US" baseline="0" dirty="0" smtClean="0"/>
              <a:t> co-processor by remote exploit over the Internet.</a:t>
            </a:r>
            <a:endParaRPr lang="en-US" dirty="0" smtClean="0"/>
          </a:p>
          <a:p>
            <a:r>
              <a:rPr lang="en-US" dirty="0" smtClean="0"/>
              <a:t>Read-only memory stores the BFT code,</a:t>
            </a:r>
            <a:r>
              <a:rPr lang="en-US" baseline="0" dirty="0" smtClean="0"/>
              <a:t> so the attacker can’t change that!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</a:t>
            </a:r>
            <a:r>
              <a:rPr lang="en-US" baseline="0" dirty="0" smtClean="0"/>
              <a:t> that we relied on the secret keys to prevent impersonation, and if impersonation happened it could break the assumption of no more than f failures.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349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647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Andrew benchmark emulates a software development workload (compile, link).</a:t>
            </a:r>
          </a:p>
          <a:p>
            <a:endParaRPr lang="en-US" dirty="0" smtClean="0"/>
          </a:p>
          <a:p>
            <a:r>
              <a:rPr lang="en-US" dirty="0" smtClean="0"/>
              <a:t>Linux NFSv2 servers didn’t sync their</a:t>
            </a:r>
            <a:r>
              <a:rPr lang="en-US" baseline="0" dirty="0" smtClean="0"/>
              <a:t> data to disk before returning writes to the client.</a:t>
            </a:r>
            <a:endParaRPr lang="en-US" dirty="0" smtClean="0"/>
          </a:p>
          <a:p>
            <a:endParaRPr lang="en-US" dirty="0" smtClean="0"/>
          </a:p>
          <a:p>
            <a:r>
              <a:rPr lang="en-US" i="1" u="sng" dirty="0" smtClean="0"/>
              <a:t>These figures are without view</a:t>
            </a:r>
            <a:r>
              <a:rPr lang="en-US" i="1" u="sng" baseline="0" dirty="0" smtClean="0"/>
              <a:t> changes or proactive recovery.</a:t>
            </a:r>
            <a:endParaRPr lang="en-US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761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9EF206E-F26F-894F-90F0-BDFEAA31B9A0}" type="slidenum">
              <a:rPr lang="en-US" altLang="en-US" sz="1200" b="0"/>
              <a:pPr/>
              <a:t>39</a:t>
            </a:fld>
            <a:endParaRPr lang="en-US" altLang="en-US" sz="1200" b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Expensive in terms of the number times messages have to traverse the network between replicas.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Doesn’t prevent</a:t>
            </a:r>
            <a:r>
              <a:rPr lang="en-US" altLang="en-US" baseline="0" dirty="0" smtClean="0"/>
              <a:t> hacking into the OS or other services not part of BFT.</a:t>
            </a:r>
          </a:p>
          <a:p>
            <a:pPr eaLnBrk="1" hangingPunct="1"/>
            <a:r>
              <a:rPr lang="en-US" altLang="en-US" baseline="0" dirty="0" smtClean="0"/>
              <a:t>Doesn’t prevent hacking from exposing data perhaps stored in the servers.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5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But on the up-side..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Here's a thought for next time you're peering</a:t>
            </a:r>
            <a:r>
              <a:rPr lang="en-US" b="1" baseline="0" dirty="0" smtClean="0"/>
              <a:t> out the window of a modern airplane at 35,000 ft.  </a:t>
            </a:r>
            <a:r>
              <a:rPr lang="en-US" b="1" dirty="0" smtClean="0"/>
              <a:t>When you make an airplane fly-by-wire: you connect </a:t>
            </a:r>
            <a:r>
              <a:rPr lang="en-US" b="1" baseline="0" dirty="0" smtClean="0"/>
              <a:t>a microprocessor to an airplane's control  surface.</a:t>
            </a:r>
          </a:p>
          <a:p>
            <a:endParaRPr lang="en-US" dirty="0" smtClean="0"/>
          </a:p>
          <a:p>
            <a:r>
              <a:rPr lang="en-US" dirty="0" smtClean="0"/>
              <a:t>&gt;&gt;&gt; I gave you a simplified</a:t>
            </a:r>
            <a:r>
              <a:rPr lang="en-US" baseline="0" dirty="0" smtClean="0"/>
              <a:t> design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SEGUE: Key techniques: hardware/software diversity and voting.  We will see these techniques being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44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1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in the rest</a:t>
            </a:r>
            <a:r>
              <a:rPr lang="en-US" b="1" baseline="0" dirty="0" smtClean="0"/>
              <a:t> of today’s lecture, </a:t>
            </a:r>
            <a:r>
              <a:rPr lang="en-US" b="1" dirty="0" smtClean="0"/>
              <a:t>first we'll talk about why traditional state machine replication won't</a:t>
            </a:r>
            <a:r>
              <a:rPr lang="en-US" b="1" baseline="0" dirty="0" smtClean="0"/>
              <a:t> cut it for BFT.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I'll describe a Practical BFT replication algorithm, wrap up with performance and discussion.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6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 let's review traditional state machine replication</a:t>
            </a:r>
            <a:r>
              <a:rPr lang="en-US" b="1" baseline="0" dirty="0" smtClean="0"/>
              <a:t> like Paxos.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solidFill>
                  <a:srgbClr val="FF0000"/>
                </a:solidFill>
              </a:rPr>
              <a:t>&gt;&gt;&gt; These numbers mean that the quorums </a:t>
            </a:r>
            <a:r>
              <a:rPr lang="en-US" b="0" dirty="0" smtClean="0">
                <a:solidFill>
                  <a:srgbClr val="FF0000"/>
                </a:solidFill>
              </a:rPr>
              <a:t>form </a:t>
            </a:r>
            <a:r>
              <a:rPr lang="en-US" b="1" dirty="0" smtClean="0">
                <a:solidFill>
                  <a:srgbClr val="FF0000"/>
                </a:solidFill>
              </a:rPr>
              <a:t>overlap</a:t>
            </a:r>
            <a:r>
              <a:rPr lang="en-US" b="0" baseline="0" dirty="0" smtClean="0">
                <a:solidFill>
                  <a:srgbClr val="FF0000"/>
                </a:solidFill>
              </a:rPr>
              <a:t> from one operation to the next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0" dirty="0" smtClean="0"/>
              <a:t>SEGUE: Okay,</a:t>
            </a:r>
            <a:r>
              <a:rPr lang="en-US" b="0" baseline="0" dirty="0" smtClean="0"/>
              <a:t> so why doesn’t this work for Byzantine Fault Tolerance?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3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65B6F1B8-1754-C446-A4A7-076A41E514EB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i="1" dirty="0" smtClean="0"/>
              <a:t>So why can’t we use traditional state machine replication for Byzantine</a:t>
            </a:r>
            <a:r>
              <a:rPr lang="en-US" altLang="en-US" b="1" i="1" baseline="0" dirty="0" smtClean="0"/>
              <a:t> Fault Tolerance? </a:t>
            </a:r>
            <a:r>
              <a:rPr lang="en-US" altLang="en-US" b="1" i="0" baseline="0" dirty="0" smtClean="0"/>
              <a:t>two reasons.</a:t>
            </a:r>
          </a:p>
          <a:p>
            <a:pPr eaLnBrk="1" hangingPunct="1"/>
            <a:endParaRPr lang="en-US" altLang="en-US" b="1" dirty="0" smtClean="0"/>
          </a:p>
          <a:p>
            <a:pPr eaLnBrk="1" hangingPunct="1"/>
            <a:r>
              <a:rPr lang="en-US" altLang="en-US" b="0" dirty="0" smtClean="0"/>
              <a:t>1. First, remember </a:t>
            </a:r>
            <a:r>
              <a:rPr lang="en-US" altLang="en-US" b="0" baseline="0" dirty="0" smtClean="0"/>
              <a:t>primary told others what seqno &amp; value was, and they trusted this!  Same </a:t>
            </a:r>
            <a:r>
              <a:rPr lang="en-US" altLang="en-US" b="0" baseline="0" dirty="0" err="1" smtClean="0"/>
              <a:t>seqno</a:t>
            </a:r>
            <a:r>
              <a:rPr lang="en-US" altLang="en-US" b="0" baseline="0" dirty="0" smtClean="0"/>
              <a:t>, diff requests breaks state machine replication.</a:t>
            </a:r>
            <a:endParaRPr lang="en-US" altLang="en-US" b="0" dirty="0" smtClean="0"/>
          </a:p>
          <a:p>
            <a:pPr eaLnBrk="1" hangingPunct="1"/>
            <a:endParaRPr lang="en-US" alt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&gt;&gt;&gt; 2. </a:t>
            </a:r>
            <a:r>
              <a:rPr lang="en-US" altLang="en-US" b="0" i="1" baseline="0" dirty="0" smtClean="0"/>
              <a:t>f</a:t>
            </a:r>
            <a:r>
              <a:rPr lang="en-US" altLang="en-US" b="0" baseline="0" dirty="0" smtClean="0"/>
              <a:t>+1 nodes is a majority and so even if </a:t>
            </a:r>
            <a:r>
              <a:rPr lang="en-US" altLang="en-US" b="0" i="1" baseline="0" dirty="0" smtClean="0"/>
              <a:t>f</a:t>
            </a:r>
            <a:r>
              <a:rPr lang="en-US" altLang="en-US" b="0" baseline="0" dirty="0" smtClean="0"/>
              <a:t> fail, one node will still keep the state of the correct answer, and we trust that that node is not lying and was not lied to by the nodes that failed.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b="0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baseline="0" dirty="0" smtClean="0"/>
              <a:t>SEGUE: So let's see this last point in more detail...</a:t>
            </a:r>
            <a:endParaRPr lang="en-US" altLang="en-US" b="0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66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sz="1400" b="1" dirty="0" smtClean="0"/>
              <a:t>So consider this Paxos</a:t>
            </a:r>
            <a:r>
              <a:rPr lang="en-US" altLang="en-US" sz="1400" b="1" baseline="0" dirty="0" smtClean="0"/>
              <a:t> example.  </a:t>
            </a:r>
            <a:r>
              <a:rPr lang="en-US" altLang="en-US" sz="1400" b="1" dirty="0" smtClean="0"/>
              <a:t>N0 is the leader</a:t>
            </a:r>
            <a:r>
              <a:rPr lang="en-US" altLang="en-US" sz="1400" b="1" baseline="0" dirty="0" smtClean="0"/>
              <a:t> and</a:t>
            </a:r>
            <a:r>
              <a:rPr lang="en-US" altLang="en-US" sz="1400" b="1" dirty="0" smtClean="0"/>
              <a:t> </a:t>
            </a:r>
            <a:r>
              <a:rPr lang="en-US" altLang="en-US" sz="1400" b="1" baseline="0" dirty="0" smtClean="0"/>
              <a:t>broadcasts a prepare message.</a:t>
            </a:r>
          </a:p>
          <a:p>
            <a:pPr eaLnBrk="1" hangingPunct="1"/>
            <a:endParaRPr lang="en-US" altLang="en-US" sz="1400" baseline="0" dirty="0" smtClean="0"/>
          </a:p>
          <a:p>
            <a:pPr eaLnBrk="1" hangingPunct="1"/>
            <a:r>
              <a:rPr lang="en-US" altLang="en-US" sz="1400" baseline="0" dirty="0" smtClean="0"/>
              <a:t>&gt;&gt;&gt; N1 &amp; N2 respond OK.  </a:t>
            </a:r>
            <a:r>
              <a:rPr lang="en-US" altLang="en-US" sz="1400" dirty="0" err="1" smtClean="0"/>
              <a:t>n</a:t>
            </a:r>
            <a:r>
              <a:rPr lang="en-US" altLang="en-US" sz="1400" baseline="-25000" dirty="0" err="1" smtClean="0"/>
              <a:t>h</a:t>
            </a:r>
            <a:r>
              <a:rPr lang="en-US" altLang="en-US" sz="1400" baseline="0" dirty="0" smtClean="0"/>
              <a:t> is highest proposal number seen (N0:1).</a:t>
            </a:r>
            <a:endParaRPr lang="en-US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21669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0A6837F4-745F-DA43-AC8C-4BED67B13EE6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Then, N0</a:t>
            </a:r>
            <a:r>
              <a:rPr lang="en-US" altLang="en-US" b="1" baseline="0" dirty="0" smtClean="0"/>
              <a:t> broadcasts Accept message, and let's suppose the network between N0 and N1 breaks or is slow.</a:t>
            </a:r>
          </a:p>
          <a:p>
            <a:pPr eaLnBrk="1" hangingPunct="1"/>
            <a:endParaRPr lang="en-US" altLang="en-US" baseline="0" dirty="0" smtClean="0"/>
          </a:p>
          <a:p>
            <a:pPr eaLnBrk="1" hangingPunct="1"/>
            <a:r>
              <a:rPr lang="en-US" altLang="en-US" baseline="0" dirty="0" smtClean="0"/>
              <a:t>&gt;&gt;&gt; N2, our bad node, then replies OK, so N0 has a </a:t>
            </a:r>
            <a:r>
              <a:rPr lang="en-US" altLang="en-US" u="sng" baseline="0" dirty="0" smtClean="0"/>
              <a:t>majority accept quorum of f+1 nodes</a:t>
            </a:r>
            <a:r>
              <a:rPr lang="en-US" altLang="en-US" baseline="0" dirty="0" smtClean="0"/>
              <a:t> to go ahead and decide its proposed value &gt;&gt;&gt; say xyz</a:t>
            </a:r>
          </a:p>
        </p:txBody>
      </p:sp>
    </p:spTree>
    <p:extLst>
      <p:ext uri="{BB962C8B-B14F-4D97-AF65-F5344CB8AC3E}">
        <p14:creationId xmlns:p14="http://schemas.microsoft.com/office/powerpoint/2010/main" val="278066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08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10/18/17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9421"/>
            <a:ext cx="8763000" cy="5008124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1400"/>
              </a:spcBef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80000"/>
              </a:lnSpc>
              <a:spcBef>
                <a:spcPts val="800"/>
              </a:spcBef>
              <a:defRPr sz="2400"/>
            </a:lvl3pPr>
            <a:lvl4pPr>
              <a:lnSpc>
                <a:spcPct val="80000"/>
              </a:lnSpc>
              <a:spcBef>
                <a:spcPts val="800"/>
              </a:spcBef>
              <a:defRPr sz="2200"/>
            </a:lvl4pPr>
            <a:lvl5pPr>
              <a:lnSpc>
                <a:spcPct val="8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marL="742950" marR="0" lvl="1" indent="-285750" algn="l" defTabSz="4572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/>
            </a:pPr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94035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10/18/17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10/18/17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10/18/17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10/18/17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10/18/17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7" r:id="rId8"/>
    <p:sldLayoutId id="2147483688" r:id="rId9"/>
    <p:sldLayoutId id="2147483689" r:id="rId10"/>
    <p:sldLayoutId id="2147483680" r:id="rId11"/>
    <p:sldLayoutId id="2147483681" r:id="rId12"/>
    <p:sldLayoutId id="2147483682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0" dirty="0" smtClean="0"/>
              <a:t>Byzantine Fault Tolerance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10</a:t>
            </a:r>
          </a:p>
          <a:p>
            <a:endParaRPr lang="en-US" dirty="0"/>
          </a:p>
          <a:p>
            <a:r>
              <a:rPr lang="en-US" dirty="0"/>
              <a:t>Marco Canini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3175" y="6261628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8"/>
            <a:ext cx="2129161" cy="177235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 rot="19165200">
            <a:off x="-135639" y="2659563"/>
            <a:ext cx="39716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Accept(N0:1</a:t>
            </a:r>
            <a:r>
              <a:rPr lang="en-US" altLang="en-US" dirty="0"/>
              <a:t>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=xyz)</a:t>
            </a:r>
            <a:endParaRPr lang="en-US" altLang="en-US" dirty="0"/>
          </a:p>
        </p:txBody>
      </p:sp>
      <p:sp>
        <p:nvSpPr>
          <p:cNvPr id="26" name="Cross 25"/>
          <p:cNvSpPr/>
          <p:nvPr/>
        </p:nvSpPr>
        <p:spPr>
          <a:xfrm rot="2700000">
            <a:off x="5319320" y="4125079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3028377" y="3546664"/>
            <a:ext cx="35144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Accept(N0:1,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=xyz)</a:t>
            </a:r>
            <a:endParaRPr lang="en-US" altLang="en-US" dirty="0"/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1204292" y="2335510"/>
            <a:ext cx="3051298" cy="2224180"/>
            <a:chOff x="1204292" y="2335510"/>
            <a:chExt cx="3051298" cy="2224180"/>
          </a:xfrm>
        </p:grpSpPr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3051903" y="2548897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mtClean="0"/>
                <a:t>OK</a:t>
              </a:r>
              <a:endParaRPr lang="en-US" altLang="en-US" sz="2800" dirty="0"/>
            </a:p>
          </p:txBody>
        </p:sp>
        <p:sp>
          <p:nvSpPr>
            <p:cNvPr id="29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1204292" y="4140666"/>
              <a:ext cx="5693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smtClean="0"/>
                <a:t>OK</a:t>
              </a:r>
              <a:endParaRPr lang="en-US" alt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72597" y="227721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 smtClean="0">
                <a:solidFill>
                  <a:schemeClr val="accent3"/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</p:spTree>
    <p:extLst>
      <p:ext uri="{BB962C8B-B14F-4D97-AF65-F5344CB8AC3E}">
        <p14:creationId xmlns:p14="http://schemas.microsoft.com/office/powerpoint/2010/main" val="16434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h</a:t>
            </a:r>
            <a:r>
              <a:rPr lang="en-US" altLang="en-US" sz="2000" dirty="0" smtClean="0"/>
              <a:t>=N2:1</a:t>
            </a:r>
            <a:endParaRPr lang="en-US" altLang="en-US" sz="2000" dirty="0"/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 rot="1800000">
            <a:off x="5656745" y="2071232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Prepare(N2:1)</a:t>
            </a:r>
            <a:endParaRPr lang="en-US" altLang="en-US" dirty="0"/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OK</a:t>
            </a:r>
            <a:endParaRPr lang="en-US" alt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744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</a:t>
            </a:r>
            <a:r>
              <a:rPr lang="en-US" altLang="en-US" dirty="0">
                <a:solidFill>
                  <a:prstClr val="black"/>
                </a:solidFill>
              </a:rPr>
              <a:t>			</a:t>
            </a:r>
            <a:r>
              <a:rPr lang="en-US" altLang="en-US" sz="2400" dirty="0" smtClean="0">
                <a:solidFill>
                  <a:prstClr val="black"/>
                </a:solidFill>
              </a:rPr>
              <a:t>(</a:t>
            </a:r>
            <a:r>
              <a:rPr lang="en-US" altLang="en-US" sz="2400" i="1" dirty="0" smtClean="0">
                <a:solidFill>
                  <a:prstClr val="black"/>
                </a:solidFill>
              </a:rPr>
              <a:t>f </a:t>
            </a:r>
            <a:r>
              <a:rPr lang="en-US" altLang="en-US" sz="2400" dirty="0" smtClean="0">
                <a:solidFill>
                  <a:prstClr val="black"/>
                </a:solidFill>
              </a:rPr>
              <a:t>= 1</a:t>
            </a:r>
            <a:r>
              <a:rPr lang="en-US" altLang="en-US" sz="2400" dirty="0">
                <a:solidFill>
                  <a:prstClr val="black"/>
                </a:solidFill>
              </a:rPr>
              <a:t>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Freeform 17"/>
          <p:cNvSpPr>
            <a:spLocks/>
          </p:cNvSpPr>
          <p:nvPr/>
        </p:nvSpPr>
        <p:spPr bwMode="auto">
          <a:xfrm rot="5400000">
            <a:off x="5651422" y="1952456"/>
            <a:ext cx="1536810" cy="20520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 smtClean="0"/>
              <a:t>n</a:t>
            </a:r>
            <a:r>
              <a:rPr lang="en-US" altLang="en-US" sz="2000" baseline="-25000" dirty="0" smtClean="0"/>
              <a:t>h</a:t>
            </a:r>
            <a:r>
              <a:rPr lang="en-US" altLang="en-US" sz="2000" dirty="0" smtClean="0"/>
              <a:t>=N2:1</a:t>
            </a:r>
            <a:endParaRPr lang="en-US" altLang="en-US" sz="2000" dirty="0"/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7" name="Rounded Rectangular Callout 26"/>
          <p:cNvSpPr/>
          <p:nvPr/>
        </p:nvSpPr>
        <p:spPr>
          <a:xfrm>
            <a:off x="3265800" y="4848136"/>
            <a:ext cx="1326542" cy="764943"/>
          </a:xfrm>
          <a:prstGeom prst="wedgeRoundRectCallout">
            <a:avLst>
              <a:gd name="adj1" fmla="val -82706"/>
              <a:gd name="adj2" fmla="val -3155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</a:t>
            </a: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dirty="0" smtClean="0">
                <a:solidFill>
                  <a:schemeClr val="tx1"/>
                </a:solidFill>
              </a:rPr>
              <a:t>xyz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33" name="Freeform 17"/>
          <p:cNvSpPr>
            <a:spLocks/>
          </p:cNvSpPr>
          <p:nvPr/>
        </p:nvSpPr>
        <p:spPr bwMode="auto">
          <a:xfrm rot="5400000">
            <a:off x="5668580" y="2291950"/>
            <a:ext cx="1251125" cy="1624101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 rot="1800000">
            <a:off x="6129725" y="2689032"/>
            <a:ext cx="7558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mtClean="0"/>
              <a:t>OK</a:t>
            </a:r>
            <a:endParaRPr lang="en-US" altLang="en-US" dirty="0"/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 rot="968033">
            <a:off x="5419092" y="1956869"/>
            <a:ext cx="3578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Accept(N1:1</a:t>
            </a:r>
            <a:r>
              <a:rPr lang="en-US" altLang="en-US" dirty="0"/>
              <a:t>, </a:t>
            </a:r>
            <a:r>
              <a:rPr lang="en-US" altLang="en-US" dirty="0" err="1" smtClean="0"/>
              <a:t>val</a:t>
            </a:r>
            <a:r>
              <a:rPr lang="en-US" altLang="en-US" dirty="0" smtClean="0"/>
              <a:t>=</a:t>
            </a:r>
            <a:r>
              <a:rPr lang="en-US" altLang="en-US" dirty="0" err="1" smtClean="0"/>
              <a:t>abc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5425410" y="4837829"/>
            <a:ext cx="1323301" cy="758569"/>
          </a:xfrm>
          <a:prstGeom prst="wedgeRoundRectCallout">
            <a:avLst>
              <a:gd name="adj1" fmla="val 87876"/>
              <a:gd name="adj2" fmla="val -283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en-US" sz="2400" dirty="0" smtClean="0">
                <a:solidFill>
                  <a:schemeClr val="tx1"/>
                </a:solidFill>
              </a:rPr>
              <a:t>Decide abc</a:t>
            </a:r>
            <a:endParaRPr lang="en-US" altLang="en-US" sz="4000" dirty="0">
              <a:solidFill>
                <a:schemeClr val="tx1"/>
              </a:solidFill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2821598" y="5829942"/>
            <a:ext cx="459835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dirty="0" smtClean="0">
                <a:solidFill>
                  <a:srgbClr val="FF0000"/>
                </a:solidFill>
              </a:rPr>
              <a:t>Conflicting decisions!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 rot="19065341">
            <a:off x="1409079" y="2638305"/>
            <a:ext cx="4509907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3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Rounded Rectangle 25"/>
          <p:cNvSpPr/>
          <p:nvPr/>
        </p:nvSpPr>
        <p:spPr>
          <a:xfrm rot="13208209">
            <a:off x="3832633" y="2559662"/>
            <a:ext cx="4732375" cy="1676487"/>
          </a:xfrm>
          <a:prstGeom prst="roundRect">
            <a:avLst>
              <a:gd name="adj" fmla="val 37504"/>
            </a:avLst>
          </a:prstGeom>
          <a:noFill/>
          <a:ln w="44450"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97247" y="321275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f 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+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1 ✓</a:t>
            </a:r>
          </a:p>
        </p:txBody>
      </p:sp>
    </p:spTree>
    <p:extLst>
      <p:ext uri="{BB962C8B-B14F-4D97-AF65-F5344CB8AC3E}">
        <p14:creationId xmlns:p14="http://schemas.microsoft.com/office/powerpoint/2010/main" val="7201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0382"/>
            <a:ext cx="8763000" cy="5017163"/>
          </a:xfrm>
        </p:spPr>
        <p:txBody>
          <a:bodyPr>
            <a:normAutofit/>
          </a:bodyPr>
          <a:lstStyle/>
          <a:p>
            <a:r>
              <a:rPr lang="en-US" dirty="0" smtClean="0"/>
              <a:t>Generals camped outside a city, waiting to attack</a:t>
            </a:r>
          </a:p>
          <a:p>
            <a:endParaRPr lang="en-US" dirty="0"/>
          </a:p>
          <a:p>
            <a:r>
              <a:rPr lang="en-US" dirty="0" smtClean="0"/>
              <a:t>Must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agree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common battle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plan</a:t>
            </a:r>
          </a:p>
          <a:p>
            <a:pPr lvl="1"/>
            <a:r>
              <a:rPr lang="en-US" sz="3000" dirty="0" smtClean="0"/>
              <a:t>Attack or wait </a:t>
            </a:r>
            <a:r>
              <a:rPr lang="en-US" sz="3000" b="1" dirty="0" smtClean="0"/>
              <a:t>together</a:t>
            </a:r>
            <a:r>
              <a:rPr lang="en-US" sz="3000" dirty="0" smtClean="0"/>
              <a:t> </a:t>
            </a:r>
            <a:r>
              <a:rPr lang="en-US" sz="3000" dirty="0" smtClean="0">
                <a:sym typeface="Wingdings"/>
              </a:rPr>
              <a:t> success</a:t>
            </a:r>
            <a:endParaRPr lang="en-US" sz="3000" dirty="0" smtClean="0"/>
          </a:p>
          <a:p>
            <a:pPr lvl="1"/>
            <a:r>
              <a:rPr lang="en-US" sz="3000" dirty="0" smtClean="0"/>
              <a:t>However</a:t>
            </a:r>
            <a:r>
              <a:rPr lang="en-US" sz="3000" dirty="0"/>
              <a:t>, one or more of them may be </a:t>
            </a:r>
            <a:r>
              <a:rPr lang="en-US" sz="3000" b="1" dirty="0">
                <a:solidFill>
                  <a:srgbClr val="FF0000"/>
                </a:solidFill>
              </a:rPr>
              <a:t>traitors</a:t>
            </a:r>
            <a:r>
              <a:rPr lang="en-US" sz="3000" dirty="0">
                <a:solidFill>
                  <a:srgbClr val="FF0000"/>
                </a:solidFill>
              </a:rPr>
              <a:t> </a:t>
            </a:r>
            <a:r>
              <a:rPr lang="en-US" sz="3000" dirty="0"/>
              <a:t>who will try to confuse the </a:t>
            </a:r>
            <a:r>
              <a:rPr lang="en-US" sz="3000" dirty="0" smtClean="0"/>
              <a:t>others</a:t>
            </a:r>
          </a:p>
          <a:p>
            <a:endParaRPr lang="en-US" dirty="0" smtClean="0"/>
          </a:p>
          <a:p>
            <a:r>
              <a:rPr lang="en-US" dirty="0" smtClean="0"/>
              <a:t>Problem: Find an algorithm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ensure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loyal generals agree on plan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Back to theoretical fundamentals: Byzantine generals</a:t>
            </a:r>
            <a:endParaRPr lang="en-US" sz="3600" dirty="0"/>
          </a:p>
        </p:txBody>
      </p:sp>
      <p:sp>
        <p:nvSpPr>
          <p:cNvPr id="9" name="Rectangle 8"/>
          <p:cNvSpPr/>
          <p:nvPr/>
        </p:nvSpPr>
        <p:spPr>
          <a:xfrm>
            <a:off x="152400" y="4693386"/>
            <a:ext cx="8763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b="0" spc="-150" dirty="0">
                <a:latin typeface="+mn-lt"/>
              </a:rPr>
              <a:t>Using messengers, problem solvable if and only if </a:t>
            </a:r>
            <a:r>
              <a:rPr lang="en-US" sz="3200" spc="-15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more than two-thirds </a:t>
            </a:r>
            <a:r>
              <a:rPr lang="en-US" sz="3200" b="0" spc="-150" dirty="0">
                <a:latin typeface="+mn-lt"/>
              </a:rPr>
              <a:t>of the generals are loyal</a:t>
            </a:r>
          </a:p>
        </p:txBody>
      </p:sp>
    </p:spTree>
    <p:extLst>
      <p:ext uri="{BB962C8B-B14F-4D97-AF65-F5344CB8AC3E}">
        <p14:creationId xmlns:p14="http://schemas.microsoft.com/office/powerpoint/2010/main" val="17343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9421"/>
            <a:ext cx="8763000" cy="245466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Clients </a:t>
            </a:r>
            <a:r>
              <a:rPr lang="en-US" altLang="en-US" b="1" dirty="0" smtClean="0"/>
              <a:t>sign</a:t>
            </a:r>
            <a:r>
              <a:rPr lang="en-US" altLang="en-US" dirty="0" smtClean="0"/>
              <a:t> input data before storing it, then </a:t>
            </a:r>
            <a:r>
              <a:rPr lang="en-US" altLang="en-US" b="1" dirty="0" smtClean="0">
                <a:solidFill>
                  <a:schemeClr val="accent3">
                    <a:lumMod val="50000"/>
                  </a:schemeClr>
                </a:solidFill>
              </a:rPr>
              <a:t>verify</a:t>
            </a:r>
            <a:r>
              <a:rPr lang="en-US" alt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dirty="0" smtClean="0"/>
              <a:t>signatures on data retrieved from service</a:t>
            </a:r>
          </a:p>
          <a:p>
            <a:endParaRPr lang="en-US" altLang="en-US" b="1" dirty="0" smtClean="0"/>
          </a:p>
          <a:p>
            <a:r>
              <a:rPr lang="en-US" altLang="en-US" b="1" dirty="0" smtClean="0"/>
              <a:t>Example: </a:t>
            </a:r>
            <a:r>
              <a:rPr lang="en-US" altLang="en-US" dirty="0" smtClean="0"/>
              <a:t>Store signed file f1=“</a:t>
            </a:r>
            <a:r>
              <a:rPr lang="en-US" altLang="en-US" dirty="0" err="1" smtClean="0"/>
              <a:t>aaa</a:t>
            </a:r>
            <a:r>
              <a:rPr lang="en-US" altLang="en-US" dirty="0" smtClean="0"/>
              <a:t>” with server</a:t>
            </a:r>
          </a:p>
          <a:p>
            <a:pPr lvl="1"/>
            <a:r>
              <a:rPr lang="en-US" altLang="en-US" dirty="0" smtClean="0"/>
              <a:t>Verify that returned f1 </a:t>
            </a:r>
            <a:r>
              <a:rPr lang="en-US" altLang="en-US" dirty="0"/>
              <a:t>is </a:t>
            </a:r>
            <a:r>
              <a:rPr lang="en-US" altLang="en-US" dirty="0" smtClean="0"/>
              <a:t>correctly signed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Put burden on client instead?</a:t>
            </a:r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81625" y="4047032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But a Byzantine node can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replay</a:t>
            </a:r>
            <a:r>
              <a:rPr lang="en-US" sz="28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stale,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signed </a:t>
            </a:r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data</a:t>
            </a:r>
            <a:r>
              <a:rPr lang="en-US" sz="2800" b="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in its response</a:t>
            </a: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1625" y="5415981"/>
            <a:ext cx="6304550" cy="9541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Inefficient:</a:t>
            </a:r>
            <a:r>
              <a:rPr lang="en-US" sz="2800" b="0" dirty="0" smtClean="0">
                <a:solidFill>
                  <a:schemeClr val="bg1"/>
                </a:solidFill>
                <a:latin typeface="+mn-lt"/>
              </a:rPr>
              <a:t> Clients have to perform computations and sign data</a:t>
            </a:r>
            <a:endParaRPr lang="en-US" sz="2800" b="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423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 smtClean="0"/>
              <a:t>Practical BFT replication algorithm</a:t>
            </a:r>
          </a:p>
          <a:p>
            <a:pPr marL="522288" indent="0">
              <a:buNone/>
            </a:pPr>
            <a:r>
              <a:rPr lang="en-US" sz="2800" b="1" dirty="0" smtClean="0"/>
              <a:t>[</a:t>
            </a:r>
            <a:r>
              <a:rPr lang="en-US" sz="2800" b="1" dirty="0" err="1" smtClean="0"/>
              <a:t>Liskov</a:t>
            </a:r>
            <a:r>
              <a:rPr lang="en-US" sz="2800" b="1" dirty="0" smtClean="0"/>
              <a:t> &amp; Castro, 2001]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200" dirty="0" smtClean="0"/>
              <a:t>Performance and Discussion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3</a:t>
            </a:r>
            <a:r>
              <a:rPr lang="en-US" i="1" dirty="0" smtClean="0"/>
              <a:t>f</a:t>
            </a:r>
            <a:r>
              <a:rPr lang="en-US" dirty="0" smtClean="0"/>
              <a:t>+1 </a:t>
            </a:r>
            <a:r>
              <a:rPr lang="en-US" b="1" dirty="0" smtClean="0"/>
              <a:t>replicas</a:t>
            </a:r>
            <a:r>
              <a:rPr lang="en-US" dirty="0" smtClean="0"/>
              <a:t> to survive </a:t>
            </a:r>
            <a:r>
              <a:rPr lang="en-US" i="1" dirty="0" smtClean="0"/>
              <a:t>f</a:t>
            </a:r>
            <a:r>
              <a:rPr lang="en-US" dirty="0" smtClean="0"/>
              <a:t> </a:t>
            </a:r>
            <a:r>
              <a:rPr lang="en-US" b="1" dirty="0" smtClean="0"/>
              <a:t>failures</a:t>
            </a:r>
          </a:p>
          <a:p>
            <a:pPr lvl="1"/>
            <a:r>
              <a:rPr lang="en-US" dirty="0" smtClean="0"/>
              <a:t>Shown to be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minimal</a:t>
            </a:r>
            <a:r>
              <a:rPr lang="en-US" b="1" dirty="0" smtClean="0"/>
              <a:t> (</a:t>
            </a:r>
            <a:r>
              <a:rPr lang="en-US" b="1" dirty="0" err="1" smtClean="0"/>
              <a:t>Lamport</a:t>
            </a:r>
            <a:r>
              <a:rPr lang="en-US" b="1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Requires </a:t>
            </a:r>
            <a:r>
              <a:rPr lang="en-US" b="1" dirty="0" smtClean="0"/>
              <a:t>three phases (not two)</a:t>
            </a:r>
          </a:p>
          <a:p>
            <a:endParaRPr lang="en-US" dirty="0"/>
          </a:p>
          <a:p>
            <a:r>
              <a:rPr lang="en-US" dirty="0" smtClean="0"/>
              <a:t>Provides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state machine replication</a:t>
            </a:r>
          </a:p>
          <a:p>
            <a:pPr lvl="1"/>
            <a:r>
              <a:rPr lang="en-US" dirty="0" smtClean="0"/>
              <a:t>Arbitrary service accessed by operations, </a:t>
            </a:r>
            <a:r>
              <a:rPr lang="en-US" i="1" dirty="0" smtClean="0"/>
              <a:t>e.g.,</a:t>
            </a:r>
          </a:p>
          <a:p>
            <a:pPr lvl="2"/>
            <a:r>
              <a:rPr lang="en-US" dirty="0" smtClean="0"/>
              <a:t>File system ops read and write files and directories</a:t>
            </a:r>
          </a:p>
          <a:p>
            <a:pPr lvl="1"/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Tolerates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Byzantine-faulty clients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BFT: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4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</a:t>
            </a:r>
          </a:p>
          <a:p>
            <a:pPr lvl="1"/>
            <a:r>
              <a:rPr lang="en-US" dirty="0" smtClean="0"/>
              <a:t>Operations are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deterministic</a:t>
            </a:r>
          </a:p>
          <a:p>
            <a:pPr lvl="1"/>
            <a:r>
              <a:rPr lang="en-US" dirty="0" smtClean="0"/>
              <a:t>Replicas </a:t>
            </a:r>
            <a:r>
              <a:rPr lang="en-US" b="1" dirty="0" smtClean="0"/>
              <a:t>start in same state</a:t>
            </a:r>
          </a:p>
          <a:p>
            <a:endParaRPr lang="en-US" dirty="0"/>
          </a:p>
          <a:p>
            <a:r>
              <a:rPr lang="en-US" dirty="0" smtClean="0"/>
              <a:t>Then if replicas execute the </a:t>
            </a:r>
            <a:r>
              <a:rPr lang="en-US" b="1" dirty="0" smtClean="0"/>
              <a:t>same requests </a:t>
            </a:r>
            <a:r>
              <a:rPr lang="en-US" dirty="0" smtClean="0"/>
              <a:t>in the </a:t>
            </a:r>
            <a:r>
              <a:rPr lang="en-US" b="1" dirty="0" smtClean="0"/>
              <a:t>same order:</a:t>
            </a:r>
          </a:p>
          <a:p>
            <a:pPr lvl="1"/>
            <a:r>
              <a:rPr lang="en-US" dirty="0" smtClean="0"/>
              <a:t>Correct replicas will produce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identical results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Clients </a:t>
            </a:r>
            <a:r>
              <a:rPr lang="en-US" b="1" dirty="0" smtClean="0"/>
              <a:t>can’t</a:t>
            </a:r>
            <a:r>
              <a:rPr lang="en-US" dirty="0" smtClean="0"/>
              <a:t> cause internal inconsistencies </a:t>
            </a:r>
            <a:r>
              <a:rPr lang="en-US" dirty="0" smtClean="0"/>
              <a:t>to the </a:t>
            </a:r>
            <a:r>
              <a:rPr lang="en-US" dirty="0" smtClean="0"/>
              <a:t>data in the servers</a:t>
            </a:r>
          </a:p>
          <a:p>
            <a:pPr lvl="1"/>
            <a:r>
              <a:rPr lang="en-US" dirty="0" smtClean="0"/>
              <a:t>State machine replication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Make sure clients don’t stop halfway through and leave the system in a bad state</a:t>
            </a:r>
          </a:p>
          <a:p>
            <a:pPr lvl="1"/>
            <a:endParaRPr lang="en-US" dirty="0"/>
          </a:p>
          <a:p>
            <a:r>
              <a:rPr lang="en-US" dirty="0" smtClean="0"/>
              <a:t>Clients </a:t>
            </a:r>
            <a:r>
              <a:rPr lang="en-US" b="1" dirty="0" smtClean="0"/>
              <a:t>can</a:t>
            </a:r>
            <a:r>
              <a:rPr lang="en-US" dirty="0" smtClean="0"/>
              <a:t> write bogus data to the system</a:t>
            </a:r>
          </a:p>
          <a:p>
            <a:pPr lvl="1"/>
            <a:r>
              <a:rPr lang="en-US" dirty="0" smtClean="0"/>
              <a:t>System should authenticate clients and separate their data just like any other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2"/>
            <a:r>
              <a:rPr lang="en-US" dirty="0" smtClean="0"/>
              <a:t>This is a separate </a:t>
            </a:r>
            <a:r>
              <a:rPr lang="en-US" dirty="0" smtClean="0"/>
              <a:t>problem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Non-problem: Client </a:t>
            </a:r>
            <a:r>
              <a:rPr lang="en-US" dirty="0" smtClean="0"/>
              <a:t>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0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9421"/>
            <a:ext cx="8763000" cy="297899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Send requests to the primary replica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Wait for </a:t>
            </a:r>
            <a:r>
              <a:rPr lang="en-US" i="1" dirty="0" smtClean="0"/>
              <a:t>f</a:t>
            </a:r>
            <a:r>
              <a:rPr lang="en-US" dirty="0" smtClean="0"/>
              <a:t>+1 </a:t>
            </a:r>
            <a:r>
              <a:rPr lang="en-US" b="1" dirty="0" smtClean="0"/>
              <a:t>identical</a:t>
            </a:r>
            <a:r>
              <a:rPr lang="en-US" dirty="0" smtClean="0"/>
              <a:t> replies</a:t>
            </a:r>
          </a:p>
          <a:p>
            <a:pPr lvl="1"/>
            <a:r>
              <a:rPr lang="en-US" b="1" dirty="0" smtClean="0"/>
              <a:t>Note: </a:t>
            </a:r>
            <a:r>
              <a:rPr lang="en-US" dirty="0" smtClean="0"/>
              <a:t>The replies may be deceptive</a:t>
            </a:r>
            <a:endParaRPr lang="en-US" dirty="0"/>
          </a:p>
          <a:p>
            <a:pPr lvl="2"/>
            <a:r>
              <a:rPr lang="en-US" i="1" dirty="0" smtClean="0"/>
              <a:t>i.e.</a:t>
            </a:r>
            <a:r>
              <a:rPr lang="en-US" dirty="0" smtClean="0"/>
              <a:t> replica returns “correct” answer, but locally does otherwise!</a:t>
            </a:r>
          </a:p>
          <a:p>
            <a:endParaRPr lang="en-US" dirty="0" smtClean="0"/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≥ one </a:t>
            </a:r>
            <a:r>
              <a:rPr lang="en-US" dirty="0" smtClean="0"/>
              <a:t>reply is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actually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from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non-faulty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replica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clients do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152" y="5629950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>
                <a:latin typeface="Arial" charset="0"/>
                <a:ea typeface="Arial" charset="0"/>
                <a:cs typeface="Arial" charset="0"/>
              </a:rPr>
              <a:t>Client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35873" y="5629951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sp>
        <p:nvSpPr>
          <p:cNvPr id="5" name="Oval 4"/>
          <p:cNvSpPr/>
          <p:nvPr/>
        </p:nvSpPr>
        <p:spPr>
          <a:xfrm>
            <a:off x="1995686" y="5676757"/>
            <a:ext cx="368055" cy="36805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585549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98130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>
          <a:xfrm>
            <a:off x="5723292" y="5676757"/>
            <a:ext cx="368055" cy="36805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Curved Connector 11"/>
          <p:cNvCxnSpPr>
            <a:stCxn id="5" idx="6"/>
            <a:endCxn id="6" idx="2"/>
          </p:cNvCxnSpPr>
          <p:nvPr/>
        </p:nvCxnSpPr>
        <p:spPr>
          <a:xfrm flipV="1">
            <a:off x="2363741" y="5860785"/>
            <a:ext cx="1221808" cy="1"/>
          </a:xfrm>
          <a:prstGeom prst="straightConnector1">
            <a:avLst/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3427571" y="5485167"/>
            <a:ext cx="2803269" cy="76636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6" name="Curved Connector 11"/>
          <p:cNvCxnSpPr>
            <a:stCxn id="7" idx="0"/>
            <a:endCxn id="5" idx="7"/>
          </p:cNvCxnSpPr>
          <p:nvPr/>
        </p:nvCxnSpPr>
        <p:spPr>
          <a:xfrm rot="16200000" flipH="1" flipV="1">
            <a:off x="3369049" y="4617549"/>
            <a:ext cx="53901" cy="2172317"/>
          </a:xfrm>
          <a:prstGeom prst="curvedConnector3">
            <a:avLst>
              <a:gd name="adj1" fmla="val -634248"/>
            </a:avLst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urved Connector 11"/>
          <p:cNvCxnSpPr>
            <a:endCxn id="5" idx="7"/>
          </p:cNvCxnSpPr>
          <p:nvPr/>
        </p:nvCxnSpPr>
        <p:spPr>
          <a:xfrm rot="16200000" flipH="1" flipV="1">
            <a:off x="3725340" y="4261258"/>
            <a:ext cx="53900" cy="2884898"/>
          </a:xfrm>
          <a:prstGeom prst="curvedConnector3">
            <a:avLst>
              <a:gd name="adj1" fmla="val -956896"/>
            </a:avLst>
          </a:prstGeom>
          <a:ln>
            <a:prstDash val="solid"/>
            <a:headEnd type="none" w="lg" len="lg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20565496">
            <a:off x="1705849" y="4775264"/>
            <a:ext cx="26677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+1 matching replies</a:t>
            </a:r>
          </a:p>
        </p:txBody>
      </p:sp>
      <p:sp>
        <p:nvSpPr>
          <p:cNvPr id="48" name="Up Arrow 47"/>
          <p:cNvSpPr/>
          <p:nvPr/>
        </p:nvSpPr>
        <p:spPr>
          <a:xfrm>
            <a:off x="4326329" y="6128602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0115" y="5676756"/>
            <a:ext cx="362524" cy="362524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72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 smtClean="0"/>
              <a:t>Traditional state machine replication tolerates </a:t>
            </a:r>
            <a:r>
              <a:rPr lang="en-US" altLang="en-US" sz="3200" b="1" dirty="0" smtClean="0"/>
              <a:t>fail-stop failures:</a:t>
            </a:r>
          </a:p>
          <a:p>
            <a:pPr lvl="1"/>
            <a:r>
              <a:rPr lang="en-US" altLang="en-US" sz="3200" dirty="0" smtClean="0"/>
              <a:t>Node crashes</a:t>
            </a:r>
          </a:p>
          <a:p>
            <a:pPr lvl="1"/>
            <a:r>
              <a:rPr lang="en-US" altLang="en-US" sz="3200" dirty="0" smtClean="0"/>
              <a:t>Network breaks or partitions</a:t>
            </a:r>
          </a:p>
          <a:p>
            <a:endParaRPr lang="en-US" altLang="en-US" sz="3200" dirty="0" smtClean="0"/>
          </a:p>
          <a:p>
            <a:r>
              <a:rPr lang="en-US" altLang="en-US" sz="3200" dirty="0" smtClean="0"/>
              <a:t>State machine replication with </a:t>
            </a:r>
            <a:r>
              <a:rPr lang="en-US" altLang="en-US" sz="3200" b="1" i="1" dirty="0" smtClean="0"/>
              <a:t>N</a:t>
            </a:r>
            <a:r>
              <a:rPr lang="en-US" altLang="en-US" sz="3200" b="1" dirty="0" smtClean="0"/>
              <a:t> = 2</a:t>
            </a:r>
            <a:r>
              <a:rPr lang="en-US" altLang="en-US" sz="3200" b="1" i="1" dirty="0" smtClean="0"/>
              <a:t>f</a:t>
            </a:r>
            <a:r>
              <a:rPr lang="en-US" altLang="en-US" sz="3200" b="1" dirty="0" smtClean="0"/>
              <a:t>+1</a:t>
            </a:r>
            <a:r>
              <a:rPr lang="en-US" altLang="en-US" sz="3200" dirty="0" smtClean="0"/>
              <a:t> replicas can tolerate </a:t>
            </a:r>
            <a:r>
              <a:rPr lang="en-US" altLang="en-US" sz="3200" b="1" i="1" dirty="0" smtClean="0"/>
              <a:t>f</a:t>
            </a:r>
            <a:r>
              <a:rPr lang="en-US" altLang="en-US" sz="3200" dirty="0" smtClean="0"/>
              <a:t>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simultaneous fail-stop failures</a:t>
            </a:r>
          </a:p>
          <a:p>
            <a:pPr lvl="1"/>
            <a:r>
              <a:rPr lang="en-US" altLang="en-US" b="1" dirty="0" smtClean="0"/>
              <a:t>Two algorithms:</a:t>
            </a:r>
            <a:r>
              <a:rPr lang="en-US" altLang="en-US" dirty="0" smtClean="0"/>
              <a:t> Paxos, RAFT</a:t>
            </a:r>
            <a:endParaRPr lang="en-US" alt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 far: Fail-stop failures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516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Carry out a protocol that ensures that</a:t>
            </a:r>
          </a:p>
          <a:p>
            <a:pPr lvl="1"/>
            <a:r>
              <a:rPr lang="en-US" dirty="0" smtClean="0"/>
              <a:t>Replies from honest replicas are correct</a:t>
            </a:r>
          </a:p>
          <a:p>
            <a:pPr lvl="1"/>
            <a:endParaRPr lang="en-US" dirty="0"/>
          </a:p>
          <a:p>
            <a:pPr lvl="1"/>
            <a:r>
              <a:rPr lang="en-US" spc="-150" dirty="0" smtClean="0"/>
              <a:t>Enough replicas process each request to ensure that</a:t>
            </a:r>
          </a:p>
          <a:p>
            <a:pPr lvl="2"/>
            <a:r>
              <a:rPr lang="en-US" dirty="0" smtClean="0"/>
              <a:t>The </a:t>
            </a:r>
            <a:r>
              <a:rPr lang="en-US" b="1" dirty="0" smtClean="0"/>
              <a:t>non-faulty </a:t>
            </a:r>
            <a:r>
              <a:rPr lang="en-US" dirty="0" smtClean="0"/>
              <a:t>replicas process the </a:t>
            </a:r>
            <a:r>
              <a:rPr lang="en-US" b="1" dirty="0" smtClean="0"/>
              <a:t>same</a:t>
            </a:r>
            <a:r>
              <a:rPr lang="en-US" dirty="0" smtClean="0"/>
              <a:t> </a:t>
            </a:r>
            <a:r>
              <a:rPr lang="en-US" b="1" dirty="0" smtClean="0"/>
              <a:t>requests </a:t>
            </a:r>
          </a:p>
          <a:p>
            <a:pPr lvl="2"/>
            <a:r>
              <a:rPr lang="en-US" dirty="0" smtClean="0"/>
              <a:t>In the </a:t>
            </a:r>
            <a:r>
              <a:rPr lang="en-US" b="1" dirty="0" smtClean="0"/>
              <a:t>same order</a:t>
            </a:r>
          </a:p>
          <a:p>
            <a:endParaRPr lang="en-US" dirty="0" smtClean="0"/>
          </a:p>
          <a:p>
            <a:r>
              <a:rPr lang="en-US" dirty="0" smtClean="0"/>
              <a:t>Non-faulty replicas obey </a:t>
            </a:r>
            <a:r>
              <a:rPr lang="en-US" dirty="0"/>
              <a:t>the </a:t>
            </a:r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replicas 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3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Primary-Backup protocol: Group runs in a </a:t>
            </a:r>
            <a:r>
              <a:rPr lang="en-US" b="1" dirty="0" smtClean="0"/>
              <a:t>view</a:t>
            </a:r>
            <a:endParaRPr lang="en-US" dirty="0" smtClean="0"/>
          </a:p>
          <a:p>
            <a:pPr lvl="1"/>
            <a:r>
              <a:rPr lang="en-US" dirty="0" smtClean="0"/>
              <a:t>View </a:t>
            </a:r>
            <a:r>
              <a:rPr lang="en-US" b="1" dirty="0" smtClean="0"/>
              <a:t>number</a:t>
            </a:r>
            <a:r>
              <a:rPr lang="en-US" dirty="0" smtClean="0"/>
              <a:t> designates the </a:t>
            </a:r>
            <a:r>
              <a:rPr lang="en-US" b="1" dirty="0" smtClean="0"/>
              <a:t>primary</a:t>
            </a:r>
            <a:r>
              <a:rPr lang="en-US" dirty="0" smtClean="0"/>
              <a:t> replica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Primary is the node whose </a:t>
            </a:r>
            <a:r>
              <a:rPr lang="en-US" b="1" dirty="0"/>
              <a:t>id </a:t>
            </a:r>
            <a:r>
              <a:rPr lang="en-US" b="1" dirty="0" smtClean="0"/>
              <a:t>(modulo </a:t>
            </a:r>
            <a:r>
              <a:rPr lang="en-US" b="1" dirty="0"/>
              <a:t>view </a:t>
            </a:r>
            <a:r>
              <a:rPr lang="en-US" b="1" dirty="0" smtClean="0"/>
              <a:t>#) </a:t>
            </a:r>
            <a:r>
              <a:rPr lang="en-US" b="1" dirty="0"/>
              <a:t>= </a:t>
            </a:r>
            <a:r>
              <a:rPr lang="en-US" b="1" dirty="0" smtClean="0"/>
              <a:t>1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Primary-Backup protocol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10" name="TextBox 9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Curved Connector 11"/>
            <p:cNvCxnSpPr>
              <a:stCxn id="9" idx="0"/>
              <a:endCxn id="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7" idx="0"/>
              <a:endCxn id="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1"/>
            <p:cNvCxnSpPr>
              <a:endCxn id="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>
              <a:stCxn id="6" idx="0"/>
              <a:endCxn id="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>
              <a:stCxn id="5" idx="6"/>
              <a:endCxn id="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  <p:sp>
        <p:nvSpPr>
          <p:cNvPr id="21" name="Oval 20"/>
          <p:cNvSpPr/>
          <p:nvPr/>
        </p:nvSpPr>
        <p:spPr>
          <a:xfrm>
            <a:off x="5690548" y="3535118"/>
            <a:ext cx="398188" cy="398188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637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Primary picks the ordering of requests</a:t>
            </a:r>
          </a:p>
          <a:p>
            <a:pPr lvl="1"/>
            <a:r>
              <a:rPr lang="en-US" dirty="0" smtClean="0"/>
              <a:t>But the </a:t>
            </a:r>
            <a:r>
              <a:rPr lang="en-US" b="1" dirty="0" smtClean="0"/>
              <a:t>primary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might be a liar!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Backups ensure primary behaves correctly</a:t>
            </a:r>
          </a:p>
          <a:p>
            <a:pPr lvl="1"/>
            <a:r>
              <a:rPr lang="en-US" dirty="0" smtClean="0"/>
              <a:t>Check and certify correct ordering</a:t>
            </a:r>
          </a:p>
          <a:p>
            <a:pPr lvl="1"/>
            <a:r>
              <a:rPr lang="en-US" dirty="0" smtClean="0"/>
              <a:t>Trigger </a:t>
            </a:r>
            <a:r>
              <a:rPr lang="en-US" b="1" dirty="0" smtClean="0"/>
              <a:t>view changes </a:t>
            </a:r>
            <a:r>
              <a:rPr lang="en-US" dirty="0" smtClean="0"/>
              <a:t>to replace faulty primary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requests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48990" y="3327314"/>
            <a:ext cx="7376100" cy="1107525"/>
            <a:chOff x="748990" y="3327314"/>
            <a:chExt cx="7376100" cy="1107525"/>
          </a:xfrm>
        </p:grpSpPr>
        <p:sp>
          <p:nvSpPr>
            <p:cNvPr id="23" name="TextBox 22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31" name="Curved Connector 11"/>
            <p:cNvCxnSpPr>
              <a:stCxn id="29" idx="0"/>
              <a:endCxn id="25" idx="7"/>
            </p:cNvCxnSpPr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>
              <a:stCxn id="27" idx="0"/>
              <a:endCxn id="25" idx="7"/>
            </p:cNvCxnSpPr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urved Connector 11"/>
            <p:cNvCxnSpPr>
              <a:stCxn id="28" idx="0"/>
              <a:endCxn id="25" idx="7"/>
            </p:cNvCxnSpPr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6" idx="0"/>
              <a:endCxn id="25" idx="7"/>
            </p:cNvCxnSpPr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urved Connector 34"/>
            <p:cNvCxnSpPr>
              <a:stCxn id="25" idx="6"/>
              <a:endCxn id="26" idx="2"/>
            </p:cNvCxnSpPr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9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372680"/>
            <a:ext cx="8763000" cy="3084865"/>
          </a:xfrm>
        </p:spPr>
        <p:txBody>
          <a:bodyPr>
            <a:noAutofit/>
          </a:bodyPr>
          <a:lstStyle/>
          <a:p>
            <a:pPr>
              <a:lnSpc>
                <a:spcPct val="75000"/>
              </a:lnSpc>
            </a:pPr>
            <a:r>
              <a:rPr lang="en-US" sz="3200" spc="-150" dirty="0" smtClean="0"/>
              <a:t>One op’s quorum </a:t>
            </a:r>
            <a:r>
              <a:rPr lang="en-US" sz="3200" b="1" spc="-150" dirty="0" smtClean="0">
                <a:solidFill>
                  <a:schemeClr val="accent3">
                    <a:lumMod val="50000"/>
                  </a:schemeClr>
                </a:solidFill>
              </a:rPr>
              <a:t>overlaps</a:t>
            </a:r>
            <a:r>
              <a:rPr lang="en-US" sz="3200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spc="-150" dirty="0" smtClean="0"/>
              <a:t>with next op’s quorum</a:t>
            </a:r>
            <a:endParaRPr lang="en-US" sz="3200" spc="-100" dirty="0" smtClean="0"/>
          </a:p>
          <a:p>
            <a:pPr lvl="1">
              <a:lnSpc>
                <a:spcPct val="75000"/>
              </a:lnSpc>
            </a:pPr>
            <a:r>
              <a:rPr lang="en-US" spc="-100" dirty="0" smtClean="0"/>
              <a:t>There are </a:t>
            </a:r>
            <a:r>
              <a:rPr lang="en-US" b="1" spc="-100" dirty="0" smtClean="0"/>
              <a:t>3</a:t>
            </a:r>
            <a:r>
              <a:rPr lang="en-US" b="1" i="1" spc="-100" dirty="0" smtClean="0"/>
              <a:t>f</a:t>
            </a:r>
            <a:r>
              <a:rPr lang="en-US" b="1" spc="-100" dirty="0" smtClean="0"/>
              <a:t>+1 replicas, in total</a:t>
            </a:r>
          </a:p>
          <a:p>
            <a:pPr lvl="2">
              <a:lnSpc>
                <a:spcPct val="75000"/>
              </a:lnSpc>
            </a:pP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</a:rPr>
              <a:t>So overlap is ≥ </a:t>
            </a:r>
            <a:r>
              <a:rPr lang="en-US" sz="3200" b="1" i="1" spc="-100" dirty="0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</a:rPr>
              <a:t>+1 replicas</a:t>
            </a:r>
          </a:p>
          <a:p>
            <a:pPr>
              <a:lnSpc>
                <a:spcPct val="75000"/>
              </a:lnSpc>
            </a:pPr>
            <a:endParaRPr lang="en-US" sz="3200" i="1" spc="-100" dirty="0" smtClean="0">
              <a:sym typeface="Wingdings"/>
            </a:endParaRPr>
          </a:p>
          <a:p>
            <a:pPr>
              <a:lnSpc>
                <a:spcPct val="75000"/>
              </a:lnSpc>
            </a:pPr>
            <a:r>
              <a:rPr lang="en-US" sz="3200" i="1" spc="-100" dirty="0" smtClean="0">
                <a:sym typeface="Wingdings"/>
              </a:rPr>
              <a:t>f</a:t>
            </a:r>
            <a:r>
              <a:rPr lang="en-US" sz="3200" spc="-100" dirty="0" smtClean="0">
                <a:sym typeface="Wingdings"/>
              </a:rPr>
              <a:t>+1 replicas must contain </a:t>
            </a:r>
            <a:r>
              <a:rPr lang="en-US" sz="3200" spc="-100" dirty="0" smtClean="0"/>
              <a:t>≥ </a:t>
            </a:r>
            <a:r>
              <a:rPr lang="en-US" sz="3200" b="1" spc="-100" dirty="0" smtClean="0">
                <a:solidFill>
                  <a:schemeClr val="accent3">
                    <a:lumMod val="50000"/>
                  </a:schemeClr>
                </a:solidFill>
                <a:sym typeface="Wingdings"/>
              </a:rPr>
              <a:t>1 non-faulty replica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Byzantine quorums		    				</a:t>
            </a: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 = 1)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0577" y="1362610"/>
            <a:ext cx="7558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uorum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0" name="Rounded Rectangle 9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rgbClr val="D7E4BD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11" name="Rounded Rectangle 10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rgbClr val="FCD5B5">
                <a:alpha val="70196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Oval 4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809272" y="2376343"/>
            <a:ext cx="402336" cy="402336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55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4" name="Up Arrow 23"/>
          <p:cNvSpPr/>
          <p:nvPr/>
        </p:nvSpPr>
        <p:spPr>
          <a:xfrm rot="8100000">
            <a:off x="5307459" y="2063340"/>
            <a:ext cx="311655" cy="375982"/>
          </a:xfrm>
          <a:prstGeom prst="upArrow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400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3425038"/>
            <a:ext cx="8763000" cy="3032507"/>
          </a:xfrm>
        </p:spPr>
        <p:txBody>
          <a:bodyPr>
            <a:normAutofit/>
          </a:bodyPr>
          <a:lstStyle/>
          <a:p>
            <a:r>
              <a:rPr lang="en-US" sz="3200" b="1" i="1" dirty="0" smtClean="0">
                <a:solidFill>
                  <a:schemeClr val="accent6">
                    <a:lumMod val="75000"/>
                  </a:schemeClr>
                </a:solidFill>
              </a:rPr>
              <a:t>Quorum certificate: </a:t>
            </a:r>
            <a:r>
              <a:rPr lang="en-US" sz="3200" dirty="0" smtClean="0"/>
              <a:t>a</a:t>
            </a:r>
            <a:r>
              <a:rPr lang="en-US" sz="3200" spc="-150" dirty="0" smtClean="0"/>
              <a:t> collection of 2</a:t>
            </a:r>
            <a:r>
              <a:rPr lang="en-US" sz="3200" i="1" spc="-150" dirty="0" smtClean="0"/>
              <a:t>f</a:t>
            </a:r>
            <a:r>
              <a:rPr lang="en-US" sz="3200" spc="-150" dirty="0" smtClean="0"/>
              <a:t> + 1 signed, </a:t>
            </a:r>
            <a:r>
              <a:rPr lang="en-US" sz="3200" b="1" spc="-150" dirty="0" smtClean="0"/>
              <a:t>identical</a:t>
            </a:r>
            <a:r>
              <a:rPr lang="en-US" sz="3200" spc="-150" dirty="0" smtClean="0"/>
              <a:t> messages from a Byzantine quorum</a:t>
            </a:r>
            <a:endParaRPr lang="en-US" sz="3200" b="1" spc="-150" dirty="0" smtClean="0"/>
          </a:p>
          <a:p>
            <a:pPr lvl="1"/>
            <a:endParaRPr lang="en-US" sz="3200" dirty="0" smtClean="0"/>
          </a:p>
          <a:p>
            <a:pPr lvl="1"/>
            <a:r>
              <a:rPr lang="en-US" sz="3200" dirty="0" smtClean="0"/>
              <a:t>All messages agree on the </a:t>
            </a:r>
            <a:r>
              <a:rPr lang="en-US" sz="3200" b="1" dirty="0" smtClean="0"/>
              <a:t>same statement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Quorum certificates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60577" y="1362610"/>
            <a:ext cx="75589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A 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Byzantine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i="1" dirty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q</a:t>
            </a:r>
            <a:r>
              <a:rPr lang="en-US" sz="2600" i="1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uorum</a:t>
            </a:r>
            <a:r>
              <a:rPr lang="en-US" sz="2600" dirty="0" smtClean="0">
                <a:solidFill>
                  <a:schemeClr val="accent6">
                    <a:lumMod val="75000"/>
                  </a:schemeClr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contains ≥ 2</a:t>
            </a:r>
            <a:r>
              <a:rPr lang="en-US" sz="2600" i="1" dirty="0" smtClean="0">
                <a:latin typeface="Arial" charset="0"/>
                <a:ea typeface="Arial" charset="0"/>
                <a:cs typeface="Arial" charset="0"/>
              </a:rPr>
              <a:t>f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+1 replicas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527378" y="1919280"/>
            <a:ext cx="3053852" cy="1109577"/>
            <a:chOff x="4520428" y="1919280"/>
            <a:chExt cx="3053852" cy="1109577"/>
          </a:xfrm>
        </p:grpSpPr>
        <p:sp>
          <p:nvSpPr>
            <p:cNvPr id="19" name="Rounded Rectangle 18"/>
            <p:cNvSpPr/>
            <p:nvPr/>
          </p:nvSpPr>
          <p:spPr>
            <a:xfrm>
              <a:off x="4520428" y="2122014"/>
              <a:ext cx="2516490" cy="906843"/>
            </a:xfrm>
            <a:prstGeom prst="roundRect">
              <a:avLst/>
            </a:prstGeom>
            <a:solidFill>
              <a:srgbClr val="D7E4BD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7064423" y="1919280"/>
              <a:ext cx="509857" cy="196447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655422" y="1855053"/>
            <a:ext cx="2543994" cy="1048696"/>
            <a:chOff x="3638063" y="1852998"/>
            <a:chExt cx="2543994" cy="1048696"/>
          </a:xfrm>
        </p:grpSpPr>
        <p:sp>
          <p:nvSpPr>
            <p:cNvPr id="22" name="Rounded Rectangle 21"/>
            <p:cNvSpPr/>
            <p:nvPr/>
          </p:nvSpPr>
          <p:spPr>
            <a:xfrm>
              <a:off x="3665567" y="2249179"/>
              <a:ext cx="2516490" cy="652515"/>
            </a:xfrm>
            <a:prstGeom prst="roundRect">
              <a:avLst/>
            </a:prstGeom>
            <a:solidFill>
              <a:srgbClr val="FCD5B5">
                <a:alpha val="69804"/>
              </a:srgbClr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638063" y="1852998"/>
              <a:ext cx="312279" cy="343823"/>
            </a:xfrm>
            <a:prstGeom prst="straightConnector1">
              <a:avLst/>
            </a:prstGeom>
            <a:ln>
              <a:prstDash val="solid"/>
              <a:headEnd type="none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/>
          <p:nvPr/>
        </p:nvSpPr>
        <p:spPr>
          <a:xfrm>
            <a:off x="3896607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579579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21065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4811346" y="2376343"/>
            <a:ext cx="398188" cy="398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56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client and replica has a </a:t>
            </a:r>
            <a:r>
              <a:rPr lang="en-US" b="1" dirty="0" smtClean="0"/>
              <a:t>private-public keypair</a:t>
            </a:r>
          </a:p>
          <a:p>
            <a:endParaRPr lang="en-US" dirty="0" smtClean="0"/>
          </a:p>
          <a:p>
            <a:r>
              <a:rPr lang="en-US" b="1" dirty="0" smtClean="0"/>
              <a:t>Secret keys: </a:t>
            </a:r>
            <a:r>
              <a:rPr lang="en-US" dirty="0" smtClean="0"/>
              <a:t>symmetric cryptography</a:t>
            </a:r>
          </a:p>
          <a:p>
            <a:pPr lvl="1"/>
            <a:r>
              <a:rPr lang="en-US" dirty="0" smtClean="0"/>
              <a:t>Key is known only to the two communicating parties</a:t>
            </a:r>
          </a:p>
          <a:p>
            <a:pPr lvl="1"/>
            <a:r>
              <a:rPr lang="en-US" dirty="0" smtClean="0"/>
              <a:t>Bootstrapped using the public keys</a:t>
            </a:r>
          </a:p>
          <a:p>
            <a:endParaRPr lang="en-US" dirty="0"/>
          </a:p>
          <a:p>
            <a:r>
              <a:rPr lang="en-US" b="1" dirty="0" smtClean="0"/>
              <a:t>Each client, replica </a:t>
            </a:r>
            <a:r>
              <a:rPr lang="en-US" dirty="0" smtClean="0"/>
              <a:t>has the following secret keys:</a:t>
            </a:r>
          </a:p>
          <a:p>
            <a:pPr lvl="1"/>
            <a:r>
              <a:rPr lang="en-US" dirty="0" smtClean="0"/>
              <a:t>One key per replica for sending messages</a:t>
            </a:r>
          </a:p>
          <a:p>
            <a:pPr lvl="1"/>
            <a:r>
              <a:rPr lang="en-US" dirty="0" smtClean="0"/>
              <a:t>One key per replica for receiving messages</a:t>
            </a:r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7"/>
            <a:ext cx="8763000" cy="1522808"/>
          </a:xfrm>
        </p:spPr>
        <p:txBody>
          <a:bodyPr>
            <a:normAutofit/>
          </a:bodyPr>
          <a:lstStyle/>
          <a:p>
            <a:r>
              <a:rPr lang="en-US" spc="-150" dirty="0" smtClean="0"/>
              <a:t>Primary chooses the request’s </a:t>
            </a:r>
            <a:r>
              <a:rPr lang="en-US" b="1" i="1" spc="-150" dirty="0" smtClean="0">
                <a:solidFill>
                  <a:schemeClr val="accent6">
                    <a:lumMod val="75000"/>
                  </a:schemeClr>
                </a:solidFill>
              </a:rPr>
              <a:t>sequence number </a:t>
            </a:r>
            <a:r>
              <a:rPr lang="en-US" spc="-150" dirty="0" smtClean="0"/>
              <a:t>(</a:t>
            </a:r>
            <a:r>
              <a:rPr lang="en-US" i="1" spc="-150" dirty="0" smtClean="0"/>
              <a:t>n</a:t>
            </a:r>
            <a:r>
              <a:rPr lang="en-US" spc="-150" dirty="0" smtClean="0"/>
              <a:t>)</a:t>
            </a:r>
          </a:p>
          <a:p>
            <a:pPr lvl="1"/>
            <a:r>
              <a:rPr lang="en-US" dirty="0" smtClean="0"/>
              <a:t>Sequence number determines order of execution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requests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14" name="TextBox 13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337635" y="1548668"/>
            <a:ext cx="3756156" cy="2720501"/>
            <a:chOff x="2337635" y="1548668"/>
            <a:chExt cx="3756156" cy="2720501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2537772" y="2139147"/>
              <a:ext cx="546250" cy="702523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537772" y="2147498"/>
              <a:ext cx="546250" cy="1404006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537772" y="2147498"/>
              <a:ext cx="546250" cy="2121671"/>
            </a:xfrm>
            <a:prstGeom prst="straightConnector1">
              <a:avLst/>
            </a:prstGeom>
            <a:ln>
              <a:solidFill>
                <a:srgbClr val="C00000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2337635" y="1548668"/>
              <a:ext cx="37561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Let </a:t>
              </a:r>
              <a:r>
                <a:rPr lang="en-US" sz="24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seq</a:t>
              </a:r>
              <a:r>
                <a:rPr lang="en-US" sz="24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(m)=</a:t>
              </a:r>
              <a:r>
                <a:rPr lang="en-US" sz="24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n</a:t>
              </a:r>
              <a:r>
                <a:rPr lang="en-US" sz="2400" baseline="-25000" dirty="0" err="1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Signed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+mn-lt"/>
                  <a:ea typeface="Arial" charset="0"/>
                  <a:cs typeface="Arial" charset="0"/>
                </a:rPr>
                <a:t>, Primary</a:t>
              </a:r>
              <a:endParaRPr lang="en-US" sz="2400" baseline="-25000" dirty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3743036" y="2599895"/>
            <a:ext cx="4297378" cy="129266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2600" b="0" dirty="0">
                <a:solidFill>
                  <a:schemeClr val="bg1"/>
                </a:solidFill>
                <a:latin typeface="+mn-lt"/>
              </a:rPr>
              <a:t>Primary could be </a:t>
            </a:r>
            <a:r>
              <a:rPr lang="en-US" sz="2600" dirty="0">
                <a:solidFill>
                  <a:srgbClr val="FF0000"/>
                </a:solidFill>
                <a:latin typeface="+mn-lt"/>
              </a:rPr>
              <a:t>lying,</a:t>
            </a:r>
            <a:r>
              <a:rPr lang="en-US" sz="2600" b="0" dirty="0">
                <a:solidFill>
                  <a:schemeClr val="bg1"/>
                </a:solidFill>
                <a:latin typeface="+mn-lt"/>
              </a:rPr>
              <a:t> sending a different message to each backup!</a:t>
            </a:r>
          </a:p>
        </p:txBody>
      </p:sp>
    </p:spTree>
    <p:extLst>
      <p:ext uri="{BB962C8B-B14F-4D97-AF65-F5344CB8AC3E}">
        <p14:creationId xmlns:p14="http://schemas.microsoft.com/office/powerpoint/2010/main" val="6044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893111"/>
            <a:ext cx="8763000" cy="16444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Backups </a:t>
            </a:r>
            <a:r>
              <a:rPr lang="en-US" sz="2800" b="1" dirty="0" smtClean="0"/>
              <a:t>locally</a:t>
            </a:r>
            <a:r>
              <a:rPr lang="en-US" sz="2800" dirty="0" smtClean="0"/>
              <a:t> verify they’ve seen </a:t>
            </a:r>
            <a:r>
              <a:rPr lang="en-US" sz="2800" b="1" dirty="0" smtClean="0"/>
              <a:t>≤ one </a:t>
            </a:r>
            <a:r>
              <a:rPr lang="en-US" sz="2800" dirty="0" smtClean="0"/>
              <a:t>client request for sequence number </a:t>
            </a:r>
            <a:r>
              <a:rPr lang="en-US" sz="2800" i="1" dirty="0" smtClean="0"/>
              <a:t>n</a:t>
            </a:r>
          </a:p>
          <a:p>
            <a:pPr lvl="1"/>
            <a:r>
              <a:rPr lang="en-US" sz="2400" dirty="0" smtClean="0"/>
              <a:t>If local check passes, replica broadcasts </a:t>
            </a:r>
            <a:r>
              <a:rPr lang="en-US" sz="2400" b="1" i="1" dirty="0" smtClean="0">
                <a:solidFill>
                  <a:schemeClr val="accent6">
                    <a:lumMod val="75000"/>
                  </a:schemeClr>
                </a:solidFill>
              </a:rPr>
              <a:t>accept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dirty="0" smtClean="0"/>
              <a:t>message</a:t>
            </a:r>
          </a:p>
          <a:p>
            <a:pPr lvl="2"/>
            <a:r>
              <a:rPr lang="en-US" sz="2000" dirty="0" smtClean="0"/>
              <a:t>Each replica makes this decision </a:t>
            </a:r>
            <a:r>
              <a:rPr lang="en-US" sz="2000" b="1" dirty="0" smtClean="0"/>
              <a:t>independently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 the primary’s message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3225876" y="2131835"/>
            <a:ext cx="311655" cy="2653081"/>
            <a:chOff x="3225876" y="2131835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381704" y="2131835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3225876" y="4408934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9" name="TextBox 48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38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Backups wait to collect a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quorum certificate</a:t>
            </a:r>
          </a:p>
          <a:p>
            <a:r>
              <a:rPr lang="en-US" dirty="0" smtClean="0"/>
              <a:t>Message is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(P)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at a replica when it has:</a:t>
            </a:r>
          </a:p>
          <a:p>
            <a:pPr lvl="1"/>
            <a:r>
              <a:rPr lang="en-US" sz="2600" b="1" dirty="0" smtClean="0"/>
              <a:t>A message </a:t>
            </a:r>
            <a:r>
              <a:rPr lang="en-US" sz="2600" dirty="0" smtClean="0"/>
              <a:t>from the primary </a:t>
            </a:r>
            <a:r>
              <a:rPr lang="en-US" sz="2600" b="1" dirty="0" smtClean="0"/>
              <a:t>proposing</a:t>
            </a:r>
            <a:r>
              <a:rPr lang="en-US" sz="2600" dirty="0" smtClean="0"/>
              <a:t> the seqno</a:t>
            </a:r>
          </a:p>
          <a:p>
            <a:pPr lvl="1"/>
            <a:r>
              <a:rPr lang="en-US" sz="2600" b="1" dirty="0" smtClean="0"/>
              <a:t>2</a:t>
            </a:r>
            <a:r>
              <a:rPr lang="en-US" sz="2600" b="1" i="1" dirty="0" smtClean="0"/>
              <a:t>f</a:t>
            </a:r>
            <a:r>
              <a:rPr lang="en-US" sz="2600" dirty="0" smtClean="0"/>
              <a:t> messages from itself and others </a:t>
            </a:r>
            <a:r>
              <a:rPr lang="en-US" sz="2600" b="1" dirty="0" smtClean="0"/>
              <a:t>accepting</a:t>
            </a:r>
            <a:r>
              <a:rPr lang="en-US" sz="2600" dirty="0" smtClean="0"/>
              <a:t> the seqno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 </a:t>
            </a:r>
            <a:r>
              <a:rPr lang="en-US" i="1" dirty="0" smtClean="0"/>
              <a:t>prepared certificate</a:t>
            </a:r>
            <a:r>
              <a:rPr lang="en-US" dirty="0"/>
              <a:t>	</a:t>
            </a:r>
            <a:r>
              <a:rPr lang="en-US" sz="2400" dirty="0" smtClean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132393" y="2139669"/>
            <a:ext cx="311655" cy="2653081"/>
            <a:chOff x="4132393" y="2139669"/>
            <a:chExt cx="311655" cy="2653081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4288221" y="2139669"/>
              <a:ext cx="0" cy="21529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Up Arrow 38"/>
            <p:cNvSpPr/>
            <p:nvPr/>
          </p:nvSpPr>
          <p:spPr>
            <a:xfrm>
              <a:off x="4132393" y="4416768"/>
              <a:ext cx="311655" cy="375982"/>
            </a:xfrm>
            <a:prstGeom prst="upArrow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46791" y="1276644"/>
            <a:ext cx="2005202" cy="830997"/>
            <a:chOff x="146791" y="1276644"/>
            <a:chExt cx="2005202" cy="830997"/>
          </a:xfrm>
        </p:grpSpPr>
        <p:sp>
          <p:nvSpPr>
            <p:cNvPr id="41" name="TextBox 40"/>
            <p:cNvSpPr txBox="1"/>
            <p:nvPr/>
          </p:nvSpPr>
          <p:spPr>
            <a:xfrm>
              <a:off x="146791" y="1276644"/>
              <a:ext cx="1770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request:</a:t>
              </a:r>
            </a:p>
            <a:p>
              <a:r>
                <a:rPr lang="en-US" sz="24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  <a:r>
                <a:rPr lang="en-US" sz="2400" baseline="-25000" dirty="0" err="1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Signed,Client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927954" y="2270310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27954" y="2972313"/>
            <a:ext cx="45015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I accept 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9596" y="4886860"/>
            <a:ext cx="8768608" cy="160126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0" dirty="0" smtClean="0">
                <a:solidFill>
                  <a:schemeClr val="tx1"/>
                </a:solidFill>
              </a:rPr>
              <a:t>Each 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</a:rPr>
              <a:t>correct </a:t>
            </a:r>
            <a:r>
              <a:rPr lang="en-US" sz="2800" b="0" dirty="0" smtClean="0">
                <a:solidFill>
                  <a:schemeClr val="tx1"/>
                </a:solidFill>
              </a:rPr>
              <a:t>node has a prepared certificate </a:t>
            </a:r>
            <a:r>
              <a:rPr lang="en-US" sz="2800" dirty="0" smtClean="0">
                <a:solidFill>
                  <a:schemeClr val="tx1"/>
                </a:solidFill>
              </a:rPr>
              <a:t>locally,</a:t>
            </a:r>
            <a:r>
              <a:rPr lang="en-US" sz="2800" b="0" dirty="0" smtClean="0">
                <a:solidFill>
                  <a:schemeClr val="tx1"/>
                </a:solidFill>
              </a:rPr>
              <a:t> but does not </a:t>
            </a:r>
            <a:r>
              <a:rPr lang="en-US" sz="2800" u="sng" dirty="0" smtClean="0">
                <a:solidFill>
                  <a:schemeClr val="tx1"/>
                </a:solidFill>
              </a:rPr>
              <a:t>know</a:t>
            </a:r>
            <a:r>
              <a:rPr lang="en-US" sz="2800" b="0" dirty="0" smtClean="0">
                <a:solidFill>
                  <a:schemeClr val="tx1"/>
                </a:solidFill>
              </a:rPr>
              <a:t> whether the </a:t>
            </a:r>
            <a:r>
              <a:rPr lang="en-US" sz="2800" dirty="0" smtClean="0">
                <a:solidFill>
                  <a:schemeClr val="tx1"/>
                </a:solidFill>
              </a:rPr>
              <a:t>other correct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nodes </a:t>
            </a:r>
            <a:r>
              <a:rPr lang="en-US" sz="2800" b="0" dirty="0" smtClean="0">
                <a:solidFill>
                  <a:schemeClr val="tx1"/>
                </a:solidFill>
              </a:rPr>
              <a:t>do too!  So, we </a:t>
            </a:r>
            <a:r>
              <a:rPr lang="en-US" sz="2800" dirty="0" smtClean="0">
                <a:solidFill>
                  <a:srgbClr val="FF0000"/>
                </a:solidFill>
              </a:rPr>
              <a:t>can’t commit </a:t>
            </a:r>
            <a:r>
              <a:rPr lang="en-US" sz="2800" b="0" dirty="0" smtClean="0">
                <a:solidFill>
                  <a:schemeClr val="tx1"/>
                </a:solidFill>
              </a:rPr>
              <a:t>yet!</a:t>
            </a:r>
            <a:endParaRPr lang="en-US" sz="2800" b="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14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spc="-150" dirty="0" smtClean="0"/>
              <a:t>Prepared replicas announce: </a:t>
            </a:r>
            <a:r>
              <a:rPr lang="en-US" sz="2800" b="1" spc="-150" dirty="0" smtClean="0">
                <a:solidFill>
                  <a:schemeClr val="accent3">
                    <a:lumMod val="50000"/>
                  </a:schemeClr>
                </a:solidFill>
              </a:rPr>
              <a:t>they know </a:t>
            </a:r>
            <a:r>
              <a:rPr lang="en-US" sz="2800" spc="-150" dirty="0" smtClean="0"/>
              <a:t>a quorum accepts</a:t>
            </a:r>
            <a:endParaRPr lang="en-US" sz="2800" spc="-150" dirty="0"/>
          </a:p>
          <a:p>
            <a:r>
              <a:rPr lang="en-US" sz="2800" dirty="0" smtClean="0"/>
              <a:t>Replicas wait for a </a:t>
            </a:r>
            <a:r>
              <a:rPr lang="en-US" sz="2800" b="1" i="1" dirty="0" smtClean="0">
                <a:solidFill>
                  <a:srgbClr val="0000FF"/>
                </a:solidFill>
              </a:rPr>
              <a:t>committed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quorum certificate </a:t>
            </a:r>
            <a:r>
              <a:rPr lang="en-US" sz="2800" b="1" dirty="0" smtClean="0">
                <a:solidFill>
                  <a:srgbClr val="0000FF"/>
                </a:solidFill>
              </a:rPr>
              <a:t>C</a:t>
            </a:r>
            <a:r>
              <a:rPr lang="en-US" sz="2800" dirty="0" smtClean="0"/>
              <a:t>: 2</a:t>
            </a:r>
            <a:r>
              <a:rPr lang="en-US" sz="2800" i="1" dirty="0" smtClean="0"/>
              <a:t>f</a:t>
            </a:r>
            <a:r>
              <a:rPr lang="en-US" sz="2800" dirty="0" smtClean="0"/>
              <a:t>+1 different statements that a replica is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prepared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a </a:t>
            </a:r>
            <a:r>
              <a:rPr lang="en-US" i="1" dirty="0" smtClean="0"/>
              <a:t>committed</a:t>
            </a:r>
            <a:r>
              <a:rPr lang="en-US" dirty="0" smtClean="0"/>
              <a:t> certificate </a:t>
            </a:r>
            <a:r>
              <a:rPr lang="en-US" sz="2400" dirty="0" smtClean="0"/>
              <a:t>(</a:t>
            </a:r>
            <a:r>
              <a:rPr lang="en-US" sz="2400" i="1" dirty="0"/>
              <a:t>f</a:t>
            </a:r>
            <a:r>
              <a:rPr lang="en-US" sz="2400" dirty="0"/>
              <a:t> 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46250" cy="702523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46250" cy="140400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46250" cy="2121671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Cross 36"/>
          <p:cNvSpPr/>
          <p:nvPr/>
        </p:nvSpPr>
        <p:spPr>
          <a:xfrm rot="2700000">
            <a:off x="2539186" y="4081761"/>
            <a:ext cx="372277" cy="372277"/>
          </a:xfrm>
          <a:prstGeom prst="plus">
            <a:avLst>
              <a:gd name="adj" fmla="val 32547"/>
            </a:avLst>
          </a:prstGeom>
          <a:solidFill>
            <a:srgbClr val="FF0000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240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equest: m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3393524" y="2146460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389587" y="2139147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3863775" y="2960308"/>
            <a:ext cx="1160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accept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337635" y="1548668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192392" y="2022926"/>
            <a:ext cx="191656" cy="1679472"/>
            <a:chOff x="4192392" y="2022926"/>
            <a:chExt cx="191656" cy="1679472"/>
          </a:xfrm>
        </p:grpSpPr>
        <p:sp>
          <p:nvSpPr>
            <p:cNvPr id="17" name="TextBox 16"/>
            <p:cNvSpPr txBox="1"/>
            <p:nvPr/>
          </p:nvSpPr>
          <p:spPr>
            <a:xfrm>
              <a:off x="4192392" y="3456177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192392" y="2733940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192392" y="2022926"/>
              <a:ext cx="191656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6">
                      <a:lumMod val="75000"/>
                    </a:schemeClr>
                  </a:solidFill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69887" y="2139147"/>
            <a:ext cx="546250" cy="2154280"/>
            <a:chOff x="3608716" y="2139148"/>
            <a:chExt cx="546250" cy="2154280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065950" y="2131834"/>
            <a:ext cx="549523" cy="2137852"/>
            <a:chOff x="4343009" y="2139148"/>
            <a:chExt cx="549523" cy="2137852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5061252" y="2116173"/>
            <a:ext cx="546250" cy="2192582"/>
            <a:chOff x="3608716" y="2831433"/>
            <a:chExt cx="546250" cy="2192582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3608716" y="2849031"/>
              <a:ext cx="546250" cy="70252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3608716" y="2849502"/>
              <a:ext cx="546250" cy="2174513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rgbClr val="0000FF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5601641" y="2276658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1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601641" y="1418593"/>
            <a:ext cx="3359128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Have cert for 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(m)=</a:t>
            </a:r>
            <a:r>
              <a:rPr lang="en-US" sz="24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n</a:t>
            </a:r>
            <a:r>
              <a:rPr lang="en-US" sz="2400" baseline="-25000" dirty="0" err="1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Primary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611439" y="2983720"/>
            <a:ext cx="3359128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4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—”—</a:t>
            </a:r>
            <a:r>
              <a:rPr lang="en-US" sz="2400" baseline="-2500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Signed</a:t>
            </a:r>
            <a:r>
              <a:rPr lang="en-US" sz="2400" baseline="-25000" dirty="0" smtClean="0">
                <a:solidFill>
                  <a:srgbClr val="0000FF"/>
                </a:solidFill>
                <a:latin typeface="+mn-lt"/>
                <a:ea typeface="Arial" charset="0"/>
                <a:cs typeface="Arial" charset="0"/>
              </a:rPr>
              <a:t>, Backup 2</a:t>
            </a:r>
            <a:endParaRPr lang="en-US" sz="2400" baseline="-25000" dirty="0">
              <a:solidFill>
                <a:srgbClr val="0000FF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5970626" y="2010333"/>
            <a:ext cx="202877" cy="1679472"/>
            <a:chOff x="4186782" y="2022926"/>
            <a:chExt cx="202877" cy="1679472"/>
          </a:xfrm>
        </p:grpSpPr>
        <p:sp>
          <p:nvSpPr>
            <p:cNvPr id="72" name="TextBox 71"/>
            <p:cNvSpPr txBox="1"/>
            <p:nvPr/>
          </p:nvSpPr>
          <p:spPr>
            <a:xfrm>
              <a:off x="4186782" y="3456177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186782" y="2733940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dirty="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186782" y="2022926"/>
              <a:ext cx="202877" cy="24622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txBody>
            <a:bodyPr wrap="none" lIns="36576" tIns="0" rIns="18288" bIns="0" rtlCol="0">
              <a:spAutoFit/>
            </a:bodyPr>
            <a:lstStyle/>
            <a:p>
              <a:r>
                <a:rPr lang="en-US" sz="1600" smtClean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46792" y="4834259"/>
            <a:ext cx="8768608" cy="1601260"/>
          </a:xfrm>
          <a:prstGeom prst="rect">
            <a:avLst/>
          </a:prstGeom>
          <a:solidFill>
            <a:schemeClr val="bg1">
              <a:lumMod val="75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Once the request is </a:t>
            </a:r>
            <a:r>
              <a:rPr lang="en-US" sz="3200" dirty="0" smtClean="0">
                <a:solidFill>
                  <a:schemeClr val="tx2"/>
                </a:solidFill>
              </a:rPr>
              <a:t>committed</a:t>
            </a:r>
            <a:r>
              <a:rPr lang="en-US" sz="3200" b="0" dirty="0" smtClean="0">
                <a:solidFill>
                  <a:schemeClr val="tx1"/>
                </a:solidFill>
              </a:rPr>
              <a:t>, replicas </a:t>
            </a:r>
            <a:r>
              <a:rPr lang="en-US" sz="3200" dirty="0" smtClean="0">
                <a:solidFill>
                  <a:schemeClr val="tx1"/>
                </a:solidFill>
              </a:rPr>
              <a:t>execute</a:t>
            </a:r>
            <a:r>
              <a:rPr lang="en-US" sz="3200" b="0" dirty="0" smtClean="0">
                <a:solidFill>
                  <a:schemeClr val="tx1"/>
                </a:solidFill>
              </a:rPr>
              <a:t> the operation and send a reply</a:t>
            </a:r>
          </a:p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directly back to the client.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9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3200" b="1" i="1" spc="-150" dirty="0" smtClean="0">
                <a:solidFill>
                  <a:schemeClr val="accent6">
                    <a:lumMod val="75000"/>
                  </a:schemeClr>
                </a:solidFill>
              </a:rPr>
              <a:t>Byzantine fault: </a:t>
            </a:r>
            <a:r>
              <a:rPr lang="en-US" altLang="en-US" sz="3200" spc="-150" dirty="0" smtClean="0"/>
              <a:t>Node/component </a:t>
            </a:r>
            <a:r>
              <a:rPr lang="en-US" altLang="en-US" sz="3200" b="1" spc="-150" dirty="0" smtClean="0"/>
              <a:t>fails</a:t>
            </a:r>
            <a:r>
              <a:rPr lang="en-US" altLang="en-US" sz="3200" spc="-150" dirty="0" smtClean="0"/>
              <a:t> </a:t>
            </a:r>
            <a:r>
              <a:rPr lang="en-US" altLang="en-US" sz="3200" b="1" spc="-150" dirty="0" smtClean="0"/>
              <a:t>arbitrarily</a:t>
            </a:r>
          </a:p>
          <a:p>
            <a:pPr lvl="1"/>
            <a:r>
              <a:rPr lang="en-US" altLang="en-US" sz="3200" dirty="0" smtClean="0"/>
              <a:t>Might perform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incorrect computation</a:t>
            </a:r>
          </a:p>
          <a:p>
            <a:pPr lvl="1"/>
            <a:r>
              <a:rPr lang="en-US" altLang="en-US" sz="3200" dirty="0" smtClean="0"/>
              <a:t>Might give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conflicting information </a:t>
            </a:r>
            <a:r>
              <a:rPr lang="en-US" altLang="en-US" sz="3200" dirty="0" smtClean="0"/>
              <a:t>to different parts of the system</a:t>
            </a:r>
          </a:p>
          <a:p>
            <a:pPr lvl="1"/>
            <a:r>
              <a:rPr lang="en-US" altLang="en-US" sz="3200" dirty="0" smtClean="0"/>
              <a:t>Might </a:t>
            </a:r>
            <a:r>
              <a:rPr lang="en-US" altLang="en-US" sz="3200" b="1" dirty="0" smtClean="0">
                <a:solidFill>
                  <a:srgbClr val="FF0000"/>
                </a:solidFill>
              </a:rPr>
              <a:t>collude</a:t>
            </a:r>
            <a:r>
              <a:rPr lang="en-US" altLang="en-US" sz="3200" dirty="0" smtClean="0"/>
              <a:t> with other failed nodes</a:t>
            </a:r>
            <a:endParaRPr lang="en-US" altLang="en-US" sz="3200" dirty="0" smtClean="0">
              <a:solidFill>
                <a:srgbClr val="FF0000"/>
              </a:solidFill>
            </a:endParaRPr>
          </a:p>
          <a:p>
            <a:pPr lvl="1"/>
            <a:endParaRPr lang="en-US" altLang="en-US" sz="3200" b="1" dirty="0" smtClean="0"/>
          </a:p>
          <a:p>
            <a:r>
              <a:rPr lang="en-US" altLang="en-US" sz="3200" dirty="0" smtClean="0"/>
              <a:t>Why might nodes or components fail arbitrarily?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Software bug </a:t>
            </a:r>
            <a:r>
              <a:rPr lang="en-US" altLang="en-US" sz="3200" dirty="0" smtClean="0"/>
              <a:t>present in code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Hardware failure </a:t>
            </a:r>
            <a:r>
              <a:rPr lang="en-US" altLang="en-US" sz="3200" dirty="0" smtClean="0"/>
              <a:t>occurs</a:t>
            </a:r>
          </a:p>
          <a:p>
            <a:pPr lvl="1"/>
            <a:r>
              <a:rPr lang="en-US" altLang="en-US" sz="3200" b="1" dirty="0" smtClean="0">
                <a:solidFill>
                  <a:srgbClr val="FF0000"/>
                </a:solidFill>
              </a:rPr>
              <a:t>Hack</a:t>
            </a:r>
            <a:r>
              <a:rPr lang="en-US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en-US" sz="3200" dirty="0" smtClean="0"/>
              <a:t>attack on system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Byzantine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faults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04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4934736"/>
            <a:ext cx="8763000" cy="1634369"/>
          </a:xfrm>
        </p:spPr>
        <p:txBody>
          <a:bodyPr>
            <a:normAutofit/>
          </a:bodyPr>
          <a:lstStyle/>
          <a:p>
            <a:r>
              <a:rPr lang="en-US" sz="2800" b="1" spc="-150" dirty="0" smtClean="0"/>
              <a:t>Recall: </a:t>
            </a:r>
            <a:r>
              <a:rPr lang="en-US" sz="2800" spc="-150" dirty="0" smtClean="0"/>
              <a:t>To </a:t>
            </a:r>
            <a:r>
              <a:rPr lang="en-US" sz="2800" b="1" spc="-150" dirty="0" smtClean="0">
                <a:solidFill>
                  <a:schemeClr val="accent6">
                    <a:lumMod val="75000"/>
                  </a:schemeClr>
                </a:solidFill>
              </a:rPr>
              <a:t>prepare</a:t>
            </a:r>
            <a:r>
              <a:rPr lang="en-US" sz="2800" spc="-150" dirty="0" smtClean="0"/>
              <a:t>, need primary message and 2</a:t>
            </a:r>
            <a:r>
              <a:rPr lang="en-US" sz="2800" i="1" spc="-150" dirty="0" smtClean="0"/>
              <a:t>f</a:t>
            </a:r>
            <a:r>
              <a:rPr lang="en-US" sz="2800" spc="-150" dirty="0" smtClean="0"/>
              <a:t> accepts</a:t>
            </a:r>
          </a:p>
          <a:p>
            <a:pPr lvl="1"/>
            <a:r>
              <a:rPr lang="en-US" sz="2600" spc="-150" dirty="0" smtClean="0"/>
              <a:t>Backup 1: Has primary message for m, accepts for m′</a:t>
            </a:r>
          </a:p>
          <a:p>
            <a:pPr lvl="1"/>
            <a:r>
              <a:rPr lang="en-US" sz="2600" spc="-150" dirty="0" smtClean="0"/>
              <a:t>Backups 2, 3: Have primary message + one matching accept</a:t>
            </a:r>
            <a:endParaRPr lang="en-US" sz="2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Byzantine primary</a:t>
            </a:r>
            <a:r>
              <a:rPr lang="en-US" dirty="0" smtClean="0"/>
              <a:t>								</a:t>
            </a:r>
            <a:r>
              <a:rPr lang="en-US" sz="2400" dirty="0" smtClean="0"/>
              <a:t>(</a:t>
            </a:r>
            <a:r>
              <a:rPr lang="en-US" sz="2400" i="1" dirty="0" smtClean="0"/>
              <a:t>f</a:t>
            </a:r>
            <a:r>
              <a:rPr lang="en-US" sz="2400" dirty="0" smtClean="0"/>
              <a:t> </a:t>
            </a:r>
            <a:r>
              <a:rPr lang="en-US" sz="2400" dirty="0"/>
              <a:t>= 1)</a:t>
            </a:r>
            <a:endParaRPr lang="en-US" i="1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45020" y="2131835"/>
            <a:ext cx="7670380" cy="0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245020" y="2849501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45020" y="3567167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245020" y="4284833"/>
            <a:ext cx="7670380" cy="0"/>
          </a:xfrm>
          <a:prstGeom prst="straightConnector1">
            <a:avLst/>
          </a:prstGeom>
          <a:ln>
            <a:prstDash val="solid"/>
            <a:headEnd type="none"/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45018" y="21161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Primary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45018" y="284167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1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5018" y="3559335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Backup 2</a:t>
            </a:r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45018" y="4277000"/>
            <a:ext cx="1326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Backup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37772" y="2139147"/>
            <a:ext cx="502435" cy="700636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537772" y="2147498"/>
            <a:ext cx="591527" cy="1425902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37772" y="2147498"/>
            <a:ext cx="591527" cy="2137335"/>
          </a:xfrm>
          <a:prstGeom prst="straightConnector1">
            <a:avLst/>
          </a:prstGeom>
          <a:ln>
            <a:solidFill>
              <a:srgbClr val="C00000"/>
            </a:solidFill>
            <a:prstDash val="solid"/>
            <a:headEnd type="none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152400" y="1276644"/>
            <a:ext cx="1999593" cy="794315"/>
            <a:chOff x="152400" y="1276644"/>
            <a:chExt cx="1999593" cy="794315"/>
          </a:xfrm>
        </p:grpSpPr>
        <p:sp>
          <p:nvSpPr>
            <p:cNvPr id="41" name="TextBox 40"/>
            <p:cNvSpPr txBox="1"/>
            <p:nvPr/>
          </p:nvSpPr>
          <p:spPr>
            <a:xfrm>
              <a:off x="152400" y="1276644"/>
              <a:ext cx="17588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</a:t>
              </a:r>
              <a:r>
                <a:rPr lang="en-US" sz="2400" smtClean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equest: m</a:t>
              </a:r>
              <a:endParaRPr lang="en-US" sz="2400" baseline="-250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678855" y="1703230"/>
              <a:ext cx="473138" cy="367729"/>
            </a:xfrm>
            <a:prstGeom prst="straightConnector1">
              <a:avLst/>
            </a:prstGeom>
            <a:ln>
              <a:solidFill>
                <a:schemeClr val="tx2"/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7132873" y="2132334"/>
            <a:ext cx="546250" cy="2154280"/>
            <a:chOff x="3608716" y="2139148"/>
            <a:chExt cx="546250" cy="21542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3608716" y="2841148"/>
              <a:ext cx="546250" cy="7025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3608716" y="2139148"/>
              <a:ext cx="546250" cy="71035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3608716" y="2831433"/>
              <a:ext cx="546250" cy="1461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6237444" y="2119514"/>
            <a:ext cx="549523" cy="2137852"/>
            <a:chOff x="4343009" y="2139148"/>
            <a:chExt cx="549523" cy="213785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009" y="3572363"/>
              <a:ext cx="546250" cy="70463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Rectangle 51"/>
          <p:cNvSpPr/>
          <p:nvPr/>
        </p:nvSpPr>
        <p:spPr>
          <a:xfrm>
            <a:off x="7395432" y="2389462"/>
            <a:ext cx="1519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</a:t>
            </a:r>
            <a:r>
              <a:rPr lang="en-US" sz="240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ccept m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40207" y="2320073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129299" y="3018585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 smtClean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33236" y="3741001"/>
            <a:ext cx="2292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Let </a:t>
            </a:r>
            <a:r>
              <a:rPr lang="en-US" sz="2400" dirty="0" err="1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seq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(m</a:t>
            </a:r>
            <a:r>
              <a:rPr lang="en-US" sz="2400" dirty="0" smtClean="0">
                <a:solidFill>
                  <a:srgbClr val="C00000"/>
                </a:solidFill>
                <a:ea typeface="Arial" charset="0"/>
                <a:cs typeface="Arial" charset="0"/>
              </a:rPr>
              <a:t>′</a:t>
            </a:r>
            <a:r>
              <a:rPr lang="en-US" sz="2400" dirty="0" smtClean="0">
                <a:solidFill>
                  <a:srgbClr val="C00000"/>
                </a:solidFill>
                <a:latin typeface="+mn-lt"/>
                <a:ea typeface="Arial" charset="0"/>
                <a:cs typeface="Arial" charset="0"/>
              </a:rPr>
              <a:t>)=n</a:t>
            </a:r>
            <a:endParaRPr lang="en-US" sz="2400" baseline="-25000" dirty="0">
              <a:solidFill>
                <a:srgbClr val="C00000"/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592686" y="2170038"/>
            <a:ext cx="549523" cy="2094254"/>
            <a:chOff x="4343009" y="1485035"/>
            <a:chExt cx="549523" cy="2094254"/>
          </a:xfrm>
        </p:grpSpPr>
        <p:cxnSp>
          <p:nvCxnSpPr>
            <p:cNvPr id="78" name="Straight Arrow Connector 77"/>
            <p:cNvCxnSpPr/>
            <p:nvPr/>
          </p:nvCxnSpPr>
          <p:spPr>
            <a:xfrm flipV="1">
              <a:off x="4343009" y="1485035"/>
              <a:ext cx="546250" cy="20873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4343009" y="2856076"/>
              <a:ext cx="546250" cy="70971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4343009" y="2139148"/>
              <a:ext cx="549523" cy="144014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headEnd type="none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1" name="Rectangle 80"/>
          <p:cNvSpPr/>
          <p:nvPr/>
        </p:nvSpPr>
        <p:spPr>
          <a:xfrm>
            <a:off x="5341598" y="4237732"/>
            <a:ext cx="1593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a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Arial" charset="0"/>
                <a:cs typeface="Arial" charset="0"/>
              </a:rPr>
              <a:t>ccept m′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2400" y="4941060"/>
            <a:ext cx="8768608" cy="1307992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No one has accumulated enough messages to prepare </a:t>
            </a:r>
            <a:r>
              <a:rPr lang="en-US" sz="3200" b="0" dirty="0" smtClean="0">
                <a:solidFill>
                  <a:schemeClr val="tx1"/>
                </a:solidFill>
                <a:sym typeface="Wingdings"/>
              </a:rPr>
              <a:t> time for a view change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75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backups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won’t prepare </a:t>
            </a:r>
            <a:r>
              <a:rPr lang="en-US" dirty="0" smtClean="0"/>
              <a:t>if primary lies</a:t>
            </a:r>
          </a:p>
          <a:p>
            <a:endParaRPr lang="en-US" dirty="0"/>
          </a:p>
          <a:p>
            <a:r>
              <a:rPr lang="en-US" b="1" dirty="0" smtClean="0"/>
              <a:t>Suppose they did: </a:t>
            </a:r>
            <a:r>
              <a:rPr lang="en-US" dirty="0" smtClean="0"/>
              <a:t>two distinct requests </a:t>
            </a:r>
            <a:r>
              <a:rPr lang="en-US" b="1" dirty="0" smtClean="0"/>
              <a:t>m</a:t>
            </a:r>
            <a:r>
              <a:rPr lang="en-US" dirty="0" smtClean="0"/>
              <a:t> and </a:t>
            </a:r>
            <a:r>
              <a:rPr lang="en-US" b="1" dirty="0" smtClean="0"/>
              <a:t>m′</a:t>
            </a:r>
            <a:r>
              <a:rPr lang="en-US" dirty="0" smtClean="0"/>
              <a:t> for the same sequence number 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Then prepared quorum certificates (each of size 2</a:t>
            </a:r>
            <a:r>
              <a:rPr lang="en-US" i="1" dirty="0" smtClean="0"/>
              <a:t>f</a:t>
            </a:r>
            <a:r>
              <a:rPr lang="en-US" dirty="0" smtClean="0"/>
              <a:t>+1) would </a:t>
            </a:r>
            <a:r>
              <a:rPr lang="en-US" b="1" dirty="0" smtClean="0"/>
              <a:t>intersect</a:t>
            </a:r>
            <a:r>
              <a:rPr lang="en-US" dirty="0" smtClean="0"/>
              <a:t> at an </a:t>
            </a:r>
            <a:r>
              <a:rPr lang="en-US" b="1" dirty="0" smtClean="0"/>
              <a:t>honest</a:t>
            </a:r>
            <a:r>
              <a:rPr lang="en-US" dirty="0" smtClean="0"/>
              <a:t> replica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 that honest replica would have sent an accept message for both </a:t>
            </a:r>
            <a:r>
              <a:rPr lang="en-US" dirty="0"/>
              <a:t>m and m</a:t>
            </a:r>
            <a:r>
              <a:rPr lang="en-US" dirty="0" smtClean="0"/>
              <a:t>′</a:t>
            </a:r>
          </a:p>
          <a:p>
            <a:pPr lvl="2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So m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=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m′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Byzantine primary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0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009051"/>
            <a:ext cx="8763000" cy="244849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If a replica suspects the primary is faulty, it requests a </a:t>
            </a:r>
            <a:r>
              <a:rPr lang="en-US" altLang="en-US" b="1" i="1" dirty="0" smtClean="0">
                <a:solidFill>
                  <a:schemeClr val="accent6">
                    <a:lumMod val="75000"/>
                  </a:schemeClr>
                </a:solidFill>
              </a:rPr>
              <a:t>view change</a:t>
            </a:r>
          </a:p>
          <a:p>
            <a:pPr lvl="1"/>
            <a:r>
              <a:rPr lang="en-US" altLang="en-US" dirty="0" smtClean="0"/>
              <a:t>Sends a </a:t>
            </a:r>
            <a:r>
              <a:rPr lang="en-US" altLang="en-US" b="1" i="1" dirty="0" err="1" smtClean="0">
                <a:solidFill>
                  <a:schemeClr val="accent6">
                    <a:lumMod val="75000"/>
                  </a:schemeClr>
                </a:solidFill>
              </a:rPr>
              <a:t>viewchange</a:t>
            </a:r>
            <a:r>
              <a:rPr lang="en-US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dirty="0" smtClean="0"/>
              <a:t>request to all replicas</a:t>
            </a:r>
          </a:p>
          <a:p>
            <a:pPr lvl="2"/>
            <a:r>
              <a:rPr lang="en-US" altLang="en-US" dirty="0" smtClean="0"/>
              <a:t>Everyone </a:t>
            </a:r>
            <a:r>
              <a:rPr lang="en-US" altLang="en-US" dirty="0" err="1" smtClean="0"/>
              <a:t>acks</a:t>
            </a:r>
            <a:r>
              <a:rPr lang="en-US" altLang="en-US" dirty="0" smtClean="0"/>
              <a:t> the view change request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New primary collects a quorum (2</a:t>
            </a:r>
            <a:r>
              <a:rPr lang="en-US" altLang="en-US" i="1" dirty="0" smtClean="0"/>
              <a:t>f</a:t>
            </a:r>
            <a:r>
              <a:rPr lang="en-US" altLang="en-US" dirty="0" smtClean="0"/>
              <a:t>+1) of responses</a:t>
            </a:r>
          </a:p>
          <a:p>
            <a:pPr lvl="1"/>
            <a:r>
              <a:rPr lang="en-US" altLang="en-US" dirty="0" smtClean="0"/>
              <a:t>Sends a </a:t>
            </a:r>
            <a:r>
              <a:rPr lang="en-US" altLang="en-US" b="1" i="1" dirty="0" smtClean="0">
                <a:solidFill>
                  <a:schemeClr val="accent6">
                    <a:lumMod val="75000"/>
                  </a:schemeClr>
                </a:solidFill>
              </a:rPr>
              <a:t>new-view</a:t>
            </a:r>
            <a:r>
              <a:rPr lang="en-US" altLang="en-US" dirty="0" smtClean="0"/>
              <a:t> message with this certificate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View change</a:t>
            </a:r>
            <a:endParaRPr lang="en-US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29666" y="2384081"/>
            <a:ext cx="7376100" cy="1107525"/>
            <a:chOff x="748990" y="3327314"/>
            <a:chExt cx="7376100" cy="1107525"/>
          </a:xfrm>
        </p:grpSpPr>
        <p:sp>
          <p:nvSpPr>
            <p:cNvPr id="5" name="TextBox 4"/>
            <p:cNvSpPr txBox="1"/>
            <p:nvPr/>
          </p:nvSpPr>
          <p:spPr>
            <a:xfrm>
              <a:off x="748990" y="3863012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Client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245426" y="3932778"/>
              <a:ext cx="879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charset="0"/>
                  <a:ea typeface="Arial" charset="0"/>
                  <a:cs typeface="Arial" charset="0"/>
                </a:rPr>
                <a:t>View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1908708" y="3534591"/>
              <a:ext cx="398188" cy="39818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628735" y="3534590"/>
              <a:ext cx="398188" cy="398188"/>
            </a:xfrm>
            <a:prstGeom prst="ellipse">
              <a:avLst/>
            </a:prstGeom>
            <a:gradFill flip="none" rotWithShape="1">
              <a:gsLst>
                <a:gs pos="0">
                  <a:srgbClr val="FF0000"/>
                </a:gs>
                <a:gs pos="55000">
                  <a:schemeClr val="tx1">
                    <a:lumMod val="50000"/>
                    <a:lumOff val="5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4888604" y="353459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693580" y="3548410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445885" y="3548409"/>
              <a:ext cx="398188" cy="398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16580" y="3327314"/>
              <a:ext cx="3972007" cy="1107525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Curved Connector 11"/>
            <p:cNvCxnSpPr/>
            <p:nvPr/>
          </p:nvCxnSpPr>
          <p:spPr>
            <a:xfrm rot="16200000" flipH="1" flipV="1">
              <a:off x="4424533" y="1372458"/>
              <a:ext cx="44495" cy="4396396"/>
            </a:xfrm>
            <a:prstGeom prst="curvedConnector3">
              <a:avLst>
                <a:gd name="adj1" fmla="val -224322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 flipV="1">
              <a:off x="3638984" y="2144189"/>
              <a:ext cx="58314" cy="2839115"/>
            </a:xfrm>
            <a:prstGeom prst="curvedConnector3">
              <a:avLst>
                <a:gd name="adj1" fmla="val -72895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urved Connector 11"/>
            <p:cNvCxnSpPr/>
            <p:nvPr/>
          </p:nvCxnSpPr>
          <p:spPr>
            <a:xfrm rot="16200000" flipH="1" flipV="1">
              <a:off x="4048382" y="1748611"/>
              <a:ext cx="44494" cy="3644091"/>
            </a:xfrm>
            <a:prstGeom prst="curvedConnector3">
              <a:avLst>
                <a:gd name="adj1" fmla="val -1298375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 flipV="1">
              <a:off x="3009049" y="2774124"/>
              <a:ext cx="58314" cy="1579246"/>
            </a:xfrm>
            <a:prstGeom prst="curvedConnector3">
              <a:avLst>
                <a:gd name="adj1" fmla="val -392016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flipV="1">
              <a:off x="2306896" y="3733684"/>
              <a:ext cx="1321839" cy="1"/>
            </a:xfrm>
            <a:prstGeom prst="curvedConnector3">
              <a:avLst>
                <a:gd name="adj1" fmla="val 50000"/>
              </a:avLst>
            </a:prstGeom>
            <a:ln>
              <a:prstDash val="solid"/>
              <a:headEnd type="none" w="lg" len="lg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168577" y="3932777"/>
              <a:ext cx="13324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Primary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72478" y="3927453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smtClean="0">
                  <a:latin typeface="Arial" charset="0"/>
                  <a:ea typeface="Arial" charset="0"/>
                  <a:cs typeface="Arial" charset="0"/>
                </a:rPr>
                <a:t>Backups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84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Need committed operations to </a:t>
            </a:r>
            <a:r>
              <a:rPr lang="en-US" b="1" spc="-150" dirty="0" smtClean="0">
                <a:solidFill>
                  <a:schemeClr val="accent6">
                    <a:lumMod val="75000"/>
                  </a:schemeClr>
                </a:solidFill>
              </a:rPr>
              <a:t>survive</a:t>
            </a:r>
            <a:r>
              <a:rPr lang="en-US" spc="-15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pc="-150" dirty="0" smtClean="0"/>
              <a:t>into next view</a:t>
            </a:r>
          </a:p>
          <a:p>
            <a:pPr lvl="1"/>
            <a:r>
              <a:rPr lang="en-US" dirty="0" smtClean="0"/>
              <a:t>Client may have gotten answer</a:t>
            </a:r>
          </a:p>
          <a:p>
            <a:endParaRPr lang="en-US" dirty="0" smtClean="0"/>
          </a:p>
          <a:p>
            <a:r>
              <a:rPr lang="en-US" dirty="0" smtClean="0"/>
              <a:t>Need to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preserve liveness</a:t>
            </a:r>
          </a:p>
          <a:p>
            <a:pPr lvl="1"/>
            <a:r>
              <a:rPr lang="en-US" dirty="0" smtClean="0"/>
              <a:t>If replicas are too fast to do view change, but really primary is okay – then performance problem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Or malicious replica tries to subvert the system by proposing a </a:t>
            </a:r>
            <a:r>
              <a:rPr lang="en-US" b="1" dirty="0" smtClean="0">
                <a:solidFill>
                  <a:srgbClr val="FF0000"/>
                </a:solidFill>
              </a:rPr>
              <a:t>bogus view change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 for view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Storing all messages and certificates into a </a:t>
            </a:r>
            <a:r>
              <a:rPr lang="en-US" b="1" dirty="0" smtClean="0"/>
              <a:t>log</a:t>
            </a:r>
            <a:endParaRPr lang="en-US" dirty="0" smtClean="0"/>
          </a:p>
          <a:p>
            <a:pPr lvl="1"/>
            <a:r>
              <a:rPr lang="en-US" dirty="0" smtClean="0"/>
              <a:t>Can’t let log </a:t>
            </a:r>
            <a:r>
              <a:rPr lang="en-US" b="1" dirty="0" smtClean="0">
                <a:solidFill>
                  <a:srgbClr val="FF0000"/>
                </a:solidFill>
              </a:rPr>
              <a:t>grow without bound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Protocol to </a:t>
            </a:r>
            <a:r>
              <a:rPr lang="en-US" b="1" dirty="0" smtClean="0"/>
              <a:t>shrink the log </a:t>
            </a:r>
            <a:r>
              <a:rPr lang="en-US" dirty="0" smtClean="0"/>
              <a:t>when it gets too big</a:t>
            </a:r>
          </a:p>
          <a:p>
            <a:pPr lvl="1"/>
            <a:r>
              <a:rPr lang="en-US" dirty="0" smtClean="0"/>
              <a:t>Discard messages, certificates on commit?</a:t>
            </a:r>
          </a:p>
          <a:p>
            <a:pPr lvl="2"/>
            <a:r>
              <a:rPr lang="en-US" dirty="0" smtClean="0"/>
              <a:t>No!  Need them for view change</a:t>
            </a:r>
          </a:p>
          <a:p>
            <a:pPr lvl="1"/>
            <a:r>
              <a:rPr lang="en-US" dirty="0" smtClean="0"/>
              <a:t>Replicas have to agree to shrink the log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What we’ve done so far: good service provided there are no more than </a:t>
            </a:r>
            <a:r>
              <a:rPr lang="en-US" i="1" spc="-150" dirty="0" smtClean="0"/>
              <a:t>f</a:t>
            </a:r>
            <a:r>
              <a:rPr lang="en-US" spc="-150" dirty="0" smtClean="0"/>
              <a:t> failures </a:t>
            </a:r>
            <a:r>
              <a:rPr lang="en-US" b="1" spc="-150" dirty="0" smtClean="0"/>
              <a:t>over system lifetime</a:t>
            </a:r>
          </a:p>
          <a:p>
            <a:pPr lvl="1"/>
            <a:r>
              <a:rPr lang="en-US" dirty="0" smtClean="0"/>
              <a:t>But cannot </a:t>
            </a:r>
            <a:r>
              <a:rPr lang="en-US" b="1" dirty="0" smtClean="0">
                <a:solidFill>
                  <a:srgbClr val="FF0000"/>
                </a:solidFill>
              </a:rPr>
              <a:t>recognize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faulty replicas!</a:t>
            </a:r>
          </a:p>
          <a:p>
            <a:endParaRPr lang="en-US" dirty="0"/>
          </a:p>
          <a:p>
            <a:r>
              <a:rPr lang="en-US" dirty="0" smtClean="0"/>
              <a:t>Therefore </a:t>
            </a:r>
            <a:r>
              <a:rPr lang="en-US" b="1" dirty="0" smtClean="0"/>
              <a:t>proactive</a:t>
            </a:r>
            <a:r>
              <a:rPr lang="en-US" dirty="0" smtClean="0"/>
              <a:t> </a:t>
            </a:r>
            <a:r>
              <a:rPr lang="en-US" b="1" dirty="0" smtClean="0"/>
              <a:t>recovery:</a:t>
            </a:r>
          </a:p>
          <a:p>
            <a:pPr lvl="1"/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Recover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/>
              <a:t>the replica to a </a:t>
            </a:r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known good state </a:t>
            </a:r>
            <a:r>
              <a:rPr lang="en-US" dirty="0" smtClean="0"/>
              <a:t>whether faulty or not</a:t>
            </a:r>
          </a:p>
          <a:p>
            <a:endParaRPr lang="en-US" dirty="0" smtClean="0"/>
          </a:p>
          <a:p>
            <a:r>
              <a:rPr lang="en-US" dirty="0" smtClean="0"/>
              <a:t>Correct service provided no more than </a:t>
            </a:r>
            <a:r>
              <a:rPr lang="en-US" i="1" dirty="0" smtClean="0"/>
              <a:t>f</a:t>
            </a:r>
            <a:r>
              <a:rPr lang="en-US" dirty="0" smtClean="0"/>
              <a:t> failures in a small time window – </a:t>
            </a:r>
            <a:r>
              <a:rPr lang="en-US" i="1" dirty="0" smtClean="0"/>
              <a:t>e.g.,</a:t>
            </a:r>
            <a:r>
              <a:rPr lang="en-US" dirty="0" smtClean="0"/>
              <a:t> 10 minutes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Proactive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5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Watchdog timer</a:t>
            </a:r>
          </a:p>
          <a:p>
            <a:r>
              <a:rPr lang="en-US" dirty="0" smtClean="0"/>
              <a:t>Secure co-processor</a:t>
            </a:r>
          </a:p>
          <a:p>
            <a:pPr lvl="1"/>
            <a:r>
              <a:rPr lang="en-US" dirty="0" smtClean="0"/>
              <a:t>Stores node’s </a:t>
            </a:r>
            <a:r>
              <a:rPr lang="en-US" b="1" dirty="0" smtClean="0"/>
              <a:t>private</a:t>
            </a:r>
            <a:r>
              <a:rPr lang="en-US" dirty="0" smtClean="0"/>
              <a:t> key (of private-public keypair)</a:t>
            </a:r>
          </a:p>
          <a:p>
            <a:r>
              <a:rPr lang="en-US" dirty="0" smtClean="0"/>
              <a:t>Read-only memory</a:t>
            </a:r>
          </a:p>
          <a:p>
            <a:endParaRPr lang="en-US" dirty="0"/>
          </a:p>
          <a:p>
            <a:r>
              <a:rPr lang="en-US" dirty="0" smtClean="0"/>
              <a:t>Restart node periodically:</a:t>
            </a:r>
          </a:p>
          <a:p>
            <a:pPr lvl="1"/>
            <a:r>
              <a:rPr lang="en-US" dirty="0" smtClean="0"/>
              <a:t>Saves its state (timed operation)</a:t>
            </a:r>
          </a:p>
          <a:p>
            <a:pPr lvl="1"/>
            <a:r>
              <a:rPr lang="en-US" dirty="0" smtClean="0"/>
              <a:t>Reboot, reload code from read-only memory</a:t>
            </a:r>
          </a:p>
          <a:p>
            <a:pPr lvl="1"/>
            <a:r>
              <a:rPr lang="en-US" dirty="0" smtClean="0"/>
              <a:t>Discard all secret keys (prevent impersonation)</a:t>
            </a:r>
          </a:p>
          <a:p>
            <a:pPr lvl="1"/>
            <a:r>
              <a:rPr lang="en-US" dirty="0" smtClean="0"/>
              <a:t>Establishes new secret keys and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protocol sketch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30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Practical BFT replication algorithm</a:t>
            </a:r>
          </a:p>
          <a:p>
            <a:pPr marL="522288" indent="0">
              <a:buNone/>
            </a:pP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Liskov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Castro, 2001]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 startAt="3"/>
            </a:pPr>
            <a:r>
              <a:rPr lang="en-US" sz="3200" b="1" dirty="0" smtClean="0"/>
              <a:t>Performance and Discussion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3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BFS</a:t>
            </a:r>
            <a:r>
              <a:rPr lang="en-US" dirty="0"/>
              <a:t> </a:t>
            </a:r>
            <a:r>
              <a:rPr lang="en-US" dirty="0" smtClean="0"/>
              <a:t>filesystem runs atop BFT</a:t>
            </a:r>
          </a:p>
          <a:p>
            <a:pPr lvl="1"/>
            <a:r>
              <a:rPr lang="en-US" dirty="0" smtClean="0"/>
              <a:t>Four replicas tolerating one Byzantine failure</a:t>
            </a:r>
            <a:endParaRPr lang="en-US" dirty="0"/>
          </a:p>
          <a:p>
            <a:pPr lvl="1"/>
            <a:r>
              <a:rPr lang="en-US" dirty="0" smtClean="0"/>
              <a:t>Modified Andrew filesystem benchmark</a:t>
            </a:r>
          </a:p>
          <a:p>
            <a:endParaRPr lang="en-US" dirty="0"/>
          </a:p>
          <a:p>
            <a:r>
              <a:rPr lang="en-US" dirty="0" smtClean="0"/>
              <a:t>What’s performance relative to NFS?</a:t>
            </a:r>
          </a:p>
          <a:p>
            <a:pPr lvl="1"/>
            <a:r>
              <a:rPr lang="en-US" dirty="0" smtClean="0"/>
              <a:t>Compare BFS versus Linux NFSv2 (unsafe!)</a:t>
            </a:r>
          </a:p>
          <a:p>
            <a:pPr lvl="2"/>
            <a:r>
              <a:rPr lang="en-US" sz="2800" dirty="0" smtClean="0"/>
              <a:t>BFS </a:t>
            </a:r>
            <a:r>
              <a:rPr lang="en-US" sz="2800" b="1" dirty="0" smtClean="0"/>
              <a:t>15% slower: </a:t>
            </a:r>
            <a:r>
              <a:rPr lang="en-US" sz="2800" dirty="0" smtClean="0"/>
              <a:t>claim </a:t>
            </a:r>
            <a:r>
              <a:rPr lang="en-US" sz="2800" b="1" dirty="0" smtClean="0">
                <a:solidFill>
                  <a:schemeClr val="accent3">
                    <a:lumMod val="50000"/>
                  </a:schemeClr>
                </a:solidFill>
              </a:rPr>
              <a:t>can be used in practice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benchmarks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6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pc="-150" dirty="0" smtClean="0"/>
              <a:t>Protection is achieved only when at most </a:t>
            </a:r>
            <a:r>
              <a:rPr lang="en-US" altLang="en-US" i="1" spc="-150" dirty="0" smtClean="0"/>
              <a:t>f</a:t>
            </a:r>
            <a:r>
              <a:rPr lang="en-US" altLang="en-US" spc="-150" dirty="0" smtClean="0"/>
              <a:t> nodes fail</a:t>
            </a:r>
          </a:p>
          <a:p>
            <a:pPr lvl="1"/>
            <a:r>
              <a:rPr lang="en-US" altLang="en-US" dirty="0" smtClean="0"/>
              <a:t>Is one node more or less secure than four?</a:t>
            </a:r>
          </a:p>
          <a:p>
            <a:pPr lvl="2"/>
            <a:r>
              <a:rPr lang="en-US" sz="2800" dirty="0"/>
              <a:t>Need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independent implementations </a:t>
            </a:r>
            <a:r>
              <a:rPr lang="en-US" sz="2800" dirty="0"/>
              <a:t>of the </a:t>
            </a:r>
            <a:r>
              <a:rPr lang="en-US" sz="2800" dirty="0" smtClean="0"/>
              <a:t>service</a:t>
            </a:r>
            <a:endParaRPr lang="en-US" altLang="en-US" sz="28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Needs </a:t>
            </a:r>
            <a:r>
              <a:rPr lang="en-US" altLang="en-US" b="1" dirty="0" smtClean="0">
                <a:solidFill>
                  <a:srgbClr val="FF0000"/>
                </a:solidFill>
              </a:rPr>
              <a:t>more messages, rounds </a:t>
            </a:r>
            <a:r>
              <a:rPr lang="en-US" altLang="en-US" dirty="0" smtClean="0"/>
              <a:t>than conventional state machine replication</a:t>
            </a:r>
          </a:p>
          <a:p>
            <a:endParaRPr lang="en-US" altLang="en-US" dirty="0" smtClean="0"/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Does not prevent </a:t>
            </a:r>
            <a:r>
              <a:rPr lang="en-US" altLang="en-US" dirty="0" smtClean="0"/>
              <a:t>many classes of attacks:</a:t>
            </a:r>
          </a:p>
          <a:p>
            <a:pPr lvl="1"/>
            <a:r>
              <a:rPr lang="en-US" altLang="en-US" dirty="0" smtClean="0"/>
              <a:t>Turn a machine into a botnet node</a:t>
            </a:r>
          </a:p>
          <a:p>
            <a:pPr lvl="1"/>
            <a:r>
              <a:rPr lang="en-US" altLang="en-US" dirty="0" smtClean="0"/>
              <a:t>Steal </a:t>
            </a:r>
            <a:r>
              <a:rPr lang="en-US" altLang="en-US" dirty="0" smtClean="0"/>
              <a:t>data </a:t>
            </a:r>
            <a:r>
              <a:rPr lang="en-US" altLang="en-US" dirty="0" smtClean="0"/>
              <a:t>from servers</a:t>
            </a:r>
            <a:endParaRPr lang="en-US" altLang="en-US" dirty="0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Practical limitations of BFT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493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Can we provide state machine replication for a service </a:t>
            </a:r>
            <a:r>
              <a:rPr lang="en-US" sz="3200" b="1" dirty="0" smtClean="0">
                <a:solidFill>
                  <a:srgbClr val="FF0000"/>
                </a:solidFill>
              </a:rPr>
              <a:t>in the presence of Byzantine faults?</a:t>
            </a:r>
          </a:p>
          <a:p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Such a service is called a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Byzantine Fault Tolerant </a:t>
            </a:r>
            <a:r>
              <a:rPr lang="en-US" sz="3200" dirty="0" smtClean="0"/>
              <a:t>(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BFT</a:t>
            </a:r>
            <a:r>
              <a:rPr lang="en-US" sz="3200" dirty="0" smtClean="0"/>
              <a:t>) service</a:t>
            </a:r>
          </a:p>
          <a:p>
            <a:endParaRPr lang="en-US" sz="3200" i="1" dirty="0" smtClean="0"/>
          </a:p>
          <a:p>
            <a:endParaRPr lang="en-US" sz="3200" i="1" dirty="0" smtClean="0"/>
          </a:p>
          <a:p>
            <a:r>
              <a:rPr lang="en-US" sz="3200" i="1" dirty="0" smtClean="0"/>
              <a:t>Why might we care about this level of reliability?</a:t>
            </a:r>
            <a:endParaRPr lang="en-US" sz="32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Today: Byzantine fault tolerance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2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50" dirty="0" smtClean="0"/>
              <a:t>Inspired </a:t>
            </a:r>
            <a:r>
              <a:rPr lang="en-US" b="1" spc="-150" dirty="0" smtClean="0">
                <a:solidFill>
                  <a:schemeClr val="accent5">
                    <a:lumMod val="75000"/>
                  </a:schemeClr>
                </a:solidFill>
              </a:rPr>
              <a:t>much follow-on work </a:t>
            </a:r>
            <a:r>
              <a:rPr lang="en-US" spc="-150" dirty="0" smtClean="0"/>
              <a:t>to address its limitations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ideas surrounding Byzantine fault tolerance </a:t>
            </a:r>
            <a:r>
              <a:rPr lang="en-US" dirty="0" smtClean="0"/>
              <a:t>have found numerous applications:</a:t>
            </a:r>
          </a:p>
          <a:p>
            <a:pPr lvl="1"/>
            <a:r>
              <a:rPr lang="en-US" dirty="0" smtClean="0"/>
              <a:t>Boeing 777 and 787 flight control computer systems</a:t>
            </a:r>
          </a:p>
          <a:p>
            <a:pPr lvl="1"/>
            <a:r>
              <a:rPr lang="en-US" dirty="0" smtClean="0"/>
              <a:t>Digital currency systems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Sunday </a:t>
            </a:r>
            <a:r>
              <a:rPr lang="en-US" sz="3600" b="1" dirty="0" smtClean="0"/>
              <a:t>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Peer-to-Peer Systems and 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Distributed Hash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15097"/>
          <a:stretch/>
        </p:blipFill>
        <p:spPr>
          <a:xfrm>
            <a:off x="5921838" y="4531351"/>
            <a:ext cx="2657156" cy="2204729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9421"/>
            <a:ext cx="5474677" cy="371342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Triple-redundant, dissimilar </a:t>
            </a:r>
            <a:r>
              <a:rPr lang="en-US" dirty="0" smtClean="0"/>
              <a:t>processor hardware: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Intel 80486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Motorola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AMD</a:t>
            </a:r>
          </a:p>
          <a:p>
            <a:pPr marL="347663" indent="-334963"/>
            <a:r>
              <a:rPr lang="en-US" dirty="0"/>
              <a:t>Each processor runs code from a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different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dirty="0" smtClean="0"/>
              <a:t>compiler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Mini-case-study: Boeing 777 fly-by-wire primary flight control system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081" y="1657932"/>
            <a:ext cx="3053319" cy="2042331"/>
          </a:xfrm>
          <a:prstGeom prst="rect">
            <a:avLst/>
          </a:prstGeom>
        </p:spPr>
      </p:pic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52400" y="5045529"/>
            <a:ext cx="6417212" cy="14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 smtClean="0"/>
              <a:t>Simplified</a:t>
            </a:r>
            <a:r>
              <a:rPr lang="en-US" dirty="0" smtClean="0"/>
              <a:t> design:</a:t>
            </a:r>
          </a:p>
          <a:p>
            <a:r>
              <a:rPr lang="en-US" b="0" dirty="0" smtClean="0"/>
              <a:t>Pilot inputs </a:t>
            </a:r>
            <a:r>
              <a:rPr lang="en-US" b="0" dirty="0" smtClean="0">
                <a:sym typeface="Wingdings"/>
              </a:rPr>
              <a:t> three processors</a:t>
            </a:r>
            <a:endParaRPr lang="en-US" b="0" dirty="0" smtClean="0"/>
          </a:p>
          <a:p>
            <a:r>
              <a:rPr lang="en-US" b="0" spc="-150" dirty="0" smtClean="0"/>
              <a:t>Processors </a:t>
            </a:r>
            <a:r>
              <a:rPr lang="en-US" spc="-150" dirty="0" smtClean="0">
                <a:solidFill>
                  <a:schemeClr val="accent3">
                    <a:lumMod val="50000"/>
                  </a:schemeClr>
                </a:solidFill>
              </a:rPr>
              <a:t>vote</a:t>
            </a:r>
            <a:r>
              <a:rPr lang="en-US" b="0" spc="-15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0" spc="-150" dirty="0" smtClean="0">
                <a:sym typeface="Wingdings"/>
              </a:rPr>
              <a:t> </a:t>
            </a:r>
            <a:r>
              <a:rPr lang="en-US" spc="-150" dirty="0" smtClean="0">
                <a:sym typeface="Wingdings"/>
              </a:rPr>
              <a:t>control surface</a:t>
            </a:r>
            <a:endParaRPr lang="en-US" spc="-150" dirty="0"/>
          </a:p>
        </p:txBody>
      </p:sp>
      <p:sp>
        <p:nvSpPr>
          <p:cNvPr id="8" name="Rectangle 7"/>
          <p:cNvSpPr/>
          <p:nvPr/>
        </p:nvSpPr>
        <p:spPr>
          <a:xfrm>
            <a:off x="1242419" y="3038151"/>
            <a:ext cx="6582961" cy="1605809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</a:rPr>
              <a:t>Key techniques:</a:t>
            </a:r>
          </a:p>
          <a:p>
            <a:pPr algn="ctr"/>
            <a:r>
              <a:rPr lang="en-US" sz="3200" b="0" dirty="0" smtClean="0">
                <a:solidFill>
                  <a:schemeClr val="tx1"/>
                </a:solidFill>
              </a:rPr>
              <a:t>Hardware and software </a:t>
            </a:r>
            <a:r>
              <a:rPr lang="en-US" sz="3200" dirty="0" smtClean="0">
                <a:solidFill>
                  <a:schemeClr val="tx1"/>
                </a:solidFill>
              </a:rPr>
              <a:t>diversity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Voting</a:t>
            </a:r>
            <a:r>
              <a:rPr lang="en-US" sz="3200" b="0" dirty="0" smtClean="0">
                <a:solidFill>
                  <a:schemeClr val="tx1"/>
                </a:solidFill>
              </a:rPr>
              <a:t> between components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45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spc="-150" dirty="0" smtClean="0"/>
              <a:t>Traditional state-machine replication for BFT?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Practical BFT replication algorithm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Performance and Discussion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9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Traditional state machine replication (Paxos) </a:t>
            </a:r>
            <a:r>
              <a:rPr lang="en-US" sz="3200" dirty="0" smtClean="0"/>
              <a:t>requires, </a:t>
            </a:r>
            <a:r>
              <a:rPr lang="en-US" sz="3200" i="1" dirty="0" smtClean="0"/>
              <a:t>e.g.</a:t>
            </a:r>
            <a:r>
              <a:rPr lang="en-US" sz="3200" dirty="0" smtClean="0"/>
              <a:t>, 2</a:t>
            </a:r>
            <a:r>
              <a:rPr lang="en-US" sz="3200" i="1" dirty="0" smtClean="0"/>
              <a:t>f </a:t>
            </a:r>
            <a:r>
              <a:rPr lang="en-US" sz="3200" dirty="0" smtClean="0"/>
              <a:t>+ 1 = </a:t>
            </a:r>
            <a:r>
              <a:rPr lang="en-US" sz="3200" b="1" dirty="0" smtClean="0"/>
              <a:t>three</a:t>
            </a:r>
            <a:r>
              <a:rPr lang="en-US" sz="3200" dirty="0" smtClean="0"/>
              <a:t> replicas, if </a:t>
            </a:r>
            <a:r>
              <a:rPr lang="en-US" sz="3200" i="1" dirty="0" smtClean="0"/>
              <a:t>f</a:t>
            </a:r>
            <a:r>
              <a:rPr lang="en-US" sz="3200" dirty="0" smtClean="0"/>
              <a:t> = 1</a:t>
            </a:r>
          </a:p>
          <a:p>
            <a:endParaRPr lang="en-US" sz="3200" dirty="0" smtClean="0"/>
          </a:p>
          <a:p>
            <a:r>
              <a:rPr lang="en-US" sz="3200" dirty="0" smtClean="0"/>
              <a:t>Operations are totally ordered </a:t>
            </a:r>
            <a:r>
              <a:rPr lang="en-US" sz="3200" dirty="0" smtClean="0">
                <a:sym typeface="Wingdings"/>
              </a:rPr>
              <a:t> correctness</a:t>
            </a:r>
            <a:endParaRPr lang="en-US" sz="3200" dirty="0" smtClean="0"/>
          </a:p>
          <a:p>
            <a:pPr lvl="1"/>
            <a:r>
              <a:rPr lang="en-US" sz="3200" dirty="0" smtClean="0"/>
              <a:t>A two-phase protocol</a:t>
            </a:r>
          </a:p>
          <a:p>
            <a:endParaRPr lang="en-US" sz="3200" dirty="0" smtClean="0"/>
          </a:p>
          <a:p>
            <a:r>
              <a:rPr lang="en-US" sz="3200" dirty="0" smtClean="0"/>
              <a:t>Each operation uses ≥ </a:t>
            </a:r>
            <a:r>
              <a:rPr lang="en-US" sz="3200" i="1" dirty="0" smtClean="0"/>
              <a:t>f</a:t>
            </a:r>
            <a:r>
              <a:rPr lang="en-US" sz="3200" dirty="0" smtClean="0"/>
              <a:t> + 1 = 2</a:t>
            </a:r>
            <a:r>
              <a:rPr lang="en-US" sz="3200" b="1" dirty="0" smtClean="0"/>
              <a:t> </a:t>
            </a:r>
            <a:r>
              <a:rPr lang="en-US" sz="3200" dirty="0" smtClean="0"/>
              <a:t>of them</a:t>
            </a:r>
          </a:p>
          <a:p>
            <a:pPr lvl="1"/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Overlapping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 smtClean="0"/>
              <a:t>quorums</a:t>
            </a:r>
          </a:p>
          <a:p>
            <a:pPr lvl="2"/>
            <a:r>
              <a:rPr lang="en-US" sz="3200" dirty="0" smtClean="0"/>
              <a:t>So at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</a:rPr>
              <a:t>least one replica </a:t>
            </a:r>
            <a:r>
              <a:rPr lang="en-US" sz="3200" dirty="0" smtClean="0"/>
              <a:t>“remembers”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smtClean="0"/>
              <a:t>Review: Tolerating one fail-stop failure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b="1" dirty="0" smtClean="0">
                <a:solidFill>
                  <a:srgbClr val="FF0000"/>
                </a:solidFill>
              </a:rPr>
              <a:t>Can’t rely on the primary </a:t>
            </a:r>
            <a:r>
              <a:rPr lang="en-US" altLang="en-US" dirty="0" smtClean="0"/>
              <a:t>to assign seqno</a:t>
            </a:r>
          </a:p>
          <a:p>
            <a:pPr lvl="1"/>
            <a:r>
              <a:rPr lang="en-US" altLang="en-US" dirty="0" smtClean="0"/>
              <a:t>Could assign same seqno to different requests</a:t>
            </a:r>
          </a:p>
          <a:p>
            <a:endParaRPr lang="en-US" alt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altLang="en-US" b="1" dirty="0" smtClean="0"/>
              <a:t>Can’t use Paxos </a:t>
            </a:r>
            <a:r>
              <a:rPr lang="en-US" altLang="en-US" dirty="0" smtClean="0"/>
              <a:t>for view change</a:t>
            </a:r>
          </a:p>
          <a:p>
            <a:pPr lvl="1"/>
            <a:r>
              <a:rPr lang="en-US" altLang="en-US" dirty="0" smtClean="0"/>
              <a:t>Under Byzantine faults, the intersection of two majority (</a:t>
            </a:r>
            <a:r>
              <a:rPr lang="en-US" altLang="en-US" i="1" dirty="0" smtClean="0"/>
              <a:t>f </a:t>
            </a:r>
            <a:r>
              <a:rPr lang="en-US" altLang="en-US" dirty="0" smtClean="0"/>
              <a:t>+ 1 node) quorums </a:t>
            </a:r>
            <a:r>
              <a:rPr lang="en-US" altLang="en-US" b="1" dirty="0" smtClean="0">
                <a:solidFill>
                  <a:srgbClr val="FF0000"/>
                </a:solidFill>
              </a:rPr>
              <a:t>may be bad node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Bad node tells </a:t>
            </a:r>
            <a:r>
              <a:rPr lang="en-US" altLang="en-US" b="1" dirty="0" smtClean="0"/>
              <a:t>different</a:t>
            </a:r>
            <a:r>
              <a:rPr lang="en-US" altLang="en-US" dirty="0" smtClean="0"/>
              <a:t> quorums </a:t>
            </a:r>
            <a:r>
              <a:rPr lang="en-US" altLang="en-US" b="1" dirty="0" smtClean="0">
                <a:solidFill>
                  <a:srgbClr val="FF0000"/>
                </a:solidFill>
              </a:rPr>
              <a:t>different things!</a:t>
            </a:r>
          </a:p>
          <a:p>
            <a:pPr lvl="2"/>
            <a:r>
              <a:rPr lang="en-US" altLang="en-US" sz="2800" i="1" dirty="0" smtClean="0"/>
              <a:t>e.g.</a:t>
            </a:r>
            <a:r>
              <a:rPr lang="en-US" altLang="en-US" sz="2800" dirty="0" smtClean="0"/>
              <a:t> tells N0 accept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val1,</a:t>
            </a:r>
            <a:r>
              <a:rPr lang="en-US" altLang="en-US" sz="2800" dirty="0" smtClean="0"/>
              <a:t> but N1 accept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val2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Use Paxos for BFT?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475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Paxos under Byzantine </a:t>
            </a:r>
            <a:r>
              <a:rPr lang="en-US" altLang="en-US" dirty="0" smtClean="0"/>
              <a:t>faults			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f </a:t>
            </a:r>
            <a:r>
              <a:rPr lang="en-US" altLang="en-US" sz="2400" dirty="0" smtClean="0"/>
              <a:t>= 1)</a:t>
            </a:r>
            <a:endParaRPr lang="en-US" altLang="en-US" dirty="0"/>
          </a:p>
        </p:txBody>
      </p:sp>
      <p:pic>
        <p:nvPicPr>
          <p:cNvPr id="26627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69" y="374686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 descr="MCj0431616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850" y="3769212"/>
            <a:ext cx="112871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Freeform 16"/>
          <p:cNvSpPr>
            <a:spLocks/>
          </p:cNvSpPr>
          <p:nvPr/>
        </p:nvSpPr>
        <p:spPr bwMode="auto">
          <a:xfrm>
            <a:off x="1018903" y="3948189"/>
            <a:ext cx="1031966" cy="814805"/>
          </a:xfrm>
          <a:custGeom>
            <a:avLst/>
            <a:gdLst>
              <a:gd name="T0" fmla="*/ 840 w 840"/>
              <a:gd name="T1" fmla="*/ 376 h 576"/>
              <a:gd name="T2" fmla="*/ 120 w 840"/>
              <a:gd name="T3" fmla="*/ 520 h 576"/>
              <a:gd name="T4" fmla="*/ 120 w 840"/>
              <a:gd name="T5" fmla="*/ 40 h 576"/>
              <a:gd name="T6" fmla="*/ 792 w 840"/>
              <a:gd name="T7" fmla="*/ 280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840"/>
              <a:gd name="T13" fmla="*/ 0 h 576"/>
              <a:gd name="T14" fmla="*/ 840 w 840"/>
              <a:gd name="T15" fmla="*/ 576 h 576"/>
              <a:gd name="connsiteX0" fmla="*/ 9608 w 9608"/>
              <a:gd name="connsiteY0" fmla="*/ 6434 h 9213"/>
              <a:gd name="connsiteX1" fmla="*/ 1037 w 9608"/>
              <a:gd name="connsiteY1" fmla="*/ 8934 h 9213"/>
              <a:gd name="connsiteX2" fmla="*/ 1037 w 9608"/>
              <a:gd name="connsiteY2" fmla="*/ 600 h 9213"/>
              <a:gd name="connsiteX3" fmla="*/ 9429 w 9608"/>
              <a:gd name="connsiteY3" fmla="*/ 1767 h 9213"/>
              <a:gd name="connsiteX0" fmla="*/ 10000 w 10000"/>
              <a:gd name="connsiteY0" fmla="*/ 6656 h 9672"/>
              <a:gd name="connsiteX1" fmla="*/ 1079 w 10000"/>
              <a:gd name="connsiteY1" fmla="*/ 9369 h 9672"/>
              <a:gd name="connsiteX2" fmla="*/ 1079 w 10000"/>
              <a:gd name="connsiteY2" fmla="*/ 323 h 9672"/>
              <a:gd name="connsiteX3" fmla="*/ 9814 w 10000"/>
              <a:gd name="connsiteY3" fmla="*/ 1590 h 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9672">
                <a:moveTo>
                  <a:pt x="10000" y="6656"/>
                </a:moveTo>
                <a:cubicBezTo>
                  <a:pt x="6283" y="8540"/>
                  <a:pt x="2566" y="10424"/>
                  <a:pt x="1079" y="9369"/>
                </a:cubicBezTo>
                <a:cubicBezTo>
                  <a:pt x="-408" y="8314"/>
                  <a:pt x="-309" y="1078"/>
                  <a:pt x="1079" y="323"/>
                </a:cubicBezTo>
                <a:cubicBezTo>
                  <a:pt x="2467" y="-430"/>
                  <a:pt x="6038" y="192"/>
                  <a:pt x="9814" y="159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4" name="Freeform 17"/>
          <p:cNvSpPr>
            <a:spLocks/>
          </p:cNvSpPr>
          <p:nvPr/>
        </p:nvSpPr>
        <p:spPr bwMode="auto">
          <a:xfrm>
            <a:off x="2573383" y="2064942"/>
            <a:ext cx="1682206" cy="1552346"/>
          </a:xfrm>
          <a:custGeom>
            <a:avLst/>
            <a:gdLst>
              <a:gd name="T0" fmla="*/ 0 w 1296"/>
              <a:gd name="T1" fmla="*/ 768 h 768"/>
              <a:gd name="T2" fmla="*/ 288 w 1296"/>
              <a:gd name="T3" fmla="*/ 144 h 768"/>
              <a:gd name="T4" fmla="*/ 1296 w 1296"/>
              <a:gd name="T5" fmla="*/ 0 h 768"/>
              <a:gd name="T6" fmla="*/ 0 60000 65536"/>
              <a:gd name="T7" fmla="*/ 0 60000 65536"/>
              <a:gd name="T8" fmla="*/ 0 60000 65536"/>
              <a:gd name="T9" fmla="*/ 0 w 1296"/>
              <a:gd name="T10" fmla="*/ 0 h 768"/>
              <a:gd name="T11" fmla="*/ 1296 w 1296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96" h="768">
                <a:moveTo>
                  <a:pt x="0" y="768"/>
                </a:moveTo>
                <a:cubicBezTo>
                  <a:pt x="36" y="520"/>
                  <a:pt x="72" y="272"/>
                  <a:pt x="288" y="144"/>
                </a:cubicBezTo>
                <a:cubicBezTo>
                  <a:pt x="504" y="16"/>
                  <a:pt x="900" y="8"/>
                  <a:pt x="129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5" name="Freeform 18"/>
          <p:cNvSpPr>
            <a:spLocks/>
          </p:cNvSpPr>
          <p:nvPr/>
        </p:nvSpPr>
        <p:spPr bwMode="auto">
          <a:xfrm flipV="1">
            <a:off x="3122737" y="4110529"/>
            <a:ext cx="3718073" cy="223039"/>
          </a:xfrm>
          <a:custGeom>
            <a:avLst/>
            <a:gdLst>
              <a:gd name="T0" fmla="*/ 0 w 2064"/>
              <a:gd name="T1" fmla="*/ 48 h 152"/>
              <a:gd name="T2" fmla="*/ 1152 w 2064"/>
              <a:gd name="T3" fmla="*/ 144 h 152"/>
              <a:gd name="T4" fmla="*/ 2064 w 2064"/>
              <a:gd name="T5" fmla="*/ 0 h 152"/>
              <a:gd name="T6" fmla="*/ 0 60000 65536"/>
              <a:gd name="T7" fmla="*/ 0 60000 65536"/>
              <a:gd name="T8" fmla="*/ 0 60000 65536"/>
              <a:gd name="T9" fmla="*/ 0 w 2064"/>
              <a:gd name="T10" fmla="*/ 0 h 152"/>
              <a:gd name="T11" fmla="*/ 2064 w 2064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64" h="152">
                <a:moveTo>
                  <a:pt x="0" y="48"/>
                </a:moveTo>
                <a:cubicBezTo>
                  <a:pt x="404" y="100"/>
                  <a:pt x="808" y="152"/>
                  <a:pt x="1152" y="144"/>
                </a:cubicBezTo>
                <a:cubicBezTo>
                  <a:pt x="1496" y="136"/>
                  <a:pt x="1780" y="68"/>
                  <a:pt x="206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/>
          </a:p>
        </p:txBody>
      </p:sp>
      <p:sp>
        <p:nvSpPr>
          <p:cNvPr id="26636" name="Text Box 19"/>
          <p:cNvSpPr txBox="1">
            <a:spLocks noChangeArrowheads="1"/>
          </p:cNvSpPr>
          <p:nvPr/>
        </p:nvSpPr>
        <p:spPr bwMode="auto">
          <a:xfrm>
            <a:off x="3866008" y="3654176"/>
            <a:ext cx="22060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Prepare(N0:1)</a:t>
            </a:r>
            <a:endParaRPr lang="en-US" altLang="en-US" dirty="0"/>
          </a:p>
        </p:txBody>
      </p:sp>
      <p:sp>
        <p:nvSpPr>
          <p:cNvPr id="26637" name="Text Box 20"/>
          <p:cNvSpPr txBox="1">
            <a:spLocks noChangeArrowheads="1"/>
          </p:cNvSpPr>
          <p:nvPr/>
        </p:nvSpPr>
        <p:spPr bwMode="auto">
          <a:xfrm>
            <a:off x="2328681" y="4759914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N0</a:t>
            </a:r>
          </a:p>
        </p:txBody>
      </p:sp>
      <p:sp>
        <p:nvSpPr>
          <p:cNvPr id="26638" name="Text Box 21"/>
          <p:cNvSpPr txBox="1">
            <a:spLocks noChangeArrowheads="1"/>
          </p:cNvSpPr>
          <p:nvPr/>
        </p:nvSpPr>
        <p:spPr bwMode="auto">
          <a:xfrm>
            <a:off x="7274122" y="4789612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/>
              <a:t>N1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65114" y="1709832"/>
            <a:ext cx="1128713" cy="1527175"/>
            <a:chOff x="4108269" y="2114912"/>
            <a:chExt cx="1128713" cy="1527175"/>
          </a:xfrm>
        </p:grpSpPr>
        <p:sp>
          <p:nvSpPr>
            <p:cNvPr id="26629" name="Freeform 6"/>
            <p:cNvSpPr>
              <a:spLocks/>
            </p:cNvSpPr>
            <p:nvPr/>
          </p:nvSpPr>
          <p:spPr bwMode="auto">
            <a:xfrm flipH="1">
              <a:off x="4963932" y="2118087"/>
              <a:ext cx="242887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26631" name="Picture 7" descr="MCj04316160000[1]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269" y="2222862"/>
              <a:ext cx="1128713" cy="1128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2" name="Freeform 9"/>
            <p:cNvSpPr>
              <a:spLocks/>
            </p:cNvSpPr>
            <p:nvPr/>
          </p:nvSpPr>
          <p:spPr bwMode="auto">
            <a:xfrm>
              <a:off x="4409894" y="2114912"/>
              <a:ext cx="242888" cy="385763"/>
            </a:xfrm>
            <a:custGeom>
              <a:avLst/>
              <a:gdLst>
                <a:gd name="T0" fmla="*/ 133 w 215"/>
                <a:gd name="T1" fmla="*/ 304 h 305"/>
                <a:gd name="T2" fmla="*/ 82 w 215"/>
                <a:gd name="T3" fmla="*/ 257 h 305"/>
                <a:gd name="T4" fmla="*/ 56 w 215"/>
                <a:gd name="T5" fmla="*/ 232 h 305"/>
                <a:gd name="T6" fmla="*/ 46 w 215"/>
                <a:gd name="T7" fmla="*/ 221 h 305"/>
                <a:gd name="T8" fmla="*/ 20 w 215"/>
                <a:gd name="T9" fmla="*/ 185 h 305"/>
                <a:gd name="T10" fmla="*/ 20 w 215"/>
                <a:gd name="T11" fmla="*/ 0 h 305"/>
                <a:gd name="T12" fmla="*/ 82 w 215"/>
                <a:gd name="T13" fmla="*/ 118 h 305"/>
                <a:gd name="T14" fmla="*/ 215 w 215"/>
                <a:gd name="T15" fmla="*/ 180 h 305"/>
                <a:gd name="T16" fmla="*/ 174 w 215"/>
                <a:gd name="T17" fmla="*/ 242 h 305"/>
                <a:gd name="T18" fmla="*/ 149 w 215"/>
                <a:gd name="T19" fmla="*/ 288 h 305"/>
                <a:gd name="T20" fmla="*/ 113 w 215"/>
                <a:gd name="T21" fmla="*/ 298 h 305"/>
                <a:gd name="T22" fmla="*/ 133 w 215"/>
                <a:gd name="T23" fmla="*/ 304 h 30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15"/>
                <a:gd name="T37" fmla="*/ 0 h 305"/>
                <a:gd name="T38" fmla="*/ 215 w 215"/>
                <a:gd name="T39" fmla="*/ 305 h 30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15" h="305">
                  <a:moveTo>
                    <a:pt x="133" y="304"/>
                  </a:moveTo>
                  <a:cubicBezTo>
                    <a:pt x="117" y="287"/>
                    <a:pt x="98" y="273"/>
                    <a:pt x="82" y="257"/>
                  </a:cubicBezTo>
                  <a:cubicBezTo>
                    <a:pt x="73" y="248"/>
                    <a:pt x="65" y="241"/>
                    <a:pt x="56" y="232"/>
                  </a:cubicBezTo>
                  <a:cubicBezTo>
                    <a:pt x="52" y="228"/>
                    <a:pt x="46" y="221"/>
                    <a:pt x="46" y="221"/>
                  </a:cubicBezTo>
                  <a:cubicBezTo>
                    <a:pt x="40" y="204"/>
                    <a:pt x="32" y="198"/>
                    <a:pt x="20" y="185"/>
                  </a:cubicBezTo>
                  <a:cubicBezTo>
                    <a:pt x="1" y="125"/>
                    <a:pt x="0" y="63"/>
                    <a:pt x="20" y="0"/>
                  </a:cubicBezTo>
                  <a:cubicBezTo>
                    <a:pt x="34" y="43"/>
                    <a:pt x="47" y="86"/>
                    <a:pt x="82" y="118"/>
                  </a:cubicBezTo>
                  <a:cubicBezTo>
                    <a:pt x="99" y="172"/>
                    <a:pt x="167" y="175"/>
                    <a:pt x="215" y="180"/>
                  </a:cubicBezTo>
                  <a:cubicBezTo>
                    <a:pt x="210" y="211"/>
                    <a:pt x="206" y="232"/>
                    <a:pt x="174" y="242"/>
                  </a:cubicBezTo>
                  <a:cubicBezTo>
                    <a:pt x="166" y="255"/>
                    <a:pt x="161" y="279"/>
                    <a:pt x="149" y="288"/>
                  </a:cubicBezTo>
                  <a:cubicBezTo>
                    <a:pt x="139" y="296"/>
                    <a:pt x="113" y="286"/>
                    <a:pt x="113" y="298"/>
                  </a:cubicBezTo>
                  <a:cubicBezTo>
                    <a:pt x="113" y="305"/>
                    <a:pt x="126" y="302"/>
                    <a:pt x="133" y="304"/>
                  </a:cubicBez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39" name="Text Box 22"/>
            <p:cNvSpPr txBox="1">
              <a:spLocks noChangeArrowheads="1"/>
            </p:cNvSpPr>
            <p:nvPr/>
          </p:nvSpPr>
          <p:spPr bwMode="auto">
            <a:xfrm>
              <a:off x="4473394" y="3184887"/>
              <a:ext cx="5730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r>
                <a:rPr lang="en-US" altLang="en-US"/>
                <a:t>N2</a:t>
              </a:r>
            </a:p>
          </p:txBody>
        </p:sp>
      </p:grpSp>
      <p:sp>
        <p:nvSpPr>
          <p:cNvPr id="26640" name="Text Box 23"/>
          <p:cNvSpPr txBox="1">
            <a:spLocks noChangeArrowheads="1"/>
          </p:cNvSpPr>
          <p:nvPr/>
        </p:nvSpPr>
        <p:spPr bwMode="auto">
          <a:xfrm>
            <a:off x="6985027" y="5223551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1" name="Text Box 24"/>
          <p:cNvSpPr txBox="1">
            <a:spLocks noChangeArrowheads="1"/>
          </p:cNvSpPr>
          <p:nvPr/>
        </p:nvSpPr>
        <p:spPr bwMode="auto">
          <a:xfrm>
            <a:off x="2028305" y="5259938"/>
            <a:ext cx="1151277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en-US" sz="2000" dirty="0"/>
              <a:t>n</a:t>
            </a:r>
            <a:r>
              <a:rPr lang="en-US" altLang="en-US" sz="2000" baseline="-25000" dirty="0"/>
              <a:t>h</a:t>
            </a:r>
            <a:r>
              <a:rPr lang="en-US" altLang="en-US" sz="2000" dirty="0"/>
              <a:t>=N0:1</a:t>
            </a:r>
          </a:p>
        </p:txBody>
      </p:sp>
      <p:sp>
        <p:nvSpPr>
          <p:cNvPr id="26642" name="Text Box 25"/>
          <p:cNvSpPr txBox="1">
            <a:spLocks noChangeArrowheads="1"/>
          </p:cNvSpPr>
          <p:nvPr/>
        </p:nvSpPr>
        <p:spPr bwMode="auto">
          <a:xfrm rot="18900000">
            <a:off x="-40870" y="2740586"/>
            <a:ext cx="339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dirty="0" smtClean="0"/>
              <a:t>Prepare(N0:1)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1320" y="2335510"/>
            <a:ext cx="5609491" cy="2923789"/>
            <a:chOff x="1231320" y="2335510"/>
            <a:chExt cx="5609491" cy="2923789"/>
          </a:xfrm>
        </p:grpSpPr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966999" y="4797634"/>
              <a:ext cx="20040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dirty="0" smtClean="0"/>
                <a:t>OK(</a:t>
              </a:r>
              <a:r>
                <a:rPr lang="en-US" altLang="en-US" dirty="0" err="1" smtClean="0"/>
                <a:t>val</a:t>
              </a:r>
              <a:r>
                <a:rPr lang="en-US" altLang="en-US" dirty="0" smtClean="0"/>
                <a:t>=null)</a:t>
              </a:r>
              <a:endParaRPr lang="en-US" altLang="en-US" sz="2800" dirty="0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 rot="10800000" flipV="1">
              <a:off x="3097264" y="4512400"/>
              <a:ext cx="3743547" cy="223039"/>
            </a:xfrm>
            <a:custGeom>
              <a:avLst/>
              <a:gdLst>
                <a:gd name="T0" fmla="*/ 0 w 2064"/>
                <a:gd name="T1" fmla="*/ 48 h 152"/>
                <a:gd name="T2" fmla="*/ 1152 w 2064"/>
                <a:gd name="T3" fmla="*/ 144 h 152"/>
                <a:gd name="T4" fmla="*/ 2064 w 2064"/>
                <a:gd name="T5" fmla="*/ 0 h 152"/>
                <a:gd name="T6" fmla="*/ 0 60000 65536"/>
                <a:gd name="T7" fmla="*/ 0 60000 65536"/>
                <a:gd name="T8" fmla="*/ 0 60000 65536"/>
                <a:gd name="T9" fmla="*/ 0 w 2064"/>
                <a:gd name="T10" fmla="*/ 0 h 152"/>
                <a:gd name="T11" fmla="*/ 2064 w 2064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64" h="152">
                  <a:moveTo>
                    <a:pt x="0" y="48"/>
                  </a:moveTo>
                  <a:cubicBezTo>
                    <a:pt x="404" y="100"/>
                    <a:pt x="808" y="152"/>
                    <a:pt x="1152" y="144"/>
                  </a:cubicBezTo>
                  <a:cubicBezTo>
                    <a:pt x="1496" y="136"/>
                    <a:pt x="1780" y="68"/>
                    <a:pt x="206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823364" y="2335510"/>
              <a:ext cx="1432226" cy="1271217"/>
            </a:xfrm>
            <a:custGeom>
              <a:avLst/>
              <a:gdLst>
                <a:gd name="T0" fmla="*/ 0 w 1296"/>
                <a:gd name="T1" fmla="*/ 768 h 768"/>
                <a:gd name="T2" fmla="*/ 288 w 1296"/>
                <a:gd name="T3" fmla="*/ 144 h 768"/>
                <a:gd name="T4" fmla="*/ 1296 w 1296"/>
                <a:gd name="T5" fmla="*/ 0 h 768"/>
                <a:gd name="T6" fmla="*/ 0 60000 65536"/>
                <a:gd name="T7" fmla="*/ 0 60000 65536"/>
                <a:gd name="T8" fmla="*/ 0 60000 65536"/>
                <a:gd name="T9" fmla="*/ 0 w 1296"/>
                <a:gd name="T10" fmla="*/ 0 h 768"/>
                <a:gd name="T11" fmla="*/ 1296 w 1296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96" h="768">
                  <a:moveTo>
                    <a:pt x="0" y="768"/>
                  </a:moveTo>
                  <a:cubicBezTo>
                    <a:pt x="36" y="520"/>
                    <a:pt x="72" y="272"/>
                    <a:pt x="288" y="144"/>
                  </a:cubicBezTo>
                  <a:cubicBezTo>
                    <a:pt x="504" y="16"/>
                    <a:pt x="900" y="8"/>
                    <a:pt x="12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 rot="19201192">
              <a:off x="2766381" y="2767851"/>
              <a:ext cx="169950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2000" dirty="0" smtClean="0"/>
                <a:t>OK(</a:t>
              </a:r>
              <a:r>
                <a:rPr lang="en-US" altLang="en-US" sz="2000" dirty="0" err="1" smtClean="0"/>
                <a:t>val</a:t>
              </a:r>
              <a:r>
                <a:rPr lang="en-US" altLang="en-US" sz="2000" dirty="0" smtClean="0"/>
                <a:t>=null)</a:t>
              </a:r>
              <a:endParaRPr lang="en-US" altLang="en-US" dirty="0"/>
            </a:p>
          </p:txBody>
        </p:sp>
        <p:sp>
          <p:nvSpPr>
            <p:cNvPr id="24" name="Freeform 16"/>
            <p:cNvSpPr>
              <a:spLocks/>
            </p:cNvSpPr>
            <p:nvPr/>
          </p:nvSpPr>
          <p:spPr bwMode="auto">
            <a:xfrm>
              <a:off x="1231320" y="4147879"/>
              <a:ext cx="647545" cy="411811"/>
            </a:xfrm>
            <a:custGeom>
              <a:avLst/>
              <a:gdLst>
                <a:gd name="T0" fmla="*/ 840 w 840"/>
                <a:gd name="T1" fmla="*/ 376 h 576"/>
                <a:gd name="T2" fmla="*/ 120 w 840"/>
                <a:gd name="T3" fmla="*/ 520 h 576"/>
                <a:gd name="T4" fmla="*/ 120 w 840"/>
                <a:gd name="T5" fmla="*/ 40 h 576"/>
                <a:gd name="T6" fmla="*/ 792 w 840"/>
                <a:gd name="T7" fmla="*/ 28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0"/>
                <a:gd name="T13" fmla="*/ 0 h 576"/>
                <a:gd name="T14" fmla="*/ 840 w 840"/>
                <a:gd name="T15" fmla="*/ 576 h 576"/>
                <a:gd name="connsiteX0" fmla="*/ 9608 w 9608"/>
                <a:gd name="connsiteY0" fmla="*/ 6434 h 9213"/>
                <a:gd name="connsiteX1" fmla="*/ 1037 w 9608"/>
                <a:gd name="connsiteY1" fmla="*/ 8934 h 9213"/>
                <a:gd name="connsiteX2" fmla="*/ 1037 w 9608"/>
                <a:gd name="connsiteY2" fmla="*/ 600 h 9213"/>
                <a:gd name="connsiteX3" fmla="*/ 9429 w 9608"/>
                <a:gd name="connsiteY3" fmla="*/ 1767 h 9213"/>
                <a:gd name="connsiteX0" fmla="*/ 10000 w 10000"/>
                <a:gd name="connsiteY0" fmla="*/ 6656 h 9672"/>
                <a:gd name="connsiteX1" fmla="*/ 1079 w 10000"/>
                <a:gd name="connsiteY1" fmla="*/ 9369 h 9672"/>
                <a:gd name="connsiteX2" fmla="*/ 1079 w 10000"/>
                <a:gd name="connsiteY2" fmla="*/ 323 h 9672"/>
                <a:gd name="connsiteX3" fmla="*/ 9814 w 10000"/>
                <a:gd name="connsiteY3" fmla="*/ 1590 h 9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9672">
                  <a:moveTo>
                    <a:pt x="10000" y="6656"/>
                  </a:moveTo>
                  <a:cubicBezTo>
                    <a:pt x="6283" y="8540"/>
                    <a:pt x="2566" y="10424"/>
                    <a:pt x="1079" y="9369"/>
                  </a:cubicBezTo>
                  <a:cubicBezTo>
                    <a:pt x="-408" y="8314"/>
                    <a:pt x="-309" y="1078"/>
                    <a:pt x="1079" y="323"/>
                  </a:cubicBezTo>
                  <a:cubicBezTo>
                    <a:pt x="2467" y="-430"/>
                    <a:pt x="6038" y="192"/>
                    <a:pt x="9814" y="159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1204292" y="4140666"/>
            <a:ext cx="5693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smtClean="0"/>
              <a:t>OK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083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43742</TotalTime>
  <Words>3927</Words>
  <Application>Microsoft Macintosh PowerPoint</Application>
  <PresentationFormat>On-screen Show (4:3)</PresentationFormat>
  <Paragraphs>616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Calibri</vt:lpstr>
      <vt:lpstr>Courier New</vt:lpstr>
      <vt:lpstr>ＭＳ Ｐゴシック</vt:lpstr>
      <vt:lpstr>Times New Roman</vt:lpstr>
      <vt:lpstr>Wingdings</vt:lpstr>
      <vt:lpstr>Arial</vt:lpstr>
      <vt:lpstr>1_Office Theme</vt:lpstr>
      <vt:lpstr>Byzantine Fault Tolerance</vt:lpstr>
      <vt:lpstr>So far: Fail-stop failures</vt:lpstr>
      <vt:lpstr>Byzantine faults</vt:lpstr>
      <vt:lpstr>Today: Byzantine fault tolerance</vt:lpstr>
      <vt:lpstr>Mini-case-study: Boeing 777 fly-by-wire primary flight control system</vt:lpstr>
      <vt:lpstr>Today</vt:lpstr>
      <vt:lpstr>Review: Tolerating one fail-stop failure</vt:lpstr>
      <vt:lpstr>Use Paxos for BFT?</vt:lpstr>
      <vt:lpstr>Paxos under Byzantine faults   (f = 1)</vt:lpstr>
      <vt:lpstr>Paxos under Byzantine faults   (f = 1)</vt:lpstr>
      <vt:lpstr>Paxos under Byzantine faults   (f = 1)</vt:lpstr>
      <vt:lpstr>Paxos under Byzantine faults   (f = 1)</vt:lpstr>
      <vt:lpstr>Back to theoretical fundamentals: Byzantine generals</vt:lpstr>
      <vt:lpstr>Put burden on client instead?</vt:lpstr>
      <vt:lpstr>Today</vt:lpstr>
      <vt:lpstr>Practical BFT: Overview</vt:lpstr>
      <vt:lpstr>Correctness argument</vt:lpstr>
      <vt:lpstr>Non-problem: Client failures</vt:lpstr>
      <vt:lpstr>What clients do</vt:lpstr>
      <vt:lpstr>What replicas do</vt:lpstr>
      <vt:lpstr>Primary-Backup protocol</vt:lpstr>
      <vt:lpstr>Ordering requests</vt:lpstr>
      <vt:lpstr>Byzantine quorums              (f = 1)</vt:lpstr>
      <vt:lpstr>Quorum certificates</vt:lpstr>
      <vt:lpstr>Keys</vt:lpstr>
      <vt:lpstr>Ordering requests</vt:lpstr>
      <vt:lpstr>Checking the primary’s message</vt:lpstr>
      <vt:lpstr>Collecting a prepared certificate (f = 1)</vt:lpstr>
      <vt:lpstr>Collecting a committed certificate (f = 1)</vt:lpstr>
      <vt:lpstr>Byzantine primary        (f = 1)</vt:lpstr>
      <vt:lpstr>Byzantine primary</vt:lpstr>
      <vt:lpstr>View change</vt:lpstr>
      <vt:lpstr>Considerations for view change</vt:lpstr>
      <vt:lpstr>Garbage collection</vt:lpstr>
      <vt:lpstr>Proactive recovery</vt:lpstr>
      <vt:lpstr>Recovery protocol sketch</vt:lpstr>
      <vt:lpstr>Today</vt:lpstr>
      <vt:lpstr>File system benchmarks</vt:lpstr>
      <vt:lpstr>Practical limitations of BFT</vt:lpstr>
      <vt:lpstr>Large impact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2005</cp:revision>
  <cp:lastPrinted>2016-10-12T09:37:44Z</cp:lastPrinted>
  <dcterms:created xsi:type="dcterms:W3CDTF">2013-10-08T01:49:25Z</dcterms:created>
  <dcterms:modified xsi:type="dcterms:W3CDTF">2017-10-18T08:39:32Z</dcterms:modified>
</cp:coreProperties>
</file>