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5" r:id="rId3"/>
    <p:sldId id="287" r:id="rId4"/>
    <p:sldId id="313" r:id="rId5"/>
    <p:sldId id="308" r:id="rId6"/>
    <p:sldId id="261" r:id="rId7"/>
    <p:sldId id="258" r:id="rId8"/>
    <p:sldId id="289" r:id="rId9"/>
    <p:sldId id="290" r:id="rId10"/>
    <p:sldId id="300" r:id="rId11"/>
    <p:sldId id="301" r:id="rId12"/>
    <p:sldId id="302" r:id="rId13"/>
    <p:sldId id="310" r:id="rId14"/>
    <p:sldId id="288" r:id="rId15"/>
    <p:sldId id="311" r:id="rId16"/>
    <p:sldId id="262" r:id="rId17"/>
    <p:sldId id="263" r:id="rId18"/>
    <p:sldId id="268" r:id="rId19"/>
    <p:sldId id="264" r:id="rId20"/>
    <p:sldId id="265" r:id="rId21"/>
    <p:sldId id="266" r:id="rId22"/>
    <p:sldId id="269" r:id="rId23"/>
    <p:sldId id="267" r:id="rId24"/>
    <p:sldId id="270" r:id="rId25"/>
    <p:sldId id="284" r:id="rId26"/>
    <p:sldId id="271" r:id="rId27"/>
    <p:sldId id="272" r:id="rId28"/>
    <p:sldId id="273" r:id="rId29"/>
    <p:sldId id="274" r:id="rId30"/>
    <p:sldId id="298" r:id="rId31"/>
    <p:sldId id="299" r:id="rId32"/>
    <p:sldId id="295" r:id="rId33"/>
    <p:sldId id="275" r:id="rId34"/>
    <p:sldId id="276" r:id="rId35"/>
    <p:sldId id="279" r:id="rId36"/>
    <p:sldId id="280" r:id="rId37"/>
    <p:sldId id="312" r:id="rId38"/>
    <p:sldId id="305" r:id="rId39"/>
    <p:sldId id="296" r:id="rId40"/>
    <p:sldId id="306" r:id="rId41"/>
    <p:sldId id="309" r:id="rId4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FCD5B5"/>
    <a:srgbClr val="0000FF"/>
    <a:srgbClr val="FFFF99"/>
    <a:srgbClr val="92D050"/>
    <a:srgbClr val="CCFFFF"/>
    <a:srgbClr val="FFCC99"/>
    <a:srgbClr val="FF33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77473" autoAdjust="0"/>
  </p:normalViewPr>
  <p:slideViewPr>
    <p:cSldViewPr snapToGrid="0">
      <p:cViewPr varScale="1">
        <p:scale>
          <a:sx n="97" d="100"/>
          <a:sy n="97" d="100"/>
        </p:scale>
        <p:origin x="2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7B10AF-D570-494A-8CED-59D219329740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far in this class we’ve discussed</a:t>
            </a:r>
            <a:r>
              <a:rPr lang="en-US" b="1" baseline="0" dirty="0" smtClean="0"/>
              <a:t> consensus protocols for state-machine replication in the setting where a failure means the node just stops working.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&gt;&gt;&gt; You’re now experts in the Paxos and RAFT algorithms...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SEGUE: But in reality it’s often not the case that a node or system component just stops working...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But</a:t>
            </a:r>
            <a:r>
              <a:rPr lang="en-US" altLang="en-US" b="1" baseline="0" dirty="0" smtClean="0"/>
              <a:t> then, the bad guy N2 turns around and as leader, Prepares another higher sequence number, which N1 will say OK to b/c it's higher than N0's message.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So now N2 t</a:t>
            </a:r>
            <a:r>
              <a:rPr lang="en-US" altLang="en-US" b="1" baseline="0" dirty="0" smtClean="0"/>
              <a:t>ells N1 (ONLY) accept with a different value. </a:t>
            </a:r>
          </a:p>
          <a:p>
            <a:pPr eaLnBrk="1" hangingPunct="1"/>
            <a:r>
              <a:rPr lang="en-US" altLang="en-US" baseline="0" dirty="0" smtClean="0"/>
              <a:t>So N1 decides a different value abc and we have conflicting decisions.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SEGUE: So clearly one problem is that the failed node can be in the intersection of two majority accept quorums.</a:t>
            </a:r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what to do?  Due to </a:t>
            </a:r>
            <a:r>
              <a:rPr lang="en-US" b="1" dirty="0" err="1" smtClean="0"/>
              <a:t>Lamport</a:t>
            </a:r>
            <a:r>
              <a:rPr lang="en-US" b="1" baseline="0" dirty="0" smtClean="0"/>
              <a:t> (1982).  </a:t>
            </a:r>
            <a:r>
              <a:rPr lang="en-US" b="1" dirty="0" smtClean="0"/>
              <a:t>Problem of agreement in a setting</a:t>
            </a:r>
            <a:r>
              <a:rPr lang="en-US" b="1" baseline="0" dirty="0" smtClean="0"/>
              <a:t> where Byzantine faults happen </a:t>
            </a:r>
            <a:r>
              <a:rPr lang="en-US" b="1" dirty="0" smtClean="0"/>
              <a:t>can be expressed abstractly in terms of a group of generals of the Byzantine army camped with their troops around an enemy city.  Communicating only by </a:t>
            </a:r>
            <a:r>
              <a:rPr lang="en-US" b="1" dirty="0" err="1" smtClean="0"/>
              <a:t>messager</a:t>
            </a:r>
            <a:r>
              <a:rPr lang="en-US" b="1" dirty="0" smtClean="0"/>
              <a:t>.</a:t>
            </a: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SEGUE: Today we’ll see an algorithm that achieves this.</a:t>
            </a:r>
            <a:endParaRPr lang="en-US" alt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91BE7E2-5CA8-6D40-98B5-5363DE127118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 smtClean="0"/>
              <a:t>Before</a:t>
            </a:r>
            <a:r>
              <a:rPr lang="en-US" altLang="en-US" sz="1400" b="1" baseline="0" dirty="0" smtClean="0"/>
              <a:t> I show you the algorithm the other design point we should talk about is using end-to-end crypto outside the system.  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BUT: client stores (signed) f1=“</a:t>
            </a:r>
            <a:r>
              <a:rPr lang="en-US" altLang="en-US" sz="1400" baseline="0" dirty="0" err="1" smtClean="0"/>
              <a:t>aaa</a:t>
            </a:r>
            <a:r>
              <a:rPr lang="en-US" altLang="en-US" sz="1400" baseline="0" dirty="0" smtClean="0"/>
              <a:t>” and later stores (signed) f1=“</a:t>
            </a:r>
            <a:r>
              <a:rPr lang="en-US" altLang="en-US" sz="1400" baseline="0" dirty="0" err="1" smtClean="0"/>
              <a:t>bbb</a:t>
            </a:r>
            <a:r>
              <a:rPr lang="en-US" altLang="en-US" sz="1400" baseline="0" dirty="0" smtClean="0"/>
              <a:t>”, Byzantine node can always return f1=“</a:t>
            </a:r>
            <a:r>
              <a:rPr lang="en-US" altLang="en-US" sz="1400" baseline="0" dirty="0" err="1" smtClean="0"/>
              <a:t>aaa</a:t>
            </a:r>
            <a:r>
              <a:rPr lang="en-US" altLang="en-US" sz="1400" baseline="0" dirty="0" smtClean="0"/>
              <a:t>”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BUT: clients must do expensive public key crypto EACH TIME they store a key-value pair.</a:t>
            </a:r>
          </a:p>
          <a:p>
            <a:pPr eaLnBrk="1" hangingPunct="1"/>
            <a:endParaRPr lang="en-US" altLang="en-US" sz="1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here comes</a:t>
            </a:r>
            <a:r>
              <a:rPr lang="en-US" baseline="0" dirty="0" smtClean="0"/>
              <a:t> the algorithm for BFT replication, due to Barbara </a:t>
            </a:r>
            <a:r>
              <a:rPr lang="en-US" baseline="0" dirty="0" err="1" smtClean="0"/>
              <a:t>Liskov</a:t>
            </a:r>
            <a:r>
              <a:rPr lang="en-US" baseline="0" dirty="0" smtClean="0"/>
              <a:t> and Miguel Castro at MIT.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example, to survive one failure, you need </a:t>
            </a:r>
            <a:r>
              <a:rPr lang="en-US" b="1" dirty="0" smtClean="0"/>
              <a:t>four</a:t>
            </a:r>
            <a:r>
              <a:rPr lang="en-US" baseline="0" dirty="0" smtClean="0"/>
              <a:t> replicas, not three.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We’ll rely on the state</a:t>
            </a:r>
            <a:r>
              <a:rPr lang="en-US" b="1" baseline="0" dirty="0" smtClean="0"/>
              <a:t> machine replication correctness argument that you know well by now.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dirty="0" smtClean="0"/>
              <a:t>Protocol</a:t>
            </a:r>
            <a:r>
              <a:rPr lang="en-US" dirty="0" smtClean="0"/>
              <a:t> has to guarantee that</a:t>
            </a:r>
            <a:r>
              <a:rPr lang="en-US" baseline="0" dirty="0" smtClean="0"/>
              <a:t> all the non-faulty replicas execute the same operations in the same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of the nice things about state machine replication is that it will allow us to provide service in spite of Byzantine-faulty clients.  Can make sure that the client doesn’t stop halfway through and leave the system in a bad state so that it can’t proceed.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first I’ll tell you</a:t>
            </a:r>
            <a:r>
              <a:rPr lang="en-US" b="1" baseline="0" dirty="0" smtClean="0"/>
              <a:t> what the clients do, then I’ll tell you what the replicas do (here you see an example with </a:t>
            </a:r>
            <a:r>
              <a:rPr lang="en-US" b="1" i="1" baseline="0" dirty="0" smtClean="0"/>
              <a:t>f</a:t>
            </a:r>
            <a:r>
              <a:rPr lang="en-US" b="1" i="0" baseline="0" dirty="0" smtClean="0"/>
              <a:t> = 1)</a:t>
            </a:r>
            <a:r>
              <a:rPr lang="en-US" b="1" baseline="0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&gt;&gt;&gt; From client’s perspective,</a:t>
            </a:r>
            <a:r>
              <a:rPr lang="en-US" baseline="0" dirty="0" smtClean="0"/>
              <a:t> </a:t>
            </a:r>
            <a:r>
              <a:rPr lang="en-US" i="1" dirty="0" smtClean="0"/>
              <a:t>f</a:t>
            </a:r>
            <a:r>
              <a:rPr lang="en-US" baseline="0" dirty="0" smtClean="0"/>
              <a:t> of these replies might be lies (reply saying the right thing, </a:t>
            </a:r>
            <a:r>
              <a:rPr lang="en-US" b="0" u="none" baseline="0" dirty="0" smtClean="0"/>
              <a:t>but messes up the state!)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But by the numbers at least 1 of them is coming from a non-faulty replica, and we can </a:t>
            </a:r>
            <a:r>
              <a:rPr lang="en-US" b="1" baseline="0" dirty="0" smtClean="0"/>
              <a:t>rely on that in our protocol.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Haven’t showed you the protocol yet.  Protocol needs to ensure that the answer from the non-faulty replica is a </a:t>
            </a:r>
            <a:r>
              <a:rPr lang="en-US" b="1" baseline="0" dirty="0" smtClean="0"/>
              <a:t>correct</a:t>
            </a:r>
            <a:r>
              <a:rPr lang="en-US" baseline="0" dirty="0" smtClean="0"/>
              <a:t>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is that</a:t>
            </a:r>
            <a:r>
              <a:rPr lang="en-US" dirty="0" smtClean="0"/>
              <a:t> we don’t know which replicas are faulty and which aren’t!</a:t>
            </a:r>
          </a:p>
          <a:p>
            <a:endParaRPr lang="en-US" dirty="0" smtClean="0"/>
          </a:p>
          <a:p>
            <a:r>
              <a:rPr lang="en-US" dirty="0" smtClean="0"/>
              <a:t>SEGUE: So now</a:t>
            </a:r>
            <a:r>
              <a:rPr lang="en-US" baseline="0" dirty="0" smtClean="0"/>
              <a:t> let’s get into more details of the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A08DBF-0C48-124E-A0BC-D86515B62E3F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So the type of faults we will focus on today are called Byzantine</a:t>
            </a:r>
            <a:r>
              <a:rPr lang="en-US" altLang="en-US" b="1" baseline="0" dirty="0" smtClean="0"/>
              <a:t> faults – these are where the node fails arbitrarily.</a:t>
            </a:r>
          </a:p>
        </p:txBody>
      </p:sp>
    </p:spTree>
    <p:extLst>
      <p:ext uri="{BB962C8B-B14F-4D97-AF65-F5344CB8AC3E}">
        <p14:creationId xmlns:p14="http://schemas.microsoft.com/office/powerpoint/2010/main" val="1499610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first problem is how we choose an</a:t>
            </a:r>
            <a:r>
              <a:rPr lang="en-US" b="1" baseline="0" dirty="0" smtClean="0"/>
              <a:t> order of requests.  So that’s the role of the primary in any particular view.</a:t>
            </a:r>
          </a:p>
          <a:p>
            <a:endParaRPr lang="en-US" dirty="0" smtClean="0"/>
          </a:p>
          <a:p>
            <a:r>
              <a:rPr lang="en-US" dirty="0" smtClean="0"/>
              <a:t>&gt;&gt;&gt; So</a:t>
            </a:r>
            <a:r>
              <a:rPr lang="en-US" baseline="0" dirty="0" smtClean="0"/>
              <a:t> the </a:t>
            </a:r>
            <a:r>
              <a:rPr lang="en-US" dirty="0" smtClean="0"/>
              <a:t>backups are checking up on what the primary</a:t>
            </a:r>
            <a:r>
              <a:rPr lang="en-US" baseline="0" dirty="0" smtClean="0"/>
              <a:t> is doing.  The way we survive failures is by a VIEW CHANGE to change who the primary is (later).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So now let’s see how correct operation propagates from view to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So just like in</a:t>
            </a:r>
            <a:r>
              <a:rPr lang="en-US" sz="1400" b="1" baseline="0" dirty="0" smtClean="0"/>
              <a:t> Paxos quorums propagate correct operation from view to view, but unlike Paxos Byzantine quorum has &gt;= 2</a:t>
            </a:r>
            <a:r>
              <a:rPr lang="en-US" sz="1400" b="1" i="1" baseline="0" dirty="0" smtClean="0"/>
              <a:t>f</a:t>
            </a:r>
            <a:r>
              <a:rPr lang="en-US" sz="1400" b="1" baseline="0" dirty="0" smtClean="0"/>
              <a:t>+1 replicas.  </a:t>
            </a:r>
            <a:r>
              <a:rPr lang="en-US" sz="1400" b="1" dirty="0" smtClean="0"/>
              <a:t>Here </a:t>
            </a:r>
            <a:r>
              <a:rPr lang="en-US" sz="1400" b="1" i="1" dirty="0" smtClean="0"/>
              <a:t>f</a:t>
            </a:r>
            <a:r>
              <a:rPr lang="en-US" sz="1400" b="1" dirty="0" smtClean="0"/>
              <a:t>=1</a:t>
            </a:r>
            <a:r>
              <a:rPr lang="en-US" sz="1400" b="1" baseline="0" dirty="0" smtClean="0"/>
              <a:t> so 3</a:t>
            </a:r>
            <a:r>
              <a:rPr lang="en-US" sz="1400" b="1" i="1" baseline="0" dirty="0" smtClean="0"/>
              <a:t>f</a:t>
            </a:r>
            <a:r>
              <a:rPr lang="en-US" sz="1400" b="1" baseline="0" dirty="0" smtClean="0"/>
              <a:t>+1=4 replicas.</a:t>
            </a:r>
          </a:p>
          <a:p>
            <a:endParaRPr lang="en-US" sz="1400" b="1" baseline="0" dirty="0" smtClean="0"/>
          </a:p>
          <a:p>
            <a:r>
              <a:rPr lang="en-US" sz="1400" baseline="0" dirty="0" smtClean="0"/>
              <a:t>Green op executed at these three, orange later/different quorum.</a:t>
            </a:r>
          </a:p>
          <a:p>
            <a:endParaRPr lang="en-US" sz="1400" baseline="0" dirty="0" smtClean="0"/>
          </a:p>
          <a:p>
            <a:r>
              <a:rPr lang="en-US" sz="1400" baseline="0" dirty="0" smtClean="0"/>
              <a:t>&gt;&gt;&gt; Pick the failure to be in the INTERSECTION of the quorums (worst case!).  </a:t>
            </a:r>
            <a:r>
              <a:rPr lang="en-US" sz="1400" b="0" baseline="0" dirty="0" smtClean="0">
                <a:sym typeface="Wingdings"/>
              </a:rPr>
              <a:t>Truth will be carried through the ONE intersecting replica.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Okay,</a:t>
            </a:r>
            <a:r>
              <a:rPr lang="en-US" b="1" baseline="0" dirty="0" smtClean="0"/>
              <a:t> so now we have a clue about </a:t>
            </a:r>
            <a:r>
              <a:rPr lang="en-US" b="1" dirty="0" smtClean="0"/>
              <a:t>what a CORRECT PRIMARY </a:t>
            </a:r>
            <a:r>
              <a:rPr lang="en-US" b="1" baseline="0" dirty="0" smtClean="0"/>
              <a:t>is going to do in the protocol.  It is going to collect a quorum certificate.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Need</a:t>
            </a:r>
            <a:r>
              <a:rPr lang="en-US" b="1" baseline="0" dirty="0" smtClean="0"/>
              <a:t> to validate that messages in quorum certificates really came from the nodes that they claim to be from.  So for that we set up secret keys at each node.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Secret keys for every pair of communicating nodes.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SEGUE: So now let me walk you through the protocol’s operation.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First the client submits a request to </a:t>
            </a:r>
            <a:r>
              <a:rPr lang="en-US" b="1" baseline="0" dirty="0" smtClean="0"/>
              <a:t>the primary, </a:t>
            </a:r>
            <a:r>
              <a:rPr lang="en-US" b="1" dirty="0" smtClean="0"/>
              <a:t>and the primary </a:t>
            </a:r>
            <a:r>
              <a:rPr lang="en-US" b="1" baseline="0" dirty="0" smtClean="0"/>
              <a:t>validates and chooses an ordering of requests.</a:t>
            </a:r>
          </a:p>
          <a:p>
            <a:endParaRPr lang="en-US" b="1" dirty="0" smtClean="0"/>
          </a:p>
          <a:p>
            <a:r>
              <a:rPr lang="en-US" dirty="0" smtClean="0"/>
              <a:t>&gt;&gt;&gt; For that we use sequence numbers, and the primary is responsible</a:t>
            </a:r>
            <a:r>
              <a:rPr lang="en-US" baseline="0" dirty="0" smtClean="0"/>
              <a:t> for choosing the sequence number for the request, which it does when it receives the request.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&gt;&gt;&gt; Let’s suppose Backup 3 fails.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&gt;&gt;&gt; SEGUE: As in Paxos e.g. earlier primary may LIE, so other replicas must check up on it!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&gt;&gt;&gt; At this point in time, each replica checks the primary’s message.</a:t>
            </a:r>
            <a:endParaRPr lang="en-US" baseline="0" dirty="0" smtClean="0"/>
          </a:p>
          <a:p>
            <a:r>
              <a:rPr lang="en-US" baseline="0" dirty="0" smtClean="0"/>
              <a:t>Check: no two messages propose identical sequence numbers for </a:t>
            </a:r>
            <a:r>
              <a:rPr lang="en-US" u="sng" baseline="0" dirty="0" smtClean="0"/>
              <a:t>different</a:t>
            </a:r>
            <a:r>
              <a:rPr lang="en-US" baseline="0" dirty="0" smtClean="0"/>
              <a:t> client requests.  And verify crypto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If a replica is happy it sends </a:t>
            </a:r>
            <a:r>
              <a:rPr lang="en-US" b="1" i="1" baseline="0" dirty="0" smtClean="0"/>
              <a:t>acceptance</a:t>
            </a:r>
            <a:r>
              <a:rPr lang="en-US" baseline="0" dirty="0" smtClean="0"/>
              <a:t> messages &gt;&gt;&gt; saying that it is happy with that number for this client request.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Primary isn’t bothering to do this b/c it was the one that chose the seqno in the first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At this stage, replicas wait for these acceptance messages, try to collect a prepared </a:t>
            </a:r>
            <a:r>
              <a:rPr lang="en-US" b="1" i="1" baseline="0" dirty="0" smtClean="0"/>
              <a:t>quorum certificate</a:t>
            </a:r>
            <a:r>
              <a:rPr lang="en-US" b="1" i="0" baseline="0" dirty="0" smtClean="0"/>
              <a:t> (2f+1 messages saying the replica accepts the ordering).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&gt;&gt;&gt; When it has that we say that the request is prepared at that replica.  Each of the replicas have to create their own prepared quorum certificate.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&gt;&gt;&gt; What does it mean to be prepared?</a:t>
            </a:r>
          </a:p>
          <a:p>
            <a:r>
              <a:rPr lang="en-US" b="0" i="0" baseline="0" dirty="0" smtClean="0"/>
              <a:t>There’s no global agreement yet on whether we should commit or not.  Couldn’t commit at this point because we want everyone to commit or no one to commit.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SEGUE: So we press onward to the next stage of the protocol</a:t>
            </a:r>
            <a:r>
              <a:rPr lang="is-IS" b="0" i="0" baseline="0" dirty="0" smtClean="0"/>
              <a:t>…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So that’s exactly what the next</a:t>
            </a:r>
            <a:r>
              <a:rPr lang="en-US" b="1" i="0" baseline="0" dirty="0" smtClean="0"/>
              <a:t> phase of the protocol accomplishes.  They announce that THEY KNOW that a quorum accepts.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&gt;&gt;&gt; When receive 2f+1 different statements that a replica is prepared they COMMIT the operation, reply to client.  To ensure state machine replication, replica doesn’t execute request until it has executed all earlier requests.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SEGUE: So let's think about what can go wrong here.  Primary can't tamper with request b/c of encryption.  But, could try to assign two different requests the same sequence number...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So let’s see what will</a:t>
            </a:r>
            <a:r>
              <a:rPr lang="en-US" b="1" i="0" baseline="0" dirty="0" smtClean="0"/>
              <a:t> happen if the primary tries to give Backup 1 one message </a:t>
            </a:r>
            <a:r>
              <a:rPr lang="en-US" b="1" i="1" baseline="0" dirty="0" smtClean="0"/>
              <a:t>m</a:t>
            </a:r>
            <a:r>
              <a:rPr lang="en-US" b="1" i="0" baseline="0" dirty="0" smtClean="0"/>
              <a:t>, and Backups 2 &amp; 3 another message </a:t>
            </a:r>
            <a:r>
              <a:rPr lang="en-US" b="1" i="1" baseline="0" dirty="0" smtClean="0"/>
              <a:t>m’.  </a:t>
            </a:r>
            <a:r>
              <a:rPr lang="en-US" b="1" i="0" dirty="0" smtClean="0"/>
              <a:t>Backups 2 &amp; 3 will say</a:t>
            </a:r>
            <a:r>
              <a:rPr lang="en-US" b="1" i="0" baseline="0" dirty="0" smtClean="0"/>
              <a:t> okay they accept m’, and backup 1 will say it accepts m.</a:t>
            </a:r>
            <a:endParaRPr lang="en-US" b="1" i="0" dirty="0" smtClean="0"/>
          </a:p>
          <a:p>
            <a:endParaRPr lang="en-US" b="0" i="0" dirty="0" smtClean="0"/>
          </a:p>
          <a:p>
            <a:r>
              <a:rPr lang="en-US" b="0" i="0" dirty="0" smtClean="0"/>
              <a:t>&gt;&gt;&gt;</a:t>
            </a:r>
            <a:r>
              <a:rPr lang="en-US" b="0" i="0" baseline="0" dirty="0" smtClean="0"/>
              <a:t> </a:t>
            </a:r>
            <a:r>
              <a:rPr lang="en-US" b="0" i="0" dirty="0" smtClean="0"/>
              <a:t>But</a:t>
            </a:r>
            <a:r>
              <a:rPr lang="en-US" b="0" i="0" baseline="0" dirty="0" smtClean="0"/>
              <a:t> recall, to reach the prepared state you need the primary message and two accepts to match.  Backup 1</a:t>
            </a:r>
            <a:r>
              <a:rPr lang="is-IS" b="0" i="0" baseline="0" dirty="0" smtClean="0"/>
              <a:t>…: These messages </a:t>
            </a:r>
            <a:r>
              <a:rPr lang="is-IS" b="1" i="0" baseline="0" dirty="0" smtClean="0"/>
              <a:t>don’t match.</a:t>
            </a:r>
          </a:p>
          <a:p>
            <a:endParaRPr lang="en-US" b="0" i="0" dirty="0" smtClean="0"/>
          </a:p>
          <a:p>
            <a:r>
              <a:rPr lang="en-US" b="0" i="0" dirty="0" smtClean="0"/>
              <a:t>&gt;&gt;&gt; No one has</a:t>
            </a:r>
            <a:r>
              <a:rPr lang="en-US" b="0" i="0" baseline="0" dirty="0" smtClean="0"/>
              <a:t> accumulated the required number of messages for a prepared quorum certificate.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the question we're going to ask today is can we provide</a:t>
            </a:r>
            <a:r>
              <a:rPr lang="en-US" b="1" baseline="0" dirty="0" smtClean="0"/>
              <a:t> a reliable state machine replicated service in the presence of Byzantine faults.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So handling fail-stop failures is hard enough; this is a really difficult requirement to meet why might we care?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we can</a:t>
            </a:r>
            <a:r>
              <a:rPr lang="en-US" b="1" baseline="0" dirty="0" smtClean="0"/>
              <a:t> argue that the preceding example </a:t>
            </a:r>
            <a:r>
              <a:rPr lang="en-US" b="1" dirty="0" smtClean="0"/>
              <a:t>is true in</a:t>
            </a:r>
            <a:r>
              <a:rPr lang="en-US" b="1" baseline="0" dirty="0" smtClean="0"/>
              <a:t> general.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E708903-1031-8C47-85B7-C6D80275D4C1}" type="slidenum">
              <a:rPr lang="en-US" altLang="en-US" sz="1200" b="0"/>
              <a:pPr/>
              <a:t>32</a:t>
            </a:fld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Okay, so now we know that backups won’t commit if the primary starts lying, so let’s talk about how </a:t>
            </a:r>
            <a:r>
              <a:rPr lang="en-US" altLang="en-US" b="1" baseline="0" dirty="0" smtClean="0"/>
              <a:t>the replicas can take over and allow the system to proceed so that a Byzantine primary doesn’t bring the system down.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Replicas watch the primary</a:t>
            </a:r>
            <a:r>
              <a:rPr lang="en-US" altLang="en-US" baseline="0" dirty="0" smtClean="0"/>
              <a:t> and if they hear conflicting messages they request a view change.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Structure is similar</a:t>
            </a:r>
            <a:r>
              <a:rPr lang="en-US" altLang="en-US" baseline="0" dirty="0" smtClean="0"/>
              <a:t> to the normal operation of the system.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need to have mechanisms</a:t>
            </a:r>
            <a:r>
              <a:rPr lang="en-US" baseline="0" dirty="0" smtClean="0"/>
              <a:t> that you don’t do view changes too often so that the system as a whole makes progress and can’t be subverted.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replica is storing all the messages and certificates into a </a:t>
            </a:r>
            <a:r>
              <a:rPr lang="en-US" b="1" dirty="0" smtClean="0"/>
              <a:t>log</a:t>
            </a:r>
            <a:r>
              <a:rPr lang="en-US" dirty="0" smtClean="0"/>
              <a:t> on disk.</a:t>
            </a:r>
          </a:p>
          <a:p>
            <a:endParaRPr lang="en-US" dirty="0" smtClean="0"/>
          </a:p>
          <a:p>
            <a:r>
              <a:rPr lang="en-US" dirty="0" smtClean="0"/>
              <a:t>Replicas have to agree to shrink</a:t>
            </a:r>
            <a:r>
              <a:rPr lang="en-US" baseline="0" dirty="0" smtClean="0"/>
              <a:t> the log, otherwise </a:t>
            </a:r>
            <a:r>
              <a:rPr lang="en-US" b="1" baseline="0" dirty="0" smtClean="0"/>
              <a:t>couldn’t form a new view in certain view change situations.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a system that works with no more than f simultaneous failures.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is-IS" dirty="0" smtClean="0"/>
              <a:t>…replicas!</a:t>
            </a:r>
            <a:r>
              <a:rPr lang="en-US" dirty="0" smtClean="0"/>
              <a:t>:</a:t>
            </a:r>
            <a:r>
              <a:rPr lang="en-US" baseline="0" dirty="0" smtClean="0"/>
              <a:t> a faulty replica might appear okay because it responds to requests, and a non-faulty replica might appear faulty because of broken network or server overload.</a:t>
            </a:r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So you select a replication level that gives you confidence that there won’t be more than f failures in that many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4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here's a</a:t>
            </a:r>
            <a:r>
              <a:rPr lang="en-US" b="1" baseline="0" dirty="0" smtClean="0"/>
              <a:t> sketch of the proactive recovery.  First, here's the HW involved.</a:t>
            </a:r>
          </a:p>
          <a:p>
            <a:endParaRPr lang="en-US" dirty="0" smtClean="0"/>
          </a:p>
          <a:p>
            <a:r>
              <a:rPr lang="en-US" dirty="0" smtClean="0"/>
              <a:t>&gt;&gt;&gt; Every 10 minutes the watchdog timer fires and the node reboots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Assumption – can’t get to the secure</a:t>
            </a:r>
            <a:r>
              <a:rPr lang="en-US" baseline="0" dirty="0" smtClean="0"/>
              <a:t> co-processor by remote exploit over the Internet.</a:t>
            </a:r>
            <a:endParaRPr lang="en-US" dirty="0" smtClean="0"/>
          </a:p>
          <a:p>
            <a:r>
              <a:rPr lang="en-US" dirty="0" smtClean="0"/>
              <a:t>Read-only memory stores the BFT code,</a:t>
            </a:r>
            <a:r>
              <a:rPr lang="en-US" baseline="0" dirty="0" smtClean="0"/>
              <a:t> so the attacker can’t change that!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we relied on the secret keys to prevent impersonation, and if impersonation happened it could break the assumption of no more than f failures.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4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4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Andrew benchmark emulates a software development workload (compile, link).</a:t>
            </a:r>
          </a:p>
          <a:p>
            <a:endParaRPr lang="en-US" dirty="0" smtClean="0"/>
          </a:p>
          <a:p>
            <a:r>
              <a:rPr lang="en-US" dirty="0" smtClean="0"/>
              <a:t>Linux NFSv2 servers didn’t sync their</a:t>
            </a:r>
            <a:r>
              <a:rPr lang="en-US" baseline="0" dirty="0" smtClean="0"/>
              <a:t> data to disk before returning writes to the client.</a:t>
            </a:r>
            <a:endParaRPr lang="en-US" dirty="0" smtClean="0"/>
          </a:p>
          <a:p>
            <a:endParaRPr lang="en-US" dirty="0" smtClean="0"/>
          </a:p>
          <a:p>
            <a:r>
              <a:rPr lang="en-US" i="1" u="sng" dirty="0" smtClean="0"/>
              <a:t>These figures are without view</a:t>
            </a:r>
            <a:r>
              <a:rPr lang="en-US" i="1" u="sng" baseline="0" dirty="0" smtClean="0"/>
              <a:t> changes or proactive recovery.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9EF206E-F26F-894F-90F0-BDFEAA31B9A0}" type="slidenum">
              <a:rPr lang="en-US" altLang="en-US" sz="1200" b="0"/>
              <a:pPr/>
              <a:t>39</a:t>
            </a:fld>
            <a:endParaRPr lang="en-US" altLang="en-US" sz="12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Expensive in terms of the number times messages have to traverse the network between replicas.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Doesn’t prevent</a:t>
            </a:r>
            <a:r>
              <a:rPr lang="en-US" altLang="en-US" baseline="0" dirty="0" smtClean="0"/>
              <a:t> hacking into the OS or other services not part of BFT.</a:t>
            </a:r>
          </a:p>
          <a:p>
            <a:pPr eaLnBrk="1" hangingPunct="1"/>
            <a:r>
              <a:rPr lang="en-US" altLang="en-US" baseline="0" dirty="0" smtClean="0"/>
              <a:t>Doesn’t prevent hacking from exposing data perhaps stored in the servers.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5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But on the up-side..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Here's a thought for next time you're peering</a:t>
            </a:r>
            <a:r>
              <a:rPr lang="en-US" b="1" baseline="0" dirty="0" smtClean="0"/>
              <a:t> out the window of a modern airplane at 35,000 ft.  </a:t>
            </a:r>
            <a:r>
              <a:rPr lang="en-US" b="1" dirty="0" smtClean="0"/>
              <a:t>When you make an airplane fly-by-wire: you connect </a:t>
            </a:r>
            <a:r>
              <a:rPr lang="en-US" b="1" baseline="0" dirty="0" smtClean="0"/>
              <a:t>a microprocessor to an airplane's control  surface.</a:t>
            </a:r>
          </a:p>
          <a:p>
            <a:endParaRPr lang="en-US" dirty="0" smtClean="0"/>
          </a:p>
          <a:p>
            <a:r>
              <a:rPr lang="en-US" dirty="0" smtClean="0"/>
              <a:t>&gt;&gt;&gt; I gave you a simplified</a:t>
            </a:r>
            <a:r>
              <a:rPr lang="en-US" baseline="0" dirty="0" smtClean="0"/>
              <a:t> design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Key techniques: hardware/software diversity and voting.  We will see these techniques being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in the rest</a:t>
            </a:r>
            <a:r>
              <a:rPr lang="en-US" b="1" baseline="0" dirty="0" smtClean="0"/>
              <a:t> of today’s lecture, </a:t>
            </a:r>
            <a:r>
              <a:rPr lang="en-US" b="1" dirty="0" smtClean="0"/>
              <a:t>first we'll talk about why traditional state machine replication won't</a:t>
            </a:r>
            <a:r>
              <a:rPr lang="en-US" b="1" baseline="0" dirty="0" smtClean="0"/>
              <a:t> cut it for BFT.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I'll describe a Practical BFT replication algorithm, wrap up with performance and discussion.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let's review traditional state machine replication</a:t>
            </a:r>
            <a:r>
              <a:rPr lang="en-US" b="1" baseline="0" dirty="0" smtClean="0"/>
              <a:t> like Paxos.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rgbClr val="FF0000"/>
                </a:solidFill>
              </a:rPr>
              <a:t>&gt;&gt;&gt; These numbers mean that the quorums form </a:t>
            </a:r>
            <a:r>
              <a:rPr lang="en-US" b="1" dirty="0" smtClean="0">
                <a:solidFill>
                  <a:srgbClr val="FF0000"/>
                </a:solidFill>
              </a:rPr>
              <a:t>overlap</a:t>
            </a:r>
            <a:r>
              <a:rPr lang="en-US" b="0" baseline="0" dirty="0" smtClean="0">
                <a:solidFill>
                  <a:srgbClr val="FF0000"/>
                </a:solidFill>
              </a:rPr>
              <a:t> from one operation to the next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0" dirty="0" smtClean="0"/>
              <a:t>SEGUE: Okay,</a:t>
            </a:r>
            <a:r>
              <a:rPr lang="en-US" b="0" baseline="0" dirty="0" smtClean="0"/>
              <a:t> so why doesn’t this work for Byzantine Fault Tolerance?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B6F1B8-1754-C446-A4A7-076A41E514EB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i="1" dirty="0" smtClean="0"/>
              <a:t>So why can’t we use traditional state machine replication for Byzantine</a:t>
            </a:r>
            <a:r>
              <a:rPr lang="en-US" altLang="en-US" b="1" i="1" baseline="0" dirty="0" smtClean="0"/>
              <a:t> Fault Tolerance? </a:t>
            </a:r>
            <a:r>
              <a:rPr lang="en-US" altLang="en-US" b="1" i="0" baseline="0" dirty="0" smtClean="0"/>
              <a:t>two reasons.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0" dirty="0" smtClean="0"/>
              <a:t>1. First, remember </a:t>
            </a:r>
            <a:r>
              <a:rPr lang="en-US" altLang="en-US" b="0" baseline="0" dirty="0" smtClean="0"/>
              <a:t>primary told others what seqno &amp; value was, and they trusted this!  Same </a:t>
            </a:r>
            <a:r>
              <a:rPr lang="en-US" altLang="en-US" b="0" baseline="0" dirty="0" err="1" smtClean="0"/>
              <a:t>seqno</a:t>
            </a:r>
            <a:r>
              <a:rPr lang="en-US" altLang="en-US" b="0" baseline="0" dirty="0" smtClean="0"/>
              <a:t>, diff requests breaks state machine replication.</a:t>
            </a:r>
            <a:endParaRPr lang="en-US" altLang="en-US" b="0" dirty="0" smtClean="0"/>
          </a:p>
          <a:p>
            <a:pPr eaLnBrk="1" hangingPunct="1"/>
            <a:endParaRPr lang="en-US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&gt;&gt;&gt; 2. </a:t>
            </a:r>
            <a:r>
              <a:rPr lang="en-US" altLang="en-US" b="0" i="1" baseline="0" dirty="0" smtClean="0"/>
              <a:t>f</a:t>
            </a:r>
            <a:r>
              <a:rPr lang="en-US" altLang="en-US" b="0" baseline="0" dirty="0" smtClean="0"/>
              <a:t>+1 nodes is a majority and so even if </a:t>
            </a:r>
            <a:r>
              <a:rPr lang="en-US" altLang="en-US" b="0" i="1" baseline="0" dirty="0" smtClean="0"/>
              <a:t>f</a:t>
            </a:r>
            <a:r>
              <a:rPr lang="en-US" altLang="en-US" b="0" baseline="0" dirty="0" smtClean="0"/>
              <a:t> fail, one node will still keep the state of the correct answer, and we trust that that node is not lying and was not lied to by the nodes that failed.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SEGUE: So let's see this last point in more detail...</a:t>
            </a:r>
            <a:endParaRPr lang="en-US" altLang="en-US" b="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 smtClean="0"/>
              <a:t>So consider this Paxos</a:t>
            </a:r>
            <a:r>
              <a:rPr lang="en-US" altLang="en-US" sz="1400" b="1" baseline="0" dirty="0" smtClean="0"/>
              <a:t> example.  </a:t>
            </a:r>
            <a:r>
              <a:rPr lang="en-US" altLang="en-US" sz="1400" b="1" dirty="0" smtClean="0"/>
              <a:t>N0 is the leader</a:t>
            </a:r>
            <a:r>
              <a:rPr lang="en-US" altLang="en-US" sz="1400" b="1" baseline="0" dirty="0" smtClean="0"/>
              <a:t> and</a:t>
            </a:r>
            <a:r>
              <a:rPr lang="en-US" altLang="en-US" sz="1400" b="1" dirty="0" smtClean="0"/>
              <a:t> </a:t>
            </a:r>
            <a:r>
              <a:rPr lang="en-US" altLang="en-US" sz="1400" b="1" baseline="0" dirty="0" smtClean="0"/>
              <a:t>broadcasts a prepare message.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N1 &amp; N2 respond OK.  </a:t>
            </a:r>
            <a:r>
              <a:rPr lang="en-US" altLang="en-US" sz="1400" dirty="0" err="1" smtClean="0"/>
              <a:t>n</a:t>
            </a:r>
            <a:r>
              <a:rPr lang="en-US" altLang="en-US" sz="1400" baseline="-25000" dirty="0" err="1" smtClean="0"/>
              <a:t>h</a:t>
            </a:r>
            <a:r>
              <a:rPr lang="en-US" altLang="en-US" sz="1400" baseline="0" dirty="0" smtClean="0"/>
              <a:t> is highest proposal number seen (N0:1).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Then, N0</a:t>
            </a:r>
            <a:r>
              <a:rPr lang="en-US" altLang="en-US" b="1" baseline="0" dirty="0" smtClean="0"/>
              <a:t> broadcasts Accept message, and let's suppose the network between N0 and N1 breaks or is slow.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&gt;&gt;&gt; N2, our bad node, then replies OK, so N0 has a </a:t>
            </a:r>
            <a:r>
              <a:rPr lang="en-US" altLang="en-US" u="sng" baseline="0" dirty="0" smtClean="0"/>
              <a:t>majority accept quorum of f+1 nodes</a:t>
            </a:r>
            <a:r>
              <a:rPr lang="en-US" altLang="en-US" baseline="0" dirty="0" smtClean="0"/>
              <a:t> to go ahead and decide its proposed value &gt;&gt;&gt; say xyz</a:t>
            </a:r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9421"/>
            <a:ext cx="8763000" cy="500812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1400"/>
              </a:spcBef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80000"/>
              </a:lnSpc>
              <a:spcBef>
                <a:spcPts val="800"/>
              </a:spcBef>
              <a:defRPr sz="2400"/>
            </a:lvl3pPr>
            <a:lvl4pPr>
              <a:lnSpc>
                <a:spcPct val="80000"/>
              </a:lnSpc>
              <a:spcBef>
                <a:spcPts val="800"/>
              </a:spcBef>
              <a:defRPr sz="2200"/>
            </a:lvl4pPr>
            <a:lvl5pPr>
              <a:lnSpc>
                <a:spcPct val="8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marR="0" lvl="1" indent="-28575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/>
            </a:pPr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94035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7" r:id="rId8"/>
    <p:sldLayoutId id="2147483688" r:id="rId9"/>
    <p:sldLayoutId id="214748368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Byzantine Fault Tolerance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11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</a:t>
            </a:r>
            <a:r>
              <a:rPr lang="en-US" dirty="0" smtClean="0"/>
              <a:t>Canini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175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Accept(N0:1</a:t>
            </a:r>
            <a:r>
              <a:rPr lang="en-US" altLang="en-US" dirty="0"/>
              <a:t>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=xyz)</a:t>
            </a:r>
            <a:endParaRPr lang="en-US" altLang="en-US" dirty="0"/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Accept(N0:1,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=xyz)</a:t>
            </a:r>
            <a:endParaRPr lang="en-US" altLang="en-US" dirty="0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mtClean="0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smtClean="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h</a:t>
            </a:r>
            <a:r>
              <a:rPr lang="en-US" altLang="en-US" sz="2000" dirty="0" smtClean="0"/>
              <a:t>=N2:1</a:t>
            </a:r>
            <a:endParaRPr lang="en-US" altLang="en-US" sz="2000" dirty="0"/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Prepare(N2:1)</a:t>
            </a:r>
            <a:endParaRPr lang="en-US" alt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h</a:t>
            </a:r>
            <a:r>
              <a:rPr lang="en-US" altLang="en-US" sz="2000" dirty="0" smtClean="0"/>
              <a:t>=N2:1</a:t>
            </a:r>
            <a:endParaRPr lang="en-US" altLang="en-US" sz="2000" dirty="0"/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Accept(N1:1</a:t>
            </a:r>
            <a:r>
              <a:rPr lang="en-US" altLang="en-US" dirty="0"/>
              <a:t>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FF0000"/>
                </a:solidFill>
              </a:rPr>
              <a:t>Conflicting decisions!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 smtClean="0"/>
              <a:t>Generals camped outside a city, waiting to attack</a:t>
            </a:r>
          </a:p>
          <a:p>
            <a:endParaRPr lang="en-US" dirty="0"/>
          </a:p>
          <a:p>
            <a:r>
              <a:rPr lang="en-US" dirty="0" smtClean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common battle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</a:p>
          <a:p>
            <a:pPr lvl="1"/>
            <a:r>
              <a:rPr lang="en-US" sz="3000" dirty="0" smtClean="0"/>
              <a:t>Attack or wait </a:t>
            </a:r>
            <a:r>
              <a:rPr lang="en-US" sz="3000" b="1" dirty="0" smtClean="0"/>
              <a:t>together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/>
              </a:rPr>
              <a:t> success</a:t>
            </a:r>
            <a:endParaRPr lang="en-US" sz="3000" dirty="0" smtClean="0"/>
          </a:p>
          <a:p>
            <a:pPr lvl="1"/>
            <a:r>
              <a:rPr lang="en-US" sz="3000" dirty="0" smtClean="0"/>
              <a:t>However</a:t>
            </a:r>
            <a:r>
              <a:rPr lang="en-US" sz="3000" dirty="0"/>
              <a:t>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</a:t>
            </a:r>
            <a:r>
              <a:rPr lang="en-US" sz="3000" dirty="0" smtClean="0"/>
              <a:t>others</a:t>
            </a:r>
          </a:p>
          <a:p>
            <a:endParaRPr lang="en-US" dirty="0" smtClean="0"/>
          </a:p>
          <a:p>
            <a:r>
              <a:rPr lang="en-US" dirty="0" smtClean="0"/>
              <a:t>Problem: Find an algorithm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 to theoretical fundamentals: Byzantine generals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</p:spTree>
    <p:extLst>
      <p:ext uri="{BB962C8B-B14F-4D97-AF65-F5344CB8AC3E}">
        <p14:creationId xmlns:p14="http://schemas.microsoft.com/office/powerpoint/2010/main" val="1734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9421"/>
            <a:ext cx="8763000" cy="245466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Clients </a:t>
            </a:r>
            <a:r>
              <a:rPr lang="en-US" altLang="en-US" b="1" dirty="0" smtClean="0"/>
              <a:t>sign</a:t>
            </a:r>
            <a:r>
              <a:rPr lang="en-US" altLang="en-US" dirty="0" smtClean="0"/>
              <a:t> input data before storing it, then 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verify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 smtClean="0"/>
              <a:t>signatures on data retrieved from service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Example: </a:t>
            </a:r>
            <a:r>
              <a:rPr lang="en-US" altLang="en-US" dirty="0" smtClean="0"/>
              <a:t>Store signed file f1=“</a:t>
            </a:r>
            <a:r>
              <a:rPr lang="en-US" altLang="en-US" dirty="0" err="1" smtClean="0"/>
              <a:t>aaa</a:t>
            </a:r>
            <a:r>
              <a:rPr lang="en-US" altLang="en-US" dirty="0" smtClean="0"/>
              <a:t>” with server</a:t>
            </a:r>
          </a:p>
          <a:p>
            <a:pPr lvl="1"/>
            <a:r>
              <a:rPr lang="en-US" altLang="en-US" dirty="0" smtClean="0"/>
              <a:t>Verify that returned f1 </a:t>
            </a:r>
            <a:r>
              <a:rPr lang="en-US" altLang="en-US" dirty="0"/>
              <a:t>is </a:t>
            </a:r>
            <a:r>
              <a:rPr lang="en-US" altLang="en-US" dirty="0" smtClean="0"/>
              <a:t>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Put burden on client instead?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But a Byzantine node can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replay</a:t>
            </a:r>
            <a:r>
              <a:rPr lang="en-US" sz="28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stale,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signed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data</a:t>
            </a:r>
            <a:r>
              <a:rPr lang="en-US" sz="28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in its response</a:t>
            </a: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Inefficient: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Clients have to perform computations and sign data</a:t>
            </a: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Practical BFT replication algorithm</a:t>
            </a:r>
          </a:p>
          <a:p>
            <a:pPr marL="522288" indent="0">
              <a:buNone/>
            </a:pPr>
            <a:r>
              <a:rPr lang="en-US" sz="2800" b="1" dirty="0" smtClean="0"/>
              <a:t>[</a:t>
            </a:r>
            <a:r>
              <a:rPr lang="en-US" sz="2800" b="1" dirty="0" err="1" smtClean="0"/>
              <a:t>Liskov</a:t>
            </a:r>
            <a:r>
              <a:rPr lang="en-US" sz="2800" b="1" dirty="0" smtClean="0"/>
              <a:t> &amp; Castro, 2001]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/>
              <a:t>Performance and Discussion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3</a:t>
            </a:r>
            <a:r>
              <a:rPr lang="en-US" i="1" dirty="0" smtClean="0"/>
              <a:t>f</a:t>
            </a:r>
            <a:r>
              <a:rPr lang="en-US" dirty="0" smtClean="0"/>
              <a:t>+1 </a:t>
            </a:r>
            <a:r>
              <a:rPr lang="en-US" b="1" dirty="0" smtClean="0"/>
              <a:t>replicas</a:t>
            </a:r>
            <a:r>
              <a:rPr lang="en-US" dirty="0" smtClean="0"/>
              <a:t> to survive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b="1" dirty="0" smtClean="0"/>
              <a:t>failures</a:t>
            </a:r>
          </a:p>
          <a:p>
            <a:pPr lvl="1"/>
            <a:r>
              <a:rPr lang="en-US" dirty="0" smtClean="0"/>
              <a:t>Shown to be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 smtClean="0"/>
              <a:t> (</a:t>
            </a:r>
            <a:r>
              <a:rPr lang="en-US" b="1" dirty="0" err="1" smtClean="0"/>
              <a:t>Lamport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b="1" dirty="0" smtClean="0"/>
              <a:t>three phases (not two)</a:t>
            </a:r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state machine replication</a:t>
            </a:r>
          </a:p>
          <a:p>
            <a:pPr lvl="1"/>
            <a:r>
              <a:rPr lang="en-US" dirty="0" smtClean="0"/>
              <a:t>Arbitrary service accessed by operations, </a:t>
            </a:r>
            <a:r>
              <a:rPr lang="en-US" i="1" dirty="0" smtClean="0"/>
              <a:t>e.g.,</a:t>
            </a:r>
          </a:p>
          <a:p>
            <a:pPr lvl="2"/>
            <a:r>
              <a:rPr lang="en-US" dirty="0" smtClean="0"/>
              <a:t>File system ops read and write files and directories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Tolerates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Byzantine-faulty clients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BFT: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Operations are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deterministic</a:t>
            </a:r>
          </a:p>
          <a:p>
            <a:pPr lvl="1"/>
            <a:r>
              <a:rPr lang="en-US" dirty="0" smtClean="0"/>
              <a:t>Replicas </a:t>
            </a:r>
            <a:r>
              <a:rPr lang="en-US" b="1" dirty="0" smtClean="0"/>
              <a:t>start in same state</a:t>
            </a:r>
          </a:p>
          <a:p>
            <a:endParaRPr lang="en-US" dirty="0"/>
          </a:p>
          <a:p>
            <a:r>
              <a:rPr lang="en-US" dirty="0" smtClean="0"/>
              <a:t>Then if replicas execute the </a:t>
            </a:r>
            <a:r>
              <a:rPr lang="en-US" b="1" dirty="0" smtClean="0"/>
              <a:t>same requests </a:t>
            </a:r>
            <a:r>
              <a:rPr lang="en-US" dirty="0" smtClean="0"/>
              <a:t>in the </a:t>
            </a:r>
            <a:r>
              <a:rPr lang="en-US" b="1" dirty="0" smtClean="0"/>
              <a:t>same order:</a:t>
            </a:r>
          </a:p>
          <a:p>
            <a:pPr lvl="1"/>
            <a:r>
              <a:rPr lang="en-US" dirty="0" smtClean="0"/>
              <a:t>Correct replicas will produce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identical results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</a:t>
            </a:r>
            <a:r>
              <a:rPr lang="en-US" b="1" dirty="0" smtClean="0"/>
              <a:t>can’t</a:t>
            </a:r>
            <a:r>
              <a:rPr lang="en-US" dirty="0" smtClean="0"/>
              <a:t> cause internal inconsistencies to the data in the servers</a:t>
            </a:r>
          </a:p>
          <a:p>
            <a:pPr lvl="1"/>
            <a:r>
              <a:rPr lang="en-US" dirty="0" smtClean="0"/>
              <a:t>State machine replication property</a:t>
            </a:r>
          </a:p>
          <a:p>
            <a:pPr lvl="1"/>
            <a:r>
              <a:rPr lang="en-US" dirty="0"/>
              <a:t>Make sure clients don’t stop halfway through and leave the system in a bad state</a:t>
            </a:r>
          </a:p>
          <a:p>
            <a:pPr lvl="1"/>
            <a:endParaRPr lang="en-US" dirty="0"/>
          </a:p>
          <a:p>
            <a:r>
              <a:rPr lang="en-US" dirty="0" smtClean="0"/>
              <a:t>Clients </a:t>
            </a:r>
            <a:r>
              <a:rPr lang="en-US" b="1" dirty="0" smtClean="0"/>
              <a:t>can</a:t>
            </a:r>
            <a:r>
              <a:rPr lang="en-US" dirty="0" smtClean="0"/>
              <a:t> write bogus data to the system</a:t>
            </a:r>
          </a:p>
          <a:p>
            <a:pPr lvl="1"/>
            <a:r>
              <a:rPr lang="en-US" dirty="0" smtClean="0"/>
              <a:t>System should authenticate clients and separate their data just like any other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2"/>
            <a:r>
              <a:rPr lang="en-US" dirty="0" smtClean="0"/>
              <a:t>This is a separate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9421"/>
            <a:ext cx="8763000" cy="297899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</a:t>
            </a:r>
            <a:r>
              <a:rPr lang="en-US" i="1" dirty="0" smtClean="0"/>
              <a:t>f</a:t>
            </a:r>
            <a:r>
              <a:rPr lang="en-US" dirty="0" smtClean="0"/>
              <a:t>+1 </a:t>
            </a:r>
            <a:r>
              <a:rPr lang="en-US" b="1" dirty="0" smtClean="0"/>
              <a:t>identical</a:t>
            </a:r>
            <a:r>
              <a:rPr lang="en-US" dirty="0" smtClean="0"/>
              <a:t> replies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The replies may be deceptive</a:t>
            </a:r>
            <a:endParaRPr lang="en-US" dirty="0"/>
          </a:p>
          <a:p>
            <a:pPr lvl="2"/>
            <a:r>
              <a:rPr lang="en-US" i="1" dirty="0" smtClean="0"/>
              <a:t>i.e.</a:t>
            </a:r>
            <a:r>
              <a:rPr lang="en-US" dirty="0" smtClean="0"/>
              <a:t> replica returns “correct” answer, but locally does otherwise!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≥ one </a:t>
            </a:r>
            <a:r>
              <a:rPr lang="en-US" dirty="0" smtClean="0"/>
              <a:t>reply 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actually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from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non-faulty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replica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clients do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152" y="562995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629951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676757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860785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485167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617549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261258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705849" y="4775264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6128602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676756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Traditional state machine replication tolerates </a:t>
            </a:r>
            <a:r>
              <a:rPr lang="en-US" altLang="en-US" sz="3200" b="1" dirty="0" smtClean="0"/>
              <a:t>fail-stop failures:</a:t>
            </a:r>
          </a:p>
          <a:p>
            <a:pPr lvl="1"/>
            <a:r>
              <a:rPr lang="en-US" altLang="en-US" sz="3200" dirty="0" smtClean="0"/>
              <a:t>Node crashes</a:t>
            </a:r>
          </a:p>
          <a:p>
            <a:pPr lvl="1"/>
            <a:r>
              <a:rPr lang="en-US" altLang="en-US" sz="3200" dirty="0" smtClean="0"/>
              <a:t>Network breaks or partitions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State machine replication with </a:t>
            </a:r>
            <a:r>
              <a:rPr lang="en-US" altLang="en-US" sz="3200" b="1" i="1" dirty="0" smtClean="0"/>
              <a:t>N</a:t>
            </a:r>
            <a:r>
              <a:rPr lang="en-US" altLang="en-US" sz="3200" b="1" dirty="0" smtClean="0"/>
              <a:t> = 2</a:t>
            </a:r>
            <a:r>
              <a:rPr lang="en-US" altLang="en-US" sz="3200" b="1" i="1" dirty="0" smtClean="0"/>
              <a:t>f</a:t>
            </a:r>
            <a:r>
              <a:rPr lang="en-US" altLang="en-US" sz="3200" b="1" dirty="0" smtClean="0"/>
              <a:t>+1</a:t>
            </a:r>
            <a:r>
              <a:rPr lang="en-US" altLang="en-US" sz="3200" dirty="0" smtClean="0"/>
              <a:t> replicas can tolerate </a:t>
            </a:r>
            <a:r>
              <a:rPr lang="en-US" altLang="en-US" sz="3200" b="1" i="1" dirty="0" smtClean="0"/>
              <a:t>f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 smtClean="0"/>
              <a:t>Two algorithms:</a:t>
            </a:r>
            <a:r>
              <a:rPr lang="en-US" altLang="en-US" dirty="0" smtClean="0"/>
              <a:t> Paxos, RAFT</a:t>
            </a:r>
            <a:endParaRPr lang="en-US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 far: Fail-stop failures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Carry out a protocol that ensures that</a:t>
            </a:r>
          </a:p>
          <a:p>
            <a:pPr lvl="1"/>
            <a:r>
              <a:rPr lang="en-US" dirty="0" smtClean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spc="-150" dirty="0" smtClean="0"/>
              <a:t>Enough replicas process each request to ensure that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non-faulty </a:t>
            </a:r>
            <a:r>
              <a:rPr lang="en-US" dirty="0" smtClean="0"/>
              <a:t>replicas process the </a:t>
            </a:r>
            <a:r>
              <a:rPr lang="en-US" b="1" dirty="0" smtClean="0"/>
              <a:t>same</a:t>
            </a:r>
            <a:r>
              <a:rPr lang="en-US" dirty="0" smtClean="0"/>
              <a:t> </a:t>
            </a:r>
            <a:r>
              <a:rPr lang="en-US" b="1" dirty="0" smtClean="0"/>
              <a:t>requests </a:t>
            </a:r>
          </a:p>
          <a:p>
            <a:pPr lvl="2"/>
            <a:r>
              <a:rPr lang="en-US" dirty="0" smtClean="0"/>
              <a:t>In the </a:t>
            </a:r>
            <a:r>
              <a:rPr lang="en-US" b="1" dirty="0" smtClean="0"/>
              <a:t>same order</a:t>
            </a:r>
          </a:p>
          <a:p>
            <a:endParaRPr lang="en-US" dirty="0" smtClean="0"/>
          </a:p>
          <a:p>
            <a:r>
              <a:rPr lang="en-US" dirty="0" smtClean="0"/>
              <a:t>Non-faulty replicas obey </a:t>
            </a:r>
            <a:r>
              <a:rPr lang="en-US" dirty="0"/>
              <a:t>the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replicas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Primary-Backup protocol: Group runs in a </a:t>
            </a:r>
            <a:r>
              <a:rPr lang="en-US" b="1" dirty="0" smtClean="0"/>
              <a:t>view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b="1" dirty="0" smtClean="0"/>
              <a:t>number</a:t>
            </a:r>
            <a:r>
              <a:rPr lang="en-US" dirty="0" smtClean="0"/>
              <a:t> designates the </a:t>
            </a:r>
            <a:r>
              <a:rPr lang="en-US" b="1" dirty="0" smtClean="0"/>
              <a:t>primary</a:t>
            </a:r>
            <a:r>
              <a:rPr lang="en-US" dirty="0" smtClean="0"/>
              <a:t> replica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Primary is the node whose </a:t>
            </a:r>
            <a:r>
              <a:rPr lang="en-US" b="1" dirty="0"/>
              <a:t>id </a:t>
            </a:r>
            <a:r>
              <a:rPr lang="en-US" b="1" dirty="0" smtClean="0"/>
              <a:t>(modulo </a:t>
            </a:r>
            <a:r>
              <a:rPr lang="en-US" b="1" dirty="0"/>
              <a:t>view </a:t>
            </a:r>
            <a:r>
              <a:rPr lang="en-US" b="1" dirty="0" smtClean="0"/>
              <a:t>#)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Primary-Backup protocol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picks the ordering of requests</a:t>
            </a:r>
          </a:p>
          <a:p>
            <a:pPr lvl="1"/>
            <a:r>
              <a:rPr lang="en-US" dirty="0" smtClean="0"/>
              <a:t>But the </a:t>
            </a:r>
            <a:r>
              <a:rPr lang="en-US" b="1" dirty="0" smtClean="0"/>
              <a:t>primary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might be a liar!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Backups ensure primary behaves correctly</a:t>
            </a:r>
          </a:p>
          <a:p>
            <a:pPr lvl="1"/>
            <a:r>
              <a:rPr lang="en-US" dirty="0" smtClean="0"/>
              <a:t>Check and certify correct ordering</a:t>
            </a:r>
          </a:p>
          <a:p>
            <a:pPr lvl="1"/>
            <a:r>
              <a:rPr lang="en-US" dirty="0" smtClean="0"/>
              <a:t>Trigger </a:t>
            </a:r>
            <a:r>
              <a:rPr lang="en-US" b="1" dirty="0" smtClean="0"/>
              <a:t>view changes </a:t>
            </a:r>
            <a:r>
              <a:rPr lang="en-US" dirty="0" smtClean="0"/>
              <a:t>to replace faulty primary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372680"/>
            <a:ext cx="876300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3200" spc="-150" dirty="0" smtClean="0"/>
              <a:t>One op’s quorum </a:t>
            </a:r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</a:rPr>
              <a:t>overlaps</a:t>
            </a:r>
            <a:r>
              <a:rPr lang="en-US" sz="3200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spc="-150" dirty="0" smtClean="0"/>
              <a:t>with next op’s quorum</a:t>
            </a:r>
            <a:endParaRPr lang="en-US" sz="3200" spc="-100" dirty="0" smtClean="0"/>
          </a:p>
          <a:p>
            <a:pPr lvl="1">
              <a:lnSpc>
                <a:spcPct val="75000"/>
              </a:lnSpc>
            </a:pPr>
            <a:r>
              <a:rPr lang="en-US" spc="-100" dirty="0" smtClean="0"/>
              <a:t>There are </a:t>
            </a:r>
            <a:r>
              <a:rPr lang="en-US" b="1" spc="-100" dirty="0" smtClean="0"/>
              <a:t>3</a:t>
            </a:r>
            <a:r>
              <a:rPr lang="en-US" b="1" i="1" spc="-100" dirty="0" smtClean="0"/>
              <a:t>f</a:t>
            </a:r>
            <a:r>
              <a:rPr lang="en-US" b="1" spc="-100" dirty="0" smtClean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</a:rPr>
              <a:t>So overlap is ≥ </a:t>
            </a:r>
            <a:r>
              <a:rPr lang="en-US" sz="3200" b="1" i="1" spc="-1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sz="3200" i="1" spc="-100" dirty="0" smtClean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sz="3200" i="1" spc="-100" dirty="0" smtClean="0">
                <a:sym typeface="Wingdings"/>
              </a:rPr>
              <a:t>f</a:t>
            </a:r>
            <a:r>
              <a:rPr lang="en-US" sz="3200" spc="-100" dirty="0" smtClean="0">
                <a:sym typeface="Wingdings"/>
              </a:rPr>
              <a:t>+1 replicas must contain </a:t>
            </a:r>
            <a:r>
              <a:rPr lang="en-US" sz="3200" spc="-100" dirty="0" smtClean="0"/>
              <a:t>≥ </a:t>
            </a: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quorums		    			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 = 1)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7558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uorum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rgbClr val="D7E4BD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rgbClr val="FCD5B5">
                <a:alpha val="70196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425038"/>
            <a:ext cx="8763000" cy="3032507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Quorum certificate: </a:t>
            </a:r>
            <a:r>
              <a:rPr lang="en-US" sz="3200" dirty="0" smtClean="0"/>
              <a:t>a</a:t>
            </a:r>
            <a:r>
              <a:rPr lang="en-US" sz="3200" spc="-150" dirty="0" smtClean="0"/>
              <a:t> collection of 2</a:t>
            </a:r>
            <a:r>
              <a:rPr lang="en-US" sz="3200" i="1" spc="-150" dirty="0" smtClean="0"/>
              <a:t>f</a:t>
            </a:r>
            <a:r>
              <a:rPr lang="en-US" sz="3200" spc="-150" dirty="0" smtClean="0"/>
              <a:t> + 1 signed, </a:t>
            </a:r>
            <a:r>
              <a:rPr lang="en-US" sz="3200" b="1" spc="-150" dirty="0" smtClean="0"/>
              <a:t>identical</a:t>
            </a:r>
            <a:r>
              <a:rPr lang="en-US" sz="3200" spc="-150" dirty="0" smtClean="0"/>
              <a:t> messages from a Byzantine quorum</a:t>
            </a:r>
            <a:endParaRPr lang="en-US" sz="3200" b="1" spc="-15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All messages agree on the </a:t>
            </a:r>
            <a:r>
              <a:rPr lang="en-US" sz="3200" b="1" dirty="0" smtClean="0"/>
              <a:t>same statement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certificates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7558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uorum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rgbClr val="D7E4BD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rgbClr val="FCD5B5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client and replica has a </a:t>
            </a:r>
            <a:r>
              <a:rPr lang="en-US" b="1" dirty="0" smtClean="0"/>
              <a:t>private-public keypair</a:t>
            </a:r>
          </a:p>
          <a:p>
            <a:endParaRPr lang="en-US" dirty="0" smtClean="0"/>
          </a:p>
          <a:p>
            <a:r>
              <a:rPr lang="en-US" b="1" dirty="0" smtClean="0"/>
              <a:t>Secret keys: </a:t>
            </a:r>
            <a:r>
              <a:rPr lang="en-US" dirty="0" smtClean="0"/>
              <a:t>symmetric cryptography</a:t>
            </a:r>
          </a:p>
          <a:p>
            <a:pPr lvl="1"/>
            <a:r>
              <a:rPr lang="en-US" dirty="0" smtClean="0"/>
              <a:t>Key is known only to the two communicating parties</a:t>
            </a:r>
          </a:p>
          <a:p>
            <a:pPr lvl="1"/>
            <a:r>
              <a:rPr lang="en-US" dirty="0" smtClean="0"/>
              <a:t>Bootstrapped using the public keys</a:t>
            </a:r>
          </a:p>
          <a:p>
            <a:endParaRPr lang="en-US" dirty="0"/>
          </a:p>
          <a:p>
            <a:r>
              <a:rPr lang="en-US" b="1" dirty="0" smtClean="0"/>
              <a:t>Each client, replica </a:t>
            </a:r>
            <a:r>
              <a:rPr lang="en-US" dirty="0" smtClean="0"/>
              <a:t>has the following secret keys:</a:t>
            </a:r>
          </a:p>
          <a:p>
            <a:pPr lvl="1"/>
            <a:r>
              <a:rPr lang="en-US" dirty="0" smtClean="0"/>
              <a:t>One key per replica for sending messages</a:t>
            </a:r>
          </a:p>
          <a:p>
            <a:pPr lvl="1"/>
            <a:r>
              <a:rPr lang="en-US" dirty="0" smtClean="0"/>
              <a:t>One key per replica for receiving messages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spc="-150" dirty="0" smtClean="0"/>
              <a:t>Primary chooses the request’s </a:t>
            </a:r>
            <a:r>
              <a:rPr lang="en-US" b="1" i="1" spc="-150" dirty="0" smtClean="0">
                <a:solidFill>
                  <a:schemeClr val="accent6">
                    <a:lumMod val="75000"/>
                  </a:schemeClr>
                </a:solidFill>
              </a:rPr>
              <a:t>sequence number </a:t>
            </a:r>
            <a:r>
              <a:rPr lang="en-US" spc="-150" dirty="0" smtClean="0"/>
              <a:t>(</a:t>
            </a:r>
            <a:r>
              <a:rPr lang="en-US" i="1" spc="-150" dirty="0" smtClean="0"/>
              <a:t>n</a:t>
            </a:r>
            <a:r>
              <a:rPr lang="en-US" spc="-150" dirty="0" smtClean="0"/>
              <a:t>)</a:t>
            </a:r>
          </a:p>
          <a:p>
            <a:pPr lvl="1"/>
            <a:r>
              <a:rPr lang="en-US" dirty="0" smtClean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requests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  <a:endPara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Backups </a:t>
            </a:r>
            <a:r>
              <a:rPr lang="en-US" sz="2800" b="1" dirty="0" smtClean="0"/>
              <a:t>locally</a:t>
            </a:r>
            <a:r>
              <a:rPr lang="en-US" sz="2800" dirty="0" smtClean="0"/>
              <a:t> verify they’ve seen </a:t>
            </a:r>
            <a:r>
              <a:rPr lang="en-US" sz="2800" b="1" dirty="0" smtClean="0"/>
              <a:t>≤ one </a:t>
            </a:r>
            <a:r>
              <a:rPr lang="en-US" sz="2800" dirty="0" smtClean="0"/>
              <a:t>client request for sequence number </a:t>
            </a:r>
            <a:r>
              <a:rPr lang="en-US" sz="2800" i="1" dirty="0" smtClean="0"/>
              <a:t>n</a:t>
            </a:r>
          </a:p>
          <a:p>
            <a:pPr lvl="1"/>
            <a:r>
              <a:rPr lang="en-US" sz="2400" dirty="0" smtClean="0"/>
              <a:t>If local check passes, replica broadcasts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message</a:t>
            </a:r>
          </a:p>
          <a:p>
            <a:pPr lvl="2"/>
            <a:r>
              <a:rPr lang="en-US" sz="2000" dirty="0" smtClean="0"/>
              <a:t>Each replica makes this decision </a:t>
            </a:r>
            <a:r>
              <a:rPr lang="en-US" sz="2000" b="1" dirty="0" smtClean="0"/>
              <a:t>independently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primary’s message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Backups wait to collect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quorum certificate</a:t>
            </a:r>
          </a:p>
          <a:p>
            <a:r>
              <a:rPr lang="en-US" dirty="0" smtClean="0"/>
              <a:t>Message is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at a replica when it has:</a:t>
            </a:r>
          </a:p>
          <a:p>
            <a:pPr lvl="1"/>
            <a:r>
              <a:rPr lang="en-US" sz="2600" b="1" dirty="0" smtClean="0"/>
              <a:t>A message </a:t>
            </a:r>
            <a:r>
              <a:rPr lang="en-US" sz="2600" dirty="0" smtClean="0"/>
              <a:t>from the primary </a:t>
            </a:r>
            <a:r>
              <a:rPr lang="en-US" sz="2600" b="1" dirty="0" smtClean="0"/>
              <a:t>proposing</a:t>
            </a:r>
            <a:r>
              <a:rPr lang="en-US" sz="2600" dirty="0" smtClean="0"/>
              <a:t> the seqno</a:t>
            </a:r>
          </a:p>
          <a:p>
            <a:pPr lvl="1"/>
            <a:r>
              <a:rPr lang="en-US" sz="2600" b="1" dirty="0" smtClean="0"/>
              <a:t>2</a:t>
            </a:r>
            <a:r>
              <a:rPr lang="en-US" sz="2600" b="1" i="1" dirty="0" smtClean="0"/>
              <a:t>f</a:t>
            </a:r>
            <a:r>
              <a:rPr lang="en-US" sz="2600" dirty="0" smtClean="0"/>
              <a:t> messages from itself and others </a:t>
            </a:r>
            <a:r>
              <a:rPr lang="en-US" sz="2600" b="1" dirty="0" smtClean="0"/>
              <a:t>accepting</a:t>
            </a:r>
            <a:r>
              <a:rPr lang="en-US" sz="2600" dirty="0" smtClean="0"/>
              <a:t> the seqno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 </a:t>
            </a:r>
            <a:r>
              <a:rPr lang="en-US" i="1" dirty="0" smtClean="0"/>
              <a:t>prepared certificate</a:t>
            </a:r>
            <a:r>
              <a:rPr lang="en-US" dirty="0"/>
              <a:t>	</a:t>
            </a:r>
            <a:r>
              <a:rPr lang="en-US" sz="2400" dirty="0" smtClean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</a:rPr>
              <a:t>Each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correct </a:t>
            </a:r>
            <a:r>
              <a:rPr lang="en-US" sz="2800" b="0" dirty="0" smtClean="0">
                <a:solidFill>
                  <a:schemeClr val="tx1"/>
                </a:solidFill>
              </a:rPr>
              <a:t>node has a prepared certificate </a:t>
            </a:r>
            <a:r>
              <a:rPr lang="en-US" sz="2800" dirty="0" smtClean="0">
                <a:solidFill>
                  <a:schemeClr val="tx1"/>
                </a:solidFill>
              </a:rPr>
              <a:t>locally,</a:t>
            </a:r>
            <a:r>
              <a:rPr lang="en-US" sz="2800" b="0" dirty="0" smtClean="0">
                <a:solidFill>
                  <a:schemeClr val="tx1"/>
                </a:solidFill>
              </a:rPr>
              <a:t> but does not </a:t>
            </a:r>
            <a:r>
              <a:rPr lang="en-US" sz="2800" u="sng" dirty="0" smtClean="0">
                <a:solidFill>
                  <a:schemeClr val="tx1"/>
                </a:solidFill>
              </a:rPr>
              <a:t>know</a:t>
            </a:r>
            <a:r>
              <a:rPr lang="en-US" sz="2800" b="0" dirty="0" smtClean="0">
                <a:solidFill>
                  <a:schemeClr val="tx1"/>
                </a:solidFill>
              </a:rPr>
              <a:t> whether the </a:t>
            </a:r>
            <a:r>
              <a:rPr lang="en-US" sz="2800" dirty="0" smtClean="0">
                <a:solidFill>
                  <a:schemeClr val="tx1"/>
                </a:solidFill>
              </a:rPr>
              <a:t>other correct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nodes </a:t>
            </a:r>
            <a:r>
              <a:rPr lang="en-US" sz="2800" b="0" dirty="0" smtClean="0">
                <a:solidFill>
                  <a:schemeClr val="tx1"/>
                </a:solidFill>
              </a:rPr>
              <a:t>do too!  So, we </a:t>
            </a:r>
            <a:r>
              <a:rPr lang="en-US" sz="2800" dirty="0" smtClean="0">
                <a:solidFill>
                  <a:srgbClr val="FF0000"/>
                </a:solidFill>
              </a:rPr>
              <a:t>can’t commit </a:t>
            </a:r>
            <a:r>
              <a:rPr lang="en-US" sz="2800" b="0" dirty="0" smtClean="0">
                <a:solidFill>
                  <a:schemeClr val="tx1"/>
                </a:solidFill>
              </a:rPr>
              <a:t>yet!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 smtClean="0"/>
              <a:t>Prepared replicas announce: </a:t>
            </a:r>
            <a:r>
              <a:rPr lang="en-US" sz="2800" b="1" spc="-150" dirty="0" smtClean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 smtClean="0"/>
              <a:t>a quorum accepts</a:t>
            </a:r>
            <a:endParaRPr lang="en-US" sz="2800" spc="-150" dirty="0"/>
          </a:p>
          <a:p>
            <a:r>
              <a:rPr lang="en-US" sz="2800" dirty="0" smtClean="0"/>
              <a:t>Replicas wait for a </a:t>
            </a:r>
            <a:r>
              <a:rPr lang="en-US" sz="2800" b="1" i="1" dirty="0" smtClean="0">
                <a:solidFill>
                  <a:srgbClr val="0000FF"/>
                </a:solidFill>
              </a:rPr>
              <a:t>committed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quorum certificate </a:t>
            </a:r>
            <a:r>
              <a:rPr lang="en-US" sz="2800" b="1" dirty="0" smtClean="0">
                <a:solidFill>
                  <a:srgbClr val="0000FF"/>
                </a:solidFill>
              </a:rPr>
              <a:t>C</a:t>
            </a:r>
            <a:r>
              <a:rPr lang="en-US" sz="2800" dirty="0" smtClean="0"/>
              <a:t>: 2</a:t>
            </a:r>
            <a:r>
              <a:rPr lang="en-US" sz="2800" i="1" dirty="0" smtClean="0"/>
              <a:t>f</a:t>
            </a:r>
            <a:r>
              <a:rPr lang="en-US" sz="2800" dirty="0" smtClean="0"/>
              <a:t>+1 different statements that a replica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 </a:t>
            </a:r>
            <a:r>
              <a:rPr lang="en-US" i="1" dirty="0" smtClean="0"/>
              <a:t>committed</a:t>
            </a:r>
            <a:r>
              <a:rPr lang="en-US" dirty="0" smtClean="0"/>
              <a:t> certificate </a:t>
            </a:r>
            <a:r>
              <a:rPr lang="en-US" sz="2400" dirty="0" smtClean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240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equest: m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Once the request is </a:t>
            </a:r>
            <a:r>
              <a:rPr lang="en-US" sz="3200" dirty="0" smtClean="0">
                <a:solidFill>
                  <a:schemeClr val="tx2"/>
                </a:solidFill>
              </a:rPr>
              <a:t>committed</a:t>
            </a:r>
            <a:r>
              <a:rPr lang="en-US" sz="3200" b="0" dirty="0" smtClean="0">
                <a:solidFill>
                  <a:schemeClr val="tx1"/>
                </a:solidFill>
              </a:rPr>
              <a:t>, replicas </a:t>
            </a:r>
            <a:r>
              <a:rPr lang="en-US" sz="3200" dirty="0" smtClean="0">
                <a:solidFill>
                  <a:schemeClr val="tx1"/>
                </a:solidFill>
              </a:rPr>
              <a:t>execute</a:t>
            </a:r>
            <a:r>
              <a:rPr lang="en-US" sz="3200" b="0" dirty="0" smtClean="0">
                <a:solidFill>
                  <a:schemeClr val="tx1"/>
                </a:solidFill>
              </a:rPr>
              <a:t> the operation and send a reply</a:t>
            </a:r>
          </a:p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directly back to the client.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3200" b="1" i="1" spc="-150" dirty="0" smtClean="0">
                <a:solidFill>
                  <a:schemeClr val="accent6">
                    <a:lumMod val="75000"/>
                  </a:schemeClr>
                </a:solidFill>
              </a:rPr>
              <a:t>Byzantine fault: </a:t>
            </a:r>
            <a:r>
              <a:rPr lang="en-US" altLang="en-US" sz="3200" spc="-150" dirty="0" smtClean="0"/>
              <a:t>Node/component </a:t>
            </a:r>
            <a:r>
              <a:rPr lang="en-US" altLang="en-US" sz="3200" b="1" spc="-150" dirty="0" smtClean="0"/>
              <a:t>fails</a:t>
            </a:r>
            <a:r>
              <a:rPr lang="en-US" altLang="en-US" sz="3200" spc="-150" dirty="0" smtClean="0"/>
              <a:t> </a:t>
            </a:r>
            <a:r>
              <a:rPr lang="en-US" altLang="en-US" sz="3200" b="1" spc="-150" dirty="0" smtClean="0"/>
              <a:t>arbitrarily</a:t>
            </a:r>
          </a:p>
          <a:p>
            <a:pPr lvl="1"/>
            <a:r>
              <a:rPr lang="en-US" altLang="en-US" sz="3200" dirty="0" smtClean="0"/>
              <a:t>Might perform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incorrect computation</a:t>
            </a:r>
          </a:p>
          <a:p>
            <a:pPr lvl="1"/>
            <a:r>
              <a:rPr lang="en-US" altLang="en-US" sz="3200" dirty="0" smtClean="0"/>
              <a:t>Might give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conflicting information </a:t>
            </a:r>
            <a:r>
              <a:rPr lang="en-US" altLang="en-US" sz="3200" dirty="0" smtClean="0"/>
              <a:t>to different parts of the system</a:t>
            </a:r>
          </a:p>
          <a:p>
            <a:pPr lvl="1"/>
            <a:r>
              <a:rPr lang="en-US" altLang="en-US" sz="3200" dirty="0" smtClean="0"/>
              <a:t>Might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collude</a:t>
            </a:r>
            <a:r>
              <a:rPr lang="en-US" altLang="en-US" sz="3200" dirty="0" smtClean="0"/>
              <a:t> with other failed nodes</a:t>
            </a:r>
            <a:endParaRPr lang="en-US" altLang="en-US" sz="3200" dirty="0" smtClean="0">
              <a:solidFill>
                <a:srgbClr val="FF0000"/>
              </a:solidFill>
            </a:endParaRPr>
          </a:p>
          <a:p>
            <a:pPr lvl="1"/>
            <a:endParaRPr lang="en-US" altLang="en-US" sz="3200" b="1" dirty="0" smtClean="0"/>
          </a:p>
          <a:p>
            <a:r>
              <a:rPr lang="en-US" altLang="en-US" sz="3200" dirty="0" smtClean="0"/>
              <a:t>Why might nodes or components fail arbitrarily?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Software bug </a:t>
            </a:r>
            <a:r>
              <a:rPr lang="en-US" altLang="en-US" sz="3200" dirty="0" smtClean="0"/>
              <a:t>present in code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Hardware failure </a:t>
            </a:r>
            <a:r>
              <a:rPr lang="en-US" altLang="en-US" sz="3200" dirty="0" smtClean="0"/>
              <a:t>occurs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Hack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attack on system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Byzantine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faults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0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 smtClean="0"/>
              <a:t>Recall: </a:t>
            </a:r>
            <a:r>
              <a:rPr lang="en-US" sz="2800" spc="-150" dirty="0" smtClean="0"/>
              <a:t>To 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 smtClean="0"/>
              <a:t>, need primary message and 2</a:t>
            </a:r>
            <a:r>
              <a:rPr lang="en-US" sz="2800" i="1" spc="-150" dirty="0" smtClean="0"/>
              <a:t>f</a:t>
            </a:r>
            <a:r>
              <a:rPr lang="en-US" sz="2800" spc="-150" dirty="0" smtClean="0"/>
              <a:t> accepts</a:t>
            </a:r>
          </a:p>
          <a:p>
            <a:pPr lvl="1"/>
            <a:r>
              <a:rPr lang="en-US" sz="2600" spc="-150" dirty="0" smtClean="0"/>
              <a:t>Backup 1: Has primary message for m, accepts for m′</a:t>
            </a:r>
          </a:p>
          <a:p>
            <a:pPr lvl="1"/>
            <a:r>
              <a:rPr lang="en-US" sz="2600" spc="-150" dirty="0" smtClean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Byzantine primary</a:t>
            </a:r>
            <a:r>
              <a:rPr lang="en-US" dirty="0" smtClean="0"/>
              <a:t>								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240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equest: m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 smtClean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 smtClean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 smtClean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backups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won’t prepare </a:t>
            </a:r>
            <a:r>
              <a:rPr lang="en-US" dirty="0" smtClean="0"/>
              <a:t>if primary lies</a:t>
            </a:r>
          </a:p>
          <a:p>
            <a:endParaRPr lang="en-US" dirty="0"/>
          </a:p>
          <a:p>
            <a:r>
              <a:rPr lang="en-US" b="1" dirty="0" smtClean="0"/>
              <a:t>Suppose they did: </a:t>
            </a:r>
            <a:r>
              <a:rPr lang="en-US" dirty="0" smtClean="0"/>
              <a:t>two distinct requests </a:t>
            </a:r>
            <a:r>
              <a:rPr lang="en-US" b="1" dirty="0" smtClean="0"/>
              <a:t>m</a:t>
            </a:r>
            <a:r>
              <a:rPr lang="en-US" dirty="0" smtClean="0"/>
              <a:t> and </a:t>
            </a:r>
            <a:r>
              <a:rPr lang="en-US" b="1" dirty="0" smtClean="0"/>
              <a:t>m′</a:t>
            </a:r>
            <a:r>
              <a:rPr lang="en-US" dirty="0" smtClean="0"/>
              <a:t> for the same sequence number 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prepared quorum certificates (each of size 2</a:t>
            </a:r>
            <a:r>
              <a:rPr lang="en-US" i="1" dirty="0" smtClean="0"/>
              <a:t>f</a:t>
            </a:r>
            <a:r>
              <a:rPr lang="en-US" dirty="0" smtClean="0"/>
              <a:t>+1) would </a:t>
            </a:r>
            <a:r>
              <a:rPr lang="en-US" b="1" dirty="0" smtClean="0"/>
              <a:t>intersect</a:t>
            </a:r>
            <a:r>
              <a:rPr lang="en-US" dirty="0" smtClean="0"/>
              <a:t> at an </a:t>
            </a:r>
            <a:r>
              <a:rPr lang="en-US" b="1" dirty="0" smtClean="0"/>
              <a:t>honest</a:t>
            </a:r>
            <a:r>
              <a:rPr lang="en-US" dirty="0" smtClean="0"/>
              <a:t> replica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that honest replica would have sent an accept message for both </a:t>
            </a:r>
            <a:r>
              <a:rPr lang="en-US" dirty="0"/>
              <a:t>m and m</a:t>
            </a:r>
            <a:r>
              <a:rPr lang="en-US" dirty="0" smtClean="0"/>
              <a:t>′</a:t>
            </a:r>
          </a:p>
          <a:p>
            <a:pPr lvl="2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So m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Byzantine primary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If a replica suspects the primary is faulty, it requests a </a:t>
            </a:r>
            <a:r>
              <a:rPr lang="en-US" altLang="en-US" b="1" i="1" dirty="0" smtClean="0">
                <a:solidFill>
                  <a:schemeClr val="accent6">
                    <a:lumMod val="75000"/>
                  </a:schemeClr>
                </a:solidFill>
              </a:rPr>
              <a:t>view change</a:t>
            </a:r>
          </a:p>
          <a:p>
            <a:pPr lvl="1"/>
            <a:r>
              <a:rPr lang="en-US" altLang="en-US" dirty="0" smtClean="0"/>
              <a:t>Sends a </a:t>
            </a:r>
            <a:r>
              <a:rPr lang="en-US" alt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viewchange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request to all replicas</a:t>
            </a:r>
          </a:p>
          <a:p>
            <a:pPr lvl="2"/>
            <a:r>
              <a:rPr lang="en-US" altLang="en-US" dirty="0" smtClean="0"/>
              <a:t>Everyone </a:t>
            </a:r>
            <a:r>
              <a:rPr lang="en-US" altLang="en-US" dirty="0" err="1" smtClean="0"/>
              <a:t>acks</a:t>
            </a:r>
            <a:r>
              <a:rPr lang="en-US" altLang="en-US" dirty="0" smtClean="0"/>
              <a:t> the view change request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New primary collects a quorum (2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+1) of responses</a:t>
            </a:r>
          </a:p>
          <a:p>
            <a:pPr lvl="1"/>
            <a:r>
              <a:rPr lang="en-US" altLang="en-US" dirty="0" smtClean="0"/>
              <a:t>Sends a </a:t>
            </a:r>
            <a:r>
              <a:rPr lang="en-US" altLang="en-US" b="1" i="1" dirty="0" smtClean="0">
                <a:solidFill>
                  <a:schemeClr val="accent6">
                    <a:lumMod val="75000"/>
                  </a:schemeClr>
                </a:solidFill>
              </a:rPr>
              <a:t>new-view</a:t>
            </a:r>
            <a:r>
              <a:rPr lang="en-US" altLang="en-US" dirty="0" smtClean="0"/>
              <a:t> 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View change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Need committed operations to </a:t>
            </a:r>
            <a:r>
              <a:rPr 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survive</a:t>
            </a:r>
            <a:r>
              <a:rPr lang="en-US" spc="-15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pc="-150" dirty="0" smtClean="0"/>
              <a:t>into next view</a:t>
            </a:r>
          </a:p>
          <a:p>
            <a:pPr lvl="1"/>
            <a:r>
              <a:rPr lang="en-US" dirty="0" smtClean="0"/>
              <a:t>Client may have gotten answer</a:t>
            </a:r>
          </a:p>
          <a:p>
            <a:endParaRPr lang="en-US" dirty="0" smtClean="0"/>
          </a:p>
          <a:p>
            <a:r>
              <a:rPr lang="en-US" dirty="0" smtClean="0"/>
              <a:t>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preserve liveness</a:t>
            </a:r>
          </a:p>
          <a:p>
            <a:pPr lvl="1"/>
            <a:r>
              <a:rPr lang="en-US" dirty="0" smtClean="0"/>
              <a:t>If replicas are too fast to do view change, but really primary is okay – then performance 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malicious replica tries to subvert the system by proposing a </a:t>
            </a:r>
            <a:r>
              <a:rPr lang="en-US" b="1" dirty="0" smtClean="0">
                <a:solidFill>
                  <a:srgbClr val="FF0000"/>
                </a:solidFill>
              </a:rPr>
              <a:t>bogus view change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view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all messages and certificates into a </a:t>
            </a:r>
            <a:r>
              <a:rPr lang="en-US" b="1" dirty="0" smtClean="0"/>
              <a:t>log</a:t>
            </a:r>
            <a:endParaRPr lang="en-US" dirty="0" smtClean="0"/>
          </a:p>
          <a:p>
            <a:pPr lvl="1"/>
            <a:r>
              <a:rPr lang="en-US" dirty="0" smtClean="0"/>
              <a:t>Can’t let log </a:t>
            </a:r>
            <a:r>
              <a:rPr lang="en-US" b="1" dirty="0" smtClean="0">
                <a:solidFill>
                  <a:srgbClr val="FF0000"/>
                </a:solidFill>
              </a:rPr>
              <a:t>grow without bound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Protocol to </a:t>
            </a:r>
            <a:r>
              <a:rPr lang="en-US" b="1" dirty="0" smtClean="0"/>
              <a:t>shrink the log </a:t>
            </a:r>
            <a:r>
              <a:rPr lang="en-US" dirty="0" smtClean="0"/>
              <a:t>when it gets too big</a:t>
            </a:r>
          </a:p>
          <a:p>
            <a:pPr lvl="1"/>
            <a:r>
              <a:rPr lang="en-US" dirty="0" smtClean="0"/>
              <a:t>Discard messages, certificates on commit?</a:t>
            </a:r>
          </a:p>
          <a:p>
            <a:pPr lvl="2"/>
            <a:r>
              <a:rPr lang="en-US" dirty="0" smtClean="0"/>
              <a:t>No!  Need them for view change</a:t>
            </a:r>
          </a:p>
          <a:p>
            <a:pPr lvl="1"/>
            <a:r>
              <a:rPr lang="en-US" dirty="0" smtClean="0"/>
              <a:t>Replicas have to agree to shrink the 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What we’ve done so far: good service provided there are no more than </a:t>
            </a:r>
            <a:r>
              <a:rPr lang="en-US" i="1" spc="-150" dirty="0" smtClean="0"/>
              <a:t>f</a:t>
            </a:r>
            <a:r>
              <a:rPr lang="en-US" spc="-150" dirty="0" smtClean="0"/>
              <a:t> failures </a:t>
            </a:r>
            <a:r>
              <a:rPr lang="en-US" b="1" spc="-150" dirty="0" smtClean="0"/>
              <a:t>over system lifetime</a:t>
            </a:r>
          </a:p>
          <a:p>
            <a:pPr lvl="1"/>
            <a:r>
              <a:rPr lang="en-US" dirty="0" smtClean="0"/>
              <a:t>But cannot </a:t>
            </a:r>
            <a:r>
              <a:rPr lang="en-US" b="1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faulty replicas!</a:t>
            </a:r>
          </a:p>
          <a:p>
            <a:endParaRPr lang="en-US" dirty="0"/>
          </a:p>
          <a:p>
            <a:r>
              <a:rPr lang="en-US" dirty="0" smtClean="0"/>
              <a:t>Therefore </a:t>
            </a:r>
            <a:r>
              <a:rPr lang="en-US" b="1" dirty="0" smtClean="0"/>
              <a:t>proactive</a:t>
            </a:r>
            <a:r>
              <a:rPr lang="en-US" dirty="0" smtClean="0"/>
              <a:t> </a:t>
            </a:r>
            <a:r>
              <a:rPr lang="en-US" b="1" dirty="0" smtClean="0"/>
              <a:t>recovery: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Recover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replica to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known good state </a:t>
            </a:r>
            <a:r>
              <a:rPr lang="en-US" dirty="0" smtClean="0"/>
              <a:t>whether faulty or not</a:t>
            </a:r>
          </a:p>
          <a:p>
            <a:endParaRPr lang="en-US" dirty="0" smtClean="0"/>
          </a:p>
          <a:p>
            <a:r>
              <a:rPr lang="en-US" dirty="0" smtClean="0"/>
              <a:t>Correct service provided no more than </a:t>
            </a:r>
            <a:r>
              <a:rPr lang="en-US" i="1" dirty="0" smtClean="0"/>
              <a:t>f</a:t>
            </a:r>
            <a:r>
              <a:rPr lang="en-US" dirty="0" smtClean="0"/>
              <a:t> failures in a small time window – </a:t>
            </a:r>
            <a:r>
              <a:rPr lang="en-US" i="1" dirty="0" smtClean="0"/>
              <a:t>e.g.,</a:t>
            </a:r>
            <a:r>
              <a:rPr lang="en-US" dirty="0" smtClean="0"/>
              <a:t> 10 minutes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Watchdog timer</a:t>
            </a:r>
          </a:p>
          <a:p>
            <a:r>
              <a:rPr lang="en-US" dirty="0" smtClean="0"/>
              <a:t>Secure co-processor</a:t>
            </a:r>
          </a:p>
          <a:p>
            <a:pPr lvl="1"/>
            <a:r>
              <a:rPr lang="en-US" dirty="0" smtClean="0"/>
              <a:t>Stores node’s </a:t>
            </a:r>
            <a:r>
              <a:rPr lang="en-US" b="1" dirty="0" smtClean="0"/>
              <a:t>private</a:t>
            </a:r>
            <a:r>
              <a:rPr lang="en-US" dirty="0" smtClean="0"/>
              <a:t> key (of private-public keypair)</a:t>
            </a:r>
          </a:p>
          <a:p>
            <a:r>
              <a:rPr lang="en-US" dirty="0" smtClean="0"/>
              <a:t>Read-only memory</a:t>
            </a:r>
          </a:p>
          <a:p>
            <a:endParaRPr lang="en-US" dirty="0"/>
          </a:p>
          <a:p>
            <a:r>
              <a:rPr lang="en-US" dirty="0" smtClean="0"/>
              <a:t>Restart node periodically:</a:t>
            </a:r>
          </a:p>
          <a:p>
            <a:pPr lvl="1"/>
            <a:r>
              <a:rPr lang="en-US" dirty="0" smtClean="0"/>
              <a:t>Saves its state (timed operation)</a:t>
            </a:r>
          </a:p>
          <a:p>
            <a:pPr lvl="1"/>
            <a:r>
              <a:rPr lang="en-US" dirty="0" smtClean="0"/>
              <a:t>Reboot, reload code from read-only memory</a:t>
            </a:r>
          </a:p>
          <a:p>
            <a:pPr lvl="1"/>
            <a:r>
              <a:rPr lang="en-US" dirty="0" smtClean="0"/>
              <a:t>Discard all secret keys (prevent impersonation)</a:t>
            </a:r>
          </a:p>
          <a:p>
            <a:pPr lvl="1"/>
            <a:r>
              <a:rPr lang="en-US" dirty="0" smtClean="0"/>
              <a:t>Establishes new secret keys and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protocol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BFT replication algorithm</a:t>
            </a:r>
          </a:p>
          <a:p>
            <a:pPr marL="522288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Liskov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Castro, 2001]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 smtClean="0"/>
              <a:t>Performance and Discussion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BFS</a:t>
            </a:r>
            <a:r>
              <a:rPr lang="en-US" dirty="0"/>
              <a:t> </a:t>
            </a:r>
            <a:r>
              <a:rPr lang="en-US" dirty="0" smtClean="0"/>
              <a:t>filesystem runs atop BFT</a:t>
            </a:r>
          </a:p>
          <a:p>
            <a:pPr lvl="1"/>
            <a:r>
              <a:rPr lang="en-US" dirty="0" smtClean="0"/>
              <a:t>Four replicas tolerating one Byzantine failure</a:t>
            </a:r>
            <a:endParaRPr lang="en-US" dirty="0"/>
          </a:p>
          <a:p>
            <a:pPr lvl="1"/>
            <a:r>
              <a:rPr lang="en-US" dirty="0" smtClean="0"/>
              <a:t>Modified Andrew filesystem benchmark</a:t>
            </a:r>
          </a:p>
          <a:p>
            <a:endParaRPr lang="en-US" dirty="0"/>
          </a:p>
          <a:p>
            <a:r>
              <a:rPr lang="en-US" dirty="0" smtClean="0"/>
              <a:t>What’s performance relative to NFS?</a:t>
            </a:r>
          </a:p>
          <a:p>
            <a:pPr lvl="1"/>
            <a:r>
              <a:rPr lang="en-US" dirty="0" smtClean="0"/>
              <a:t>Compare BFS versus Linux NFSv2 (unsafe!)</a:t>
            </a:r>
          </a:p>
          <a:p>
            <a:pPr lvl="2"/>
            <a:r>
              <a:rPr lang="en-US" sz="2800" dirty="0" smtClean="0"/>
              <a:t>BFS </a:t>
            </a:r>
            <a:r>
              <a:rPr lang="en-US" sz="2800" b="1" dirty="0" smtClean="0"/>
              <a:t>15% slower: </a:t>
            </a:r>
            <a:r>
              <a:rPr lang="en-US" sz="2800" dirty="0" smtClean="0"/>
              <a:t>claim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can be used in practice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pc="-150" dirty="0" smtClean="0"/>
              <a:t>Protection is achieved only when at most </a:t>
            </a:r>
            <a:r>
              <a:rPr lang="en-US" altLang="en-US" i="1" spc="-150" dirty="0" smtClean="0"/>
              <a:t>f</a:t>
            </a:r>
            <a:r>
              <a:rPr lang="en-US" altLang="en-US" spc="-150" dirty="0" smtClean="0"/>
              <a:t> nodes fail</a:t>
            </a:r>
          </a:p>
          <a:p>
            <a:pPr lvl="1"/>
            <a:r>
              <a:rPr lang="en-US" altLang="en-US" dirty="0" smtClean="0"/>
              <a:t>Is one node more or less secure than four?</a:t>
            </a:r>
          </a:p>
          <a:p>
            <a:pPr lvl="2"/>
            <a:r>
              <a:rPr lang="en-US" sz="2800" dirty="0"/>
              <a:t>Need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independent implementations </a:t>
            </a:r>
            <a:r>
              <a:rPr lang="en-US" sz="2800" dirty="0"/>
              <a:t>of the </a:t>
            </a:r>
            <a:r>
              <a:rPr lang="en-US" sz="2800" dirty="0" smtClean="0"/>
              <a:t>service</a:t>
            </a:r>
            <a:endParaRPr lang="en-US" altLang="en-US" sz="28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Needs </a:t>
            </a:r>
            <a:r>
              <a:rPr lang="en-US" altLang="en-US" b="1" dirty="0" smtClean="0">
                <a:solidFill>
                  <a:srgbClr val="FF0000"/>
                </a:solidFill>
              </a:rPr>
              <a:t>more messages, rounds </a:t>
            </a:r>
            <a:r>
              <a:rPr lang="en-US" altLang="en-US" dirty="0" smtClean="0"/>
              <a:t>than conventional state machine replication</a:t>
            </a:r>
          </a:p>
          <a:p>
            <a:endParaRPr lang="en-US" altLang="en-US" dirty="0" smtClean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Does not prevent </a:t>
            </a:r>
            <a:r>
              <a:rPr lang="en-US" altLang="en-US" dirty="0" smtClean="0"/>
              <a:t>many classes of attacks:</a:t>
            </a:r>
          </a:p>
          <a:p>
            <a:pPr lvl="1"/>
            <a:r>
              <a:rPr lang="en-US" altLang="en-US" dirty="0" smtClean="0"/>
              <a:t>Turn a machine into a botnet node</a:t>
            </a:r>
          </a:p>
          <a:p>
            <a:pPr lvl="1"/>
            <a:r>
              <a:rPr lang="en-US" altLang="en-US" dirty="0" smtClean="0"/>
              <a:t>Steal data from servers</a:t>
            </a:r>
            <a:endParaRPr lang="en-US" alt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Practical limitations of BFT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9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we provide state machine replication for a service </a:t>
            </a:r>
            <a:r>
              <a:rPr lang="en-US" sz="3200" b="1" dirty="0" smtClean="0">
                <a:solidFill>
                  <a:srgbClr val="FF0000"/>
                </a:solidFill>
              </a:rPr>
              <a:t>in the presence of Byzantine faults?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Such a service is called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Byzantine Fault Tolerant 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BFT</a:t>
            </a:r>
            <a:r>
              <a:rPr lang="en-US" sz="3200" dirty="0" smtClean="0"/>
              <a:t>) service</a:t>
            </a:r>
          </a:p>
          <a:p>
            <a:endParaRPr lang="en-US" sz="3200" i="1" dirty="0" smtClean="0"/>
          </a:p>
          <a:p>
            <a:endParaRPr lang="en-US" sz="3200" i="1" dirty="0" smtClean="0"/>
          </a:p>
          <a:p>
            <a:r>
              <a:rPr lang="en-US" sz="3200" i="1" dirty="0" smtClean="0"/>
              <a:t>Why might we care about this level of reliability?</a:t>
            </a:r>
            <a:endParaRPr lang="en-US" sz="3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Byzantine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Inspired </a:t>
            </a:r>
            <a:r>
              <a:rPr lang="en-US" b="1" spc="-150" dirty="0" smtClean="0">
                <a:solidFill>
                  <a:schemeClr val="accent5">
                    <a:lumMod val="75000"/>
                  </a:schemeClr>
                </a:solidFill>
              </a:rPr>
              <a:t>much follow-on work </a:t>
            </a:r>
            <a:r>
              <a:rPr lang="en-US" spc="-150" dirty="0" smtClean="0"/>
              <a:t>to address its limitations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 smtClean="0"/>
              <a:t>have found numerous applications:</a:t>
            </a:r>
          </a:p>
          <a:p>
            <a:pPr lvl="1"/>
            <a:r>
              <a:rPr lang="en-US" dirty="0" smtClean="0"/>
              <a:t>Boeing 777 and 787 flight control computer systems</a:t>
            </a:r>
          </a:p>
          <a:p>
            <a:pPr lvl="1"/>
            <a:r>
              <a:rPr lang="en-US" dirty="0" smtClean="0"/>
              <a:t>Digital currency systems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Sunday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Peer-to-Peer Systems and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Distributed Hash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097"/>
          <a:stretch/>
        </p:blipFill>
        <p:spPr>
          <a:xfrm>
            <a:off x="5921838" y="4531351"/>
            <a:ext cx="2657156" cy="220472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9421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 smtClean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Mini-case-study: Boeing 777 fly-by-wire primary flight control system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81" y="1657932"/>
            <a:ext cx="3053319" cy="204233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Simplified</a:t>
            </a:r>
            <a:r>
              <a:rPr lang="en-US" dirty="0" smtClean="0"/>
              <a:t> design:</a:t>
            </a:r>
          </a:p>
          <a:p>
            <a:r>
              <a:rPr lang="en-US" b="0" dirty="0" smtClean="0"/>
              <a:t>Pilot inputs </a:t>
            </a:r>
            <a:r>
              <a:rPr lang="en-US" b="0" dirty="0" smtClean="0">
                <a:sym typeface="Wingdings"/>
              </a:rPr>
              <a:t> three processors</a:t>
            </a:r>
            <a:endParaRPr lang="en-US" b="0" dirty="0" smtClean="0"/>
          </a:p>
          <a:p>
            <a:r>
              <a:rPr lang="en-US" b="0" spc="-150" dirty="0" smtClean="0"/>
              <a:t>Processors </a:t>
            </a:r>
            <a:r>
              <a:rPr lang="en-US" spc="-150" dirty="0" smtClean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 smtClean="0">
                <a:sym typeface="Wingdings"/>
              </a:rPr>
              <a:t> </a:t>
            </a:r>
            <a:r>
              <a:rPr lang="en-US" spc="-150" dirty="0" smtClean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Key techniques:</a:t>
            </a:r>
          </a:p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Hardware and software </a:t>
            </a:r>
            <a:r>
              <a:rPr lang="en-US" sz="3200" dirty="0" smtClean="0">
                <a:solidFill>
                  <a:schemeClr val="tx1"/>
                </a:solidFill>
              </a:rPr>
              <a:t>diversity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Voting</a:t>
            </a:r>
            <a:r>
              <a:rPr lang="en-US" sz="3200" b="0" dirty="0" smtClean="0">
                <a:solidFill>
                  <a:schemeClr val="tx1"/>
                </a:solidFill>
              </a:rPr>
              <a:t> between components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 smtClean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Performance and Discussion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Traditional state machine replication (Paxos) </a:t>
            </a:r>
            <a:r>
              <a:rPr lang="en-US" sz="3200" dirty="0" smtClean="0"/>
              <a:t>requires, </a:t>
            </a:r>
            <a:r>
              <a:rPr lang="en-US" sz="3200" i="1" dirty="0" smtClean="0"/>
              <a:t>e.g.</a:t>
            </a:r>
            <a:r>
              <a:rPr lang="en-US" sz="3200" dirty="0" smtClean="0"/>
              <a:t>, 2</a:t>
            </a:r>
            <a:r>
              <a:rPr lang="en-US" sz="3200" i="1" dirty="0" smtClean="0"/>
              <a:t>f </a:t>
            </a:r>
            <a:r>
              <a:rPr lang="en-US" sz="3200" dirty="0" smtClean="0"/>
              <a:t>+ 1 = </a:t>
            </a:r>
            <a:r>
              <a:rPr lang="en-US" sz="3200" b="1" dirty="0" smtClean="0"/>
              <a:t>three</a:t>
            </a:r>
            <a:r>
              <a:rPr lang="en-US" sz="3200" dirty="0" smtClean="0"/>
              <a:t> replicas, if </a:t>
            </a:r>
            <a:r>
              <a:rPr lang="en-US" sz="3200" i="1" dirty="0" smtClean="0"/>
              <a:t>f</a:t>
            </a:r>
            <a:r>
              <a:rPr lang="en-US" sz="3200" dirty="0" smtClean="0"/>
              <a:t> = 1</a:t>
            </a:r>
          </a:p>
          <a:p>
            <a:endParaRPr lang="en-US" sz="3200" dirty="0" smtClean="0"/>
          </a:p>
          <a:p>
            <a:r>
              <a:rPr lang="en-US" sz="3200" dirty="0" smtClean="0"/>
              <a:t>Operations are totally ordered </a:t>
            </a:r>
            <a:r>
              <a:rPr lang="en-US" sz="3200" dirty="0" smtClean="0">
                <a:sym typeface="Wingdings"/>
              </a:rPr>
              <a:t> correctness</a:t>
            </a:r>
            <a:endParaRPr lang="en-US" sz="3200" dirty="0" smtClean="0"/>
          </a:p>
          <a:p>
            <a:pPr lvl="1"/>
            <a:r>
              <a:rPr lang="en-US" sz="3200" dirty="0" smtClean="0"/>
              <a:t>A two-phase protocol</a:t>
            </a:r>
          </a:p>
          <a:p>
            <a:endParaRPr lang="en-US" sz="3200" dirty="0" smtClean="0"/>
          </a:p>
          <a:p>
            <a:r>
              <a:rPr lang="en-US" sz="3200" dirty="0" smtClean="0"/>
              <a:t>Each operation uses ≥ </a:t>
            </a:r>
            <a:r>
              <a:rPr lang="en-US" sz="3200" i="1" dirty="0" smtClean="0"/>
              <a:t>f</a:t>
            </a:r>
            <a:r>
              <a:rPr lang="en-US" sz="3200" dirty="0" smtClean="0"/>
              <a:t> + 1 = 2</a:t>
            </a:r>
            <a:r>
              <a:rPr lang="en-US" sz="3200" b="1" dirty="0" smtClean="0"/>
              <a:t> </a:t>
            </a:r>
            <a:r>
              <a:rPr lang="en-US" sz="3200" dirty="0" smtClean="0"/>
              <a:t>of them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Overlapping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quorums</a:t>
            </a:r>
          </a:p>
          <a:p>
            <a:pPr lvl="2"/>
            <a:r>
              <a:rPr lang="en-US" sz="3200" dirty="0" smtClean="0"/>
              <a:t>So at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least one replica </a:t>
            </a:r>
            <a:r>
              <a:rPr lang="en-US" sz="3200" dirty="0" smtClean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smtClean="0"/>
              <a:t>Review: Tolerating one fail-stop failure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Can’t rely on the primary </a:t>
            </a:r>
            <a:r>
              <a:rPr lang="en-US" altLang="en-US" dirty="0" smtClean="0"/>
              <a:t>to assign seqno</a:t>
            </a:r>
          </a:p>
          <a:p>
            <a:pPr lvl="1"/>
            <a:r>
              <a:rPr lang="en-US" altLang="en-US" dirty="0" smtClean="0"/>
              <a:t>Could assign same seqno to different requests</a:t>
            </a:r>
          </a:p>
          <a:p>
            <a:endParaRPr lang="en-US" alt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 smtClean="0"/>
              <a:t>Can’t use Paxos </a:t>
            </a:r>
            <a:r>
              <a:rPr lang="en-US" altLang="en-US" dirty="0" smtClean="0"/>
              <a:t>for view change</a:t>
            </a:r>
          </a:p>
          <a:p>
            <a:pPr lvl="1"/>
            <a:r>
              <a:rPr lang="en-US" altLang="en-US" dirty="0" smtClean="0"/>
              <a:t>Under Byzantine faults, the intersection of two majority (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+ 1 node) quorums </a:t>
            </a:r>
            <a:r>
              <a:rPr lang="en-US" altLang="en-US" b="1" dirty="0" smtClean="0">
                <a:solidFill>
                  <a:srgbClr val="FF0000"/>
                </a:solidFill>
              </a:rPr>
              <a:t>may be bad node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Bad node tells </a:t>
            </a:r>
            <a:r>
              <a:rPr lang="en-US" altLang="en-US" b="1" dirty="0" smtClean="0"/>
              <a:t>different</a:t>
            </a:r>
            <a:r>
              <a:rPr lang="en-US" altLang="en-US" dirty="0" smtClean="0"/>
              <a:t> quorums </a:t>
            </a:r>
            <a:r>
              <a:rPr lang="en-US" altLang="en-US" b="1" dirty="0" smtClean="0">
                <a:solidFill>
                  <a:srgbClr val="FF0000"/>
                </a:solidFill>
              </a:rPr>
              <a:t>different things!</a:t>
            </a:r>
          </a:p>
          <a:p>
            <a:pPr lvl="2"/>
            <a:r>
              <a:rPr lang="en-US" altLang="en-US" sz="2800" i="1" dirty="0" smtClean="0"/>
              <a:t>e.g.</a:t>
            </a:r>
            <a:r>
              <a:rPr lang="en-US" altLang="en-US" sz="2800" dirty="0" smtClean="0"/>
              <a:t> tells N0 accept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val1,</a:t>
            </a:r>
            <a:r>
              <a:rPr lang="en-US" altLang="en-US" sz="2800" dirty="0" smtClean="0"/>
              <a:t> but N1 accept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Paxos for BFT?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			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f </a:t>
            </a:r>
            <a:r>
              <a:rPr lang="en-US" altLang="en-US" sz="2400" dirty="0" smtClean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Prepare(N0:1)</a:t>
            </a:r>
            <a:endParaRPr lang="en-US" altLang="en-US" dirty="0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Prepare(N0:1)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 smtClean="0"/>
                <a:t>OK(</a:t>
              </a:r>
              <a:r>
                <a:rPr lang="en-US" altLang="en-US" dirty="0" err="1" smtClean="0"/>
                <a:t>val</a:t>
              </a:r>
              <a:r>
                <a:rPr lang="en-US" altLang="en-US" dirty="0" smtClean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 smtClean="0"/>
                <a:t>OK(</a:t>
              </a:r>
              <a:r>
                <a:rPr lang="en-US" altLang="en-US" sz="2000" dirty="0" err="1" smtClean="0"/>
                <a:t>val</a:t>
              </a:r>
              <a:r>
                <a:rPr lang="en-US" altLang="en-US" sz="2000" dirty="0" smtClean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smtClean="0"/>
              <a:t>OK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43745</TotalTime>
  <Words>3927</Words>
  <Application>Microsoft Macintosh PowerPoint</Application>
  <PresentationFormat>On-screen Show (4:3)</PresentationFormat>
  <Paragraphs>616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Courier New</vt:lpstr>
      <vt:lpstr>ＭＳ Ｐゴシック</vt:lpstr>
      <vt:lpstr>Times New Roman</vt:lpstr>
      <vt:lpstr>Wingdings</vt:lpstr>
      <vt:lpstr>Arial</vt:lpstr>
      <vt:lpstr>1_Office Theme</vt:lpstr>
      <vt:lpstr>Byzantine Fault Tolerance</vt:lpstr>
      <vt:lpstr>So far: Fail-stop failures</vt:lpstr>
      <vt:lpstr>Byzantine faults</vt:lpstr>
      <vt:lpstr>Today: Byzantine fault tolerance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(f = 1)</vt:lpstr>
      <vt:lpstr>Paxos under Byzantine faults   (f = 1)</vt:lpstr>
      <vt:lpstr>Paxos under Byzantine faults   (f = 1)</vt:lpstr>
      <vt:lpstr>Paxos under Byzantine faults   (f = 1)</vt:lpstr>
      <vt:lpstr>Back to theoretical fundamentals: Byzantine generals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 (f = 1)</vt:lpstr>
      <vt:lpstr>Quorum certificates</vt:lpstr>
      <vt:lpstr>Keys</vt:lpstr>
      <vt:lpstr>Ordering requests</vt:lpstr>
      <vt:lpstr>Checking the primary’s message</vt:lpstr>
      <vt:lpstr>Collecting a prepared certificate (f = 1)</vt:lpstr>
      <vt:lpstr>Collecting a committed certificate (f = 1)</vt:lpstr>
      <vt:lpstr>Byzantine primary        (f = 1)</vt:lpstr>
      <vt:lpstr>Byzantine primary</vt:lpstr>
      <vt:lpstr>View change</vt:lpstr>
      <vt:lpstr>Considerations for view change</vt:lpstr>
      <vt:lpstr>Garbage collection</vt:lpstr>
      <vt:lpstr>Proactive recovery</vt:lpstr>
      <vt:lpstr>Recovery protocol sketch</vt:lpstr>
      <vt:lpstr>Today</vt:lpstr>
      <vt:lpstr>File system benchmarks</vt:lpstr>
      <vt:lpstr>Practical limitations of BFT</vt:lpstr>
      <vt:lpstr>Large impact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2007</cp:revision>
  <cp:lastPrinted>2016-10-12T09:37:44Z</cp:lastPrinted>
  <dcterms:created xsi:type="dcterms:W3CDTF">2013-10-08T01:49:25Z</dcterms:created>
  <dcterms:modified xsi:type="dcterms:W3CDTF">2017-10-22T05:20:58Z</dcterms:modified>
</cp:coreProperties>
</file>