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xlsm" ContentType="application/vnd.ms-excel.sheet.macroEnabled.12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rts/chart1.xml" ContentType="application/vnd.openxmlformats-officedocument.drawingml.chart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58"/>
  </p:notesMasterIdLst>
  <p:handoutMasterIdLst>
    <p:handoutMasterId r:id="rId59"/>
  </p:handoutMasterIdLst>
  <p:sldIdLst>
    <p:sldId id="257" r:id="rId2"/>
    <p:sldId id="322" r:id="rId3"/>
    <p:sldId id="335" r:id="rId4"/>
    <p:sldId id="326" r:id="rId5"/>
    <p:sldId id="328" r:id="rId6"/>
    <p:sldId id="329" r:id="rId7"/>
    <p:sldId id="266" r:id="rId8"/>
    <p:sldId id="336" r:id="rId9"/>
    <p:sldId id="337" r:id="rId10"/>
    <p:sldId id="338" r:id="rId11"/>
    <p:sldId id="341" r:id="rId12"/>
    <p:sldId id="261" r:id="rId13"/>
    <p:sldId id="262" r:id="rId14"/>
    <p:sldId id="263" r:id="rId15"/>
    <p:sldId id="330" r:id="rId16"/>
    <p:sldId id="331" r:id="rId17"/>
    <p:sldId id="264" r:id="rId18"/>
    <p:sldId id="265" r:id="rId19"/>
    <p:sldId id="342" r:id="rId20"/>
    <p:sldId id="271" r:id="rId21"/>
    <p:sldId id="272" r:id="rId22"/>
    <p:sldId id="273" r:id="rId23"/>
    <p:sldId id="343" r:id="rId24"/>
    <p:sldId id="344" r:id="rId25"/>
    <p:sldId id="275" r:id="rId26"/>
    <p:sldId id="348" r:id="rId27"/>
    <p:sldId id="346" r:id="rId28"/>
    <p:sldId id="347" r:id="rId29"/>
    <p:sldId id="349" r:id="rId30"/>
    <p:sldId id="278" r:id="rId31"/>
    <p:sldId id="350" r:id="rId32"/>
    <p:sldId id="332" r:id="rId33"/>
    <p:sldId id="285" r:id="rId34"/>
    <p:sldId id="286" r:id="rId35"/>
    <p:sldId id="287" r:id="rId36"/>
    <p:sldId id="351" r:id="rId37"/>
    <p:sldId id="352" r:id="rId38"/>
    <p:sldId id="288" r:id="rId39"/>
    <p:sldId id="353" r:id="rId40"/>
    <p:sldId id="290" r:id="rId41"/>
    <p:sldId id="291" r:id="rId42"/>
    <p:sldId id="292" r:id="rId43"/>
    <p:sldId id="354" r:id="rId44"/>
    <p:sldId id="298" r:id="rId45"/>
    <p:sldId id="355" r:id="rId46"/>
    <p:sldId id="296" r:id="rId47"/>
    <p:sldId id="293" r:id="rId48"/>
    <p:sldId id="294" r:id="rId49"/>
    <p:sldId id="295" r:id="rId50"/>
    <p:sldId id="297" r:id="rId51"/>
    <p:sldId id="358" r:id="rId52"/>
    <p:sldId id="299" r:id="rId53"/>
    <p:sldId id="301" r:id="rId54"/>
    <p:sldId id="356" r:id="rId55"/>
    <p:sldId id="300" r:id="rId56"/>
    <p:sldId id="340" r:id="rId57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Canini" initials="MC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9900"/>
    <a:srgbClr val="0000FF"/>
    <a:srgbClr val="92D050"/>
    <a:srgbClr val="CCFFFF"/>
    <a:srgbClr val="FFCC99"/>
    <a:srgbClr val="FF3300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82" autoAdjust="0"/>
    <p:restoredTop sz="78051" autoAdjust="0"/>
  </p:normalViewPr>
  <p:slideViewPr>
    <p:cSldViewPr snapToGrid="0">
      <p:cViewPr varScale="1">
        <p:scale>
          <a:sx n="157" d="100"/>
          <a:sy n="157" d="100"/>
        </p:scale>
        <p:origin x="27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commentAuthors" Target="commentAuthors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289617486339"/>
          <c:y val="0.0860655737704918"/>
          <c:w val="0.871584699453552"/>
          <c:h val="0.75409836065573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ln w="57150">
              <a:solidFill>
                <a:srgbClr val="63AAFE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63AAFE"/>
              </a:solidFill>
              <a:ln w="57150">
                <a:solidFill>
                  <a:srgbClr val="63AAFE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cat>
            <c:numRef>
              <c:f>Sheet1!$B$1:$K$1</c:f>
              <c:numCache>
                <c:formatCode>General</c:formatCode>
                <c:ptCount val="10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45.0</c:v>
                </c:pt>
                <c:pt idx="9">
                  <c:v>50.0</c:v>
                </c:pt>
              </c:numCache>
            </c:numRef>
          </c:cat>
          <c:val>
            <c:numRef>
              <c:f>Sheet1!$B$2:$K$2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0.08</c:v>
                </c:pt>
                <c:pt idx="5">
                  <c:v>0.0</c:v>
                </c:pt>
                <c:pt idx="6">
                  <c:v>0.2</c:v>
                </c:pt>
                <c:pt idx="7">
                  <c:v>0.58</c:v>
                </c:pt>
                <c:pt idx="8">
                  <c:v>0.52</c:v>
                </c:pt>
                <c:pt idx="9">
                  <c:v>1.26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90948848"/>
        <c:axId val="-1290426272"/>
      </c:lineChart>
      <c:catAx>
        <c:axId val="-1290948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97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-129042627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1290426272"/>
        <c:scaling>
          <c:orientation val="minMax"/>
          <c:min val="0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97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-1290948848"/>
        <c:crosses val="autoZero"/>
        <c:crossBetween val="between"/>
      </c:valAx>
      <c:spPr>
        <a:noFill/>
        <a:ln w="1267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97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4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10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Seen two ends of the spectrum (centralized lookup, central point of failure) and flooding (performance problems).</a:t>
            </a:r>
          </a:p>
          <a:p>
            <a:endParaRPr lang="en-US" b="1" dirty="0" smtClean="0"/>
          </a:p>
          <a:p>
            <a:r>
              <a:rPr lang="en-US" b="0" dirty="0" smtClean="0"/>
              <a:t>&gt;&gt;&gt;</a:t>
            </a:r>
            <a:r>
              <a:rPr lang="en-US" b="0" baseline="0" dirty="0" smtClean="0"/>
              <a:t> </a:t>
            </a:r>
            <a:r>
              <a:rPr lang="en-US" b="0" dirty="0" smtClean="0"/>
              <a:t> So what</a:t>
            </a:r>
            <a:r>
              <a:rPr lang="en-US" b="0" baseline="0" dirty="0" smtClean="0"/>
              <a:t> we’d like is to route queries between peers instead, in an efficient way, and make the whole system scale with reasonable state at each node.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8223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that's exactly</a:t>
            </a:r>
            <a:r>
              <a:rPr lang="en-US" b="1" baseline="0" dirty="0" smtClean="0"/>
              <a:t> what distributed hash tables and Chord work together to accomplish.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1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Suppose want to associate some</a:t>
            </a:r>
            <a:r>
              <a:rPr lang="en-US" b="1" baseline="0" dirty="0" smtClean="0"/>
              <a:t> KEY with VALUE.  </a:t>
            </a:r>
            <a:r>
              <a:rPr lang="en-US" b="1" dirty="0" smtClean="0"/>
              <a:t>Recall</a:t>
            </a:r>
            <a:r>
              <a:rPr lang="en-US" b="1" baseline="0" dirty="0" smtClean="0"/>
              <a:t> </a:t>
            </a:r>
            <a:r>
              <a:rPr lang="en-US" b="1" dirty="0" smtClean="0"/>
              <a:t>single-node hash table stores</a:t>
            </a:r>
            <a:r>
              <a:rPr lang="en-US" b="1" baseline="0" dirty="0" smtClean="0"/>
              <a:t> data key that is hash of a name.  Provides PUT to store value under key, GET to fetch value from key.</a:t>
            </a:r>
            <a:endParaRPr lang="en-US" b="1" dirty="0" smtClean="0"/>
          </a:p>
          <a:p>
            <a:endParaRPr lang="en-US" baseline="0" dirty="0" smtClean="0"/>
          </a:p>
          <a:p>
            <a:r>
              <a:rPr lang="en-US" baseline="0" dirty="0" smtClean="0"/>
              <a:t>&gt;&gt;&gt; SEGUE: If you ask the question of how to accomplish this using millions of hosts on the Internet, the answer is the Distributed Hash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59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in a </a:t>
            </a:r>
            <a:r>
              <a:rPr lang="en-US" b="1" i="1" dirty="0" smtClean="0"/>
              <a:t>distributed</a:t>
            </a:r>
            <a:r>
              <a:rPr lang="en-US" b="1" dirty="0" smtClean="0"/>
              <a:t> hash table</a:t>
            </a:r>
            <a:r>
              <a:rPr lang="en-US" b="1" baseline="0" dirty="0" smtClean="0"/>
              <a:t> you run the data through a hash function to get its key, then Chord tells you the IP address of the server that should store that content.  Issue RPCs to that server  put/get the content.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Consistency guarantees: if we have a put followed by a get,</a:t>
            </a:r>
            <a:r>
              <a:rPr lang="en-US" baseline="0" dirty="0" smtClean="0"/>
              <a:t> then the get probably reflects the put, but there is no strict guarantee of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the big picture is this.  The</a:t>
            </a:r>
            <a:r>
              <a:rPr lang="en-US" b="1" baseline="0" dirty="0" smtClean="0"/>
              <a:t> app wants to use a hash table abstraction (THERE) to put/get data.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Core software is in two layers: </a:t>
            </a:r>
            <a:r>
              <a:rPr lang="en-US" b="0" baseline="0" dirty="0" err="1" smtClean="0"/>
              <a:t>Dhash</a:t>
            </a:r>
            <a:r>
              <a:rPr lang="en-US" b="0" baseline="0" dirty="0" smtClean="0"/>
              <a:t> and Chord.  </a:t>
            </a:r>
            <a:r>
              <a:rPr lang="en-US" b="0" i="1" u="sng" dirty="0" smtClean="0"/>
              <a:t>DHASH</a:t>
            </a:r>
            <a:r>
              <a:rPr lang="en-US" b="0" i="0" u="none" dirty="0" smtClean="0"/>
              <a:t> </a:t>
            </a:r>
            <a:r>
              <a:rPr lang="en-US" b="0" dirty="0" smtClean="0"/>
              <a:t>fetches blocks, distributes</a:t>
            </a:r>
            <a:r>
              <a:rPr lang="en-US" b="0" baseline="0" dirty="0" smtClean="0"/>
              <a:t> blocks over the servers, maintains replicated copies.  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Dhash</a:t>
            </a:r>
            <a:r>
              <a:rPr lang="en-US" b="0" baseline="0" dirty="0" smtClean="0"/>
              <a:t> uses the </a:t>
            </a:r>
            <a:r>
              <a:rPr lang="en-US" b="0" i="1" u="sng" baseline="0" dirty="0" smtClean="0"/>
              <a:t>CHORD</a:t>
            </a:r>
            <a:r>
              <a:rPr lang="en-US" b="0" i="1" u="none" baseline="0" dirty="0" smtClean="0"/>
              <a:t> </a:t>
            </a:r>
            <a:r>
              <a:rPr lang="en-US" b="0" baseline="0" dirty="0" smtClean="0"/>
              <a:t>lookup service to locate servers responsible for blocks.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6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 now going back to BitTorrent, we can make</a:t>
            </a:r>
            <a:r>
              <a:rPr lang="en-US" b="1" baseline="0" dirty="0" smtClean="0"/>
              <a:t> it resilient to tracker failure by having all clients join the same DHT.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WHY NOT CHORD LOOKUP SERVICE: need multi-</a:t>
            </a:r>
            <a:r>
              <a:rPr lang="en-US" b="0" baseline="0" dirty="0" err="1" smtClean="0"/>
              <a:t>vals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23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fragmented than many trackers, one per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31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 smtClean="0"/>
              <a:t>We’ll begin</a:t>
            </a:r>
            <a:r>
              <a:rPr lang="en-US" b="1" baseline="0" dirty="0" smtClean="0"/>
              <a:t> today with peer-to-peer systems from 15 years back like Napster and Gnutella.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Then we’ll talk about a new data structure that scaled well, called Distributed Hash Table.</a:t>
            </a:r>
          </a:p>
          <a:p>
            <a:pPr marL="228600" indent="-228600">
              <a:buAutoNum type="arabicPeriod"/>
            </a:pPr>
            <a:r>
              <a:rPr lang="en-US" b="0" baseline="0" dirty="0" smtClean="0"/>
              <a:t>Finish with a service that maps individual data items onto nodes in a peer to peer system called Chord.  Eventually: how P2P influenced industrial large-scale distributed systems.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0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4006E-FEE1-9640-A0E4-484672C1AB6F}" type="slidenum">
              <a:rPr lang="en-US"/>
              <a:pPr/>
              <a:t>21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Chord wants to evenly</a:t>
            </a:r>
            <a:r>
              <a:rPr lang="en-US" b="1" baseline="0" dirty="0" smtClean="0"/>
              <a:t> partition the data onto servers, so it first hashes both the key and the IP address of every server using the same hash function.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SEGUE: The cleverness is in how Chord partitions the data.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48602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Uses</a:t>
            </a:r>
            <a:r>
              <a:rPr lang="en-US" b="1" baseline="0" dirty="0" smtClean="0"/>
              <a:t> a technique called Consistent Hashing invented by David </a:t>
            </a:r>
            <a:r>
              <a:rPr lang="en-US" b="1" baseline="0" dirty="0" err="1" smtClean="0"/>
              <a:t>Karger</a:t>
            </a:r>
            <a:r>
              <a:rPr lang="en-US" b="1" baseline="0" dirty="0" smtClean="0"/>
              <a:t> in 1997.  All </a:t>
            </a:r>
            <a:r>
              <a:rPr lang="en-US" b="1" dirty="0" smtClean="0"/>
              <a:t>identifiers live </a:t>
            </a:r>
            <a:r>
              <a:rPr lang="en-US" b="1" dirty="0"/>
              <a:t>in a single circular space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0" dirty="0" smtClean="0"/>
              <a:t>SEGUE: So let’s look at how</a:t>
            </a:r>
            <a:r>
              <a:rPr lang="en-US" b="0" baseline="0" dirty="0" smtClean="0"/>
              <a:t> nodes find each other in the Chord ring.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846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23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Each node is connected to its successor </a:t>
            </a:r>
            <a:r>
              <a:rPr lang="en-US" b="1" baseline="0" dirty="0" smtClean="0"/>
              <a:t>by a direct pointer to the successor’s IP address that’s stored locally.  This is called the </a:t>
            </a:r>
            <a:r>
              <a:rPr lang="en-US" b="1" i="1" u="sng" baseline="0" dirty="0" smtClean="0"/>
              <a:t>successor</a:t>
            </a:r>
            <a:r>
              <a:rPr lang="en-US" b="1" baseline="0" dirty="0" smtClean="0"/>
              <a:t> pointer.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4458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When one</a:t>
            </a:r>
            <a:r>
              <a:rPr lang="en-US" b="1" baseline="0" dirty="0" smtClean="0"/>
              <a:t> node receives a query, it can forward the query to its successor, so the query moves around the ring.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&gt;&gt;&gt; When it reaches the node that has the key, that node </a:t>
            </a:r>
            <a:r>
              <a:rPr lang="en-US" b="0" baseline="0" dirty="0" smtClean="0"/>
              <a:t>replies </a:t>
            </a:r>
            <a:r>
              <a:rPr lang="en-US" b="0" baseline="0" dirty="0" smtClean="0"/>
              <a:t>directly to the node that asked, we keep the identity of the querying node in the query.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27135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4B6BD-B874-7940-B668-21D98D8FDB4E}" type="slidenum">
              <a:rPr lang="en-US"/>
              <a:pPr/>
              <a:t>25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 the lookup algorithm is called on a certain node in the chord ring.  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Tests if ID</a:t>
            </a:r>
            <a:r>
              <a:rPr lang="en-US" baseline="0" dirty="0" smtClean="0"/>
              <a:t> order is [its own id, THEN successor, THEN key], if so forward the query to the successor.  </a:t>
            </a:r>
            <a:r>
              <a:rPr lang="en-US" b="1" dirty="0" smtClean="0"/>
              <a:t>(&lt; is modulo on the ring.)</a:t>
            </a:r>
            <a:r>
              <a:rPr lang="en-US" b="0" baseline="0" dirty="0" smtClean="0"/>
              <a:t>  Else [current, key, successor] then answer is the successor.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Always </a:t>
            </a:r>
            <a:r>
              <a:rPr lang="en-US" dirty="0"/>
              <a:t>undershoots to </a:t>
            </a:r>
            <a:r>
              <a:rPr lang="en-US" dirty="0" smtClean="0"/>
              <a:t>predecessor</a:t>
            </a:r>
            <a:r>
              <a:rPr lang="en-US" baseline="0" dirty="0" smtClean="0"/>
              <a:t> s</a:t>
            </a:r>
            <a:r>
              <a:rPr lang="en-US" dirty="0" smtClean="0"/>
              <a:t>o </a:t>
            </a:r>
            <a:r>
              <a:rPr lang="en-US" dirty="0"/>
              <a:t>never misses the real successor.</a:t>
            </a:r>
          </a:p>
          <a:p>
            <a:endParaRPr lang="en-US" dirty="0" smtClean="0"/>
          </a:p>
          <a:p>
            <a:r>
              <a:rPr lang="en-US" dirty="0" smtClean="0"/>
              <a:t>SEGUE:</a:t>
            </a:r>
            <a:r>
              <a:rPr lang="en-US" baseline="0" dirty="0" smtClean="0"/>
              <a:t> </a:t>
            </a:r>
            <a:r>
              <a:rPr lang="en-US" dirty="0" err="1" smtClean="0"/>
              <a:t>n.successor</a:t>
            </a:r>
            <a:r>
              <a:rPr lang="en-US" dirty="0" smtClean="0"/>
              <a:t> must be correct!  Otherwise we may skip over the responsible node,  and get(k) won't see data inserted by put(k).  Now, how</a:t>
            </a:r>
            <a:r>
              <a:rPr lang="en-US" baseline="0" dirty="0" smtClean="0"/>
              <a:t> about speed?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184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&gt;&gt;&gt; Can we make it</a:t>
            </a:r>
            <a:r>
              <a:rPr lang="en-US" baseline="0" dirty="0" smtClean="0"/>
              <a:t> more like a binary search to speed up performance?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4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24650-96B7-1945-8E7F-D94ED41B6356}" type="slidenum">
              <a:rPr lang="en-US"/>
              <a:pPr/>
              <a:t>27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The data structure that Chord uses</a:t>
            </a:r>
            <a:r>
              <a:rPr lang="en-US" b="1" baseline="0" dirty="0" smtClean="0"/>
              <a:t> to do this is called a </a:t>
            </a:r>
            <a:r>
              <a:rPr lang="en-US" b="1" i="1" baseline="0" dirty="0" smtClean="0"/>
              <a:t>finger table</a:t>
            </a:r>
            <a:r>
              <a:rPr lang="en-US" b="1" baseline="0" dirty="0" smtClean="0"/>
              <a:t>.</a:t>
            </a:r>
            <a:endParaRPr lang="en-US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Finger table entries</a:t>
            </a:r>
            <a:r>
              <a:rPr lang="en-US" baseline="0" dirty="0" smtClean="0"/>
              <a:t> contain</a:t>
            </a:r>
            <a:r>
              <a:rPr lang="en-US" dirty="0" smtClean="0"/>
              <a:t> IP address and Chord ID</a:t>
            </a:r>
            <a:r>
              <a:rPr lang="en-US" baseline="0" dirty="0" smtClean="0"/>
              <a:t> of the target server.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Nice property: One of the fingers takes you roughly half-way to target, so log-N time lookups</a:t>
            </a:r>
            <a:r>
              <a:rPr lang="en-US" baseline="0" dirty="0" smtClean="0"/>
              <a:t> with log-N hops.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SEGUE:</a:t>
            </a:r>
            <a:r>
              <a:rPr lang="en-US" baseline="0" dirty="0" smtClean="0"/>
              <a:t> So for example</a:t>
            </a:r>
            <a:r>
              <a:rPr lang="is-I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9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A1CD0-86D3-8542-A6C1-C34C3D207978}" type="slidenum">
              <a:rPr lang="en-US"/>
              <a:pPr/>
              <a:t>28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aseline="0" dirty="0" smtClean="0"/>
              <a:t>Let’s see how finger tables let us </a:t>
            </a:r>
            <a:r>
              <a:rPr lang="en-US" dirty="0" smtClean="0"/>
              <a:t>route to this</a:t>
            </a:r>
            <a:r>
              <a:rPr lang="en-US" baseline="0" dirty="0" smtClean="0"/>
              <a:t> key, K112.</a:t>
            </a:r>
          </a:p>
          <a:p>
            <a:r>
              <a:rPr lang="en-US" baseline="0" dirty="0" smtClean="0"/>
              <a:t>It will be stored at N120, so the ¼ finger table entry will take us almost there without overshooting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672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So if you think about the finger tables at all the nodes taken together</a:t>
            </a:r>
            <a:r>
              <a:rPr lang="is-IS" b="1" baseline="0" dirty="0" smtClean="0"/>
              <a:t>…</a:t>
            </a:r>
          </a:p>
          <a:p>
            <a:endParaRPr lang="is-IS" b="1" baseline="0" dirty="0" smtClean="0"/>
          </a:p>
          <a:p>
            <a:r>
              <a:rPr lang="is-IS" b="0" baseline="0" dirty="0" smtClean="0"/>
              <a:t>SEGUE: So here’s the detailed lookup algorithm with finger tables.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Users’ computers talk directly to each other to implement service,</a:t>
            </a:r>
            <a:r>
              <a:rPr lang="en-US" b="1" baseline="0" dirty="0" smtClean="0"/>
              <a:t> </a:t>
            </a:r>
            <a:r>
              <a:rPr lang="en-US" b="1" dirty="0" smtClean="0"/>
              <a:t>in contrast to the client-server</a:t>
            </a:r>
            <a:r>
              <a:rPr lang="en-US" b="1" baseline="0" dirty="0" smtClean="0"/>
              <a:t> model where </a:t>
            </a:r>
            <a:r>
              <a:rPr lang="en-US" b="1" dirty="0" smtClean="0"/>
              <a:t>users’ clients talk to central servers.</a:t>
            </a:r>
            <a:r>
              <a:rPr lang="en-US" b="1" baseline="0" dirty="0" smtClean="0"/>
              <a:t>  </a:t>
            </a:r>
            <a:r>
              <a:rPr lang="en-US" b="1" dirty="0" smtClean="0"/>
              <a:t>EXAMPLES: Skype, video and music players, file sharing.</a:t>
            </a:r>
          </a:p>
          <a:p>
            <a:endParaRPr lang="en-US" b="1" dirty="0" smtClean="0"/>
          </a:p>
          <a:p>
            <a:r>
              <a:rPr lang="en-US" b="0" dirty="0" smtClean="0"/>
              <a:t>SEGUE: So why might this be a good idea?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57582-0C83-BF40-A4AA-BB2D7B839AB6}" type="slidenum">
              <a:rPr lang="en-US"/>
              <a:pPr/>
              <a:t>30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 smtClean="0"/>
              <a:t>Still undershoots </a:t>
            </a:r>
            <a:r>
              <a:rPr lang="en-US" dirty="0"/>
              <a:t>to predecessor. So never misses the real successor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Lookup procedure </a:t>
            </a:r>
            <a:r>
              <a:rPr lang="en-US" dirty="0" smtClean="0"/>
              <a:t>isn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inherently </a:t>
            </a:r>
            <a:r>
              <a:rPr lang="en-US" dirty="0" smtClean="0"/>
              <a:t>log(n),</a:t>
            </a:r>
            <a:r>
              <a:rPr lang="en-US" baseline="0" dirty="0" smtClean="0"/>
              <a:t> b</a:t>
            </a:r>
            <a:r>
              <a:rPr lang="en-US" dirty="0" smtClean="0"/>
              <a:t>ut </a:t>
            </a:r>
            <a:r>
              <a:rPr lang="en-US" dirty="0"/>
              <a:t>finger table causes it to be.</a:t>
            </a:r>
          </a:p>
        </p:txBody>
      </p:sp>
    </p:spTree>
    <p:extLst>
      <p:ext uri="{BB962C8B-B14F-4D97-AF65-F5344CB8AC3E}">
        <p14:creationId xmlns:p14="http://schemas.microsoft.com/office/powerpoint/2010/main" val="1438642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35813-68A5-994F-98A0-B259A4623569}" type="slidenum">
              <a:rPr lang="en-US"/>
              <a:pPr/>
              <a:t>31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/>
              <a:t>Maybe note that fingers point to the first relevant node.</a:t>
            </a:r>
          </a:p>
        </p:txBody>
      </p:sp>
    </p:spTree>
    <p:extLst>
      <p:ext uri="{BB962C8B-B14F-4D97-AF65-F5344CB8AC3E}">
        <p14:creationId xmlns:p14="http://schemas.microsoft.com/office/powerpoint/2010/main" val="9784615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SEGUE: So we’ll come back to this point when we discuss Chord’s impact at the</a:t>
            </a:r>
            <a:r>
              <a:rPr lang="en-US" baseline="0" dirty="0" smtClean="0"/>
              <a:t>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60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Joining is essentially a distributed linked list insertion.</a:t>
            </a:r>
          </a:p>
          <a:p>
            <a:endParaRPr lang="en-US" b="1" dirty="0" smtClean="0"/>
          </a:p>
          <a:p>
            <a:r>
              <a:rPr lang="en-US" b="0" dirty="0" smtClean="0"/>
              <a:t>New node N36 knows another node in ring (N25).</a:t>
            </a:r>
            <a:r>
              <a:rPr lang="en-US" b="0" baseline="0" dirty="0" smtClean="0"/>
              <a:t>  </a:t>
            </a:r>
            <a:r>
              <a:rPr lang="en-US" b="0" dirty="0" smtClean="0"/>
              <a:t>First, the new node looks</a:t>
            </a:r>
            <a:r>
              <a:rPr lang="en-US" b="0" baseline="0" dirty="0" smtClean="0"/>
              <a:t> itself up, starting at that node.  </a:t>
            </a:r>
            <a:r>
              <a:rPr lang="en-US" b="0" i="1" u="sng" baseline="0" dirty="0" smtClean="0"/>
              <a:t>That returns N40.</a:t>
            </a:r>
            <a:endParaRPr lang="en-US" b="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8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SEGUE: So now let’s see how N36 gets incorporated into the Chord 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10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Periodic notify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messages each node sends to its successor maintain the predecessor pointers.</a:t>
            </a:r>
            <a:endParaRPr lang="en-US" sz="1200" b="1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When node N36 sends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N40 a notify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, N40 checks its predecessor (N25), and decides that N36 should be its predecessor instead.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If N25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later sends N40 a notify, no-op.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4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</a:t>
            </a:r>
            <a:r>
              <a:rPr lang="en-US" baseline="0" dirty="0" smtClean="0"/>
              <a:t> send a stabilize message to who you THINK your successor is.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1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78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75075-282D-0948-8AB1-99E1AF63D23E}" type="slidenum">
              <a:rPr lang="en-US"/>
              <a:pPr/>
              <a:t>39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N10 is looking up key K90.</a:t>
            </a:r>
            <a:r>
              <a:rPr lang="en-US" b="1" baseline="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No problem, until lookup gets to N80, which knows no live node before</a:t>
            </a: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 K90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There</a:t>
            </a: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 might be a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replica of K90 at N113, but </a:t>
            </a:r>
            <a:r>
              <a:rPr lang="en-US" b="0" i="1" u="sng" dirty="0" smtClean="0">
                <a:latin typeface="Times New Roman" charset="0"/>
                <a:ea typeface="Times New Roman" charset="0"/>
                <a:cs typeface="Times New Roman" charset="0"/>
              </a:rPr>
              <a:t>N80 can’t find it</a:t>
            </a:r>
            <a:r>
              <a:rPr lang="en-US" b="0" i="1" u="sng" baseline="0" dirty="0" smtClean="0">
                <a:latin typeface="Times New Roman" charset="0"/>
                <a:ea typeface="Times New Roman" charset="0"/>
                <a:cs typeface="Times New Roman" charset="0"/>
              </a:rPr>
              <a:t> to make progress.</a:t>
            </a:r>
            <a:endParaRPr lang="en-US" b="0" i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rather than just one immediate</a:t>
            </a:r>
            <a:r>
              <a:rPr lang="en-US" b="1" baseline="0" dirty="0" smtClean="0"/>
              <a:t> successor, each node keeps track of its r immediately following successor nodes.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SEGUE: So, how do we choose r?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From a performance perspective,</a:t>
            </a:r>
            <a:r>
              <a:rPr lang="en-US" b="1" baseline="0" dirty="0" smtClean="0"/>
              <a:t> the </a:t>
            </a:r>
            <a:r>
              <a:rPr lang="en-US" b="1" dirty="0" smtClean="0"/>
              <a:t>promise of peer</a:t>
            </a:r>
            <a:r>
              <a:rPr lang="en-US" b="1" baseline="0" dirty="0" smtClean="0"/>
              <a:t> to peer computing was</a:t>
            </a:r>
            <a:r>
              <a:rPr lang="is-IS" b="1" baseline="0" dirty="0" smtClean="0"/>
              <a:t> to leverage thousands to millions of nodes across the Internet to increase capacity of services.</a:t>
            </a:r>
            <a:endParaRPr lang="en-US" dirty="0" smtClean="0"/>
          </a:p>
          <a:p>
            <a:r>
              <a:rPr lang="en-US" i="1" dirty="0" smtClean="0"/>
              <a:t>&gt;&gt;&gt; </a:t>
            </a:r>
            <a:r>
              <a:rPr lang="en-US" baseline="0" dirty="0" smtClean="0"/>
              <a:t>As more join, system gets more resources.  Contrast with cli-server where more users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smtClean="0"/>
              <a:t>resources more taxed.</a:t>
            </a:r>
            <a:endParaRPr lang="en-US" dirty="0" smtClean="0"/>
          </a:p>
          <a:p>
            <a:r>
              <a:rPr lang="en-US" i="1" dirty="0" smtClean="0"/>
              <a:t>&gt;&gt;&gt; </a:t>
            </a:r>
            <a:r>
              <a:rPr lang="en-US" baseline="0" dirty="0" smtClean="0"/>
              <a:t>Nodes can join/leave just by talking to random peer already in.  So no need to set up a server and provision infrastructure.</a:t>
            </a:r>
            <a:endParaRPr lang="en-US" dirty="0" smtClean="0"/>
          </a:p>
          <a:p>
            <a:r>
              <a:rPr lang="en-US" baseline="0" dirty="0" smtClean="0"/>
              <a:t>&gt;&gt;&gt;</a:t>
            </a:r>
          </a:p>
          <a:p>
            <a:r>
              <a:rPr lang="en-US" baseline="0" dirty="0" smtClean="0"/>
              <a:t>&gt;&gt;&gt; Harder to attack: not as simple as hacking single server/server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00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63893-FF93-DB4C-A901-AC386549CD37}" type="slidenum">
              <a:rPr lang="en-US"/>
              <a:pPr/>
              <a:t>42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So the lookup</a:t>
            </a:r>
            <a:r>
              <a:rPr lang="en-US" b="1" baseline="0" dirty="0" smtClean="0"/>
              <a:t> algorithm with fault tolerance becomes this.</a:t>
            </a:r>
            <a:endParaRPr lang="en-US" dirty="0" smtClean="0"/>
          </a:p>
          <a:p>
            <a:r>
              <a:rPr lang="en-US" dirty="0" smtClean="0"/>
              <a:t>Look </a:t>
            </a:r>
            <a:r>
              <a:rPr lang="en-US" smtClean="0"/>
              <a:t>in successor </a:t>
            </a:r>
            <a:r>
              <a:rPr lang="en-US" dirty="0" smtClean="0"/>
              <a:t>list as well.</a:t>
            </a:r>
          </a:p>
          <a:p>
            <a:r>
              <a:rPr lang="en-US" dirty="0" smtClean="0"/>
              <a:t>If the call fails, we remove the node from the finger table </a:t>
            </a:r>
            <a:r>
              <a:rPr lang="en-US" i="1" u="sng" dirty="0" smtClean="0"/>
              <a:t>and/or successor list</a:t>
            </a:r>
            <a:r>
              <a:rPr lang="en-US" dirty="0" smtClean="0"/>
              <a:t>, and restart the</a:t>
            </a:r>
            <a:r>
              <a:rPr lang="en-US" baseline="0" dirty="0" smtClean="0"/>
              <a:t> lookup.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377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0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SEGUE:</a:t>
            </a:r>
            <a:r>
              <a:rPr lang="en-US" baseline="0" dirty="0" smtClean="0"/>
              <a:t> Then to make it secure for a peer-to-peer setting, it authenticates block contents.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2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let’s take a closer</a:t>
            </a:r>
            <a:r>
              <a:rPr lang="en-US" b="1" baseline="0" dirty="0" smtClean="0"/>
              <a:t> look at how </a:t>
            </a:r>
            <a:r>
              <a:rPr lang="en-US" b="1" baseline="0" dirty="0" err="1" smtClean="0"/>
              <a:t>DHash</a:t>
            </a:r>
            <a:r>
              <a:rPr lang="en-US" b="1" baseline="0" dirty="0" smtClean="0"/>
              <a:t> </a:t>
            </a:r>
            <a:r>
              <a:rPr lang="en-US" b="1" baseline="0" dirty="0" smtClean="0"/>
              <a:t>authenticates that the data it stores is from some known identity, i.e. some private key.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err="1" smtClean="0"/>
              <a:t>DHash</a:t>
            </a:r>
            <a:r>
              <a:rPr lang="en-US" dirty="0" smtClean="0"/>
              <a:t> servers verify the chain of signatures rooted at the public key, before accepting put(key, value).</a:t>
            </a:r>
          </a:p>
          <a:p>
            <a:r>
              <a:rPr lang="en-US" dirty="0" smtClean="0"/>
              <a:t>Clients verify result of get(key)</a:t>
            </a:r>
            <a:r>
              <a:rPr lang="en-US" baseline="0" dirty="0" smtClean="0"/>
              <a:t> through the same chain.  Whole thing is read-only, need to overwrite the root block to update.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085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4317C-E316-C341-B72B-6526E290CA94}" type="slidenum">
              <a:rPr lang="en-US"/>
              <a:pPr/>
              <a:t>46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/>
              <a:t>Nodes with replicas are not likely to be near each other in underlying network.</a:t>
            </a:r>
          </a:p>
        </p:txBody>
      </p:sp>
    </p:spTree>
    <p:extLst>
      <p:ext uri="{BB962C8B-B14F-4D97-AF65-F5344CB8AC3E}">
        <p14:creationId xmlns:p14="http://schemas.microsoft.com/office/powerpoint/2010/main" val="9225197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65CBA-FD8D-1F45-98C1-8BB1CE128D15}" type="slidenum">
              <a:rPr lang="en-US"/>
              <a:pPr/>
              <a:t>48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 smtClean="0"/>
              <a:t>Actually, the lookup</a:t>
            </a:r>
            <a:r>
              <a:rPr lang="en-US" baseline="0" dirty="0" smtClean="0"/>
              <a:t> cost is</a:t>
            </a:r>
            <a:r>
              <a:rPr lang="en-US" dirty="0" smtClean="0"/>
              <a:t> </a:t>
            </a:r>
            <a:r>
              <a:rPr lang="en-US" dirty="0"/>
              <a:t>½ log(N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Error bars: one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smtClean="0"/>
              <a:t>deviation,</a:t>
            </a:r>
            <a:r>
              <a:rPr lang="en-US" baseline="0" dirty="0" smtClean="0"/>
              <a:t> so the </a:t>
            </a:r>
            <a:r>
              <a:rPr lang="en-US" b="1" baseline="0" dirty="0" smtClean="0"/>
              <a:t>variation in the lookup costs </a:t>
            </a:r>
            <a:r>
              <a:rPr lang="en-US" baseline="0" dirty="0" smtClean="0"/>
              <a:t>is not too high.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484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to see how well the successor</a:t>
            </a:r>
            <a:r>
              <a:rPr lang="en-US" b="1" baseline="0" dirty="0" smtClean="0"/>
              <a:t> list and data replication </a:t>
            </a:r>
            <a:r>
              <a:rPr lang="en-US" b="1" dirty="0" smtClean="0"/>
              <a:t>handles failure,</a:t>
            </a:r>
            <a:r>
              <a:rPr lang="en-US" b="1" baseline="0" dirty="0" smtClean="0"/>
              <a:t> we’ll look at a large scale experiment with 1,000 servers.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134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0EC5E-B835-AB4F-8585-CA456BE1887B}" type="slidenum">
              <a:rPr lang="en-US"/>
              <a:pPr/>
              <a:t>50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This is </a:t>
            </a:r>
            <a:r>
              <a:rPr lang="en-US" b="1" i="1" dirty="0" smtClean="0"/>
              <a:t>before</a:t>
            </a:r>
            <a:r>
              <a:rPr lang="en-US" b="1" dirty="0" smtClean="0"/>
              <a:t> </a:t>
            </a:r>
            <a:r>
              <a:rPr lang="en-US" b="1" dirty="0"/>
              <a:t>stabilization </a:t>
            </a:r>
            <a:r>
              <a:rPr lang="en-US" b="1" dirty="0" smtClean="0"/>
              <a:t>starts</a:t>
            </a:r>
            <a:r>
              <a:rPr lang="en-US" b="1" baseline="0" dirty="0" smtClean="0"/>
              <a:t> after we fail X% of the servers, so a</a:t>
            </a:r>
            <a:r>
              <a:rPr lang="en-US" b="1" dirty="0" smtClean="0"/>
              <a:t>ll </a:t>
            </a:r>
            <a:r>
              <a:rPr lang="en-US" b="1" dirty="0"/>
              <a:t>lookup failures attributable to loss of all 6 replicas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6862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9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So, the result has been successful adoption</a:t>
            </a:r>
            <a:r>
              <a:rPr lang="en-US" b="1" baseline="0" dirty="0" smtClean="0"/>
              <a:t> in some niche areas.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1. Networks like Napster music-sharing (ca. 1999) and Gnutella began this in the illegal domain for music and movies, but more recently we’ve seen the adoption of BitTorrent for rapidly disseminating files among users.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 Electronic currencies like Bitcoin have no central authority, so they use a P2P network.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 Up until 2012 Skype used P2P to route calls between users, but this has since changed to be hosted Linux boxes because of security reasons.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07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returning to P2P systems,</a:t>
            </a:r>
            <a:r>
              <a:rPr lang="en-US" b="1" baseline="0" dirty="0" smtClean="0"/>
              <a:t> part of the problem is still the lookup problem.  But other part is fundamentally users’ computers are less reliable and trusted than managed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exacerbated by the fact that users’ computers have flaky network connections, might be switched off, broken, </a:t>
            </a:r>
            <a:r>
              <a:rPr lang="en-US" i="1" baseline="0" dirty="0" smtClean="0"/>
              <a:t>&amp;</a:t>
            </a:r>
            <a:r>
              <a:rPr lang="en-US" baseline="0" dirty="0" smtClean="0"/>
              <a:t> </a:t>
            </a:r>
            <a:r>
              <a:rPr lang="en-US" i="1" baseline="0" dirty="0" smtClean="0"/>
              <a:t>c.</a:t>
            </a:r>
            <a:r>
              <a:rPr lang="en-US" baseline="0" dirty="0" smtClean="0"/>
              <a:t>  So they are hardly as reliable as managed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P2P services are open, meaning anyone can join, these can be vulnerable to certain kinds of attacks.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75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On Wednesday we will look at</a:t>
            </a:r>
            <a:r>
              <a:rPr lang="en-US" b="1" baseline="0" dirty="0" smtClean="0"/>
              <a:t> a different type of consistency that relaxes the strong consistency that RAFT and </a:t>
            </a:r>
            <a:r>
              <a:rPr lang="en-US" b="1" baseline="0" dirty="0" err="1" smtClean="0"/>
              <a:t>Paxos</a:t>
            </a:r>
            <a:r>
              <a:rPr lang="en-US" b="1" baseline="0" dirty="0" smtClean="0"/>
              <a:t> provide.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5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e.g. </a:t>
            </a:r>
            <a:r>
              <a:rPr lang="en-US" b="1" baseline="0" dirty="0" smtClean="0"/>
              <a:t>let’s look at how a popular cooperative file-sharing system, BitTorrent, works.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Say you’re the user,</a:t>
            </a:r>
            <a:r>
              <a:rPr lang="en-US" baseline="0" dirty="0" smtClean="0"/>
              <a:t> want to download latest Linux kernel.  You click on torrent download link.  This gets a torrent file that contains hashes of chunks of the file, and IP address of a tracker node.  </a:t>
            </a:r>
            <a:r>
              <a:rPr lang="en-US" i="1" baseline="0" dirty="0" smtClean="0"/>
              <a:t>Tracker node </a:t>
            </a:r>
            <a:r>
              <a:rPr lang="en-US" baseline="0" dirty="0" smtClean="0"/>
              <a:t>is web server to coordinate group of peers.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The client sends</a:t>
            </a:r>
            <a:r>
              <a:rPr lang="en-US" baseline="0" dirty="0" smtClean="0"/>
              <a:t> an HTTP request to the tracker telling it which file it wants, then the tracker responds with a list of peers who have the file.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D/L the file from peers, </a:t>
            </a:r>
            <a:r>
              <a:rPr lang="en-US" b="1" baseline="0" dirty="0" smtClean="0"/>
              <a:t>in parallel</a:t>
            </a:r>
            <a:r>
              <a:rPr lang="en-US" baseline="0" dirty="0" smtClean="0"/>
              <a:t>.  </a:t>
            </a:r>
            <a:r>
              <a:rPr lang="en-US" dirty="0" smtClean="0"/>
              <a:t>Note only metadata--not file data -- are exchanged with centralized server, and only during</a:t>
            </a:r>
            <a:r>
              <a:rPr lang="en-US" baseline="0" dirty="0" smtClean="0"/>
              <a:t> the</a:t>
            </a:r>
            <a:r>
              <a:rPr lang="en-US" dirty="0" smtClean="0"/>
              <a:t> transient lifetime of a download.</a:t>
            </a:r>
          </a:p>
          <a:p>
            <a:pPr marL="228600" indent="-228600">
              <a:buAutoNum type="arabicPeriod"/>
            </a:pPr>
            <a:r>
              <a:rPr lang="en-US" dirty="0" smtClean="0"/>
              <a:t>--</a:t>
            </a:r>
          </a:p>
          <a:p>
            <a:pPr marL="228600" indent="-228600">
              <a:buAutoNum type="arabicPeriod"/>
            </a:pPr>
            <a:r>
              <a:rPr lang="en-US" dirty="0" smtClean="0"/>
              <a:t>C</a:t>
            </a:r>
            <a:r>
              <a:rPr lang="en-US" baseline="0" dirty="0" smtClean="0"/>
              <a:t>lient switches  roles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smtClean="0"/>
              <a:t>“server” peers to serve others.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At the core of all peer to peer systems is the following problem.</a:t>
            </a:r>
          </a:p>
          <a:p>
            <a:r>
              <a:rPr lang="en-US" dirty="0" smtClean="0"/>
              <a:t>Some</a:t>
            </a:r>
            <a:r>
              <a:rPr lang="en-US" baseline="0" dirty="0" smtClean="0"/>
              <a:t> publisher does a put associating some key, say “Star </a:t>
            </a:r>
            <a:r>
              <a:rPr lang="en-US" baseline="0" dirty="0" err="1" smtClean="0"/>
              <a:t>Wars.mov</a:t>
            </a:r>
            <a:r>
              <a:rPr lang="en-US" baseline="0" dirty="0" smtClean="0"/>
              <a:t>”, with some value.  </a:t>
            </a:r>
          </a:p>
          <a:p>
            <a:r>
              <a:rPr lang="en-US" baseline="0" dirty="0" smtClean="0"/>
              <a:t>Now some client comes along and does a get, looking for the information about the file.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How does</a:t>
            </a:r>
            <a:r>
              <a:rPr lang="en-US" b="1" i="1" baseline="0" dirty="0" smtClean="0"/>
              <a:t> the client find out where that information went?</a:t>
            </a:r>
            <a:endParaRPr lang="en-US" b="1" i="1" dirty="0" smtClean="0"/>
          </a:p>
          <a:p>
            <a:r>
              <a:rPr lang="en-US" dirty="0" smtClean="0"/>
              <a:t>Non-trivial,</a:t>
            </a:r>
            <a:r>
              <a:rPr lang="en-US" baseline="0" dirty="0" smtClean="0"/>
              <a:t> </a:t>
            </a:r>
            <a:r>
              <a:rPr lang="en-US" dirty="0" smtClean="0"/>
              <a:t>1000s of nodes in P2P network</a:t>
            </a:r>
            <a:r>
              <a:rPr lang="en-US" baseline="0" dirty="0" smtClean="0"/>
              <a:t> failing and coming back up, the </a:t>
            </a:r>
            <a:r>
              <a:rPr lang="en-US" dirty="0" smtClean="0"/>
              <a:t>set of nodes that have the movie</a:t>
            </a:r>
            <a:r>
              <a:rPr lang="en-US" baseline="0" dirty="0" smtClean="0"/>
              <a:t> </a:t>
            </a:r>
            <a:r>
              <a:rPr lang="en-US" dirty="0" smtClean="0"/>
              <a:t>may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226817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8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Napster</a:t>
            </a:r>
            <a:r>
              <a:rPr lang="en-US" b="1" baseline="0" dirty="0" smtClean="0"/>
              <a:t> (1999) was one of the first music sharing networks: </a:t>
            </a:r>
            <a:r>
              <a:rPr lang="en-US" b="1" dirty="0" smtClean="0"/>
              <a:t>solution was</a:t>
            </a:r>
            <a:r>
              <a:rPr lang="en-US" b="1" baseline="0" dirty="0" smtClean="0"/>
              <a:t> single centralized database to store all the location information.</a:t>
            </a:r>
          </a:p>
          <a:p>
            <a:endParaRPr lang="en-US" b="1" i="1" baseline="0" dirty="0" smtClean="0"/>
          </a:p>
          <a:p>
            <a:r>
              <a:rPr lang="en-US" i="1" baseline="0" dirty="0" smtClean="0"/>
              <a:t>&gt;&gt;&gt; Database holds IP address of publisher</a:t>
            </a:r>
            <a:r>
              <a:rPr lang="en-US" baseline="0" dirty="0" smtClean="0"/>
              <a:t>, e.g. N</a:t>
            </a:r>
            <a:r>
              <a:rPr lang="en-US" baseline="-25000" dirty="0" smtClean="0"/>
              <a:t>4</a:t>
            </a:r>
            <a:r>
              <a:rPr lang="en-US" baseline="0" dirty="0" smtClean="0"/>
              <a:t> for Star Wars.  </a:t>
            </a:r>
          </a:p>
          <a:p>
            <a:r>
              <a:rPr lang="en-US" baseline="0" dirty="0" smtClean="0"/>
              <a:t>&gt;&gt;&gt; Client does a lookup on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, can contact N4 directly to get content.</a:t>
            </a:r>
            <a:endParaRPr lang="en-US" baseline="-25000" dirty="0" smtClean="0"/>
          </a:p>
          <a:p>
            <a:r>
              <a:rPr lang="en-US" dirty="0" smtClean="0"/>
              <a:t>&gt;&gt;&gt;</a:t>
            </a:r>
            <a:r>
              <a:rPr lang="en-US" baseline="0" dirty="0" smtClean="0"/>
              <a:t> </a:t>
            </a:r>
            <a:r>
              <a:rPr lang="en-US" dirty="0" smtClean="0"/>
              <a:t>SEGUE: So now we’ve solved our rendezvous problem but</a:t>
            </a:r>
            <a:r>
              <a:rPr lang="en-US" baseline="0" dirty="0" smtClean="0"/>
              <a:t> at the expense of the database having to keep a lot of</a:t>
            </a:r>
            <a:r>
              <a:rPr lang="en-US" dirty="0" smtClean="0"/>
              <a:t> state, means it’s hard to keep the state up to date.</a:t>
            </a:r>
            <a:r>
              <a:rPr lang="en-US" baseline="0" dirty="0" smtClean="0"/>
              <a:t>  </a:t>
            </a:r>
            <a:r>
              <a:rPr lang="en-US" dirty="0" smtClean="0"/>
              <a:t>It’s also</a:t>
            </a:r>
            <a:r>
              <a:rPr lang="en-US" baseline="0" dirty="0" smtClean="0"/>
              <a:t> a single point of failure, and it’s also a legal target, </a:t>
            </a:r>
            <a:r>
              <a:rPr lang="en-US" dirty="0" smtClean="0"/>
              <a:t>which is exactly what happened to Napster</a:t>
            </a:r>
            <a:r>
              <a:rPr lang="en-US" baseline="0" dirty="0" smtClean="0"/>
              <a:t> in the end.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3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9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O</a:t>
            </a:r>
            <a:r>
              <a:rPr lang="en-US" b="1" baseline="0" dirty="0" smtClean="0"/>
              <a:t>pposite end of the spectrum: abandon any structure altogether, just flood queries throughout entire net.  So everyone maintains a small number of connected peers and a query gets flooded to all connected peers until it finds the content.  This is the approach the original Gnutella took in 2000, but it doesn’t scale.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&gt;&gt;&gt; SEGUE: It’s robust because there’s no central database to fail, so truly P2P.  But might require a number of messages on the order of the number of peers in the network, so didn’t scale.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961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7" y="2930654"/>
            <a:ext cx="3382266" cy="11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2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1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593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5"/>
            <a:ext cx="43449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70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6" r:id="rId10"/>
    <p:sldLayoutId id="2147483687" r:id="rId11"/>
    <p:sldLayoutId id="2147483688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chart" Target="../charts/char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85800"/>
            <a:ext cx="8382000" cy="2070100"/>
          </a:xfrm>
        </p:spPr>
        <p:txBody>
          <a:bodyPr/>
          <a:lstStyle/>
          <a:p>
            <a:r>
              <a:rPr lang="en-US" b="0" dirty="0" smtClean="0"/>
              <a:t>Peer-to-Peer Systems </a:t>
            </a:r>
            <a:r>
              <a:rPr lang="en-US" b="0" dirty="0" smtClean="0"/>
              <a:t>and</a:t>
            </a:r>
            <a:br>
              <a:rPr lang="en-US" b="0" dirty="0" smtClean="0"/>
            </a:br>
            <a:r>
              <a:rPr lang="en-US" b="0" dirty="0" smtClean="0"/>
              <a:t>Distributed </a:t>
            </a:r>
            <a:r>
              <a:rPr lang="en-US" b="0" dirty="0" smtClean="0"/>
              <a:t>Hash Tables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/>
              <a:t>CS 240: Computing Systems and Concurrency</a:t>
            </a:r>
          </a:p>
          <a:p>
            <a:r>
              <a:rPr lang="en-US" dirty="0"/>
              <a:t>Lecture </a:t>
            </a:r>
            <a:r>
              <a:rPr lang="en-US" dirty="0" smtClean="0"/>
              <a:t>12</a:t>
            </a:r>
            <a:endParaRPr lang="en-US" dirty="0"/>
          </a:p>
          <a:p>
            <a:endParaRPr lang="en-US" dirty="0"/>
          </a:p>
          <a:p>
            <a:r>
              <a:rPr lang="en-US" dirty="0"/>
              <a:t>Marco Canini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3175" y="6261628"/>
            <a:ext cx="7117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Credits: Michael Freedman and Kyle Jamieson developed much of the original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material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Selected 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content adapted from B. Karp, R.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Morris.</a:t>
            </a:r>
            <a:endParaRPr lang="en-US" sz="1400" b="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10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Routed DHT queries (Chord)</a:t>
            </a:r>
            <a:endParaRPr lang="en-US" dirty="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 smtClean="0">
                <a:latin typeface="Arial" charset="0"/>
              </a:rPr>
              <a:t>5</a:t>
            </a:r>
            <a:endParaRPr lang="en-US" sz="2800" baseline="-25000" dirty="0">
              <a:latin typeface="Arial" charset="0"/>
            </a:endParaRP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665465" y="472163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</a:rPr>
              <a:t>Publisher (N</a:t>
            </a:r>
            <a:r>
              <a:rPr lang="en-US" sz="2400" baseline="-25000" dirty="0" smtClean="0">
                <a:latin typeface="Arial" charset="0"/>
              </a:rPr>
              <a:t>4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6326769" y="1426694"/>
            <a:ext cx="2568412" cy="734387"/>
          </a:xfrm>
          <a:prstGeom prst="wedgeRoundRectCallout">
            <a:avLst>
              <a:gd name="adj1" fmla="val -47659"/>
              <a:gd name="adj2" fmla="val 89380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Lookup(H(audio data</a:t>
            </a:r>
            <a:r>
              <a:rPr lang="en-US" altLang="ja-JP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 rot="17100000">
            <a:off x="5965399" y="2067107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7" name="Freeform 16"/>
          <p:cNvSpPr>
            <a:spLocks/>
          </p:cNvSpPr>
          <p:nvPr/>
        </p:nvSpPr>
        <p:spPr bwMode="auto">
          <a:xfrm rot="17100000">
            <a:off x="3578280" y="4099626"/>
            <a:ext cx="94247" cy="110954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5282 w 5282"/>
              <a:gd name="connsiteY0" fmla="*/ 14739 h 14739"/>
              <a:gd name="connsiteX1" fmla="*/ 2589 w 5282"/>
              <a:gd name="connsiteY1" fmla="*/ 10687 h 14739"/>
              <a:gd name="connsiteX2" fmla="*/ 548 w 5282"/>
              <a:gd name="connsiteY2" fmla="*/ 0 h 14739"/>
              <a:gd name="connsiteX0" fmla="*/ 8963 w 8963"/>
              <a:gd name="connsiteY0" fmla="*/ 10000 h 10000"/>
              <a:gd name="connsiteX1" fmla="*/ 3865 w 8963"/>
              <a:gd name="connsiteY1" fmla="*/ 7251 h 10000"/>
              <a:gd name="connsiteX2" fmla="*/ 0 w 8963"/>
              <a:gd name="connsiteY2" fmla="*/ 0 h 10000"/>
              <a:gd name="connsiteX0" fmla="*/ 10000 w 10000"/>
              <a:gd name="connsiteY0" fmla="*/ 10000 h 10000"/>
              <a:gd name="connsiteX1" fmla="*/ 4312 w 10000"/>
              <a:gd name="connsiteY1" fmla="*/ 7251 h 10000"/>
              <a:gd name="connsiteX2" fmla="*/ 0 w 10000"/>
              <a:gd name="connsiteY2" fmla="*/ 0 h 10000"/>
              <a:gd name="connsiteX0" fmla="*/ 10000 w 10249"/>
              <a:gd name="connsiteY0" fmla="*/ 10000 h 10000"/>
              <a:gd name="connsiteX1" fmla="*/ 8525 w 10249"/>
              <a:gd name="connsiteY1" fmla="*/ 5359 h 10000"/>
              <a:gd name="connsiteX2" fmla="*/ 0 w 10249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3" h="10000">
                <a:moveTo>
                  <a:pt x="10000" y="10000"/>
                </a:moveTo>
                <a:cubicBezTo>
                  <a:pt x="7600" y="8918"/>
                  <a:pt x="23528" y="8678"/>
                  <a:pt x="8525" y="5359"/>
                </a:cubicBezTo>
                <a:cubicBezTo>
                  <a:pt x="-1362" y="2701"/>
                  <a:pt x="10030" y="476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9" name="Freeform 16"/>
          <p:cNvSpPr>
            <a:spLocks/>
          </p:cNvSpPr>
          <p:nvPr/>
        </p:nvSpPr>
        <p:spPr bwMode="auto">
          <a:xfrm rot="17100000">
            <a:off x="4948892" y="-788652"/>
            <a:ext cx="134654" cy="75279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" h="10000">
                <a:moveTo>
                  <a:pt x="10175" y="10000"/>
                </a:moveTo>
                <a:cubicBezTo>
                  <a:pt x="9039" y="8405"/>
                  <a:pt x="9475" y="7488"/>
                  <a:pt x="7482" y="5948"/>
                </a:cubicBezTo>
                <a:cubicBezTo>
                  <a:pt x="5329" y="4806"/>
                  <a:pt x="-1142" y="3416"/>
                  <a:pt x="17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0" name="Freeform 16"/>
          <p:cNvSpPr>
            <a:spLocks/>
          </p:cNvSpPr>
          <p:nvPr/>
        </p:nvSpPr>
        <p:spPr bwMode="auto">
          <a:xfrm rot="13663699">
            <a:off x="4244943" y="2761546"/>
            <a:ext cx="1045604" cy="1777803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79027 w 79027"/>
              <a:gd name="connsiteY0" fmla="*/ 23616 h 23616"/>
              <a:gd name="connsiteX1" fmla="*/ 76334 w 79027"/>
              <a:gd name="connsiteY1" fmla="*/ 19564 h 23616"/>
              <a:gd name="connsiteX2" fmla="*/ 17 w 79027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59 w 79059"/>
              <a:gd name="connsiteY0" fmla="*/ 23616 h 23616"/>
              <a:gd name="connsiteX1" fmla="*/ 34023 w 79059"/>
              <a:gd name="connsiteY1" fmla="*/ 10780 h 23616"/>
              <a:gd name="connsiteX2" fmla="*/ 49 w 79059"/>
              <a:gd name="connsiteY2" fmla="*/ 0 h 23616"/>
              <a:gd name="connsiteX0" fmla="*/ 79010 w 79010"/>
              <a:gd name="connsiteY0" fmla="*/ 23616 h 23616"/>
              <a:gd name="connsiteX1" fmla="*/ 33974 w 79010"/>
              <a:gd name="connsiteY1" fmla="*/ 10780 h 23616"/>
              <a:gd name="connsiteX2" fmla="*/ 0 w 79010"/>
              <a:gd name="connsiteY2" fmla="*/ 0 h 2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0" h="23616">
                <a:moveTo>
                  <a:pt x="79010" y="23616"/>
                </a:moveTo>
                <a:cubicBezTo>
                  <a:pt x="77874" y="22021"/>
                  <a:pt x="46072" y="17832"/>
                  <a:pt x="33974" y="10780"/>
                </a:cubicBezTo>
                <a:cubicBezTo>
                  <a:pt x="24129" y="5709"/>
                  <a:pt x="3311" y="8687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853" y="5232966"/>
            <a:ext cx="33194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key=“H(audio data)”, value=[content]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947133" y="5201337"/>
            <a:ext cx="724814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0" dirty="0" smtClean="0">
                <a:latin typeface="Arial" charset="0"/>
              </a:rPr>
              <a:t>Can we make it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robust</a:t>
            </a:r>
            <a:r>
              <a:rPr lang="en-US" sz="3200" b="0" dirty="0" smtClean="0">
                <a:latin typeface="Arial" charset="0"/>
              </a:rPr>
              <a:t>,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reasonable state</a:t>
            </a:r>
            <a:r>
              <a:rPr lang="en-US" sz="3200" b="0" dirty="0" smtClean="0">
                <a:latin typeface="Arial" charset="0"/>
              </a:rPr>
              <a:t>, reasonable number of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hops</a:t>
            </a:r>
            <a:r>
              <a:rPr lang="en-US" sz="3200" b="0" dirty="0" smtClean="0">
                <a:latin typeface="Arial" charset="0"/>
              </a:rPr>
              <a:t>?</a:t>
            </a:r>
            <a:endParaRPr lang="en-US" sz="32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7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/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The Chord Lookup Service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Concluding thoughts on DHTs, P2P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286-4D43-8E45-B475-7F618E230AA6}" type="slidenum">
              <a:rPr lang="en-US"/>
              <a:pPr/>
              <a:t>12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DHT (and why)?</a:t>
            </a:r>
            <a:endParaRPr lang="en-US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2752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Local</a:t>
            </a:r>
            <a:r>
              <a:rPr lang="en-US" sz="2800" b="1" dirty="0" smtClean="0"/>
              <a:t> </a:t>
            </a:r>
            <a:r>
              <a:rPr lang="en-US" sz="2800" dirty="0" smtClean="0"/>
              <a:t>hash table:</a:t>
            </a:r>
            <a:endParaRPr lang="en-US" sz="2800" dirty="0"/>
          </a:p>
          <a:p>
            <a:pPr lvl="1">
              <a:buFontTx/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Hash(name)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buFont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put(key, value)</a:t>
            </a:r>
          </a:p>
          <a:p>
            <a:pPr lvl="1">
              <a:buFont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get(key)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value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Service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Constant-time insertion and lookup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1358348" y="4467639"/>
            <a:ext cx="5941943" cy="1364974"/>
          </a:xfrm>
          <a:prstGeom prst="wedgeRoundRectCallout">
            <a:avLst>
              <a:gd name="adj1" fmla="val -60178"/>
              <a:gd name="adj2" fmla="val 1176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600" i="1" dirty="0">
                <a:solidFill>
                  <a:schemeClr val="tx1"/>
                </a:solidFill>
              </a:rPr>
              <a:t>How can I </a:t>
            </a:r>
            <a:r>
              <a:rPr lang="en-US" sz="2600" i="1">
                <a:solidFill>
                  <a:schemeClr val="tx1"/>
                </a:solidFill>
              </a:rPr>
              <a:t>do </a:t>
            </a:r>
            <a:r>
              <a:rPr lang="en-US" sz="2600" i="1" smtClean="0">
                <a:solidFill>
                  <a:schemeClr val="tx1"/>
                </a:solidFill>
              </a:rPr>
              <a:t>(roughly) </a:t>
            </a:r>
            <a:r>
              <a:rPr lang="en-US" sz="2600" i="1" dirty="0">
                <a:solidFill>
                  <a:schemeClr val="tx1"/>
                </a:solidFill>
              </a:rPr>
              <a:t>this across </a:t>
            </a:r>
            <a:r>
              <a:rPr lang="en-US" sz="2600" i="1" dirty="0" smtClean="0">
                <a:solidFill>
                  <a:schemeClr val="tx1"/>
                </a:solidFill>
              </a:rPr>
              <a:t>millions of hosts on </a:t>
            </a:r>
            <a:r>
              <a:rPr lang="en-US" sz="2600" i="1" dirty="0">
                <a:solidFill>
                  <a:schemeClr val="tx1"/>
                </a:solidFill>
              </a:rPr>
              <a:t>the </a:t>
            </a:r>
            <a:r>
              <a:rPr lang="en-US" sz="2600" i="1" dirty="0" smtClean="0">
                <a:solidFill>
                  <a:schemeClr val="tx1"/>
                </a:solidFill>
              </a:rPr>
              <a:t>Internet?</a:t>
            </a:r>
          </a:p>
          <a:p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Distributed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Hash Table (DHT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3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9AF7-DB81-BF4C-A38D-2E5CA14A4900}" type="slidenum">
              <a:rPr lang="en-US"/>
              <a:pPr/>
              <a:t>13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DHT (and why)?</a:t>
            </a:r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Distributed Hash Table: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hash(data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spc="-150" dirty="0">
                <a:latin typeface="Courier" charset="0"/>
                <a:ea typeface="Courier" charset="0"/>
                <a:cs typeface="Courier" charset="0"/>
              </a:rPr>
              <a:t>lookup(key) </a:t>
            </a:r>
            <a:r>
              <a:rPr lang="en-US" sz="2800" spc="-15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sz="2800" spc="-15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spc="-150" dirty="0">
                <a:latin typeface="Courier" charset="0"/>
                <a:ea typeface="Courier" charset="0"/>
                <a:cs typeface="Courier" charset="0"/>
              </a:rPr>
              <a:t>IP </a:t>
            </a:r>
            <a:r>
              <a:rPr lang="en-US" sz="2800" b="1" spc="-150" dirty="0" err="1" smtClean="0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sz="2800" spc="-150" dirty="0"/>
              <a:t>	</a:t>
            </a:r>
            <a:r>
              <a:rPr lang="en-US" sz="2800" spc="-150" dirty="0" smtClean="0"/>
              <a:t> </a:t>
            </a:r>
            <a:r>
              <a:rPr lang="en-US" sz="2800" b="1" spc="-150" dirty="0" smtClean="0">
                <a:solidFill>
                  <a:schemeClr val="accent6">
                    <a:lumMod val="75000"/>
                  </a:schemeClr>
                </a:solidFill>
              </a:rPr>
              <a:t>(Chord lookup service)</a:t>
            </a:r>
            <a:endParaRPr lang="en-US" sz="2800" b="1" spc="-15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send-RPC(IP address, 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put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key,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data)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send-RPC(IP address, 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key)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data</a:t>
            </a:r>
          </a:p>
          <a:p>
            <a:pPr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Partitioning data </a:t>
            </a:r>
            <a:r>
              <a:rPr lang="en-US" sz="2800" dirty="0" smtClean="0"/>
              <a:t>in truly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large-scale distributed systems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Tuples in </a:t>
            </a:r>
            <a:r>
              <a:rPr lang="en-US" sz="2800" dirty="0"/>
              <a:t>a global database engine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Data blocks in </a:t>
            </a:r>
            <a:r>
              <a:rPr lang="en-US" sz="2800" dirty="0"/>
              <a:t>a global file system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Files in </a:t>
            </a:r>
            <a:r>
              <a:rPr lang="en-US" sz="2800" dirty="0"/>
              <a:t>a P2P file-sharing system</a:t>
            </a:r>
          </a:p>
        </p:txBody>
      </p:sp>
    </p:spTree>
    <p:extLst>
      <p:ext uri="{BB962C8B-B14F-4D97-AF65-F5344CB8AC3E}">
        <p14:creationId xmlns:p14="http://schemas.microsoft.com/office/powerpoint/2010/main" val="19425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5494635"/>
            <a:ext cx="8763000" cy="982364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sz="2800" spc="-150" dirty="0">
                <a:latin typeface="Arial" charset="0"/>
              </a:rPr>
              <a:t> </a:t>
            </a:r>
            <a:r>
              <a:rPr lang="en-US" sz="2800" spc="-150" dirty="0" smtClean="0">
                <a:latin typeface="Arial" charset="0"/>
              </a:rPr>
              <a:t>App may </a:t>
            </a:r>
            <a:r>
              <a:rPr lang="en-US" sz="2800" spc="-150" dirty="0">
                <a:latin typeface="Arial" charset="0"/>
              </a:rPr>
              <a:t>be </a:t>
            </a:r>
            <a:r>
              <a:rPr lang="en-US" sz="2800" b="1" spc="-150" dirty="0">
                <a:latin typeface="Arial" charset="0"/>
              </a:rPr>
              <a:t>distributed</a:t>
            </a:r>
            <a:r>
              <a:rPr lang="en-US" sz="2800" spc="-150" dirty="0">
                <a:latin typeface="Arial" charset="0"/>
              </a:rPr>
              <a:t> over many </a:t>
            </a:r>
            <a:r>
              <a:rPr lang="en-US" sz="2800" spc="-150" dirty="0" smtClean="0">
                <a:latin typeface="Arial" charset="0"/>
              </a:rPr>
              <a:t>nodes</a:t>
            </a:r>
          </a:p>
          <a:p>
            <a:pPr>
              <a:buFontTx/>
              <a:buChar char="•"/>
            </a:pPr>
            <a:r>
              <a:rPr lang="en-US" sz="2800" spc="-150" dirty="0" smtClean="0">
                <a:latin typeface="Arial" charset="0"/>
              </a:rPr>
              <a:t>DHT </a:t>
            </a:r>
            <a:r>
              <a:rPr lang="en-US" sz="2800" b="1" spc="-150" dirty="0">
                <a:latin typeface="Arial" charset="0"/>
              </a:rPr>
              <a:t>distributes data storage </a:t>
            </a:r>
            <a:r>
              <a:rPr lang="en-US" sz="2800" spc="-150" dirty="0">
                <a:latin typeface="Arial" charset="0"/>
              </a:rPr>
              <a:t>over many </a:t>
            </a:r>
            <a:r>
              <a:rPr lang="en-US" sz="2800" spc="-150" dirty="0" smtClean="0">
                <a:latin typeface="Arial" charset="0"/>
              </a:rPr>
              <a:t>nodes</a:t>
            </a:r>
            <a:endParaRPr lang="en-US" sz="2800" spc="-150" dirty="0">
              <a:latin typeface="Arial" charset="0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D87-35A6-754F-88D3-3DEB789379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Cooperative storage with a DHT</a:t>
            </a:r>
            <a:endParaRPr lang="en-US" dirty="0"/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1215736" y="2794656"/>
            <a:ext cx="6019800" cy="461665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135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Arial" charset="0"/>
              </a:rPr>
              <a:t>Distributed hash table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215736" y="1952171"/>
            <a:ext cx="6019800" cy="461665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Arial" charset="0"/>
              </a:rPr>
              <a:t>Distributed application</a:t>
            </a: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>
            <a:off x="2663536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5940136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4567154" y="2413656"/>
            <a:ext cx="12378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get (key)</a:t>
            </a:r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 flipV="1">
            <a:off x="6321136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6418341" y="2397781"/>
            <a:ext cx="712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data</a:t>
            </a:r>
          </a:p>
        </p:txBody>
      </p:sp>
      <p:grpSp>
        <p:nvGrpSpPr>
          <p:cNvPr id="191498" name="Group 10"/>
          <p:cNvGrpSpPr>
            <a:grpSpLocks/>
          </p:cNvGrpSpPr>
          <p:nvPr/>
        </p:nvGrpSpPr>
        <p:grpSpPr bwMode="auto">
          <a:xfrm>
            <a:off x="1520536" y="4256839"/>
            <a:ext cx="5638800" cy="504825"/>
            <a:chOff x="1200" y="2292"/>
            <a:chExt cx="3552" cy="318"/>
          </a:xfrm>
        </p:grpSpPr>
        <p:sp>
          <p:nvSpPr>
            <p:cNvPr id="191499" name="Rectangle 11"/>
            <p:cNvSpPr>
              <a:spLocks noChangeArrowheads="1"/>
            </p:cNvSpPr>
            <p:nvPr/>
          </p:nvSpPr>
          <p:spPr bwMode="auto">
            <a:xfrm>
              <a:off x="1200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b="1" dirty="0">
                  <a:latin typeface="Arial" charset="0"/>
                </a:rPr>
                <a:t>node</a:t>
              </a:r>
            </a:p>
          </p:txBody>
        </p:sp>
        <p:sp>
          <p:nvSpPr>
            <p:cNvPr id="191500" name="Rectangle 12"/>
            <p:cNvSpPr>
              <a:spLocks noChangeArrowheads="1"/>
            </p:cNvSpPr>
            <p:nvPr/>
          </p:nvSpPr>
          <p:spPr bwMode="auto">
            <a:xfrm>
              <a:off x="2208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b="1" dirty="0">
                  <a:latin typeface="Arial" charset="0"/>
                </a:rPr>
                <a:t>node</a:t>
              </a:r>
            </a:p>
          </p:txBody>
        </p:sp>
        <p:sp>
          <p:nvSpPr>
            <p:cNvPr id="191501" name="Rectangle 13"/>
            <p:cNvSpPr>
              <a:spLocks noChangeArrowheads="1"/>
            </p:cNvSpPr>
            <p:nvPr/>
          </p:nvSpPr>
          <p:spPr bwMode="auto">
            <a:xfrm>
              <a:off x="3984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b="1" dirty="0">
                  <a:latin typeface="Arial" charset="0"/>
                </a:rPr>
                <a:t>node</a:t>
              </a:r>
            </a:p>
          </p:txBody>
        </p:sp>
        <p:sp>
          <p:nvSpPr>
            <p:cNvPr id="191502" name="Text Box 14"/>
            <p:cNvSpPr txBox="1">
              <a:spLocks noChangeArrowheads="1"/>
            </p:cNvSpPr>
            <p:nvPr/>
          </p:nvSpPr>
          <p:spPr bwMode="auto">
            <a:xfrm>
              <a:off x="3245" y="2292"/>
              <a:ext cx="3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rial" charset="0"/>
                </a:rPr>
                <a:t>….</a:t>
              </a:r>
            </a:p>
          </p:txBody>
        </p:sp>
      </p:grp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658925" y="2423181"/>
            <a:ext cx="18406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put(key, data)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1215736" y="3648158"/>
            <a:ext cx="6019800" cy="461665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135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Arial" charset="0"/>
              </a:rPr>
              <a:t>Lookup service</a:t>
            </a:r>
          </a:p>
        </p:txBody>
      </p:sp>
      <p:sp>
        <p:nvSpPr>
          <p:cNvPr id="191505" name="Line 17"/>
          <p:cNvSpPr>
            <a:spLocks noChangeShapeType="1"/>
          </p:cNvSpPr>
          <p:nvPr/>
        </p:nvSpPr>
        <p:spPr bwMode="auto">
          <a:xfrm>
            <a:off x="3882736" y="326379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2129267" y="3262300"/>
            <a:ext cx="1624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lookup(key)</a:t>
            </a:r>
          </a:p>
        </p:txBody>
      </p:sp>
      <p:sp>
        <p:nvSpPr>
          <p:cNvPr id="191507" name="Line 19"/>
          <p:cNvSpPr>
            <a:spLocks noChangeShapeType="1"/>
          </p:cNvSpPr>
          <p:nvPr/>
        </p:nvSpPr>
        <p:spPr bwMode="auto">
          <a:xfrm flipV="1">
            <a:off x="4339936" y="3256141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4461048" y="3262300"/>
            <a:ext cx="215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node IP address</a:t>
            </a:r>
          </a:p>
        </p:txBody>
      </p:sp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7277984" y="2777194"/>
            <a:ext cx="1366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(DHash)</a:t>
            </a:r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7271182" y="3571958"/>
            <a:ext cx="1295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(Chord)</a:t>
            </a:r>
          </a:p>
        </p:txBody>
      </p:sp>
    </p:spTree>
    <p:extLst>
      <p:ext uri="{BB962C8B-B14F-4D97-AF65-F5344CB8AC3E}">
        <p14:creationId xmlns:p14="http://schemas.microsoft.com/office/powerpoint/2010/main" val="1765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BitTorrent can </a:t>
            </a:r>
            <a:r>
              <a:rPr lang="en-US" dirty="0" smtClean="0"/>
              <a:t>use DHT instead of (or with) a tracker</a:t>
            </a:r>
          </a:p>
          <a:p>
            <a:endParaRPr lang="en-US" dirty="0" smtClean="0"/>
          </a:p>
          <a:p>
            <a:r>
              <a:rPr lang="en-US" dirty="0" smtClean="0"/>
              <a:t>BT </a:t>
            </a:r>
            <a:r>
              <a:rPr lang="en-US" dirty="0"/>
              <a:t>clients </a:t>
            </a:r>
            <a:r>
              <a:rPr lang="en-US" dirty="0" smtClean="0"/>
              <a:t>use DHT:</a:t>
            </a:r>
          </a:p>
          <a:p>
            <a:pPr lvl="1"/>
            <a:r>
              <a:rPr lang="en-US" dirty="0" smtClean="0"/>
              <a:t>Key = </a:t>
            </a:r>
            <a:r>
              <a:rPr lang="en-US" b="1" dirty="0" smtClean="0"/>
              <a:t>file </a:t>
            </a:r>
            <a:r>
              <a:rPr lang="en-US" b="1" dirty="0"/>
              <a:t>content hash </a:t>
            </a:r>
            <a:r>
              <a:rPr lang="en-US" dirty="0" smtClean="0"/>
              <a:t>(“</a:t>
            </a:r>
            <a:r>
              <a:rPr lang="en-US" dirty="0" err="1" smtClean="0"/>
              <a:t>infohash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Value = </a:t>
            </a:r>
            <a:r>
              <a:rPr lang="en-US" b="1" dirty="0" smtClean="0"/>
              <a:t>IP </a:t>
            </a:r>
            <a:r>
              <a:rPr lang="en-US" b="1" dirty="0"/>
              <a:t>address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 smtClean="0"/>
              <a:t>peer</a:t>
            </a:r>
            <a:r>
              <a:rPr lang="en-US" dirty="0" smtClean="0"/>
              <a:t> willing </a:t>
            </a:r>
            <a:r>
              <a:rPr lang="en-US" dirty="0"/>
              <a:t>to serve </a:t>
            </a:r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store multiple </a:t>
            </a:r>
            <a:r>
              <a:rPr lang="en-US" dirty="0" smtClean="0"/>
              <a:t>values (</a:t>
            </a:r>
            <a:r>
              <a:rPr lang="en-US" i="1" dirty="0" smtClean="0"/>
              <a:t>i.e.</a:t>
            </a:r>
            <a:r>
              <a:rPr lang="en-US" dirty="0" smtClean="0"/>
              <a:t> IP addresses) </a:t>
            </a:r>
            <a:r>
              <a:rPr lang="en-US" dirty="0"/>
              <a:t>for a </a:t>
            </a:r>
            <a:r>
              <a:rPr lang="en-US" dirty="0" smtClean="0"/>
              <a:t>key</a:t>
            </a:r>
          </a:p>
          <a:p>
            <a:endParaRPr lang="en-US" dirty="0" smtClean="0"/>
          </a:p>
          <a:p>
            <a:r>
              <a:rPr lang="en-US" dirty="0" smtClean="0"/>
              <a:t>Client does: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infohash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/>
              <a:t> to find other clients willing to </a:t>
            </a:r>
            <a:r>
              <a:rPr lang="en-US" dirty="0" smtClean="0"/>
              <a:t>serve</a:t>
            </a:r>
          </a:p>
          <a:p>
            <a:pPr lvl="1"/>
            <a:r>
              <a:rPr lang="en-US" spc="-300" dirty="0" smtClean="0">
                <a:latin typeface="Courier" charset="0"/>
                <a:ea typeface="Courier" charset="0"/>
                <a:cs typeface="Courier" charset="0"/>
              </a:rPr>
              <a:t>put(</a:t>
            </a:r>
            <a:r>
              <a:rPr lang="en-US" spc="-300" dirty="0" err="1" smtClean="0">
                <a:latin typeface="Courier" charset="0"/>
                <a:ea typeface="Courier" charset="0"/>
                <a:cs typeface="Courier" charset="0"/>
              </a:rPr>
              <a:t>infohash</a:t>
            </a:r>
            <a:r>
              <a:rPr lang="en-US" spc="-300" dirty="0" smtClean="0">
                <a:latin typeface="Courier" charset="0"/>
                <a:ea typeface="Courier" charset="0"/>
                <a:cs typeface="Courier" charset="0"/>
              </a:rPr>
              <a:t>, my-</a:t>
            </a:r>
            <a:r>
              <a:rPr lang="en-US" spc="-300" dirty="0" err="1" smtClean="0">
                <a:latin typeface="Courier" charset="0"/>
                <a:ea typeface="Courier" charset="0"/>
                <a:cs typeface="Courier" charset="0"/>
              </a:rPr>
              <a:t>ipaddr</a:t>
            </a:r>
            <a:r>
              <a:rPr lang="en-US" spc="-3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pc="-3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/>
              <a:t>to identify itself </a:t>
            </a:r>
            <a:r>
              <a:rPr lang="en-US" dirty="0"/>
              <a:t>as </a:t>
            </a:r>
            <a:r>
              <a:rPr lang="en-US" dirty="0" smtClean="0"/>
              <a:t>willing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BitTorrent over DHT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DHT comprises a single </a:t>
            </a:r>
            <a:r>
              <a:rPr lang="en-US" dirty="0"/>
              <a:t>giant tracker, less fragmented than many </a:t>
            </a:r>
            <a:r>
              <a:rPr lang="en-US" dirty="0" smtClean="0"/>
              <a:t>trackers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 peers more </a:t>
            </a:r>
            <a:r>
              <a:rPr lang="en-US" dirty="0"/>
              <a:t>likely to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find each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other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Maybe </a:t>
            </a:r>
            <a:r>
              <a:rPr lang="en-US" dirty="0"/>
              <a:t>a classic tracker too exposed to </a:t>
            </a:r>
            <a:r>
              <a:rPr lang="en-US" b="1" dirty="0"/>
              <a:t>legal </a:t>
            </a:r>
            <a:r>
              <a:rPr lang="en-US" b="1" i="1" dirty="0" smtClean="0"/>
              <a:t>&amp; c.</a:t>
            </a:r>
            <a:r>
              <a:rPr lang="en-US" b="1" dirty="0" smtClean="0"/>
              <a:t> attacks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might </a:t>
            </a:r>
            <a:r>
              <a:rPr lang="en-US" sz="3600" dirty="0" smtClean="0"/>
              <a:t>DHT </a:t>
            </a:r>
            <a:r>
              <a:rPr lang="en-US" sz="3600" dirty="0"/>
              <a:t>be a win for BitTorrent?</a:t>
            </a:r>
          </a:p>
        </p:txBody>
      </p:sp>
    </p:spTree>
    <p:extLst>
      <p:ext uri="{BB962C8B-B14F-4D97-AF65-F5344CB8AC3E}">
        <p14:creationId xmlns:p14="http://schemas.microsoft.com/office/powerpoint/2010/main" val="1565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API supports a wide range of applications</a:t>
            </a:r>
          </a:p>
          <a:p>
            <a:pPr lvl="1"/>
            <a:r>
              <a:rPr lang="en-US" sz="2800" smtClean="0"/>
              <a:t>DHT imposes no structure/meaning on keys</a:t>
            </a:r>
          </a:p>
          <a:p>
            <a:endParaRPr lang="en-US" sz="2800" smtClean="0"/>
          </a:p>
          <a:p>
            <a:r>
              <a:rPr lang="en-US" sz="2800" smtClean="0"/>
              <a:t>Key/value pairs are persistent and global</a:t>
            </a:r>
          </a:p>
          <a:p>
            <a:pPr lvl="1"/>
            <a:r>
              <a:rPr lang="en-US" sz="2800" smtClean="0"/>
              <a:t>Can store keys in other DHT values</a:t>
            </a:r>
          </a:p>
          <a:p>
            <a:pPr lvl="1"/>
            <a:r>
              <a:rPr lang="en-US" sz="2800" smtClean="0"/>
              <a:t>And thus build complex data structures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838D-91C6-124E-80CA-A9E4E6D4FE5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put/get DHT interface?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Decentralized: no central authority</a:t>
            </a:r>
          </a:p>
          <a:p>
            <a:endParaRPr lang="en-US" sz="2800" dirty="0" smtClean="0"/>
          </a:p>
          <a:p>
            <a:r>
              <a:rPr lang="en-US" sz="2800" dirty="0" smtClean="0"/>
              <a:t>Scalable: low network traffic overhead </a:t>
            </a:r>
          </a:p>
          <a:p>
            <a:endParaRPr lang="en-US" sz="2800" dirty="0" smtClean="0"/>
          </a:p>
          <a:p>
            <a:r>
              <a:rPr lang="en-US" sz="2800" dirty="0" smtClean="0"/>
              <a:t>Efficient: find items quickly (latency)</a:t>
            </a:r>
          </a:p>
          <a:p>
            <a:endParaRPr lang="en-US" sz="2800" dirty="0" smtClean="0"/>
          </a:p>
          <a:p>
            <a:r>
              <a:rPr lang="en-US" sz="2800" dirty="0" smtClean="0"/>
              <a:t>Dynamic: nodes fail, new nodes join</a:t>
            </a:r>
          </a:p>
          <a:p>
            <a:endParaRPr lang="en-US" sz="280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3225-3B9B-BC4B-819E-E14E5E6925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might DHT design be hard?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/>
              <a:t>The Chord Lookup Service</a:t>
            </a:r>
          </a:p>
          <a:p>
            <a:pPr marL="914400" lvl="1" indent="-514350"/>
            <a:r>
              <a:rPr lang="en-US" sz="3200" b="1" dirty="0"/>
              <a:t>Basic design</a:t>
            </a:r>
          </a:p>
          <a:p>
            <a:pPr marL="914400" lvl="1" indent="-514350"/>
            <a:r>
              <a:rPr lang="en-US" sz="3200" dirty="0"/>
              <a:t>Integration with </a:t>
            </a:r>
            <a:r>
              <a:rPr lang="en-US" sz="3200" i="1" dirty="0" err="1"/>
              <a:t>DHash</a:t>
            </a:r>
            <a:r>
              <a:rPr lang="en-US" sz="3200" dirty="0"/>
              <a:t> DHT, performance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Concluding </a:t>
            </a:r>
            <a:r>
              <a:rPr lang="en-US" sz="3200" dirty="0"/>
              <a:t>thoughts on DHTs, </a:t>
            </a:r>
            <a:r>
              <a:rPr lang="en-US" sz="3200" dirty="0" smtClean="0"/>
              <a:t>P2P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Peer-to-Peer Systems</a:t>
            </a:r>
          </a:p>
          <a:p>
            <a:pPr marL="914400" lvl="1" indent="-514350"/>
            <a:r>
              <a:rPr lang="en-US" sz="2800" b="1" dirty="0" smtClean="0"/>
              <a:t>Napster, Gnutella, BitTorrent, challenges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The Chord Lookup Service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Concluding thoughts on DHTs, </a:t>
            </a:r>
            <a:r>
              <a:rPr lang="en-US" sz="3200" dirty="0" smtClean="0"/>
              <a:t>P2P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Interface: </a:t>
            </a:r>
            <a:r>
              <a:rPr lang="en-US" sz="2800" dirty="0" smtClean="0"/>
              <a:t>lookup(key) </a:t>
            </a:r>
            <a:r>
              <a:rPr lang="en-US" sz="2800" dirty="0" smtClean="0">
                <a:sym typeface="Symbol" charset="0"/>
              </a:rPr>
              <a:t></a:t>
            </a:r>
            <a:r>
              <a:rPr lang="en-US" sz="2800" dirty="0" smtClean="0"/>
              <a:t> IP address</a:t>
            </a:r>
          </a:p>
          <a:p>
            <a:endParaRPr lang="en-US" sz="2800" dirty="0" smtClean="0"/>
          </a:p>
          <a:p>
            <a:r>
              <a:rPr lang="en-US" sz="2800" b="1" dirty="0" smtClean="0"/>
              <a:t>Efficient: </a:t>
            </a:r>
            <a:r>
              <a:rPr lang="en-US" sz="2800" dirty="0" smtClean="0"/>
              <a:t>O(log N) messages per lookup</a:t>
            </a:r>
          </a:p>
          <a:p>
            <a:pPr lvl="1"/>
            <a:r>
              <a:rPr lang="en-US" sz="2800" dirty="0" smtClean="0"/>
              <a:t>N is the total number of servers</a:t>
            </a:r>
          </a:p>
          <a:p>
            <a:endParaRPr lang="en-US" sz="2800" dirty="0" smtClean="0"/>
          </a:p>
          <a:p>
            <a:r>
              <a:rPr lang="en-US" sz="2800" b="1" dirty="0" smtClean="0"/>
              <a:t>Scalable: </a:t>
            </a:r>
            <a:r>
              <a:rPr lang="en-US" sz="2800" dirty="0" smtClean="0"/>
              <a:t>O(log N) state per node</a:t>
            </a:r>
          </a:p>
          <a:p>
            <a:endParaRPr lang="en-US" sz="2800" dirty="0" smtClean="0"/>
          </a:p>
          <a:p>
            <a:r>
              <a:rPr lang="en-US" sz="2800" b="1" dirty="0" smtClean="0"/>
              <a:t>Robust: </a:t>
            </a:r>
            <a:r>
              <a:rPr lang="en-US" sz="2800" dirty="0" smtClean="0"/>
              <a:t>survives massive failures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Simple to analyze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42C-67F9-A944-A90B-0CD0A4180F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lookup algorithm </a:t>
            </a:r>
            <a:r>
              <a:rPr lang="en-US" dirty="0"/>
              <a:t>p</a:t>
            </a:r>
            <a:r>
              <a:rPr lang="en-US" dirty="0" smtClean="0"/>
              <a:t>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Key identifier </a:t>
            </a:r>
            <a:r>
              <a:rPr lang="en-US" sz="2800" dirty="0" smtClean="0"/>
              <a:t>= SHA-1(key)</a:t>
            </a:r>
          </a:p>
          <a:p>
            <a:endParaRPr lang="en-US" sz="2800" dirty="0" smtClean="0"/>
          </a:p>
          <a:p>
            <a:r>
              <a:rPr lang="en-US" sz="2800" b="1" dirty="0" smtClean="0"/>
              <a:t>Node identifier </a:t>
            </a:r>
            <a:r>
              <a:rPr lang="en-US" sz="2800" dirty="0" smtClean="0"/>
              <a:t>= SHA-1(IP address)</a:t>
            </a:r>
          </a:p>
          <a:p>
            <a:endParaRPr lang="en-US" sz="2800" dirty="0" smtClean="0"/>
          </a:p>
          <a:p>
            <a:r>
              <a:rPr lang="en-US" sz="2800" dirty="0" smtClean="0"/>
              <a:t>SHA-1 distributes both uniformly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i="1" dirty="0" smtClean="0"/>
              <a:t>How does Chord partition data?</a:t>
            </a:r>
          </a:p>
          <a:p>
            <a:pPr lvl="1"/>
            <a:r>
              <a:rPr lang="en-US" sz="2800" i="1" dirty="0" smtClean="0"/>
              <a:t>i.e.</a:t>
            </a:r>
            <a:r>
              <a:rPr lang="en-US" sz="2800" dirty="0" smtClean="0"/>
              <a:t>, map key IDs to node IDs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A30-1550-5E41-9068-59B9603F0E3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identifiers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 [</a:t>
            </a:r>
            <a:r>
              <a:rPr lang="en-US" dirty="0" err="1" smtClean="0"/>
              <a:t>Karger</a:t>
            </a:r>
            <a:r>
              <a:rPr lang="en-US" dirty="0" smtClean="0"/>
              <a:t> ‘97]</a:t>
            </a:r>
            <a:endParaRPr lang="en-US" dirty="0"/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582898" y="5799147"/>
            <a:ext cx="796106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0">
                <a:latin typeface="Arial" charset="0"/>
              </a:rPr>
              <a:t>K</a:t>
            </a:r>
            <a:r>
              <a:rPr lang="en-US" sz="2400" b="0" smtClean="0">
                <a:latin typeface="Arial" charset="0"/>
              </a:rPr>
              <a:t>ey </a:t>
            </a:r>
            <a:r>
              <a:rPr lang="en-US" sz="2400" b="0" dirty="0">
                <a:latin typeface="Arial" charset="0"/>
              </a:rPr>
              <a:t>is stored at its </a:t>
            </a:r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successor: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smtClean="0">
                <a:latin typeface="Arial" charset="0"/>
              </a:rPr>
              <a:t>node </a:t>
            </a:r>
            <a:r>
              <a:rPr lang="en-US" sz="2400" b="0" dirty="0">
                <a:latin typeface="Arial" charset="0"/>
              </a:rPr>
              <a:t>with </a:t>
            </a:r>
            <a:r>
              <a:rPr lang="en-US" sz="2400" b="0" dirty="0" smtClean="0">
                <a:latin typeface="Arial" charset="0"/>
              </a:rPr>
              <a:t>next-higher </a:t>
            </a:r>
            <a:r>
              <a:rPr lang="en-US" sz="2400" b="0" dirty="0">
                <a:latin typeface="Arial" charset="0"/>
              </a:rPr>
              <a:t>ID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74820" y="1598246"/>
            <a:ext cx="5706980" cy="4200901"/>
            <a:chOff x="1585995" y="1541525"/>
            <a:chExt cx="5706980" cy="4200901"/>
          </a:xfrm>
        </p:grpSpPr>
        <p:sp>
          <p:nvSpPr>
            <p:cNvPr id="208903" name="Text Box 7"/>
            <p:cNvSpPr txBox="1">
              <a:spLocks noChangeAspect="1" noChangeArrowheads="1"/>
            </p:cNvSpPr>
            <p:nvPr/>
          </p:nvSpPr>
          <p:spPr bwMode="auto">
            <a:xfrm>
              <a:off x="3503580" y="5085721"/>
              <a:ext cx="726859" cy="456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K80</a:t>
              </a:r>
            </a:p>
          </p:txBody>
        </p:sp>
        <p:sp>
          <p:nvSpPr>
            <p:cNvPr id="208899" name="Oval 3"/>
            <p:cNvSpPr>
              <a:spLocks noChangeAspect="1" noChangeArrowheads="1"/>
            </p:cNvSpPr>
            <p:nvPr/>
          </p:nvSpPr>
          <p:spPr bwMode="auto">
            <a:xfrm>
              <a:off x="3314307" y="2118179"/>
              <a:ext cx="3154543" cy="315556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08900" name="Text Box 4"/>
            <p:cNvSpPr txBox="1">
              <a:spLocks noChangeAspect="1" noChangeArrowheads="1"/>
            </p:cNvSpPr>
            <p:nvPr/>
          </p:nvSpPr>
          <p:spPr bwMode="auto">
            <a:xfrm>
              <a:off x="6538513" y="3506626"/>
              <a:ext cx="754462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N32</a:t>
              </a:r>
            </a:p>
          </p:txBody>
        </p:sp>
        <p:sp>
          <p:nvSpPr>
            <p:cNvPr id="208901" name="Text Box 5"/>
            <p:cNvSpPr txBox="1">
              <a:spLocks noChangeAspect="1" noChangeArrowheads="1"/>
            </p:cNvSpPr>
            <p:nvPr/>
          </p:nvSpPr>
          <p:spPr bwMode="auto">
            <a:xfrm>
              <a:off x="2600550" y="4335380"/>
              <a:ext cx="754462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N90</a:t>
              </a:r>
            </a:p>
          </p:txBody>
        </p:sp>
        <p:sp>
          <p:nvSpPr>
            <p:cNvPr id="208902" name="Text Box 6"/>
            <p:cNvSpPr txBox="1">
              <a:spLocks noChangeAspect="1" noChangeArrowheads="1"/>
            </p:cNvSpPr>
            <p:nvPr/>
          </p:nvSpPr>
          <p:spPr bwMode="auto">
            <a:xfrm>
              <a:off x="2601038" y="2328174"/>
              <a:ext cx="924018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N105</a:t>
              </a:r>
            </a:p>
          </p:txBody>
        </p:sp>
        <p:sp>
          <p:nvSpPr>
            <p:cNvPr id="208904" name="Text Box 8"/>
            <p:cNvSpPr txBox="1">
              <a:spLocks noChangeAspect="1" noChangeArrowheads="1"/>
            </p:cNvSpPr>
            <p:nvPr/>
          </p:nvSpPr>
          <p:spPr bwMode="auto">
            <a:xfrm>
              <a:off x="6388670" y="2323226"/>
              <a:ext cx="728174" cy="456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K20</a:t>
              </a:r>
            </a:p>
          </p:txBody>
        </p:sp>
        <p:sp>
          <p:nvSpPr>
            <p:cNvPr id="208905" name="Text Box 9"/>
            <p:cNvSpPr txBox="1">
              <a:spLocks noChangeAspect="1" noChangeArrowheads="1"/>
            </p:cNvSpPr>
            <p:nvPr/>
          </p:nvSpPr>
          <p:spPr bwMode="auto">
            <a:xfrm>
              <a:off x="4891579" y="1739511"/>
              <a:ext cx="557303" cy="457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K5</a:t>
              </a:r>
            </a:p>
          </p:txBody>
        </p:sp>
        <p:sp>
          <p:nvSpPr>
            <p:cNvPr id="208906" name="Text Box 10"/>
            <p:cNvSpPr txBox="1">
              <a:spLocks noChangeAspect="1" noChangeArrowheads="1"/>
            </p:cNvSpPr>
            <p:nvPr/>
          </p:nvSpPr>
          <p:spPr bwMode="auto">
            <a:xfrm>
              <a:off x="3850579" y="3389786"/>
              <a:ext cx="2081998" cy="830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Arial" charset="0"/>
                </a:rPr>
                <a:t>Circular 7-bit</a:t>
              </a:r>
            </a:p>
            <a:p>
              <a:pPr algn="ctr"/>
              <a:r>
                <a:rPr lang="en-US" sz="2400" dirty="0">
                  <a:latin typeface="Arial" charset="0"/>
                </a:rPr>
                <a:t>ID space</a:t>
              </a:r>
            </a:p>
          </p:txBody>
        </p:sp>
        <p:sp>
          <p:nvSpPr>
            <p:cNvPr id="208908" name="Text Box 12"/>
            <p:cNvSpPr txBox="1">
              <a:spLocks noChangeAspect="1" noChangeArrowheads="1"/>
            </p:cNvSpPr>
            <p:nvPr/>
          </p:nvSpPr>
          <p:spPr bwMode="auto">
            <a:xfrm>
              <a:off x="3176388" y="1572809"/>
              <a:ext cx="100700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Key 5</a:t>
              </a:r>
            </a:p>
          </p:txBody>
        </p:sp>
        <p:sp>
          <p:nvSpPr>
            <p:cNvPr id="208909" name="Line 13"/>
            <p:cNvSpPr>
              <a:spLocks noChangeAspect="1" noChangeShapeType="1"/>
            </p:cNvSpPr>
            <p:nvPr/>
          </p:nvSpPr>
          <p:spPr bwMode="auto">
            <a:xfrm>
              <a:off x="4196356" y="1859300"/>
              <a:ext cx="695224" cy="695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08910" name="Text Box 14"/>
            <p:cNvSpPr txBox="1">
              <a:spLocks noChangeAspect="1" noChangeArrowheads="1"/>
            </p:cNvSpPr>
            <p:nvPr/>
          </p:nvSpPr>
          <p:spPr bwMode="auto">
            <a:xfrm>
              <a:off x="1585995" y="3247830"/>
              <a:ext cx="15536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Node 105</a:t>
              </a:r>
            </a:p>
          </p:txBody>
        </p:sp>
        <p:sp>
          <p:nvSpPr>
            <p:cNvPr id="2" name="Arc 1"/>
            <p:cNvSpPr/>
            <p:nvPr/>
          </p:nvSpPr>
          <p:spPr>
            <a:xfrm>
              <a:off x="3257525" y="1920920"/>
              <a:ext cx="3447124" cy="3448237"/>
            </a:xfrm>
            <a:prstGeom prst="arc">
              <a:avLst>
                <a:gd name="adj1" fmla="val 17209997"/>
                <a:gd name="adj2" fmla="val 21147000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3021727" y="1541525"/>
              <a:ext cx="3977085" cy="3978369"/>
            </a:xfrm>
            <a:prstGeom prst="arc">
              <a:avLst>
                <a:gd name="adj1" fmla="val 20210009"/>
                <a:gd name="adj2" fmla="val 21442565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2809581" y="1551843"/>
              <a:ext cx="4189231" cy="4190583"/>
            </a:xfrm>
            <a:prstGeom prst="arc">
              <a:avLst>
                <a:gd name="adj1" fmla="val 7854732"/>
                <a:gd name="adj2" fmla="val 8595762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2207172" y="2794934"/>
              <a:ext cx="273269" cy="452896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4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Successor pointers</a:t>
            </a:r>
            <a:endParaRPr lang="en-US" dirty="0"/>
          </a:p>
        </p:txBody>
      </p:sp>
      <p:sp>
        <p:nvSpPr>
          <p:cNvPr id="208903" name="Text Box 7"/>
          <p:cNvSpPr txBox="1">
            <a:spLocks noChangeAspect="1" noChangeArrowheads="1"/>
          </p:cNvSpPr>
          <p:nvPr/>
        </p:nvSpPr>
        <p:spPr bwMode="auto">
          <a:xfrm>
            <a:off x="1277384" y="4392101"/>
            <a:ext cx="726859" cy="45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E00"/>
                </a:solidFill>
                <a:latin typeface="Helvetica" charset="0"/>
              </a:rPr>
              <a:t>K80</a:t>
            </a:r>
          </a:p>
        </p:txBody>
      </p:sp>
      <p:sp>
        <p:nvSpPr>
          <p:cNvPr id="208899" name="Oval 3"/>
          <p:cNvSpPr>
            <a:spLocks noChangeAspect="1" noChangeArrowheads="1"/>
          </p:cNvSpPr>
          <p:nvPr/>
        </p:nvSpPr>
        <p:spPr bwMode="auto">
          <a:xfrm>
            <a:off x="2803132" y="2174900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08900" name="Text Box 4"/>
          <p:cNvSpPr txBox="1">
            <a:spLocks noChangeAspect="1" noChangeArrowheads="1"/>
          </p:cNvSpPr>
          <p:nvPr/>
        </p:nvSpPr>
        <p:spPr bwMode="auto">
          <a:xfrm>
            <a:off x="6027338" y="3563347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08901" name="Text Box 5"/>
          <p:cNvSpPr txBox="1">
            <a:spLocks noChangeAspect="1" noChangeArrowheads="1"/>
          </p:cNvSpPr>
          <p:nvPr/>
        </p:nvSpPr>
        <p:spPr bwMode="auto">
          <a:xfrm>
            <a:off x="2089375" y="4392101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N90</a:t>
            </a:r>
          </a:p>
        </p:txBody>
      </p:sp>
      <p:sp>
        <p:nvSpPr>
          <p:cNvPr id="208902" name="Text Box 6"/>
          <p:cNvSpPr txBox="1">
            <a:spLocks noChangeAspect="1" noChangeArrowheads="1"/>
          </p:cNvSpPr>
          <p:nvPr/>
        </p:nvSpPr>
        <p:spPr bwMode="auto">
          <a:xfrm>
            <a:off x="2089863" y="2384895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N105</a:t>
            </a:r>
          </a:p>
        </p:txBody>
      </p:sp>
      <p:sp>
        <p:nvSpPr>
          <p:cNvPr id="23" name="Arc 22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19697290"/>
              <a:gd name="adj2" fmla="val 21207213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4"/>
          <p:cNvSpPr txBox="1">
            <a:spLocks noChangeAspect="1" noChangeArrowheads="1"/>
          </p:cNvSpPr>
          <p:nvPr/>
        </p:nvSpPr>
        <p:spPr bwMode="auto">
          <a:xfrm>
            <a:off x="5454118" y="1941520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accent2"/>
                </a:solidFill>
                <a:latin typeface="Helvetica" charset="0"/>
              </a:rPr>
              <a:t>N10</a:t>
            </a:r>
            <a:endParaRPr lang="en-US" sz="240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7" name="Text Box 4"/>
          <p:cNvSpPr txBox="1">
            <a:spLocks noChangeAspect="1" noChangeArrowheads="1"/>
          </p:cNvSpPr>
          <p:nvPr/>
        </p:nvSpPr>
        <p:spPr bwMode="auto">
          <a:xfrm>
            <a:off x="5423370" y="5120173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accent2"/>
                </a:solidFill>
                <a:latin typeface="Helvetica" charset="0"/>
              </a:rPr>
              <a:t>N60</a:t>
            </a:r>
            <a:endParaRPr lang="en-US" sz="240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8" name="Text Box 6"/>
          <p:cNvSpPr txBox="1">
            <a:spLocks noChangeAspect="1" noChangeArrowheads="1"/>
          </p:cNvSpPr>
          <p:nvPr/>
        </p:nvSpPr>
        <p:spPr bwMode="auto">
          <a:xfrm>
            <a:off x="2878380" y="1685253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" charset="0"/>
              </a:rPr>
              <a:t>N120</a:t>
            </a:r>
            <a:endParaRPr lang="en-US" sz="2400" dirty="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9" name="Arc 28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2228193" y="1590296"/>
            <a:ext cx="4259445" cy="4124141"/>
          </a:xfrm>
          <a:prstGeom prst="arc">
            <a:avLst>
              <a:gd name="adj1" fmla="val 3936916"/>
              <a:gd name="adj2" fmla="val 8350573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2297856" y="1612961"/>
            <a:ext cx="4259445" cy="4124141"/>
          </a:xfrm>
          <a:prstGeom prst="arc">
            <a:avLst>
              <a:gd name="adj1" fmla="val 10007382"/>
              <a:gd name="adj2" fmla="val 11949605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2224411" y="1476183"/>
            <a:ext cx="2903244" cy="2811021"/>
          </a:xfrm>
          <a:prstGeom prst="arc">
            <a:avLst>
              <a:gd name="adj1" fmla="val 12376268"/>
              <a:gd name="adj2" fmla="val 1366950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1277384" y="1699331"/>
            <a:ext cx="5906814" cy="5027259"/>
          </a:xfrm>
          <a:prstGeom prst="arc">
            <a:avLst>
              <a:gd name="adj1" fmla="val 15931530"/>
              <a:gd name="adj2" fmla="val 1756292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lookup</a:t>
            </a:r>
            <a:endParaRPr lang="en-US" dirty="0"/>
          </a:p>
        </p:txBody>
      </p:sp>
      <p:sp>
        <p:nvSpPr>
          <p:cNvPr id="208903" name="Text Box 7"/>
          <p:cNvSpPr txBox="1">
            <a:spLocks noChangeAspect="1" noChangeArrowheads="1"/>
          </p:cNvSpPr>
          <p:nvPr/>
        </p:nvSpPr>
        <p:spPr bwMode="auto">
          <a:xfrm>
            <a:off x="1277384" y="4392101"/>
            <a:ext cx="726859" cy="45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E00"/>
                </a:solidFill>
                <a:latin typeface="Helvetica" charset="0"/>
              </a:rPr>
              <a:t>K80</a:t>
            </a:r>
          </a:p>
        </p:txBody>
      </p:sp>
      <p:sp>
        <p:nvSpPr>
          <p:cNvPr id="208899" name="Oval 3"/>
          <p:cNvSpPr>
            <a:spLocks noChangeAspect="1" noChangeArrowheads="1"/>
          </p:cNvSpPr>
          <p:nvPr/>
        </p:nvSpPr>
        <p:spPr bwMode="auto">
          <a:xfrm>
            <a:off x="2803132" y="2174900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08900" name="Text Box 4"/>
          <p:cNvSpPr txBox="1">
            <a:spLocks noChangeAspect="1" noChangeArrowheads="1"/>
          </p:cNvSpPr>
          <p:nvPr/>
        </p:nvSpPr>
        <p:spPr bwMode="auto">
          <a:xfrm>
            <a:off x="6027338" y="3563347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08901" name="Text Box 5"/>
          <p:cNvSpPr txBox="1">
            <a:spLocks noChangeAspect="1" noChangeArrowheads="1"/>
          </p:cNvSpPr>
          <p:nvPr/>
        </p:nvSpPr>
        <p:spPr bwMode="auto">
          <a:xfrm>
            <a:off x="2089375" y="4392101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N90</a:t>
            </a:r>
          </a:p>
        </p:txBody>
      </p:sp>
      <p:sp>
        <p:nvSpPr>
          <p:cNvPr id="208902" name="Text Box 6"/>
          <p:cNvSpPr txBox="1">
            <a:spLocks noChangeAspect="1" noChangeArrowheads="1"/>
          </p:cNvSpPr>
          <p:nvPr/>
        </p:nvSpPr>
        <p:spPr bwMode="auto">
          <a:xfrm>
            <a:off x="2089863" y="2384895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N105</a:t>
            </a:r>
          </a:p>
        </p:txBody>
      </p:sp>
      <p:sp>
        <p:nvSpPr>
          <p:cNvPr id="23" name="Arc 22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19697290"/>
              <a:gd name="adj2" fmla="val 21207213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4"/>
          <p:cNvSpPr txBox="1">
            <a:spLocks noChangeAspect="1" noChangeArrowheads="1"/>
          </p:cNvSpPr>
          <p:nvPr/>
        </p:nvSpPr>
        <p:spPr bwMode="auto">
          <a:xfrm>
            <a:off x="5454118" y="1941520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accent2"/>
                </a:solidFill>
                <a:latin typeface="Helvetica" charset="0"/>
              </a:rPr>
              <a:t>N10</a:t>
            </a:r>
            <a:endParaRPr lang="en-US" sz="240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7" name="Text Box 4"/>
          <p:cNvSpPr txBox="1">
            <a:spLocks noChangeAspect="1" noChangeArrowheads="1"/>
          </p:cNvSpPr>
          <p:nvPr/>
        </p:nvSpPr>
        <p:spPr bwMode="auto">
          <a:xfrm>
            <a:off x="5423370" y="5120173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accent2"/>
                </a:solidFill>
                <a:latin typeface="Helvetica" charset="0"/>
              </a:rPr>
              <a:t>N60</a:t>
            </a:r>
            <a:endParaRPr lang="en-US" sz="240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8" name="Text Box 6"/>
          <p:cNvSpPr txBox="1">
            <a:spLocks noChangeAspect="1" noChangeArrowheads="1"/>
          </p:cNvSpPr>
          <p:nvPr/>
        </p:nvSpPr>
        <p:spPr bwMode="auto">
          <a:xfrm>
            <a:off x="2878380" y="1685253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" charset="0"/>
              </a:rPr>
              <a:t>N120</a:t>
            </a:r>
            <a:endParaRPr lang="en-US" sz="2400" dirty="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9" name="Arc 28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2228193" y="1590296"/>
            <a:ext cx="4259445" cy="4124141"/>
          </a:xfrm>
          <a:prstGeom prst="arc">
            <a:avLst>
              <a:gd name="adj1" fmla="val 3936916"/>
              <a:gd name="adj2" fmla="val 8350573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2297856" y="1612961"/>
            <a:ext cx="4259445" cy="4124141"/>
          </a:xfrm>
          <a:prstGeom prst="arc">
            <a:avLst>
              <a:gd name="adj1" fmla="val 10007382"/>
              <a:gd name="adj2" fmla="val 11949605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2224411" y="1476183"/>
            <a:ext cx="2903244" cy="2811021"/>
          </a:xfrm>
          <a:prstGeom prst="arc">
            <a:avLst>
              <a:gd name="adj1" fmla="val 12376268"/>
              <a:gd name="adj2" fmla="val 1366950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1277384" y="1699331"/>
            <a:ext cx="5906814" cy="5027259"/>
          </a:xfrm>
          <a:prstGeom prst="arc">
            <a:avLst>
              <a:gd name="adj1" fmla="val 15931530"/>
              <a:gd name="adj2" fmla="val 1756292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551872" y="2154869"/>
            <a:ext cx="2830118" cy="2077052"/>
            <a:chOff x="2551872" y="2154869"/>
            <a:chExt cx="2830118" cy="2077052"/>
          </a:xfrm>
        </p:grpSpPr>
        <p:sp>
          <p:nvSpPr>
            <p:cNvPr id="208906" name="Text Box 10"/>
            <p:cNvSpPr txBox="1">
              <a:spLocks noChangeAspect="1" noChangeArrowheads="1"/>
            </p:cNvSpPr>
            <p:nvPr/>
          </p:nvSpPr>
          <p:spPr bwMode="auto">
            <a:xfrm rot="19380000">
              <a:off x="3065329" y="3157151"/>
              <a:ext cx="23166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smtClean="0">
                  <a:solidFill>
                    <a:srgbClr val="FF0000"/>
                  </a:solidFill>
                  <a:latin typeface="Arial" charset="0"/>
                </a:rPr>
                <a:t>“N90 has K80”</a:t>
              </a:r>
              <a:endParaRPr lang="en-US" sz="2400" dirty="0">
                <a:solidFill>
                  <a:srgbClr val="FF0000"/>
                </a:solidFill>
                <a:latin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551872" y="2154869"/>
              <a:ext cx="2796500" cy="2077052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 Box 10"/>
          <p:cNvSpPr txBox="1">
            <a:spLocks noChangeAspect="1" noChangeArrowheads="1"/>
          </p:cNvSpPr>
          <p:nvPr/>
        </p:nvSpPr>
        <p:spPr bwMode="auto">
          <a:xfrm>
            <a:off x="6231812" y="1938842"/>
            <a:ext cx="26132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“Where is K80?”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33A0-2871-4249-B073-AEF2B6B0FC1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lookup algorithm</a:t>
            </a:r>
            <a:endParaRPr 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62100"/>
            <a:ext cx="8534400" cy="4533900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(key-id)</a:t>
            </a:r>
            <a:endParaRPr lang="en-US" sz="3200" i="1" spc="-300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spc="-300" dirty="0" err="1" smtClean="0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my successor</a:t>
            </a: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my-id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err="1" smtClean="0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key-id </a:t>
            </a:r>
            <a:r>
              <a:rPr lang="en-US" sz="3200" i="1" spc="-300" dirty="0" smtClean="0">
                <a:latin typeface="Times New Roman"/>
                <a:cs typeface="Times New Roman"/>
              </a:rPr>
              <a:t>// next hop</a:t>
            </a: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	 call Lookup(key-id) on </a:t>
            </a:r>
            <a:r>
              <a:rPr lang="en-US" sz="3200" spc="-300" dirty="0" err="1" smtClean="0">
                <a:latin typeface="Courier" charset="0"/>
                <a:ea typeface="Courier" charset="0"/>
                <a:cs typeface="Courier" charset="0"/>
              </a:rPr>
              <a:t>succ</a:t>
            </a:r>
            <a:endParaRPr lang="en-US" sz="3200" i="1" spc="-300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3200" spc="-300" dirty="0" smtClean="0"/>
              <a:t>  					</a:t>
            </a:r>
            <a:r>
              <a:rPr lang="en-US" sz="3200" i="1" spc="-300" dirty="0" smtClean="0">
                <a:latin typeface="Times New Roman"/>
                <a:cs typeface="Times New Roman"/>
              </a:rPr>
              <a:t>// done</a:t>
            </a: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err="1" smtClean="0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  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800" i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endParaRPr lang="en-US" sz="2800" i="1" dirty="0" smtClean="0">
              <a:latin typeface="Times New Roman" charset="0"/>
            </a:endParaRPr>
          </a:p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Correctness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 smtClean="0"/>
              <a:t>depends only on </a:t>
            </a:r>
            <a:r>
              <a:rPr lang="en-US" sz="3200" b="1" dirty="0" smtClean="0"/>
              <a:t>successors</a:t>
            </a:r>
            <a:r>
              <a:rPr lang="en-US" sz="3200" dirty="0" smtClean="0"/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20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spc="-150" dirty="0" smtClean="0">
                <a:solidFill>
                  <a:srgbClr val="FF0000"/>
                </a:solidFill>
              </a:rPr>
              <a:t>Problem:</a:t>
            </a:r>
            <a:r>
              <a:rPr lang="en-US" sz="3200" spc="-150" dirty="0" smtClean="0"/>
              <a:t> Forwarding </a:t>
            </a:r>
            <a:r>
              <a:rPr lang="en-US" sz="3200" spc="-150" dirty="0"/>
              <a:t>through successor is </a:t>
            </a:r>
            <a:r>
              <a:rPr lang="en-US" sz="3200" spc="-150" dirty="0" smtClean="0"/>
              <a:t>slow</a:t>
            </a:r>
          </a:p>
          <a:p>
            <a:endParaRPr lang="en-US" sz="3200" dirty="0"/>
          </a:p>
          <a:p>
            <a:r>
              <a:rPr lang="en-US" sz="3200" dirty="0" smtClean="0"/>
              <a:t>Data </a:t>
            </a:r>
            <a:r>
              <a:rPr lang="en-US" sz="3200" dirty="0"/>
              <a:t>structure is a linked list: </a:t>
            </a:r>
            <a:r>
              <a:rPr lang="en-US" sz="3200" dirty="0" smtClean="0"/>
              <a:t>O(n)</a:t>
            </a:r>
          </a:p>
          <a:p>
            <a:endParaRPr lang="en-US" sz="3200" dirty="0"/>
          </a:p>
          <a:p>
            <a:r>
              <a:rPr lang="en-US" sz="3200" b="1" spc="-150" dirty="0" smtClean="0"/>
              <a:t>Idea: </a:t>
            </a:r>
            <a:r>
              <a:rPr lang="en-US" sz="3200" spc="-150" dirty="0" smtClean="0"/>
              <a:t>Can </a:t>
            </a:r>
            <a:r>
              <a:rPr lang="en-US" sz="3200" spc="-150" dirty="0"/>
              <a:t>we make it more like a binary search?    </a:t>
            </a:r>
            <a:endParaRPr lang="en-US" sz="3200" spc="-150" dirty="0" smtClean="0"/>
          </a:p>
          <a:p>
            <a:pPr lvl="1"/>
            <a:r>
              <a:rPr lang="en-US" sz="3200" spc="-150" dirty="0" smtClean="0"/>
              <a:t>Need </a:t>
            </a:r>
            <a:r>
              <a:rPr lang="en-US" sz="3200" spc="-150" dirty="0"/>
              <a:t>to be able to halve </a:t>
            </a:r>
            <a:r>
              <a:rPr lang="en-US" sz="3200" spc="-150" dirty="0" smtClean="0"/>
              <a:t>distance </a:t>
            </a:r>
            <a:r>
              <a:rPr lang="en-US" sz="3200" spc="-150" dirty="0"/>
              <a:t>at each </a:t>
            </a:r>
            <a:r>
              <a:rPr lang="en-US" sz="3200" spc="-150" dirty="0" smtClean="0"/>
              <a:t>step</a:t>
            </a:r>
            <a:endParaRPr lang="en-US" sz="3200" spc="-1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883E-0DC0-4C47-B0AF-536DCC0419DA}" type="slidenum">
              <a:rPr lang="en-US"/>
              <a:pPr/>
              <a:t>27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/>
              </a:rPr>
              <a:t>“</a:t>
            </a:r>
            <a:r>
              <a:rPr lang="en-US" sz="3600" dirty="0" smtClean="0"/>
              <a:t>Finger table</a:t>
            </a:r>
            <a:r>
              <a:rPr lang="en-US" sz="3600" dirty="0" smtClean="0">
                <a:latin typeface="Arial"/>
              </a:rPr>
              <a:t>”</a:t>
            </a:r>
            <a:r>
              <a:rPr lang="en-US" sz="3600" dirty="0" smtClean="0"/>
              <a:t> allows log N-time lookups</a:t>
            </a:r>
            <a:endParaRPr lang="en-US" sz="3600" dirty="0"/>
          </a:p>
        </p:txBody>
      </p:sp>
      <p:sp>
        <p:nvSpPr>
          <p:cNvPr id="215043" name="Oval 3"/>
          <p:cNvSpPr>
            <a:spLocks noChangeArrowheads="1"/>
          </p:cNvSpPr>
          <p:nvPr/>
        </p:nvSpPr>
        <p:spPr bwMode="auto">
          <a:xfrm>
            <a:off x="2897188" y="24399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514600" y="5478463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5775325" y="25574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½</a:t>
            </a:r>
            <a:endParaRPr lang="en-US" sz="2400">
              <a:latin typeface="Helvetica" charset="0"/>
            </a:endParaRP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2971800" y="25923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¼</a:t>
            </a:r>
            <a:endParaRPr lang="en-US" sz="2400">
              <a:latin typeface="Helvetica" charset="0"/>
            </a:endParaRPr>
          </a:p>
        </p:txBody>
      </p: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2465388" y="3963988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1/8</a:t>
            </a:r>
            <a:endParaRPr lang="en-US" sz="1400" b="1">
              <a:latin typeface="Helvetica" charset="0"/>
            </a:endParaRPr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2514600" y="46497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1/16</a:t>
            </a:r>
            <a:endParaRPr lang="en-US" sz="1400" b="1">
              <a:latin typeface="Helvetica" charset="0"/>
            </a:endParaRPr>
          </a:p>
        </p:txBody>
      </p:sp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2590800" y="48021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1/32</a:t>
            </a:r>
            <a:endParaRPr lang="en-US" sz="1400" b="1">
              <a:latin typeface="Helvetica" charset="0"/>
            </a:endParaRPr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2671763" y="4954588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1/64</a:t>
            </a:r>
            <a:endParaRPr lang="en-US" sz="1400" b="1">
              <a:latin typeface="Helvetica" charset="0"/>
            </a:endParaRPr>
          </a:p>
        </p:txBody>
      </p:sp>
      <p:sp>
        <p:nvSpPr>
          <p:cNvPr id="215052" name="Freeform 12"/>
          <p:cNvSpPr>
            <a:spLocks/>
          </p:cNvSpPr>
          <p:nvPr/>
        </p:nvSpPr>
        <p:spPr bwMode="auto">
          <a:xfrm>
            <a:off x="3251596" y="5009358"/>
            <a:ext cx="118269" cy="236537"/>
          </a:xfrm>
          <a:custGeom>
            <a:avLst/>
            <a:gdLst>
              <a:gd name="T0" fmla="*/ 96 w 112"/>
              <a:gd name="T1" fmla="*/ 224 h 224"/>
              <a:gd name="T2" fmla="*/ 96 w 112"/>
              <a:gd name="T3" fmla="*/ 32 h 224"/>
              <a:gd name="T4" fmla="*/ 0 w 112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15053" name="Freeform 13"/>
          <p:cNvSpPr>
            <a:spLocks/>
          </p:cNvSpPr>
          <p:nvPr/>
        </p:nvSpPr>
        <p:spPr bwMode="auto">
          <a:xfrm>
            <a:off x="3124200" y="4814888"/>
            <a:ext cx="419100" cy="444500"/>
          </a:xfrm>
          <a:custGeom>
            <a:avLst/>
            <a:gdLst>
              <a:gd name="T0" fmla="*/ 144 w 264"/>
              <a:gd name="T1" fmla="*/ 280 h 280"/>
              <a:gd name="T2" fmla="*/ 240 w 264"/>
              <a:gd name="T3" fmla="*/ 40 h 280"/>
              <a:gd name="T4" fmla="*/ 0 w 264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4" name="Freeform 14"/>
          <p:cNvSpPr>
            <a:spLocks/>
          </p:cNvSpPr>
          <p:nvPr/>
        </p:nvSpPr>
        <p:spPr bwMode="auto">
          <a:xfrm>
            <a:off x="3048000" y="4637088"/>
            <a:ext cx="736600" cy="622300"/>
          </a:xfrm>
          <a:custGeom>
            <a:avLst/>
            <a:gdLst>
              <a:gd name="T0" fmla="*/ 192 w 464"/>
              <a:gd name="T1" fmla="*/ 392 h 392"/>
              <a:gd name="T2" fmla="*/ 432 w 464"/>
              <a:gd name="T3" fmla="*/ 56 h 392"/>
              <a:gd name="T4" fmla="*/ 0 w 464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5" name="Freeform 15"/>
          <p:cNvSpPr>
            <a:spLocks/>
          </p:cNvSpPr>
          <p:nvPr/>
        </p:nvSpPr>
        <p:spPr bwMode="auto">
          <a:xfrm>
            <a:off x="2895600" y="4116388"/>
            <a:ext cx="1447800" cy="1143000"/>
          </a:xfrm>
          <a:custGeom>
            <a:avLst/>
            <a:gdLst>
              <a:gd name="T0" fmla="*/ 288 w 912"/>
              <a:gd name="T1" fmla="*/ 720 h 720"/>
              <a:gd name="T2" fmla="*/ 864 w 912"/>
              <a:gd name="T3" fmla="*/ 144 h 720"/>
              <a:gd name="T4" fmla="*/ 0 w 91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6" name="Freeform 16"/>
          <p:cNvSpPr>
            <a:spLocks/>
          </p:cNvSpPr>
          <p:nvPr/>
        </p:nvSpPr>
        <p:spPr bwMode="auto">
          <a:xfrm>
            <a:off x="3352800" y="2973388"/>
            <a:ext cx="1231900" cy="2286000"/>
          </a:xfrm>
          <a:custGeom>
            <a:avLst/>
            <a:gdLst>
              <a:gd name="T0" fmla="*/ 0 w 776"/>
              <a:gd name="T1" fmla="*/ 1440 h 1440"/>
              <a:gd name="T2" fmla="*/ 768 w 776"/>
              <a:gd name="T3" fmla="*/ 864 h 1440"/>
              <a:gd name="T4" fmla="*/ 48 w 776"/>
              <a:gd name="T5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7" name="Freeform 17"/>
          <p:cNvSpPr>
            <a:spLocks/>
          </p:cNvSpPr>
          <p:nvPr/>
        </p:nvSpPr>
        <p:spPr bwMode="auto">
          <a:xfrm>
            <a:off x="3352800" y="3049588"/>
            <a:ext cx="2514600" cy="2209800"/>
          </a:xfrm>
          <a:custGeom>
            <a:avLst/>
            <a:gdLst>
              <a:gd name="T0" fmla="*/ 0 w 1584"/>
              <a:gd name="T1" fmla="*/ 1392 h 1392"/>
              <a:gd name="T2" fmla="*/ 864 w 1584"/>
              <a:gd name="T3" fmla="*/ 960 h 1392"/>
              <a:gd name="T4" fmla="*/ 1584 w 1584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9B31-82CB-BD4E-9B63-986E8222AA19}" type="slidenum">
              <a:rPr lang="en-US"/>
              <a:pPr/>
              <a:t>28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2" y="242888"/>
            <a:ext cx="8618537" cy="937418"/>
          </a:xfrm>
        </p:spPr>
        <p:txBody>
          <a:bodyPr/>
          <a:lstStyle/>
          <a:p>
            <a:r>
              <a:rPr lang="en-US" dirty="0"/>
              <a:t>Finger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 Points to Successor of </a:t>
            </a:r>
            <a:r>
              <a:rPr lang="en-US" i="1" dirty="0" smtClean="0">
                <a:latin typeface="Times New Roman" charset="0"/>
              </a:rPr>
              <a:t>n+2</a:t>
            </a:r>
            <a:r>
              <a:rPr lang="en-US" i="1" baseline="30000" dirty="0" smtClean="0">
                <a:latin typeface="Times New Roman" charset="0"/>
              </a:rPr>
              <a:t>i</a:t>
            </a:r>
            <a:endParaRPr lang="en-US" i="1" baseline="30000" dirty="0">
              <a:latin typeface="Times New Roman" charset="0"/>
            </a:endParaRPr>
          </a:p>
        </p:txBody>
      </p:sp>
      <p:sp>
        <p:nvSpPr>
          <p:cNvPr id="217091" name="Oval 3"/>
          <p:cNvSpPr>
            <a:spLocks noChangeArrowheads="1"/>
          </p:cNvSpPr>
          <p:nvPr/>
        </p:nvSpPr>
        <p:spPr bwMode="auto">
          <a:xfrm>
            <a:off x="2897188" y="24399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2518568" y="5461000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5775325" y="25574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½</a:t>
            </a:r>
            <a:endParaRPr lang="en-US" sz="2400">
              <a:latin typeface="Helvetica" charset="0"/>
            </a:endParaRPr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2971800" y="25923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¼</a:t>
            </a:r>
            <a:endParaRPr lang="en-US" sz="2400">
              <a:latin typeface="Helvetica" charset="0"/>
            </a:endParaRP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2465388" y="3963988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1/8</a:t>
            </a:r>
            <a:endParaRPr lang="en-US" sz="1400" b="1">
              <a:latin typeface="Helvetica" charset="0"/>
            </a:endParaRP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2514600" y="46497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1/16</a:t>
            </a:r>
            <a:endParaRPr lang="en-US" sz="1400" b="1">
              <a:latin typeface="Helvetica" charset="0"/>
            </a:endParaRPr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2590800" y="48021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1/32</a:t>
            </a:r>
            <a:endParaRPr lang="en-US" sz="1400" b="1">
              <a:latin typeface="Helvetica" charset="0"/>
            </a:endParaRPr>
          </a:p>
        </p:txBody>
      </p:sp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2671763" y="4954588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1/64</a:t>
            </a:r>
            <a:endParaRPr lang="en-US" sz="1400" b="1">
              <a:latin typeface="Helvetica" charset="0"/>
            </a:endParaRPr>
          </a:p>
        </p:txBody>
      </p:sp>
      <p:sp>
        <p:nvSpPr>
          <p:cNvPr id="217100" name="Freeform 12"/>
          <p:cNvSpPr>
            <a:spLocks/>
          </p:cNvSpPr>
          <p:nvPr/>
        </p:nvSpPr>
        <p:spPr bwMode="auto">
          <a:xfrm>
            <a:off x="3200400" y="4979988"/>
            <a:ext cx="177800" cy="355600"/>
          </a:xfrm>
          <a:custGeom>
            <a:avLst/>
            <a:gdLst>
              <a:gd name="T0" fmla="*/ 96 w 112"/>
              <a:gd name="T1" fmla="*/ 224 h 224"/>
              <a:gd name="T2" fmla="*/ 96 w 112"/>
              <a:gd name="T3" fmla="*/ 32 h 224"/>
              <a:gd name="T4" fmla="*/ 0 w 112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1" name="Freeform 13"/>
          <p:cNvSpPr>
            <a:spLocks/>
          </p:cNvSpPr>
          <p:nvPr/>
        </p:nvSpPr>
        <p:spPr bwMode="auto">
          <a:xfrm>
            <a:off x="3124200" y="4814888"/>
            <a:ext cx="419100" cy="444500"/>
          </a:xfrm>
          <a:custGeom>
            <a:avLst/>
            <a:gdLst>
              <a:gd name="T0" fmla="*/ 144 w 264"/>
              <a:gd name="T1" fmla="*/ 280 h 280"/>
              <a:gd name="T2" fmla="*/ 240 w 264"/>
              <a:gd name="T3" fmla="*/ 40 h 280"/>
              <a:gd name="T4" fmla="*/ 0 w 264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2" name="Freeform 14"/>
          <p:cNvSpPr>
            <a:spLocks/>
          </p:cNvSpPr>
          <p:nvPr/>
        </p:nvSpPr>
        <p:spPr bwMode="auto">
          <a:xfrm>
            <a:off x="3048000" y="4637088"/>
            <a:ext cx="736600" cy="622300"/>
          </a:xfrm>
          <a:custGeom>
            <a:avLst/>
            <a:gdLst>
              <a:gd name="T0" fmla="*/ 192 w 464"/>
              <a:gd name="T1" fmla="*/ 392 h 392"/>
              <a:gd name="T2" fmla="*/ 432 w 464"/>
              <a:gd name="T3" fmla="*/ 56 h 392"/>
              <a:gd name="T4" fmla="*/ 0 w 464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3" name="Freeform 15"/>
          <p:cNvSpPr>
            <a:spLocks/>
          </p:cNvSpPr>
          <p:nvPr/>
        </p:nvSpPr>
        <p:spPr bwMode="auto">
          <a:xfrm>
            <a:off x="2895600" y="4116388"/>
            <a:ext cx="1447800" cy="1143000"/>
          </a:xfrm>
          <a:custGeom>
            <a:avLst/>
            <a:gdLst>
              <a:gd name="T0" fmla="*/ 288 w 912"/>
              <a:gd name="T1" fmla="*/ 720 h 720"/>
              <a:gd name="T2" fmla="*/ 864 w 912"/>
              <a:gd name="T3" fmla="*/ 144 h 720"/>
              <a:gd name="T4" fmla="*/ 0 w 91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4" name="Freeform 16"/>
          <p:cNvSpPr>
            <a:spLocks/>
          </p:cNvSpPr>
          <p:nvPr/>
        </p:nvSpPr>
        <p:spPr bwMode="auto">
          <a:xfrm>
            <a:off x="3352800" y="3049588"/>
            <a:ext cx="2514600" cy="2209800"/>
          </a:xfrm>
          <a:custGeom>
            <a:avLst/>
            <a:gdLst>
              <a:gd name="T0" fmla="*/ 0 w 1584"/>
              <a:gd name="T1" fmla="*/ 1392 h 1392"/>
              <a:gd name="T2" fmla="*/ 864 w 1584"/>
              <a:gd name="T3" fmla="*/ 960 h 1392"/>
              <a:gd name="T4" fmla="*/ 1584 w 1584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5" name="Text Box 17"/>
          <p:cNvSpPr txBox="1">
            <a:spLocks noChangeArrowheads="1"/>
          </p:cNvSpPr>
          <p:nvPr/>
        </p:nvSpPr>
        <p:spPr bwMode="auto">
          <a:xfrm>
            <a:off x="1342233" y="2439988"/>
            <a:ext cx="8531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smtClean="0">
                <a:latin typeface="Tahoma" charset="0"/>
              </a:rPr>
              <a:t>K112</a:t>
            </a:r>
            <a:endParaRPr lang="en-US" sz="2000">
              <a:latin typeface="Tahoma" charset="0"/>
            </a:endParaRPr>
          </a:p>
        </p:txBody>
      </p:sp>
      <p:sp>
        <p:nvSpPr>
          <p:cNvPr id="217106" name="Line 18"/>
          <p:cNvSpPr>
            <a:spLocks noChangeShapeType="1"/>
          </p:cNvSpPr>
          <p:nvPr/>
        </p:nvSpPr>
        <p:spPr bwMode="auto">
          <a:xfrm>
            <a:off x="2133600" y="26670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7" name="Text Box 19"/>
          <p:cNvSpPr txBox="1">
            <a:spLocks noChangeArrowheads="1"/>
          </p:cNvSpPr>
          <p:nvPr/>
        </p:nvSpPr>
        <p:spPr bwMode="auto">
          <a:xfrm>
            <a:off x="3124200" y="1981200"/>
            <a:ext cx="9239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217108" name="Freeform 20"/>
          <p:cNvSpPr>
            <a:spLocks/>
          </p:cNvSpPr>
          <p:nvPr/>
        </p:nvSpPr>
        <p:spPr bwMode="auto">
          <a:xfrm>
            <a:off x="3352800" y="3048000"/>
            <a:ext cx="1079500" cy="2209800"/>
          </a:xfrm>
          <a:custGeom>
            <a:avLst/>
            <a:gdLst>
              <a:gd name="T0" fmla="*/ 0 w 680"/>
              <a:gd name="T1" fmla="*/ 1392 h 1392"/>
              <a:gd name="T2" fmla="*/ 672 w 680"/>
              <a:gd name="T3" fmla="*/ 816 h 1392"/>
              <a:gd name="T4" fmla="*/ 48 w 680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392">
                <a:moveTo>
                  <a:pt x="0" y="1392"/>
                </a:moveTo>
                <a:cubicBezTo>
                  <a:pt x="332" y="1220"/>
                  <a:pt x="664" y="1048"/>
                  <a:pt x="672" y="816"/>
                </a:cubicBezTo>
                <a:cubicBezTo>
                  <a:pt x="680" y="584"/>
                  <a:pt x="364" y="292"/>
                  <a:pt x="4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9" name="Freeform 21"/>
          <p:cNvSpPr>
            <a:spLocks/>
          </p:cNvSpPr>
          <p:nvPr/>
        </p:nvSpPr>
        <p:spPr bwMode="auto">
          <a:xfrm>
            <a:off x="3289300" y="2590800"/>
            <a:ext cx="1447800" cy="2743200"/>
          </a:xfrm>
          <a:custGeom>
            <a:avLst/>
            <a:gdLst>
              <a:gd name="T0" fmla="*/ 40 w 912"/>
              <a:gd name="T1" fmla="*/ 1680 h 1728"/>
              <a:gd name="T2" fmla="*/ 136 w 912"/>
              <a:gd name="T3" fmla="*/ 1632 h 1728"/>
              <a:gd name="T4" fmla="*/ 856 w 912"/>
              <a:gd name="T5" fmla="*/ 1104 h 1728"/>
              <a:gd name="T6" fmla="*/ 472 w 912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1728">
                <a:moveTo>
                  <a:pt x="40" y="1680"/>
                </a:moveTo>
                <a:cubicBezTo>
                  <a:pt x="20" y="1704"/>
                  <a:pt x="0" y="1728"/>
                  <a:pt x="136" y="1632"/>
                </a:cubicBezTo>
                <a:cubicBezTo>
                  <a:pt x="272" y="1536"/>
                  <a:pt x="800" y="1376"/>
                  <a:pt x="856" y="1104"/>
                </a:cubicBezTo>
                <a:cubicBezTo>
                  <a:pt x="912" y="832"/>
                  <a:pt x="692" y="416"/>
                  <a:pt x="4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/>
              <a:t>binary lookup tree </a:t>
            </a:r>
            <a:r>
              <a:rPr lang="en-US" sz="3200" dirty="0"/>
              <a:t>rooted at every node  </a:t>
            </a:r>
            <a:endParaRPr lang="en-US" sz="3200" dirty="0" smtClean="0"/>
          </a:p>
          <a:p>
            <a:pPr lvl="1"/>
            <a:r>
              <a:rPr lang="en-US" sz="3200" dirty="0" smtClean="0"/>
              <a:t>Threaded </a:t>
            </a:r>
            <a:r>
              <a:rPr lang="en-US" sz="3200" dirty="0"/>
              <a:t>through other nodes' finger </a:t>
            </a:r>
            <a:r>
              <a:rPr lang="en-US" sz="3200" dirty="0" smtClean="0"/>
              <a:t>tables</a:t>
            </a:r>
          </a:p>
          <a:p>
            <a:pPr lvl="1"/>
            <a:endParaRPr lang="en-US" sz="3200" dirty="0"/>
          </a:p>
          <a:p>
            <a:r>
              <a:rPr lang="en-US" sz="3200" dirty="0" smtClean="0"/>
              <a:t>This </a:t>
            </a:r>
            <a:r>
              <a:rPr lang="en-US" sz="3200" dirty="0"/>
              <a:t>is 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better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/>
              <a:t>than simply arranging the nodes in a single </a:t>
            </a:r>
            <a:r>
              <a:rPr lang="en-US" sz="3200" dirty="0" smtClean="0"/>
              <a:t>tree</a:t>
            </a:r>
          </a:p>
          <a:p>
            <a:pPr lvl="1"/>
            <a:r>
              <a:rPr lang="en-US" sz="3200" dirty="0" smtClean="0"/>
              <a:t>Every </a:t>
            </a:r>
            <a:r>
              <a:rPr lang="en-US" sz="3200" dirty="0"/>
              <a:t>node acts as a </a:t>
            </a:r>
            <a:r>
              <a:rPr lang="en-US" sz="3200" dirty="0" smtClean="0"/>
              <a:t>root</a:t>
            </a:r>
          </a:p>
          <a:p>
            <a:pPr lvl="2"/>
            <a:r>
              <a:rPr lang="en-US" sz="3200" dirty="0" smtClean="0"/>
              <a:t>So there's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no root 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hotspot</a:t>
            </a:r>
          </a:p>
          <a:p>
            <a:pPr lvl="2"/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No single point </a:t>
            </a:r>
            <a:r>
              <a:rPr lang="en-US" sz="3200" dirty="0" smtClean="0"/>
              <a:t>of failure</a:t>
            </a:r>
          </a:p>
          <a:p>
            <a:pPr lvl="2"/>
            <a:r>
              <a:rPr lang="en-US" sz="3200" dirty="0" smtClean="0"/>
              <a:t>But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lot more state </a:t>
            </a:r>
            <a:r>
              <a:rPr lang="en-US" sz="3200" dirty="0"/>
              <a:t>in total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Implication of finger tables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22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3419418" y="2231352"/>
            <a:ext cx="2116858" cy="1409708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085832"/>
            <a:ext cx="8763000" cy="23911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distributed</a:t>
            </a:r>
            <a:r>
              <a:rPr lang="en-US" sz="2800" dirty="0" smtClean="0"/>
              <a:t> system architecture:</a:t>
            </a:r>
          </a:p>
          <a:p>
            <a:pPr lvl="1"/>
            <a:r>
              <a:rPr lang="en-US" sz="2800" b="1" dirty="0" smtClean="0"/>
              <a:t>No centralized control</a:t>
            </a:r>
          </a:p>
          <a:p>
            <a:pPr lvl="1"/>
            <a:r>
              <a:rPr lang="en-US" sz="2800" dirty="0" smtClean="0"/>
              <a:t>Nodes are </a:t>
            </a:r>
            <a:r>
              <a:rPr lang="en-US" sz="2800" b="1" dirty="0" smtClean="0"/>
              <a:t>roughly symmetric </a:t>
            </a:r>
            <a:r>
              <a:rPr lang="en-US" sz="2800" dirty="0" smtClean="0"/>
              <a:t>in function</a:t>
            </a:r>
          </a:p>
          <a:p>
            <a:endParaRPr lang="en-US" sz="2800" dirty="0" smtClean="0"/>
          </a:p>
          <a:p>
            <a:r>
              <a:rPr lang="en-US" sz="2800" b="1" dirty="0" smtClean="0"/>
              <a:t>Large</a:t>
            </a:r>
            <a:r>
              <a:rPr lang="en-US" sz="2800" dirty="0" smtClean="0"/>
              <a:t> number of </a:t>
            </a:r>
            <a:r>
              <a:rPr lang="en-US" sz="2800" b="1" dirty="0" smtClean="0">
                <a:solidFill>
                  <a:srgbClr val="FF0000"/>
                </a:solidFill>
              </a:rPr>
              <a:t>unreliable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nodes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79B9-30CA-DB4E-8E38-6DD737A1B3A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a Peer-to-Peer (P2P) system?</a:t>
            </a:r>
            <a:endParaRPr lang="en-US" sz="3800" dirty="0"/>
          </a:p>
        </p:txBody>
      </p:sp>
      <p:sp>
        <p:nvSpPr>
          <p:cNvPr id="187407" name="computr2"/>
          <p:cNvSpPr>
            <a:spLocks noEditPoints="1" noChangeArrowheads="1"/>
          </p:cNvSpPr>
          <p:nvPr/>
        </p:nvSpPr>
        <p:spPr bwMode="auto">
          <a:xfrm>
            <a:off x="5843323" y="3122190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08" name="computr2"/>
          <p:cNvSpPr>
            <a:spLocks noEditPoints="1" noChangeArrowheads="1"/>
          </p:cNvSpPr>
          <p:nvPr/>
        </p:nvSpPr>
        <p:spPr bwMode="auto">
          <a:xfrm>
            <a:off x="2777158" y="2030427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computr2"/>
          <p:cNvSpPr>
            <a:spLocks noEditPoints="1" noChangeArrowheads="1"/>
          </p:cNvSpPr>
          <p:nvPr/>
        </p:nvSpPr>
        <p:spPr bwMode="auto">
          <a:xfrm>
            <a:off x="2737178" y="312321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0" name="computr2"/>
          <p:cNvSpPr>
            <a:spLocks noEditPoints="1" noChangeArrowheads="1"/>
          </p:cNvSpPr>
          <p:nvPr/>
        </p:nvSpPr>
        <p:spPr bwMode="auto">
          <a:xfrm>
            <a:off x="4286150" y="1718787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1" name="computr2"/>
          <p:cNvSpPr>
            <a:spLocks noEditPoints="1" noChangeArrowheads="1"/>
          </p:cNvSpPr>
          <p:nvPr/>
        </p:nvSpPr>
        <p:spPr bwMode="auto">
          <a:xfrm>
            <a:off x="5855624" y="1973019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2" name="Line 20"/>
          <p:cNvSpPr>
            <a:spLocks noChangeShapeType="1"/>
          </p:cNvSpPr>
          <p:nvPr/>
        </p:nvSpPr>
        <p:spPr bwMode="auto">
          <a:xfrm flipV="1">
            <a:off x="4501137" y="2030427"/>
            <a:ext cx="0" cy="4018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3" name="Line 21"/>
          <p:cNvSpPr>
            <a:spLocks noChangeShapeType="1"/>
          </p:cNvSpPr>
          <p:nvPr/>
        </p:nvSpPr>
        <p:spPr bwMode="auto">
          <a:xfrm flipH="1" flipV="1">
            <a:off x="3286777" y="2172715"/>
            <a:ext cx="554235" cy="3939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7414" name="Line 22"/>
          <p:cNvSpPr>
            <a:spLocks noChangeShapeType="1"/>
          </p:cNvSpPr>
          <p:nvPr/>
        </p:nvSpPr>
        <p:spPr bwMode="auto">
          <a:xfrm flipV="1">
            <a:off x="3154539" y="3163684"/>
            <a:ext cx="529759" cy="1413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7415" name="Line 23"/>
          <p:cNvSpPr>
            <a:spLocks noChangeShapeType="1"/>
          </p:cNvSpPr>
          <p:nvPr/>
        </p:nvSpPr>
        <p:spPr bwMode="auto">
          <a:xfrm flipH="1" flipV="1">
            <a:off x="5090457" y="3015506"/>
            <a:ext cx="692988" cy="196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6" name="Line 24"/>
          <p:cNvSpPr>
            <a:spLocks noChangeShapeType="1"/>
          </p:cNvSpPr>
          <p:nvPr/>
        </p:nvSpPr>
        <p:spPr bwMode="auto">
          <a:xfrm flipV="1">
            <a:off x="5101394" y="2164635"/>
            <a:ext cx="708365" cy="38544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7" name="Text Box 25"/>
          <p:cNvSpPr txBox="1">
            <a:spLocks noChangeArrowheads="1"/>
          </p:cNvSpPr>
          <p:nvPr/>
        </p:nvSpPr>
        <p:spPr bwMode="auto">
          <a:xfrm>
            <a:off x="4768081" y="1643745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18" name="Text Box 26"/>
          <p:cNvSpPr txBox="1">
            <a:spLocks noChangeArrowheads="1"/>
          </p:cNvSpPr>
          <p:nvPr/>
        </p:nvSpPr>
        <p:spPr bwMode="auto">
          <a:xfrm>
            <a:off x="2547946" y="2309262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19" name="Text Box 27"/>
          <p:cNvSpPr txBox="1">
            <a:spLocks noChangeArrowheads="1"/>
          </p:cNvSpPr>
          <p:nvPr/>
        </p:nvSpPr>
        <p:spPr bwMode="auto">
          <a:xfrm>
            <a:off x="2547946" y="3441005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20" name="Text Box 28"/>
          <p:cNvSpPr txBox="1">
            <a:spLocks noChangeArrowheads="1"/>
          </p:cNvSpPr>
          <p:nvPr/>
        </p:nvSpPr>
        <p:spPr bwMode="auto">
          <a:xfrm>
            <a:off x="5697146" y="3441006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21" name="Text Box 29"/>
          <p:cNvSpPr txBox="1">
            <a:spLocks noChangeArrowheads="1"/>
          </p:cNvSpPr>
          <p:nvPr/>
        </p:nvSpPr>
        <p:spPr bwMode="auto">
          <a:xfrm>
            <a:off x="5697146" y="2260056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22" name="Text Box 30"/>
          <p:cNvSpPr txBox="1">
            <a:spLocks noChangeArrowheads="1"/>
          </p:cNvSpPr>
          <p:nvPr/>
        </p:nvSpPr>
        <p:spPr bwMode="auto">
          <a:xfrm>
            <a:off x="3932238" y="2752118"/>
            <a:ext cx="11240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4260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DBA5-77BB-4F4D-B417-738E8B7D250B}" type="slidenum">
              <a:rPr lang="en-US"/>
              <a:pPr/>
              <a:t>30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Lookup with </a:t>
            </a:r>
            <a:r>
              <a:rPr lang="en-US" sz="4000" dirty="0" smtClean="0"/>
              <a:t>finger table</a:t>
            </a:r>
            <a:endParaRPr lang="en-US" sz="4000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14475"/>
            <a:ext cx="8763000" cy="487203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(key-id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3200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look in local finger table for		</a:t>
            </a: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 highest n: 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my-id 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n 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 key-id</a:t>
            </a: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spc="-300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 n exists</a:t>
            </a: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 call 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Lookup(key-id) on node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n </a:t>
            </a:r>
            <a:r>
              <a:rPr lang="en-US" sz="3200" spc="-300" dirty="0" smtClean="0"/>
              <a:t> </a:t>
            </a:r>
            <a:r>
              <a:rPr lang="en-US" sz="3200" i="1" spc="-300" dirty="0" smtClean="0">
                <a:latin typeface="Times New Roman" charset="0"/>
              </a:rPr>
              <a:t>// </a:t>
            </a:r>
            <a:r>
              <a:rPr lang="en-US" sz="3200" i="1" spc="-300" dirty="0">
                <a:latin typeface="Times New Roman" charset="0"/>
              </a:rPr>
              <a:t>next hop</a:t>
            </a:r>
          </a:p>
          <a:p>
            <a:pPr>
              <a:buFontTx/>
              <a:buNone/>
            </a:pPr>
            <a:r>
              <a:rPr lang="en-US" sz="3200" spc="-300" dirty="0"/>
              <a:t>	</a:t>
            </a:r>
            <a:r>
              <a:rPr lang="en-US" sz="3200" b="1" spc="-300" dirty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my successor</a:t>
            </a:r>
            <a:r>
              <a:rPr lang="en-US" sz="3200" spc="-300" dirty="0"/>
              <a:t>	</a:t>
            </a:r>
            <a:r>
              <a:rPr lang="en-US" sz="3200" i="1" spc="-300" dirty="0" smtClean="0">
                <a:latin typeface="Times New Roman" charset="0"/>
              </a:rPr>
              <a:t>// </a:t>
            </a:r>
            <a:r>
              <a:rPr lang="en-US" sz="3200" i="1" spc="-300" dirty="0">
                <a:latin typeface="Times New Roman" charset="0"/>
              </a:rPr>
              <a:t>done</a:t>
            </a:r>
            <a:r>
              <a:rPr lang="en-US" sz="3200" spc="-3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6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24A9-E700-FC4E-B8B1-449D78B17878}" type="slidenum">
              <a:rPr lang="en-US"/>
              <a:pPr/>
              <a:t>31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Lookups Take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O(log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 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Hops</a:t>
            </a:r>
          </a:p>
        </p:txBody>
      </p:sp>
      <p:sp>
        <p:nvSpPr>
          <p:cNvPr id="221187" name="Oval 3"/>
          <p:cNvSpPr>
            <a:spLocks noChangeArrowheads="1"/>
          </p:cNvSpPr>
          <p:nvPr/>
        </p:nvSpPr>
        <p:spPr bwMode="auto">
          <a:xfrm>
            <a:off x="2897188" y="22113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400800" y="37338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5867400" y="2286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4724400" y="1752600"/>
            <a:ext cx="5191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N5</a:t>
            </a: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6248400" y="2819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Helvetica" charset="0"/>
              </a:rPr>
              <a:t>N20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2438400" y="2438400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N110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2209800" y="3276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N99</a:t>
            </a:r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2514600" y="4953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4800600" y="5715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N60</a:t>
            </a:r>
          </a:p>
        </p:txBody>
      </p:sp>
      <p:sp>
        <p:nvSpPr>
          <p:cNvPr id="221196" name="Freeform 12"/>
          <p:cNvSpPr>
            <a:spLocks/>
          </p:cNvSpPr>
          <p:nvPr/>
        </p:nvSpPr>
        <p:spPr bwMode="auto">
          <a:xfrm>
            <a:off x="2971800" y="3581400"/>
            <a:ext cx="3276600" cy="381000"/>
          </a:xfrm>
          <a:custGeom>
            <a:avLst/>
            <a:gdLst>
              <a:gd name="T0" fmla="*/ 2064 w 2064"/>
              <a:gd name="T1" fmla="*/ 240 h 240"/>
              <a:gd name="T2" fmla="*/ 960 w 2064"/>
              <a:gd name="T3" fmla="*/ 192 h 240"/>
              <a:gd name="T4" fmla="*/ 0 w 20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4" h="240">
                <a:moveTo>
                  <a:pt x="2064" y="240"/>
                </a:moveTo>
                <a:cubicBezTo>
                  <a:pt x="1684" y="236"/>
                  <a:pt x="1304" y="232"/>
                  <a:pt x="960" y="192"/>
                </a:cubicBezTo>
                <a:cubicBezTo>
                  <a:pt x="616" y="152"/>
                  <a:pt x="308" y="76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7" name="Freeform 13"/>
          <p:cNvSpPr>
            <a:spLocks/>
          </p:cNvSpPr>
          <p:nvPr/>
        </p:nvSpPr>
        <p:spPr bwMode="auto">
          <a:xfrm>
            <a:off x="2971800" y="2362200"/>
            <a:ext cx="1905000" cy="1219200"/>
          </a:xfrm>
          <a:custGeom>
            <a:avLst/>
            <a:gdLst>
              <a:gd name="T0" fmla="*/ 0 w 1200"/>
              <a:gd name="T1" fmla="*/ 768 h 768"/>
              <a:gd name="T2" fmla="*/ 864 w 1200"/>
              <a:gd name="T3" fmla="*/ 432 h 768"/>
              <a:gd name="T4" fmla="*/ 1200 w 1200"/>
              <a:gd name="T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768">
                <a:moveTo>
                  <a:pt x="0" y="768"/>
                </a:moveTo>
                <a:cubicBezTo>
                  <a:pt x="332" y="664"/>
                  <a:pt x="664" y="560"/>
                  <a:pt x="864" y="432"/>
                </a:cubicBezTo>
                <a:cubicBezTo>
                  <a:pt x="1064" y="304"/>
                  <a:pt x="1132" y="152"/>
                  <a:pt x="120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8" name="Freeform 14"/>
          <p:cNvSpPr>
            <a:spLocks/>
          </p:cNvSpPr>
          <p:nvPr/>
        </p:nvSpPr>
        <p:spPr bwMode="auto">
          <a:xfrm>
            <a:off x="4876800" y="2362200"/>
            <a:ext cx="838200" cy="355600"/>
          </a:xfrm>
          <a:custGeom>
            <a:avLst/>
            <a:gdLst>
              <a:gd name="T0" fmla="*/ 0 w 528"/>
              <a:gd name="T1" fmla="*/ 0 h 224"/>
              <a:gd name="T2" fmla="*/ 192 w 528"/>
              <a:gd name="T3" fmla="*/ 192 h 224"/>
              <a:gd name="T4" fmla="*/ 528 w 528"/>
              <a:gd name="T5" fmla="*/ 19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24">
                <a:moveTo>
                  <a:pt x="0" y="0"/>
                </a:moveTo>
                <a:cubicBezTo>
                  <a:pt x="52" y="80"/>
                  <a:pt x="104" y="160"/>
                  <a:pt x="192" y="192"/>
                </a:cubicBezTo>
                <a:cubicBezTo>
                  <a:pt x="280" y="224"/>
                  <a:pt x="404" y="208"/>
                  <a:pt x="528" y="19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9" name="Freeform 15"/>
          <p:cNvSpPr>
            <a:spLocks/>
          </p:cNvSpPr>
          <p:nvPr/>
        </p:nvSpPr>
        <p:spPr bwMode="auto">
          <a:xfrm>
            <a:off x="5664200" y="2667000"/>
            <a:ext cx="355600" cy="444500"/>
          </a:xfrm>
          <a:custGeom>
            <a:avLst/>
            <a:gdLst>
              <a:gd name="T0" fmla="*/ 32 w 224"/>
              <a:gd name="T1" fmla="*/ 0 h 280"/>
              <a:gd name="T2" fmla="*/ 32 w 224"/>
              <a:gd name="T3" fmla="*/ 240 h 280"/>
              <a:gd name="T4" fmla="*/ 224 w 224"/>
              <a:gd name="T5" fmla="*/ 2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280">
                <a:moveTo>
                  <a:pt x="32" y="0"/>
                </a:moveTo>
                <a:cubicBezTo>
                  <a:pt x="16" y="100"/>
                  <a:pt x="0" y="200"/>
                  <a:pt x="32" y="240"/>
                </a:cubicBezTo>
                <a:cubicBezTo>
                  <a:pt x="64" y="280"/>
                  <a:pt x="144" y="260"/>
                  <a:pt x="224" y="24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200" name="Text Box 16"/>
          <p:cNvSpPr txBox="1">
            <a:spLocks noChangeArrowheads="1"/>
          </p:cNvSpPr>
          <p:nvPr/>
        </p:nvSpPr>
        <p:spPr bwMode="auto">
          <a:xfrm>
            <a:off x="7061200" y="3725039"/>
            <a:ext cx="17860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  <a:ea typeface="Arial" charset="0"/>
                <a:cs typeface="Arial" charset="0"/>
              </a:rPr>
              <a:t>Lookup(K19</a:t>
            </a:r>
            <a:r>
              <a:rPr lang="en-US" sz="2000">
                <a:latin typeface="Tahoma" charset="0"/>
              </a:rPr>
              <a:t>)</a:t>
            </a:r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6705600" y="243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CC00"/>
                </a:solidFill>
                <a:latin typeface="Tahoma" charset="0"/>
              </a:rPr>
              <a:t>K19</a:t>
            </a:r>
          </a:p>
        </p:txBody>
      </p:sp>
    </p:spTree>
    <p:extLst>
      <p:ext uri="{BB962C8B-B14F-4D97-AF65-F5344CB8AC3E}">
        <p14:creationId xmlns:p14="http://schemas.microsoft.com/office/powerpoint/2010/main" val="12740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</a:t>
            </a:r>
            <a:r>
              <a:rPr lang="en-US" sz="2800" dirty="0"/>
              <a:t>a million </a:t>
            </a:r>
            <a:r>
              <a:rPr lang="en-US" sz="2800" dirty="0" smtClean="0"/>
              <a:t>nodes, it’s </a:t>
            </a:r>
            <a:r>
              <a:rPr lang="en-US" sz="2800" dirty="0"/>
              <a:t>20 </a:t>
            </a:r>
            <a:r>
              <a:rPr lang="en-US" sz="2800" dirty="0" smtClean="0"/>
              <a:t>hops</a:t>
            </a:r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each hop takes 50 </a:t>
            </a:r>
            <a:r>
              <a:rPr lang="en-US" sz="2800" dirty="0" smtClean="0"/>
              <a:t>milliseconds, </a:t>
            </a:r>
            <a:r>
              <a:rPr lang="en-US" sz="2800" dirty="0"/>
              <a:t>lookups take </a:t>
            </a:r>
            <a:r>
              <a:rPr lang="en-US" sz="2800" b="1" dirty="0">
                <a:solidFill>
                  <a:srgbClr val="FF0000"/>
                </a:solidFill>
              </a:rPr>
              <a:t>a </a:t>
            </a:r>
            <a:r>
              <a:rPr lang="en-US" sz="2800" b="1" dirty="0" smtClean="0">
                <a:solidFill>
                  <a:srgbClr val="FF0000"/>
                </a:solidFill>
              </a:rPr>
              <a:t>second</a:t>
            </a:r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each hop has 10% chance of failure, </a:t>
            </a:r>
            <a:r>
              <a:rPr lang="en-US" sz="2800" dirty="0" smtClean="0"/>
              <a:t>it’s </a:t>
            </a:r>
            <a:r>
              <a:rPr lang="en-US" sz="2800" dirty="0"/>
              <a:t>a couple of </a:t>
            </a:r>
            <a:r>
              <a:rPr lang="en-US" sz="2800" dirty="0" smtClean="0"/>
              <a:t>timeouts</a:t>
            </a:r>
          </a:p>
          <a:p>
            <a:endParaRPr lang="en-US" sz="2800" dirty="0" smtClean="0"/>
          </a:p>
          <a:p>
            <a:r>
              <a:rPr lang="en-US" sz="2800" dirty="0" smtClean="0"/>
              <a:t>So </a:t>
            </a:r>
            <a:r>
              <a:rPr lang="en-US" sz="2800" dirty="0"/>
              <a:t>in practice log(n) is better than O(n) but </a:t>
            </a:r>
            <a:r>
              <a:rPr lang="en-US" sz="2800" b="1" dirty="0">
                <a:solidFill>
                  <a:srgbClr val="FF0000"/>
                </a:solidFill>
              </a:rPr>
              <a:t>not </a:t>
            </a:r>
            <a:r>
              <a:rPr lang="en-US" sz="2800" b="1" dirty="0" smtClean="0">
                <a:solidFill>
                  <a:srgbClr val="FF0000"/>
                </a:solidFill>
              </a:rPr>
              <a:t>great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 aside: Is </a:t>
            </a:r>
            <a:r>
              <a:rPr lang="en-US" sz="4000" dirty="0"/>
              <a:t>log(n) fast or slow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81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7EB-CD5E-E543-BC42-5B2E6F3D9C9F}" type="slidenum">
              <a:rPr lang="en-US"/>
              <a:pPr/>
              <a:t>33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Joining: Linked </a:t>
            </a:r>
            <a:r>
              <a:rPr lang="en-US" sz="4000" dirty="0" smtClean="0"/>
              <a:t>list insert</a:t>
            </a:r>
            <a:endParaRPr lang="en-US" sz="4000" dirty="0"/>
          </a:p>
        </p:txBody>
      </p:sp>
      <p:sp>
        <p:nvSpPr>
          <p:cNvPr id="223235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2819400" y="3581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3238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3239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2073670" y="4114800"/>
            <a:ext cx="21836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1. Lookup(36)</a:t>
            </a: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5539425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</p:spTree>
    <p:extLst>
      <p:ext uri="{BB962C8B-B14F-4D97-AF65-F5344CB8AC3E}">
        <p14:creationId xmlns:p14="http://schemas.microsoft.com/office/powerpoint/2010/main" val="10240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9F06-9B8D-054E-A8AC-66B10CC70936}" type="slidenum">
              <a:rPr lang="en-US"/>
              <a:pPr/>
              <a:t>34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Join (2)</a:t>
            </a:r>
          </a:p>
        </p:txBody>
      </p:sp>
      <p:sp>
        <p:nvSpPr>
          <p:cNvPr id="224259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4263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1678708" y="3581400"/>
            <a:ext cx="29370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2. N36 sets its own</a:t>
            </a:r>
          </a:p>
          <a:p>
            <a:r>
              <a:rPr lang="en-US" sz="2400" dirty="0">
                <a:latin typeface="Arial" charset="0"/>
              </a:rPr>
              <a:t>successor pointer</a:t>
            </a:r>
          </a:p>
        </p:txBody>
      </p:sp>
      <p:sp>
        <p:nvSpPr>
          <p:cNvPr id="224265" name="Line 9"/>
          <p:cNvSpPr>
            <a:spLocks noChangeShapeType="1"/>
          </p:cNvSpPr>
          <p:nvPr/>
        </p:nvSpPr>
        <p:spPr bwMode="auto">
          <a:xfrm flipH="1">
            <a:off x="5389919" y="4094723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5539425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</p:spTree>
    <p:extLst>
      <p:ext uri="{BB962C8B-B14F-4D97-AF65-F5344CB8AC3E}">
        <p14:creationId xmlns:p14="http://schemas.microsoft.com/office/powerpoint/2010/main" val="11524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35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Join (3)</a:t>
            </a:r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1676779" y="3581400"/>
            <a:ext cx="30075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3. Copy keys 26..36</a:t>
            </a:r>
          </a:p>
          <a:p>
            <a:r>
              <a:rPr lang="en-US" sz="2400" dirty="0">
                <a:latin typeface="Arial" charset="0"/>
              </a:rPr>
              <a:t>from N40 to N36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5333999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5539425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6606225" y="3657600"/>
            <a:ext cx="655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</p:txBody>
      </p:sp>
    </p:spTree>
    <p:extLst>
      <p:ext uri="{BB962C8B-B14F-4D97-AF65-F5344CB8AC3E}">
        <p14:creationId xmlns:p14="http://schemas.microsoft.com/office/powerpoint/2010/main" val="11220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36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Notify</a:t>
            </a:r>
            <a:r>
              <a:rPr lang="en-US" dirty="0" smtClean="0"/>
              <a:t> messages maintain predecessors</a:t>
            </a:r>
            <a:endParaRPr lang="en-US" dirty="0"/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5333999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774531" y="4470400"/>
            <a:ext cx="1497808" cy="515938"/>
          </a:xfrm>
          <a:prstGeom prst="wedgeRectCallout">
            <a:avLst>
              <a:gd name="adj1" fmla="val -48205"/>
              <a:gd name="adj2" fmla="val -95346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notify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N36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3143250" y="3383756"/>
            <a:ext cx="1471612" cy="515938"/>
          </a:xfrm>
          <a:prstGeom prst="wedgeRectCallout">
            <a:avLst>
              <a:gd name="adj1" fmla="val 77756"/>
              <a:gd name="adj2" fmla="val -6730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+mn-lt"/>
              </a:rPr>
              <a:t>notify</a:t>
            </a:r>
            <a:r>
              <a:rPr lang="en-US" b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mtClean="0">
                <a:solidFill>
                  <a:schemeClr val="tx1"/>
                </a:solidFill>
                <a:latin typeface="+mn-lt"/>
              </a:rPr>
              <a:t>N25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48274" y="3369468"/>
            <a:ext cx="0" cy="1028641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05426" y="3933825"/>
            <a:ext cx="495300" cy="280986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2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37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smtClean="0"/>
              <a:t>Stabilize </a:t>
            </a:r>
            <a:r>
              <a:rPr lang="en-US" sz="4000" dirty="0" smtClean="0"/>
              <a:t>message fixes successor</a:t>
            </a:r>
            <a:endParaRPr lang="en-US" sz="4000" dirty="0"/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5333999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305426" y="3933825"/>
            <a:ext cx="495300" cy="280986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3186113" y="3548062"/>
            <a:ext cx="1347787" cy="515938"/>
          </a:xfrm>
          <a:prstGeom prst="wedgeRectCallout">
            <a:avLst>
              <a:gd name="adj1" fmla="val 88357"/>
              <a:gd name="adj2" fmla="val -39961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+mn-lt"/>
              </a:rPr>
              <a:t>stabilize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422900" y="5305421"/>
            <a:ext cx="2362200" cy="739779"/>
          </a:xfrm>
          <a:prstGeom prst="wedgeRectCallout">
            <a:avLst>
              <a:gd name="adj1" fmla="val -61125"/>
              <a:gd name="adj2" fmla="val -10014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“</a:t>
            </a:r>
            <a:r>
              <a:rPr lang="en-US" smtClean="0">
                <a:solidFill>
                  <a:schemeClr val="tx1"/>
                </a:solidFill>
                <a:latin typeface="+mn-lt"/>
              </a:rPr>
              <a:t>My predecessor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is N36.”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553076" y="3127806"/>
            <a:ext cx="619124" cy="3706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3264" y="28501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8087" y="331311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✘</a:t>
            </a:r>
            <a:endParaRPr lang="en-US" sz="2800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7" grpId="0" animBg="1"/>
      <p:bldP spid="14" grpId="0" animBg="1"/>
      <p:bldP spid="14" grpId="1" animBg="1"/>
      <p:bldP spid="16" grpId="0" animBg="1"/>
      <p:bldP spid="17" grpId="0" animBg="1"/>
      <p:bldP spid="2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5121336"/>
            <a:ext cx="8763000" cy="1355664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>
                <a:latin typeface="Arial" charset="0"/>
              </a:rPr>
              <a:t>Predecessor pointer allows link to new node</a:t>
            </a:r>
          </a:p>
          <a:p>
            <a:pPr>
              <a:buFont typeface="Arial"/>
              <a:buChar char="•"/>
            </a:pPr>
            <a:r>
              <a:rPr lang="en-US" sz="2800" dirty="0">
                <a:latin typeface="Arial" charset="0"/>
              </a:rPr>
              <a:t>Update finger pointers in the background</a:t>
            </a:r>
          </a:p>
          <a:p>
            <a:pPr>
              <a:buFont typeface="Arial"/>
              <a:buChar char="•"/>
            </a:pPr>
            <a:r>
              <a:rPr lang="en-US" sz="2800" dirty="0">
                <a:latin typeface="Arial" charset="0"/>
              </a:rPr>
              <a:t>Correct successors produce correct lookups</a:t>
            </a:r>
          </a:p>
          <a:p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90DE-36D0-DA47-A7CB-A0391F639C8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Joining: Summary</a:t>
            </a:r>
            <a:endParaRPr lang="en-US" sz="4000" dirty="0"/>
          </a:p>
        </p:txBody>
      </p:sp>
      <p:sp>
        <p:nvSpPr>
          <p:cNvPr id="226307" name="Oval 3"/>
          <p:cNvSpPr>
            <a:spLocks noChangeArrowheads="1"/>
          </p:cNvSpPr>
          <p:nvPr/>
        </p:nvSpPr>
        <p:spPr bwMode="auto">
          <a:xfrm>
            <a:off x="1447800" y="1524000"/>
            <a:ext cx="3427413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5943600" y="2970213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4826000" y="3783013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4800600" y="2208213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6311" name="Line 7"/>
          <p:cNvSpPr>
            <a:spLocks noChangeShapeType="1"/>
          </p:cNvSpPr>
          <p:nvPr/>
        </p:nvSpPr>
        <p:spPr bwMode="auto">
          <a:xfrm>
            <a:off x="5539425" y="260312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6313" name="Line 9"/>
          <p:cNvSpPr>
            <a:spLocks noChangeShapeType="1"/>
          </p:cNvSpPr>
          <p:nvPr/>
        </p:nvSpPr>
        <p:spPr bwMode="auto">
          <a:xfrm flipH="1">
            <a:off x="5333999" y="341592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5539425" y="3640138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6606225" y="2970213"/>
            <a:ext cx="655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</p:txBody>
      </p:sp>
    </p:spTree>
    <p:extLst>
      <p:ext uri="{BB962C8B-B14F-4D97-AF65-F5344CB8AC3E}">
        <p14:creationId xmlns:p14="http://schemas.microsoft.com/office/powerpoint/2010/main" val="9548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68F5-9640-F045-A590-4EE493E1D609}" type="slidenum">
              <a:rPr lang="en-US"/>
              <a:pPr/>
              <a:t>39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99220"/>
            <a:ext cx="8801100" cy="1143000"/>
          </a:xfrm>
        </p:spPr>
        <p:txBody>
          <a:bodyPr/>
          <a:lstStyle/>
          <a:p>
            <a:r>
              <a:rPr lang="en-US" dirty="0"/>
              <a:t>Failures </a:t>
            </a:r>
            <a:r>
              <a:rPr lang="en-US" dirty="0" smtClean="0"/>
              <a:t>may cause incorrect lookup</a:t>
            </a:r>
            <a:endParaRPr lang="en-US" dirty="0"/>
          </a:p>
        </p:txBody>
      </p:sp>
      <p:sp>
        <p:nvSpPr>
          <p:cNvPr id="227331" name="Oval 3"/>
          <p:cNvSpPr>
            <a:spLocks noChangeArrowheads="1"/>
          </p:cNvSpPr>
          <p:nvPr/>
        </p:nvSpPr>
        <p:spPr bwMode="auto">
          <a:xfrm>
            <a:off x="2897188" y="22113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3429000" y="1830388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2590800" y="2211388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N113</a:t>
            </a: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2133600" y="2944813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N102</a:t>
            </a:r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2387600" y="4776788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2133600" y="4116388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N85</a:t>
            </a:r>
          </a:p>
        </p:txBody>
      </p:sp>
      <p:sp>
        <p:nvSpPr>
          <p:cNvPr id="227337" name="Line 9"/>
          <p:cNvSpPr>
            <a:spLocks noChangeShapeType="1"/>
          </p:cNvSpPr>
          <p:nvPr/>
        </p:nvSpPr>
        <p:spPr bwMode="auto">
          <a:xfrm>
            <a:off x="2057400" y="4344988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338" name="Line 10"/>
          <p:cNvSpPr>
            <a:spLocks noChangeShapeType="1"/>
          </p:cNvSpPr>
          <p:nvPr/>
        </p:nvSpPr>
        <p:spPr bwMode="auto">
          <a:xfrm>
            <a:off x="2057400" y="3124200"/>
            <a:ext cx="990600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339" name="Freeform 11"/>
          <p:cNvSpPr>
            <a:spLocks/>
          </p:cNvSpPr>
          <p:nvPr/>
        </p:nvSpPr>
        <p:spPr bwMode="auto">
          <a:xfrm>
            <a:off x="3048000" y="4344988"/>
            <a:ext cx="152400" cy="457200"/>
          </a:xfrm>
          <a:custGeom>
            <a:avLst/>
            <a:gdLst>
              <a:gd name="T0" fmla="*/ 48 w 104"/>
              <a:gd name="T1" fmla="*/ 240 h 240"/>
              <a:gd name="T2" fmla="*/ 96 w 104"/>
              <a:gd name="T3" fmla="*/ 48 h 240"/>
              <a:gd name="T4" fmla="*/ 0 w 10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240">
                <a:moveTo>
                  <a:pt x="48" y="240"/>
                </a:moveTo>
                <a:cubicBezTo>
                  <a:pt x="76" y="164"/>
                  <a:pt x="104" y="88"/>
                  <a:pt x="96" y="48"/>
                </a:cubicBezTo>
                <a:cubicBezTo>
                  <a:pt x="88" y="8"/>
                  <a:pt x="44" y="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340" name="Freeform 12"/>
          <p:cNvSpPr>
            <a:spLocks/>
          </p:cNvSpPr>
          <p:nvPr/>
        </p:nvSpPr>
        <p:spPr bwMode="auto">
          <a:xfrm>
            <a:off x="3048000" y="3354388"/>
            <a:ext cx="546100" cy="1447800"/>
          </a:xfrm>
          <a:custGeom>
            <a:avLst/>
            <a:gdLst>
              <a:gd name="T0" fmla="*/ 48 w 344"/>
              <a:gd name="T1" fmla="*/ 912 h 912"/>
              <a:gd name="T2" fmla="*/ 336 w 344"/>
              <a:gd name="T3" fmla="*/ 336 h 912"/>
              <a:gd name="T4" fmla="*/ 0 w 344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912">
                <a:moveTo>
                  <a:pt x="48" y="912"/>
                </a:moveTo>
                <a:cubicBezTo>
                  <a:pt x="196" y="700"/>
                  <a:pt x="344" y="488"/>
                  <a:pt x="336" y="336"/>
                </a:cubicBezTo>
                <a:cubicBezTo>
                  <a:pt x="328" y="184"/>
                  <a:pt x="164" y="9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7341" name="Freeform 13"/>
          <p:cNvSpPr>
            <a:spLocks/>
          </p:cNvSpPr>
          <p:nvPr/>
        </p:nvSpPr>
        <p:spPr bwMode="auto">
          <a:xfrm>
            <a:off x="3124200" y="2363788"/>
            <a:ext cx="1079500" cy="2438400"/>
          </a:xfrm>
          <a:custGeom>
            <a:avLst/>
            <a:gdLst>
              <a:gd name="T0" fmla="*/ 0 w 680"/>
              <a:gd name="T1" fmla="*/ 1536 h 1536"/>
              <a:gd name="T2" fmla="*/ 576 w 680"/>
              <a:gd name="T3" fmla="*/ 768 h 1536"/>
              <a:gd name="T4" fmla="*/ 624 w 680"/>
              <a:gd name="T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536">
                <a:moveTo>
                  <a:pt x="0" y="1536"/>
                </a:moveTo>
                <a:cubicBezTo>
                  <a:pt x="236" y="1280"/>
                  <a:pt x="472" y="1024"/>
                  <a:pt x="576" y="768"/>
                </a:cubicBezTo>
                <a:cubicBezTo>
                  <a:pt x="680" y="512"/>
                  <a:pt x="652" y="256"/>
                  <a:pt x="62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1845866" y="5448281"/>
            <a:ext cx="553005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N80</a:t>
            </a:r>
            <a:r>
              <a:rPr lang="en-US" sz="28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b="0" dirty="0" smtClean="0">
                <a:latin typeface="Arial" charset="0"/>
                <a:ea typeface="Arial" charset="0"/>
                <a:cs typeface="Arial" charset="0"/>
              </a:rPr>
              <a:t>does not </a:t>
            </a:r>
            <a:r>
              <a:rPr lang="en-US" sz="2800" b="0" dirty="0">
                <a:latin typeface="Arial" charset="0"/>
                <a:ea typeface="Arial" charset="0"/>
                <a:cs typeface="Arial" charset="0"/>
              </a:rPr>
              <a:t>know correct successor, so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incorrect lookup</a:t>
            </a:r>
          </a:p>
        </p:txBody>
      </p:sp>
      <p:sp>
        <p:nvSpPr>
          <p:cNvPr id="227343" name="Text Box 15"/>
          <p:cNvSpPr txBox="1">
            <a:spLocks noChangeArrowheads="1"/>
          </p:cNvSpPr>
          <p:nvPr/>
        </p:nvSpPr>
        <p:spPr bwMode="auto">
          <a:xfrm>
            <a:off x="5562600" y="2057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4230688" y="4284583"/>
            <a:ext cx="1754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smtClean="0">
                <a:latin typeface="Arial" charset="0"/>
                <a:ea typeface="Arial" charset="0"/>
                <a:cs typeface="Arial" charset="0"/>
              </a:rPr>
              <a:t>Lookup(K90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227345" name="Freeform 17"/>
          <p:cNvSpPr>
            <a:spLocks/>
          </p:cNvSpPr>
          <p:nvPr/>
        </p:nvSpPr>
        <p:spPr bwMode="auto">
          <a:xfrm>
            <a:off x="3276600" y="2590800"/>
            <a:ext cx="2209800" cy="2209800"/>
          </a:xfrm>
          <a:custGeom>
            <a:avLst/>
            <a:gdLst>
              <a:gd name="T0" fmla="*/ 1392 w 1392"/>
              <a:gd name="T1" fmla="*/ 0 h 1392"/>
              <a:gd name="T2" fmla="*/ 864 w 1392"/>
              <a:gd name="T3" fmla="*/ 912 h 1392"/>
              <a:gd name="T4" fmla="*/ 0 w 1392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2" h="1392">
                <a:moveTo>
                  <a:pt x="1392" y="0"/>
                </a:moveTo>
                <a:cubicBezTo>
                  <a:pt x="1244" y="340"/>
                  <a:pt x="1096" y="680"/>
                  <a:pt x="864" y="912"/>
                </a:cubicBezTo>
                <a:cubicBezTo>
                  <a:pt x="632" y="1144"/>
                  <a:pt x="316" y="1268"/>
                  <a:pt x="0" y="139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High capacity for services </a:t>
            </a:r>
            <a:r>
              <a:rPr lang="en-US" dirty="0" smtClean="0"/>
              <a:t>through parallelism:</a:t>
            </a:r>
          </a:p>
          <a:p>
            <a:pPr lvl="1"/>
            <a:r>
              <a:rPr lang="en-US" dirty="0" smtClean="0"/>
              <a:t>Many disks</a:t>
            </a:r>
          </a:p>
          <a:p>
            <a:pPr lvl="1"/>
            <a:r>
              <a:rPr lang="en-US" dirty="0" smtClean="0"/>
              <a:t>Many network connections</a:t>
            </a:r>
          </a:p>
          <a:p>
            <a:pPr lvl="1"/>
            <a:r>
              <a:rPr lang="en-US" dirty="0" smtClean="0"/>
              <a:t>Many CPUs</a:t>
            </a:r>
          </a:p>
          <a:p>
            <a:endParaRPr lang="en-US" dirty="0" smtClean="0"/>
          </a:p>
          <a:p>
            <a:r>
              <a:rPr lang="en-US" b="1" dirty="0" smtClean="0"/>
              <a:t>Absence of a centralized server </a:t>
            </a:r>
            <a:r>
              <a:rPr lang="en-US" dirty="0" smtClean="0"/>
              <a:t>or servers may mean: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Less chance </a:t>
            </a:r>
            <a:r>
              <a:rPr lang="en-US" dirty="0" smtClean="0"/>
              <a:t>of service overload as load increases</a:t>
            </a:r>
          </a:p>
          <a:p>
            <a:pPr lvl="1"/>
            <a:r>
              <a:rPr lang="en-US" dirty="0" smtClean="0"/>
              <a:t>Easier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</a:p>
          <a:p>
            <a:pPr lvl="1"/>
            <a:r>
              <a:rPr lang="en-US" dirty="0" smtClean="0"/>
              <a:t>A single failure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won’t wreck </a:t>
            </a:r>
            <a:r>
              <a:rPr lang="en-US" dirty="0" smtClean="0"/>
              <a:t>the whole system</a:t>
            </a:r>
          </a:p>
          <a:p>
            <a:pPr lvl="1"/>
            <a:r>
              <a:rPr lang="en-US" dirty="0" smtClean="0"/>
              <a:t>System as a whole is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harder to attack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might P2P be a win?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FC21-0D5E-B34D-AE67-BBCEC90958FF}" type="slidenum">
              <a:rPr lang="en-US"/>
              <a:pPr/>
              <a:t>40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 lists</a:t>
            </a: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57326"/>
            <a:ext cx="8763000" cy="4410074"/>
          </a:xfrm>
        </p:spPr>
        <p:txBody>
          <a:bodyPr/>
          <a:lstStyle/>
          <a:p>
            <a:r>
              <a:rPr lang="en-US" sz="3000" spc="-150" dirty="0"/>
              <a:t>Each node </a:t>
            </a:r>
            <a:r>
              <a:rPr lang="en-US" sz="3000" spc="-150" dirty="0" smtClean="0"/>
              <a:t>stores a </a:t>
            </a:r>
            <a:r>
              <a:rPr lang="en-US" sz="3000" b="1" spc="-150" dirty="0" smtClean="0"/>
              <a:t>list</a:t>
            </a:r>
            <a:r>
              <a:rPr lang="en-US" sz="3000" spc="-150" dirty="0" smtClean="0"/>
              <a:t> of its </a:t>
            </a:r>
            <a:r>
              <a:rPr lang="en-US" sz="3000" b="1" i="1" spc="-150" dirty="0">
                <a:latin typeface="Times New Roman" charset="0"/>
              </a:rPr>
              <a:t>r</a:t>
            </a:r>
            <a:r>
              <a:rPr lang="en-US" sz="3000" spc="-150" dirty="0"/>
              <a:t> </a:t>
            </a:r>
            <a:r>
              <a:rPr lang="en-US" sz="3000" b="1" spc="-150" dirty="0">
                <a:solidFill>
                  <a:schemeClr val="accent6">
                    <a:lumMod val="75000"/>
                  </a:schemeClr>
                </a:solidFill>
              </a:rPr>
              <a:t>immediate successors</a:t>
            </a:r>
          </a:p>
          <a:p>
            <a:endParaRPr lang="en-US" sz="2800" dirty="0" smtClean="0"/>
          </a:p>
          <a:p>
            <a:pPr lvl="1"/>
            <a:r>
              <a:rPr lang="en-US" sz="2800" dirty="0" smtClean="0"/>
              <a:t>After </a:t>
            </a:r>
            <a:r>
              <a:rPr lang="en-US" sz="2800" dirty="0"/>
              <a:t>failure, will know first live successor</a:t>
            </a:r>
          </a:p>
          <a:p>
            <a:pPr lvl="1"/>
            <a:r>
              <a:rPr lang="en-US" sz="2800" b="1" dirty="0"/>
              <a:t>Correct successors </a:t>
            </a:r>
            <a:r>
              <a:rPr lang="en-US" sz="2800" dirty="0"/>
              <a:t>guarantee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correct lookups</a:t>
            </a:r>
          </a:p>
          <a:p>
            <a:pPr lvl="1"/>
            <a:endParaRPr lang="en-US" dirty="0"/>
          </a:p>
          <a:p>
            <a:pPr lvl="2"/>
            <a:r>
              <a:rPr lang="en-US" sz="2800" dirty="0"/>
              <a:t>Guarantee is with some probability</a:t>
            </a:r>
          </a:p>
        </p:txBody>
      </p:sp>
    </p:spTree>
    <p:extLst>
      <p:ext uri="{BB962C8B-B14F-4D97-AF65-F5344CB8AC3E}">
        <p14:creationId xmlns:p14="http://schemas.microsoft.com/office/powerpoint/2010/main" val="11548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4286-6EC1-904C-A258-DE15FB87E320}" type="slidenum">
              <a:rPr lang="en-US"/>
              <a:pPr/>
              <a:t>41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 smtClean="0"/>
              <a:t>successor </a:t>
            </a:r>
            <a:r>
              <a:rPr lang="en-US" dirty="0"/>
              <a:t>l</a:t>
            </a:r>
            <a:r>
              <a:rPr lang="en-US" dirty="0" smtClean="0"/>
              <a:t>ist length</a:t>
            </a:r>
            <a:endParaRPr 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87500"/>
            <a:ext cx="8572500" cy="43561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000" dirty="0"/>
              <a:t>Assume </a:t>
            </a:r>
            <a:r>
              <a:rPr lang="en-US" sz="3000" b="1" dirty="0" smtClean="0"/>
              <a:t>one half </a:t>
            </a:r>
            <a:r>
              <a:rPr lang="en-US" sz="3000" dirty="0" smtClean="0"/>
              <a:t>of the nodes </a:t>
            </a:r>
            <a:r>
              <a:rPr lang="en-US" sz="3000" b="1" dirty="0" smtClean="0">
                <a:solidFill>
                  <a:srgbClr val="FF0000"/>
                </a:solidFill>
              </a:rPr>
              <a:t>fail</a:t>
            </a:r>
          </a:p>
          <a:p>
            <a:pPr>
              <a:lnSpc>
                <a:spcPct val="70000"/>
              </a:lnSpc>
            </a:pPr>
            <a:endParaRPr lang="en-US" sz="3000" dirty="0"/>
          </a:p>
          <a:p>
            <a:pPr>
              <a:lnSpc>
                <a:spcPct val="70000"/>
              </a:lnSpc>
            </a:pPr>
            <a:r>
              <a:rPr lang="en-US" sz="3000" dirty="0"/>
              <a:t>P(successor list all dead) = </a:t>
            </a:r>
            <a:r>
              <a:rPr lang="en-US" sz="3000" dirty="0" smtClean="0">
                <a:latin typeface="Times New Roman" charset="0"/>
              </a:rPr>
              <a:t>(½)</a:t>
            </a:r>
            <a:r>
              <a:rPr lang="en-US" sz="3000" i="1" baseline="30000" dirty="0">
                <a:latin typeface="Times New Roman" charset="0"/>
              </a:rPr>
              <a:t>r</a:t>
            </a:r>
            <a:r>
              <a:rPr lang="en-US" sz="3000" dirty="0"/>
              <a:t>  </a:t>
            </a:r>
          </a:p>
          <a:p>
            <a:pPr lvl="1">
              <a:lnSpc>
                <a:spcPct val="70000"/>
              </a:lnSpc>
            </a:pPr>
            <a:r>
              <a:rPr lang="en-US" sz="3000" i="1" dirty="0"/>
              <a:t>i.e.</a:t>
            </a:r>
            <a:r>
              <a:rPr lang="en-US" sz="3000" dirty="0"/>
              <a:t>, P(this node breaks the Chord ring)</a:t>
            </a:r>
          </a:p>
          <a:p>
            <a:pPr lvl="1">
              <a:lnSpc>
                <a:spcPct val="70000"/>
              </a:lnSpc>
            </a:pPr>
            <a:r>
              <a:rPr lang="en-US" sz="3000" dirty="0"/>
              <a:t>Depends on independent </a:t>
            </a:r>
            <a:r>
              <a:rPr lang="en-US" sz="3000" dirty="0" smtClean="0"/>
              <a:t>failure</a:t>
            </a:r>
          </a:p>
          <a:p>
            <a:pPr lvl="1">
              <a:lnSpc>
                <a:spcPct val="7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Successor list of 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size </a:t>
            </a:r>
            <a:r>
              <a:rPr lang="en-US" sz="3000" b="1" i="1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 = O(log </a:t>
            </a:r>
            <a:r>
              <a:rPr lang="en-US" sz="3000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3000" dirty="0" smtClean="0"/>
              <a:t>makes this probability 1/</a:t>
            </a:r>
            <a:r>
              <a:rPr lang="en-US" sz="3000" i="1" dirty="0" smtClean="0"/>
              <a:t>N</a:t>
            </a:r>
            <a:r>
              <a:rPr lang="en-US" sz="3000" dirty="0" smtClean="0"/>
              <a:t>: low for large </a:t>
            </a:r>
            <a:r>
              <a:rPr lang="en-US" sz="3000" i="1" dirty="0" smtClean="0"/>
              <a:t>N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146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850F-2765-434C-8869-3C08DCF59F1A}" type="slidenum">
              <a:rPr lang="en-US"/>
              <a:pPr/>
              <a:t>42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Lookup with </a:t>
            </a:r>
            <a:r>
              <a:rPr lang="en-US" sz="4000" dirty="0" smtClean="0"/>
              <a:t>fault tolerance</a:t>
            </a:r>
            <a:endParaRPr lang="en-US" sz="4000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85888"/>
            <a:ext cx="8763000" cy="484346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 smtClean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(key-id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look in local finger table </a:t>
            </a: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and successor-list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 for 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highest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n: my-id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  <a:sym typeface="Symbol" charset="0"/>
              </a:rPr>
              <a:t>&lt;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n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  <a:sym typeface="Symbol" charset="0"/>
              </a:rPr>
              <a:t>&lt;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key-id</a:t>
            </a:r>
            <a:endParaRPr lang="en-US" sz="2800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spc="-300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 n exists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 call 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Lookup(key-id) on node n	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i="1" spc="-300" dirty="0" smtClean="0">
                <a:latin typeface="Times New Roman" charset="0"/>
                <a:ea typeface="Times New Roman" charset="0"/>
                <a:cs typeface="Times New Roman" charset="0"/>
              </a:rPr>
              <a:t>// </a:t>
            </a:r>
            <a:r>
              <a:rPr lang="en-US" sz="3200" i="1" spc="-300" dirty="0">
                <a:latin typeface="Times New Roman" charset="0"/>
                <a:ea typeface="Times New Roman" charset="0"/>
                <a:cs typeface="Times New Roman" charset="0"/>
              </a:rPr>
              <a:t>next hop</a:t>
            </a:r>
            <a:endParaRPr lang="en-US" sz="2800" i="1" spc="-3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800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b="1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call failed,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2800" b="1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remove </a:t>
            </a: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 from finger </a:t>
            </a:r>
            <a:r>
              <a:rPr lang="en-US" sz="2800" b="1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table and/or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	successor list</a:t>
            </a:r>
            <a:endParaRPr lang="en-US" sz="2800" b="1" spc="-3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2800" b="1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return Lookup(key-id</a:t>
            </a: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spc="-300" dirty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800" spc="-300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800" b="1" spc="-300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my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successor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i="1" spc="-300" dirty="0" smtClean="0">
                <a:latin typeface="Times New Roman" charset="0"/>
                <a:ea typeface="Times New Roman" charset="0"/>
                <a:cs typeface="Times New Roman" charset="0"/>
              </a:rPr>
              <a:t>// done</a:t>
            </a:r>
            <a:endParaRPr lang="en-US" sz="2800" spc="-3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/>
              <a:t>The Chord Lookup Service</a:t>
            </a:r>
          </a:p>
          <a:p>
            <a:pPr marL="914400" lvl="1" indent="-514350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design</a:t>
            </a:r>
          </a:p>
          <a:p>
            <a:pPr marL="914400" lvl="1" indent="-514350"/>
            <a:r>
              <a:rPr lang="en-US" sz="3200" b="1" spc="-150" dirty="0"/>
              <a:t>Integration with </a:t>
            </a:r>
            <a:r>
              <a:rPr lang="en-US" sz="3200" b="1" i="1" spc="-150" dirty="0" err="1"/>
              <a:t>DHash</a:t>
            </a:r>
            <a:r>
              <a:rPr lang="en-US" sz="3200" b="1" spc="-150" dirty="0"/>
              <a:t> DHT, performance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Concluding </a:t>
            </a:r>
            <a:r>
              <a:rPr lang="en-US" sz="3200" dirty="0"/>
              <a:t>thoughts on DHTs, P2P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FD67-94D0-C745-A934-873D3A0CDAE3}" type="slidenum">
              <a:rPr lang="en-US"/>
              <a:pPr/>
              <a:t>44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DHash</a:t>
            </a:r>
            <a:r>
              <a:rPr lang="en-US" dirty="0" smtClean="0"/>
              <a:t> DHT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800" dirty="0"/>
              <a:t>Builds key/value storage on </a:t>
            </a:r>
            <a:r>
              <a:rPr lang="en-US" sz="2800" dirty="0" smtClean="0"/>
              <a:t>Chord</a:t>
            </a:r>
          </a:p>
          <a:p>
            <a:pPr>
              <a:lnSpc>
                <a:spcPct val="70000"/>
              </a:lnSpc>
            </a:pPr>
            <a:endParaRPr lang="en-US" sz="2800" dirty="0"/>
          </a:p>
          <a:p>
            <a:pPr>
              <a:lnSpc>
                <a:spcPct val="70000"/>
              </a:lnSpc>
            </a:pPr>
            <a:r>
              <a:rPr lang="en-US" sz="2800" b="1" dirty="0"/>
              <a:t>Replicates</a:t>
            </a:r>
            <a:r>
              <a:rPr lang="en-US" sz="2800" dirty="0"/>
              <a:t> blocks for </a:t>
            </a:r>
            <a:r>
              <a:rPr lang="en-US" sz="2800" dirty="0" smtClean="0"/>
              <a:t>availability</a:t>
            </a:r>
          </a:p>
          <a:p>
            <a:pPr lvl="1">
              <a:lnSpc>
                <a:spcPct val="70000"/>
              </a:lnSpc>
            </a:pPr>
            <a:r>
              <a:rPr lang="en-US" sz="2800" dirty="0" smtClean="0"/>
              <a:t>Stores </a:t>
            </a:r>
            <a:r>
              <a:rPr lang="en-US" sz="3200" b="1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sz="2800" dirty="0" smtClean="0"/>
              <a:t> </a:t>
            </a:r>
            <a:r>
              <a:rPr lang="en-US" sz="2800" b="1" dirty="0" smtClean="0"/>
              <a:t>replicas</a:t>
            </a:r>
            <a:r>
              <a:rPr lang="en-US" sz="2800" dirty="0" smtClean="0"/>
              <a:t> at the </a:t>
            </a:r>
            <a:r>
              <a:rPr lang="en-US" sz="3200" b="1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sz="2800" dirty="0" smtClean="0"/>
              <a:t> </a:t>
            </a:r>
            <a:r>
              <a:rPr lang="en-US" sz="2800" b="1" dirty="0" smtClean="0"/>
              <a:t>successors </a:t>
            </a:r>
            <a:r>
              <a:rPr lang="en-US" sz="2800" dirty="0" smtClean="0"/>
              <a:t>after the block on the Chord ring </a:t>
            </a:r>
            <a:endParaRPr lang="en-US" sz="2800" dirty="0"/>
          </a:p>
          <a:p>
            <a:pPr>
              <a:lnSpc>
                <a:spcPct val="70000"/>
              </a:lnSpc>
            </a:pPr>
            <a:endParaRPr lang="en-US" sz="2800" dirty="0" smtClean="0"/>
          </a:p>
          <a:p>
            <a:pPr>
              <a:lnSpc>
                <a:spcPct val="70000"/>
              </a:lnSpc>
            </a:pPr>
            <a:r>
              <a:rPr lang="en-US" sz="2800" b="1" dirty="0" smtClean="0"/>
              <a:t>Caches</a:t>
            </a:r>
            <a:r>
              <a:rPr lang="en-US" sz="2800" dirty="0" smtClean="0"/>
              <a:t> </a:t>
            </a:r>
            <a:r>
              <a:rPr lang="en-US" sz="2800" dirty="0"/>
              <a:t>blocks for load </a:t>
            </a:r>
            <a:r>
              <a:rPr lang="en-US" sz="2800" dirty="0" smtClean="0"/>
              <a:t>balancing</a:t>
            </a:r>
          </a:p>
          <a:p>
            <a:pPr lvl="1">
              <a:lnSpc>
                <a:spcPct val="70000"/>
              </a:lnSpc>
            </a:pPr>
            <a:r>
              <a:rPr lang="en-US" sz="2800" b="1" dirty="0" smtClean="0"/>
              <a:t>Client</a:t>
            </a:r>
            <a:r>
              <a:rPr lang="en-US" sz="2800" dirty="0" smtClean="0"/>
              <a:t> sends </a:t>
            </a:r>
            <a:r>
              <a:rPr lang="en-US" sz="2800" b="1" dirty="0" smtClean="0"/>
              <a:t>copy of block </a:t>
            </a:r>
            <a:r>
              <a:rPr lang="en-US" sz="2800" dirty="0" smtClean="0"/>
              <a:t>to each of the servers it contacted along the </a:t>
            </a:r>
            <a:r>
              <a:rPr lang="en-US" sz="2800" b="1" dirty="0" smtClean="0"/>
              <a:t>lookup path</a:t>
            </a:r>
            <a:endParaRPr lang="en-US" sz="2800" b="1" dirty="0"/>
          </a:p>
          <a:p>
            <a:pPr>
              <a:lnSpc>
                <a:spcPct val="70000"/>
              </a:lnSpc>
            </a:pPr>
            <a:endParaRPr lang="en-US" sz="2800" dirty="0" smtClean="0"/>
          </a:p>
          <a:p>
            <a:pPr>
              <a:lnSpc>
                <a:spcPct val="70000"/>
              </a:lnSpc>
            </a:pPr>
            <a:r>
              <a:rPr lang="en-US" sz="2800" b="1" dirty="0" smtClean="0"/>
              <a:t>Authenticates</a:t>
            </a:r>
            <a:r>
              <a:rPr lang="en-US" sz="2800" dirty="0" smtClean="0"/>
              <a:t> </a:t>
            </a:r>
            <a:r>
              <a:rPr lang="en-US" sz="2800" dirty="0"/>
              <a:t>block contents</a:t>
            </a:r>
          </a:p>
        </p:txBody>
      </p:sp>
    </p:spTree>
    <p:extLst>
      <p:ext uri="{BB962C8B-B14F-4D97-AF65-F5344CB8AC3E}">
        <p14:creationId xmlns:p14="http://schemas.microsoft.com/office/powerpoint/2010/main" val="6586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C11D-36AE-0C44-BA8D-13EB8B7F1643}" type="slidenum">
              <a:rPr lang="en-US"/>
              <a:pPr/>
              <a:t>45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DHash d</a:t>
            </a:r>
            <a:r>
              <a:rPr lang="en-US" dirty="0" smtClean="0"/>
              <a:t>ata </a:t>
            </a:r>
            <a:r>
              <a:rPr lang="en-US" dirty="0"/>
              <a:t>a</a:t>
            </a:r>
            <a:r>
              <a:rPr lang="en-US" dirty="0" smtClean="0"/>
              <a:t>uthentication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types of </a:t>
            </a:r>
            <a:r>
              <a:rPr lang="en-US" dirty="0" err="1"/>
              <a:t>DHash</a:t>
            </a:r>
            <a:r>
              <a:rPr lang="en-US" dirty="0"/>
              <a:t> blocks: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Content-hash: </a:t>
            </a:r>
            <a:r>
              <a:rPr lang="en-US" dirty="0"/>
              <a:t>key = SHA-1(data)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Public-key: </a:t>
            </a:r>
            <a:r>
              <a:rPr lang="en-US" dirty="0"/>
              <a:t>key is a </a:t>
            </a:r>
            <a:r>
              <a:rPr lang="en-US" dirty="0" smtClean="0"/>
              <a:t>cryptographic public </a:t>
            </a:r>
            <a:r>
              <a:rPr lang="en-US" dirty="0"/>
              <a:t>key, data are signed by </a:t>
            </a:r>
            <a:r>
              <a:rPr lang="en-US" dirty="0" smtClean="0"/>
              <a:t>corresponding private key</a:t>
            </a:r>
          </a:p>
          <a:p>
            <a:endParaRPr lang="en-US" dirty="0"/>
          </a:p>
          <a:p>
            <a:r>
              <a:rPr lang="en-US" dirty="0" smtClean="0"/>
              <a:t>Chord File System example: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50" y="3851563"/>
            <a:ext cx="8361700" cy="2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5477549"/>
            <a:ext cx="8763000" cy="9994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b="1" dirty="0" smtClean="0">
                <a:ea typeface="ＭＳ Ｐゴシック" charset="0"/>
              </a:rPr>
              <a:t>Replicas</a:t>
            </a:r>
            <a:r>
              <a:rPr lang="en-US" sz="2800" dirty="0" smtClean="0"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are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</a:rPr>
              <a:t>easy to find </a:t>
            </a:r>
            <a:r>
              <a:rPr lang="en-US" sz="2800" dirty="0">
                <a:ea typeface="ＭＳ Ｐゴシック" charset="0"/>
              </a:rPr>
              <a:t>if successor fails</a:t>
            </a:r>
          </a:p>
          <a:p>
            <a:pPr>
              <a:buFontTx/>
              <a:buChar char="•"/>
            </a:pPr>
            <a:r>
              <a:rPr lang="en-US" sz="2800" dirty="0" smtClean="0">
                <a:ea typeface="ＭＳ Ｐゴシック" charset="0"/>
              </a:rPr>
              <a:t>Hashed </a:t>
            </a:r>
            <a:r>
              <a:rPr lang="en-US" sz="2800" dirty="0">
                <a:ea typeface="ＭＳ Ｐゴシック" charset="0"/>
              </a:rPr>
              <a:t>node IDs ensure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</a:rPr>
              <a:t>independent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ea typeface="ＭＳ Ｐゴシック" charset="0"/>
              </a:rPr>
              <a:t>failure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ea typeface="ＭＳ Ｐゴシック" charset="0"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6A8F-D81E-704E-AD8F-2F4891366758}" type="slidenum">
              <a:rPr lang="en-US"/>
              <a:pPr/>
              <a:t>46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DHash </a:t>
            </a:r>
            <a:r>
              <a:rPr lang="en-US" sz="3600" dirty="0" smtClean="0"/>
              <a:t>replicates </a:t>
            </a:r>
            <a:r>
              <a:rPr lang="en-US" sz="3600" dirty="0"/>
              <a:t>b</a:t>
            </a:r>
            <a:r>
              <a:rPr lang="en-US" sz="3600" dirty="0" smtClean="0"/>
              <a:t>locks </a:t>
            </a:r>
            <a:r>
              <a:rPr lang="en-US" sz="3600" dirty="0"/>
              <a:t>at </a:t>
            </a:r>
            <a:r>
              <a:rPr lang="en-US" sz="3600" i="1" dirty="0" smtClean="0"/>
              <a:t>r</a:t>
            </a:r>
            <a:r>
              <a:rPr lang="en-US" sz="3600" dirty="0"/>
              <a:t> </a:t>
            </a:r>
            <a:r>
              <a:rPr lang="en-US" sz="3600" dirty="0" smtClean="0"/>
              <a:t>successors</a:t>
            </a:r>
            <a:endParaRPr lang="en-US" sz="3600" dirty="0"/>
          </a:p>
        </p:txBody>
      </p:sp>
      <p:grpSp>
        <p:nvGrpSpPr>
          <p:cNvPr id="240659" name="Group 19"/>
          <p:cNvGrpSpPr>
            <a:grpSpLocks noChangeAspect="1"/>
          </p:cNvGrpSpPr>
          <p:nvPr/>
        </p:nvGrpSpPr>
        <p:grpSpPr bwMode="auto">
          <a:xfrm>
            <a:off x="2529983" y="1828800"/>
            <a:ext cx="6020837" cy="3240088"/>
            <a:chOff x="1032" y="1011"/>
            <a:chExt cx="4744" cy="2553"/>
          </a:xfrm>
        </p:grpSpPr>
        <p:sp>
          <p:nvSpPr>
            <p:cNvPr id="240643" name="Oval 3"/>
            <p:cNvSpPr>
              <a:spLocks noChangeAspect="1" noChangeArrowheads="1"/>
            </p:cNvSpPr>
            <p:nvPr/>
          </p:nvSpPr>
          <p:spPr bwMode="auto">
            <a:xfrm>
              <a:off x="1632" y="1299"/>
              <a:ext cx="1917" cy="19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44" name="Text Box 4"/>
            <p:cNvSpPr txBox="1">
              <a:spLocks noChangeAspect="1" noChangeArrowheads="1"/>
            </p:cNvSpPr>
            <p:nvPr/>
          </p:nvSpPr>
          <p:spPr bwMode="auto">
            <a:xfrm>
              <a:off x="3552" y="2448"/>
              <a:ext cx="482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N40</a:t>
              </a:r>
            </a:p>
          </p:txBody>
        </p:sp>
        <p:sp>
          <p:nvSpPr>
            <p:cNvPr id="240645" name="Text Box 5"/>
            <p:cNvSpPr txBox="1">
              <a:spLocks noChangeAspect="1" noChangeArrowheads="1"/>
            </p:cNvSpPr>
            <p:nvPr/>
          </p:nvSpPr>
          <p:spPr bwMode="auto">
            <a:xfrm>
              <a:off x="3311" y="1299"/>
              <a:ext cx="4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N10</a:t>
              </a:r>
            </a:p>
          </p:txBody>
        </p:sp>
        <p:sp>
          <p:nvSpPr>
            <p:cNvPr id="240646" name="Text Box 6"/>
            <p:cNvSpPr txBox="1">
              <a:spLocks noChangeAspect="1" noChangeArrowheads="1"/>
            </p:cNvSpPr>
            <p:nvPr/>
          </p:nvSpPr>
          <p:spPr bwMode="auto">
            <a:xfrm>
              <a:off x="2688" y="1011"/>
              <a:ext cx="3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N5</a:t>
              </a:r>
            </a:p>
          </p:txBody>
        </p:sp>
        <p:sp>
          <p:nvSpPr>
            <p:cNvPr id="240647" name="Text Box 7"/>
            <p:cNvSpPr txBox="1">
              <a:spLocks noChangeAspect="1" noChangeArrowheads="1"/>
            </p:cNvSpPr>
            <p:nvPr/>
          </p:nvSpPr>
          <p:spPr bwMode="auto">
            <a:xfrm>
              <a:off x="3552" y="1782"/>
              <a:ext cx="482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N20</a:t>
              </a:r>
            </a:p>
          </p:txBody>
        </p:sp>
        <p:sp>
          <p:nvSpPr>
            <p:cNvPr id="240648" name="Text Box 8"/>
            <p:cNvSpPr txBox="1">
              <a:spLocks noChangeAspect="1" noChangeArrowheads="1"/>
            </p:cNvSpPr>
            <p:nvPr/>
          </p:nvSpPr>
          <p:spPr bwMode="auto">
            <a:xfrm>
              <a:off x="1253" y="1236"/>
              <a:ext cx="5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N110</a:t>
              </a:r>
            </a:p>
          </p:txBody>
        </p:sp>
        <p:sp>
          <p:nvSpPr>
            <p:cNvPr id="240649" name="Text Box 9"/>
            <p:cNvSpPr txBox="1">
              <a:spLocks noChangeAspect="1" noChangeArrowheads="1"/>
            </p:cNvSpPr>
            <p:nvPr/>
          </p:nvSpPr>
          <p:spPr bwMode="auto">
            <a:xfrm>
              <a:off x="1032" y="2016"/>
              <a:ext cx="48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N99</a:t>
              </a:r>
            </a:p>
          </p:txBody>
        </p:sp>
        <p:sp>
          <p:nvSpPr>
            <p:cNvPr id="240650" name="Text Box 10"/>
            <p:cNvSpPr txBox="1">
              <a:spLocks noChangeAspect="1" noChangeArrowheads="1"/>
            </p:cNvSpPr>
            <p:nvPr/>
          </p:nvSpPr>
          <p:spPr bwMode="auto">
            <a:xfrm>
              <a:off x="1303" y="2939"/>
              <a:ext cx="48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N80</a:t>
              </a:r>
            </a:p>
          </p:txBody>
        </p:sp>
        <p:sp>
          <p:nvSpPr>
            <p:cNvPr id="240651" name="Text Box 11"/>
            <p:cNvSpPr txBox="1">
              <a:spLocks noChangeAspect="1" noChangeArrowheads="1"/>
            </p:cNvSpPr>
            <p:nvPr/>
          </p:nvSpPr>
          <p:spPr bwMode="auto">
            <a:xfrm>
              <a:off x="2736" y="3268"/>
              <a:ext cx="4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N60</a:t>
              </a:r>
            </a:p>
          </p:txBody>
        </p:sp>
        <p:sp>
          <p:nvSpPr>
            <p:cNvPr id="240652" name="Text Box 12"/>
            <p:cNvSpPr txBox="1">
              <a:spLocks noChangeAspect="1" noChangeArrowheads="1"/>
            </p:cNvSpPr>
            <p:nvPr/>
          </p:nvSpPr>
          <p:spPr bwMode="auto">
            <a:xfrm>
              <a:off x="3311" y="2929"/>
              <a:ext cx="4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N50</a:t>
              </a:r>
            </a:p>
          </p:txBody>
        </p:sp>
        <p:sp>
          <p:nvSpPr>
            <p:cNvPr id="240653" name="Text Box 13"/>
            <p:cNvSpPr txBox="1">
              <a:spLocks noChangeAspect="1" noChangeArrowheads="1"/>
            </p:cNvSpPr>
            <p:nvPr/>
          </p:nvSpPr>
          <p:spPr bwMode="auto">
            <a:xfrm>
              <a:off x="4414" y="2188"/>
              <a:ext cx="1362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 smtClean="0">
                  <a:latin typeface="Arial" charset="0"/>
                </a:rPr>
                <a:t>Block 17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240654" name="Line 14"/>
            <p:cNvSpPr>
              <a:spLocks noChangeAspect="1" noChangeShapeType="1"/>
            </p:cNvSpPr>
            <p:nvPr/>
          </p:nvSpPr>
          <p:spPr bwMode="auto">
            <a:xfrm flipH="1" flipV="1">
              <a:off x="4094" y="1942"/>
              <a:ext cx="38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5" name="Line 15"/>
            <p:cNvSpPr>
              <a:spLocks noChangeAspect="1" noChangeShapeType="1"/>
            </p:cNvSpPr>
            <p:nvPr/>
          </p:nvSpPr>
          <p:spPr bwMode="auto">
            <a:xfrm flipH="1">
              <a:off x="4094" y="2404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6" name="Line 16"/>
            <p:cNvSpPr>
              <a:spLocks noChangeAspect="1" noChangeShapeType="1"/>
            </p:cNvSpPr>
            <p:nvPr/>
          </p:nvSpPr>
          <p:spPr bwMode="auto">
            <a:xfrm flipH="1">
              <a:off x="3878" y="2549"/>
              <a:ext cx="67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7" name="Text Box 17"/>
            <p:cNvSpPr txBox="1">
              <a:spLocks noChangeAspect="1" noChangeArrowheads="1"/>
            </p:cNvSpPr>
            <p:nvPr/>
          </p:nvSpPr>
          <p:spPr bwMode="auto">
            <a:xfrm>
              <a:off x="2206" y="3268"/>
              <a:ext cx="482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N68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2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5AF9-BC3D-1648-9462-71FDBEDC7677}" type="slidenum">
              <a:rPr lang="en-US"/>
              <a:pPr/>
              <a:t>47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799"/>
            <a:ext cx="8763000" cy="294132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Quick lookup </a:t>
            </a:r>
            <a:r>
              <a:rPr lang="en-US" sz="3200" dirty="0"/>
              <a:t>in large </a:t>
            </a:r>
            <a:r>
              <a:rPr lang="en-US" sz="3200" dirty="0" smtClean="0"/>
              <a:t>systems</a:t>
            </a:r>
          </a:p>
          <a:p>
            <a:endParaRPr lang="en-US" sz="3200" dirty="0"/>
          </a:p>
          <a:p>
            <a:r>
              <a:rPr lang="en-US" sz="3200" dirty="0"/>
              <a:t>Low </a:t>
            </a:r>
            <a:r>
              <a:rPr lang="en-US" sz="3200" b="1" dirty="0"/>
              <a:t>variation</a:t>
            </a:r>
            <a:r>
              <a:rPr lang="en-US" sz="3200" dirty="0"/>
              <a:t> in lookup costs</a:t>
            </a:r>
          </a:p>
          <a:p>
            <a:endParaRPr lang="en-US" sz="32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Robust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/>
              <a:t>despite </a:t>
            </a:r>
            <a:r>
              <a:rPr lang="en-US" sz="3200" b="1" dirty="0">
                <a:solidFill>
                  <a:srgbClr val="FF0000"/>
                </a:solidFill>
              </a:rPr>
              <a:t>massive </a:t>
            </a:r>
            <a:r>
              <a:rPr lang="en-US" sz="3200" b="1" dirty="0" smtClean="0">
                <a:solidFill>
                  <a:srgbClr val="FF0000"/>
                </a:solidFill>
              </a:rPr>
              <a:t>failure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21173" y="4393942"/>
            <a:ext cx="6225453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Goal</a:t>
            </a:r>
            <a:r>
              <a:rPr lang="en-US" sz="3200" smtClean="0">
                <a:latin typeface="Arial" charset="0"/>
                <a:ea typeface="Arial" charset="0"/>
                <a:cs typeface="Arial" charset="0"/>
              </a:rPr>
              <a:t>: Experimentally confirm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theoretical results</a:t>
            </a:r>
          </a:p>
        </p:txBody>
      </p:sp>
    </p:spTree>
    <p:extLst>
      <p:ext uri="{BB962C8B-B14F-4D97-AF65-F5344CB8AC3E}">
        <p14:creationId xmlns:p14="http://schemas.microsoft.com/office/powerpoint/2010/main" val="1156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9A35-91B0-574D-B524-453E933803A4}" type="slidenum">
              <a:rPr lang="en-US"/>
              <a:pPr/>
              <a:t>48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 </a:t>
            </a:r>
            <a:r>
              <a:rPr lang="en-US" dirty="0" smtClean="0"/>
              <a:t>lookup cost is O(log </a:t>
            </a:r>
            <a:r>
              <a:rPr lang="en-US" dirty="0"/>
              <a:t>N)</a:t>
            </a:r>
          </a:p>
        </p:txBody>
      </p:sp>
      <p:pic>
        <p:nvPicPr>
          <p:cNvPr id="234499" name="Picture 3" descr="h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3949700" cy="3949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3416020" y="5638800"/>
            <a:ext cx="23230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Number of Nodes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 rot="16200000">
            <a:off x="339436" y="3420239"/>
            <a:ext cx="39534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Average Messages per Lookup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287612" y="6207125"/>
            <a:ext cx="2372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Constant is 1/2</a:t>
            </a:r>
            <a:endParaRPr lang="en-US" sz="240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0CA7-3545-484D-AAEB-F7D5D34EA59E}" type="slidenum">
              <a:rPr lang="en-US"/>
              <a:pPr/>
              <a:t>49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</a:t>
            </a:r>
            <a:r>
              <a:rPr lang="en-US" dirty="0" smtClean="0"/>
              <a:t>experiment </a:t>
            </a:r>
            <a:r>
              <a:rPr lang="en-US" dirty="0"/>
              <a:t>s</a:t>
            </a:r>
            <a:r>
              <a:rPr lang="en-US" dirty="0" smtClean="0"/>
              <a:t>etup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Start </a:t>
            </a:r>
            <a:r>
              <a:rPr lang="en-US" sz="2800" b="1" dirty="0"/>
              <a:t>1,000 </a:t>
            </a:r>
            <a:r>
              <a:rPr lang="en-US" sz="2800" b="1" dirty="0" smtClean="0"/>
              <a:t>Chord servers</a:t>
            </a:r>
            <a:endParaRPr lang="en-US" sz="2800" b="1" dirty="0"/>
          </a:p>
          <a:p>
            <a:pPr lvl="1"/>
            <a:r>
              <a:rPr lang="en-US" sz="2800" dirty="0" smtClean="0"/>
              <a:t>Each server’s </a:t>
            </a:r>
            <a:r>
              <a:rPr lang="en-US" sz="2800" b="1" dirty="0" smtClean="0"/>
              <a:t>successor </a:t>
            </a:r>
            <a:r>
              <a:rPr lang="en-US" sz="2800" b="1" dirty="0"/>
              <a:t>list </a:t>
            </a:r>
            <a:r>
              <a:rPr lang="en-US" sz="2800" dirty="0"/>
              <a:t>has 20 </a:t>
            </a:r>
            <a:r>
              <a:rPr lang="en-US" sz="2800" dirty="0" smtClean="0"/>
              <a:t>entries</a:t>
            </a:r>
          </a:p>
          <a:p>
            <a:pPr lvl="1"/>
            <a:r>
              <a:rPr lang="en-US" sz="2800" dirty="0" smtClean="0"/>
              <a:t>Wait </a:t>
            </a:r>
            <a:r>
              <a:rPr lang="en-US" sz="2800" dirty="0"/>
              <a:t>until they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stabilize</a:t>
            </a:r>
          </a:p>
          <a:p>
            <a:endParaRPr lang="en-US" sz="2800" dirty="0" smtClean="0"/>
          </a:p>
          <a:p>
            <a:r>
              <a:rPr lang="en-US" sz="2800" dirty="0" smtClean="0"/>
              <a:t>Insert </a:t>
            </a:r>
            <a:r>
              <a:rPr lang="en-US" sz="2800" dirty="0"/>
              <a:t>1,000 key/value pairs</a:t>
            </a:r>
          </a:p>
          <a:p>
            <a:pPr lvl="1"/>
            <a:r>
              <a:rPr lang="en-US" sz="2800" b="1" dirty="0"/>
              <a:t>Five</a:t>
            </a:r>
            <a:r>
              <a:rPr lang="en-US" sz="2800" dirty="0"/>
              <a:t> </a:t>
            </a:r>
            <a:r>
              <a:rPr lang="en-US" sz="2800" b="1" dirty="0"/>
              <a:t>replicas</a:t>
            </a:r>
            <a:r>
              <a:rPr lang="en-US" sz="2800" dirty="0"/>
              <a:t> of </a:t>
            </a:r>
            <a:r>
              <a:rPr lang="en-US" sz="2800" dirty="0" smtClean="0"/>
              <a:t>each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b="1" spc="-150" dirty="0" smtClean="0"/>
              <a:t>Stop </a:t>
            </a:r>
            <a:r>
              <a:rPr lang="en-US" sz="2800" b="1" spc="-150" dirty="0"/>
              <a:t>X% </a:t>
            </a:r>
            <a:r>
              <a:rPr lang="en-US" sz="2800" spc="-150" dirty="0"/>
              <a:t>of the </a:t>
            </a:r>
            <a:r>
              <a:rPr lang="en-US" sz="2800" spc="-150" dirty="0" smtClean="0"/>
              <a:t>servers, immediately make 1,000 </a:t>
            </a:r>
            <a:r>
              <a:rPr lang="en-US" sz="2800" spc="-150" dirty="0"/>
              <a:t>lookups</a:t>
            </a:r>
          </a:p>
        </p:txBody>
      </p:sp>
    </p:spTree>
    <p:extLst>
      <p:ext uri="{BB962C8B-B14F-4D97-AF65-F5344CB8AC3E}">
        <p14:creationId xmlns:p14="http://schemas.microsoft.com/office/powerpoint/2010/main" val="7576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Successful adoption in </a:t>
            </a:r>
            <a:r>
              <a:rPr lang="en-US" sz="2800" b="1" dirty="0" smtClean="0"/>
              <a:t>some niche areas –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Client-to-client (legal, illegal) </a:t>
            </a:r>
            <a:r>
              <a:rPr lang="en-US" sz="2800" b="1" dirty="0" smtClean="0"/>
              <a:t>file sharing</a:t>
            </a:r>
          </a:p>
          <a:p>
            <a:pPr lvl="1"/>
            <a:r>
              <a:rPr lang="en-US" sz="2800" dirty="0" smtClean="0"/>
              <a:t>Popular data but owning organization has no money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Digital currency:</a:t>
            </a:r>
            <a:r>
              <a:rPr lang="en-US" sz="2800" dirty="0" smtClean="0"/>
              <a:t> no natural single owner (Bitcoin)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Voice/video telephony:</a:t>
            </a:r>
            <a:r>
              <a:rPr lang="en-US" sz="2800" dirty="0" smtClean="0"/>
              <a:t> user to user anyway</a:t>
            </a:r>
          </a:p>
          <a:p>
            <a:pPr marL="914400" lvl="1" indent="-514350"/>
            <a:r>
              <a:rPr lang="en-US" sz="2800" dirty="0" smtClean="0"/>
              <a:t>Issues: Privacy and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ECB8-94EA-634D-B643-6BFC0F4B125A}" type="slidenum">
              <a:rPr lang="en-US"/>
              <a:pPr/>
              <a:t>50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</a:t>
            </a:r>
            <a:r>
              <a:rPr lang="en-US" dirty="0" smtClean="0"/>
              <a:t>failures </a:t>
            </a:r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/>
              <a:t>l</a:t>
            </a:r>
            <a:r>
              <a:rPr lang="en-US" dirty="0" smtClean="0"/>
              <a:t>ittle impact</a:t>
            </a:r>
            <a:endParaRPr lang="en-US" dirty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809328"/>
              </p:ext>
            </p:extLst>
          </p:nvPr>
        </p:nvGraphicFramePr>
        <p:xfrm>
          <a:off x="1574800" y="1698625"/>
          <a:ext cx="5994400" cy="396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7572" name="Text Box 4"/>
          <p:cNvSpPr txBox="1">
            <a:spLocks noChangeArrowheads="1"/>
          </p:cNvSpPr>
          <p:nvPr/>
        </p:nvSpPr>
        <p:spPr bwMode="auto">
          <a:xfrm rot="16200000">
            <a:off x="-285739" y="3217833"/>
            <a:ext cx="32480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Failed Lookups (Percent)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3021609" y="5568950"/>
            <a:ext cx="29626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Failed Nodes (Percent)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4058642" y="2133600"/>
            <a:ext cx="2060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(1/2)</a:t>
            </a:r>
            <a:r>
              <a:rPr lang="en-US" sz="2400" baseline="30000" dirty="0">
                <a:latin typeface="Arial" charset="0"/>
              </a:rPr>
              <a:t>6</a:t>
            </a:r>
            <a:r>
              <a:rPr lang="en-US" sz="2400" dirty="0">
                <a:latin typeface="Arial" charset="0"/>
              </a:rPr>
              <a:t> is 1.6%</a:t>
            </a:r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 flipV="1">
            <a:off x="6172200" y="2286000"/>
            <a:ext cx="914400" cy="76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Chord Lookup Service</a:t>
            </a:r>
          </a:p>
          <a:p>
            <a:pPr marL="914400" lvl="1" indent="-514350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Basic design</a:t>
            </a:r>
          </a:p>
          <a:p>
            <a:pPr marL="914400" lvl="1" indent="-514350"/>
            <a:r>
              <a:rPr lang="en-US" sz="3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Integration with </a:t>
            </a:r>
            <a:r>
              <a:rPr lang="en-US" sz="3200" i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DHash</a:t>
            </a:r>
            <a:r>
              <a:rPr lang="en-US" sz="3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DHT, performance</a:t>
            </a:r>
          </a:p>
          <a:p>
            <a:pPr marL="514350" indent="-514350">
              <a:buFont typeface="+mj-lt"/>
              <a:buAutoNum type="arabicPeriod"/>
            </a:pPr>
            <a:endParaRPr lang="en-US" sz="32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3200" b="1" spc="-150" dirty="0" smtClean="0"/>
              <a:t>Concluding thoughts on DHT, P2P</a:t>
            </a:r>
            <a:endParaRPr lang="en-US" sz="3200" b="1" spc="-1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DHTs (CAN, Chord, </a:t>
            </a:r>
            <a:r>
              <a:rPr lang="en-US" dirty="0" err="1" smtClean="0"/>
              <a:t>Kademlia</a:t>
            </a:r>
            <a:r>
              <a:rPr lang="en-US" dirty="0" smtClean="0"/>
              <a:t>, Pastry, Tapestry) proposed in 2001-02</a:t>
            </a:r>
          </a:p>
          <a:p>
            <a:endParaRPr lang="en-US" dirty="0" smtClean="0"/>
          </a:p>
          <a:p>
            <a:r>
              <a:rPr lang="en-US" dirty="0" smtClean="0"/>
              <a:t>Following 5-6 years saw proliferation of DHT-based applications:</a:t>
            </a:r>
          </a:p>
          <a:p>
            <a:pPr lvl="1"/>
            <a:r>
              <a:rPr lang="en-US" dirty="0" smtClean="0"/>
              <a:t>Filesystems (e.g., CFS, Ivy, </a:t>
            </a:r>
            <a:r>
              <a:rPr lang="en-US" dirty="0" err="1" smtClean="0"/>
              <a:t>OceanStore</a:t>
            </a:r>
            <a:r>
              <a:rPr lang="en-US" dirty="0" smtClean="0"/>
              <a:t>, Pond, PAST)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aming systems (e.g., SFR, Beehive)</a:t>
            </a:r>
          </a:p>
          <a:p>
            <a:pPr lvl="1"/>
            <a:r>
              <a:rPr lang="en-US" dirty="0"/>
              <a:t>DB query processing [PIER, </a:t>
            </a:r>
            <a:r>
              <a:rPr lang="en-US" dirty="0" err="1"/>
              <a:t>Wisc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Content distribution systems (e.g., Coral)</a:t>
            </a:r>
          </a:p>
          <a:p>
            <a:pPr lvl="1"/>
            <a:r>
              <a:rPr lang="en-US" dirty="0" smtClean="0"/>
              <a:t>distributed databases (e.g., PIER)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DHTs: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all </a:t>
            </a:r>
            <a:r>
              <a:rPr lang="en-US" dirty="0" smtClean="0"/>
              <a:t>services </a:t>
            </a:r>
            <a:r>
              <a:rPr lang="en-US" dirty="0"/>
              <a:t>use P2P?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High latency and limited bandwidth </a:t>
            </a:r>
            <a:r>
              <a:rPr lang="en-US" sz="3200" dirty="0" smtClean="0"/>
              <a:t>between peers (</a:t>
            </a:r>
            <a:r>
              <a:rPr lang="en-US" sz="3200" i="1" dirty="0" smtClean="0"/>
              <a:t>cf. </a:t>
            </a:r>
            <a:r>
              <a:rPr lang="en-US" sz="3200" dirty="0" smtClean="0"/>
              <a:t>between server cluster in datacenter)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User </a:t>
            </a:r>
            <a:r>
              <a:rPr lang="en-US" sz="3200" dirty="0"/>
              <a:t>computers are </a:t>
            </a:r>
            <a:r>
              <a:rPr lang="en-US" sz="3200" b="1" dirty="0">
                <a:solidFill>
                  <a:srgbClr val="FF0000"/>
                </a:solidFill>
              </a:rPr>
              <a:t>less reliable </a:t>
            </a:r>
            <a:r>
              <a:rPr lang="en-US" sz="3200" dirty="0"/>
              <a:t>than managed </a:t>
            </a:r>
            <a:r>
              <a:rPr lang="en-US" sz="3200" dirty="0" smtClean="0"/>
              <a:t>servers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Lack of trust </a:t>
            </a:r>
            <a:r>
              <a:rPr lang="en-US" sz="3200" dirty="0" smtClean="0"/>
              <a:t>in peers’ correct behavior</a:t>
            </a:r>
          </a:p>
          <a:p>
            <a:pPr lvl="1"/>
            <a:r>
              <a:rPr lang="en-US" sz="3200" spc="-150" dirty="0"/>
              <a:t>S</a:t>
            </a:r>
            <a:r>
              <a:rPr lang="en-US" sz="3200" spc="-150" dirty="0" smtClean="0"/>
              <a:t>ecuring DHT routing hard, unsolved in practice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Seem promising </a:t>
            </a:r>
            <a:r>
              <a:rPr lang="en-US" sz="2800" dirty="0"/>
              <a:t>for finding data in large </a:t>
            </a:r>
            <a:r>
              <a:rPr lang="en-US" sz="2800" dirty="0" smtClean="0"/>
              <a:t>P2P systems</a:t>
            </a:r>
          </a:p>
          <a:p>
            <a:r>
              <a:rPr lang="en-US" sz="2800" dirty="0" smtClean="0"/>
              <a:t>Decentralization </a:t>
            </a:r>
            <a:r>
              <a:rPr lang="en-US" sz="2800" dirty="0"/>
              <a:t>seems good for load, fault tolerance  </a:t>
            </a:r>
          </a:p>
          <a:p>
            <a:pPr lvl="1"/>
            <a:endParaRPr lang="en-US" sz="2800" dirty="0" smtClean="0"/>
          </a:p>
          <a:p>
            <a:r>
              <a:rPr lang="en-US" sz="2800" b="1" dirty="0" smtClean="0"/>
              <a:t>But</a:t>
            </a:r>
            <a:r>
              <a:rPr lang="en-US" sz="2800" b="1" dirty="0"/>
              <a:t>: </a:t>
            </a:r>
            <a:r>
              <a:rPr lang="en-US" sz="2800" dirty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security problems </a:t>
            </a:r>
            <a:r>
              <a:rPr lang="en-US" sz="2800" dirty="0"/>
              <a:t>are </a:t>
            </a:r>
            <a:r>
              <a:rPr lang="en-US" sz="2800" dirty="0" smtClean="0"/>
              <a:t>difficult</a:t>
            </a:r>
            <a:endParaRPr lang="en-US" sz="2800" b="1" dirty="0" smtClean="0"/>
          </a:p>
          <a:p>
            <a:r>
              <a:rPr lang="en-US" sz="2800" b="1" dirty="0" smtClean="0"/>
              <a:t>But</a:t>
            </a:r>
            <a:r>
              <a:rPr lang="en-US" sz="2800" b="1" dirty="0"/>
              <a:t>: </a:t>
            </a:r>
            <a:r>
              <a:rPr lang="en-US" sz="2800" b="1" dirty="0">
                <a:solidFill>
                  <a:srgbClr val="FF0000"/>
                </a:solidFill>
              </a:rPr>
              <a:t>churn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a </a:t>
            </a:r>
            <a:r>
              <a:rPr lang="en-US" sz="2800" dirty="0" smtClean="0"/>
              <a:t>problem</a:t>
            </a:r>
            <a:r>
              <a:rPr lang="en-US" sz="2800" dirty="0"/>
              <a:t>, particularly if log(n) is big</a:t>
            </a:r>
          </a:p>
          <a:p>
            <a:endParaRPr lang="en-US" sz="2800" dirty="0" smtClean="0"/>
          </a:p>
          <a:p>
            <a:r>
              <a:rPr lang="en-US" sz="2800" dirty="0" smtClean="0"/>
              <a:t>So </a:t>
            </a:r>
            <a:r>
              <a:rPr lang="en-US" sz="2800" dirty="0"/>
              <a:t>DHTs have not had the impact that many hoped for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DHTs in retrospective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Consistent hashing</a:t>
            </a:r>
          </a:p>
          <a:p>
            <a:pPr lvl="1"/>
            <a:r>
              <a:rPr lang="en-US" dirty="0" smtClean="0"/>
              <a:t>Elegant way to divide a workload across machines</a:t>
            </a:r>
          </a:p>
          <a:p>
            <a:pPr lvl="1"/>
            <a:r>
              <a:rPr lang="en-US" dirty="0" smtClean="0"/>
              <a:t>Very useful in clusters: actively used today in Amazon </a:t>
            </a:r>
            <a:r>
              <a:rPr lang="en-US" dirty="0" smtClean="0"/>
              <a:t>Dynamo, Apache Cassandra </a:t>
            </a:r>
            <a:r>
              <a:rPr lang="en-US" dirty="0" smtClean="0"/>
              <a:t>and other systems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Replication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for high availability, efficient recovery after node failure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Incremental scalability: </a:t>
            </a:r>
            <a:r>
              <a:rPr lang="en-US" dirty="0" smtClean="0"/>
              <a:t>“add nodes, capacity increases”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Self-management: </a:t>
            </a:r>
            <a:r>
              <a:rPr lang="en-US" dirty="0" smtClean="0"/>
              <a:t>minimal configuration</a:t>
            </a:r>
          </a:p>
          <a:p>
            <a:endParaRPr lang="en-US" dirty="0" smtClean="0"/>
          </a:p>
          <a:p>
            <a:r>
              <a:rPr lang="en-US" b="1" dirty="0" smtClean="0"/>
              <a:t>Unique trait: </a:t>
            </a:r>
            <a:r>
              <a:rPr lang="en-US" dirty="0" smtClean="0"/>
              <a:t>no single server to shut down/monitor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DHTs </a:t>
            </a:r>
            <a:r>
              <a:rPr lang="en-US" dirty="0"/>
              <a:t>g</a:t>
            </a:r>
            <a:r>
              <a:rPr lang="en-US" dirty="0" smtClean="0"/>
              <a:t>ot </a:t>
            </a:r>
            <a:r>
              <a:rPr lang="en-US" dirty="0"/>
              <a:t>r</a:t>
            </a:r>
            <a:r>
              <a:rPr lang="en-US" dirty="0" smtClean="0"/>
              <a:t>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Wednesday topic: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Eventual Consistency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Pre-reading: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Bayou paper (on website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392222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/>
              <a:t>clicks on download </a:t>
            </a:r>
            <a:r>
              <a:rPr lang="en-US" dirty="0" smtClean="0"/>
              <a:t>link</a:t>
            </a:r>
          </a:p>
          <a:p>
            <a:pPr marL="914400" lvl="1" indent="-514350"/>
            <a:r>
              <a:rPr lang="en-US" dirty="0" smtClean="0"/>
              <a:t>Gets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torrent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file </a:t>
            </a:r>
            <a:r>
              <a:rPr lang="en-US" dirty="0" smtClean="0"/>
              <a:t>with </a:t>
            </a:r>
            <a:r>
              <a:rPr lang="en-US" dirty="0"/>
              <a:t>content </a:t>
            </a:r>
            <a:r>
              <a:rPr lang="en-US" dirty="0" smtClean="0"/>
              <a:t>hash, IP addr of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tracker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User’s BitTorrent (BT) </a:t>
            </a:r>
            <a:r>
              <a:rPr lang="en-US" dirty="0"/>
              <a:t>client talks to </a:t>
            </a:r>
            <a:r>
              <a:rPr lang="en-US" dirty="0" smtClean="0"/>
              <a:t>tracker</a:t>
            </a:r>
          </a:p>
          <a:p>
            <a:pPr marL="914400" lvl="1" indent="-514350"/>
            <a:r>
              <a:rPr lang="en-US" dirty="0"/>
              <a:t>T</a:t>
            </a:r>
            <a:r>
              <a:rPr lang="en-US" dirty="0" smtClean="0"/>
              <a:t>racker </a:t>
            </a:r>
            <a:r>
              <a:rPr lang="en-US" dirty="0"/>
              <a:t>tells it </a:t>
            </a:r>
            <a:r>
              <a:rPr lang="en-US" b="1" dirty="0"/>
              <a:t>list of </a:t>
            </a:r>
            <a:r>
              <a:rPr lang="en-US" b="1" dirty="0" smtClean="0"/>
              <a:t>peers </a:t>
            </a:r>
            <a:r>
              <a:rPr lang="en-US" dirty="0" smtClean="0"/>
              <a:t>who have file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User’s </a:t>
            </a:r>
            <a:r>
              <a:rPr lang="en-US" dirty="0"/>
              <a:t>BT client </a:t>
            </a:r>
            <a:r>
              <a:rPr lang="en-US" dirty="0" smtClean="0"/>
              <a:t>downloads file from one </a:t>
            </a:r>
            <a:r>
              <a:rPr lang="en-US" dirty="0"/>
              <a:t>or more </a:t>
            </a:r>
            <a:r>
              <a:rPr lang="en-US" dirty="0" smtClean="0"/>
              <a:t>peers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User’s </a:t>
            </a:r>
            <a:r>
              <a:rPr lang="en-US" dirty="0"/>
              <a:t>BT client tells tracker it has a copy </a:t>
            </a:r>
            <a:r>
              <a:rPr lang="en-US" dirty="0" smtClean="0"/>
              <a:t>now, too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User’s </a:t>
            </a:r>
            <a:r>
              <a:rPr lang="en-US" dirty="0"/>
              <a:t>BT client serves the file to others for a </a:t>
            </a:r>
            <a:r>
              <a:rPr lang="en-US" dirty="0" smtClean="0"/>
              <a:t>while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Classic BitTorrent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56953" y="5467696"/>
            <a:ext cx="6553893" cy="10474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600" b="0" dirty="0" smtClean="0">
                <a:solidFill>
                  <a:schemeClr val="tx1"/>
                </a:solidFill>
              </a:rPr>
              <a:t>Provides </a:t>
            </a:r>
            <a:r>
              <a:rPr lang="en-US" sz="2600" b="0" dirty="0">
                <a:solidFill>
                  <a:schemeClr val="tx1"/>
                </a:solidFill>
              </a:rPr>
              <a:t>huge download </a:t>
            </a:r>
            <a:r>
              <a:rPr lang="en-US" sz="2600" b="0" dirty="0" smtClean="0">
                <a:solidFill>
                  <a:schemeClr val="tx1"/>
                </a:solidFill>
              </a:rPr>
              <a:t>bandwidth, </a:t>
            </a:r>
            <a:r>
              <a:rPr lang="en-US" sz="2600" dirty="0" smtClean="0">
                <a:solidFill>
                  <a:schemeClr val="tx1"/>
                </a:solidFill>
              </a:rPr>
              <a:t>without</a:t>
            </a:r>
            <a:r>
              <a:rPr lang="en-US" sz="2600" b="0" dirty="0" smtClean="0">
                <a:solidFill>
                  <a:schemeClr val="tx1"/>
                </a:solidFill>
              </a:rPr>
              <a:t> </a:t>
            </a:r>
            <a:r>
              <a:rPr lang="en-US" sz="2600" b="0" dirty="0">
                <a:solidFill>
                  <a:schemeClr val="tx1"/>
                </a:solidFill>
              </a:rPr>
              <a:t>expensive </a:t>
            </a:r>
            <a:r>
              <a:rPr lang="en-US" sz="2600" b="0" dirty="0" smtClean="0">
                <a:solidFill>
                  <a:schemeClr val="tx1"/>
                </a:solidFill>
              </a:rPr>
              <a:t>server or network links</a:t>
            </a:r>
            <a:endParaRPr lang="en-US" sz="2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5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7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lookup problem</a:t>
            </a:r>
            <a:endParaRPr lang="en-US" dirty="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5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055865" y="383006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</a:rPr>
              <a:t>Publisher (N</a:t>
            </a:r>
            <a:r>
              <a:rPr lang="en-US" sz="2400" baseline="-25000" dirty="0" smtClean="0">
                <a:latin typeface="Arial" charset="0"/>
              </a:rPr>
              <a:t>4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194575" name="Text Box 15"/>
          <p:cNvSpPr txBox="1">
            <a:spLocks noChangeArrowheads="1"/>
          </p:cNvSpPr>
          <p:nvPr/>
        </p:nvSpPr>
        <p:spPr bwMode="auto">
          <a:xfrm>
            <a:off x="6124630" y="3223272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" charset="0"/>
              </a:rPr>
              <a:t>?</a:t>
            </a:r>
          </a:p>
        </p:txBody>
      </p:sp>
      <p:sp>
        <p:nvSpPr>
          <p:cNvPr id="194576" name="Freeform 16"/>
          <p:cNvSpPr>
            <a:spLocks/>
          </p:cNvSpPr>
          <p:nvPr/>
        </p:nvSpPr>
        <p:spPr bwMode="auto">
          <a:xfrm rot="17100000">
            <a:off x="6559844" y="3180063"/>
            <a:ext cx="313709" cy="400110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768" y="144"/>
                </a:moveTo>
                <a:cubicBezTo>
                  <a:pt x="568" y="156"/>
                  <a:pt x="368" y="168"/>
                  <a:pt x="240" y="144"/>
                </a:cubicBezTo>
                <a:cubicBezTo>
                  <a:pt x="112" y="120"/>
                  <a:pt x="56" y="6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01479" y="2959663"/>
            <a:ext cx="2116858" cy="1409708"/>
            <a:chOff x="6374437" y="1843136"/>
            <a:chExt cx="2116858" cy="1409708"/>
          </a:xfrm>
        </p:grpSpPr>
        <p:sp>
          <p:nvSpPr>
            <p:cNvPr id="20" name="Cloud 19"/>
            <p:cNvSpPr/>
            <p:nvPr/>
          </p:nvSpPr>
          <p:spPr>
            <a:xfrm>
              <a:off x="6374437" y="1843136"/>
              <a:ext cx="2116858" cy="1409708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6781800" y="2326367"/>
              <a:ext cx="13131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77" name="Freeform 17"/>
          <p:cNvSpPr>
            <a:spLocks/>
          </p:cNvSpPr>
          <p:nvPr/>
        </p:nvSpPr>
        <p:spPr bwMode="auto">
          <a:xfrm>
            <a:off x="3036073" y="2584629"/>
            <a:ext cx="636130" cy="1937034"/>
          </a:xfrm>
          <a:custGeom>
            <a:avLst/>
            <a:gdLst>
              <a:gd name="T0" fmla="*/ 0 w 1872"/>
              <a:gd name="T1" fmla="*/ 1056 h 1056"/>
              <a:gd name="T2" fmla="*/ 1248 w 1872"/>
              <a:gd name="T3" fmla="*/ 816 h 1056"/>
              <a:gd name="T4" fmla="*/ 1872 w 1872"/>
              <a:gd name="T5" fmla="*/ 0 h 1056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1" h="32672">
                <a:moveTo>
                  <a:pt x="0" y="32672"/>
                </a:moveTo>
                <a:cubicBezTo>
                  <a:pt x="2500" y="32369"/>
                  <a:pt x="5000" y="32066"/>
                  <a:pt x="6667" y="30399"/>
                </a:cubicBezTo>
                <a:cubicBezTo>
                  <a:pt x="8333" y="28733"/>
                  <a:pt x="10088" y="6476"/>
                  <a:pt x="1092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768948" y="5100516"/>
            <a:ext cx="3333275" cy="794999"/>
          </a:xfrm>
          <a:prstGeom prst="wedgeRoundRectCallout">
            <a:avLst>
              <a:gd name="adj1" fmla="val 25374"/>
              <a:gd name="adj2" fmla="val -115343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put(“Star Wars.mov”, </a:t>
            </a:r>
            <a:r>
              <a:rPr lang="en-US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[content])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5477428" y="1543205"/>
            <a:ext cx="3437972" cy="528662"/>
          </a:xfrm>
          <a:prstGeom prst="wedgeRoundRectCallout">
            <a:avLst>
              <a:gd name="adj1" fmla="val -8575"/>
              <a:gd name="adj2" fmla="val 98574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get(</a:t>
            </a:r>
            <a:r>
              <a:rPr lang="ja-JP" alt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Star Wars.mov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45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8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lookup (Napster)</a:t>
            </a:r>
            <a:endParaRPr lang="en-US" dirty="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 smtClean="0">
                <a:latin typeface="Arial" charset="0"/>
              </a:rPr>
              <a:t>5</a:t>
            </a:r>
            <a:endParaRPr lang="en-US" sz="2800" baseline="-25000" dirty="0">
              <a:latin typeface="Arial" charset="0"/>
            </a:endParaRP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665465" y="472163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</a:rPr>
              <a:t>Publisher (N</a:t>
            </a:r>
            <a:r>
              <a:rPr lang="en-US" sz="2400" baseline="-25000" dirty="0" smtClean="0">
                <a:latin typeface="Arial" charset="0"/>
              </a:rPr>
              <a:t>4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194576" name="Freeform 16"/>
          <p:cNvSpPr>
            <a:spLocks/>
          </p:cNvSpPr>
          <p:nvPr/>
        </p:nvSpPr>
        <p:spPr bwMode="auto">
          <a:xfrm rot="17100000">
            <a:off x="5453458" y="2652031"/>
            <a:ext cx="1014923" cy="1777101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768" y="144"/>
                </a:moveTo>
                <a:cubicBezTo>
                  <a:pt x="568" y="156"/>
                  <a:pt x="368" y="168"/>
                  <a:pt x="240" y="144"/>
                </a:cubicBezTo>
                <a:cubicBezTo>
                  <a:pt x="112" y="120"/>
                  <a:pt x="56" y="6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77" name="Freeform 17"/>
          <p:cNvSpPr>
            <a:spLocks/>
          </p:cNvSpPr>
          <p:nvPr/>
        </p:nvSpPr>
        <p:spPr bwMode="auto">
          <a:xfrm>
            <a:off x="3036072" y="4090121"/>
            <a:ext cx="1470613" cy="431542"/>
          </a:xfrm>
          <a:custGeom>
            <a:avLst/>
            <a:gdLst>
              <a:gd name="T0" fmla="*/ 0 w 1872"/>
              <a:gd name="T1" fmla="*/ 1056 h 1056"/>
              <a:gd name="T2" fmla="*/ 1248 w 1872"/>
              <a:gd name="T3" fmla="*/ 816 h 1056"/>
              <a:gd name="T4" fmla="*/ 1872 w 1872"/>
              <a:gd name="T5" fmla="*/ 0 h 1056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1" h="32672">
                <a:moveTo>
                  <a:pt x="0" y="32672"/>
                </a:moveTo>
                <a:cubicBezTo>
                  <a:pt x="2500" y="32369"/>
                  <a:pt x="5000" y="32066"/>
                  <a:pt x="6667" y="30399"/>
                </a:cubicBezTo>
                <a:cubicBezTo>
                  <a:pt x="8333" y="28733"/>
                  <a:pt x="10088" y="6476"/>
                  <a:pt x="1092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319784" y="3479476"/>
            <a:ext cx="3799437" cy="794999"/>
          </a:xfrm>
          <a:prstGeom prst="wedgeRoundRectCallout">
            <a:avLst>
              <a:gd name="adj1" fmla="val 41980"/>
              <a:gd name="adj2" fmla="val 67227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SetLoc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(“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Star Wars.mov”, 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IP address of N</a:t>
            </a:r>
            <a:r>
              <a:rPr lang="en-US" baseline="-250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6052453" y="3405535"/>
            <a:ext cx="2198345" cy="781230"/>
          </a:xfrm>
          <a:prstGeom prst="wedgeRoundRectCallout">
            <a:avLst>
              <a:gd name="adj1" fmla="val -64898"/>
              <a:gd name="adj2" fmla="val -736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</a:t>
            </a:r>
            <a:r>
              <a:rPr lang="ja-JP" alt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Star Wars.mov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4267266" y="3566901"/>
            <a:ext cx="704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smtClean="0">
                <a:latin typeface="Arial" charset="0"/>
              </a:rPr>
              <a:t>DB</a:t>
            </a:r>
            <a:endParaRPr lang="en-US" sz="2800" baseline="-25000" dirty="0">
              <a:latin typeface="Arial" charset="0"/>
            </a:endParaRPr>
          </a:p>
        </p:txBody>
      </p:sp>
      <p:sp>
        <p:nvSpPr>
          <p:cNvPr id="31" name="computr2"/>
          <p:cNvSpPr>
            <a:spLocks noEditPoints="1" noChangeArrowheads="1"/>
          </p:cNvSpPr>
          <p:nvPr/>
        </p:nvSpPr>
        <p:spPr bwMode="auto">
          <a:xfrm>
            <a:off x="4386553" y="324511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77853" y="5232966"/>
            <a:ext cx="33194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key=“Star Wars.mov”, value=[content]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3875374" y="4545842"/>
            <a:ext cx="504002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9900"/>
                </a:solidFill>
                <a:latin typeface="Arial" charset="0"/>
              </a:rPr>
              <a:t>Simple,</a:t>
            </a:r>
            <a:r>
              <a:rPr lang="en-US" sz="2800" dirty="0">
                <a:latin typeface="Arial" charset="0"/>
              </a:rPr>
              <a:t> but O(</a:t>
            </a:r>
            <a:r>
              <a:rPr lang="en-US" sz="2800" i="1" dirty="0">
                <a:latin typeface="Times New Roman" charset="0"/>
              </a:rPr>
              <a:t>N</a:t>
            </a:r>
            <a:r>
              <a:rPr lang="en-US" sz="2800" dirty="0">
                <a:latin typeface="Arial" charset="0"/>
              </a:rPr>
              <a:t>) state and a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175817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9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Flooded queries (original Gnutella)</a:t>
            </a:r>
            <a:endParaRPr lang="en-US" dirty="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 smtClean="0">
                <a:latin typeface="Arial" charset="0"/>
              </a:rPr>
              <a:t>5</a:t>
            </a:r>
            <a:endParaRPr lang="en-US" sz="2800" baseline="-25000" dirty="0">
              <a:latin typeface="Arial" charset="0"/>
            </a:endParaRP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665465" y="472163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</a:rPr>
              <a:t>Publisher (N</a:t>
            </a:r>
            <a:r>
              <a:rPr lang="en-US" sz="2400" baseline="-25000" dirty="0" smtClean="0">
                <a:latin typeface="Arial" charset="0"/>
              </a:rPr>
              <a:t>4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194576" name="Freeform 16"/>
          <p:cNvSpPr>
            <a:spLocks/>
          </p:cNvSpPr>
          <p:nvPr/>
        </p:nvSpPr>
        <p:spPr bwMode="auto">
          <a:xfrm rot="17100000">
            <a:off x="5736173" y="3958248"/>
            <a:ext cx="1873142" cy="43462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8456 w 18456"/>
              <a:gd name="connsiteY0" fmla="*/ 241 h 2005"/>
              <a:gd name="connsiteX1" fmla="*/ 11581 w 18456"/>
              <a:gd name="connsiteY1" fmla="*/ 241 h 2005"/>
              <a:gd name="connsiteX2" fmla="*/ 0 w 18456"/>
              <a:gd name="connsiteY2" fmla="*/ 785 h 2005"/>
              <a:gd name="connsiteX0" fmla="*/ 10000 w 10000"/>
              <a:gd name="connsiteY0" fmla="*/ 0 h 10163"/>
              <a:gd name="connsiteX1" fmla="*/ 3863 w 10000"/>
              <a:gd name="connsiteY1" fmla="*/ 6982 h 10163"/>
              <a:gd name="connsiteX2" fmla="*/ 0 w 10000"/>
              <a:gd name="connsiteY2" fmla="*/ 2713 h 10163"/>
              <a:gd name="connsiteX0" fmla="*/ 10000 w 10000"/>
              <a:gd name="connsiteY0" fmla="*/ 0 h 10163"/>
              <a:gd name="connsiteX1" fmla="*/ 3863 w 10000"/>
              <a:gd name="connsiteY1" fmla="*/ 6982 h 10163"/>
              <a:gd name="connsiteX2" fmla="*/ 0 w 10000"/>
              <a:gd name="connsiteY2" fmla="*/ 2713 h 10163"/>
              <a:gd name="connsiteX0" fmla="*/ 10000 w 10000"/>
              <a:gd name="connsiteY0" fmla="*/ 0 h 12198"/>
              <a:gd name="connsiteX1" fmla="*/ 3863 w 10000"/>
              <a:gd name="connsiteY1" fmla="*/ 6982 h 12198"/>
              <a:gd name="connsiteX2" fmla="*/ 0 w 10000"/>
              <a:gd name="connsiteY2" fmla="*/ 2713 h 1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2198">
                <a:moveTo>
                  <a:pt x="10000" y="0"/>
                </a:moveTo>
                <a:cubicBezTo>
                  <a:pt x="8589" y="3566"/>
                  <a:pt x="5915" y="5954"/>
                  <a:pt x="3863" y="6982"/>
                </a:cubicBezTo>
                <a:cubicBezTo>
                  <a:pt x="2291" y="7972"/>
                  <a:pt x="395" y="20524"/>
                  <a:pt x="0" y="271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6774379" y="1426695"/>
            <a:ext cx="2120801" cy="761682"/>
          </a:xfrm>
          <a:prstGeom prst="wedgeRoundRectCallout">
            <a:avLst>
              <a:gd name="adj1" fmla="val -42451"/>
              <a:gd name="adj2" fmla="val 72849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</a:t>
            </a:r>
            <a:r>
              <a:rPr lang="ja-JP" alt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Star Wars.mov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 rot="17100000">
            <a:off x="5965399" y="2067107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 rot="15194316">
            <a:off x="5116412" y="4381732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7" name="Freeform 16"/>
          <p:cNvSpPr>
            <a:spLocks/>
          </p:cNvSpPr>
          <p:nvPr/>
        </p:nvSpPr>
        <p:spPr bwMode="auto">
          <a:xfrm rot="17100000">
            <a:off x="3578280" y="4099626"/>
            <a:ext cx="94247" cy="110954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5282 w 5282"/>
              <a:gd name="connsiteY0" fmla="*/ 14739 h 14739"/>
              <a:gd name="connsiteX1" fmla="*/ 2589 w 5282"/>
              <a:gd name="connsiteY1" fmla="*/ 10687 h 14739"/>
              <a:gd name="connsiteX2" fmla="*/ 548 w 5282"/>
              <a:gd name="connsiteY2" fmla="*/ 0 h 14739"/>
              <a:gd name="connsiteX0" fmla="*/ 8963 w 8963"/>
              <a:gd name="connsiteY0" fmla="*/ 10000 h 10000"/>
              <a:gd name="connsiteX1" fmla="*/ 3865 w 8963"/>
              <a:gd name="connsiteY1" fmla="*/ 7251 h 10000"/>
              <a:gd name="connsiteX2" fmla="*/ 0 w 8963"/>
              <a:gd name="connsiteY2" fmla="*/ 0 h 10000"/>
              <a:gd name="connsiteX0" fmla="*/ 10000 w 10000"/>
              <a:gd name="connsiteY0" fmla="*/ 10000 h 10000"/>
              <a:gd name="connsiteX1" fmla="*/ 4312 w 10000"/>
              <a:gd name="connsiteY1" fmla="*/ 7251 h 10000"/>
              <a:gd name="connsiteX2" fmla="*/ 0 w 10000"/>
              <a:gd name="connsiteY2" fmla="*/ 0 h 10000"/>
              <a:gd name="connsiteX0" fmla="*/ 10000 w 10249"/>
              <a:gd name="connsiteY0" fmla="*/ 10000 h 10000"/>
              <a:gd name="connsiteX1" fmla="*/ 8525 w 10249"/>
              <a:gd name="connsiteY1" fmla="*/ 5359 h 10000"/>
              <a:gd name="connsiteX2" fmla="*/ 0 w 10249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3" h="10000">
                <a:moveTo>
                  <a:pt x="10000" y="10000"/>
                </a:moveTo>
                <a:cubicBezTo>
                  <a:pt x="7600" y="8918"/>
                  <a:pt x="23528" y="8678"/>
                  <a:pt x="8525" y="5359"/>
                </a:cubicBezTo>
                <a:cubicBezTo>
                  <a:pt x="-1362" y="2701"/>
                  <a:pt x="10030" y="476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 rot="17100000">
            <a:off x="4368009" y="2060028"/>
            <a:ext cx="134654" cy="75279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" h="10000">
                <a:moveTo>
                  <a:pt x="10175" y="10000"/>
                </a:moveTo>
                <a:cubicBezTo>
                  <a:pt x="9039" y="8405"/>
                  <a:pt x="9475" y="7488"/>
                  <a:pt x="7482" y="5948"/>
                </a:cubicBezTo>
                <a:cubicBezTo>
                  <a:pt x="5329" y="4806"/>
                  <a:pt x="-1142" y="3416"/>
                  <a:pt x="17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9" name="Freeform 16"/>
          <p:cNvSpPr>
            <a:spLocks/>
          </p:cNvSpPr>
          <p:nvPr/>
        </p:nvSpPr>
        <p:spPr bwMode="auto">
          <a:xfrm rot="17100000">
            <a:off x="4948892" y="-788652"/>
            <a:ext cx="134654" cy="75279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" h="10000">
                <a:moveTo>
                  <a:pt x="10175" y="10000"/>
                </a:moveTo>
                <a:cubicBezTo>
                  <a:pt x="9039" y="8405"/>
                  <a:pt x="9475" y="7488"/>
                  <a:pt x="7482" y="5948"/>
                </a:cubicBezTo>
                <a:cubicBezTo>
                  <a:pt x="5329" y="4806"/>
                  <a:pt x="-1142" y="3416"/>
                  <a:pt x="17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0" name="Freeform 16"/>
          <p:cNvSpPr>
            <a:spLocks/>
          </p:cNvSpPr>
          <p:nvPr/>
        </p:nvSpPr>
        <p:spPr bwMode="auto">
          <a:xfrm rot="17100000">
            <a:off x="3452008" y="2007234"/>
            <a:ext cx="1045604" cy="1777803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79027 w 79027"/>
              <a:gd name="connsiteY0" fmla="*/ 23616 h 23616"/>
              <a:gd name="connsiteX1" fmla="*/ 76334 w 79027"/>
              <a:gd name="connsiteY1" fmla="*/ 19564 h 23616"/>
              <a:gd name="connsiteX2" fmla="*/ 17 w 79027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59 w 79059"/>
              <a:gd name="connsiteY0" fmla="*/ 23616 h 23616"/>
              <a:gd name="connsiteX1" fmla="*/ 34023 w 79059"/>
              <a:gd name="connsiteY1" fmla="*/ 10780 h 23616"/>
              <a:gd name="connsiteX2" fmla="*/ 49 w 79059"/>
              <a:gd name="connsiteY2" fmla="*/ 0 h 23616"/>
              <a:gd name="connsiteX0" fmla="*/ 79010 w 79010"/>
              <a:gd name="connsiteY0" fmla="*/ 23616 h 23616"/>
              <a:gd name="connsiteX1" fmla="*/ 33974 w 79010"/>
              <a:gd name="connsiteY1" fmla="*/ 10780 h 23616"/>
              <a:gd name="connsiteX2" fmla="*/ 0 w 79010"/>
              <a:gd name="connsiteY2" fmla="*/ 0 h 2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0" h="23616">
                <a:moveTo>
                  <a:pt x="79010" y="23616"/>
                </a:moveTo>
                <a:cubicBezTo>
                  <a:pt x="77874" y="22021"/>
                  <a:pt x="46072" y="17832"/>
                  <a:pt x="33974" y="10780"/>
                </a:cubicBezTo>
                <a:cubicBezTo>
                  <a:pt x="24129" y="5709"/>
                  <a:pt x="3311" y="8687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853" y="5232966"/>
            <a:ext cx="33194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key=“Star Wars.mov”, value=[content]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26787" y="3399922"/>
            <a:ext cx="589364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9900"/>
                </a:solidFill>
                <a:latin typeface="Arial" charset="0"/>
              </a:rPr>
              <a:t>Robust,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>
                <a:latin typeface="Arial" charset="0"/>
              </a:rPr>
              <a:t>but </a:t>
            </a:r>
            <a:r>
              <a:rPr lang="en-US" sz="2800" smtClean="0">
                <a:solidFill>
                  <a:srgbClr val="FF0000"/>
                </a:solidFill>
                <a:latin typeface="Arial" charset="0"/>
              </a:rPr>
              <a:t>O(</a:t>
            </a:r>
            <a:r>
              <a:rPr lang="en-US" sz="2800" i="1" smtClean="0">
                <a:solidFill>
                  <a:srgbClr val="FF0000"/>
                </a:solidFill>
                <a:latin typeface="Times New Roman" charset="0"/>
              </a:rPr>
              <a:t>N = number of peers</a:t>
            </a:r>
            <a:r>
              <a:rPr lang="en-US" sz="2800" smtClean="0">
                <a:solidFill>
                  <a:srgbClr val="FF0000"/>
                </a:solidFill>
                <a:latin typeface="Arial" charset="0"/>
              </a:rPr>
              <a:t>) </a:t>
            </a:r>
            <a:r>
              <a:rPr lang="en-US" sz="2800" dirty="0" smtClean="0">
                <a:latin typeface="Arial" charset="0"/>
              </a:rPr>
              <a:t>messages per lookup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62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  <a:prstDash val="soli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ysDash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37188</TotalTime>
  <Words>4009</Words>
  <Application>Microsoft Macintosh PowerPoint</Application>
  <PresentationFormat>On-screen Show (4:3)</PresentationFormat>
  <Paragraphs>752</Paragraphs>
  <Slides>56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 Regular</vt:lpstr>
      <vt:lpstr>Calibri</vt:lpstr>
      <vt:lpstr>Courier</vt:lpstr>
      <vt:lpstr>Courier New</vt:lpstr>
      <vt:lpstr>Helvetica</vt:lpstr>
      <vt:lpstr>ＭＳ Ｐゴシック</vt:lpstr>
      <vt:lpstr>Symbol</vt:lpstr>
      <vt:lpstr>Tahoma</vt:lpstr>
      <vt:lpstr>Times New Roman</vt:lpstr>
      <vt:lpstr>Wingdings</vt:lpstr>
      <vt:lpstr>Arial</vt:lpstr>
      <vt:lpstr>1_Office Theme</vt:lpstr>
      <vt:lpstr>Peer-to-Peer Systems and Distributed Hash Tables</vt:lpstr>
      <vt:lpstr>Today</vt:lpstr>
      <vt:lpstr>What is a Peer-to-Peer (P2P) system?</vt:lpstr>
      <vt:lpstr>Why might P2P be a win?</vt:lpstr>
      <vt:lpstr>P2P adoption</vt:lpstr>
      <vt:lpstr>Example: Classic BitTorrent</vt:lpstr>
      <vt:lpstr>The lookup problem</vt:lpstr>
      <vt:lpstr>Centralized lookup (Napster)</vt:lpstr>
      <vt:lpstr>Flooded queries (original Gnutella)</vt:lpstr>
      <vt:lpstr>Routed DHT queries (Chord)</vt:lpstr>
      <vt:lpstr>Today</vt:lpstr>
      <vt:lpstr>What is a DHT (and why)?</vt:lpstr>
      <vt:lpstr>What is a DHT (and why)?</vt:lpstr>
      <vt:lpstr>Cooperative storage with a DHT</vt:lpstr>
      <vt:lpstr>BitTorrent over DHT</vt:lpstr>
      <vt:lpstr>Why might DHT be a win for BitTorrent?</vt:lpstr>
      <vt:lpstr>Why the put/get DHT interface?</vt:lpstr>
      <vt:lpstr>Why might DHT design be hard?</vt:lpstr>
      <vt:lpstr>Today</vt:lpstr>
      <vt:lpstr>Chord lookup algorithm properties</vt:lpstr>
      <vt:lpstr>Chord identifiers</vt:lpstr>
      <vt:lpstr>Consistent hashing [Karger ‘97]</vt:lpstr>
      <vt:lpstr>Chord: Successor pointers</vt:lpstr>
      <vt:lpstr>Basic lookup</vt:lpstr>
      <vt:lpstr>Simple lookup algorithm</vt:lpstr>
      <vt:lpstr>Improving performance</vt:lpstr>
      <vt:lpstr>“Finger table” allows log N-time lookups</vt:lpstr>
      <vt:lpstr>Finger i Points to Successor of n+2i</vt:lpstr>
      <vt:lpstr>Implication of finger tables</vt:lpstr>
      <vt:lpstr>Lookup with finger table</vt:lpstr>
      <vt:lpstr>Lookups Take O(log N) Hops</vt:lpstr>
      <vt:lpstr>An aside: Is log(n) fast or slow?</vt:lpstr>
      <vt:lpstr>Joining: Linked list insert</vt:lpstr>
      <vt:lpstr>Join (2)</vt:lpstr>
      <vt:lpstr>Join (3)</vt:lpstr>
      <vt:lpstr>Notify messages maintain predecessors</vt:lpstr>
      <vt:lpstr>Stabilize message fixes successor</vt:lpstr>
      <vt:lpstr>Joining: Summary</vt:lpstr>
      <vt:lpstr>Failures may cause incorrect lookup</vt:lpstr>
      <vt:lpstr>Successor lists</vt:lpstr>
      <vt:lpstr>Choosing successor list length</vt:lpstr>
      <vt:lpstr>Lookup with fault tolerance</vt:lpstr>
      <vt:lpstr>Today</vt:lpstr>
      <vt:lpstr>The DHash DHT</vt:lpstr>
      <vt:lpstr>DHash data authentication</vt:lpstr>
      <vt:lpstr>DHash replicates blocks at r successors</vt:lpstr>
      <vt:lpstr>Experimental overview</vt:lpstr>
      <vt:lpstr>Chord lookup cost is O(log N)</vt:lpstr>
      <vt:lpstr>Failure experiment setup</vt:lpstr>
      <vt:lpstr>Massive failures have little impact</vt:lpstr>
      <vt:lpstr>Today</vt:lpstr>
      <vt:lpstr>DHTs: Impact</vt:lpstr>
      <vt:lpstr>Why don’t all services use P2P?</vt:lpstr>
      <vt:lpstr>DHTs in retrospective</vt:lpstr>
      <vt:lpstr>What DHTs got right</vt:lpstr>
      <vt:lpstr>PowerPoint Presentation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Marco Canini</cp:lastModifiedBy>
  <cp:revision>1857</cp:revision>
  <cp:lastPrinted>2016-10-17T11:52:07Z</cp:lastPrinted>
  <dcterms:created xsi:type="dcterms:W3CDTF">2013-10-08T01:49:25Z</dcterms:created>
  <dcterms:modified xsi:type="dcterms:W3CDTF">2017-10-22T06:28:03Z</dcterms:modified>
</cp:coreProperties>
</file>