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394" r:id="rId3"/>
    <p:sldId id="383" r:id="rId4"/>
    <p:sldId id="396" r:id="rId5"/>
    <p:sldId id="408" r:id="rId6"/>
    <p:sldId id="400" r:id="rId7"/>
    <p:sldId id="409" r:id="rId8"/>
    <p:sldId id="403" r:id="rId9"/>
    <p:sldId id="404" r:id="rId10"/>
    <p:sldId id="386" r:id="rId11"/>
    <p:sldId id="402" r:id="rId12"/>
    <p:sldId id="405" r:id="rId13"/>
    <p:sldId id="406" r:id="rId14"/>
    <p:sldId id="384" r:id="rId15"/>
    <p:sldId id="388" r:id="rId16"/>
    <p:sldId id="390" r:id="rId17"/>
    <p:sldId id="415" r:id="rId18"/>
    <p:sldId id="416" r:id="rId19"/>
    <p:sldId id="418" r:id="rId20"/>
    <p:sldId id="419" r:id="rId21"/>
    <p:sldId id="391" r:id="rId22"/>
    <p:sldId id="392" r:id="rId23"/>
    <p:sldId id="420" r:id="rId24"/>
    <p:sldId id="421" r:id="rId25"/>
    <p:sldId id="422" r:id="rId26"/>
    <p:sldId id="423" r:id="rId27"/>
    <p:sldId id="424" r:id="rId28"/>
    <p:sldId id="425" r:id="rId29"/>
    <p:sldId id="376" r:id="rId3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 autoAdjust="0"/>
    <p:restoredTop sz="84066" autoAdjust="0"/>
  </p:normalViewPr>
  <p:slideViewPr>
    <p:cSldViewPr snapToGrid="0">
      <p:cViewPr varScale="1">
        <p:scale>
          <a:sx n="151" d="100"/>
          <a:sy n="151" d="100"/>
        </p:scale>
        <p:origin x="26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87211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99254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208505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53888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dirty="0" smtClean="0"/>
              <a:t>If </a:t>
            </a:r>
            <a:r>
              <a:rPr lang="en-US" sz="2000" dirty="0" err="1" smtClean="0"/>
              <a:t>ts(a</a:t>
            </a:r>
            <a:r>
              <a:rPr lang="en-US" sz="2000" dirty="0" smtClean="0"/>
              <a:t>)</a:t>
            </a:r>
            <a:r>
              <a:rPr lang="en-US" sz="2000" baseline="0" dirty="0" smtClean="0"/>
              <a:t> &lt; </a:t>
            </a:r>
            <a:r>
              <a:rPr lang="en-US" sz="2000" baseline="0" dirty="0" err="1" smtClean="0"/>
              <a:t>ts</a:t>
            </a:r>
            <a:r>
              <a:rPr lang="en-US" sz="2000" baseline="0" dirty="0" smtClean="0"/>
              <a:t> (</a:t>
            </a:r>
            <a:r>
              <a:rPr lang="en-US" sz="2000" baseline="0" dirty="0" err="1" smtClean="0"/>
              <a:t>b</a:t>
            </a:r>
            <a:r>
              <a:rPr lang="en-US" sz="2000" baseline="0" dirty="0" smtClean="0"/>
              <a:t>), are either </a:t>
            </a:r>
            <a:r>
              <a:rPr lang="en-US" sz="2000" baseline="0" dirty="0" err="1" smtClean="0"/>
              <a:t>linearizable</a:t>
            </a:r>
            <a:r>
              <a:rPr lang="en-US" sz="2000" baseline="0" dirty="0" smtClean="0"/>
              <a:t>?  Does </a:t>
            </a:r>
            <a:r>
              <a:rPr lang="en-US" sz="2000" baseline="0" dirty="0" err="1" smtClean="0"/>
              <a:t>ts(a</a:t>
            </a:r>
            <a:r>
              <a:rPr lang="en-US" sz="2000" baseline="0" dirty="0" smtClean="0"/>
              <a:t>) have to be before </a:t>
            </a:r>
            <a:r>
              <a:rPr lang="en-US" sz="2000" baseline="0" dirty="0" err="1" smtClean="0"/>
              <a:t>ts(b</a:t>
            </a:r>
            <a:r>
              <a:rPr lang="en-US" sz="2000" baseline="0" dirty="0" smtClean="0"/>
              <a:t>)?  If concurrent, both just need to agree  (tie break via some other thing (processor ID)?)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0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ts(a</a:t>
            </a:r>
            <a:r>
              <a:rPr lang="en-US" dirty="0" smtClean="0"/>
              <a:t>)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), are either </a:t>
            </a:r>
            <a:r>
              <a:rPr lang="en-US" baseline="0" dirty="0" err="1" smtClean="0"/>
              <a:t>linearizable</a:t>
            </a:r>
            <a:r>
              <a:rPr lang="en-US" baseline="0" dirty="0" smtClean="0"/>
              <a:t>?  Does </a:t>
            </a:r>
            <a:r>
              <a:rPr lang="en-US" baseline="0" dirty="0" err="1" smtClean="0"/>
              <a:t>ts(a</a:t>
            </a:r>
            <a:r>
              <a:rPr lang="en-US" baseline="0" dirty="0" smtClean="0"/>
              <a:t>) have to be before </a:t>
            </a:r>
            <a:r>
              <a:rPr lang="en-US" baseline="0" dirty="0" err="1" smtClean="0"/>
              <a:t>ts(b</a:t>
            </a:r>
            <a:r>
              <a:rPr lang="en-US" baseline="0" dirty="0" smtClean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0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msmusings.blogspot.com/2010/04/problems-with-cap-and-yahoos-littl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Strong Consistency &amp; CAP Theorem</a:t>
            </a:r>
            <a:endParaRPr lang="en-US" sz="32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15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Canini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175" y="6261628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331176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 smtClean="0"/>
              <a:t>Linearizability</a:t>
            </a:r>
            <a:r>
              <a:rPr lang="en-US" sz="28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Herlihy</a:t>
            </a:r>
            <a:r>
              <a:rPr lang="en-US" sz="2200" dirty="0"/>
              <a:t> and Wang 1991</a:t>
            </a:r>
            <a:r>
              <a:rPr lang="en-US" sz="2200" dirty="0" smtClean="0"/>
              <a:t>)</a:t>
            </a:r>
            <a:endParaRPr lang="en-US" sz="28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If ts</a:t>
            </a:r>
            <a:r>
              <a:rPr lang="en-US" sz="2300" baseline="-25000" dirty="0" smtClean="0"/>
              <a:t>op1</a:t>
            </a:r>
            <a:r>
              <a:rPr lang="en-US" sz="2300" dirty="0" smtClean="0"/>
              <a:t>(x</a:t>
            </a:r>
            <a:r>
              <a:rPr lang="en-US" sz="2300" dirty="0"/>
              <a:t>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</a:t>
            </a:r>
            <a:r>
              <a:rPr lang="en-US" sz="2300" dirty="0" smtClean="0"/>
              <a:t>precedes </a:t>
            </a:r>
            <a:r>
              <a:rPr lang="en-US" sz="2300" dirty="0"/>
              <a:t>OP2(y) in </a:t>
            </a:r>
            <a:r>
              <a:rPr lang="en-US" sz="2300" dirty="0" smtClean="0"/>
              <a:t>sequence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 =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12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Intuition:  Real-time ordering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504142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59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1"/>
            <a:ext cx="8793804" cy="16208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Sequential = </a:t>
            </a:r>
            <a:r>
              <a:rPr lang="en-US" sz="2800" dirty="0" err="1" smtClean="0"/>
              <a:t>Linearizability</a:t>
            </a:r>
            <a:r>
              <a:rPr lang="en-US" sz="2800" dirty="0" smtClean="0"/>
              <a:t>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235865" cy="1066800"/>
          </a:xfrm>
        </p:spPr>
        <p:txBody>
          <a:bodyPr/>
          <a:lstStyle/>
          <a:p>
            <a:r>
              <a:rPr lang="en-US" dirty="0" smtClean="0"/>
              <a:t>Weaker: Sequential consistency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5" y="3642102"/>
            <a:ext cx="8793805" cy="30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With concurrent ops, “reordering” of ops (</a:t>
            </a:r>
            <a:r>
              <a:rPr lang="en-US" sz="2400" b="0" dirty="0" err="1" smtClean="0"/>
              <a:t>w.r.t</a:t>
            </a:r>
            <a:r>
              <a:rPr lang="en-US" sz="2400" b="0" dirty="0" smtClean="0"/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b="0" dirty="0" smtClean="0"/>
              <a:t>e.g.,	</a:t>
            </a:r>
            <a:r>
              <a:rPr lang="en-US" sz="2200" b="0" dirty="0" err="1" smtClean="0"/>
              <a:t>linearizability</a:t>
            </a:r>
            <a:r>
              <a:rPr lang="en-US" sz="2200" b="0" smtClean="0"/>
              <a:t> </a:t>
            </a:r>
            <a:r>
              <a:rPr lang="en-US" sz="2200" b="0" dirty="0" smtClean="0"/>
              <a:t>cares about </a:t>
            </a:r>
            <a:r>
              <a:rPr lang="en-US" sz="2200" b="0" dirty="0" smtClean="0">
                <a:solidFill>
                  <a:srgbClr val="FF0000"/>
                </a:solidFill>
              </a:rPr>
              <a:t>time</a:t>
            </a:r>
            <a:r>
              <a:rPr lang="en-US" sz="2200" b="0" dirty="0" smtClean="0"/>
              <a:t>											sequential consistency cares about </a:t>
            </a:r>
            <a:r>
              <a:rPr lang="en-US" sz="2200" b="0" dirty="0" smtClean="0">
                <a:solidFill>
                  <a:srgbClr val="FF0000"/>
                </a:solidFill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819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 smtClean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Valid Sequential Consistency?</a:t>
            </a:r>
            <a:endParaRPr lang="en-US" sz="4000" dirty="0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295400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smtClean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107723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644" y="4055390"/>
            <a:ext cx="8327756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Calibri"/>
                <a:cs typeface="Calibri"/>
              </a:rPr>
              <a:t>Why?  Because P3 and P4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proc’s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Neither valid, as (a) doesn’t preserve local ordering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7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084" y="2936631"/>
            <a:ext cx="29113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2PC / Consensus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Paxos</a:t>
            </a:r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Raft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900" y="2936631"/>
            <a:ext cx="359906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 consistency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Dynamo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3080" y="1684619"/>
            <a:ext cx="623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Tradeoffs are fundamental?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82615"/>
            <a:ext cx="8839200" cy="52753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keynote lecture by Eric Brewer (2000)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History:  Eric started </a:t>
            </a:r>
            <a:r>
              <a:rPr lang="en-US" sz="2400" dirty="0" err="1" smtClean="0"/>
              <a:t>Inktomi</a:t>
            </a:r>
            <a:r>
              <a:rPr lang="en-US" sz="2400" dirty="0" smtClean="0"/>
              <a:t>, early Internet search site based around “commodity” clusters of computers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Using CAP to justify “BASE” model:  </a:t>
            </a:r>
            <a:r>
              <a:rPr lang="en-US" sz="2400" dirty="0"/>
              <a:t>Basically Available, Soft-state services with Eventual </a:t>
            </a:r>
            <a:r>
              <a:rPr lang="en-US" sz="2400" dirty="0" smtClean="0"/>
              <a:t>consistency</a:t>
            </a:r>
          </a:p>
          <a:p>
            <a:r>
              <a:rPr lang="en-US" sz="2800" dirty="0" smtClean="0"/>
              <a:t>Popular interpretation: 2-out-of-3</a:t>
            </a:r>
          </a:p>
          <a:p>
            <a:pPr lvl="1"/>
            <a:r>
              <a:rPr lang="en-US" sz="2400" dirty="0" smtClean="0"/>
              <a:t>Consistency (</a:t>
            </a:r>
            <a:r>
              <a:rPr lang="en-US" sz="2400" dirty="0" err="1" smtClean="0"/>
              <a:t>Linearizability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Availability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Partition Tolerance:  </a:t>
            </a:r>
            <a:r>
              <a:rPr lang="en-US" sz="2400" dirty="0"/>
              <a:t>A</a:t>
            </a:r>
            <a:r>
              <a:rPr lang="en-US" sz="2400" dirty="0" smtClean="0"/>
              <a:t>rbitrary crash/network failures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5980" y="16215"/>
            <a:ext cx="8958020" cy="1066800"/>
          </a:xfrm>
        </p:spPr>
        <p:txBody>
          <a:bodyPr/>
          <a:lstStyle/>
          <a:p>
            <a:r>
              <a:rPr lang="en-US" sz="3600" dirty="0" smtClean="0"/>
              <a:t>“CAP” </a:t>
            </a:r>
            <a:r>
              <a:rPr lang="en-US" sz="3600" dirty="0" err="1" smtClean="0"/>
              <a:t>Conjection</a:t>
            </a:r>
            <a:r>
              <a:rPr lang="en-US" sz="3600" dirty="0" smtClean="0"/>
              <a:t> for Distributed Systems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47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71" y="6240603"/>
            <a:ext cx="7164364" cy="8513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18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>
            <a:off x="2951719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35703" y="3103169"/>
            <a:ext cx="20297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onsistent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9" idx="0"/>
            <a:endCxn id="7" idx="2"/>
          </p:cNvCxnSpPr>
          <p:nvPr/>
        </p:nvCxnSpPr>
        <p:spPr>
          <a:xfrm flipV="1">
            <a:off x="5878315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9518" y="3103169"/>
            <a:ext cx="1802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available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1519" y="1553337"/>
            <a:ext cx="0" cy="205776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48013" y="2371240"/>
            <a:ext cx="1005840" cy="241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129571" y="6240603"/>
            <a:ext cx="7164364" cy="85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-1" charset="0"/>
              <a:buNone/>
            </a:pPr>
            <a:r>
              <a:rPr lang="en-US" sz="1400" b="0" smtClean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682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Proof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artition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26536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129571" y="6240603"/>
            <a:ext cx="7164364" cy="85131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Gilbert, Seth, and Nancy Lynch. "Brewer's conjecture and  the feasibility of consistent, available, partition-tolerant web services." ACM SIGACT News 33.2 (2002): 51-59.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084" y="2936631"/>
            <a:ext cx="29113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2PC / Consensus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Paxos</a:t>
            </a:r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Raft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900" y="2936631"/>
            <a:ext cx="359906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 consistency</a:t>
            </a: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Dynamo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7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17881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Theorem:  AP or CP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5959" y="2069890"/>
            <a:ext cx="3658116" cy="731520"/>
            <a:chOff x="2560458" y="2100887"/>
            <a:chExt cx="3658116" cy="731520"/>
          </a:xfrm>
        </p:grpSpPr>
        <p:sp>
          <p:nvSpPr>
            <p:cNvPr id="5" name="Rounded Rectangle 4"/>
            <p:cNvSpPr/>
            <p:nvPr/>
          </p:nvSpPr>
          <p:spPr>
            <a:xfrm>
              <a:off x="2560458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7054" y="2100887"/>
              <a:ext cx="731520" cy="73152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14" y="4482146"/>
            <a:ext cx="892801" cy="8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5909311" y="2801410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9668" y="3103169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</a:p>
          <a:p>
            <a:r>
              <a:rPr lang="en-US" sz="3200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artition</a:t>
            </a:r>
          </a:p>
          <a:p>
            <a:r>
              <a:rPr lang="en-US" sz="3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tolerant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317479" y="23116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26536" y="2479564"/>
            <a:ext cx="2136374" cy="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36246" y="2863402"/>
            <a:ext cx="0" cy="168073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45062" y="3540315"/>
            <a:ext cx="4802716" cy="2039076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Criticism: It’s not 2-out-of-3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C</a:t>
            </a:r>
            <a:r>
              <a:rPr lang="en-US" sz="2800" dirty="0" smtClean="0"/>
              <a:t>an’t “choose” no partitions 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So:  AP or CP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4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tradeoffs L vs.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Low-latency:  Speak to fewer than quorum of nodes?</a:t>
            </a:r>
          </a:p>
          <a:p>
            <a:pPr lvl="1"/>
            <a:r>
              <a:rPr lang="en-US" sz="2600" dirty="0" smtClean="0"/>
              <a:t>2PC: </a:t>
            </a:r>
            <a:r>
              <a:rPr lang="en-US" sz="2400" dirty="0" smtClean="0"/>
              <a:t> 		write </a:t>
            </a:r>
            <a:r>
              <a:rPr lang="en-US" sz="2400" dirty="0"/>
              <a:t>N, read </a:t>
            </a:r>
            <a:r>
              <a:rPr lang="en-US" sz="2400" dirty="0" smtClean="0"/>
              <a:t>1</a:t>
            </a:r>
          </a:p>
          <a:p>
            <a:pPr lvl="1"/>
            <a:r>
              <a:rPr lang="en-US" sz="2400" dirty="0" smtClean="0"/>
              <a:t>RAFT</a:t>
            </a:r>
            <a:r>
              <a:rPr lang="en-US" sz="2400" dirty="0"/>
              <a:t>:  </a:t>
            </a:r>
            <a:r>
              <a:rPr lang="en-US" sz="2400" dirty="0" smtClean="0"/>
              <a:t>		write </a:t>
            </a:r>
            <a:r>
              <a:rPr lang="en-US" sz="2400" dirty="0"/>
              <a:t>⌊N/2⌋ + 1, </a:t>
            </a:r>
            <a:r>
              <a:rPr lang="en-US" sz="2400" dirty="0" smtClean="0"/>
              <a:t> read </a:t>
            </a:r>
            <a:r>
              <a:rPr lang="en-US" sz="2400" dirty="0"/>
              <a:t>⌊N/2⌋ + </a:t>
            </a:r>
            <a:r>
              <a:rPr lang="en-US" sz="2400" dirty="0" smtClean="0"/>
              <a:t>1</a:t>
            </a:r>
            <a:endParaRPr lang="en-US" sz="3600" dirty="0"/>
          </a:p>
          <a:p>
            <a:pPr lvl="1"/>
            <a:r>
              <a:rPr lang="en-US" sz="2600" dirty="0" smtClean="0"/>
              <a:t>General:  	|W| + |R| &gt; N</a:t>
            </a:r>
          </a:p>
          <a:p>
            <a:pPr lvl="1"/>
            <a:endParaRPr lang="en-US" sz="2600" dirty="0" smtClean="0"/>
          </a:p>
          <a:p>
            <a:r>
              <a:rPr lang="en-US" sz="3000" dirty="0" smtClean="0"/>
              <a:t>L and C are fundamentally at odds</a:t>
            </a:r>
          </a:p>
          <a:p>
            <a:pPr lvl="1"/>
            <a:r>
              <a:rPr lang="en-US" sz="2400" dirty="0" smtClean="0"/>
              <a:t>“C” = </a:t>
            </a:r>
            <a:r>
              <a:rPr lang="en-US" sz="2400" dirty="0" err="1"/>
              <a:t>l</a:t>
            </a:r>
            <a:r>
              <a:rPr lang="en-US" sz="2400" dirty="0" err="1" smtClean="0"/>
              <a:t>inearizability</a:t>
            </a:r>
            <a:r>
              <a:rPr lang="en-US" sz="2400" dirty="0" smtClean="0"/>
              <a:t>, sequential,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PACELC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5318125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If there is a partition  (P):</a:t>
            </a:r>
          </a:p>
          <a:p>
            <a:pPr lvl="1"/>
            <a:r>
              <a:rPr lang="en-US" sz="2400" dirty="0" smtClean="0"/>
              <a:t>How does system tradeoff  A and C?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Else (no partition)</a:t>
            </a:r>
          </a:p>
          <a:p>
            <a:pPr lvl="1"/>
            <a:r>
              <a:rPr lang="en-US" sz="2400" dirty="0" smtClean="0"/>
              <a:t>How does system tradeoff  L and C?</a:t>
            </a:r>
          </a:p>
          <a:p>
            <a:pPr>
              <a:spcBef>
                <a:spcPts val="4000"/>
              </a:spcBef>
            </a:pPr>
            <a:r>
              <a:rPr lang="en-US" sz="2800" dirty="0" smtClean="0"/>
              <a:t>Is there a useful system that switches?</a:t>
            </a:r>
          </a:p>
          <a:p>
            <a:pPr lvl="1"/>
            <a:r>
              <a:rPr lang="en-US" sz="2400" dirty="0" smtClean="0"/>
              <a:t>Dynamo:  PA/EL</a:t>
            </a:r>
          </a:p>
          <a:p>
            <a:pPr lvl="1"/>
            <a:r>
              <a:rPr lang="en-US" sz="2400" dirty="0" smtClean="0"/>
              <a:t>“ACID” </a:t>
            </a:r>
            <a:r>
              <a:rPr lang="en-US" sz="2400" dirty="0" err="1" smtClean="0"/>
              <a:t>dbs</a:t>
            </a:r>
            <a:r>
              <a:rPr lang="en-US" sz="2400" dirty="0" smtClean="0"/>
              <a:t>:  PC/EC</a:t>
            </a:r>
            <a:endParaRPr lang="en-US" sz="2000" dirty="0"/>
          </a:p>
          <a:p>
            <a:pPr marL="57150" indent="0">
              <a:buNone/>
            </a:pPr>
            <a:r>
              <a:rPr lang="en-US" sz="1800" dirty="0">
                <a:hlinkClick r:id="rId2"/>
              </a:rPr>
              <a:t>http://dbmsmusings.blogspot.com/2010/04/problems-with-cap-and-yahoos-little.html</a:t>
            </a:r>
            <a:endParaRPr lang="en-US" sz="18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52DDF-CCE5-9644-9AF3-BFB84D893A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45761"/>
            <a:ext cx="7772400" cy="1166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More </a:t>
            </a:r>
            <a:r>
              <a:rPr lang="en-US" dirty="0" err="1" smtClean="0"/>
              <a:t>linearizable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replication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8" y="1591128"/>
            <a:ext cx="8613207" cy="283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replication</a:t>
            </a:r>
            <a:endParaRPr lang="en-US" dirty="0"/>
          </a:p>
        </p:txBody>
      </p:sp>
      <p:sp>
        <p:nvSpPr>
          <p:cNvPr id="132" name="Content Placeholder 1"/>
          <p:cNvSpPr txBox="1">
            <a:spLocks/>
          </p:cNvSpPr>
          <p:nvPr/>
        </p:nvSpPr>
        <p:spPr bwMode="auto">
          <a:xfrm>
            <a:off x="777642" y="4983480"/>
            <a:ext cx="8179748" cy="13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Writes to head, which orders all writes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When write reaches tail, implicitly committed rest of chain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Reads to tail, which orders reads </a:t>
            </a:r>
            <a:r>
              <a:rPr lang="en-US" sz="2400" b="0" dirty="0" err="1" smtClean="0"/>
              <a:t>w.r.t</a:t>
            </a:r>
            <a:r>
              <a:rPr lang="en-US" sz="2400" b="0" dirty="0" smtClean="0"/>
              <a:t>. committed writes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4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2" y="1584578"/>
            <a:ext cx="8306154" cy="28346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176" y="16215"/>
            <a:ext cx="8878824" cy="1066800"/>
          </a:xfrm>
        </p:spPr>
        <p:txBody>
          <a:bodyPr/>
          <a:lstStyle/>
          <a:p>
            <a:r>
              <a:rPr lang="en-US" sz="3800" dirty="0"/>
              <a:t>Chain replication for read-heavy </a:t>
            </a:r>
            <a:r>
              <a:rPr lang="en-US" sz="3600" dirty="0"/>
              <a:t>(CRAQ)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77240" y="4983480"/>
            <a:ext cx="8179748" cy="113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sz="2400" b="0" dirty="0" smtClean="0"/>
              <a:t>Goal:  If all replicas have same version, read from any one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b="0" dirty="0" smtClean="0"/>
              <a:t>Challenge:  They need to </a:t>
            </a:r>
            <a:r>
              <a:rPr lang="en-US" sz="2400" b="0" i="1" dirty="0" smtClean="0"/>
              <a:t>know</a:t>
            </a:r>
            <a:r>
              <a:rPr lang="en-US" sz="2400" b="0" dirty="0" smtClean="0"/>
              <a:t> they have correct version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6215"/>
            <a:ext cx="8882743" cy="1066800"/>
          </a:xfrm>
        </p:spPr>
        <p:txBody>
          <a:bodyPr/>
          <a:lstStyle/>
          <a:p>
            <a:r>
              <a:rPr lang="en-US" sz="3800" dirty="0" smtClean="0"/>
              <a:t>Chain replication for read-heavy </a:t>
            </a:r>
            <a:r>
              <a:rPr lang="en-US" sz="3600" dirty="0" smtClean="0"/>
              <a:t>(CRAQ)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" y="1603828"/>
            <a:ext cx="8949503" cy="2834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0522" y="1577417"/>
            <a:ext cx="3881535" cy="1148706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 rot="2247236">
            <a:off x="6366032" y="2419059"/>
            <a:ext cx="838854" cy="590196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5526" y="2593365"/>
            <a:ext cx="359327" cy="427783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 rot="19311572">
            <a:off x="3867711" y="2472192"/>
            <a:ext cx="879997" cy="472462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 rot="1246163">
            <a:off x="3605352" y="2653013"/>
            <a:ext cx="424746" cy="174091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 rot="10955020" flipV="1">
            <a:off x="3367892" y="2547515"/>
            <a:ext cx="213317" cy="194464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777240" y="4983480"/>
            <a:ext cx="8049519" cy="161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400" b="0" dirty="0" smtClean="0"/>
              <a:t>Replicas maintain multiple versions of objects while “dirty”, i.e., contain uncommitted writes</a:t>
            </a:r>
          </a:p>
          <a:p>
            <a:pPr>
              <a:spcBef>
                <a:spcPts val="800"/>
              </a:spcBef>
            </a:pPr>
            <a:r>
              <a:rPr lang="en-US" sz="2400" b="0" dirty="0" smtClean="0"/>
              <a:t>Commitment sent “up” chain after reaches tail</a:t>
            </a:r>
          </a:p>
          <a:p>
            <a:pPr>
              <a:spcBef>
                <a:spcPts val="800"/>
              </a:spcBef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044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16215"/>
            <a:ext cx="8878824" cy="1066800"/>
          </a:xfrm>
        </p:spPr>
        <p:txBody>
          <a:bodyPr/>
          <a:lstStyle/>
          <a:p>
            <a:r>
              <a:rPr lang="en-US" sz="3800" dirty="0"/>
              <a:t>Chain replication for read-heavy </a:t>
            </a:r>
            <a:r>
              <a:rPr lang="en-US" sz="3600" dirty="0"/>
              <a:t>(CRAQ)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" y="1603828"/>
            <a:ext cx="8949503" cy="283464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77240" y="4983480"/>
            <a:ext cx="8049519" cy="161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400" b="0" dirty="0" smtClean="0"/>
              <a:t>Read to dirty object must check with tail for proper version</a:t>
            </a:r>
          </a:p>
          <a:p>
            <a:pPr>
              <a:spcBef>
                <a:spcPts val="800"/>
              </a:spcBef>
            </a:pPr>
            <a:r>
              <a:rPr lang="en-US" sz="2400" b="0" dirty="0" smtClean="0"/>
              <a:t>This orders read with respect to global order, regardless of replica that handles</a:t>
            </a:r>
          </a:p>
          <a:p>
            <a:pPr>
              <a:spcBef>
                <a:spcPts val="800"/>
              </a:spcBef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704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CR vs. CRAQ</a:t>
            </a:r>
            <a:endParaRPr lang="en-US" dirty="0"/>
          </a:p>
        </p:txBody>
      </p:sp>
      <p:pic>
        <p:nvPicPr>
          <p:cNvPr id="5" name="Picture 3" descr="5k_cr3_craq3_craq7_reads_as_writes_increase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6" t="12843" r="4286" b="3067"/>
          <a:stretch>
            <a:fillRect/>
          </a:stretch>
        </p:blipFill>
        <p:spPr bwMode="auto">
          <a:xfrm>
            <a:off x="479683" y="1420075"/>
            <a:ext cx="7768578" cy="454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541015" y="1655951"/>
            <a:ext cx="720726" cy="3115366"/>
            <a:chOff x="1398631" y="1201468"/>
            <a:chExt cx="720625" cy="4048264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1861073" y="1312433"/>
              <a:ext cx="258183" cy="3937299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5098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/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8631" y="4748731"/>
              <a:ext cx="538087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Tahoma" charset="0"/>
                </a:rPr>
                <a:t>1x-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8631" y="3569622"/>
              <a:ext cx="538087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Tahoma" charset="0"/>
                </a:rPr>
                <a:t>3x-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17012" y="1201468"/>
              <a:ext cx="538088" cy="400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algn="ctr"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Tahoma" charset="0"/>
                </a:rPr>
                <a:t>7x-</a:t>
              </a:r>
            </a:p>
          </p:txBody>
        </p:sp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267602" y="2538924"/>
            <a:ext cx="250910" cy="219203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>
            <a:lvl1pPr algn="ctr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algn="ctr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2668588" y="3365723"/>
            <a:ext cx="4248150" cy="158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lg"/>
          </a:ln>
          <a:effectLst>
            <a:outerShdw blurRad="50800" dist="25401" dir="2700000" algn="tl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70445" y="6249494"/>
            <a:ext cx="8793804" cy="606549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van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Renesse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F. B. Schneider. Chain replication for supporting high throughput and availability.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OSDI 2004.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J. Terrace and M. Freedman.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 Storage on CRAQ: High-throughput chain replication for read-mostly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workloads. USENIX ATC 2009.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26508"/>
            <a:ext cx="7772400" cy="1166478"/>
          </a:xfrm>
        </p:spPr>
        <p:txBody>
          <a:bodyPr/>
          <a:lstStyle/>
          <a:p>
            <a:r>
              <a:rPr lang="en-US" u="sng" dirty="0" smtClean="0"/>
              <a:t>Wednesday lecture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191412"/>
            <a:ext cx="7772400" cy="1468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Causal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804" y="4609047"/>
            <a:ext cx="8329987" cy="191672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Fault-tolerance / durability:  Don’t lose operations</a:t>
            </a:r>
          </a:p>
          <a:p>
            <a:pPr eaLnBrk="1" hangingPunct="1"/>
            <a:r>
              <a:rPr lang="en-US" sz="2800" dirty="0" smtClean="0"/>
              <a:t>Consistency:  </a:t>
            </a:r>
            <a:r>
              <a:rPr lang="en-US" sz="2800" dirty="0"/>
              <a:t>O</a:t>
            </a:r>
            <a:r>
              <a:rPr lang="en-US" sz="2800" dirty="0" smtClean="0"/>
              <a:t>rdering between (visible) operations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in </a:t>
            </a:r>
            <a:r>
              <a:rPr lang="en-US" dirty="0" err="1" smtClean="0"/>
              <a:t>Paxos</a:t>
            </a:r>
            <a:r>
              <a:rPr lang="en-US" dirty="0" smtClean="0"/>
              <a:t>/Raft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7571" y="1748065"/>
            <a:ext cx="6190452" cy="2195931"/>
            <a:chOff x="1001656" y="758284"/>
            <a:chExt cx="7162800" cy="2830454"/>
          </a:xfrm>
        </p:grpSpPr>
        <p:sp>
          <p:nvSpPr>
            <p:cNvPr id="6" name="Rounded Rectangle 5"/>
            <p:cNvSpPr/>
            <p:nvPr/>
          </p:nvSpPr>
          <p:spPr>
            <a:xfrm>
              <a:off x="10016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06456" y="3207738"/>
              <a:ext cx="1524000" cy="228600"/>
              <a:chOff x="1828800" y="3733800"/>
              <a:chExt cx="1524000" cy="228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21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Log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400423" y="2217138"/>
              <a:ext cx="658633" cy="609600"/>
              <a:chOff x="3075167" y="2286000"/>
              <a:chExt cx="658633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369984" y="2217138"/>
              <a:ext cx="531549" cy="533400"/>
              <a:chOff x="2057400" y="2438400"/>
              <a:chExt cx="379678" cy="381000"/>
            </a:xfrm>
          </p:grpSpPr>
          <p:sp>
            <p:nvSpPr>
              <p:cNvPr id="2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369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Module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48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Machine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400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744856" y="3207738"/>
              <a:ext cx="1524000" cy="228600"/>
              <a:chOff x="1828800" y="3733800"/>
              <a:chExt cx="1524000" cy="228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3705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Log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838823" y="2217138"/>
              <a:ext cx="658633" cy="609600"/>
              <a:chOff x="3075167" y="2286000"/>
              <a:chExt cx="658633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4" name="Freeform 4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808384" y="2217138"/>
              <a:ext cx="531549" cy="533400"/>
              <a:chOff x="2057400" y="2438400"/>
              <a:chExt cx="379678" cy="381000"/>
            </a:xfrm>
          </p:grpSpPr>
          <p:sp>
            <p:nvSpPr>
              <p:cNvPr id="49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0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1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753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Module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732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Machine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878456" y="1683738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183256" y="3207738"/>
              <a:ext cx="1524000" cy="228600"/>
              <a:chOff x="1828800" y="3733800"/>
              <a:chExt cx="1524000" cy="2286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0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808930" y="2979138"/>
              <a:ext cx="272654" cy="1983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Log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277223" y="2217138"/>
              <a:ext cx="658633" cy="609600"/>
              <a:chOff x="3075167" y="2286000"/>
              <a:chExt cx="658633" cy="6096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Freeform 6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246784" y="2217138"/>
              <a:ext cx="531549" cy="533400"/>
              <a:chOff x="2057400" y="2438400"/>
              <a:chExt cx="379678" cy="381000"/>
            </a:xfrm>
          </p:grpSpPr>
          <p:sp>
            <p:nvSpPr>
              <p:cNvPr id="7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113779" y="1759938"/>
              <a:ext cx="797559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Consensus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Module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11687" y="1759938"/>
              <a:ext cx="591677" cy="3967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State</a:t>
              </a:r>
              <a:b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1000" b="1" dirty="0" smtClean="0">
                  <a:latin typeface="Arial" charset="0"/>
                  <a:ea typeface="Arial" charset="0"/>
                  <a:cs typeface="Arial" charset="0"/>
                </a:rPr>
                <a:t>Machine</a:t>
              </a:r>
              <a:endParaRPr lang="en-US" sz="1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501704" y="1406234"/>
              <a:ext cx="0" cy="7620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4296337" y="1875560"/>
              <a:ext cx="2007031" cy="355783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839857" y="1631911"/>
              <a:ext cx="4463512" cy="59943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79361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516295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65113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634504" y="2789284"/>
              <a:ext cx="867905" cy="371959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76000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723260" y="2860387"/>
              <a:ext cx="0" cy="457200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6690858" y="1325090"/>
              <a:ext cx="922149" cy="833998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17934" y="1350863"/>
              <a:ext cx="480762" cy="31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shl</a:t>
              </a:r>
              <a:endParaRPr lang="en-US" sz="1000" dirty="0"/>
            </a:p>
          </p:txBody>
        </p:sp>
        <p:pic>
          <p:nvPicPr>
            <p:cNvPr id="89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363" y="758284"/>
              <a:ext cx="685800" cy="6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readers see A </a:t>
            </a:r>
            <a:r>
              <a:rPr lang="en-US" sz="2600" dirty="0">
                <a:sym typeface="Wingdings"/>
              </a:rPr>
              <a:t>→</a:t>
            </a:r>
            <a:r>
              <a:rPr lang="en-US" sz="2600" dirty="0" smtClean="0">
                <a:sym typeface="Wingdings"/>
              </a:rPr>
              <a:t>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</a:t>
            </a:r>
            <a:r>
              <a:rPr lang="en-US" sz="2600" dirty="0"/>
              <a:t>readers see </a:t>
            </a:r>
            <a:r>
              <a:rPr lang="en-US" sz="2600" dirty="0" smtClean="0">
                <a:sym typeface="Wingdings"/>
              </a:rPr>
              <a:t>B</a:t>
            </a:r>
            <a:r>
              <a:rPr lang="en-US" sz="2600" dirty="0" smtClean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 smtClean="0">
              <a:sym typeface="Wingding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Some see </a:t>
            </a:r>
            <a:r>
              <a:rPr lang="en-US" sz="2600" dirty="0"/>
              <a:t>A </a:t>
            </a:r>
            <a:r>
              <a:rPr lang="en-US" sz="2600" dirty="0">
                <a:sym typeface="Wingdings"/>
              </a:rPr>
              <a:t>→ B </a:t>
            </a:r>
            <a:r>
              <a:rPr lang="en-US" sz="2600" dirty="0" smtClean="0">
                <a:sym typeface="Wingdings"/>
              </a:rPr>
              <a:t> and others 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consistency model?</a:t>
            </a:r>
            <a:endParaRPr lang="en-US" dirty="0"/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946" y="1674867"/>
            <a:ext cx="8660454" cy="487833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Provide behavior </a:t>
            </a:r>
            <a:r>
              <a:rPr lang="en-US" sz="2800" dirty="0"/>
              <a:t>of a single copy </a:t>
            </a:r>
            <a:r>
              <a:rPr lang="en-US" sz="2800" dirty="0" smtClean="0"/>
              <a:t>of object:</a:t>
            </a:r>
          </a:p>
          <a:p>
            <a:pPr lvl="1"/>
            <a:r>
              <a:rPr lang="en-US" sz="2400" dirty="0" smtClean="0"/>
              <a:t>Read should return the most recent write</a:t>
            </a:r>
          </a:p>
          <a:p>
            <a:pPr lvl="1"/>
            <a:r>
              <a:rPr lang="en-US" sz="2400" dirty="0" smtClean="0"/>
              <a:t>Subsequent reads should return same value, until next write</a:t>
            </a:r>
          </a:p>
          <a:p>
            <a:pPr lvl="1"/>
            <a:endParaRPr lang="en-US" sz="2400" dirty="0" smtClean="0"/>
          </a:p>
          <a:p>
            <a:pPr>
              <a:spcBef>
                <a:spcPts val="800"/>
              </a:spcBef>
            </a:pPr>
            <a:r>
              <a:rPr lang="en-US" sz="2800" dirty="0"/>
              <a:t>T</a:t>
            </a:r>
            <a:r>
              <a:rPr lang="en-US" sz="2800" dirty="0" smtClean="0"/>
              <a:t>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Bob read’s Alice’s wall, sees her post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/RAFT has </a:t>
            </a:r>
            <a:r>
              <a:rPr lang="en-US" i="1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392644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Phone call:</a:t>
            </a:r>
            <a:r>
              <a:rPr lang="en-US" sz="2600" dirty="0" smtClean="0"/>
              <a:t>	Ensures </a:t>
            </a:r>
            <a:r>
              <a:rPr lang="en-US" sz="2600" i="1" dirty="0" smtClean="0"/>
              <a:t>happens-before</a:t>
            </a:r>
            <a:r>
              <a:rPr lang="en-US" sz="2600" dirty="0" smtClean="0"/>
              <a:t> relationship, 							even through “out-of-band”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One cool trick:</a:t>
            </a:r>
            <a:r>
              <a:rPr lang="en-US" sz="2600" b="1" dirty="0">
                <a:solidFill>
                  <a:srgbClr val="00B050"/>
                </a:solidFill>
              </a:rPr>
              <a:t>	</a:t>
            </a:r>
            <a:r>
              <a:rPr lang="en-US" sz="2600" b="1" dirty="0" smtClean="0">
                <a:solidFill>
                  <a:srgbClr val="00B050"/>
                </a:solidFill>
              </a:rPr>
              <a:t>  </a:t>
            </a:r>
            <a:r>
              <a:rPr lang="en-US" sz="2600" dirty="0" smtClean="0"/>
              <a:t>Delay responding to writes/ops 						  until properly committed</a:t>
            </a:r>
          </a:p>
        </p:txBody>
      </p:sp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</a:t>
            </a:r>
            <a:r>
              <a:rPr lang="en-US" dirty="0" smtClean="0"/>
              <a:t>?  This is buggy!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209220" y="5433542"/>
            <a:ext cx="7209025" cy="1424459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Isn’t sufficient to return value of third node:                         It doesn’t know precisely when op is “globally” committed</a:t>
            </a:r>
            <a:endParaRPr lang="en-US" sz="2200" dirty="0" smtClean="0"/>
          </a:p>
          <a:p>
            <a:pPr>
              <a:spcBef>
                <a:spcPts val="800"/>
              </a:spcBef>
            </a:pPr>
            <a:r>
              <a:rPr lang="en-US" sz="2400" dirty="0" smtClean="0"/>
              <a:t>Instead: Need to actually </a:t>
            </a:r>
            <a:r>
              <a:rPr lang="en-US" sz="2400" i="1" dirty="0" smtClean="0"/>
              <a:t>order</a:t>
            </a:r>
            <a:r>
              <a:rPr lang="en-US" sz="2400" dirty="0" smtClean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read(A)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 smtClean="0"/>
              <a:t>Order all operations via (1) leader, (2) consensus</a:t>
            </a:r>
          </a:p>
        </p:txBody>
      </p:sp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40629</TotalTime>
  <Words>1130</Words>
  <Application>Microsoft Macintosh PowerPoint</Application>
  <PresentationFormat>On-screen Show (4:3)</PresentationFormat>
  <Paragraphs>235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.HelveticaNeueDeskInterface-Regular</vt:lpstr>
      <vt:lpstr>Calibri</vt:lpstr>
      <vt:lpstr>Comic Sans MS</vt:lpstr>
      <vt:lpstr>Courier New</vt:lpstr>
      <vt:lpstr>ＭＳ Ｐゴシック</vt:lpstr>
      <vt:lpstr>Tahoma</vt:lpstr>
      <vt:lpstr>Times New Roman</vt:lpstr>
      <vt:lpstr>Wingdings</vt:lpstr>
      <vt:lpstr>Arial</vt:lpstr>
      <vt:lpstr>1_Office Theme</vt:lpstr>
      <vt:lpstr>Strong Consistency &amp; CAP Theorem</vt:lpstr>
      <vt:lpstr>PowerPoint Presentation</vt:lpstr>
      <vt:lpstr>Consistency in Paxos/Raft</vt:lpstr>
      <vt:lpstr>Correct consistency model?</vt:lpstr>
      <vt:lpstr>Paxos/RAFT has strong consistency</vt:lpstr>
      <vt:lpstr>Strong Consistency?</vt:lpstr>
      <vt:lpstr>Strong Consistency?</vt:lpstr>
      <vt:lpstr>Strong Consistency?  This is buggy! </vt:lpstr>
      <vt:lpstr>Strong Consistency!</vt:lpstr>
      <vt:lpstr>Strong consistency = linearizability</vt:lpstr>
      <vt:lpstr>Intuition:  Real-time ordering</vt:lpstr>
      <vt:lpstr>Weaker: Sequential consistency</vt:lpstr>
      <vt:lpstr>Sequential Consistency</vt:lpstr>
      <vt:lpstr>Valid Sequential Consistency?</vt:lpstr>
      <vt:lpstr>PowerPoint Presentation</vt:lpstr>
      <vt:lpstr>“CAP” Conjection for Distributed Systems</vt:lpstr>
      <vt:lpstr>CAP Theorem: Proof</vt:lpstr>
      <vt:lpstr>CAP Theorem: Proof</vt:lpstr>
      <vt:lpstr>CAP Theorem: Proof</vt:lpstr>
      <vt:lpstr>CAP Theorem:  AP or CP</vt:lpstr>
      <vt:lpstr>More tradeoffs L vs. C</vt:lpstr>
      <vt:lpstr>PACELC</vt:lpstr>
      <vt:lpstr>More linearizable  replication algorithms</vt:lpstr>
      <vt:lpstr>Chain replication</vt:lpstr>
      <vt:lpstr>Chain replication for read-heavy (CRAQ)</vt:lpstr>
      <vt:lpstr>Chain replication for read-heavy (CRAQ)</vt:lpstr>
      <vt:lpstr>Chain replication for read-heavy (CRAQ)</vt:lpstr>
      <vt:lpstr>Performance: CR vs. CRAQ</vt:lpstr>
      <vt:lpstr>Wednesday lecture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1621</cp:revision>
  <cp:lastPrinted>2016-11-07T05:42:15Z</cp:lastPrinted>
  <dcterms:created xsi:type="dcterms:W3CDTF">2013-10-08T01:49:25Z</dcterms:created>
  <dcterms:modified xsi:type="dcterms:W3CDTF">2017-11-08T04:09:32Z</dcterms:modified>
</cp:coreProperties>
</file>