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57" r:id="rId2"/>
    <p:sldId id="394" r:id="rId3"/>
    <p:sldId id="408" r:id="rId4"/>
    <p:sldId id="409" r:id="rId5"/>
    <p:sldId id="410" r:id="rId6"/>
    <p:sldId id="411" r:id="rId7"/>
    <p:sldId id="461" r:id="rId8"/>
    <p:sldId id="398" r:id="rId9"/>
    <p:sldId id="399" r:id="rId10"/>
    <p:sldId id="400" r:id="rId11"/>
    <p:sldId id="413" r:id="rId12"/>
    <p:sldId id="416" r:id="rId13"/>
    <p:sldId id="417" r:id="rId14"/>
    <p:sldId id="421" r:id="rId15"/>
    <p:sldId id="422" r:id="rId16"/>
    <p:sldId id="423" r:id="rId17"/>
    <p:sldId id="424" r:id="rId18"/>
    <p:sldId id="425" r:id="rId19"/>
    <p:sldId id="429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8" r:id="rId31"/>
    <p:sldId id="449" r:id="rId32"/>
    <p:sldId id="450" r:id="rId33"/>
    <p:sldId id="451" r:id="rId34"/>
    <p:sldId id="452" r:id="rId35"/>
    <p:sldId id="455" r:id="rId36"/>
    <p:sldId id="456" r:id="rId37"/>
    <p:sldId id="459" r:id="rId38"/>
    <p:sldId id="460" r:id="rId39"/>
    <p:sldId id="376" r:id="rId4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99"/>
    <a:srgbClr val="FF6501"/>
    <a:srgbClr val="FF9300"/>
    <a:srgbClr val="C0504D"/>
    <a:srgbClr val="D5FED5"/>
    <a:srgbClr val="0000FF"/>
    <a:srgbClr val="CCFFFF"/>
    <a:srgbClr val="FF3300"/>
    <a:srgbClr val="FFFF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45" autoAdjust="0"/>
    <p:restoredTop sz="84256" autoAdjust="0"/>
  </p:normalViewPr>
  <p:slideViewPr>
    <p:cSldViewPr snapToGrid="0">
      <p:cViewPr varScale="1">
        <p:scale>
          <a:sx n="121" d="100"/>
          <a:sy n="121" d="100"/>
        </p:scale>
        <p:origin x="184" y="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There are three rules that define</a:t>
            </a:r>
            <a:r>
              <a:rPr lang="en-US" sz="1600" baseline="0" dirty="0" smtClean="0"/>
              <a:t> causality:</a:t>
            </a:r>
          </a:p>
          <a:p>
            <a:r>
              <a:rPr lang="en-US" sz="1600" baseline="0" dirty="0" smtClean="0"/>
              <a:t>1) Thread-of-Execution: all operations occurring in the same thread are ordered by causality</a:t>
            </a:r>
          </a:p>
          <a:p>
            <a:r>
              <a:rPr lang="en-US" sz="1600" baseline="0" dirty="0" smtClean="0"/>
              <a:t>2) Gets-From: operations that read a value are after operations that wrote that value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 smtClean="0"/>
              <a:t>3) Transitivity: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For operations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b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c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, if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~&gt;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b 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b 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~&gt;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c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, then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60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~&gt;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600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c</a:t>
            </a:r>
            <a:r>
              <a:rPr lang="en-US" sz="160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. Where ~&gt; denotes</a:t>
            </a:r>
            <a:r>
              <a:rPr lang="en-US" sz="160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pitchFamily="-107" charset="-128"/>
                <a:cs typeface="ＭＳ Ｐゴシック" pitchFamily="-107" charset="-128"/>
              </a:rPr>
              <a:t> causality</a:t>
            </a:r>
            <a:endParaRPr lang="en-US" sz="1600" kern="1200" dirty="0" smtClean="0">
              <a:solidFill>
                <a:schemeClr val="tx1"/>
              </a:solidFill>
              <a:effectLst/>
              <a:latin typeface="Times New Roman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11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36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54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90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62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7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0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57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68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Users post messages, reply to each others’ messages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7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24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36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25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6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0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COPS-GT also provides Get Transactions that give clients a consistent view of multiple keys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526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000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4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24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06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9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3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76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0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6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29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6A4C-3EC3-B041-AC0E-EFE805A5DEA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05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72D-75B7-A04C-9BD4-BE3498D2E1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F63C-B4E6-6041-B84D-EFD5916BABA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47472" y="18288"/>
            <a:ext cx="879652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80000"/>
              </a:lnSpc>
              <a:defRPr b="1" spc="-10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52728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9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emf"/><Relationship Id="rId12" Type="http://schemas.openxmlformats.org/officeDocument/2006/relationships/image" Target="../media/image23.emf"/><Relationship Id="rId13" Type="http://schemas.openxmlformats.org/officeDocument/2006/relationships/image" Target="../media/image24.emf"/><Relationship Id="rId14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Causal Consistency</a:t>
            </a:r>
            <a:endParaRPr lang="en-US" sz="3200" dirty="0" smtClean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16</a:t>
            </a:r>
            <a:endParaRPr lang="en-US" dirty="0"/>
          </a:p>
          <a:p>
            <a:endParaRPr lang="en-US" dirty="0"/>
          </a:p>
          <a:p>
            <a:r>
              <a:rPr lang="en-US" dirty="0"/>
              <a:t>Marco </a:t>
            </a:r>
            <a:r>
              <a:rPr lang="en-US" dirty="0" smtClean="0"/>
              <a:t>Canini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3175" y="6261628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</a:t>
            </a:r>
            <a:r>
              <a:rPr lang="en-US" dirty="0" smtClean="0"/>
              <a:t> Consistency</a:t>
            </a:r>
            <a:endParaRPr lang="en-US" dirty="0"/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/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46"/>
          <p:cNvSpPr>
            <a:spLocks noChangeArrowheads="1"/>
          </p:cNvSpPr>
          <p:nvPr/>
        </p:nvSpPr>
        <p:spPr bwMode="auto">
          <a:xfrm>
            <a:off x="6934200" y="38100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6600" dirty="0" smtClean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8000" b="1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ounded Rectangle 146"/>
          <p:cNvSpPr>
            <a:spLocks noChangeArrowheads="1"/>
          </p:cNvSpPr>
          <p:nvPr/>
        </p:nvSpPr>
        <p:spPr bwMode="auto">
          <a:xfrm>
            <a:off x="6934200" y="16764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1500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80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94198" y="5334000"/>
            <a:ext cx="8077200" cy="152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Violation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 </a:t>
            </a:r>
            <a:r>
              <a:rPr lang="en-US" sz="2800" b="0" dirty="0" err="1" smtClean="0">
                <a:latin typeface="Calibri"/>
                <a:cs typeface="Calibri"/>
              </a:rPr>
              <a:t>W(x)b</a:t>
            </a:r>
            <a:r>
              <a:rPr lang="en-US" sz="2800" b="0" dirty="0" smtClean="0">
                <a:latin typeface="Calibri"/>
                <a:cs typeface="Calibri"/>
              </a:rPr>
              <a:t> is potentially </a:t>
            </a:r>
            <a:r>
              <a:rPr lang="en-US" sz="2800" b="0" dirty="0" err="1" smtClean="0">
                <a:latin typeface="Calibri"/>
                <a:cs typeface="Calibri"/>
              </a:rPr>
              <a:t>dep</a:t>
            </a:r>
            <a:r>
              <a:rPr lang="en-US" sz="2800" b="0" dirty="0" smtClean="0">
                <a:latin typeface="Calibri"/>
                <a:cs typeface="Calibri"/>
              </a:rPr>
              <a:t> on </a:t>
            </a:r>
            <a:r>
              <a:rPr lang="en-US" sz="2800" b="0" dirty="0" err="1" smtClean="0">
                <a:latin typeface="Calibri"/>
                <a:cs typeface="Calibri"/>
              </a:rPr>
              <a:t>W(x)a</a:t>
            </a:r>
            <a:endParaRPr lang="en-US" sz="2800" b="0" dirty="0" smtClean="0">
              <a:latin typeface="Calibri"/>
              <a:cs typeface="Calibri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Correct.  P2 doesn’t read value of a before 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2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0000"/>
            <a:ext cx="7772400" cy="2678001"/>
          </a:xfrm>
        </p:spPr>
        <p:txBody>
          <a:bodyPr/>
          <a:lstStyle/>
          <a:p>
            <a:r>
              <a:rPr lang="en-US" b="0" dirty="0" smtClean="0"/>
              <a:t>Causal consistency within replication systems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4572000"/>
            <a:ext cx="6810786" cy="1612034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 err="1" smtClean="0"/>
              <a:t>Linearizability</a:t>
            </a:r>
            <a:r>
              <a:rPr lang="en-US" sz="2400" dirty="0" smtClean="0"/>
              <a:t> / sequential:  Eager replication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Trades off low-latency for consistency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/>
              <a:t>Implications of laziness on consistency</a:t>
            </a:r>
            <a:endParaRPr lang="en-US" sz="3800" dirty="0"/>
          </a:p>
        </p:txBody>
      </p:sp>
      <p:sp>
        <p:nvSpPr>
          <p:cNvPr id="5" name="Rounded Rectangle 4"/>
          <p:cNvSpPr/>
          <p:nvPr/>
        </p:nvSpPr>
        <p:spPr>
          <a:xfrm>
            <a:off x="745244" y="23892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0044" y="3913294"/>
            <a:ext cx="1524000" cy="228600"/>
            <a:chOff x="1828800" y="3733800"/>
            <a:chExt cx="1524000" cy="228600"/>
          </a:xfrm>
        </p:grpSpPr>
        <p:sp>
          <p:nvSpPr>
            <p:cNvPr id="7" name="Rectangle 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8538" y="36846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44011" y="2922694"/>
            <a:ext cx="658633" cy="609600"/>
            <a:chOff x="3075167" y="2286000"/>
            <a:chExt cx="658633" cy="609600"/>
          </a:xfrm>
        </p:grpSpPr>
        <p:sp>
          <p:nvSpPr>
            <p:cNvPr id="13" name="Oval 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endCxn id="75" idx="4"/>
            </p:cNvCxnSpPr>
            <p:nvPr/>
          </p:nvCxnSpPr>
          <p:spPr>
            <a:xfrm flipV="1">
              <a:off x="3598454" y="22891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113572" y="2922694"/>
            <a:ext cx="531549" cy="533400"/>
            <a:chOff x="2057400" y="2438400"/>
            <a:chExt cx="379678" cy="381000"/>
          </a:xfrm>
        </p:grpSpPr>
        <p:sp>
          <p:nvSpPr>
            <p:cNvPr id="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97644" y="24654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16844" y="24654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83644" y="23892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488444" y="3913294"/>
            <a:ext cx="1524000" cy="228600"/>
            <a:chOff x="1828800" y="3733800"/>
            <a:chExt cx="1524000" cy="228600"/>
          </a:xfrm>
        </p:grpSpPr>
        <p:sp>
          <p:nvSpPr>
            <p:cNvPr id="31" name="Rectangle 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086938" y="36846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82411" y="2922694"/>
            <a:ext cx="658633" cy="609600"/>
            <a:chOff x="3075167" y="2286000"/>
            <a:chExt cx="658633" cy="609600"/>
          </a:xfrm>
        </p:grpSpPr>
        <p:sp>
          <p:nvSpPr>
            <p:cNvPr id="37" name="Oval 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51972" y="2922694"/>
            <a:ext cx="531549" cy="533400"/>
            <a:chOff x="2057400" y="2438400"/>
            <a:chExt cx="379678" cy="381000"/>
          </a:xfrm>
        </p:grpSpPr>
        <p:sp>
          <p:nvSpPr>
            <p:cNvPr id="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336044" y="24654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55244" y="24654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622044" y="23892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926844" y="3913294"/>
            <a:ext cx="1524000" cy="228600"/>
            <a:chOff x="1828800" y="3733800"/>
            <a:chExt cx="1524000" cy="228600"/>
          </a:xfrm>
        </p:grpSpPr>
        <p:sp>
          <p:nvSpPr>
            <p:cNvPr id="55" name="Rectangle 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525338" y="36846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020811" y="2922694"/>
            <a:ext cx="658633" cy="609600"/>
            <a:chOff x="3075167" y="2286000"/>
            <a:chExt cx="658633" cy="609600"/>
          </a:xfrm>
        </p:grpSpPr>
        <p:sp>
          <p:nvSpPr>
            <p:cNvPr id="61" name="Oval 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990372" y="2922694"/>
            <a:ext cx="531549" cy="533400"/>
            <a:chOff x="2057400" y="2438400"/>
            <a:chExt cx="379678" cy="381000"/>
          </a:xfrm>
        </p:grpSpPr>
        <p:sp>
          <p:nvSpPr>
            <p:cNvPr id="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774444" y="24654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93644" y="24654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2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44" y="13941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Connector 83"/>
          <p:cNvCxnSpPr/>
          <p:nvPr/>
        </p:nvCxnSpPr>
        <p:spPr>
          <a:xfrm>
            <a:off x="6231644" y="208449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4039925" y="2581116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1583445" y="2337467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822949" y="34948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4906538" y="35659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6254892" y="34948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1378092" y="34948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343648" y="35659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466848" y="35659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6418915" y="1813274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94956" y="2056419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5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5" grpId="0" animBg="1"/>
      <p:bldP spid="86" grpId="0" animBg="1"/>
      <p:bldP spid="87" grpId="0" animBg="1"/>
      <p:bldP spid="90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4572000"/>
            <a:ext cx="8604658" cy="24384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Causal consistency:  Lazy replication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Trades off </a:t>
            </a:r>
            <a:r>
              <a:rPr lang="en-US" sz="2400" dirty="0" smtClean="0"/>
              <a:t>consistency for low-latency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Maintain local ordering when replicating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Operations may be lost if failure before replication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/>
              <a:t>Implications of laziness on consistency</a:t>
            </a:r>
            <a:endParaRPr lang="en-US" sz="3800" dirty="0"/>
          </a:p>
        </p:txBody>
      </p:sp>
      <p:sp>
        <p:nvSpPr>
          <p:cNvPr id="5" name="Rounded Rectangle 4"/>
          <p:cNvSpPr/>
          <p:nvPr/>
        </p:nvSpPr>
        <p:spPr>
          <a:xfrm>
            <a:off x="745244" y="23892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50044" y="3913294"/>
            <a:ext cx="1524000" cy="228600"/>
            <a:chOff x="1828800" y="3733800"/>
            <a:chExt cx="1524000" cy="228600"/>
          </a:xfrm>
        </p:grpSpPr>
        <p:sp>
          <p:nvSpPr>
            <p:cNvPr id="7" name="Rectangle 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8538" y="36846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144011" y="2922694"/>
            <a:ext cx="658633" cy="609600"/>
            <a:chOff x="3075167" y="2286000"/>
            <a:chExt cx="658633" cy="609600"/>
          </a:xfrm>
        </p:grpSpPr>
        <p:sp>
          <p:nvSpPr>
            <p:cNvPr id="13" name="Oval 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3598454" y="22891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113572" y="2922694"/>
            <a:ext cx="531549" cy="533400"/>
            <a:chOff x="2057400" y="2438400"/>
            <a:chExt cx="379678" cy="381000"/>
          </a:xfrm>
        </p:grpSpPr>
        <p:sp>
          <p:nvSpPr>
            <p:cNvPr id="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16844" y="24654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83644" y="23892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488444" y="3913294"/>
            <a:ext cx="1524000" cy="228600"/>
            <a:chOff x="1828800" y="3733800"/>
            <a:chExt cx="1524000" cy="228600"/>
          </a:xfrm>
        </p:grpSpPr>
        <p:sp>
          <p:nvSpPr>
            <p:cNvPr id="31" name="Rectangle 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086938" y="36846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582411" y="2922694"/>
            <a:ext cx="658633" cy="609600"/>
            <a:chOff x="3075167" y="2286000"/>
            <a:chExt cx="658633" cy="609600"/>
          </a:xfrm>
        </p:grpSpPr>
        <p:sp>
          <p:nvSpPr>
            <p:cNvPr id="37" name="Oval 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51972" y="2922694"/>
            <a:ext cx="531549" cy="533400"/>
            <a:chOff x="2057400" y="2438400"/>
            <a:chExt cx="379678" cy="381000"/>
          </a:xfrm>
        </p:grpSpPr>
        <p:sp>
          <p:nvSpPr>
            <p:cNvPr id="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555244" y="24654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622044" y="23892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926844" y="3913294"/>
            <a:ext cx="1524000" cy="228600"/>
            <a:chOff x="1828800" y="3733800"/>
            <a:chExt cx="1524000" cy="228600"/>
          </a:xfrm>
        </p:grpSpPr>
        <p:sp>
          <p:nvSpPr>
            <p:cNvPr id="55" name="Rectangle 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525338" y="36846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7020811" y="2922694"/>
            <a:ext cx="658633" cy="609600"/>
            <a:chOff x="3075167" y="2286000"/>
            <a:chExt cx="658633" cy="609600"/>
          </a:xfrm>
        </p:grpSpPr>
        <p:sp>
          <p:nvSpPr>
            <p:cNvPr id="61" name="Oval 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990372" y="2922694"/>
            <a:ext cx="531549" cy="533400"/>
            <a:chOff x="2057400" y="2438400"/>
            <a:chExt cx="379678" cy="381000"/>
          </a:xfrm>
        </p:grpSpPr>
        <p:sp>
          <p:nvSpPr>
            <p:cNvPr id="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993644" y="24654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2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644" y="13941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4" name="Straight Connector 83"/>
          <p:cNvCxnSpPr/>
          <p:nvPr/>
        </p:nvCxnSpPr>
        <p:spPr>
          <a:xfrm>
            <a:off x="6231644" y="208449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4039925" y="2581116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1583445" y="2337467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822949" y="34948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4906538" y="35659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Freeform 88"/>
          <p:cNvSpPr/>
          <p:nvPr/>
        </p:nvSpPr>
        <p:spPr>
          <a:xfrm>
            <a:off x="6254892" y="34948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1378092" y="34948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7343648" y="35659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2466848" y="35659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6418915" y="1813274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794956" y="2056419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54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5" grpId="0" animBg="1"/>
      <p:bldP spid="86" grpId="0" animBg="1"/>
      <p:bldP spid="87" grpId="0" animBg="1"/>
      <p:bldP spid="90" grpId="0" animBg="1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263869"/>
            <a:ext cx="7772400" cy="1476857"/>
          </a:xfrm>
        </p:spPr>
        <p:txBody>
          <a:bodyPr/>
          <a:lstStyle/>
          <a:p>
            <a:r>
              <a:rPr lang="en-US" sz="3200" i="1" dirty="0"/>
              <a:t>Don't Settle for Eventual: Scalable Causal Consistency for Wide-Area Storage with </a:t>
            </a:r>
            <a:r>
              <a:rPr lang="en-US" sz="3200" i="1" dirty="0" smtClean="0"/>
              <a:t>COPS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225636"/>
            <a:ext cx="7772400" cy="13577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W. Lloyd</a:t>
            </a:r>
            <a:r>
              <a:rPr lang="en-US" sz="2400" dirty="0"/>
              <a:t>, </a:t>
            </a:r>
            <a:r>
              <a:rPr lang="en-US" sz="2400" dirty="0" smtClean="0"/>
              <a:t>M. Freedman</a:t>
            </a:r>
            <a:r>
              <a:rPr lang="en-US" sz="2400" dirty="0"/>
              <a:t>, </a:t>
            </a:r>
            <a:r>
              <a:rPr lang="en-US" sz="2400" dirty="0" smtClean="0"/>
              <a:t>M. Kaminsky</a:t>
            </a:r>
            <a:r>
              <a:rPr lang="en-US" sz="2400" dirty="0"/>
              <a:t>, </a:t>
            </a:r>
            <a:r>
              <a:rPr lang="en-US" sz="2400" dirty="0" smtClean="0"/>
              <a:t>D. Andersen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SOSP 2011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BlankMap-USA-states.PNG"/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246" y="1375468"/>
            <a:ext cx="9171246" cy="557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" name="Freeform 142"/>
          <p:cNvSpPr/>
          <p:nvPr/>
        </p:nvSpPr>
        <p:spPr>
          <a:xfrm>
            <a:off x="107104" y="5322739"/>
            <a:ext cx="3457928" cy="1625294"/>
          </a:xfrm>
          <a:custGeom>
            <a:avLst/>
            <a:gdLst>
              <a:gd name="connsiteX0" fmla="*/ 107104 w 3457928"/>
              <a:gd name="connsiteY0" fmla="*/ 0 h 1744143"/>
              <a:gd name="connsiteX1" fmla="*/ 1193444 w 3457928"/>
              <a:gd name="connsiteY1" fmla="*/ 0 h 1744143"/>
              <a:gd name="connsiteX2" fmla="*/ 1881969 w 3457928"/>
              <a:gd name="connsiteY2" fmla="*/ 474284 h 1744143"/>
              <a:gd name="connsiteX3" fmla="*/ 2325686 w 3457928"/>
              <a:gd name="connsiteY3" fmla="*/ 611980 h 1744143"/>
              <a:gd name="connsiteX4" fmla="*/ 2983610 w 3457928"/>
              <a:gd name="connsiteY4" fmla="*/ 902670 h 1744143"/>
              <a:gd name="connsiteX5" fmla="*/ 3457928 w 3457928"/>
              <a:gd name="connsiteY5" fmla="*/ 1269858 h 1744143"/>
              <a:gd name="connsiteX6" fmla="*/ 3396725 w 3457928"/>
              <a:gd name="connsiteY6" fmla="*/ 1698244 h 1744143"/>
              <a:gd name="connsiteX7" fmla="*/ 2631697 w 3457928"/>
              <a:gd name="connsiteY7" fmla="*/ 1744143 h 1744143"/>
              <a:gd name="connsiteX8" fmla="*/ 1193444 w 3457928"/>
              <a:gd name="connsiteY8" fmla="*/ 1713544 h 1744143"/>
              <a:gd name="connsiteX9" fmla="*/ 0 w 3457928"/>
              <a:gd name="connsiteY9" fmla="*/ 1682945 h 1744143"/>
              <a:gd name="connsiteX10" fmla="*/ 45902 w 3457928"/>
              <a:gd name="connsiteY10" fmla="*/ 0 h 1744143"/>
              <a:gd name="connsiteX11" fmla="*/ 107104 w 3457928"/>
              <a:gd name="connsiteY11" fmla="*/ 0 h 174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7928" h="1744143">
                <a:moveTo>
                  <a:pt x="107104" y="0"/>
                </a:moveTo>
                <a:lnTo>
                  <a:pt x="1193444" y="0"/>
                </a:lnTo>
                <a:lnTo>
                  <a:pt x="1881969" y="474284"/>
                </a:lnTo>
                <a:lnTo>
                  <a:pt x="2325686" y="611980"/>
                </a:lnTo>
                <a:lnTo>
                  <a:pt x="2983610" y="902670"/>
                </a:lnTo>
                <a:lnTo>
                  <a:pt x="3457928" y="1269858"/>
                </a:lnTo>
                <a:lnTo>
                  <a:pt x="3396725" y="1698244"/>
                </a:lnTo>
                <a:lnTo>
                  <a:pt x="2631697" y="1744143"/>
                </a:lnTo>
                <a:lnTo>
                  <a:pt x="1193444" y="1713544"/>
                </a:lnTo>
                <a:lnTo>
                  <a:pt x="0" y="1682945"/>
                </a:lnTo>
                <a:lnTo>
                  <a:pt x="45902" y="0"/>
                </a:lnTo>
                <a:lnTo>
                  <a:pt x="1071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168" name="Title 1"/>
          <p:cNvSpPr>
            <a:spLocks noGrp="1"/>
          </p:cNvSpPr>
          <p:nvPr>
            <p:ph type="title"/>
          </p:nvPr>
        </p:nvSpPr>
        <p:spPr>
          <a:xfrm>
            <a:off x="347472" y="1828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Wide-Area Storage: Serve </a:t>
            </a:r>
            <a:r>
              <a:rPr lang="en-US" sz="3800" dirty="0" err="1" smtClean="0">
                <a:latin typeface="Arial" charset="0"/>
                <a:ea typeface="Arial" charset="0"/>
                <a:cs typeface="Arial" charset="0"/>
              </a:rPr>
              <a:t>reqs</a:t>
            </a:r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 quickly</a:t>
            </a:r>
            <a:endParaRPr lang="en-US" sz="3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70821" y="2100114"/>
            <a:ext cx="7895325" cy="3690036"/>
            <a:chOff x="770821" y="2100114"/>
            <a:chExt cx="7895325" cy="3690036"/>
          </a:xfrm>
        </p:grpSpPr>
        <p:grpSp>
          <p:nvGrpSpPr>
            <p:cNvPr id="15" name="Group 14"/>
            <p:cNvGrpSpPr/>
            <p:nvPr/>
          </p:nvGrpSpPr>
          <p:grpSpPr>
            <a:xfrm>
              <a:off x="1016000" y="2100114"/>
              <a:ext cx="1129477" cy="853171"/>
              <a:chOff x="1016000" y="2100114"/>
              <a:chExt cx="1129477" cy="853171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1866077" y="2100114"/>
                <a:ext cx="279400" cy="279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1016000" y="2311400"/>
                <a:ext cx="862777" cy="641885"/>
                <a:chOff x="927100" y="2273300"/>
                <a:chExt cx="965200" cy="718085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 flipH="1">
                  <a:off x="965200" y="2349500"/>
                  <a:ext cx="927100" cy="64188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10800000" flipH="1">
                  <a:off x="927100" y="2273300"/>
                  <a:ext cx="927100" cy="64188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/>
            <p:cNvGrpSpPr/>
            <p:nvPr/>
          </p:nvGrpSpPr>
          <p:grpSpPr>
            <a:xfrm rot="907609">
              <a:off x="1382344" y="2443991"/>
              <a:ext cx="1129477" cy="853171"/>
              <a:chOff x="1016000" y="2100114"/>
              <a:chExt cx="1129477" cy="85317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866077" y="2100114"/>
                <a:ext cx="279400" cy="279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1016000" y="2311400"/>
                <a:ext cx="862777" cy="641885"/>
                <a:chOff x="927100" y="2273300"/>
                <a:chExt cx="965200" cy="718085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H="1">
                  <a:off x="965200" y="2349500"/>
                  <a:ext cx="927100" cy="64188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rot="10800000" flipH="1">
                  <a:off x="927100" y="2273300"/>
                  <a:ext cx="927100" cy="641885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Oval 34"/>
            <p:cNvSpPr/>
            <p:nvPr/>
          </p:nvSpPr>
          <p:spPr>
            <a:xfrm rot="907609">
              <a:off x="4297025" y="2984900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 rot="19390283">
              <a:off x="3569307" y="3567630"/>
              <a:ext cx="1412797" cy="1451142"/>
              <a:chOff x="934390" y="2277295"/>
              <a:chExt cx="928750" cy="698109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936040" y="2333519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 flipH="1">
                <a:off x="934390" y="2277295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 rot="19390283">
              <a:off x="770821" y="3633325"/>
              <a:ext cx="610976" cy="728269"/>
              <a:chOff x="927100" y="2273300"/>
              <a:chExt cx="965200" cy="718085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10800000" flipH="1">
                <a:off x="927100" y="22733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/>
            <p:cNvSpPr/>
            <p:nvPr/>
          </p:nvSpPr>
          <p:spPr>
            <a:xfrm rot="907609">
              <a:off x="876300" y="4489200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 rot="16390965">
              <a:off x="3091718" y="4866433"/>
              <a:ext cx="611745" cy="742102"/>
              <a:chOff x="925885" y="2259660"/>
              <a:chExt cx="966415" cy="7317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10800000" flipH="1">
                <a:off x="925885" y="2259660"/>
                <a:ext cx="927101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/>
            <p:cNvSpPr/>
            <p:nvPr/>
          </p:nvSpPr>
          <p:spPr>
            <a:xfrm rot="907609">
              <a:off x="2884286" y="4605525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 rot="2700000">
              <a:off x="5085333" y="5110730"/>
              <a:ext cx="630570" cy="728269"/>
              <a:chOff x="896146" y="2273300"/>
              <a:chExt cx="996154" cy="718085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10800000" flipH="1">
                <a:off x="896146" y="2273300"/>
                <a:ext cx="927101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49"/>
            <p:cNvSpPr/>
            <p:nvPr/>
          </p:nvSpPr>
          <p:spPr>
            <a:xfrm rot="8816644">
              <a:off x="5917576" y="5332813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 rot="9237480">
              <a:off x="7314633" y="3936770"/>
              <a:ext cx="610976" cy="728269"/>
              <a:chOff x="927100" y="2273300"/>
              <a:chExt cx="965200" cy="718085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10800000" flipH="1">
                <a:off x="927100" y="22733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Oval 53"/>
            <p:cNvSpPr/>
            <p:nvPr/>
          </p:nvSpPr>
          <p:spPr>
            <a:xfrm rot="14587664">
              <a:off x="7363612" y="4752536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 rot="9237480">
              <a:off x="8286940" y="2665673"/>
              <a:ext cx="379206" cy="434240"/>
              <a:chOff x="801349" y="2206853"/>
              <a:chExt cx="1090951" cy="784532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H="1">
                <a:off x="965200" y="2349500"/>
                <a:ext cx="927100" cy="64188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rot="10800000" flipH="1">
                <a:off x="801349" y="2206853"/>
                <a:ext cx="927101" cy="641884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/>
            <p:cNvSpPr/>
            <p:nvPr/>
          </p:nvSpPr>
          <p:spPr>
            <a:xfrm rot="14587664">
              <a:off x="8359338" y="2302017"/>
              <a:ext cx="279400" cy="279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850" y="2715769"/>
            <a:ext cx="8785261" cy="3516437"/>
            <a:chOff x="50850" y="2715769"/>
            <a:chExt cx="8785261" cy="3516437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50" y="2715769"/>
              <a:ext cx="1501301" cy="995037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0100" y="5237169"/>
              <a:ext cx="1501301" cy="99503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61" b="89990" l="10000" r="9443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34810" y="3066566"/>
              <a:ext cx="1501301" cy="995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6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8288"/>
            <a:ext cx="8229600" cy="1143000"/>
          </a:xfrm>
        </p:spPr>
        <p:txBody>
          <a:bodyPr/>
          <a:lstStyle/>
          <a:p>
            <a:r>
              <a:rPr lang="en-US" dirty="0" smtClean="0"/>
              <a:t>Inside </a:t>
            </a:r>
            <a:r>
              <a:rPr lang="en-US" dirty="0"/>
              <a:t>t</a:t>
            </a:r>
            <a:r>
              <a:rPr lang="en-US" dirty="0" smtClean="0"/>
              <a:t>he Datacenter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000" y="1926164"/>
            <a:ext cx="821267" cy="8212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3734" y="1693331"/>
            <a:ext cx="4250266" cy="4250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000" y="1788713"/>
            <a:ext cx="172720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u="sng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Web Tier</a:t>
            </a:r>
            <a:endParaRPr lang="en-US" sz="2400" u="sng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8798" y="1788713"/>
            <a:ext cx="228600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u="sng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Storage Tier</a:t>
            </a:r>
            <a:endParaRPr lang="en-US" sz="2400" u="sng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607736" y="2552698"/>
            <a:ext cx="1524000" cy="2181584"/>
            <a:chOff x="2607736" y="2552698"/>
            <a:chExt cx="1524000" cy="2181584"/>
          </a:xfrm>
        </p:grpSpPr>
        <p:sp>
          <p:nvSpPr>
            <p:cNvPr id="9" name="Rectangle 8"/>
            <p:cNvSpPr/>
            <p:nvPr/>
          </p:nvSpPr>
          <p:spPr>
            <a:xfrm>
              <a:off x="2607736" y="2552698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07736" y="3355617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07736" y="4158536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607736" y="4961454"/>
            <a:ext cx="1524000" cy="5757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90531" y="2552698"/>
            <a:ext cx="1625600" cy="2984502"/>
            <a:chOff x="4690531" y="2552698"/>
            <a:chExt cx="1625600" cy="2984502"/>
          </a:xfrm>
        </p:grpSpPr>
        <p:sp>
          <p:nvSpPr>
            <p:cNvPr id="13" name="Oval 12"/>
            <p:cNvSpPr/>
            <p:nvPr/>
          </p:nvSpPr>
          <p:spPr>
            <a:xfrm>
              <a:off x="4690531" y="2552698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0" dirty="0" smtClean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rPr>
                <a:t>A-F</a:t>
              </a:r>
              <a:endParaRPr lang="en-US" sz="2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690531" y="3355617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0" dirty="0" smtClean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rPr>
                <a:t>G-L</a:t>
              </a:r>
              <a:endParaRPr lang="en-US" sz="2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690531" y="4158536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0" dirty="0" smtClean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rPr>
                <a:t>M-R</a:t>
              </a:r>
              <a:endParaRPr lang="en-US" sz="2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690531" y="4961454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200" b="0" dirty="0" smtClean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rPr>
                <a:t>S-Z</a:t>
              </a:r>
              <a:endParaRPr lang="en-US" sz="22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12927" y="3146268"/>
            <a:ext cx="2286000" cy="1619903"/>
            <a:chOff x="7212927" y="3146268"/>
            <a:chExt cx="2286000" cy="1619903"/>
          </a:xfrm>
        </p:grpSpPr>
        <p:grpSp>
          <p:nvGrpSpPr>
            <p:cNvPr id="34" name="Group 33"/>
            <p:cNvGrpSpPr/>
            <p:nvPr/>
          </p:nvGrpSpPr>
          <p:grpSpPr>
            <a:xfrm>
              <a:off x="7714396" y="3557905"/>
              <a:ext cx="1252885" cy="1208266"/>
              <a:chOff x="2247578" y="1693331"/>
              <a:chExt cx="4407220" cy="425026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353734" y="1693331"/>
                <a:ext cx="4250266" cy="425026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247578" y="1898133"/>
                <a:ext cx="2055986" cy="5232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00" dirty="0" smtClean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Web Tier</a:t>
                </a:r>
                <a:endParaRPr lang="en-US" sz="6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68798" y="1898134"/>
                <a:ext cx="2286000" cy="52322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00" dirty="0" smtClean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Storage Tier</a:t>
                </a:r>
                <a:endParaRPr lang="en-US" sz="6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607736" y="2552698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07736" y="3355617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607736" y="4158536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07736" y="4961454"/>
                <a:ext cx="1524000" cy="5757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4690531" y="2552698"/>
                <a:ext cx="1625600" cy="57574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smtClean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A-F</a:t>
                </a:r>
                <a:endParaRPr lang="en-US" sz="1800" b="0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690531" y="3355617"/>
                <a:ext cx="1625600" cy="57574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smtClean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G-L</a:t>
                </a:r>
                <a:endParaRPr lang="en-US" sz="1800" b="0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690531" y="4158536"/>
                <a:ext cx="1625600" cy="57574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smtClean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M-R</a:t>
                </a:r>
                <a:endParaRPr lang="en-US" sz="1800" b="0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4690531" y="4961454"/>
                <a:ext cx="1625600" cy="57574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smtClean="0">
                    <a:solidFill>
                      <a:prstClr val="white"/>
                    </a:solidFill>
                    <a:latin typeface="Arial" charset="0"/>
                    <a:ea typeface="Arial" charset="0"/>
                    <a:cs typeface="Arial" charset="0"/>
                  </a:rPr>
                  <a:t>S-Z</a:t>
                </a:r>
                <a:endParaRPr lang="en-US" sz="1800" b="0" dirty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7212927" y="3146268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Remote DC</a:t>
              </a:r>
              <a:endParaRPr lang="en-US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738232" y="2543904"/>
            <a:ext cx="2286000" cy="2705423"/>
            <a:chOff x="5738232" y="2543904"/>
            <a:chExt cx="2286000" cy="2705423"/>
          </a:xfrm>
        </p:grpSpPr>
        <p:cxnSp>
          <p:nvCxnSpPr>
            <p:cNvPr id="18" name="Straight Arrow Connector 17"/>
            <p:cNvCxnSpPr>
              <a:stCxn id="13" idx="6"/>
            </p:cNvCxnSpPr>
            <p:nvPr/>
          </p:nvCxnSpPr>
          <p:spPr>
            <a:xfrm>
              <a:off x="6316131" y="2840571"/>
              <a:ext cx="1225559" cy="493190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316131" y="3662151"/>
              <a:ext cx="1225559" cy="140055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6316131" y="4258714"/>
              <a:ext cx="1225559" cy="197561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6" idx="6"/>
            </p:cNvCxnSpPr>
            <p:nvPr/>
          </p:nvCxnSpPr>
          <p:spPr>
            <a:xfrm flipV="1">
              <a:off x="6316131" y="4650640"/>
              <a:ext cx="1225559" cy="598687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 rot="1324738">
              <a:off x="5738232" y="2543904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0" dirty="0" smtClean="0">
                  <a:solidFill>
                    <a:srgbClr val="8064A2">
                      <a:lumMod val="50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Replication</a:t>
              </a:r>
              <a:endParaRPr lang="en-US" sz="2400" b="0" dirty="0">
                <a:solidFill>
                  <a:srgbClr val="8064A2">
                    <a:lumMod val="50000"/>
                  </a:srgb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9" name="Straight Arrow Connector 18"/>
          <p:cNvCxnSpPr>
            <a:stCxn id="9" idx="3"/>
            <a:endCxn id="13" idx="2"/>
          </p:cNvCxnSpPr>
          <p:nvPr/>
        </p:nvCxnSpPr>
        <p:spPr>
          <a:xfrm>
            <a:off x="4131736" y="2840571"/>
            <a:ext cx="558795" cy="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4131736" y="2900011"/>
            <a:ext cx="796859" cy="2349316"/>
            <a:chOff x="4131736" y="2900011"/>
            <a:chExt cx="796859" cy="2349316"/>
          </a:xfrm>
        </p:grpSpPr>
        <p:cxnSp>
          <p:nvCxnSpPr>
            <p:cNvPr id="46" name="Straight Arrow Connector 45"/>
            <p:cNvCxnSpPr>
              <a:endCxn id="16" idx="2"/>
            </p:cNvCxnSpPr>
            <p:nvPr/>
          </p:nvCxnSpPr>
          <p:spPr>
            <a:xfrm>
              <a:off x="4132994" y="3009251"/>
              <a:ext cx="557537" cy="224007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14" idx="1"/>
            </p:cNvCxnSpPr>
            <p:nvPr/>
          </p:nvCxnSpPr>
          <p:spPr>
            <a:xfrm>
              <a:off x="4131736" y="2900011"/>
              <a:ext cx="796859" cy="53992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131736" y="2908846"/>
              <a:ext cx="558795" cy="75330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131736" y="3009251"/>
              <a:ext cx="656575" cy="128914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/>
          <p:nvPr/>
        </p:nvCxnSpPr>
        <p:spPr>
          <a:xfrm>
            <a:off x="1075267" y="2341866"/>
            <a:ext cx="1532469" cy="405565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2743200" y="2609134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-50802" y="-219168"/>
            <a:ext cx="9285675" cy="7077168"/>
          </a:xfrm>
          <a:custGeom>
            <a:avLst/>
            <a:gdLst>
              <a:gd name="connsiteX0" fmla="*/ 6609215 w 9285675"/>
              <a:gd name="connsiteY0" fmla="*/ 1843365 h 6977477"/>
              <a:gd name="connsiteX1" fmla="*/ 4424351 w 9285675"/>
              <a:gd name="connsiteY1" fmla="*/ 1843365 h 6977477"/>
              <a:gd name="connsiteX2" fmla="*/ 4465317 w 9285675"/>
              <a:gd name="connsiteY2" fmla="*/ 5871458 h 6977477"/>
              <a:gd name="connsiteX3" fmla="*/ 6540938 w 9285675"/>
              <a:gd name="connsiteY3" fmla="*/ 5885113 h 6977477"/>
              <a:gd name="connsiteX4" fmla="*/ 7715303 w 9285675"/>
              <a:gd name="connsiteY4" fmla="*/ 5024876 h 6977477"/>
              <a:gd name="connsiteX5" fmla="*/ 7715303 w 9285675"/>
              <a:gd name="connsiteY5" fmla="*/ 2771874 h 6977477"/>
              <a:gd name="connsiteX6" fmla="*/ 6718459 w 9285675"/>
              <a:gd name="connsiteY6" fmla="*/ 1843365 h 6977477"/>
              <a:gd name="connsiteX7" fmla="*/ 6704803 w 9285675"/>
              <a:gd name="connsiteY7" fmla="*/ 27309 h 6977477"/>
              <a:gd name="connsiteX8" fmla="*/ 9285675 w 9285675"/>
              <a:gd name="connsiteY8" fmla="*/ 54618 h 6977477"/>
              <a:gd name="connsiteX9" fmla="*/ 9285675 w 9285675"/>
              <a:gd name="connsiteY9" fmla="*/ 6977477 h 6977477"/>
              <a:gd name="connsiteX10" fmla="*/ 0 w 9285675"/>
              <a:gd name="connsiteY10" fmla="*/ 6963823 h 6977477"/>
              <a:gd name="connsiteX11" fmla="*/ 54621 w 9285675"/>
              <a:gd name="connsiteY11" fmla="*/ 0 h 6977477"/>
              <a:gd name="connsiteX12" fmla="*/ 6595560 w 9285675"/>
              <a:gd name="connsiteY12" fmla="*/ 0 h 6977477"/>
              <a:gd name="connsiteX13" fmla="*/ 6527283 w 9285675"/>
              <a:gd name="connsiteY13" fmla="*/ 1761437 h 6977477"/>
              <a:gd name="connsiteX14" fmla="*/ 6609215 w 9285675"/>
              <a:gd name="connsiteY14" fmla="*/ 1843365 h 6977477"/>
              <a:gd name="connsiteX0" fmla="*/ 6609215 w 9285675"/>
              <a:gd name="connsiteY0" fmla="*/ 1843365 h 6977477"/>
              <a:gd name="connsiteX1" fmla="*/ 4424351 w 9285675"/>
              <a:gd name="connsiteY1" fmla="*/ 1843365 h 6977477"/>
              <a:gd name="connsiteX2" fmla="*/ 4465317 w 9285675"/>
              <a:gd name="connsiteY2" fmla="*/ 5871458 h 6977477"/>
              <a:gd name="connsiteX3" fmla="*/ 6540938 w 9285675"/>
              <a:gd name="connsiteY3" fmla="*/ 5885113 h 6977477"/>
              <a:gd name="connsiteX4" fmla="*/ 7715303 w 9285675"/>
              <a:gd name="connsiteY4" fmla="*/ 5024876 h 6977477"/>
              <a:gd name="connsiteX5" fmla="*/ 7715303 w 9285675"/>
              <a:gd name="connsiteY5" fmla="*/ 2771874 h 6977477"/>
              <a:gd name="connsiteX6" fmla="*/ 6718459 w 9285675"/>
              <a:gd name="connsiteY6" fmla="*/ 1843365 h 6977477"/>
              <a:gd name="connsiteX7" fmla="*/ 6704803 w 9285675"/>
              <a:gd name="connsiteY7" fmla="*/ 27309 h 6977477"/>
              <a:gd name="connsiteX8" fmla="*/ 9285675 w 9285675"/>
              <a:gd name="connsiteY8" fmla="*/ 54618 h 6977477"/>
              <a:gd name="connsiteX9" fmla="*/ 9285675 w 9285675"/>
              <a:gd name="connsiteY9" fmla="*/ 6977477 h 6977477"/>
              <a:gd name="connsiteX10" fmla="*/ 0 w 9285675"/>
              <a:gd name="connsiteY10" fmla="*/ 6963823 h 6977477"/>
              <a:gd name="connsiteX11" fmla="*/ 54621 w 9285675"/>
              <a:gd name="connsiteY11" fmla="*/ 0 h 6977477"/>
              <a:gd name="connsiteX12" fmla="*/ 6595560 w 9285675"/>
              <a:gd name="connsiteY12" fmla="*/ 0 h 6977477"/>
              <a:gd name="connsiteX13" fmla="*/ 6609215 w 9285675"/>
              <a:gd name="connsiteY13" fmla="*/ 1843365 h 6977477"/>
              <a:gd name="connsiteX0" fmla="*/ 6583815 w 9285675"/>
              <a:gd name="connsiteY0" fmla="*/ 1843365 h 6977477"/>
              <a:gd name="connsiteX1" fmla="*/ 4424351 w 9285675"/>
              <a:gd name="connsiteY1" fmla="*/ 1843365 h 6977477"/>
              <a:gd name="connsiteX2" fmla="*/ 4465317 w 9285675"/>
              <a:gd name="connsiteY2" fmla="*/ 5871458 h 6977477"/>
              <a:gd name="connsiteX3" fmla="*/ 6540938 w 9285675"/>
              <a:gd name="connsiteY3" fmla="*/ 5885113 h 6977477"/>
              <a:gd name="connsiteX4" fmla="*/ 7715303 w 9285675"/>
              <a:gd name="connsiteY4" fmla="*/ 5024876 h 6977477"/>
              <a:gd name="connsiteX5" fmla="*/ 7715303 w 9285675"/>
              <a:gd name="connsiteY5" fmla="*/ 2771874 h 6977477"/>
              <a:gd name="connsiteX6" fmla="*/ 6718459 w 9285675"/>
              <a:gd name="connsiteY6" fmla="*/ 1843365 h 6977477"/>
              <a:gd name="connsiteX7" fmla="*/ 6704803 w 9285675"/>
              <a:gd name="connsiteY7" fmla="*/ 27309 h 6977477"/>
              <a:gd name="connsiteX8" fmla="*/ 9285675 w 9285675"/>
              <a:gd name="connsiteY8" fmla="*/ 54618 h 6977477"/>
              <a:gd name="connsiteX9" fmla="*/ 9285675 w 9285675"/>
              <a:gd name="connsiteY9" fmla="*/ 6977477 h 6977477"/>
              <a:gd name="connsiteX10" fmla="*/ 0 w 9285675"/>
              <a:gd name="connsiteY10" fmla="*/ 6963823 h 6977477"/>
              <a:gd name="connsiteX11" fmla="*/ 54621 w 9285675"/>
              <a:gd name="connsiteY11" fmla="*/ 0 h 6977477"/>
              <a:gd name="connsiteX12" fmla="*/ 6595560 w 9285675"/>
              <a:gd name="connsiteY12" fmla="*/ 0 h 6977477"/>
              <a:gd name="connsiteX13" fmla="*/ 6583815 w 9285675"/>
              <a:gd name="connsiteY13" fmla="*/ 1843365 h 6977477"/>
              <a:gd name="connsiteX0" fmla="*/ 6583815 w 9285675"/>
              <a:gd name="connsiteY0" fmla="*/ 1843365 h 6977477"/>
              <a:gd name="connsiteX1" fmla="*/ 4424351 w 9285675"/>
              <a:gd name="connsiteY1" fmla="*/ 1843365 h 6977477"/>
              <a:gd name="connsiteX2" fmla="*/ 4465317 w 9285675"/>
              <a:gd name="connsiteY2" fmla="*/ 5871458 h 6977477"/>
              <a:gd name="connsiteX3" fmla="*/ 6540938 w 9285675"/>
              <a:gd name="connsiteY3" fmla="*/ 5885113 h 6977477"/>
              <a:gd name="connsiteX4" fmla="*/ 7715303 w 9285675"/>
              <a:gd name="connsiteY4" fmla="*/ 5024876 h 6977477"/>
              <a:gd name="connsiteX5" fmla="*/ 7715303 w 9285675"/>
              <a:gd name="connsiteY5" fmla="*/ 2771874 h 6977477"/>
              <a:gd name="connsiteX6" fmla="*/ 6718459 w 9285675"/>
              <a:gd name="connsiteY6" fmla="*/ 1843365 h 6977477"/>
              <a:gd name="connsiteX7" fmla="*/ 6704803 w 9285675"/>
              <a:gd name="connsiteY7" fmla="*/ 27309 h 6977477"/>
              <a:gd name="connsiteX8" fmla="*/ 9285675 w 9285675"/>
              <a:gd name="connsiteY8" fmla="*/ 54618 h 6977477"/>
              <a:gd name="connsiteX9" fmla="*/ 9285675 w 9285675"/>
              <a:gd name="connsiteY9" fmla="*/ 6977477 h 6977477"/>
              <a:gd name="connsiteX10" fmla="*/ 0 w 9285675"/>
              <a:gd name="connsiteY10" fmla="*/ 6963823 h 6977477"/>
              <a:gd name="connsiteX11" fmla="*/ 54621 w 9285675"/>
              <a:gd name="connsiteY11" fmla="*/ 0 h 6977477"/>
              <a:gd name="connsiteX12" fmla="*/ 6589210 w 9285675"/>
              <a:gd name="connsiteY12" fmla="*/ 6350 h 6977477"/>
              <a:gd name="connsiteX13" fmla="*/ 6583815 w 9285675"/>
              <a:gd name="connsiteY13" fmla="*/ 1843365 h 6977477"/>
              <a:gd name="connsiteX0" fmla="*/ 6583815 w 9285675"/>
              <a:gd name="connsiteY0" fmla="*/ 1875115 h 7009227"/>
              <a:gd name="connsiteX1" fmla="*/ 4424351 w 9285675"/>
              <a:gd name="connsiteY1" fmla="*/ 1875115 h 7009227"/>
              <a:gd name="connsiteX2" fmla="*/ 4465317 w 9285675"/>
              <a:gd name="connsiteY2" fmla="*/ 5903208 h 7009227"/>
              <a:gd name="connsiteX3" fmla="*/ 6540938 w 9285675"/>
              <a:gd name="connsiteY3" fmla="*/ 5916863 h 7009227"/>
              <a:gd name="connsiteX4" fmla="*/ 7715303 w 9285675"/>
              <a:gd name="connsiteY4" fmla="*/ 5056626 h 7009227"/>
              <a:gd name="connsiteX5" fmla="*/ 7715303 w 9285675"/>
              <a:gd name="connsiteY5" fmla="*/ 2803624 h 7009227"/>
              <a:gd name="connsiteX6" fmla="*/ 6718459 w 9285675"/>
              <a:gd name="connsiteY6" fmla="*/ 1875115 h 7009227"/>
              <a:gd name="connsiteX7" fmla="*/ 6704803 w 9285675"/>
              <a:gd name="connsiteY7" fmla="*/ 59059 h 7009227"/>
              <a:gd name="connsiteX8" fmla="*/ 9285675 w 9285675"/>
              <a:gd name="connsiteY8" fmla="*/ 86368 h 7009227"/>
              <a:gd name="connsiteX9" fmla="*/ 9285675 w 9285675"/>
              <a:gd name="connsiteY9" fmla="*/ 7009227 h 7009227"/>
              <a:gd name="connsiteX10" fmla="*/ 0 w 9285675"/>
              <a:gd name="connsiteY10" fmla="*/ 6995573 h 7009227"/>
              <a:gd name="connsiteX11" fmla="*/ 54621 w 9285675"/>
              <a:gd name="connsiteY11" fmla="*/ 31750 h 7009227"/>
              <a:gd name="connsiteX12" fmla="*/ 6582860 w 9285675"/>
              <a:gd name="connsiteY12" fmla="*/ 0 h 7009227"/>
              <a:gd name="connsiteX13" fmla="*/ 6583815 w 9285675"/>
              <a:gd name="connsiteY13" fmla="*/ 1875115 h 7009227"/>
              <a:gd name="connsiteX0" fmla="*/ 6583815 w 9285675"/>
              <a:gd name="connsiteY0" fmla="*/ 188590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582860 w 9285675"/>
              <a:gd name="connsiteY12" fmla="*/ 10791 h 7020018"/>
              <a:gd name="connsiteX13" fmla="*/ 6583815 w 9285675"/>
              <a:gd name="connsiteY13" fmla="*/ 1885906 h 7020018"/>
              <a:gd name="connsiteX0" fmla="*/ 6583815 w 9285675"/>
              <a:gd name="connsiteY0" fmla="*/ 188590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728910 w 9285675"/>
              <a:gd name="connsiteY12" fmla="*/ 10791 h 7020018"/>
              <a:gd name="connsiteX13" fmla="*/ 6583815 w 9285675"/>
              <a:gd name="connsiteY13" fmla="*/ 1885906 h 7020018"/>
              <a:gd name="connsiteX0" fmla="*/ 6748915 w 9285675"/>
              <a:gd name="connsiteY0" fmla="*/ 189225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728910 w 9285675"/>
              <a:gd name="connsiteY12" fmla="*/ 10791 h 7020018"/>
              <a:gd name="connsiteX13" fmla="*/ 6748915 w 9285675"/>
              <a:gd name="connsiteY13" fmla="*/ 1892256 h 7020018"/>
              <a:gd name="connsiteX0" fmla="*/ 6723515 w 9285675"/>
              <a:gd name="connsiteY0" fmla="*/ 189225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728910 w 9285675"/>
              <a:gd name="connsiteY12" fmla="*/ 10791 h 7020018"/>
              <a:gd name="connsiteX13" fmla="*/ 6723515 w 9285675"/>
              <a:gd name="connsiteY13" fmla="*/ 1892256 h 7020018"/>
              <a:gd name="connsiteX0" fmla="*/ 6723515 w 9285675"/>
              <a:gd name="connsiteY0" fmla="*/ 1892256 h 7020018"/>
              <a:gd name="connsiteX1" fmla="*/ 4424351 w 9285675"/>
              <a:gd name="connsiteY1" fmla="*/ 1885906 h 7020018"/>
              <a:gd name="connsiteX2" fmla="*/ 4465317 w 9285675"/>
              <a:gd name="connsiteY2" fmla="*/ 5913999 h 7020018"/>
              <a:gd name="connsiteX3" fmla="*/ 6540938 w 9285675"/>
              <a:gd name="connsiteY3" fmla="*/ 5927654 h 7020018"/>
              <a:gd name="connsiteX4" fmla="*/ 7715303 w 9285675"/>
              <a:gd name="connsiteY4" fmla="*/ 5067417 h 7020018"/>
              <a:gd name="connsiteX5" fmla="*/ 7715303 w 9285675"/>
              <a:gd name="connsiteY5" fmla="*/ 2814415 h 7020018"/>
              <a:gd name="connsiteX6" fmla="*/ 6718459 w 9285675"/>
              <a:gd name="connsiteY6" fmla="*/ 1885906 h 7020018"/>
              <a:gd name="connsiteX7" fmla="*/ 6717503 w 9285675"/>
              <a:gd name="connsiteY7" fmla="*/ 0 h 7020018"/>
              <a:gd name="connsiteX8" fmla="*/ 9285675 w 9285675"/>
              <a:gd name="connsiteY8" fmla="*/ 97159 h 7020018"/>
              <a:gd name="connsiteX9" fmla="*/ 9285675 w 9285675"/>
              <a:gd name="connsiteY9" fmla="*/ 7020018 h 7020018"/>
              <a:gd name="connsiteX10" fmla="*/ 0 w 9285675"/>
              <a:gd name="connsiteY10" fmla="*/ 7006364 h 7020018"/>
              <a:gd name="connsiteX11" fmla="*/ 54621 w 9285675"/>
              <a:gd name="connsiteY11" fmla="*/ 42541 h 7020018"/>
              <a:gd name="connsiteX12" fmla="*/ 6722560 w 9285675"/>
              <a:gd name="connsiteY12" fmla="*/ 10791 h 7020018"/>
              <a:gd name="connsiteX13" fmla="*/ 6723515 w 9285675"/>
              <a:gd name="connsiteY13" fmla="*/ 1892256 h 7020018"/>
              <a:gd name="connsiteX0" fmla="*/ 6723515 w 9285675"/>
              <a:gd name="connsiteY0" fmla="*/ 1908131 h 7035893"/>
              <a:gd name="connsiteX1" fmla="*/ 4424351 w 9285675"/>
              <a:gd name="connsiteY1" fmla="*/ 1901781 h 7035893"/>
              <a:gd name="connsiteX2" fmla="*/ 4465317 w 9285675"/>
              <a:gd name="connsiteY2" fmla="*/ 5929874 h 7035893"/>
              <a:gd name="connsiteX3" fmla="*/ 6540938 w 9285675"/>
              <a:gd name="connsiteY3" fmla="*/ 5943529 h 7035893"/>
              <a:gd name="connsiteX4" fmla="*/ 7715303 w 9285675"/>
              <a:gd name="connsiteY4" fmla="*/ 5083292 h 7035893"/>
              <a:gd name="connsiteX5" fmla="*/ 7715303 w 9285675"/>
              <a:gd name="connsiteY5" fmla="*/ 2830290 h 7035893"/>
              <a:gd name="connsiteX6" fmla="*/ 6718459 w 9285675"/>
              <a:gd name="connsiteY6" fmla="*/ 1901781 h 7035893"/>
              <a:gd name="connsiteX7" fmla="*/ 6727028 w 9285675"/>
              <a:gd name="connsiteY7" fmla="*/ 0 h 7035893"/>
              <a:gd name="connsiteX8" fmla="*/ 9285675 w 9285675"/>
              <a:gd name="connsiteY8" fmla="*/ 113034 h 7035893"/>
              <a:gd name="connsiteX9" fmla="*/ 9285675 w 9285675"/>
              <a:gd name="connsiteY9" fmla="*/ 7035893 h 7035893"/>
              <a:gd name="connsiteX10" fmla="*/ 0 w 9285675"/>
              <a:gd name="connsiteY10" fmla="*/ 7022239 h 7035893"/>
              <a:gd name="connsiteX11" fmla="*/ 54621 w 9285675"/>
              <a:gd name="connsiteY11" fmla="*/ 58416 h 7035893"/>
              <a:gd name="connsiteX12" fmla="*/ 6722560 w 9285675"/>
              <a:gd name="connsiteY12" fmla="*/ 26666 h 7035893"/>
              <a:gd name="connsiteX13" fmla="*/ 6723515 w 9285675"/>
              <a:gd name="connsiteY13" fmla="*/ 1908131 h 7035893"/>
              <a:gd name="connsiteX0" fmla="*/ 6723515 w 9285675"/>
              <a:gd name="connsiteY0" fmla="*/ 1949406 h 7077168"/>
              <a:gd name="connsiteX1" fmla="*/ 4424351 w 9285675"/>
              <a:gd name="connsiteY1" fmla="*/ 1943056 h 7077168"/>
              <a:gd name="connsiteX2" fmla="*/ 4465317 w 9285675"/>
              <a:gd name="connsiteY2" fmla="*/ 5971149 h 7077168"/>
              <a:gd name="connsiteX3" fmla="*/ 6540938 w 9285675"/>
              <a:gd name="connsiteY3" fmla="*/ 5984804 h 7077168"/>
              <a:gd name="connsiteX4" fmla="*/ 7715303 w 9285675"/>
              <a:gd name="connsiteY4" fmla="*/ 5124567 h 7077168"/>
              <a:gd name="connsiteX5" fmla="*/ 7715303 w 9285675"/>
              <a:gd name="connsiteY5" fmla="*/ 2871565 h 7077168"/>
              <a:gd name="connsiteX6" fmla="*/ 6718459 w 9285675"/>
              <a:gd name="connsiteY6" fmla="*/ 1943056 h 7077168"/>
              <a:gd name="connsiteX7" fmla="*/ 6723853 w 9285675"/>
              <a:gd name="connsiteY7" fmla="*/ 0 h 7077168"/>
              <a:gd name="connsiteX8" fmla="*/ 9285675 w 9285675"/>
              <a:gd name="connsiteY8" fmla="*/ 154309 h 7077168"/>
              <a:gd name="connsiteX9" fmla="*/ 9285675 w 9285675"/>
              <a:gd name="connsiteY9" fmla="*/ 7077168 h 7077168"/>
              <a:gd name="connsiteX10" fmla="*/ 0 w 9285675"/>
              <a:gd name="connsiteY10" fmla="*/ 7063514 h 7077168"/>
              <a:gd name="connsiteX11" fmla="*/ 54621 w 9285675"/>
              <a:gd name="connsiteY11" fmla="*/ 99691 h 7077168"/>
              <a:gd name="connsiteX12" fmla="*/ 6722560 w 9285675"/>
              <a:gd name="connsiteY12" fmla="*/ 67941 h 7077168"/>
              <a:gd name="connsiteX13" fmla="*/ 6723515 w 9285675"/>
              <a:gd name="connsiteY13" fmla="*/ 1949406 h 7077168"/>
              <a:gd name="connsiteX0" fmla="*/ 6720340 w 9285675"/>
              <a:gd name="connsiteY0" fmla="*/ 1946231 h 7077168"/>
              <a:gd name="connsiteX1" fmla="*/ 4424351 w 9285675"/>
              <a:gd name="connsiteY1" fmla="*/ 1943056 h 7077168"/>
              <a:gd name="connsiteX2" fmla="*/ 4465317 w 9285675"/>
              <a:gd name="connsiteY2" fmla="*/ 5971149 h 7077168"/>
              <a:gd name="connsiteX3" fmla="*/ 6540938 w 9285675"/>
              <a:gd name="connsiteY3" fmla="*/ 5984804 h 7077168"/>
              <a:gd name="connsiteX4" fmla="*/ 7715303 w 9285675"/>
              <a:gd name="connsiteY4" fmla="*/ 5124567 h 7077168"/>
              <a:gd name="connsiteX5" fmla="*/ 7715303 w 9285675"/>
              <a:gd name="connsiteY5" fmla="*/ 2871565 h 7077168"/>
              <a:gd name="connsiteX6" fmla="*/ 6718459 w 9285675"/>
              <a:gd name="connsiteY6" fmla="*/ 1943056 h 7077168"/>
              <a:gd name="connsiteX7" fmla="*/ 6723853 w 9285675"/>
              <a:gd name="connsiteY7" fmla="*/ 0 h 7077168"/>
              <a:gd name="connsiteX8" fmla="*/ 9285675 w 9285675"/>
              <a:gd name="connsiteY8" fmla="*/ 154309 h 7077168"/>
              <a:gd name="connsiteX9" fmla="*/ 9285675 w 9285675"/>
              <a:gd name="connsiteY9" fmla="*/ 7077168 h 7077168"/>
              <a:gd name="connsiteX10" fmla="*/ 0 w 9285675"/>
              <a:gd name="connsiteY10" fmla="*/ 7063514 h 7077168"/>
              <a:gd name="connsiteX11" fmla="*/ 54621 w 9285675"/>
              <a:gd name="connsiteY11" fmla="*/ 99691 h 7077168"/>
              <a:gd name="connsiteX12" fmla="*/ 6722560 w 9285675"/>
              <a:gd name="connsiteY12" fmla="*/ 67941 h 7077168"/>
              <a:gd name="connsiteX13" fmla="*/ 6720340 w 9285675"/>
              <a:gd name="connsiteY13" fmla="*/ 1946231 h 707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285675" h="7077168">
                <a:moveTo>
                  <a:pt x="6720340" y="1946231"/>
                </a:moveTo>
                <a:lnTo>
                  <a:pt x="4424351" y="1943056"/>
                </a:lnTo>
                <a:lnTo>
                  <a:pt x="4465317" y="5971149"/>
                </a:lnTo>
                <a:lnTo>
                  <a:pt x="6540938" y="5984804"/>
                </a:lnTo>
                <a:lnTo>
                  <a:pt x="7715303" y="5124567"/>
                </a:lnTo>
                <a:lnTo>
                  <a:pt x="7715303" y="2871565"/>
                </a:lnTo>
                <a:lnTo>
                  <a:pt x="6718459" y="1943056"/>
                </a:lnTo>
                <a:cubicBezTo>
                  <a:pt x="6718140" y="1314421"/>
                  <a:pt x="6724172" y="628635"/>
                  <a:pt x="6723853" y="0"/>
                </a:cubicBezTo>
                <a:lnTo>
                  <a:pt x="9285675" y="154309"/>
                </a:lnTo>
                <a:lnTo>
                  <a:pt x="9285675" y="7077168"/>
                </a:lnTo>
                <a:lnTo>
                  <a:pt x="0" y="7063514"/>
                </a:lnTo>
                <a:lnTo>
                  <a:pt x="54621" y="99691"/>
                </a:lnTo>
                <a:lnTo>
                  <a:pt x="6722560" y="67941"/>
                </a:lnTo>
                <a:cubicBezTo>
                  <a:pt x="6720762" y="680279"/>
                  <a:pt x="6722138" y="1333893"/>
                  <a:pt x="6720340" y="1946231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 animBg="1"/>
      <p:bldP spid="63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7300" y="3420734"/>
            <a:ext cx="4095750" cy="286576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dirty="0" smtClean="0"/>
              <a:t>A</a:t>
            </a:r>
            <a:r>
              <a:rPr lang="en-US" dirty="0" smtClean="0"/>
              <a:t>vailability</a:t>
            </a:r>
            <a:endParaRPr lang="en-US" sz="1600" dirty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dirty="0" smtClean="0"/>
              <a:t>L</a:t>
            </a:r>
            <a:r>
              <a:rPr lang="en-US" dirty="0" smtClean="0"/>
              <a:t>ow Latency</a:t>
            </a:r>
            <a:endParaRPr lang="en-US" sz="1600" b="1" dirty="0" smtClean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dirty="0" smtClean="0"/>
              <a:t>P</a:t>
            </a:r>
            <a:r>
              <a:rPr lang="en-US" dirty="0" smtClean="0"/>
              <a:t>artition Tolerance</a:t>
            </a:r>
            <a:endParaRPr lang="en-US" sz="1600" b="1" dirty="0" smtClean="0"/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1" dirty="0" smtClean="0"/>
              <a:t>S</a:t>
            </a:r>
            <a:r>
              <a:rPr lang="en-US" dirty="0" smtClean="0"/>
              <a:t>calability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9872" y="1581150"/>
            <a:ext cx="4912614" cy="161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800"/>
              </a:spcBef>
              <a:spcAft>
                <a:spcPts val="800"/>
              </a:spcAft>
            </a:pPr>
            <a:r>
              <a:rPr lang="en-US" b="1" dirty="0" smtClean="0"/>
              <a:t>C</a:t>
            </a:r>
            <a:r>
              <a:rPr lang="en-US" b="0" dirty="0" smtClean="0"/>
              <a:t>onsistency (Stronger)</a:t>
            </a:r>
            <a:endParaRPr lang="en-US" sz="1600" b="1" dirty="0" smtClean="0"/>
          </a:p>
          <a:p>
            <a:pPr fontAlgn="auto">
              <a:spcBef>
                <a:spcPts val="800"/>
              </a:spcBef>
              <a:spcAft>
                <a:spcPts val="800"/>
              </a:spcAft>
            </a:pPr>
            <a:r>
              <a:rPr lang="en-US" b="1" dirty="0" smtClean="0"/>
              <a:t>P</a:t>
            </a:r>
            <a:r>
              <a:rPr lang="en-US" b="0" dirty="0" smtClean="0"/>
              <a:t>artition Tolerance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6651" y="317264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" charset="0"/>
                <a:ea typeface="Arial" charset="0"/>
                <a:cs typeface="Arial" charset="0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56083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024307" y="1597683"/>
            <a:ext cx="6857894" cy="4992150"/>
            <a:chOff x="651449" y="1394073"/>
            <a:chExt cx="6857894" cy="4992150"/>
          </a:xfrm>
        </p:grpSpPr>
        <p:grpSp>
          <p:nvGrpSpPr>
            <p:cNvPr id="7" name="Group 6"/>
            <p:cNvGrpSpPr/>
            <p:nvPr/>
          </p:nvGrpSpPr>
          <p:grpSpPr>
            <a:xfrm>
              <a:off x="651449" y="1394073"/>
              <a:ext cx="1914635" cy="4992150"/>
              <a:chOff x="274798" y="718538"/>
              <a:chExt cx="1914635" cy="499215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74798" y="718538"/>
                <a:ext cx="1914635" cy="4992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36778" y="911957"/>
                <a:ext cx="1190674" cy="42170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smtClean="0">
                    <a:solidFill>
                      <a:prstClr val="white"/>
                    </a:solidFill>
                  </a:rPr>
                  <a:t>A-Z</a:t>
                </a:r>
                <a:endParaRPr lang="en-US" sz="1800" b="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594708" y="1394073"/>
              <a:ext cx="1914635" cy="4951116"/>
              <a:chOff x="274798" y="718538"/>
              <a:chExt cx="1914635" cy="4951116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74798" y="718538"/>
                <a:ext cx="1914635" cy="495111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636778" y="911957"/>
                <a:ext cx="1190674" cy="42170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0" dirty="0" smtClean="0">
                    <a:solidFill>
                      <a:prstClr val="white"/>
                    </a:solidFill>
                  </a:rPr>
                  <a:t>A-Z</a:t>
                </a:r>
                <a:endParaRPr lang="en-US" sz="1800" b="0" dirty="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100" name="Straight Arrow Connector 99"/>
            <p:cNvCxnSpPr>
              <a:endCxn id="75" idx="2"/>
            </p:cNvCxnSpPr>
            <p:nvPr/>
          </p:nvCxnSpPr>
          <p:spPr>
            <a:xfrm>
              <a:off x="2204103" y="1798345"/>
              <a:ext cx="3752585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037844" y="1597683"/>
            <a:ext cx="6830818" cy="4990400"/>
            <a:chOff x="651449" y="4136776"/>
            <a:chExt cx="6830818" cy="4990400"/>
          </a:xfrm>
        </p:grpSpPr>
        <p:grpSp>
          <p:nvGrpSpPr>
            <p:cNvPr id="6" name="Group 5"/>
            <p:cNvGrpSpPr/>
            <p:nvPr/>
          </p:nvGrpSpPr>
          <p:grpSpPr>
            <a:xfrm>
              <a:off x="651449" y="4136776"/>
              <a:ext cx="1914635" cy="4990400"/>
              <a:chOff x="2538100" y="1959295"/>
              <a:chExt cx="1914635" cy="49904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538100" y="1959295"/>
                <a:ext cx="1914635" cy="499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2900080" y="2179845"/>
                <a:ext cx="1190674" cy="1009803"/>
                <a:chOff x="4690531" y="3355617"/>
                <a:chExt cx="1625600" cy="1378665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690531" y="3355617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A-L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4690531" y="4158536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M-Z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5567632" y="4136776"/>
              <a:ext cx="1914635" cy="4990400"/>
              <a:chOff x="2538100" y="1959295"/>
              <a:chExt cx="1914635" cy="49904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2538100" y="1959295"/>
                <a:ext cx="1914635" cy="499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2900080" y="2179845"/>
                <a:ext cx="1190674" cy="1009803"/>
                <a:chOff x="4690531" y="3355617"/>
                <a:chExt cx="1625600" cy="1378665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4690531" y="3355617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A-L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4690531" y="4158536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M-Z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81" name="Straight Arrow Connector 80"/>
            <p:cNvCxnSpPr>
              <a:stCxn id="60" idx="6"/>
              <a:endCxn id="79" idx="2"/>
            </p:cNvCxnSpPr>
            <p:nvPr/>
          </p:nvCxnSpPr>
          <p:spPr>
            <a:xfrm>
              <a:off x="2204103" y="4568179"/>
              <a:ext cx="3725509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80" idx="2"/>
            </p:cNvCxnSpPr>
            <p:nvPr/>
          </p:nvCxnSpPr>
          <p:spPr>
            <a:xfrm>
              <a:off x="2204103" y="5156277"/>
              <a:ext cx="3725509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034428" y="1596224"/>
            <a:ext cx="6839171" cy="4990400"/>
            <a:chOff x="670172" y="104143"/>
            <a:chExt cx="6839171" cy="4990400"/>
          </a:xfrm>
        </p:grpSpPr>
        <p:grpSp>
          <p:nvGrpSpPr>
            <p:cNvPr id="5" name="Group 4"/>
            <p:cNvGrpSpPr/>
            <p:nvPr/>
          </p:nvGrpSpPr>
          <p:grpSpPr>
            <a:xfrm>
              <a:off x="670172" y="104143"/>
              <a:ext cx="1914635" cy="4990400"/>
              <a:chOff x="4826185" y="1379867"/>
              <a:chExt cx="1914635" cy="49904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4826185" y="1379867"/>
                <a:ext cx="1914635" cy="499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5212458" y="1591746"/>
                <a:ext cx="1190674" cy="2186003"/>
                <a:chOff x="4690531" y="2552698"/>
                <a:chExt cx="1625600" cy="2984502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4690531" y="2552698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A-F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4690531" y="3355617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G-L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4690531" y="4158536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M-R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4690531" y="4961454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S-Z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87" name="Group 86"/>
            <p:cNvGrpSpPr/>
            <p:nvPr/>
          </p:nvGrpSpPr>
          <p:grpSpPr>
            <a:xfrm>
              <a:off x="5594708" y="104143"/>
              <a:ext cx="1914635" cy="4990400"/>
              <a:chOff x="4826185" y="1379867"/>
              <a:chExt cx="1914635" cy="49904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26185" y="1379867"/>
                <a:ext cx="1914635" cy="49904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5212458" y="1591746"/>
                <a:ext cx="1190674" cy="2186003"/>
                <a:chOff x="4690531" y="2552698"/>
                <a:chExt cx="1625600" cy="2984502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4690531" y="2552698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A-F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690531" y="3355617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G-L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4690531" y="4158536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M-R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690531" y="4961454"/>
                  <a:ext cx="1625600" cy="57574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defTabSz="457200"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800" b="0" dirty="0" smtClean="0">
                      <a:solidFill>
                        <a:prstClr val="white"/>
                      </a:solidFill>
                    </a:rPr>
                    <a:t>S-Z</a:t>
                  </a:r>
                  <a:endParaRPr lang="en-US" sz="1800" b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94" name="Straight Arrow Connector 93"/>
            <p:cNvCxnSpPr>
              <a:stCxn id="62" idx="6"/>
              <a:endCxn id="90" idx="2"/>
            </p:cNvCxnSpPr>
            <p:nvPr/>
          </p:nvCxnSpPr>
          <p:spPr>
            <a:xfrm>
              <a:off x="2247119" y="526875"/>
              <a:ext cx="3733862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63" idx="6"/>
              <a:endCxn id="91" idx="2"/>
            </p:cNvCxnSpPr>
            <p:nvPr/>
          </p:nvCxnSpPr>
          <p:spPr>
            <a:xfrm>
              <a:off x="2247119" y="1114974"/>
              <a:ext cx="3733862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64" idx="6"/>
              <a:endCxn id="92" idx="2"/>
            </p:cNvCxnSpPr>
            <p:nvPr/>
          </p:nvCxnSpPr>
          <p:spPr>
            <a:xfrm>
              <a:off x="2247119" y="1703073"/>
              <a:ext cx="3733862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65" idx="6"/>
              <a:endCxn id="93" idx="2"/>
            </p:cNvCxnSpPr>
            <p:nvPr/>
          </p:nvCxnSpPr>
          <p:spPr>
            <a:xfrm>
              <a:off x="2247119" y="2291172"/>
              <a:ext cx="3733862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1040073" y="1593015"/>
            <a:ext cx="6839171" cy="5001652"/>
            <a:chOff x="1040505" y="1168959"/>
            <a:chExt cx="6839171" cy="5001652"/>
          </a:xfrm>
        </p:grpSpPr>
        <p:grpSp>
          <p:nvGrpSpPr>
            <p:cNvPr id="3" name="Group 2"/>
            <p:cNvGrpSpPr/>
            <p:nvPr/>
          </p:nvGrpSpPr>
          <p:grpSpPr>
            <a:xfrm>
              <a:off x="1040505" y="1168959"/>
              <a:ext cx="1914635" cy="4992150"/>
              <a:chOff x="7037308" y="203669"/>
              <a:chExt cx="1914635" cy="499215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037308" y="203669"/>
                <a:ext cx="1914635" cy="4992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399288" y="401334"/>
                <a:ext cx="1190674" cy="4566825"/>
                <a:chOff x="10464800" y="-250686"/>
                <a:chExt cx="1625600" cy="6234990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0464800" y="-250686"/>
                  <a:ext cx="1625600" cy="2984502"/>
                  <a:chOff x="4690531" y="2552698"/>
                  <a:chExt cx="1625600" cy="2984502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4690531" y="2552698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A-C</a:t>
                    </a:r>
                    <a:endParaRPr lang="en-US" sz="1800" b="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Oval 52"/>
                  <p:cNvSpPr/>
                  <p:nvPr/>
                </p:nvSpPr>
                <p:spPr>
                  <a:xfrm>
                    <a:off x="4690531" y="3355617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D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4690531" y="4158536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G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J</a:t>
                    </a:r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4690531" y="4961454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K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L</a:t>
                    </a:r>
                  </a:p>
                </p:txBody>
              </p: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10464800" y="2999802"/>
                  <a:ext cx="1625600" cy="2984502"/>
                  <a:chOff x="4690531" y="2552698"/>
                  <a:chExt cx="1625600" cy="2984502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690531" y="2552698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M-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690531" y="3355617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P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4690531" y="4158536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T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4690531" y="4961454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W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-Z</a:t>
                    </a:r>
                    <a:endParaRPr lang="en-US" sz="1800" b="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8" name="Group 107"/>
            <p:cNvGrpSpPr/>
            <p:nvPr/>
          </p:nvGrpSpPr>
          <p:grpSpPr>
            <a:xfrm>
              <a:off x="5965041" y="1178461"/>
              <a:ext cx="1914635" cy="4992150"/>
              <a:chOff x="7037308" y="172137"/>
              <a:chExt cx="1914635" cy="499215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7037308" y="172137"/>
                <a:ext cx="1914635" cy="499215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>
                <a:norm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7399288" y="401334"/>
                <a:ext cx="1190674" cy="4566825"/>
                <a:chOff x="10464800" y="-250686"/>
                <a:chExt cx="1625600" cy="6234990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464800" y="-250686"/>
                  <a:ext cx="1625600" cy="2984502"/>
                  <a:chOff x="4690531" y="2552698"/>
                  <a:chExt cx="1625600" cy="2984502"/>
                </a:xfrm>
              </p:grpSpPr>
              <p:sp>
                <p:nvSpPr>
                  <p:cNvPr id="122" name="Oval 121"/>
                  <p:cNvSpPr/>
                  <p:nvPr/>
                </p:nvSpPr>
                <p:spPr>
                  <a:xfrm>
                    <a:off x="4690531" y="2552698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A-C</a:t>
                    </a:r>
                    <a:endParaRPr lang="en-US" sz="1800" b="0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24" name="Oval 123"/>
                  <p:cNvSpPr/>
                  <p:nvPr/>
                </p:nvSpPr>
                <p:spPr>
                  <a:xfrm>
                    <a:off x="4690531" y="3355617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D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F</a:t>
                    </a:r>
                  </a:p>
                </p:txBody>
              </p:sp>
              <p:sp>
                <p:nvSpPr>
                  <p:cNvPr id="130" name="Oval 129"/>
                  <p:cNvSpPr/>
                  <p:nvPr/>
                </p:nvSpPr>
                <p:spPr>
                  <a:xfrm>
                    <a:off x="4690531" y="4158536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G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J</a:t>
                    </a:r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4690531" y="4961454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K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L</a:t>
                    </a:r>
                  </a:p>
                </p:txBody>
              </p:sp>
            </p:grpSp>
            <p:grpSp>
              <p:nvGrpSpPr>
                <p:cNvPr id="112" name="Group 111"/>
                <p:cNvGrpSpPr/>
                <p:nvPr/>
              </p:nvGrpSpPr>
              <p:grpSpPr>
                <a:xfrm>
                  <a:off x="10464800" y="2999802"/>
                  <a:ext cx="1625600" cy="2984502"/>
                  <a:chOff x="4690531" y="2552698"/>
                  <a:chExt cx="1625600" cy="2984502"/>
                </a:xfrm>
              </p:grpSpPr>
              <p:sp>
                <p:nvSpPr>
                  <p:cNvPr id="113" name="Oval 112"/>
                  <p:cNvSpPr/>
                  <p:nvPr/>
                </p:nvSpPr>
                <p:spPr>
                  <a:xfrm>
                    <a:off x="4690531" y="2552698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M-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O</a:t>
                    </a:r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4690531" y="3355617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P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>
                    <a:off x="4690531" y="4158536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T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</a:t>
                    </a: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116" name="Oval 115"/>
                  <p:cNvSpPr/>
                  <p:nvPr/>
                </p:nvSpPr>
                <p:spPr>
                  <a:xfrm>
                    <a:off x="4690531" y="4961454"/>
                    <a:ext cx="1625600" cy="575746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noAutofit/>
                  </a:bodyPr>
                  <a:lstStyle/>
                  <a:p>
                    <a:pPr defTabSz="457200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800" b="0" dirty="0">
                        <a:solidFill>
                          <a:prstClr val="white"/>
                        </a:solidFill>
                      </a:rPr>
                      <a:t>W</a:t>
                    </a:r>
                    <a:r>
                      <a:rPr lang="en-US" sz="1800" b="0" dirty="0" smtClean="0">
                        <a:solidFill>
                          <a:prstClr val="white"/>
                        </a:solidFill>
                      </a:rPr>
                      <a:t>-Z</a:t>
                    </a:r>
                    <a:endParaRPr lang="en-US" sz="1800" b="0" dirty="0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34" name="Straight Arrow Connector 133"/>
            <p:cNvCxnSpPr/>
            <p:nvPr/>
          </p:nvCxnSpPr>
          <p:spPr>
            <a:xfrm>
              <a:off x="2593159" y="1634627"/>
              <a:ext cx="3717156" cy="0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53" idx="6"/>
              <a:endCxn id="124" idx="2"/>
            </p:cNvCxnSpPr>
            <p:nvPr/>
          </p:nvCxnSpPr>
          <p:spPr>
            <a:xfrm>
              <a:off x="2593159" y="2165576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55" idx="6"/>
              <a:endCxn id="130" idx="2"/>
            </p:cNvCxnSpPr>
            <p:nvPr/>
          </p:nvCxnSpPr>
          <p:spPr>
            <a:xfrm>
              <a:off x="2593159" y="2753675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59" idx="6"/>
              <a:endCxn id="133" idx="2"/>
            </p:cNvCxnSpPr>
            <p:nvPr/>
          </p:nvCxnSpPr>
          <p:spPr>
            <a:xfrm>
              <a:off x="2593159" y="3341773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48" idx="6"/>
              <a:endCxn id="113" idx="2"/>
            </p:cNvCxnSpPr>
            <p:nvPr/>
          </p:nvCxnSpPr>
          <p:spPr>
            <a:xfrm>
              <a:off x="2593159" y="3958300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49" idx="6"/>
              <a:endCxn id="114" idx="2"/>
            </p:cNvCxnSpPr>
            <p:nvPr/>
          </p:nvCxnSpPr>
          <p:spPr>
            <a:xfrm>
              <a:off x="2593159" y="4546399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50" idx="6"/>
              <a:endCxn id="115" idx="2"/>
            </p:cNvCxnSpPr>
            <p:nvPr/>
          </p:nvCxnSpPr>
          <p:spPr>
            <a:xfrm>
              <a:off x="2593159" y="5134498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51" idx="6"/>
              <a:endCxn id="116" idx="2"/>
            </p:cNvCxnSpPr>
            <p:nvPr/>
          </p:nvCxnSpPr>
          <p:spPr>
            <a:xfrm>
              <a:off x="2593159" y="5722596"/>
              <a:ext cx="3733862" cy="41034"/>
            </a:xfrm>
            <a:prstGeom prst="straightConnector1">
              <a:avLst/>
            </a:prstGeom>
            <a:ln w="38100" cmpd="sng"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through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80" y="1780455"/>
            <a:ext cx="4080329" cy="45259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spcAft>
                <a:spcPts val="4000"/>
              </a:spcAft>
              <a:buNone/>
            </a:pPr>
            <a:r>
              <a:rPr lang="en-US" sz="2400" dirty="0" smtClean="0"/>
              <a:t>	Remove boss </a:t>
            </a:r>
            <a:r>
              <a:rPr lang="en-US" sz="2400" dirty="0" smtClean="0"/>
              <a:t>from</a:t>
            </a:r>
            <a:br>
              <a:rPr lang="en-US" sz="2400" dirty="0" smtClean="0"/>
            </a:br>
            <a:r>
              <a:rPr lang="en-US" sz="2400" dirty="0"/>
              <a:t>	</a:t>
            </a:r>
            <a:r>
              <a:rPr lang="en-US" sz="2400" dirty="0" smtClean="0"/>
              <a:t> friends group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4000"/>
              </a:spcAft>
              <a:buNone/>
            </a:pPr>
            <a:r>
              <a:rPr lang="en-US" sz="2400" dirty="0" smtClean="0"/>
              <a:t>	Post to friends</a:t>
            </a:r>
            <a:r>
              <a:rPr lang="en-US" sz="2400" dirty="0" smtClean="0"/>
              <a:t>:</a:t>
            </a:r>
            <a:br>
              <a:rPr lang="en-US" sz="2400" dirty="0" smtClean="0"/>
            </a:br>
            <a:r>
              <a:rPr lang="en-US" sz="2400" dirty="0"/>
              <a:t>	 </a:t>
            </a:r>
            <a:r>
              <a:rPr lang="en-US" sz="2400" dirty="0" smtClean="0"/>
              <a:t>“Time for a new job</a:t>
            </a:r>
            <a:r>
              <a:rPr lang="en-US" sz="2400" dirty="0" smtClean="0"/>
              <a:t>!”</a:t>
            </a:r>
            <a:endParaRPr lang="en-US" sz="2400" dirty="0" smtClean="0"/>
          </a:p>
          <a:p>
            <a:pPr marL="0" indent="0">
              <a:spcBef>
                <a:spcPts val="1200"/>
              </a:spcBef>
              <a:spcAft>
                <a:spcPts val="4000"/>
              </a:spcAft>
              <a:buNone/>
            </a:pPr>
            <a:r>
              <a:rPr lang="en-US" sz="2400" dirty="0" smtClean="0"/>
              <a:t>	Friend reads post</a:t>
            </a:r>
            <a:endParaRPr lang="en-US" sz="2400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Causality By Example 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83200" y="4025934"/>
            <a:ext cx="1631353" cy="8974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140408" y="2608896"/>
            <a:ext cx="3092" cy="7727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95900" y="4025934"/>
            <a:ext cx="1618653" cy="8974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40408" y="2618114"/>
            <a:ext cx="0" cy="763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31687" y="1466323"/>
            <a:ext cx="3365106" cy="196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u="sng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Causality (       )</a:t>
            </a:r>
          </a:p>
          <a:p>
            <a:pPr algn="l"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Thread-of-Execution</a:t>
            </a:r>
          </a:p>
          <a:p>
            <a:pPr algn="l"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ets-From</a:t>
            </a:r>
          </a:p>
          <a:p>
            <a:pPr algn="l" defTabSz="4572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Transitivity</a:t>
            </a:r>
            <a:endParaRPr lang="en-US" sz="2400" b="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694815" y="1780455"/>
            <a:ext cx="5614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906879" y="4998451"/>
            <a:ext cx="625354" cy="109239"/>
            <a:chOff x="7865514" y="1161082"/>
            <a:chExt cx="625354" cy="109239"/>
          </a:xfrm>
        </p:grpSpPr>
        <p:grpSp>
          <p:nvGrpSpPr>
            <p:cNvPr id="35" name="Group 34"/>
            <p:cNvGrpSpPr/>
            <p:nvPr/>
          </p:nvGrpSpPr>
          <p:grpSpPr>
            <a:xfrm>
              <a:off x="7865514" y="1161082"/>
              <a:ext cx="217624" cy="109239"/>
              <a:chOff x="7865513" y="1187946"/>
              <a:chExt cx="821287" cy="412254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865513" y="1187946"/>
                <a:ext cx="821287" cy="4122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058877" y="1187946"/>
                <a:ext cx="436973" cy="4122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181772" y="1297185"/>
                <a:ext cx="201168" cy="201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8273244" y="1161082"/>
              <a:ext cx="217624" cy="109239"/>
              <a:chOff x="7865513" y="1187946"/>
              <a:chExt cx="821287" cy="412254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7865513" y="1187946"/>
                <a:ext cx="821287" cy="4122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058877" y="1187946"/>
                <a:ext cx="436973" cy="41225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181772" y="1297185"/>
                <a:ext cx="201168" cy="201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</p:grpSp>
      </p:grpSp>
      <p:pic>
        <p:nvPicPr>
          <p:cNvPr id="33" name="Picture 32" descr="wlloyd_photo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49"/>
          <a:stretch/>
        </p:blipFill>
        <p:spPr>
          <a:xfrm>
            <a:off x="186267" y="1684868"/>
            <a:ext cx="797053" cy="953177"/>
          </a:xfrm>
          <a:prstGeom prst="rect">
            <a:avLst/>
          </a:prstGeom>
        </p:spPr>
      </p:pic>
      <p:pic>
        <p:nvPicPr>
          <p:cNvPr id="36" name="Picture 35" descr="wlloyd_photo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49"/>
          <a:stretch/>
        </p:blipFill>
        <p:spPr>
          <a:xfrm>
            <a:off x="207444" y="3170016"/>
            <a:ext cx="775875" cy="92785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041" y="4521810"/>
            <a:ext cx="778278" cy="930725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351602" y="3462635"/>
            <a:ext cx="152399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New Job!</a:t>
            </a:r>
            <a:endParaRPr lang="en-US" sz="24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464969" y="1731688"/>
            <a:ext cx="1297264" cy="1077901"/>
            <a:chOff x="4244742" y="1789420"/>
            <a:chExt cx="1297264" cy="1077901"/>
          </a:xfrm>
        </p:grpSpPr>
        <p:sp>
          <p:nvSpPr>
            <p:cNvPr id="44" name="Rectangle 43"/>
            <p:cNvSpPr/>
            <p:nvPr/>
          </p:nvSpPr>
          <p:spPr>
            <a:xfrm>
              <a:off x="4244742" y="1789420"/>
              <a:ext cx="1297264" cy="1077901"/>
            </a:xfrm>
            <a:prstGeom prst="rect">
              <a:avLst/>
            </a:prstGeom>
            <a:solidFill>
              <a:srgbClr val="6F4A26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defTabSz="457200" fontAlgn="auto">
                <a:spcBef>
                  <a:spcPts val="800"/>
                </a:spcBef>
                <a:spcAft>
                  <a:spcPts val="800"/>
                </a:spcAft>
              </a:pPr>
              <a:r>
                <a:rPr lang="en-US" sz="2400" b="0" u="sng" dirty="0" smtClean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rPr>
                <a:t>Friends</a:t>
              </a:r>
            </a:p>
            <a:p>
              <a:pPr defTabSz="457200" fontAlgn="auto">
                <a:spcBef>
                  <a:spcPts val="800"/>
                </a:spcBef>
                <a:spcAft>
                  <a:spcPts val="800"/>
                </a:spcAft>
              </a:pPr>
              <a:r>
                <a:rPr lang="en-US" sz="2400" b="0" dirty="0" smtClean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rPr>
                <a:t>Boss</a:t>
              </a:r>
              <a:endParaRPr lang="en-US" sz="24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349343" y="2437356"/>
              <a:ext cx="1057209" cy="268145"/>
              <a:chOff x="4349343" y="2418112"/>
              <a:chExt cx="1057209" cy="268145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4381501" y="2434441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349343" y="2418112"/>
                <a:ext cx="1025051" cy="251816"/>
              </a:xfrm>
              <a:prstGeom prst="line">
                <a:avLst/>
              </a:prstGeom>
              <a:ln w="38100" cmpd="sng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5295900" y="2618114"/>
            <a:ext cx="1758353" cy="2163297"/>
            <a:chOff x="6004007" y="3031379"/>
            <a:chExt cx="1758353" cy="216329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004007" y="4221245"/>
              <a:ext cx="1758353" cy="97343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016707" y="3031379"/>
              <a:ext cx="0" cy="119188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2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154" y="2967409"/>
            <a:ext cx="24112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Linearizability</a:t>
            </a:r>
            <a:endParaRPr lang="en-US" sz="2600" dirty="0" smtClean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5364" y="2967409"/>
            <a:ext cx="15760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Eventual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7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9079" y="4107343"/>
            <a:ext cx="1872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Sequential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40423" y="2936631"/>
            <a:ext cx="1444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Causal</a:t>
            </a:r>
          </a:p>
        </p:txBody>
      </p:sp>
    </p:spTree>
    <p:extLst>
      <p:ext uri="{BB962C8B-B14F-4D97-AF65-F5344CB8AC3E}">
        <p14:creationId xmlns:p14="http://schemas.microsoft.com/office/powerpoint/2010/main" val="178814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Bayou ‘94, TACT ‘00, PRACTI </a:t>
            </a:r>
            <a:r>
              <a:rPr lang="fr-FR" sz="2800" dirty="0" smtClean="0">
                <a:latin typeface="Arial" charset="0"/>
                <a:ea typeface="Arial" charset="0"/>
                <a:cs typeface="Arial" charset="0"/>
              </a:rPr>
              <a:t>‘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06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Log-exchange based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Log is single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serialization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point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b="1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mplicitly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captures and enforces causal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order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Limits scalability  OR  no cross-server causality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Previous Causal Systems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600200"/>
            <a:ext cx="8669866" cy="4525963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spcAft>
                <a:spcPts val="800"/>
              </a:spcAft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Dependency metadata explicitly captures causality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3000"/>
              </a:spcBef>
              <a:spcAft>
                <a:spcPts val="800"/>
              </a:spcAft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Distributed 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verifications replace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single serialization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Delay exposing replicated puts until all dependencies are satisfied in the datacenter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Scalability Key Idea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8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00032" y="2491805"/>
            <a:ext cx="7625159" cy="4251895"/>
            <a:chOff x="300032" y="2491805"/>
            <a:chExt cx="7625159" cy="4251895"/>
          </a:xfrm>
        </p:grpSpPr>
        <p:sp>
          <p:nvSpPr>
            <p:cNvPr id="205" name="Round Same Side Corner Rectangle 204"/>
            <p:cNvSpPr/>
            <p:nvPr/>
          </p:nvSpPr>
          <p:spPr>
            <a:xfrm rot="5400000">
              <a:off x="1986664" y="805173"/>
              <a:ext cx="4251895" cy="7625159"/>
            </a:xfrm>
            <a:prstGeom prst="round2SameRect">
              <a:avLst/>
            </a:prstGeom>
            <a:noFill/>
            <a:ln w="762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35304" y="2530736"/>
              <a:ext cx="32816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dirty="0" smtClean="0">
                  <a:solidFill>
                    <a:srgbClr val="4F81BD">
                      <a:lumMod val="75000"/>
                    </a:srgbClr>
                  </a:solidFill>
                  <a:latin typeface="Arial" charset="0"/>
                  <a:ea typeface="Arial" charset="0"/>
                  <a:cs typeface="Arial" charset="0"/>
                </a:rPr>
                <a:t>Local Datacenter</a:t>
              </a:r>
              <a:endParaRPr lang="en-US" sz="3200" b="0" dirty="0">
                <a:solidFill>
                  <a:srgbClr val="4F81BD">
                    <a:lumMod val="75000"/>
                  </a:srgb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98" name="Rectangle 197"/>
          <p:cNvSpPr/>
          <p:nvPr/>
        </p:nvSpPr>
        <p:spPr>
          <a:xfrm>
            <a:off x="6944354" y="1168009"/>
            <a:ext cx="991565" cy="217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 flipH="1">
            <a:off x="8475320" y="3223136"/>
            <a:ext cx="532808" cy="607812"/>
            <a:chOff x="4586363" y="2015342"/>
            <a:chExt cx="3113488" cy="3551774"/>
          </a:xfrm>
        </p:grpSpPr>
        <p:sp>
          <p:nvSpPr>
            <p:cNvPr id="18" name="Oval 17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7014174" y="1002706"/>
            <a:ext cx="877179" cy="1000660"/>
            <a:chOff x="4586363" y="2015342"/>
            <a:chExt cx="3113488" cy="3551774"/>
          </a:xfrm>
        </p:grpSpPr>
        <p:sp>
          <p:nvSpPr>
            <p:cNvPr id="26" name="Oval 25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577422" y="2825428"/>
            <a:ext cx="3113488" cy="3551774"/>
            <a:chOff x="4586363" y="2015342"/>
            <a:chExt cx="3113488" cy="3551774"/>
          </a:xfrm>
        </p:grpSpPr>
        <p:sp>
          <p:nvSpPr>
            <p:cNvPr id="127" name="Oval 12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64765" y="1287196"/>
            <a:ext cx="4634654" cy="3893019"/>
            <a:chOff x="4364765" y="1287196"/>
            <a:chExt cx="4634654" cy="3893019"/>
          </a:xfrm>
        </p:grpSpPr>
        <p:sp>
          <p:nvSpPr>
            <p:cNvPr id="61" name="TextBox 60"/>
            <p:cNvSpPr txBox="1"/>
            <p:nvPr/>
          </p:nvSpPr>
          <p:spPr>
            <a:xfrm>
              <a:off x="7068625" y="1287196"/>
              <a:ext cx="724440" cy="5272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47500" lnSpcReduction="20000"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All</a:t>
              </a: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  <a:endParaRPr lang="en-US" sz="3200" b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483135" y="3360137"/>
              <a:ext cx="516284" cy="3757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rmAutofit fontScale="32500" lnSpcReduction="20000"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All</a:t>
              </a: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  <a:endParaRPr lang="en-US" sz="3200" b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64765" y="4102997"/>
              <a:ext cx="1479956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All</a:t>
              </a: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Data</a:t>
              </a:r>
              <a:endParaRPr lang="en-US" sz="3200" b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34175" y="1015405"/>
            <a:ext cx="5726218" cy="5180159"/>
            <a:chOff x="3338448" y="1016213"/>
            <a:chExt cx="5726218" cy="5180159"/>
          </a:xfrm>
        </p:grpSpPr>
        <p:grpSp>
          <p:nvGrpSpPr>
            <p:cNvPr id="81" name="Group 80"/>
            <p:cNvGrpSpPr/>
            <p:nvPr/>
          </p:nvGrpSpPr>
          <p:grpSpPr>
            <a:xfrm rot="677474">
              <a:off x="6953234" y="1016213"/>
              <a:ext cx="1010599" cy="981652"/>
              <a:chOff x="4441388" y="2873241"/>
              <a:chExt cx="3525999" cy="3424997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5144109" y="2892027"/>
                <a:ext cx="413302" cy="720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681760" y="5369318"/>
                <a:ext cx="413302" cy="720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6604976" y="287324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>
                <a:off x="5332206" y="5577380"/>
                <a:ext cx="413302" cy="7208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441388" y="4737147"/>
                <a:ext cx="770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7196821" y="4464271"/>
                <a:ext cx="77056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 rot="20973726">
              <a:off x="8442309" y="3244906"/>
              <a:ext cx="622357" cy="575691"/>
              <a:chOff x="4406307" y="3135738"/>
              <a:chExt cx="3493006" cy="3231057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5314098" y="3135738"/>
                <a:ext cx="413302" cy="720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399125" y="5645938"/>
                <a:ext cx="413301" cy="720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6680879" y="3135738"/>
                <a:ext cx="413302" cy="7208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>
                <a:off x="5002598" y="5618773"/>
                <a:ext cx="413301" cy="7208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4406307" y="4652974"/>
                <a:ext cx="77056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7128746" y="4931926"/>
                <a:ext cx="77056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3338448" y="2970043"/>
              <a:ext cx="3629390" cy="3226329"/>
              <a:chOff x="4347389" y="2873241"/>
              <a:chExt cx="3629390" cy="3226329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5238199" y="287324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6634714" y="537871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>
                <a:off x="6604976" y="2873241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5238199" y="5351543"/>
                <a:ext cx="413301" cy="7208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4347389" y="4511316"/>
                <a:ext cx="770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7206214" y="4511316"/>
                <a:ext cx="77056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6197273" y="1852205"/>
            <a:ext cx="2410550" cy="2148234"/>
            <a:chOff x="6197273" y="1852205"/>
            <a:chExt cx="2410550" cy="2148234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197273" y="1970376"/>
              <a:ext cx="1041638" cy="1126591"/>
            </a:xfrm>
            <a:prstGeom prst="straightConnector1">
              <a:avLst/>
            </a:prstGeom>
            <a:ln w="101600" cmpd="sng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6713260" y="3716225"/>
              <a:ext cx="1699736" cy="284214"/>
            </a:xfrm>
            <a:prstGeom prst="straightConnector1">
              <a:avLst/>
            </a:prstGeom>
            <a:ln w="101600" cmpd="sng"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>
              <a:off x="7880855" y="1852205"/>
              <a:ext cx="726968" cy="1305077"/>
            </a:xfrm>
            <a:prstGeom prst="straightConnector1">
              <a:avLst/>
            </a:prstGeom>
            <a:ln w="101600" cmpd="sng">
              <a:solidFill>
                <a:srgbClr val="0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584972" y="2580111"/>
              <a:ext cx="183575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6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Causal</a:t>
              </a: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6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Replication</a:t>
              </a:r>
              <a:endParaRPr lang="en-US" sz="2600" b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99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latin typeface="Arial" charset="0"/>
                <a:ea typeface="Arial" charset="0"/>
                <a:cs typeface="Arial" charset="0"/>
              </a:rPr>
              <a:t>COPS architecture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9961" y="3296868"/>
            <a:ext cx="2942533" cy="2398623"/>
            <a:chOff x="319961" y="3296868"/>
            <a:chExt cx="2942533" cy="2398623"/>
          </a:xfrm>
        </p:grpSpPr>
        <p:grpSp>
          <p:nvGrpSpPr>
            <p:cNvPr id="207" name="Group 206"/>
            <p:cNvGrpSpPr/>
            <p:nvPr/>
          </p:nvGrpSpPr>
          <p:grpSpPr>
            <a:xfrm>
              <a:off x="457200" y="3882020"/>
              <a:ext cx="1863269" cy="1813471"/>
              <a:chOff x="457200" y="4453527"/>
              <a:chExt cx="1863269" cy="1813471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457200" y="4453527"/>
                <a:ext cx="1863269" cy="1813471"/>
              </a:xfrm>
              <a:prstGeom prst="rect">
                <a:avLst/>
              </a:prstGeom>
              <a:ln w="38100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448084" y="4541422"/>
                <a:ext cx="779588" cy="16151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319961" y="3296868"/>
              <a:ext cx="29425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Client Library</a:t>
              </a:r>
              <a:endParaRPr lang="en-US" sz="3200" b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58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7373845" y="1140299"/>
            <a:ext cx="991565" cy="217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86363" y="2685728"/>
            <a:ext cx="3113488" cy="3551774"/>
            <a:chOff x="4586363" y="2015342"/>
            <a:chExt cx="3113488" cy="3551774"/>
          </a:xfrm>
        </p:grpSpPr>
        <p:sp>
          <p:nvSpPr>
            <p:cNvPr id="127" name="Oval 12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8390152" y="2491803"/>
            <a:ext cx="532808" cy="607812"/>
            <a:chOff x="4586363" y="2015342"/>
            <a:chExt cx="3113488" cy="3551774"/>
          </a:xfrm>
        </p:grpSpPr>
        <p:sp>
          <p:nvSpPr>
            <p:cNvPr id="18" name="Oval 17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3882020"/>
            <a:ext cx="1863269" cy="1813471"/>
            <a:chOff x="457200" y="4453527"/>
            <a:chExt cx="1863269" cy="1813471"/>
          </a:xfrm>
        </p:grpSpPr>
        <p:sp>
          <p:nvSpPr>
            <p:cNvPr id="117" name="Rectangle 116"/>
            <p:cNvSpPr/>
            <p:nvPr/>
          </p:nvSpPr>
          <p:spPr>
            <a:xfrm>
              <a:off x="457200" y="4453527"/>
              <a:ext cx="1863269" cy="1813471"/>
            </a:xfrm>
            <a:prstGeom prst="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448084" y="4541422"/>
              <a:ext cx="779588" cy="16151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2227672" y="3882020"/>
            <a:ext cx="2358692" cy="113360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08254" y="5015624"/>
            <a:ext cx="63983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8254" y="4777488"/>
            <a:ext cx="63983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8254" y="4193943"/>
            <a:ext cx="6495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6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get</a:t>
            </a:r>
            <a:endParaRPr lang="en-US" sz="26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>
            <a:stCxn id="122" idx="3"/>
          </p:cNvCxnSpPr>
          <p:nvPr/>
        </p:nvCxnSpPr>
        <p:spPr>
          <a:xfrm flipV="1">
            <a:off x="2227672" y="3677703"/>
            <a:ext cx="2358691" cy="109978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0141632">
            <a:off x="1920110" y="3754080"/>
            <a:ext cx="26631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6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get</a:t>
            </a:r>
            <a:endParaRPr lang="en-US" sz="26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Freeform 40"/>
          <p:cNvSpPr/>
          <p:nvPr/>
        </p:nvSpPr>
        <p:spPr>
          <a:xfrm rot="5400000">
            <a:off x="289147" y="4845527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9961" y="3296868"/>
            <a:ext cx="29425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Client Library</a:t>
            </a:r>
            <a:endParaRPr lang="en-US" sz="32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 flipH="1">
            <a:off x="7446666" y="940585"/>
            <a:ext cx="877179" cy="1000660"/>
            <a:chOff x="4586363" y="2015342"/>
            <a:chExt cx="3113488" cy="3551774"/>
          </a:xfrm>
        </p:grpSpPr>
        <p:sp>
          <p:nvSpPr>
            <p:cNvPr id="56" name="Oval 55"/>
            <p:cNvSpPr/>
            <p:nvPr/>
          </p:nvSpPr>
          <p:spPr>
            <a:xfrm>
              <a:off x="4732674" y="2350536"/>
              <a:ext cx="2837878" cy="2937148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35304" y="2530736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b="0" dirty="0" smtClean="0">
                <a:solidFill>
                  <a:srgbClr val="4F81BD">
                    <a:lumMod val="75000"/>
                  </a:srgbClr>
                </a:solidFill>
                <a:latin typeface="Arial" charset="0"/>
                <a:ea typeface="Arial" charset="0"/>
                <a:cs typeface="Arial" charset="0"/>
              </a:rPr>
              <a:t>Local Datacenter</a:t>
            </a:r>
            <a:endParaRPr lang="en-US" sz="3200" b="0" dirty="0">
              <a:solidFill>
                <a:srgbClr val="4F81BD">
                  <a:lumMod val="75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Reads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ound Same Side Corner Rectangle 66"/>
          <p:cNvSpPr/>
          <p:nvPr/>
        </p:nvSpPr>
        <p:spPr>
          <a:xfrm rot="5400000">
            <a:off x="1986664" y="805173"/>
            <a:ext cx="4251895" cy="7625159"/>
          </a:xfrm>
          <a:prstGeom prst="round2Same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7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7373845" y="1140299"/>
            <a:ext cx="991565" cy="217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9961" y="3296868"/>
            <a:ext cx="2942533" cy="2398623"/>
            <a:chOff x="319961" y="3296868"/>
            <a:chExt cx="2942533" cy="2398623"/>
          </a:xfrm>
        </p:grpSpPr>
        <p:grpSp>
          <p:nvGrpSpPr>
            <p:cNvPr id="5" name="Group 4"/>
            <p:cNvGrpSpPr/>
            <p:nvPr/>
          </p:nvGrpSpPr>
          <p:grpSpPr>
            <a:xfrm>
              <a:off x="457200" y="3882020"/>
              <a:ext cx="1863269" cy="1813471"/>
              <a:chOff x="457200" y="4453527"/>
              <a:chExt cx="1863269" cy="1813471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457200" y="4453527"/>
                <a:ext cx="1863269" cy="1813471"/>
              </a:xfrm>
              <a:prstGeom prst="rect">
                <a:avLst/>
              </a:prstGeom>
              <a:ln w="38100" cmpd="sng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448084" y="4541422"/>
                <a:ext cx="779588" cy="161514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319961" y="3296868"/>
              <a:ext cx="2942533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32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Client Library</a:t>
              </a:r>
              <a:endParaRPr lang="en-US" sz="3200" b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44" name="Straight Arrow Connector 43"/>
          <p:cNvCxnSpPr>
            <a:stCxn id="128" idx="3"/>
          </p:cNvCxnSpPr>
          <p:nvPr/>
        </p:nvCxnSpPr>
        <p:spPr>
          <a:xfrm flipH="1" flipV="1">
            <a:off x="2227673" y="5015624"/>
            <a:ext cx="2454149" cy="47126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586363" y="2685728"/>
            <a:ext cx="3113488" cy="3551774"/>
            <a:chOff x="4586363" y="2015342"/>
            <a:chExt cx="3113488" cy="3551774"/>
          </a:xfrm>
        </p:grpSpPr>
        <p:sp>
          <p:nvSpPr>
            <p:cNvPr id="127" name="Oval 12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8390152" y="2491803"/>
            <a:ext cx="532808" cy="607812"/>
            <a:chOff x="4586363" y="2015342"/>
            <a:chExt cx="3113488" cy="3551774"/>
          </a:xfrm>
        </p:grpSpPr>
        <p:sp>
          <p:nvSpPr>
            <p:cNvPr id="18" name="Oval 17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7446666" y="940585"/>
            <a:ext cx="877179" cy="1000660"/>
            <a:chOff x="4586363" y="2015342"/>
            <a:chExt cx="3113488" cy="3551774"/>
          </a:xfrm>
        </p:grpSpPr>
        <p:sp>
          <p:nvSpPr>
            <p:cNvPr id="26" name="Oval 25"/>
            <p:cNvSpPr/>
            <p:nvPr/>
          </p:nvSpPr>
          <p:spPr>
            <a:xfrm>
              <a:off x="4732674" y="2350536"/>
              <a:ext cx="2837878" cy="2937148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H="1">
            <a:off x="901700" y="5015624"/>
            <a:ext cx="54638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01700" y="4777488"/>
            <a:ext cx="54638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8255" y="4242538"/>
            <a:ext cx="64953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6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put</a:t>
            </a:r>
            <a:endParaRPr lang="en-US" sz="26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>
            <a:stCxn id="122" idx="3"/>
            <a:endCxn id="128" idx="2"/>
          </p:cNvCxnSpPr>
          <p:nvPr/>
        </p:nvCxnSpPr>
        <p:spPr>
          <a:xfrm>
            <a:off x="2227672" y="4777488"/>
            <a:ext cx="2358691" cy="47238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624683">
            <a:off x="2679405" y="4497015"/>
            <a:ext cx="15039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6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put_after</a:t>
            </a:r>
            <a:endParaRPr lang="en-US" sz="26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2391" y="1648857"/>
            <a:ext cx="24854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b="0" dirty="0" smtClean="0">
                <a:solidFill>
                  <a:srgbClr val="8064A2">
                    <a:lumMod val="75000"/>
                  </a:srgbClr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3200" b="0" dirty="0">
              <a:solidFill>
                <a:srgbClr val="8064A2">
                  <a:lumMod val="75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8191710" y="2848561"/>
            <a:ext cx="4571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b="0" dirty="0" smtClean="0">
                <a:solidFill>
                  <a:srgbClr val="8064A2">
                    <a:lumMod val="75000"/>
                  </a:srgbClr>
                </a:solidFill>
                <a:latin typeface="Arial" charset="0"/>
                <a:ea typeface="Arial" charset="0"/>
                <a:cs typeface="Arial" charset="0"/>
              </a:rPr>
              <a:t>?</a:t>
            </a:r>
            <a:endParaRPr lang="en-US" sz="3200" b="0" dirty="0">
              <a:solidFill>
                <a:srgbClr val="8064A2">
                  <a:lumMod val="75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3055758" y="5486885"/>
            <a:ext cx="1943189" cy="1172855"/>
            <a:chOff x="3055758" y="5486885"/>
            <a:chExt cx="1943189" cy="1172855"/>
          </a:xfrm>
        </p:grpSpPr>
        <p:grpSp>
          <p:nvGrpSpPr>
            <p:cNvPr id="98" name="Group 97"/>
            <p:cNvGrpSpPr/>
            <p:nvPr/>
          </p:nvGrpSpPr>
          <p:grpSpPr>
            <a:xfrm>
              <a:off x="3055758" y="5486885"/>
              <a:ext cx="1943189" cy="409449"/>
              <a:chOff x="3055758" y="5486885"/>
              <a:chExt cx="1943189" cy="409449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4920371" y="5486885"/>
                <a:ext cx="78576" cy="409449"/>
              </a:xfrm>
              <a:prstGeom prst="straightConnector1">
                <a:avLst/>
              </a:prstGeom>
              <a:ln w="28575" cmpd="sng">
                <a:headEnd type="none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055758" y="5486886"/>
                <a:ext cx="1778089" cy="409448"/>
              </a:xfrm>
              <a:prstGeom prst="straightConnector1">
                <a:avLst/>
              </a:prstGeom>
              <a:ln w="28575" cmpd="sng">
                <a:headEnd type="none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055758" y="5857821"/>
              <a:ext cx="1879041" cy="801919"/>
              <a:chOff x="3055758" y="5857821"/>
              <a:chExt cx="1879041" cy="801919"/>
            </a:xfrm>
            <a:noFill/>
          </p:grpSpPr>
          <p:sp>
            <p:nvSpPr>
              <p:cNvPr id="7" name="Rectangle 6"/>
              <p:cNvSpPr/>
              <p:nvPr/>
            </p:nvSpPr>
            <p:spPr>
              <a:xfrm>
                <a:off x="3055758" y="5896334"/>
                <a:ext cx="1864613" cy="763406"/>
              </a:xfrm>
              <a:prstGeom prst="rect">
                <a:avLst/>
              </a:prstGeom>
              <a:grp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055758" y="5857821"/>
                <a:ext cx="1879041" cy="43088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b="0" dirty="0" smtClean="0">
                    <a:solidFill>
                      <a:srgbClr val="8064A2">
                        <a:lumMod val="75000"/>
                      </a:srgbClr>
                    </a:solidFill>
                    <a:latin typeface="Arial" charset="0"/>
                    <a:ea typeface="Arial" charset="0"/>
                    <a:cs typeface="Arial" charset="0"/>
                  </a:rPr>
                  <a:t>Replication Q</a:t>
                </a:r>
                <a:endParaRPr lang="en-US" sz="2200" b="0" dirty="0">
                  <a:solidFill>
                    <a:srgbClr val="8064A2">
                      <a:lumMod val="75000"/>
                    </a:srgb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 flipV="1">
            <a:off x="4798612" y="5413909"/>
            <a:ext cx="200336" cy="820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330821" y="6251136"/>
            <a:ext cx="519694" cy="389119"/>
            <a:chOff x="4330821" y="6296856"/>
            <a:chExt cx="519694" cy="389119"/>
          </a:xfrm>
        </p:grpSpPr>
        <p:sp>
          <p:nvSpPr>
            <p:cNvPr id="10" name="Rectangle 9"/>
            <p:cNvSpPr/>
            <p:nvPr/>
          </p:nvSpPr>
          <p:spPr>
            <a:xfrm>
              <a:off x="4334174" y="6296856"/>
              <a:ext cx="499673" cy="35127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30821" y="6370504"/>
              <a:ext cx="519694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lnSpc>
                  <a:spcPct val="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put</a:t>
              </a:r>
            </a:p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 smtClean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rPr>
                <a:t>after</a:t>
              </a:r>
              <a:endParaRPr lang="en-US" sz="1300" b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588672" y="4992030"/>
            <a:ext cx="1084907" cy="5119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K:V</a:t>
            </a:r>
            <a:endParaRPr lang="en-US" sz="24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Freeform 61"/>
          <p:cNvSpPr/>
          <p:nvPr/>
        </p:nvSpPr>
        <p:spPr>
          <a:xfrm rot="5400000">
            <a:off x="289147" y="4845527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448257" y="700568"/>
            <a:ext cx="2834980" cy="1496403"/>
            <a:chOff x="369037" y="1315700"/>
            <a:chExt cx="2834980" cy="149640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5" name="Rectangle 64"/>
            <p:cNvSpPr/>
            <p:nvPr/>
          </p:nvSpPr>
          <p:spPr>
            <a:xfrm>
              <a:off x="440178" y="1315700"/>
              <a:ext cx="2734153" cy="1485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69037" y="1439420"/>
              <a:ext cx="2834980" cy="1372683"/>
              <a:chOff x="153920" y="1116255"/>
              <a:chExt cx="2834980" cy="13726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333416" y="1116255"/>
                <a:ext cx="1655484" cy="13726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457200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b="0" dirty="0" smtClean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put</a:t>
                </a:r>
              </a:p>
              <a:p>
                <a:pPr defTabSz="457200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b="0" dirty="0" smtClean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+</a:t>
                </a:r>
              </a:p>
              <a:p>
                <a:pPr defTabSz="457200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b="0" dirty="0" smtClean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ordering</a:t>
                </a:r>
              </a:p>
              <a:p>
                <a:pPr defTabSz="457200" fontAlgn="auto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b="0" dirty="0" smtClean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metadata</a:t>
                </a:r>
                <a:endParaRPr lang="en-US" sz="2600" b="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3920" y="1258250"/>
                <a:ext cx="1003448" cy="8925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b="0" dirty="0" smtClean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put</a:t>
                </a:r>
              </a:p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600" b="0" dirty="0" smtClean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after </a:t>
                </a:r>
                <a:endParaRPr lang="en-US" sz="2600" b="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68236" y="1412138"/>
                <a:ext cx="100344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600" b="0" dirty="0" smtClean="0">
                    <a:solidFill>
                      <a:prstClr val="black"/>
                    </a:solidFill>
                    <a:latin typeface="Arial" charset="0"/>
                    <a:ea typeface="Arial" charset="0"/>
                    <a:cs typeface="Arial" charset="0"/>
                  </a:rPr>
                  <a:t>=</a:t>
                </a:r>
                <a:endParaRPr lang="en-US" sz="3600" b="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68" name="Round Same Side Corner Rectangle 67"/>
          <p:cNvSpPr/>
          <p:nvPr/>
        </p:nvSpPr>
        <p:spPr>
          <a:xfrm rot="5400000">
            <a:off x="1986664" y="805173"/>
            <a:ext cx="4251895" cy="7625159"/>
          </a:xfrm>
          <a:prstGeom prst="round2Same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1" name="Straight Arrow Connector 50"/>
          <p:cNvCxnSpPr>
            <a:stCxn id="7" idx="3"/>
          </p:cNvCxnSpPr>
          <p:nvPr/>
        </p:nvCxnSpPr>
        <p:spPr>
          <a:xfrm flipV="1">
            <a:off x="4920371" y="2098672"/>
            <a:ext cx="2402020" cy="41793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</p:cNvCxnSpPr>
          <p:nvPr/>
        </p:nvCxnSpPr>
        <p:spPr>
          <a:xfrm flipV="1">
            <a:off x="4920371" y="3294380"/>
            <a:ext cx="3219829" cy="2983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35304" y="2530736"/>
            <a:ext cx="3281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3200" b="0" dirty="0" smtClean="0">
                <a:solidFill>
                  <a:srgbClr val="4F81BD">
                    <a:lumMod val="75000"/>
                  </a:srgbClr>
                </a:solidFill>
                <a:latin typeface="Arial" charset="0"/>
                <a:ea typeface="Arial" charset="0"/>
                <a:cs typeface="Arial" charset="0"/>
              </a:rPr>
              <a:t>Local Datacenter</a:t>
            </a:r>
            <a:endParaRPr lang="en-US" sz="3200" b="0" dirty="0">
              <a:solidFill>
                <a:srgbClr val="4F81BD">
                  <a:lumMod val="75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Writes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7" grpId="0"/>
      <p:bldP spid="37" grpId="0"/>
      <p:bldP spid="56" grpId="0"/>
      <p:bldP spid="76" grpId="0" animBg="1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20015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Dependencies are explicit metadata on values</a:t>
            </a:r>
          </a:p>
          <a:p>
            <a:r>
              <a:rPr lang="en-US" sz="3000" dirty="0"/>
              <a:t>Library tracks and attaches them to </a:t>
            </a:r>
            <a:r>
              <a:rPr lang="en-US" sz="3000" dirty="0" err="1"/>
              <a:t>put_afters</a:t>
            </a:r>
            <a:endParaRPr lang="en-US" sz="3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73898" y="3031992"/>
            <a:ext cx="4226701" cy="3597408"/>
            <a:chOff x="76961" y="3063179"/>
            <a:chExt cx="4226701" cy="3597408"/>
          </a:xfrm>
        </p:grpSpPr>
        <p:sp>
          <p:nvSpPr>
            <p:cNvPr id="17" name="Rectangle 16"/>
            <p:cNvSpPr/>
            <p:nvPr/>
          </p:nvSpPr>
          <p:spPr>
            <a:xfrm>
              <a:off x="76961" y="3063179"/>
              <a:ext cx="4226701" cy="3597408"/>
            </a:xfrm>
            <a:prstGeom prst="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91565" y="3176473"/>
              <a:ext cx="1270982" cy="33698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867812" y="4436136"/>
            <a:ext cx="252069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7812" y="3851360"/>
            <a:ext cx="252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put(key, </a:t>
            </a:r>
            <a:r>
              <a:rPr lang="en-US" sz="2800" b="0" dirty="0" err="1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val</a:t>
            </a: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8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659484" y="4043507"/>
            <a:ext cx="438291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59485" y="3436781"/>
            <a:ext cx="438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err="1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put_after</a:t>
            </a: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2800" b="0" dirty="0" err="1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key,val,</a:t>
            </a:r>
            <a:r>
              <a:rPr lang="en-US" sz="2800" b="0" dirty="0" err="1" smtClean="0">
                <a:solidFill>
                  <a:srgbClr val="C0504D">
                    <a:lumMod val="75000"/>
                  </a:srgbClr>
                </a:solidFill>
                <a:latin typeface="Calibri" charset="0"/>
                <a:ea typeface="Calibri" charset="0"/>
                <a:cs typeface="Calibri" charset="0"/>
              </a:rPr>
              <a:t>deps</a:t>
            </a: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8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48762" y="4933527"/>
            <a:ext cx="252069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659484" y="5205842"/>
            <a:ext cx="438291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9485" y="4621066"/>
            <a:ext cx="4382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version</a:t>
            </a:r>
            <a:endParaRPr lang="en-US" sz="28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9800" y="4406900"/>
            <a:ext cx="1103484" cy="2031999"/>
          </a:xfrm>
          <a:prstGeom prst="rect">
            <a:avLst/>
          </a:prstGeom>
          <a:solidFill>
            <a:schemeClr val="bg1">
              <a:alpha val="0"/>
            </a:schemeClr>
          </a:solidFill>
          <a:ln w="190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u="sng" dirty="0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deps</a:t>
            </a:r>
          </a:p>
          <a:p>
            <a:pPr algn="l" defTabSz="4572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. . .  </a:t>
            </a:r>
          </a:p>
          <a:p>
            <a:pPr algn="l" defTabSz="4572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K</a:t>
            </a:r>
            <a:r>
              <a:rPr lang="en-US" sz="2800" baseline="-25000" dirty="0" err="1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version</a:t>
            </a:r>
            <a:endParaRPr lang="en-US" sz="2800" b="0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72001" y="5538835"/>
            <a:ext cx="3747913" cy="400110"/>
            <a:chOff x="4572001" y="5538835"/>
            <a:chExt cx="3747913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4610099" y="5538835"/>
              <a:ext cx="3709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prstClr val="black"/>
                  </a:solidFill>
                  <a:latin typeface="Calibri" charset="0"/>
                  <a:ea typeface="Calibri" charset="0"/>
                  <a:cs typeface="Calibri" charset="0"/>
                </a:rPr>
                <a:t>(Thread-Of-Execution Rule)</a:t>
              </a:r>
              <a:endParaRPr lang="en-US" b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572001" y="5538835"/>
              <a:ext cx="361949" cy="2142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Freeform 18"/>
          <p:cNvSpPr/>
          <p:nvPr/>
        </p:nvSpPr>
        <p:spPr>
          <a:xfrm rot="5400000">
            <a:off x="289147" y="4592919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072" y="3045083"/>
            <a:ext cx="17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white">
                    <a:lumMod val="50000"/>
                  </a:prstClr>
                </a:solidFill>
                <a:latin typeface="Calibri" charset="0"/>
                <a:ea typeface="Calibri" charset="0"/>
                <a:cs typeface="Calibri" charset="0"/>
              </a:rPr>
              <a:t>Client 1</a:t>
            </a:r>
            <a:endParaRPr lang="en-US" sz="2400" b="0" dirty="0">
              <a:solidFill>
                <a:prstClr val="white">
                  <a:lumMod val="50000"/>
                </a:prst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20015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Dependencies are explicit metadata on values</a:t>
            </a:r>
          </a:p>
          <a:p>
            <a:r>
              <a:rPr lang="en-US" sz="3000" dirty="0"/>
              <a:t>Library tracks and attaches them to </a:t>
            </a:r>
            <a:r>
              <a:rPr lang="en-US" sz="3000" dirty="0" err="1"/>
              <a:t>put_afters</a:t>
            </a:r>
            <a:endParaRPr lang="en-US" sz="300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Dependencies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68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95052" y="3086625"/>
            <a:ext cx="4226701" cy="3597408"/>
            <a:chOff x="76961" y="3063179"/>
            <a:chExt cx="4226701" cy="3597408"/>
          </a:xfrm>
        </p:grpSpPr>
        <p:sp>
          <p:nvSpPr>
            <p:cNvPr id="17" name="Rectangle 16"/>
            <p:cNvSpPr/>
            <p:nvPr/>
          </p:nvSpPr>
          <p:spPr>
            <a:xfrm>
              <a:off x="76961" y="3063179"/>
              <a:ext cx="4226701" cy="3597408"/>
            </a:xfrm>
            <a:prstGeom prst="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black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91565" y="3176473"/>
              <a:ext cx="1270982" cy="33698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79800" y="4406900"/>
            <a:ext cx="1103484" cy="2031999"/>
          </a:xfrm>
          <a:prstGeom prst="rect">
            <a:avLst/>
          </a:prstGeom>
          <a:solidFill>
            <a:schemeClr val="bg1">
              <a:alpha val="0"/>
            </a:schemeClr>
          </a:solidFill>
          <a:ln w="19050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u="sng" dirty="0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deps</a:t>
            </a:r>
          </a:p>
          <a:p>
            <a:pPr algn="l" defTabSz="4572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. . .  </a:t>
            </a:r>
          </a:p>
          <a:p>
            <a:pPr algn="l" defTabSz="457200" fontAlgn="auto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K</a:t>
            </a:r>
            <a:r>
              <a:rPr lang="en-US" sz="2800" baseline="-25000" dirty="0" err="1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version</a:t>
            </a:r>
            <a:endParaRPr lang="en-US" sz="2800" b="0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L</a:t>
            </a:r>
            <a:r>
              <a:rPr lang="en-US" sz="2800" baseline="-250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337</a:t>
            </a:r>
            <a:endParaRPr lang="en-US" sz="2800" b="0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2800" baseline="-2500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195</a:t>
            </a:r>
            <a:r>
              <a:rPr lang="en-US" sz="2800" b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2800" b="0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572001" y="5488034"/>
            <a:ext cx="2247899" cy="400110"/>
            <a:chOff x="4572001" y="5488034"/>
            <a:chExt cx="224789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4824585" y="5488034"/>
              <a:ext cx="199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prstClr val="black"/>
                  </a:solidFill>
                  <a:latin typeface="Calibri"/>
                </a:rPr>
                <a:t>(Gets-From Rule)</a:t>
              </a:r>
              <a:endParaRPr lang="en-US" b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4572001" y="5538835"/>
              <a:ext cx="303384" cy="174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867812" y="4399253"/>
            <a:ext cx="252069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7812" y="3879274"/>
            <a:ext cx="252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get(K)</a:t>
            </a:r>
            <a:endParaRPr lang="en-US" sz="28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659484" y="3730062"/>
            <a:ext cx="4027316" cy="148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59484" y="3183386"/>
            <a:ext cx="402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get(K)</a:t>
            </a:r>
            <a:endParaRPr lang="en-US" sz="28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659484" y="4618923"/>
            <a:ext cx="402731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59484" y="4110735"/>
            <a:ext cx="4027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value, version, </a:t>
            </a:r>
            <a:r>
              <a:rPr lang="en-US" sz="2800" b="0" dirty="0" smtClean="0">
                <a:solidFill>
                  <a:srgbClr val="4F6228"/>
                </a:solidFill>
                <a:latin typeface="Calibri" charset="0"/>
                <a:ea typeface="Calibri" charset="0"/>
                <a:cs typeface="Calibri" charset="0"/>
              </a:rPr>
              <a:t>deps</a:t>
            </a:r>
            <a:r>
              <a:rPr lang="fr-FR" sz="2800" b="0" dirty="0">
                <a:solidFill>
                  <a:srgbClr val="4F6228"/>
                </a:solidFill>
                <a:latin typeface="Calibri" charset="0"/>
                <a:ea typeface="Calibri" charset="0"/>
                <a:cs typeface="Calibri" charset="0"/>
              </a:rPr>
              <a:t>'</a:t>
            </a:r>
            <a:endParaRPr lang="en-US" sz="2800" b="0" dirty="0">
              <a:solidFill>
                <a:srgbClr val="4F6228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817012" y="4464050"/>
            <a:ext cx="2520690" cy="523220"/>
            <a:chOff x="1744112" y="3389238"/>
            <a:chExt cx="2520690" cy="523220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1744112" y="3868844"/>
              <a:ext cx="252069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744112" y="3389238"/>
              <a:ext cx="25206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0" dirty="0" smtClean="0">
                  <a:solidFill>
                    <a:prstClr val="black"/>
                  </a:solidFill>
                  <a:latin typeface="Calibri" charset="0"/>
                  <a:ea typeface="Calibri" charset="0"/>
                  <a:cs typeface="Calibri" charset="0"/>
                </a:rPr>
                <a:t>value</a:t>
              </a:r>
              <a:endParaRPr lang="en-US" sz="2800" b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69169" y="6038789"/>
            <a:ext cx="2247899" cy="400110"/>
            <a:chOff x="4572001" y="5488034"/>
            <a:chExt cx="2247899" cy="400110"/>
          </a:xfrm>
        </p:grpSpPr>
        <p:sp>
          <p:nvSpPr>
            <p:cNvPr id="41" name="TextBox 40"/>
            <p:cNvSpPr txBox="1"/>
            <p:nvPr/>
          </p:nvSpPr>
          <p:spPr>
            <a:xfrm>
              <a:off x="4824585" y="5488034"/>
              <a:ext cx="19953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prstClr val="black"/>
                  </a:solidFill>
                  <a:latin typeface="Calibri"/>
                </a:rPr>
                <a:t>(Transitivity Rule)</a:t>
              </a:r>
              <a:endParaRPr lang="en-US" b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572001" y="5538835"/>
              <a:ext cx="303384" cy="1746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396666" y="4622311"/>
            <a:ext cx="797754" cy="1972004"/>
            <a:chOff x="7687262" y="3946196"/>
            <a:chExt cx="797754" cy="1972004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7687262" y="3948718"/>
              <a:ext cx="100095" cy="848081"/>
            </a:xfrm>
            <a:prstGeom prst="line">
              <a:avLst/>
            </a:prstGeom>
            <a:ln>
              <a:solidFill>
                <a:srgbClr val="4F6228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697705" y="4818525"/>
              <a:ext cx="787311" cy="1099675"/>
            </a:xfrm>
            <a:prstGeom prst="rect">
              <a:avLst/>
            </a:prstGeom>
            <a:gradFill>
              <a:gsLst>
                <a:gs pos="0">
                  <a:schemeClr val="accent3">
                    <a:lumMod val="50000"/>
                  </a:schemeClr>
                </a:gs>
                <a:gs pos="70000">
                  <a:schemeClr val="accent3">
                    <a:lumMod val="60000"/>
                    <a:lumOff val="40000"/>
                  </a:schemeClr>
                </a:gs>
                <a:gs pos="71000">
                  <a:schemeClr val="bg1"/>
                </a:gs>
              </a:gsLst>
            </a:gradFill>
            <a:ln w="38100" cmpd="sng">
              <a:solidFill>
                <a:schemeClr val="accent3">
                  <a:lumMod val="50000"/>
                </a:schemeClr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 defTabSz="457200" fontAlgn="auto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srgbClr val="9BBB59">
                      <a:lumMod val="50000"/>
                    </a:srgbClr>
                  </a:solidFill>
                  <a:latin typeface="Calibri" charset="0"/>
                  <a:ea typeface="Calibri" charset="0"/>
                  <a:cs typeface="Calibri" charset="0"/>
                </a:rPr>
                <a:t>deps</a:t>
              </a:r>
              <a:r>
                <a:rPr lang="fr-FR" b="0" dirty="0">
                  <a:solidFill>
                    <a:srgbClr val="4F6228"/>
                  </a:solidFill>
                  <a:latin typeface="Calibri" charset="0"/>
                  <a:ea typeface="Calibri" charset="0"/>
                  <a:cs typeface="Calibri" charset="0"/>
                </a:rPr>
                <a:t>'</a:t>
              </a:r>
              <a:endParaRPr lang="en-US" b="0" dirty="0" smtClean="0">
                <a:solidFill>
                  <a:srgbClr val="9BBB59">
                    <a:lumMod val="50000"/>
                  </a:srgbClr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l" defTabSz="45720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L</a:t>
              </a:r>
              <a:r>
                <a:rPr lang="en-US" baseline="-25000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337</a:t>
              </a:r>
            </a:p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M</a:t>
              </a:r>
              <a:r>
                <a:rPr lang="en-US" baseline="-25000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195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8384920" y="3946196"/>
              <a:ext cx="100095" cy="848081"/>
            </a:xfrm>
            <a:prstGeom prst="line">
              <a:avLst/>
            </a:prstGeom>
            <a:ln>
              <a:solidFill>
                <a:srgbClr val="4F6228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Freeform 46"/>
          <p:cNvSpPr/>
          <p:nvPr/>
        </p:nvSpPr>
        <p:spPr>
          <a:xfrm rot="5400000">
            <a:off x="289147" y="4592919"/>
            <a:ext cx="819880" cy="138297"/>
          </a:xfrm>
          <a:custGeom>
            <a:avLst/>
            <a:gdLst>
              <a:gd name="connsiteX0" fmla="*/ 0 w 2810934"/>
              <a:gd name="connsiteY0" fmla="*/ 474147 h 474147"/>
              <a:gd name="connsiteX1" fmla="*/ 524934 w 2810934"/>
              <a:gd name="connsiteY1" fmla="*/ 13 h 474147"/>
              <a:gd name="connsiteX2" fmla="*/ 982134 w 2810934"/>
              <a:gd name="connsiteY2" fmla="*/ 457213 h 474147"/>
              <a:gd name="connsiteX3" fmla="*/ 1524000 w 2810934"/>
              <a:gd name="connsiteY3" fmla="*/ 50813 h 474147"/>
              <a:gd name="connsiteX4" fmla="*/ 1913467 w 2810934"/>
              <a:gd name="connsiteY4" fmla="*/ 406413 h 474147"/>
              <a:gd name="connsiteX5" fmla="*/ 2302934 w 2810934"/>
              <a:gd name="connsiteY5" fmla="*/ 101613 h 474147"/>
              <a:gd name="connsiteX6" fmla="*/ 2506134 w 2810934"/>
              <a:gd name="connsiteY6" fmla="*/ 423347 h 474147"/>
              <a:gd name="connsiteX7" fmla="*/ 2810934 w 2810934"/>
              <a:gd name="connsiteY7" fmla="*/ 220147 h 47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10934" h="474147">
                <a:moveTo>
                  <a:pt x="0" y="474147"/>
                </a:moveTo>
                <a:cubicBezTo>
                  <a:pt x="180622" y="238491"/>
                  <a:pt x="361245" y="2835"/>
                  <a:pt x="524934" y="13"/>
                </a:cubicBezTo>
                <a:cubicBezTo>
                  <a:pt x="688623" y="-2809"/>
                  <a:pt x="815623" y="448746"/>
                  <a:pt x="982134" y="457213"/>
                </a:cubicBezTo>
                <a:cubicBezTo>
                  <a:pt x="1148645" y="465680"/>
                  <a:pt x="1368778" y="59280"/>
                  <a:pt x="1524000" y="50813"/>
                </a:cubicBezTo>
                <a:cubicBezTo>
                  <a:pt x="1679222" y="42346"/>
                  <a:pt x="1783645" y="397946"/>
                  <a:pt x="1913467" y="406413"/>
                </a:cubicBezTo>
                <a:cubicBezTo>
                  <a:pt x="2043289" y="414880"/>
                  <a:pt x="2204156" y="98791"/>
                  <a:pt x="2302934" y="101613"/>
                </a:cubicBezTo>
                <a:cubicBezTo>
                  <a:pt x="2401712" y="104435"/>
                  <a:pt x="2421468" y="403591"/>
                  <a:pt x="2506134" y="423347"/>
                </a:cubicBezTo>
                <a:cubicBezTo>
                  <a:pt x="2590800" y="443103"/>
                  <a:pt x="2740378" y="304814"/>
                  <a:pt x="2810934" y="220147"/>
                </a:cubicBezTo>
              </a:path>
            </a:pathLst>
          </a:cu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6072" y="3045083"/>
            <a:ext cx="170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white">
                    <a:lumMod val="50000"/>
                  </a:prstClr>
                </a:solidFill>
                <a:latin typeface="Calibri" charset="0"/>
                <a:ea typeface="Calibri" charset="0"/>
                <a:cs typeface="Calibri" charset="0"/>
              </a:rPr>
              <a:t>Client 2</a:t>
            </a:r>
            <a:endParaRPr lang="en-US" sz="2400" b="0" dirty="0">
              <a:solidFill>
                <a:prstClr val="white">
                  <a:lumMod val="50000"/>
                </a:prst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20015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Dependencies are explicit metadata on values</a:t>
            </a:r>
          </a:p>
          <a:p>
            <a:r>
              <a:rPr lang="en-US" sz="3000" dirty="0"/>
              <a:t>Library tracks and attaches them to </a:t>
            </a:r>
            <a:r>
              <a:rPr lang="en-US" sz="3000" dirty="0" err="1"/>
              <a:t>put_afters</a:t>
            </a:r>
            <a:endParaRPr lang="en-US" sz="3000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  <p:bldP spid="3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86363" y="1569869"/>
            <a:ext cx="4336597" cy="4667633"/>
            <a:chOff x="4586363" y="1569869"/>
            <a:chExt cx="4336597" cy="4667633"/>
          </a:xfrm>
        </p:grpSpPr>
        <p:grpSp>
          <p:nvGrpSpPr>
            <p:cNvPr id="3" name="Group 2"/>
            <p:cNvGrpSpPr/>
            <p:nvPr/>
          </p:nvGrpSpPr>
          <p:grpSpPr>
            <a:xfrm>
              <a:off x="4586363" y="2685728"/>
              <a:ext cx="3113488" cy="3551774"/>
              <a:chOff x="4586363" y="2015342"/>
              <a:chExt cx="3113488" cy="3551774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571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flipH="1">
              <a:off x="8390152" y="2491803"/>
              <a:ext cx="532808" cy="607812"/>
              <a:chOff x="4586363" y="2015342"/>
              <a:chExt cx="3113488" cy="3551774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flipH="1">
              <a:off x="7048015" y="1569869"/>
              <a:ext cx="877179" cy="1000660"/>
              <a:chOff x="4586363" y="2015342"/>
              <a:chExt cx="3113488" cy="3551774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4732672" y="2350535"/>
                <a:ext cx="2837879" cy="293714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586363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825693" y="201534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586363" y="273704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825693" y="4896730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048015" y="4244289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048015" y="2724212"/>
                <a:ext cx="651836" cy="670386"/>
              </a:xfrm>
              <a:prstGeom prst="ellipse">
                <a:avLst/>
              </a:prstGeom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51" name="Straight Arrow Connector 50"/>
          <p:cNvCxnSpPr>
            <a:stCxn id="7" idx="3"/>
            <a:endCxn id="30" idx="5"/>
          </p:cNvCxnSpPr>
          <p:nvPr/>
        </p:nvCxnSpPr>
        <p:spPr>
          <a:xfrm flipV="1">
            <a:off x="4920371" y="2542869"/>
            <a:ext cx="2498909" cy="37969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3"/>
            <a:endCxn id="24" idx="6"/>
          </p:cNvCxnSpPr>
          <p:nvPr/>
        </p:nvCxnSpPr>
        <p:spPr>
          <a:xfrm flipV="1">
            <a:off x="4920371" y="2670473"/>
            <a:ext cx="3469781" cy="36692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3055758" y="5486885"/>
            <a:ext cx="1943189" cy="1234589"/>
            <a:chOff x="3055758" y="5486885"/>
            <a:chExt cx="1943189" cy="1234589"/>
          </a:xfrm>
        </p:grpSpPr>
        <p:grpSp>
          <p:nvGrpSpPr>
            <p:cNvPr id="98" name="Group 97"/>
            <p:cNvGrpSpPr/>
            <p:nvPr/>
          </p:nvGrpSpPr>
          <p:grpSpPr>
            <a:xfrm>
              <a:off x="3055758" y="5486885"/>
              <a:ext cx="1943189" cy="471184"/>
              <a:chOff x="3055758" y="5486885"/>
              <a:chExt cx="1943189" cy="471184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 flipV="1">
                <a:off x="4920371" y="5486885"/>
                <a:ext cx="78576" cy="471184"/>
              </a:xfrm>
              <a:prstGeom prst="straightConnector1">
                <a:avLst/>
              </a:prstGeom>
              <a:ln w="28575" cmpd="sng">
                <a:headEnd type="none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V="1">
                <a:off x="3055758" y="5495930"/>
                <a:ext cx="1742854" cy="462138"/>
              </a:xfrm>
              <a:prstGeom prst="straightConnector1">
                <a:avLst/>
              </a:prstGeom>
              <a:ln w="28575" cmpd="sng">
                <a:headEnd type="none"/>
                <a:tailEnd type="non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/>
            <p:cNvGrpSpPr/>
            <p:nvPr/>
          </p:nvGrpSpPr>
          <p:grpSpPr>
            <a:xfrm>
              <a:off x="3055758" y="5940103"/>
              <a:ext cx="1864613" cy="781371"/>
              <a:chOff x="3055758" y="5940103"/>
              <a:chExt cx="1864613" cy="781371"/>
            </a:xfrm>
            <a:noFill/>
          </p:grpSpPr>
          <p:sp>
            <p:nvSpPr>
              <p:cNvPr id="7" name="Rectangle 6"/>
              <p:cNvSpPr/>
              <p:nvPr/>
            </p:nvSpPr>
            <p:spPr>
              <a:xfrm>
                <a:off x="3055758" y="5958068"/>
                <a:ext cx="1864613" cy="763406"/>
              </a:xfrm>
              <a:prstGeom prst="rect">
                <a:avLst/>
              </a:prstGeom>
              <a:grpFill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075636" y="5940103"/>
                <a:ext cx="157536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srgbClr val="8064A2">
                        <a:lumMod val="75000"/>
                      </a:srgbClr>
                    </a:solidFill>
                    <a:latin typeface="Calibri" charset="0"/>
                    <a:ea typeface="Calibri" charset="0"/>
                    <a:cs typeface="Calibri" charset="0"/>
                  </a:rPr>
                  <a:t>Replication Q</a:t>
                </a:r>
                <a:endParaRPr lang="en-US" b="0" dirty="0">
                  <a:solidFill>
                    <a:srgbClr val="8064A2">
                      <a:lumMod val="75000"/>
                    </a:srgbClr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 flipV="1">
            <a:off x="4798612" y="5413909"/>
            <a:ext cx="200336" cy="8202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262752" y="6286956"/>
            <a:ext cx="585543" cy="434480"/>
            <a:chOff x="4470175" y="6310674"/>
            <a:chExt cx="365979" cy="368755"/>
          </a:xfrm>
        </p:grpSpPr>
        <p:sp>
          <p:nvSpPr>
            <p:cNvPr id="10" name="Rectangle 9"/>
            <p:cNvSpPr/>
            <p:nvPr/>
          </p:nvSpPr>
          <p:spPr>
            <a:xfrm>
              <a:off x="4481997" y="6310674"/>
              <a:ext cx="345123" cy="3282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70175" y="6371192"/>
              <a:ext cx="365979" cy="308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lnSpc>
                  <a:spcPct val="1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 smtClean="0">
                  <a:solidFill>
                    <a:prstClr val="black"/>
                  </a:solidFill>
                  <a:latin typeface="Calibri"/>
                </a:rPr>
                <a:t>put</a:t>
              </a: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 smtClean="0">
                  <a:solidFill>
                    <a:prstClr val="black"/>
                  </a:solidFill>
                  <a:latin typeface="Calibri"/>
                </a:rPr>
                <a:t>after</a:t>
              </a:r>
              <a:endParaRPr lang="en-US" sz="1600" b="0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>
            <a:off x="1136581" y="5207063"/>
            <a:ext cx="344978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50881" y="4601581"/>
            <a:ext cx="2990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put_after(</a:t>
            </a:r>
            <a:r>
              <a:rPr lang="en-US" sz="2800" b="0" dirty="0" err="1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K,V,</a:t>
            </a:r>
            <a:r>
              <a:rPr lang="en-US" sz="2800" b="0" dirty="0" err="1" smtClean="0">
                <a:solidFill>
                  <a:srgbClr val="953735"/>
                </a:solidFill>
                <a:latin typeface="Calibri" charset="0"/>
                <a:ea typeface="Calibri" charset="0"/>
                <a:cs typeface="Calibri" charset="0"/>
              </a:rPr>
              <a:t>deps</a:t>
            </a:r>
            <a:r>
              <a:rPr lang="en-US" sz="28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8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136581" y="5413909"/>
            <a:ext cx="344978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539028" y="5110340"/>
            <a:ext cx="670248" cy="316270"/>
          </a:xfrm>
          <a:prstGeom prst="rect">
            <a:avLst/>
          </a:prstGeom>
          <a:noFill/>
        </p:spPr>
        <p:txBody>
          <a:bodyPr wrap="none" rtlCol="0">
            <a:normAutofit fontScale="55000" lnSpcReduction="20000"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err="1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K:V,</a:t>
            </a:r>
            <a:r>
              <a:rPr lang="en-US" sz="1400" b="0" dirty="0" err="1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deps</a:t>
            </a:r>
            <a:endParaRPr lang="en-US" sz="14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Replication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0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5" grpId="0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47003" y="1397761"/>
            <a:ext cx="4557892" cy="5199506"/>
            <a:chOff x="4586363" y="2015342"/>
            <a:chExt cx="3113488" cy="3551774"/>
          </a:xfrm>
        </p:grpSpPr>
        <p:sp>
          <p:nvSpPr>
            <p:cNvPr id="127" name="Oval 126"/>
            <p:cNvSpPr/>
            <p:nvPr/>
          </p:nvSpPr>
          <p:spPr>
            <a:xfrm>
              <a:off x="4732672" y="2350535"/>
              <a:ext cx="2837879" cy="2937147"/>
            </a:xfrm>
            <a:prstGeom prst="ellipse">
              <a:avLst/>
            </a:prstGeom>
            <a:noFill/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4586363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5825693" y="201534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4586363" y="273704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5825693" y="4896730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7048015" y="4244289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7048015" y="2724212"/>
              <a:ext cx="651836" cy="670386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334346" y="2902184"/>
            <a:ext cx="4012657" cy="0"/>
          </a:xfrm>
          <a:prstGeom prst="straightConnector1">
            <a:avLst/>
          </a:prstGeom>
          <a:ln w="38100" cmpd="sng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17819" y="2305293"/>
            <a:ext cx="2788392" cy="4924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600" b="0" dirty="0" smtClean="0">
                <a:solidFill>
                  <a:srgbClr val="604A7B"/>
                </a:solidFill>
                <a:latin typeface="Calibri" charset="0"/>
                <a:ea typeface="Calibri" charset="0"/>
                <a:cs typeface="Calibri" charset="0"/>
              </a:rPr>
              <a:t>put_after(</a:t>
            </a:r>
            <a:r>
              <a:rPr lang="en-US" sz="2600" b="0" dirty="0" err="1" smtClean="0">
                <a:solidFill>
                  <a:srgbClr val="604A7B"/>
                </a:solidFill>
                <a:latin typeface="Calibri" charset="0"/>
                <a:ea typeface="Calibri" charset="0"/>
                <a:cs typeface="Calibri" charset="0"/>
              </a:rPr>
              <a:t>K,V,</a:t>
            </a:r>
            <a:r>
              <a:rPr lang="en-US" sz="2600" b="0" dirty="0" err="1" smtClean="0">
                <a:solidFill>
                  <a:srgbClr val="953735"/>
                </a:solidFill>
                <a:latin typeface="Calibri" charset="0"/>
                <a:ea typeface="Calibri" charset="0"/>
                <a:cs typeface="Calibri" charset="0"/>
              </a:rPr>
              <a:t>deps</a:t>
            </a:r>
            <a:r>
              <a:rPr lang="en-US" sz="2600" b="0" dirty="0" smtClean="0">
                <a:solidFill>
                  <a:srgbClr val="604A7B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600" b="0" dirty="0">
              <a:solidFill>
                <a:srgbClr val="604A7B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301302" y="2822672"/>
            <a:ext cx="2649358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56152" y="2283821"/>
            <a:ext cx="2884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6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dep_check(L</a:t>
            </a:r>
            <a:r>
              <a:rPr lang="en-US" sz="2600" b="0" baseline="-250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337</a:t>
            </a:r>
            <a:r>
              <a:rPr lang="en-US" sz="26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6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250502" y="3113288"/>
            <a:ext cx="2700158" cy="1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83503" y="2629073"/>
            <a:ext cx="110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err="1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K:V,</a:t>
            </a:r>
            <a:r>
              <a:rPr lang="en-US" sz="1400" b="0" dirty="0" err="1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deps</a:t>
            </a:r>
            <a:endParaRPr lang="en-US" sz="14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808720" y="2920991"/>
            <a:ext cx="1113562" cy="1740236"/>
            <a:chOff x="2351519" y="3000502"/>
            <a:chExt cx="1113562" cy="1740236"/>
          </a:xfrm>
        </p:grpSpPr>
        <p:cxnSp>
          <p:nvCxnSpPr>
            <p:cNvPr id="76" name="Straight Connector 75"/>
            <p:cNvCxnSpPr/>
            <p:nvPr/>
          </p:nvCxnSpPr>
          <p:spPr>
            <a:xfrm flipV="1">
              <a:off x="2351519" y="3000502"/>
              <a:ext cx="417081" cy="5827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048000" y="3000502"/>
              <a:ext cx="417081" cy="5827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2351519" y="3583229"/>
              <a:ext cx="696481" cy="1157509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78000">
                  <a:schemeClr val="bg1"/>
                </a:gs>
                <a:gs pos="77000">
                  <a:schemeClr val="accent2">
                    <a:tint val="50000"/>
                    <a:shade val="100000"/>
                    <a:satMod val="350000"/>
                  </a:schemeClr>
                </a:gs>
              </a:gsLst>
            </a:gradFill>
            <a:ln w="38100" cmpd="sng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 defTabSz="457200" fontAlgn="auto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srgbClr val="C0504D">
                      <a:lumMod val="75000"/>
                    </a:srgbClr>
                  </a:solidFill>
                  <a:latin typeface="Calibri" charset="0"/>
                  <a:ea typeface="Calibri" charset="0"/>
                  <a:cs typeface="Calibri" charset="0"/>
                </a:rPr>
                <a:t>deps</a:t>
              </a:r>
              <a:r>
                <a:rPr lang="en-US" b="0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  </a:t>
              </a:r>
            </a:p>
            <a:p>
              <a:pPr algn="l" defTabSz="457200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L</a:t>
              </a:r>
              <a:r>
                <a:rPr lang="en-US" baseline="-25000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337</a:t>
              </a:r>
              <a:endParaRPr lang="en-US" b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M</a:t>
              </a:r>
              <a:r>
                <a:rPr lang="en-US" baseline="-25000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195</a:t>
              </a:r>
              <a:r>
                <a:rPr lang="en-US" b="0" dirty="0" smtClean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 </a:t>
              </a:r>
              <a:endParaRPr lang="en-US" b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endParaRPr>
            </a:p>
            <a:p>
              <a:pPr algn="l" defTabSz="457200" fontAlgn="auto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b="0" dirty="0" smtClean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rot="3639224">
            <a:off x="4362405" y="4545420"/>
            <a:ext cx="2649358" cy="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3639224">
            <a:off x="4617852" y="4380004"/>
            <a:ext cx="29940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6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dep_check(M</a:t>
            </a:r>
            <a:r>
              <a:rPr lang="en-US" sz="2600" b="0" baseline="-2500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195</a:t>
            </a:r>
            <a:r>
              <a:rPr lang="en-US" sz="2600" b="0" dirty="0" smtClean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2600" b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860329" y="3430608"/>
            <a:ext cx="1363907" cy="242586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75322" y="4864473"/>
            <a:ext cx="5166360" cy="18288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d</a:t>
            </a:r>
            <a:r>
              <a:rPr lang="en-US" sz="2400" dirty="0" err="1" smtClean="0"/>
              <a:t>ep_check</a:t>
            </a:r>
            <a:r>
              <a:rPr lang="en-US" sz="2400" dirty="0" smtClean="0"/>
              <a:t> blocks until satisfied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Once all checks return, all dependencies visible locally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Thus, causal consistency satisfied</a:t>
            </a:r>
            <a:endParaRPr lang="en-US" sz="2400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</a:t>
            </a:r>
            <a:r>
              <a:rPr lang="en-US" dirty="0" smtClean="0"/>
              <a:t>Replication (at remote DC)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5" grpId="0"/>
      <p:bldP spid="70" grpId="0"/>
      <p:bldP spid="82" grpId="0"/>
      <p:bldP spid="28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32966"/>
            <a:ext cx="8991600" cy="5325034"/>
          </a:xfrm>
        </p:spPr>
        <p:txBody>
          <a:bodyPr>
            <a:normAutofit/>
          </a:bodyPr>
          <a:lstStyle/>
          <a:p>
            <a:r>
              <a:rPr lang="en-US" sz="2600" dirty="0" err="1" smtClean="0"/>
              <a:t>Lamport</a:t>
            </a:r>
            <a:r>
              <a:rPr lang="en-US" sz="2600" dirty="0" smtClean="0"/>
              <a:t> clocks:	C(a) &lt; C(z)		Conclusion:  </a:t>
            </a:r>
            <a:r>
              <a:rPr lang="en-US" sz="2600" b="1" dirty="0" smtClean="0">
                <a:solidFill>
                  <a:srgbClr val="C00000"/>
                </a:solidFill>
              </a:rPr>
              <a:t>None</a:t>
            </a:r>
          </a:p>
          <a:p>
            <a:r>
              <a:rPr lang="en-US" sz="2600" dirty="0" smtClean="0"/>
              <a:t>Vector clocks: 	V(a) &lt; V(z)		Conclusion:  </a:t>
            </a:r>
            <a:r>
              <a:rPr lang="en-US" sz="2600" b="1" dirty="0" smtClean="0">
                <a:solidFill>
                  <a:srgbClr val="C00000"/>
                </a:solidFill>
              </a:rPr>
              <a:t>a </a:t>
            </a:r>
            <a:r>
              <a:rPr lang="en-US" sz="2600" b="1" dirty="0" smtClean="0">
                <a:solidFill>
                  <a:srgbClr val="C00000"/>
                </a:solidFill>
                <a:sym typeface="Wingdings"/>
              </a:rPr>
              <a:t>→ … → z</a:t>
            </a:r>
            <a:endParaRPr lang="en-US" sz="26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dirty="0" smtClean="0"/>
              <a:t>Distributed bulletin board application</a:t>
            </a:r>
          </a:p>
          <a:p>
            <a:pPr lvl="1"/>
            <a:r>
              <a:rPr lang="en-US" sz="2400" dirty="0" smtClean="0"/>
              <a:t>Each post gets sent to all other users</a:t>
            </a:r>
          </a:p>
          <a:p>
            <a:pPr lvl="1"/>
            <a:r>
              <a:rPr lang="en-US" sz="2400" dirty="0" smtClean="0"/>
              <a:t>Consistency goal:  No user to see reply before the corresponding original message post</a:t>
            </a:r>
          </a:p>
          <a:p>
            <a:pPr lvl="1"/>
            <a:r>
              <a:rPr lang="en-US" sz="2400" dirty="0" smtClean="0"/>
              <a:t>Conclusion:  Deliver message only </a:t>
            </a:r>
            <a:r>
              <a:rPr lang="en-US" sz="2400" b="1" dirty="0" smtClean="0"/>
              <a:t>after</a:t>
            </a:r>
            <a:r>
              <a:rPr lang="en-US" sz="2400" dirty="0" smtClean="0"/>
              <a:t> all messages that </a:t>
            </a:r>
            <a:r>
              <a:rPr lang="en-US" sz="2400" b="1" dirty="0" smtClean="0"/>
              <a:t>causally precede</a:t>
            </a:r>
            <a:r>
              <a:rPr lang="en-US" sz="2400" dirty="0" smtClean="0"/>
              <a:t> it have been delivered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use of logical clocks (</a:t>
            </a:r>
            <a:r>
              <a:rPr lang="en-US" dirty="0" err="1" smtClean="0"/>
              <a:t>lec</a:t>
            </a:r>
            <a:r>
              <a:rPr lang="en-US" dirty="0" smtClean="0"/>
              <a:t> </a:t>
            </a:r>
            <a:r>
              <a:rPr lang="en-US" dirty="0" smtClean="0"/>
              <a:t>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82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ALPS + Causal</a:t>
            </a:r>
          </a:p>
          <a:p>
            <a:pPr lvl="1"/>
            <a:r>
              <a:rPr lang="en-US" dirty="0" smtClean="0"/>
              <a:t>Serve </a:t>
            </a:r>
            <a:r>
              <a:rPr lang="en-US" dirty="0"/>
              <a:t>operations locally, replicate in background</a:t>
            </a:r>
          </a:p>
          <a:p>
            <a:pPr lvl="1"/>
            <a:r>
              <a:rPr lang="en-US" dirty="0" smtClean="0"/>
              <a:t>Partition </a:t>
            </a:r>
            <a:r>
              <a:rPr lang="en-US" dirty="0" err="1"/>
              <a:t>keyspace</a:t>
            </a:r>
            <a:r>
              <a:rPr lang="en-US" dirty="0"/>
              <a:t> onto many nodes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replication with </a:t>
            </a:r>
            <a:r>
              <a:rPr lang="en-US" dirty="0" smtClean="0"/>
              <a:t>dependencies</a:t>
            </a:r>
            <a:endParaRPr lang="en-US" b="1" dirty="0" smtClean="0"/>
          </a:p>
          <a:p>
            <a:r>
              <a:rPr lang="en-US" dirty="0" smtClean="0"/>
              <a:t>Proliferation of dependencies reduces efficiency</a:t>
            </a:r>
          </a:p>
          <a:p>
            <a:pPr lvl="1"/>
            <a:r>
              <a:rPr lang="en-US" dirty="0" smtClean="0"/>
              <a:t>Results in lots of metadata</a:t>
            </a:r>
          </a:p>
          <a:p>
            <a:pPr lvl="1"/>
            <a:r>
              <a:rPr lang="en-US" dirty="0" smtClean="0"/>
              <a:t>Requires lots of </a:t>
            </a:r>
            <a:r>
              <a:rPr lang="en-US" dirty="0" smtClean="0"/>
              <a:t>verification</a:t>
            </a:r>
            <a:endParaRPr lang="en-US" dirty="0" smtClean="0"/>
          </a:p>
          <a:p>
            <a:r>
              <a:rPr lang="en-US" dirty="0" smtClean="0"/>
              <a:t>We need to reduce metadata and dep_checks</a:t>
            </a:r>
          </a:p>
          <a:p>
            <a:pPr lvl="1"/>
            <a:r>
              <a:rPr lang="en-US" dirty="0" smtClean="0"/>
              <a:t>Nearest dependencies</a:t>
            </a:r>
          </a:p>
          <a:p>
            <a:pPr lvl="1"/>
            <a:r>
              <a:rPr lang="en-US" dirty="0" smtClean="0"/>
              <a:t>Dependency garbage collection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So Far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21494" y="6185855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751878" y="5180086"/>
            <a:ext cx="769616" cy="1005769"/>
            <a:chOff x="3751878" y="5180086"/>
            <a:chExt cx="769616" cy="1005769"/>
          </a:xfrm>
        </p:grpSpPr>
        <p:cxnSp>
          <p:nvCxnSpPr>
            <p:cNvPr id="6" name="Straight Arrow Connector 5"/>
            <p:cNvCxnSpPr>
              <a:stCxn id="9" idx="2"/>
            </p:cNvCxnSpPr>
            <p:nvPr/>
          </p:nvCxnSpPr>
          <p:spPr>
            <a:xfrm>
              <a:off x="3944282" y="5564894"/>
              <a:ext cx="577212" cy="62096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751878" y="5180086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51878" y="4184389"/>
            <a:ext cx="384808" cy="995697"/>
            <a:chOff x="3751878" y="4184389"/>
            <a:chExt cx="384808" cy="995697"/>
          </a:xfrm>
        </p:grpSpPr>
        <p:cxnSp>
          <p:nvCxnSpPr>
            <p:cNvPr id="13" name="Straight Arrow Connector 12"/>
            <p:cNvCxnSpPr>
              <a:stCxn id="16" idx="2"/>
              <a:endCxn id="9" idx="0"/>
            </p:cNvCxnSpPr>
            <p:nvPr/>
          </p:nvCxnSpPr>
          <p:spPr>
            <a:xfrm>
              <a:off x="3944282" y="4569197"/>
              <a:ext cx="0" cy="61088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751878" y="4184389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39212" y="3544547"/>
            <a:ext cx="402525" cy="2641308"/>
            <a:chOff x="4539212" y="3544547"/>
            <a:chExt cx="402525" cy="2641308"/>
          </a:xfrm>
        </p:grpSpPr>
        <p:cxnSp>
          <p:nvCxnSpPr>
            <p:cNvPr id="7" name="Straight Arrow Connector 6"/>
            <p:cNvCxnSpPr>
              <a:stCxn id="10" idx="2"/>
              <a:endCxn id="5" idx="0"/>
            </p:cNvCxnSpPr>
            <p:nvPr/>
          </p:nvCxnSpPr>
          <p:spPr>
            <a:xfrm flipH="1">
              <a:off x="4713898" y="5253861"/>
              <a:ext cx="17718" cy="9319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4539212" y="3544547"/>
              <a:ext cx="402525" cy="1709314"/>
              <a:chOff x="4539212" y="3544547"/>
              <a:chExt cx="402525" cy="170931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539212" y="4869053"/>
                <a:ext cx="384808" cy="384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2"/>
              </p:cNvCxnSpPr>
              <p:nvPr/>
            </p:nvCxnSpPr>
            <p:spPr>
              <a:xfrm flipH="1">
                <a:off x="4731615" y="3929355"/>
                <a:ext cx="17718" cy="9319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4556929" y="3544547"/>
                <a:ext cx="384808" cy="38480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4906302" y="3713102"/>
            <a:ext cx="865817" cy="2472753"/>
            <a:chOff x="4906302" y="3713102"/>
            <a:chExt cx="865817" cy="2472753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4906302" y="5468675"/>
              <a:ext cx="655696" cy="7171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369594" y="5037608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11" idx="1"/>
            </p:cNvCxnSpPr>
            <p:nvPr/>
          </p:nvCxnSpPr>
          <p:spPr>
            <a:xfrm>
              <a:off x="4924020" y="5061457"/>
              <a:ext cx="445574" cy="1685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1" idx="0"/>
            </p:cNvCxnSpPr>
            <p:nvPr/>
          </p:nvCxnSpPr>
          <p:spPr>
            <a:xfrm flipH="1">
              <a:off x="5561998" y="4144169"/>
              <a:ext cx="17717" cy="89343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387311" y="3713102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4941737" y="3736951"/>
              <a:ext cx="445574" cy="16855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751878" y="3352143"/>
            <a:ext cx="384808" cy="832246"/>
            <a:chOff x="3751878" y="3352143"/>
            <a:chExt cx="384808" cy="832246"/>
          </a:xfrm>
        </p:grpSpPr>
        <p:cxnSp>
          <p:nvCxnSpPr>
            <p:cNvPr id="20" name="Straight Arrow Connector 19"/>
            <p:cNvCxnSpPr>
              <a:stCxn id="21" idx="2"/>
              <a:endCxn id="16" idx="0"/>
            </p:cNvCxnSpPr>
            <p:nvPr/>
          </p:nvCxnSpPr>
          <p:spPr>
            <a:xfrm>
              <a:off x="3944282" y="3736951"/>
              <a:ext cx="0" cy="4474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751878" y="3352143"/>
              <a:ext cx="384808" cy="3848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3751878" y="3352143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51878" y="4184389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51878" y="5180086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6878" y="3314043"/>
            <a:ext cx="66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Put</a:t>
            </a:r>
            <a:endParaRPr lang="en-US" sz="22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16878" y="4107532"/>
            <a:ext cx="66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Put</a:t>
            </a:r>
            <a:endParaRPr lang="en-US" sz="22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16878" y="5140672"/>
            <a:ext cx="66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Put</a:t>
            </a:r>
            <a:endParaRPr lang="en-US" sz="22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46553" y="6136035"/>
            <a:ext cx="66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Put</a:t>
            </a:r>
            <a:endParaRPr lang="en-US" sz="22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1595" y="4830624"/>
            <a:ext cx="66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Get</a:t>
            </a:r>
            <a:endParaRPr lang="en-US" sz="22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60123" y="5037992"/>
            <a:ext cx="66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Get</a:t>
            </a:r>
            <a:endParaRPr lang="en-US" sz="22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-15071" y="1419781"/>
            <a:ext cx="9144000" cy="700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Dependencies grow with client lifetimes</a:t>
            </a:r>
            <a:endParaRPr lang="en-US" dirty="0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4" grpId="1" animBg="1"/>
      <p:bldP spid="25" grpId="0" animBg="1"/>
      <p:bldP spid="25" grpId="1" animBg="1"/>
      <p:bldP spid="32" grpId="0" animBg="1"/>
      <p:bldP spid="32" grpId="1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1494" y="6185855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stCxn id="16" idx="2"/>
          </p:cNvCxnSpPr>
          <p:nvPr/>
        </p:nvCxnSpPr>
        <p:spPr>
          <a:xfrm>
            <a:off x="3944282" y="5564894"/>
            <a:ext cx="577212" cy="620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7" idx="2"/>
            <a:endCxn id="6" idx="0"/>
          </p:cNvCxnSpPr>
          <p:nvPr/>
        </p:nvCxnSpPr>
        <p:spPr>
          <a:xfrm flipH="1">
            <a:off x="4713898" y="5253861"/>
            <a:ext cx="17718" cy="931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6302" y="5468675"/>
            <a:ext cx="655696" cy="7171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51878" y="5180086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9212" y="486905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69594" y="5037608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4924020" y="5061457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16" idx="0"/>
          </p:cNvCxnSpPr>
          <p:nvPr/>
        </p:nvCxnSpPr>
        <p:spPr>
          <a:xfrm>
            <a:off x="3944282" y="4569197"/>
            <a:ext cx="0" cy="610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" idx="2"/>
          </p:cNvCxnSpPr>
          <p:nvPr/>
        </p:nvCxnSpPr>
        <p:spPr>
          <a:xfrm flipH="1">
            <a:off x="4731615" y="3929355"/>
            <a:ext cx="17718" cy="931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0"/>
          </p:cNvCxnSpPr>
          <p:nvPr/>
        </p:nvCxnSpPr>
        <p:spPr>
          <a:xfrm flipH="1">
            <a:off x="5561998" y="4144169"/>
            <a:ext cx="17717" cy="893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51878" y="4184389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6929" y="3544547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87311" y="3713102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4941737" y="3736951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32" idx="0"/>
          </p:cNvCxnSpPr>
          <p:nvPr/>
        </p:nvCxnSpPr>
        <p:spPr>
          <a:xfrm>
            <a:off x="3944282" y="3736951"/>
            <a:ext cx="0" cy="447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51878" y="335214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50354" y="5180086"/>
            <a:ext cx="384808" cy="384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68070" y="5037608"/>
            <a:ext cx="384808" cy="384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-15071" y="1419781"/>
            <a:ext cx="9144000" cy="700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Transitively capture all ordering constraints </a:t>
            </a:r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1494" y="6185855"/>
            <a:ext cx="384808" cy="3848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9" name="Straight Arrow Connector 8"/>
          <p:cNvCxnSpPr>
            <a:stCxn id="16" idx="2"/>
          </p:cNvCxnSpPr>
          <p:nvPr/>
        </p:nvCxnSpPr>
        <p:spPr>
          <a:xfrm>
            <a:off x="3944282" y="5564894"/>
            <a:ext cx="577212" cy="6209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7" idx="2"/>
            <a:endCxn id="6" idx="0"/>
          </p:cNvCxnSpPr>
          <p:nvPr/>
        </p:nvCxnSpPr>
        <p:spPr>
          <a:xfrm flipH="1">
            <a:off x="4713898" y="5253861"/>
            <a:ext cx="17718" cy="931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906302" y="5468675"/>
            <a:ext cx="655696" cy="7171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51878" y="5180086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9212" y="486905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69594" y="5037608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19" name="Straight Arrow Connector 18"/>
          <p:cNvCxnSpPr>
            <a:stCxn id="17" idx="3"/>
            <a:endCxn id="18" idx="1"/>
          </p:cNvCxnSpPr>
          <p:nvPr/>
        </p:nvCxnSpPr>
        <p:spPr>
          <a:xfrm>
            <a:off x="4924020" y="5061457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2" idx="2"/>
            <a:endCxn id="16" idx="0"/>
          </p:cNvCxnSpPr>
          <p:nvPr/>
        </p:nvCxnSpPr>
        <p:spPr>
          <a:xfrm>
            <a:off x="3944282" y="4569197"/>
            <a:ext cx="0" cy="6108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3" idx="2"/>
          </p:cNvCxnSpPr>
          <p:nvPr/>
        </p:nvCxnSpPr>
        <p:spPr>
          <a:xfrm flipH="1">
            <a:off x="4731615" y="3929355"/>
            <a:ext cx="17718" cy="9319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0"/>
          </p:cNvCxnSpPr>
          <p:nvPr/>
        </p:nvCxnSpPr>
        <p:spPr>
          <a:xfrm flipH="1">
            <a:off x="5561998" y="4144169"/>
            <a:ext cx="17717" cy="8934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51878" y="4184389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56929" y="3544547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87311" y="3713102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35" name="Straight Arrow Connector 34"/>
          <p:cNvCxnSpPr>
            <a:stCxn id="33" idx="3"/>
            <a:endCxn id="34" idx="1"/>
          </p:cNvCxnSpPr>
          <p:nvPr/>
        </p:nvCxnSpPr>
        <p:spPr>
          <a:xfrm>
            <a:off x="4941737" y="3736951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32" idx="0"/>
          </p:cNvCxnSpPr>
          <p:nvPr/>
        </p:nvCxnSpPr>
        <p:spPr>
          <a:xfrm>
            <a:off x="3944282" y="3736951"/>
            <a:ext cx="0" cy="447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51878" y="335214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50354" y="5180086"/>
            <a:ext cx="384808" cy="384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68070" y="5037608"/>
            <a:ext cx="384808" cy="3848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25" name="Straight Arrow Connector 24"/>
          <p:cNvCxnSpPr>
            <a:stCxn id="27" idx="2"/>
            <a:endCxn id="26" idx="0"/>
          </p:cNvCxnSpPr>
          <p:nvPr/>
        </p:nvCxnSpPr>
        <p:spPr>
          <a:xfrm flipH="1">
            <a:off x="2814627" y="4469629"/>
            <a:ext cx="296224" cy="529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22223" y="4999121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18447" y="4084821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36" name="Straight Arrow Connector 35"/>
          <p:cNvCxnSpPr>
            <a:stCxn id="27" idx="3"/>
          </p:cNvCxnSpPr>
          <p:nvPr/>
        </p:nvCxnSpPr>
        <p:spPr>
          <a:xfrm>
            <a:off x="3303255" y="4277225"/>
            <a:ext cx="445574" cy="1685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2"/>
          </p:cNvCxnSpPr>
          <p:nvPr/>
        </p:nvCxnSpPr>
        <p:spPr>
          <a:xfrm>
            <a:off x="2095681" y="4548438"/>
            <a:ext cx="526542" cy="4506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03277" y="4163630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41" name="Straight Arrow Connector 40"/>
          <p:cNvCxnSpPr>
            <a:stCxn id="26" idx="3"/>
            <a:endCxn id="44" idx="1"/>
          </p:cNvCxnSpPr>
          <p:nvPr/>
        </p:nvCxnSpPr>
        <p:spPr>
          <a:xfrm>
            <a:off x="3007031" y="5191525"/>
            <a:ext cx="743323" cy="1809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2"/>
            <a:endCxn id="38" idx="0"/>
          </p:cNvCxnSpPr>
          <p:nvPr/>
        </p:nvCxnSpPr>
        <p:spPr>
          <a:xfrm flipH="1">
            <a:off x="2095681" y="3542122"/>
            <a:ext cx="192404" cy="6215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095681" y="3157314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47" name="Straight Arrow Connector 46"/>
          <p:cNvCxnSpPr>
            <a:stCxn id="48" idx="2"/>
          </p:cNvCxnSpPr>
          <p:nvPr/>
        </p:nvCxnSpPr>
        <p:spPr>
          <a:xfrm>
            <a:off x="1272915" y="3620931"/>
            <a:ext cx="630362" cy="5634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80511" y="323612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49" name="Straight Arrow Connector 48"/>
          <p:cNvCxnSpPr>
            <a:stCxn id="51" idx="2"/>
            <a:endCxn id="40" idx="0"/>
          </p:cNvCxnSpPr>
          <p:nvPr/>
        </p:nvCxnSpPr>
        <p:spPr>
          <a:xfrm flipH="1">
            <a:off x="3944282" y="2664885"/>
            <a:ext cx="288041" cy="6872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039919" y="2280077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52" name="Straight Arrow Connector 51"/>
          <p:cNvCxnSpPr>
            <a:stCxn id="53" idx="2"/>
          </p:cNvCxnSpPr>
          <p:nvPr/>
        </p:nvCxnSpPr>
        <p:spPr>
          <a:xfrm>
            <a:off x="3217153" y="2743694"/>
            <a:ext cx="526542" cy="608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024749" y="2358886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57" name="Straight Arrow Connector 56"/>
          <p:cNvCxnSpPr>
            <a:stCxn id="53" idx="2"/>
            <a:endCxn id="27" idx="0"/>
          </p:cNvCxnSpPr>
          <p:nvPr/>
        </p:nvCxnSpPr>
        <p:spPr>
          <a:xfrm flipH="1">
            <a:off x="3110851" y="2743694"/>
            <a:ext cx="106302" cy="13411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3" idx="0"/>
          </p:cNvCxnSpPr>
          <p:nvPr/>
        </p:nvCxnSpPr>
        <p:spPr>
          <a:xfrm>
            <a:off x="4254611" y="2664885"/>
            <a:ext cx="494722" cy="8796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4" idx="1"/>
            <a:endCxn id="34" idx="3"/>
          </p:cNvCxnSpPr>
          <p:nvPr/>
        </p:nvCxnSpPr>
        <p:spPr>
          <a:xfrm flipH="1">
            <a:off x="5772119" y="3858751"/>
            <a:ext cx="661868" cy="467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433987" y="3666347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65" name="Straight Arrow Connector 64"/>
          <p:cNvCxnSpPr>
            <a:stCxn id="66" idx="2"/>
          </p:cNvCxnSpPr>
          <p:nvPr/>
        </p:nvCxnSpPr>
        <p:spPr>
          <a:xfrm>
            <a:off x="6115241" y="3049693"/>
            <a:ext cx="526542" cy="6084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922837" y="2664885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67" name="Straight Arrow Connector 66"/>
          <p:cNvCxnSpPr>
            <a:stCxn id="66" idx="2"/>
            <a:endCxn id="34" idx="0"/>
          </p:cNvCxnSpPr>
          <p:nvPr/>
        </p:nvCxnSpPr>
        <p:spPr>
          <a:xfrm flipH="1">
            <a:off x="5579715" y="3049693"/>
            <a:ext cx="535526" cy="6634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  <a:endCxn id="18" idx="3"/>
          </p:cNvCxnSpPr>
          <p:nvPr/>
        </p:nvCxnSpPr>
        <p:spPr>
          <a:xfrm flipH="1">
            <a:off x="5754402" y="4051155"/>
            <a:ext cx="871989" cy="1178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269827" y="3624200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76" name="Straight Arrow Connector 75"/>
          <p:cNvCxnSpPr>
            <a:stCxn id="77" idx="1"/>
            <a:endCxn id="75" idx="3"/>
          </p:cNvCxnSpPr>
          <p:nvPr/>
        </p:nvCxnSpPr>
        <p:spPr>
          <a:xfrm flipH="1">
            <a:off x="7654635" y="3769849"/>
            <a:ext cx="661868" cy="467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316503" y="3577445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78" name="Straight Arrow Connector 77"/>
          <p:cNvCxnSpPr>
            <a:stCxn id="79" idx="2"/>
            <a:endCxn id="77" idx="0"/>
          </p:cNvCxnSpPr>
          <p:nvPr/>
        </p:nvCxnSpPr>
        <p:spPr>
          <a:xfrm>
            <a:off x="8382565" y="2921780"/>
            <a:ext cx="126342" cy="65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190161" y="2536972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cxnSp>
        <p:nvCxnSpPr>
          <p:cNvPr id="80" name="Straight Arrow Connector 79"/>
          <p:cNvCxnSpPr>
            <a:stCxn id="75" idx="1"/>
            <a:endCxn id="64" idx="3"/>
          </p:cNvCxnSpPr>
          <p:nvPr/>
        </p:nvCxnSpPr>
        <p:spPr>
          <a:xfrm flipH="1">
            <a:off x="6818795" y="3816604"/>
            <a:ext cx="451032" cy="421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6" idx="2"/>
          </p:cNvCxnSpPr>
          <p:nvPr/>
        </p:nvCxnSpPr>
        <p:spPr>
          <a:xfrm>
            <a:off x="7321301" y="2939021"/>
            <a:ext cx="126342" cy="655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128897" y="2554213"/>
            <a:ext cx="384808" cy="3848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-15071" y="1419781"/>
            <a:ext cx="9144000" cy="7000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Transitively capture all ordering constraints </a:t>
            </a:r>
            <a:endParaRPr 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Nearest Are 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0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Only check nearest when replicating</a:t>
            </a:r>
          </a:p>
          <a:p>
            <a:r>
              <a:rPr lang="en-US" sz="2800" dirty="0" smtClean="0"/>
              <a:t>COPS </a:t>
            </a:r>
            <a:r>
              <a:rPr lang="en-US" sz="2800" dirty="0" smtClean="0"/>
              <a:t>only tracks nearest</a:t>
            </a:r>
          </a:p>
          <a:p>
            <a:r>
              <a:rPr lang="en-US" sz="2800" dirty="0" smtClean="0"/>
              <a:t>COPS-GT </a:t>
            </a:r>
            <a:r>
              <a:rPr lang="en-US" sz="2800" dirty="0" smtClean="0"/>
              <a:t>tracks non-nearest for read transactions</a:t>
            </a:r>
          </a:p>
          <a:p>
            <a:r>
              <a:rPr lang="en-US" sz="2800" dirty="0" smtClean="0"/>
              <a:t>Dependency </a:t>
            </a:r>
            <a:r>
              <a:rPr lang="en-US" sz="2800" dirty="0" smtClean="0"/>
              <a:t>garbage collection tames metadata </a:t>
            </a:r>
            <a:r>
              <a:rPr lang="en-US" sz="2800" dirty="0" smtClean="0"/>
              <a:t>in </a:t>
            </a:r>
            <a:r>
              <a:rPr lang="en-US" sz="2800" dirty="0" smtClean="0"/>
              <a:t>COPS-GT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Nearest Are Few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5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8288"/>
            <a:ext cx="8229600" cy="1143000"/>
          </a:xfrm>
        </p:spPr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41401" y="1828039"/>
            <a:ext cx="4250266" cy="42502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8335" y="3106334"/>
            <a:ext cx="2286000" cy="1619903"/>
            <a:chOff x="5808335" y="3106334"/>
            <a:chExt cx="2286000" cy="1619903"/>
          </a:xfrm>
        </p:grpSpPr>
        <p:sp>
          <p:nvSpPr>
            <p:cNvPr id="66" name="Rectangle 65"/>
            <p:cNvSpPr/>
            <p:nvPr/>
          </p:nvSpPr>
          <p:spPr>
            <a:xfrm>
              <a:off x="6339982" y="3517971"/>
              <a:ext cx="1208266" cy="12082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12825" y="3576192"/>
              <a:ext cx="649864" cy="1034514"/>
              <a:chOff x="6912825" y="3441484"/>
              <a:chExt cx="649864" cy="1034514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912825" y="3441484"/>
                <a:ext cx="649864" cy="14874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600" u="sng" dirty="0" smtClean="0">
                    <a:solidFill>
                      <a:prstClr val="black"/>
                    </a:solidFill>
                    <a:latin typeface="Calibri"/>
                  </a:rPr>
                  <a:t>COPS</a:t>
                </a:r>
                <a:endParaRPr lang="en-US" sz="600" u="sng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04287" y="3627564"/>
                <a:ext cx="462126" cy="16367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004287" y="3855818"/>
                <a:ext cx="462126" cy="16367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7004287" y="4084072"/>
                <a:ext cx="462126" cy="16367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7004287" y="4312325"/>
                <a:ext cx="462126" cy="16367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808335" y="3106334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prstClr val="black"/>
                  </a:solidFill>
                  <a:latin typeface="Calibri"/>
                </a:rPr>
                <a:t>Remote DC</a:t>
              </a:r>
              <a:endParaRPr lang="en-US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93731" y="2975279"/>
            <a:ext cx="1225559" cy="2408756"/>
            <a:chOff x="4893731" y="2975279"/>
            <a:chExt cx="1225559" cy="2408756"/>
          </a:xfrm>
        </p:grpSpPr>
        <p:cxnSp>
          <p:nvCxnSpPr>
            <p:cNvPr id="78" name="Straight Arrow Connector 77"/>
            <p:cNvCxnSpPr>
              <a:stCxn id="59" idx="6"/>
            </p:cNvCxnSpPr>
            <p:nvPr/>
          </p:nvCxnSpPr>
          <p:spPr>
            <a:xfrm>
              <a:off x="4893731" y="2975279"/>
              <a:ext cx="1225559" cy="493190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893731" y="3796859"/>
              <a:ext cx="1225559" cy="140055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893731" y="4398695"/>
              <a:ext cx="1225559" cy="197561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4893731" y="4785348"/>
              <a:ext cx="1225559" cy="598687"/>
            </a:xfrm>
            <a:prstGeom prst="straightConnector1">
              <a:avLst/>
            </a:prstGeom>
            <a:ln w="38100" cmpd="sng">
              <a:solidFill>
                <a:schemeClr val="accent4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05667" y="1955559"/>
            <a:ext cx="2286000" cy="3716349"/>
            <a:chOff x="3005667" y="1820851"/>
            <a:chExt cx="2286000" cy="3716349"/>
          </a:xfrm>
        </p:grpSpPr>
        <p:sp>
          <p:nvSpPr>
            <p:cNvPr id="52" name="TextBox 51"/>
            <p:cNvSpPr txBox="1"/>
            <p:nvPr/>
          </p:nvSpPr>
          <p:spPr>
            <a:xfrm>
              <a:off x="3005667" y="1820851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u="sng" dirty="0" smtClean="0">
                  <a:solidFill>
                    <a:prstClr val="black"/>
                  </a:solidFill>
                  <a:latin typeface="Calibri"/>
                </a:rPr>
                <a:t>COPS Servers</a:t>
              </a:r>
              <a:endParaRPr lang="en-US" sz="2800" u="sng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268131" y="2552698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2400" b="0" dirty="0">
                <a:solidFill>
                  <a:prstClr val="white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68131" y="3355617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2400" b="0" dirty="0">
                <a:solidFill>
                  <a:prstClr val="white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3268131" y="4961454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2400" b="0" dirty="0">
                <a:solidFill>
                  <a:prstClr val="white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268131" y="4199094"/>
              <a:ext cx="1625600" cy="57574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2400" b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85333" y="1951067"/>
            <a:ext cx="1727200" cy="3748487"/>
            <a:chOff x="1185333" y="1951067"/>
            <a:chExt cx="1727200" cy="3748487"/>
          </a:xfrm>
        </p:grpSpPr>
        <p:sp>
          <p:nvSpPr>
            <p:cNvPr id="51" name="TextBox 50"/>
            <p:cNvSpPr txBox="1"/>
            <p:nvPr/>
          </p:nvSpPr>
          <p:spPr>
            <a:xfrm>
              <a:off x="1185333" y="1951067"/>
              <a:ext cx="1727200" cy="52322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u="sng" dirty="0" smtClean="0">
                  <a:solidFill>
                    <a:prstClr val="black"/>
                  </a:solidFill>
                  <a:latin typeface="Calibri"/>
                </a:rPr>
                <a:t>Clients</a:t>
              </a:r>
              <a:endParaRPr lang="en-US" sz="2800" u="sng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253069" y="2715052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53069" y="3517971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3069" y="4320890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253069" y="5123808"/>
              <a:ext cx="1524000" cy="57574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1388533" y="2771488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798473" y="2923888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480502" y="3076288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296564" y="4352050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1706504" y="4504450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1388533" y="4656850"/>
              <a:ext cx="819880" cy="138297"/>
            </a:xfrm>
            <a:custGeom>
              <a:avLst/>
              <a:gdLst>
                <a:gd name="connsiteX0" fmla="*/ 0 w 2810934"/>
                <a:gd name="connsiteY0" fmla="*/ 474147 h 474147"/>
                <a:gd name="connsiteX1" fmla="*/ 524934 w 2810934"/>
                <a:gd name="connsiteY1" fmla="*/ 13 h 474147"/>
                <a:gd name="connsiteX2" fmla="*/ 982134 w 2810934"/>
                <a:gd name="connsiteY2" fmla="*/ 457213 h 474147"/>
                <a:gd name="connsiteX3" fmla="*/ 1524000 w 2810934"/>
                <a:gd name="connsiteY3" fmla="*/ 50813 h 474147"/>
                <a:gd name="connsiteX4" fmla="*/ 1913467 w 2810934"/>
                <a:gd name="connsiteY4" fmla="*/ 406413 h 474147"/>
                <a:gd name="connsiteX5" fmla="*/ 2302934 w 2810934"/>
                <a:gd name="connsiteY5" fmla="*/ 101613 h 474147"/>
                <a:gd name="connsiteX6" fmla="*/ 2506134 w 2810934"/>
                <a:gd name="connsiteY6" fmla="*/ 423347 h 474147"/>
                <a:gd name="connsiteX7" fmla="*/ 2810934 w 2810934"/>
                <a:gd name="connsiteY7" fmla="*/ 220147 h 47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10934" h="474147">
                  <a:moveTo>
                    <a:pt x="0" y="474147"/>
                  </a:moveTo>
                  <a:cubicBezTo>
                    <a:pt x="180622" y="238491"/>
                    <a:pt x="361245" y="2835"/>
                    <a:pt x="524934" y="13"/>
                  </a:cubicBezTo>
                  <a:cubicBezTo>
                    <a:pt x="688623" y="-2809"/>
                    <a:pt x="815623" y="448746"/>
                    <a:pt x="982134" y="457213"/>
                  </a:cubicBezTo>
                  <a:cubicBezTo>
                    <a:pt x="1148645" y="465680"/>
                    <a:pt x="1368778" y="59280"/>
                    <a:pt x="1524000" y="50813"/>
                  </a:cubicBezTo>
                  <a:cubicBezTo>
                    <a:pt x="1679222" y="42346"/>
                    <a:pt x="1783645" y="397946"/>
                    <a:pt x="1913467" y="406413"/>
                  </a:cubicBezTo>
                  <a:cubicBezTo>
                    <a:pt x="2043289" y="414880"/>
                    <a:pt x="2204156" y="98791"/>
                    <a:pt x="2302934" y="101613"/>
                  </a:cubicBezTo>
                  <a:cubicBezTo>
                    <a:pt x="2401712" y="104435"/>
                    <a:pt x="2421468" y="403591"/>
                    <a:pt x="2506134" y="423347"/>
                  </a:cubicBezTo>
                  <a:cubicBezTo>
                    <a:pt x="2590800" y="443103"/>
                    <a:pt x="2740378" y="304814"/>
                    <a:pt x="2810934" y="220147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1392766" y="3575310"/>
              <a:ext cx="1137851" cy="443097"/>
              <a:chOff x="1222962" y="4369742"/>
              <a:chExt cx="1137851" cy="443097"/>
            </a:xfrm>
          </p:grpSpPr>
          <p:sp>
            <p:nvSpPr>
              <p:cNvPr id="105" name="Freeform 104"/>
              <p:cNvSpPr/>
              <p:nvPr/>
            </p:nvSpPr>
            <p:spPr>
              <a:xfrm>
                <a:off x="1448964" y="43697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1222962" y="45221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1540933" y="46745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315804" y="5162486"/>
              <a:ext cx="1137851" cy="443097"/>
              <a:chOff x="1222962" y="4369742"/>
              <a:chExt cx="1137851" cy="443097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1448964" y="43697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1222962" y="45221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1540933" y="4674542"/>
                <a:ext cx="819880" cy="138297"/>
              </a:xfrm>
              <a:custGeom>
                <a:avLst/>
                <a:gdLst>
                  <a:gd name="connsiteX0" fmla="*/ 0 w 2810934"/>
                  <a:gd name="connsiteY0" fmla="*/ 474147 h 474147"/>
                  <a:gd name="connsiteX1" fmla="*/ 524934 w 2810934"/>
                  <a:gd name="connsiteY1" fmla="*/ 13 h 474147"/>
                  <a:gd name="connsiteX2" fmla="*/ 982134 w 2810934"/>
                  <a:gd name="connsiteY2" fmla="*/ 457213 h 474147"/>
                  <a:gd name="connsiteX3" fmla="*/ 1524000 w 2810934"/>
                  <a:gd name="connsiteY3" fmla="*/ 50813 h 474147"/>
                  <a:gd name="connsiteX4" fmla="*/ 1913467 w 2810934"/>
                  <a:gd name="connsiteY4" fmla="*/ 406413 h 474147"/>
                  <a:gd name="connsiteX5" fmla="*/ 2302934 w 2810934"/>
                  <a:gd name="connsiteY5" fmla="*/ 101613 h 474147"/>
                  <a:gd name="connsiteX6" fmla="*/ 2506134 w 2810934"/>
                  <a:gd name="connsiteY6" fmla="*/ 423347 h 474147"/>
                  <a:gd name="connsiteX7" fmla="*/ 2810934 w 2810934"/>
                  <a:gd name="connsiteY7" fmla="*/ 220147 h 474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934" h="474147">
                    <a:moveTo>
                      <a:pt x="0" y="474147"/>
                    </a:moveTo>
                    <a:cubicBezTo>
                      <a:pt x="180622" y="238491"/>
                      <a:pt x="361245" y="2835"/>
                      <a:pt x="524934" y="13"/>
                    </a:cubicBezTo>
                    <a:cubicBezTo>
                      <a:pt x="688623" y="-2809"/>
                      <a:pt x="815623" y="448746"/>
                      <a:pt x="982134" y="457213"/>
                    </a:cubicBezTo>
                    <a:cubicBezTo>
                      <a:pt x="1148645" y="465680"/>
                      <a:pt x="1368778" y="59280"/>
                      <a:pt x="1524000" y="50813"/>
                    </a:cubicBezTo>
                    <a:cubicBezTo>
                      <a:pt x="1679222" y="42346"/>
                      <a:pt x="1783645" y="397946"/>
                      <a:pt x="1913467" y="406413"/>
                    </a:cubicBezTo>
                    <a:cubicBezTo>
                      <a:pt x="2043289" y="414880"/>
                      <a:pt x="2204156" y="98791"/>
                      <a:pt x="2302934" y="101613"/>
                    </a:cubicBezTo>
                    <a:cubicBezTo>
                      <a:pt x="2401712" y="104435"/>
                      <a:pt x="2421468" y="403591"/>
                      <a:pt x="2506134" y="423347"/>
                    </a:cubicBezTo>
                    <a:cubicBezTo>
                      <a:pt x="2590800" y="443103"/>
                      <a:pt x="2740378" y="304814"/>
                      <a:pt x="2810934" y="220147"/>
                    </a:cubicBezTo>
                  </a:path>
                </a:pathLst>
              </a:cu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4" name="Group 143"/>
          <p:cNvGrpSpPr/>
          <p:nvPr/>
        </p:nvGrpSpPr>
        <p:grpSpPr>
          <a:xfrm>
            <a:off x="2777069" y="2923888"/>
            <a:ext cx="729126" cy="2598444"/>
            <a:chOff x="2777069" y="2789180"/>
            <a:chExt cx="729126" cy="2598444"/>
          </a:xfrm>
        </p:grpSpPr>
        <p:grpSp>
          <p:nvGrpSpPr>
            <p:cNvPr id="117" name="Group 116"/>
            <p:cNvGrpSpPr/>
            <p:nvPr/>
          </p:nvGrpSpPr>
          <p:grpSpPr>
            <a:xfrm>
              <a:off x="2777069" y="2789180"/>
              <a:ext cx="558795" cy="2594855"/>
              <a:chOff x="4131736" y="2900011"/>
              <a:chExt cx="558795" cy="2594855"/>
            </a:xfrm>
          </p:grpSpPr>
          <p:cxnSp>
            <p:nvCxnSpPr>
              <p:cNvPr id="118" name="Straight Arrow Connector 117"/>
              <p:cNvCxnSpPr>
                <a:endCxn id="98" idx="2"/>
              </p:cNvCxnSpPr>
              <p:nvPr/>
            </p:nvCxnSpPr>
            <p:spPr>
              <a:xfrm>
                <a:off x="4132994" y="3143959"/>
                <a:ext cx="489804" cy="235090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131736" y="2900011"/>
                <a:ext cx="491062" cy="5139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4131736" y="2908846"/>
                <a:ext cx="558795" cy="7533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4131736" y="3009251"/>
                <a:ext cx="558795" cy="14139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 flipV="1">
              <a:off x="2793307" y="2927477"/>
              <a:ext cx="558795" cy="2460147"/>
              <a:chOff x="4131736" y="2900011"/>
              <a:chExt cx="558795" cy="2460147"/>
            </a:xfrm>
          </p:grpSpPr>
          <p:cxnSp>
            <p:nvCxnSpPr>
              <p:cNvPr id="126" name="Straight Arrow Connector 125"/>
              <p:cNvCxnSpPr/>
              <p:nvPr/>
            </p:nvCxnSpPr>
            <p:spPr>
              <a:xfrm>
                <a:off x="4132994" y="3009251"/>
                <a:ext cx="489804" cy="235090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4131736" y="2900011"/>
                <a:ext cx="491062" cy="5139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/>
              <p:nvPr/>
            </p:nvCxnSpPr>
            <p:spPr>
              <a:xfrm>
                <a:off x="4131736" y="2908846"/>
                <a:ext cx="558795" cy="7533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131736" y="3009251"/>
                <a:ext cx="558795" cy="141390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/>
            <p:cNvGrpSpPr/>
            <p:nvPr/>
          </p:nvGrpSpPr>
          <p:grpSpPr>
            <a:xfrm>
              <a:off x="2811068" y="3079877"/>
              <a:ext cx="695127" cy="2100601"/>
              <a:chOff x="4131736" y="2385779"/>
              <a:chExt cx="695127" cy="2100601"/>
            </a:xfrm>
          </p:grpSpPr>
          <p:cxnSp>
            <p:nvCxnSpPr>
              <p:cNvPr id="131" name="Straight Arrow Connector 130"/>
              <p:cNvCxnSpPr>
                <a:endCxn id="98" idx="1"/>
              </p:cNvCxnSpPr>
              <p:nvPr/>
            </p:nvCxnSpPr>
            <p:spPr>
              <a:xfrm>
                <a:off x="4132994" y="3143959"/>
                <a:ext cx="693869" cy="134242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 flipV="1">
                <a:off x="4131736" y="2385779"/>
                <a:ext cx="558795" cy="51423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endCxn id="60" idx="2"/>
              </p:cNvCxnSpPr>
              <p:nvPr/>
            </p:nvCxnSpPr>
            <p:spPr>
              <a:xfrm>
                <a:off x="4131736" y="3043554"/>
                <a:ext cx="457063" cy="4054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endCxn id="99" idx="1"/>
              </p:cNvCxnSpPr>
              <p:nvPr/>
            </p:nvCxnSpPr>
            <p:spPr>
              <a:xfrm>
                <a:off x="4131736" y="3143959"/>
                <a:ext cx="695127" cy="58006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 flipV="1">
              <a:off x="2793307" y="3128444"/>
              <a:ext cx="695127" cy="1965893"/>
              <a:chOff x="4131736" y="2385779"/>
              <a:chExt cx="695127" cy="1965893"/>
            </a:xfrm>
          </p:grpSpPr>
          <p:cxnSp>
            <p:nvCxnSpPr>
              <p:cNvPr id="140" name="Straight Arrow Connector 139"/>
              <p:cNvCxnSpPr/>
              <p:nvPr/>
            </p:nvCxnSpPr>
            <p:spPr>
              <a:xfrm>
                <a:off x="4132994" y="3009251"/>
                <a:ext cx="693869" cy="134242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4131736" y="2385779"/>
                <a:ext cx="558795" cy="51423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4131736" y="2908846"/>
                <a:ext cx="457063" cy="4054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/>
              <p:nvPr/>
            </p:nvCxnSpPr>
            <p:spPr>
              <a:xfrm>
                <a:off x="4131736" y="3009251"/>
                <a:ext cx="695127" cy="58006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/>
          <p:cNvSpPr txBox="1"/>
          <p:nvPr/>
        </p:nvSpPr>
        <p:spPr>
          <a:xfrm>
            <a:off x="1822356" y="1379150"/>
            <a:ext cx="268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Local Datacenter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38699" y="6115822"/>
            <a:ext cx="1539628" cy="773346"/>
            <a:chOff x="1238699" y="6231286"/>
            <a:chExt cx="1539628" cy="773346"/>
          </a:xfrm>
        </p:grpSpPr>
        <p:sp>
          <p:nvSpPr>
            <p:cNvPr id="7" name="Left Brace 6"/>
            <p:cNvSpPr/>
            <p:nvPr/>
          </p:nvSpPr>
          <p:spPr>
            <a:xfrm rot="16200000">
              <a:off x="1883450" y="5586535"/>
              <a:ext cx="250125" cy="1539628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0287" y="6481412"/>
              <a:ext cx="416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0" dirty="0" smtClean="0">
                  <a:solidFill>
                    <a:prstClr val="black"/>
                  </a:solidFill>
                  <a:latin typeface="Calibri"/>
                </a:rPr>
                <a:t>N</a:t>
              </a:r>
              <a:endParaRPr lang="en-US" sz="2800" b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274023" y="6131675"/>
            <a:ext cx="1539628" cy="773346"/>
            <a:chOff x="1238699" y="6231286"/>
            <a:chExt cx="1539628" cy="773346"/>
          </a:xfrm>
        </p:grpSpPr>
        <p:sp>
          <p:nvSpPr>
            <p:cNvPr id="70" name="Left Brace 69"/>
            <p:cNvSpPr/>
            <p:nvPr/>
          </p:nvSpPr>
          <p:spPr>
            <a:xfrm rot="16200000">
              <a:off x="1883450" y="5586535"/>
              <a:ext cx="250125" cy="1539628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800287" y="6481412"/>
              <a:ext cx="416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0" dirty="0" smtClean="0">
                  <a:solidFill>
                    <a:prstClr val="black"/>
                  </a:solidFill>
                  <a:latin typeface="Calibri"/>
                </a:rPr>
                <a:t>N</a:t>
              </a:r>
              <a:endParaRPr lang="en-US" sz="2800" b="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0800" y="4842372"/>
            <a:ext cx="561590" cy="773346"/>
            <a:chOff x="6990800" y="4842372"/>
            <a:chExt cx="561590" cy="773346"/>
          </a:xfrm>
        </p:grpSpPr>
        <p:sp>
          <p:nvSpPr>
            <p:cNvPr id="77" name="Left Brace 76"/>
            <p:cNvSpPr/>
            <p:nvPr/>
          </p:nvSpPr>
          <p:spPr>
            <a:xfrm rot="16200000">
              <a:off x="7146532" y="4686640"/>
              <a:ext cx="250125" cy="561590"/>
            </a:xfrm>
            <a:prstGeom prst="leftBrac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black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62007" y="5092498"/>
              <a:ext cx="3432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0" dirty="0" smtClean="0">
                  <a:solidFill>
                    <a:prstClr val="black"/>
                  </a:solidFill>
                  <a:latin typeface="Calibri"/>
                </a:rPr>
                <a:t>N</a:t>
              </a:r>
              <a:endParaRPr lang="en-US" sz="2800" b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 rot="1324738">
            <a:off x="4382574" y="2618907"/>
            <a:ext cx="2286000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b="0" dirty="0" smtClean="0">
                <a:solidFill>
                  <a:srgbClr val="8064A2">
                    <a:lumMod val="50000"/>
                  </a:srgbClr>
                </a:solidFill>
                <a:latin typeface="Calibri"/>
              </a:rPr>
              <a:t>Replication</a:t>
            </a:r>
            <a:endParaRPr lang="en-US" sz="2800" b="0" dirty="0">
              <a:solidFill>
                <a:srgbClr val="8064A2">
                  <a:lumMod val="5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74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82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</a:t>
            </a:r>
            <a:endParaRPr lang="en-US" dirty="0"/>
          </a:p>
        </p:txBody>
      </p:sp>
      <p:pic>
        <p:nvPicPr>
          <p:cNvPr id="8" name="Picture 7" descr="interput.axis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" y="1591506"/>
            <a:ext cx="9144000" cy="4783668"/>
          </a:xfrm>
          <a:prstGeom prst="rect">
            <a:avLst/>
          </a:prstGeom>
        </p:spPr>
      </p:pic>
      <p:pic>
        <p:nvPicPr>
          <p:cNvPr id="9" name="Picture 8" descr="interput.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" y="1591506"/>
            <a:ext cx="9144000" cy="4783668"/>
          </a:xfrm>
          <a:prstGeom prst="rect">
            <a:avLst/>
          </a:prstGeom>
        </p:spPr>
      </p:pic>
      <p:pic>
        <p:nvPicPr>
          <p:cNvPr id="10" name="Picture 9" descr="interput.2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" y="1591506"/>
            <a:ext cx="9144000" cy="4783668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487420" y="3026246"/>
            <a:ext cx="3103630" cy="2356432"/>
            <a:chOff x="1468370" y="2869618"/>
            <a:chExt cx="3103630" cy="2356432"/>
          </a:xfrm>
        </p:grpSpPr>
        <p:grpSp>
          <p:nvGrpSpPr>
            <p:cNvPr id="19" name="Group 18"/>
            <p:cNvGrpSpPr/>
            <p:nvPr/>
          </p:nvGrpSpPr>
          <p:grpSpPr>
            <a:xfrm>
              <a:off x="1468370" y="2869618"/>
              <a:ext cx="3103630" cy="2356432"/>
              <a:chOff x="1468370" y="2869618"/>
              <a:chExt cx="3103630" cy="23564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68370" y="2869618"/>
                <a:ext cx="3103630" cy="1200329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dirty="0" smtClean="0">
                    <a:solidFill>
                      <a:srgbClr val="4F81BD">
                        <a:lumMod val="50000"/>
                      </a:srgbClr>
                    </a:solidFill>
                    <a:latin typeface="Arial" charset="0"/>
                    <a:ea typeface="Arial" charset="0"/>
                    <a:cs typeface="Arial" charset="0"/>
                  </a:rPr>
                  <a:t>High per-client write rates result in 1000s of dependencies</a:t>
                </a:r>
                <a:endParaRPr lang="en-US" sz="2400" b="0" dirty="0" smtClean="0">
                  <a:solidFill>
                    <a:srgbClr val="4F81BD">
                      <a:lumMod val="50000"/>
                    </a:srgbClr>
                  </a:solidFill>
                  <a:latin typeface="Arial" charset="0"/>
                  <a:ea typeface="Arial" charset="0"/>
                  <a:cs typeface="Arial" charset="0"/>
                  <a:sym typeface="Wingdings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739900" y="4473575"/>
                <a:ext cx="330200" cy="752475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714500" y="4429125"/>
              <a:ext cx="2387600" cy="342900"/>
              <a:chOff x="1765300" y="4429125"/>
              <a:chExt cx="2387600" cy="3429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1790700" y="4619625"/>
                <a:ext cx="2362200" cy="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4152900" y="4429125"/>
                <a:ext cx="0" cy="34290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765300" y="4429125"/>
                <a:ext cx="0" cy="342900"/>
              </a:xfrm>
              <a:prstGeom prst="line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356350" y="2125127"/>
            <a:ext cx="2654300" cy="2460626"/>
            <a:chOff x="6337300" y="1968499"/>
            <a:chExt cx="2654300" cy="2460626"/>
          </a:xfrm>
        </p:grpSpPr>
        <p:sp>
          <p:nvSpPr>
            <p:cNvPr id="24" name="Rectangle 23"/>
            <p:cNvSpPr/>
            <p:nvPr/>
          </p:nvSpPr>
          <p:spPr>
            <a:xfrm>
              <a:off x="6337300" y="2943443"/>
              <a:ext cx="2654300" cy="148568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800" b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391414" y="1968499"/>
              <a:ext cx="2422386" cy="2072685"/>
              <a:chOff x="6391414" y="1968499"/>
              <a:chExt cx="2422386" cy="2072685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6391414" y="2840855"/>
                <a:ext cx="24223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Low per-client</a:t>
                </a:r>
              </a:p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0" dirty="0" smtClean="0">
                    <a:solidFill>
                      <a:srgbClr val="FF0000"/>
                    </a:solidFill>
                    <a:latin typeface="Arial" charset="0"/>
                    <a:ea typeface="Arial" charset="0"/>
                    <a:cs typeface="Arial" charset="0"/>
                  </a:rPr>
                  <a:t>write rates expected</a:t>
                </a:r>
                <a:endParaRPr lang="en-US" sz="2400" b="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277100" y="1968499"/>
                <a:ext cx="1536700" cy="670143"/>
              </a:xfrm>
              <a:prstGeom prst="ellipse">
                <a:avLst/>
              </a:prstGeom>
              <a:noFill/>
              <a:ln w="76200" cmpd="sng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defTabSz="457200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36877" y="5891483"/>
            <a:ext cx="2231887" cy="769441"/>
          </a:xfrm>
          <a:prstGeom prst="rect">
            <a:avLst/>
          </a:prstGeom>
          <a:ln w="19050"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0" dirty="0" smtClean="0">
                <a:solidFill>
                  <a:srgbClr val="4F81BD">
                    <a:lumMod val="50000"/>
                  </a:srgbClr>
                </a:solidFill>
                <a:latin typeface="Arial" charset="0"/>
                <a:ea typeface="Arial" charset="0"/>
                <a:cs typeface="Arial" charset="0"/>
              </a:rPr>
              <a:t>People tweeting 1000 times/sec</a:t>
            </a:r>
            <a:endParaRPr lang="en-US" sz="2200" b="0" dirty="0">
              <a:solidFill>
                <a:srgbClr val="4F81BD">
                  <a:lumMod val="50000"/>
                </a:srgb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4015" y="5891483"/>
            <a:ext cx="2193786" cy="769441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200" b="0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People tweeting 1 time/sec</a:t>
            </a:r>
            <a:endParaRPr lang="en-US" sz="2200" b="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6100" y="1281146"/>
            <a:ext cx="640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400" b="0" dirty="0" smtClean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All Put Workload – 4 Servers / Datacenter</a:t>
            </a:r>
            <a:endParaRPr lang="en-US" sz="2400" b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5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828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COPS Scaling</a:t>
            </a:r>
            <a:endParaRPr lang="en-US" dirty="0"/>
          </a:p>
        </p:txBody>
      </p:sp>
      <p:pic>
        <p:nvPicPr>
          <p:cNvPr id="6" name="Picture 5" descr="scale1.axis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32" y="1591734"/>
            <a:ext cx="9107585" cy="476461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69332" y="1591734"/>
            <a:ext cx="9107585" cy="4764616"/>
            <a:chOff x="1162050" y="2754312"/>
            <a:chExt cx="2743200" cy="1435100"/>
          </a:xfrm>
        </p:grpSpPr>
        <p:pic>
          <p:nvPicPr>
            <p:cNvPr id="8" name="Picture 7" descr="scale1.1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2050" y="2754312"/>
              <a:ext cx="2743200" cy="1435100"/>
            </a:xfrm>
            <a:prstGeom prst="rect">
              <a:avLst/>
            </a:prstGeom>
          </p:spPr>
        </p:pic>
        <p:pic>
          <p:nvPicPr>
            <p:cNvPr id="9" name="Picture 8" descr="scale1.2.eps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2050" y="2754312"/>
              <a:ext cx="2743200" cy="1435100"/>
            </a:xfrm>
            <a:prstGeom prst="rect">
              <a:avLst/>
            </a:prstGeom>
          </p:spPr>
        </p:pic>
        <p:pic>
          <p:nvPicPr>
            <p:cNvPr id="10" name="Picture 9" descr="scale1.3.eps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2050" y="2754312"/>
              <a:ext cx="2743200" cy="14351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69332" y="1591734"/>
            <a:ext cx="9107585" cy="4764616"/>
            <a:chOff x="2800350" y="1162050"/>
            <a:chExt cx="2743200" cy="1435100"/>
          </a:xfrm>
        </p:grpSpPr>
        <p:pic>
          <p:nvPicPr>
            <p:cNvPr id="11" name="Picture 10" descr="scale2.1.eps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0350" y="1162050"/>
              <a:ext cx="2743200" cy="1435100"/>
            </a:xfrm>
            <a:prstGeom prst="rect">
              <a:avLst/>
            </a:prstGeom>
          </p:spPr>
        </p:pic>
        <p:pic>
          <p:nvPicPr>
            <p:cNvPr id="12" name="Picture 11" descr="scale2.2.eps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00350" y="1162050"/>
              <a:ext cx="2743200" cy="14351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69332" y="1591734"/>
            <a:ext cx="9107585" cy="4764616"/>
            <a:chOff x="2720975" y="2527300"/>
            <a:chExt cx="2743200" cy="1435100"/>
          </a:xfrm>
        </p:grpSpPr>
        <p:pic>
          <p:nvPicPr>
            <p:cNvPr id="13" name="Picture 12" descr="scale4.1.eps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0975" y="2527300"/>
              <a:ext cx="2743200" cy="1435100"/>
            </a:xfrm>
            <a:prstGeom prst="rect">
              <a:avLst/>
            </a:prstGeom>
          </p:spPr>
        </p:pic>
        <p:pic>
          <p:nvPicPr>
            <p:cNvPr id="14" name="Picture 13" descr="scale4.2.eps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0975" y="2527300"/>
              <a:ext cx="2743200" cy="14351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69332" y="1591734"/>
            <a:ext cx="9107585" cy="4764616"/>
            <a:chOff x="5613400" y="1079500"/>
            <a:chExt cx="2743200" cy="1435100"/>
          </a:xfrm>
        </p:grpSpPr>
        <p:pic>
          <p:nvPicPr>
            <p:cNvPr id="15" name="Picture 14" descr="scale8.1.eps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3400" y="1079500"/>
              <a:ext cx="2743200" cy="1435100"/>
            </a:xfrm>
            <a:prstGeom prst="rect">
              <a:avLst/>
            </a:prstGeom>
          </p:spPr>
        </p:pic>
        <p:pic>
          <p:nvPicPr>
            <p:cNvPr id="16" name="Picture 15" descr="scale8.2.eps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3400" y="1079500"/>
              <a:ext cx="2743200" cy="14351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169332" y="1591734"/>
            <a:ext cx="9107585" cy="4764616"/>
            <a:chOff x="5264150" y="2847975"/>
            <a:chExt cx="2743200" cy="1435100"/>
          </a:xfrm>
        </p:grpSpPr>
        <p:pic>
          <p:nvPicPr>
            <p:cNvPr id="17" name="Picture 16" descr="scale16.1.eps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4150" y="2847975"/>
              <a:ext cx="2743200" cy="1435100"/>
            </a:xfrm>
            <a:prstGeom prst="rect">
              <a:avLst/>
            </a:prstGeom>
          </p:spPr>
        </p:pic>
        <p:pic>
          <p:nvPicPr>
            <p:cNvPr id="18" name="Picture 17" descr="scale16.2.eps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4150" y="2847975"/>
              <a:ext cx="2743200" cy="1435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7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72" y="1504950"/>
            <a:ext cx="8686800" cy="5257800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spcAft>
                <a:spcPts val="800"/>
              </a:spcAft>
            </a:pPr>
            <a:r>
              <a:rPr lang="en-US" sz="3000" dirty="0" smtClean="0"/>
              <a:t>ALPS:  Handle all reads/writes locally</a:t>
            </a:r>
          </a:p>
          <a:p>
            <a:pPr>
              <a:spcBef>
                <a:spcPts val="3000"/>
              </a:spcBef>
              <a:spcAft>
                <a:spcPts val="800"/>
              </a:spcAft>
            </a:pPr>
            <a:r>
              <a:rPr lang="en-US" sz="3000" dirty="0" smtClean="0"/>
              <a:t>Causality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Explicit dependency tracking and verification </a:t>
            </a:r>
            <a:r>
              <a:rPr lang="en-US" dirty="0" smtClean="0"/>
              <a:t>with </a:t>
            </a:r>
            <a:r>
              <a:rPr lang="en-US" dirty="0" smtClean="0"/>
              <a:t>decentralized replication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Optimizations to reduce metadata and checks</a:t>
            </a:r>
          </a:p>
          <a:p>
            <a:pPr>
              <a:spcBef>
                <a:spcPts val="3000"/>
              </a:spcBef>
              <a:spcAft>
                <a:spcPts val="800"/>
              </a:spcAft>
            </a:pPr>
            <a:r>
              <a:rPr lang="en-US" sz="3000" dirty="0" smtClean="0"/>
              <a:t>What about fault-tolerance?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600" dirty="0" smtClean="0"/>
              <a:t>Each partition uses </a:t>
            </a:r>
            <a:r>
              <a:rPr lang="en-US" sz="2600" dirty="0" err="1" smtClean="0"/>
              <a:t>linearizable</a:t>
            </a:r>
            <a:r>
              <a:rPr lang="en-US" sz="2600" dirty="0" smtClean="0"/>
              <a:t> replication within DC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472" y="18288"/>
            <a:ext cx="8229600" cy="1143000"/>
          </a:xfrm>
        </p:spPr>
        <p:txBody>
          <a:bodyPr/>
          <a:lstStyle/>
          <a:p>
            <a:r>
              <a:rPr lang="en-US" dirty="0" smtClean="0"/>
              <a:t>COPS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226508"/>
            <a:ext cx="7772400" cy="1166478"/>
          </a:xfrm>
        </p:spPr>
        <p:txBody>
          <a:bodyPr/>
          <a:lstStyle/>
          <a:p>
            <a:r>
              <a:rPr lang="en-US" u="sng" dirty="0" smtClean="0"/>
              <a:t>Sunday </a:t>
            </a:r>
            <a:r>
              <a:rPr lang="en-US" u="sng" dirty="0" smtClean="0"/>
              <a:t>lecture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191412"/>
            <a:ext cx="7772400" cy="146851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Concurrency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</a:t>
            </a:r>
            <a:r>
              <a:rPr lang="en-US" dirty="0" smtClean="0"/>
              <a:t> Consistency</a:t>
            </a:r>
            <a:endParaRPr lang="en-US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219" y="1565565"/>
            <a:ext cx="5309525" cy="4876800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Writes </a:t>
            </a:r>
            <a:r>
              <a:rPr lang="en-US" sz="2800" dirty="0">
                <a:solidFill>
                  <a:schemeClr val="tx1"/>
                </a:solidFill>
              </a:rPr>
              <a:t>that are </a:t>
            </a:r>
            <a:r>
              <a:rPr lang="en-US" sz="2800" b="1" i="1" dirty="0">
                <a:solidFill>
                  <a:schemeClr val="tx1"/>
                </a:solidFill>
              </a:rPr>
              <a:t>potentially </a:t>
            </a:r>
            <a:r>
              <a:rPr lang="en-US" sz="2800" dirty="0">
                <a:solidFill>
                  <a:schemeClr val="tx1"/>
                </a:solidFill>
              </a:rPr>
              <a:t>causally related must be seen by all </a:t>
            </a:r>
            <a:r>
              <a:rPr lang="en-US" sz="2800" dirty="0" smtClean="0">
                <a:solidFill>
                  <a:schemeClr val="tx1"/>
                </a:solidFill>
              </a:rPr>
              <a:t>machines in same </a:t>
            </a:r>
            <a:r>
              <a:rPr lang="en-US" sz="2800" dirty="0">
                <a:solidFill>
                  <a:schemeClr val="tx1"/>
                </a:solidFill>
              </a:rPr>
              <a:t>order.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Concurrent </a:t>
            </a:r>
            <a:r>
              <a:rPr lang="en-US" sz="2800" dirty="0">
                <a:solidFill>
                  <a:schemeClr val="tx1"/>
                </a:solidFill>
              </a:rPr>
              <a:t>writes may be seen in a different order on different machines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en-US" dirty="0" smtClean="0"/>
          </a:p>
          <a:p>
            <a:pPr eaLnBrk="1" hangingPunct="1"/>
            <a:r>
              <a:rPr lang="en-US" sz="2400" dirty="0" smtClean="0"/>
              <a:t>Concurrent: Ops not causally related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8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</a:t>
            </a:r>
            <a:r>
              <a:rPr lang="en-US" dirty="0" smtClean="0"/>
              <a:t> Consistency</a:t>
            </a:r>
            <a:endParaRPr lang="en-US" dirty="0"/>
          </a:p>
        </p:txBody>
      </p:sp>
      <p:cxnSp>
        <p:nvCxnSpPr>
          <p:cNvPr id="4" name="Straight Connector 3"/>
          <p:cNvCxnSpPr>
            <a:stCxn id="10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5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cess 6"/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Oval 7"/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9" idx="5"/>
            <a:endCxn id="12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Process 15"/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11075" y="5764959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Physical time ↓</a:t>
            </a:r>
          </a:p>
        </p:txBody>
      </p:sp>
      <p:sp>
        <p:nvSpPr>
          <p:cNvPr id="18" name="Oval 17"/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859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/>
          <p:cNvCxnSpPr>
            <a:stCxn id="22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60219" y="1565565"/>
            <a:ext cx="53095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eaLnBrk="1" hangingPunct="1">
              <a:buFont typeface="+mj-lt"/>
              <a:buAutoNum type="arabicPeriod"/>
            </a:pPr>
            <a:r>
              <a:rPr lang="en-US" sz="2800" b="0" smtClean="0"/>
              <a:t>Writes that are </a:t>
            </a:r>
            <a:r>
              <a:rPr lang="en-US" sz="2800" b="1" i="1" smtClean="0"/>
              <a:t>potentially </a:t>
            </a:r>
            <a:r>
              <a:rPr lang="en-US" sz="2800" b="0" smtClean="0"/>
              <a:t>causally related must be seen by all machines in same order.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b="0" smtClean="0"/>
              <a:t>Concurrent writes may be seen in a different order on different machines.</a:t>
            </a:r>
            <a:endParaRPr lang="en-US" b="0" smtClean="0"/>
          </a:p>
          <a:p>
            <a:pPr eaLnBrk="1" hangingPunct="1"/>
            <a:r>
              <a:rPr lang="en-US" sz="2400" b="0" smtClean="0"/>
              <a:t>Concurrent: Ops not causally related</a:t>
            </a: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179365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</a:t>
            </a:r>
            <a:r>
              <a:rPr lang="en-US" dirty="0" smtClean="0"/>
              <a:t> Consistency</a:t>
            </a:r>
            <a:endParaRPr lang="en-US" dirty="0"/>
          </a:p>
        </p:txBody>
      </p:sp>
      <p:cxnSp>
        <p:nvCxnSpPr>
          <p:cNvPr id="4" name="Straight Connector 3"/>
          <p:cNvCxnSpPr>
            <a:stCxn id="10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5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cess 6"/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Oval 7"/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9" idx="5"/>
            <a:endCxn id="12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Process 15"/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8" name="Oval 17"/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859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/>
          <p:cNvCxnSpPr>
            <a:stCxn id="22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6439"/>
              </p:ext>
            </p:extLst>
          </p:nvPr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/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b, f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 f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 f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 g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c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87289"/>
              </p:ext>
            </p:extLst>
          </p:nvPr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/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Concurrent?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11075" y="5764959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Physical time ↓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71489" y="229119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1489" y="2805592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71489" y="3319988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71489" y="3834384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1489" y="434878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1489" y="4863176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1489" y="5377570"/>
            <a:ext cx="1663423" cy="516809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3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</a:t>
            </a:r>
            <a:r>
              <a:rPr lang="en-US" dirty="0" smtClean="0"/>
              <a:t> Consistency</a:t>
            </a:r>
            <a:endParaRPr lang="en-US" dirty="0"/>
          </a:p>
        </p:txBody>
      </p:sp>
      <p:cxnSp>
        <p:nvCxnSpPr>
          <p:cNvPr id="4" name="Straight Connector 3"/>
          <p:cNvCxnSpPr>
            <a:stCxn id="10" idx="2"/>
          </p:cNvCxnSpPr>
          <p:nvPr/>
        </p:nvCxnSpPr>
        <p:spPr>
          <a:xfrm>
            <a:off x="6139428" y="2291196"/>
            <a:ext cx="2389" cy="326631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5" idx="2"/>
          </p:cNvCxnSpPr>
          <p:nvPr/>
        </p:nvCxnSpPr>
        <p:spPr>
          <a:xfrm flipH="1">
            <a:off x="7177241" y="2310423"/>
            <a:ext cx="1966" cy="32470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0" idx="2"/>
          </p:cNvCxnSpPr>
          <p:nvPr/>
        </p:nvCxnSpPr>
        <p:spPr>
          <a:xfrm>
            <a:off x="8216200" y="2308106"/>
            <a:ext cx="3187" cy="32494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Process 6"/>
          <p:cNvSpPr/>
          <p:nvPr/>
        </p:nvSpPr>
        <p:spPr>
          <a:xfrm>
            <a:off x="5848698" y="1709737"/>
            <a:ext cx="581459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Oval 7"/>
          <p:cNvSpPr/>
          <p:nvPr/>
        </p:nvSpPr>
        <p:spPr>
          <a:xfrm>
            <a:off x="6070668" y="255001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6070668" y="29606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4841" y="234634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7261" y="280019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b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7122335" y="375371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7237832" y="3560421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d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9" idx="5"/>
            <a:endCxn id="12" idx="1"/>
          </p:cNvCxnSpPr>
          <p:nvPr/>
        </p:nvCxnSpPr>
        <p:spPr>
          <a:xfrm>
            <a:off x="6188049" y="3077999"/>
            <a:ext cx="954425" cy="69585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Process 14"/>
          <p:cNvSpPr/>
          <p:nvPr/>
        </p:nvSpPr>
        <p:spPr>
          <a:xfrm>
            <a:off x="6887319" y="1726647"/>
            <a:ext cx="583776" cy="583776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6" name="Process 15"/>
          <p:cNvSpPr/>
          <p:nvPr/>
        </p:nvSpPr>
        <p:spPr>
          <a:xfrm>
            <a:off x="7925470" y="1726647"/>
            <a:ext cx="581459" cy="581459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18" name="Oval 17"/>
          <p:cNvSpPr/>
          <p:nvPr/>
        </p:nvSpPr>
        <p:spPr>
          <a:xfrm>
            <a:off x="7108480" y="4103118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74859" y="3918943"/>
            <a:ext cx="957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8145870" y="4418491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145870" y="2759193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44005" y="2570142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51297" y="449692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/>
          <p:cNvCxnSpPr>
            <a:stCxn id="22" idx="6"/>
          </p:cNvCxnSpPr>
          <p:nvPr/>
        </p:nvCxnSpPr>
        <p:spPr>
          <a:xfrm>
            <a:off x="7246000" y="4171878"/>
            <a:ext cx="899870" cy="315373"/>
          </a:xfrm>
          <a:prstGeom prst="straightConnector1">
            <a:avLst/>
          </a:prstGeom>
          <a:ln w="38100"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136188" y="3365786"/>
            <a:ext cx="137520" cy="13752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7237830" y="3144784"/>
            <a:ext cx="33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23038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/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b, f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c, f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 f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e, g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c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a, 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886461" y="1782066"/>
          <a:ext cx="1648724" cy="410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724"/>
              </a:tblGrid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Concurrent?</a:t>
                      </a:r>
                      <a:endParaRPr lang="en-US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 anchor="ctr"/>
                </a:tc>
              </a:tr>
              <a:tr h="51367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711075" y="5764959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Physical time ↓</a:t>
            </a:r>
          </a:p>
        </p:txBody>
      </p:sp>
    </p:spTree>
    <p:extLst>
      <p:ext uri="{BB962C8B-B14F-4D97-AF65-F5344CB8AC3E}">
        <p14:creationId xmlns:p14="http://schemas.microsoft.com/office/powerpoint/2010/main" val="13332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Causal Consistency:  Quiz</a:t>
            </a:r>
            <a:endParaRPr lang="en-US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359" y="3706088"/>
            <a:ext cx="7548168" cy="28748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 smtClean="0"/>
              <a:t>Valid under causal consistency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b="1" dirty="0" smtClean="0"/>
              <a:t>Why?  </a:t>
            </a:r>
            <a:r>
              <a:rPr lang="en-US" sz="2400" i="1" dirty="0" smtClean="0"/>
              <a:t>W(x)b </a:t>
            </a:r>
            <a:r>
              <a:rPr lang="en-US" sz="2400" dirty="0"/>
              <a:t>and </a:t>
            </a:r>
            <a:r>
              <a:rPr lang="en-US" sz="2400" i="1" dirty="0"/>
              <a:t>W(x)c</a:t>
            </a:r>
            <a:r>
              <a:rPr lang="en-US" sz="2400" dirty="0" smtClean="0"/>
              <a:t> are </a:t>
            </a:r>
            <a:r>
              <a:rPr lang="en-US" sz="2400" dirty="0"/>
              <a:t>concurrent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So </a:t>
            </a:r>
            <a:r>
              <a:rPr lang="en-US" sz="2200" dirty="0"/>
              <a:t>all processes </a:t>
            </a:r>
            <a:r>
              <a:rPr lang="en-US" sz="2200" dirty="0" smtClean="0"/>
              <a:t>don’t (need to) </a:t>
            </a:r>
            <a:r>
              <a:rPr lang="en-US" sz="2200" dirty="0"/>
              <a:t>see them in </a:t>
            </a:r>
            <a:r>
              <a:rPr lang="en-US" sz="2200" dirty="0" smtClean="0"/>
              <a:t>same </a:t>
            </a:r>
            <a:r>
              <a:rPr lang="en-US" sz="2200" dirty="0"/>
              <a:t>order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</a:pPr>
            <a:r>
              <a:rPr lang="en-US" sz="2400" dirty="0"/>
              <a:t>P3 and P4 read the values ‘a’ and ‘b’ in order </a:t>
            </a:r>
            <a:r>
              <a:rPr lang="en-US" sz="2400" dirty="0" smtClean="0"/>
              <a:t>as </a:t>
            </a:r>
            <a:r>
              <a:rPr lang="en-US" sz="2400" dirty="0"/>
              <a:t>potentially causally related. No ‘causality’ for</a:t>
            </a:r>
            <a:r>
              <a:rPr lang="en-US" sz="2400" dirty="0" smtClean="0"/>
              <a:t> ‘</a:t>
            </a:r>
            <a:r>
              <a:rPr lang="en-US" sz="2400" dirty="0"/>
              <a:t>c</a:t>
            </a:r>
            <a:r>
              <a:rPr lang="en-US" sz="2400" dirty="0" smtClean="0"/>
              <a:t>’.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794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Sequential Consistency:  Quiz</a:t>
            </a:r>
            <a:endParaRPr lang="en-US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3694176"/>
            <a:ext cx="7024255" cy="3025279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 smtClean="0"/>
              <a:t>Invalid under sequential consistency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b="1" dirty="0" smtClean="0"/>
              <a:t>Why?  </a:t>
            </a:r>
            <a:r>
              <a:rPr lang="en-US" sz="2400" dirty="0" smtClean="0"/>
              <a:t>P3 and P4 see b and c in different order</a:t>
            </a:r>
          </a:p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US" sz="2400" dirty="0" smtClean="0"/>
              <a:t>But fine for causal consistency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B and C are not </a:t>
            </a:r>
            <a:r>
              <a:rPr lang="en-US" sz="2200" dirty="0" err="1" smtClean="0"/>
              <a:t>causually</a:t>
            </a:r>
            <a:r>
              <a:rPr lang="en-US" sz="2200" dirty="0" smtClean="0"/>
              <a:t> dependent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Write after write has no dep’s,  write after read does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l="31000" t="49245" r="28648" b="42749"/>
          <a:stretch>
            <a:fillRect/>
          </a:stretch>
        </p:blipFill>
        <p:spPr bwMode="auto">
          <a:xfrm>
            <a:off x="368157" y="1496003"/>
            <a:ext cx="8529281" cy="2099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173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40990</TotalTime>
  <Words>1097</Words>
  <Application>Microsoft Macintosh PowerPoint</Application>
  <PresentationFormat>On-screen Show (4:3)</PresentationFormat>
  <Paragraphs>419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Comic Sans MS</vt:lpstr>
      <vt:lpstr>Courier New</vt:lpstr>
      <vt:lpstr>ＭＳ Ｐゴシック</vt:lpstr>
      <vt:lpstr>Times New Roman</vt:lpstr>
      <vt:lpstr>Wingdings</vt:lpstr>
      <vt:lpstr>Arial</vt:lpstr>
      <vt:lpstr>1_Office Theme</vt:lpstr>
      <vt:lpstr>Causal Consistency</vt:lpstr>
      <vt:lpstr>PowerPoint Presentation</vt:lpstr>
      <vt:lpstr>Recall use of logical clocks (lec 5)</vt:lpstr>
      <vt:lpstr>Causal Consistency</vt:lpstr>
      <vt:lpstr>Causal Consistency</vt:lpstr>
      <vt:lpstr>Causal Consistency</vt:lpstr>
      <vt:lpstr>Causal Consistency</vt:lpstr>
      <vt:lpstr>Causal Consistency:  Quiz</vt:lpstr>
      <vt:lpstr>Sequential Consistency:  Quiz</vt:lpstr>
      <vt:lpstr>Causal Consistency</vt:lpstr>
      <vt:lpstr>Causal consistency within replication systems</vt:lpstr>
      <vt:lpstr>Implications of laziness on consistency</vt:lpstr>
      <vt:lpstr>Implications of laziness on consistency</vt:lpstr>
      <vt:lpstr>Don't Settle for Eventual: Scalable Causal Consistency for Wide-Area Storage with COPS</vt:lpstr>
      <vt:lpstr>Wide-Area Storage: Serve reqs quickly</vt:lpstr>
      <vt:lpstr>Inside the Datacenter</vt:lpstr>
      <vt:lpstr>Trade-offs</vt:lpstr>
      <vt:lpstr>Scalability through partitioning</vt:lpstr>
      <vt:lpstr>Causality By Example </vt:lpstr>
      <vt:lpstr>Previous Causal Systems</vt:lpstr>
      <vt:lpstr>Scalability Key Idea</vt:lpstr>
      <vt:lpstr>COPS architecture</vt:lpstr>
      <vt:lpstr>Reads</vt:lpstr>
      <vt:lpstr>Writes</vt:lpstr>
      <vt:lpstr>Dependencies</vt:lpstr>
      <vt:lpstr>Dependencies</vt:lpstr>
      <vt:lpstr>Dependencies</vt:lpstr>
      <vt:lpstr>Causal Replication</vt:lpstr>
      <vt:lpstr>Causal Replication (at remote DC)</vt:lpstr>
      <vt:lpstr>System So Far</vt:lpstr>
      <vt:lpstr>Many Dependencies</vt:lpstr>
      <vt:lpstr>Nearest Dependencies</vt:lpstr>
      <vt:lpstr>The Nearest Are Few</vt:lpstr>
      <vt:lpstr>The Nearest Are Few</vt:lpstr>
      <vt:lpstr>Experimental Setup</vt:lpstr>
      <vt:lpstr>Performance </vt:lpstr>
      <vt:lpstr>COPS Scaling</vt:lpstr>
      <vt:lpstr>COPS summary</vt:lpstr>
      <vt:lpstr>Sunday lecture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1650</cp:revision>
  <cp:lastPrinted>2016-10-05T13:43:34Z</cp:lastPrinted>
  <dcterms:created xsi:type="dcterms:W3CDTF">2013-10-08T01:49:25Z</dcterms:created>
  <dcterms:modified xsi:type="dcterms:W3CDTF">2017-11-08T05:28:47Z</dcterms:modified>
</cp:coreProperties>
</file>