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9850" lvl="1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69850" lvl="2" marL="914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9850" lvl="3" marL="1371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9850" lvl="4" marL="18288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9850" lvl="5" marL="2286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69850" lvl="6" marL="2743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69850" lvl="7" marL="3200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69850" lvl="8" marL="3657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0600"/>
            <a:ext cx="9144000" cy="342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0" y="4750737"/>
            <a:ext cx="9144000" cy="498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ctrTitle"/>
          </p:nvPr>
        </p:nvSpPr>
        <p:spPr>
          <a:xfrm>
            <a:off x="822959" y="569214"/>
            <a:ext cx="7543800" cy="26746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b="0" i="0" sz="6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825037" y="334171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822961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2764639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22" name="Shape 22"/>
          <p:cNvCxnSpPr/>
          <p:nvPr/>
        </p:nvCxnSpPr>
        <p:spPr>
          <a:xfrm>
            <a:off x="905744" y="3257550"/>
            <a:ext cx="7406639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picTx">
  <p:cSld name="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3714750"/>
            <a:ext cx="9141619" cy="1428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11" y="3686307"/>
            <a:ext cx="9141619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822959" y="3806189"/>
            <a:ext cx="7585234" cy="6172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2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2" name="Shape 82"/>
          <p:cNvSpPr/>
          <p:nvPr>
            <p:ph idx="2" type="pic"/>
          </p:nvPr>
        </p:nvSpPr>
        <p:spPr>
          <a:xfrm>
            <a:off x="11" y="0"/>
            <a:ext cx="9143988" cy="3686306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822959" y="4430267"/>
            <a:ext cx="7584948" cy="4457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Calibri"/>
              <a:buNone/>
              <a:defRPr b="0" i="0" sz="11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7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67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67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67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67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67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67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822961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2764639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822959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x="3086100" y="-878839"/>
            <a:ext cx="3017519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69" lvl="0" marL="6858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2611" lvl="1" marL="28803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6428"/>
              <a:buFont typeface="Calibri"/>
              <a:buChar char="◦"/>
              <a:defRPr b="0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9120" lvl="2" marL="42519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580" lvl="3" marL="56235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4041" lvl="4" marL="69951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0625" lvl="5" marL="8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8224" lvl="6" marL="9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5825" lvl="7" marL="11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124" lvl="8" marL="12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822961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2764639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vertTitleAndTx">
  <p:cSld name="Vertical Title and 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2381" y="4800600"/>
            <a:ext cx="9141619" cy="342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1" y="4750737"/>
            <a:ext cx="9141619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 rot="5400000">
            <a:off x="5369550" y="1483350"/>
            <a:ext cx="4319923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 rot="5400000">
            <a:off x="1369050" y="-431174"/>
            <a:ext cx="4319923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69" lvl="0" marL="6858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2611" lvl="1" marL="28803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6428"/>
              <a:buFont typeface="Calibri"/>
              <a:buChar char="◦"/>
              <a:defRPr b="0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9120" lvl="2" marL="42519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580" lvl="3" marL="56235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4041" lvl="4" marL="69951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0625" lvl="5" marL="8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8224" lvl="6" marL="9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5825" lvl="7" marL="11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124" lvl="8" marL="12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822961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2764639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69" lvl="0" marL="68580" marR="0" rtl="0" algn="l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2611" lvl="1" marL="288036" marR="0" rtl="0" algn="l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96428"/>
              <a:buFont typeface="Calibri"/>
              <a:buChar char="◦"/>
              <a:defRPr b="0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9120" lvl="2" marL="425196" marR="0" rtl="0" algn="l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580" lvl="3" marL="562356" marR="0" rtl="0" algn="l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4041" lvl="4" marL="699516" marR="0" rtl="0" algn="l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0625" lvl="5" marL="825000" marR="0" rtl="0" algn="l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8224" lvl="6" marL="975000" marR="0" rtl="0" algn="l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5825" lvl="7" marL="1125000" marR="0" rtl="0" algn="l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124" lvl="8" marL="1275000" marR="0" rtl="0" algn="l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2381" y="4800600"/>
            <a:ext cx="9141619" cy="342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11" y="4750737"/>
            <a:ext cx="9141619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22961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2764639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22959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22959" y="1384300"/>
            <a:ext cx="7543800" cy="3017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69" lvl="0" marL="6858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2611" lvl="1" marL="28803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6428"/>
              <a:buFont typeface="Calibri"/>
              <a:buChar char="◦"/>
              <a:defRPr b="0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9120" lvl="2" marL="42519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580" lvl="3" marL="56235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4041" lvl="4" marL="69951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0625" lvl="5" marL="8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8224" lvl="6" marL="9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5825" lvl="7" marL="11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124" lvl="8" marL="12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822961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2764639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secHead">
  <p:cSld name="Section Header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2381" y="4800600"/>
            <a:ext cx="9141619" cy="342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11" y="4750737"/>
            <a:ext cx="9141619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822959" y="569214"/>
            <a:ext cx="7543800" cy="26746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b="0" i="0" sz="6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822959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822961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2764639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47" name="Shape 47"/>
          <p:cNvCxnSpPr/>
          <p:nvPr/>
        </p:nvCxnSpPr>
        <p:spPr>
          <a:xfrm>
            <a:off x="905744" y="3257550"/>
            <a:ext cx="7406639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822959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822959" y="1384300"/>
            <a:ext cx="3703319" cy="3017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69" lvl="0" marL="6858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2611" lvl="1" marL="28803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6428"/>
              <a:buFont typeface="Calibri"/>
              <a:buChar char="◦"/>
              <a:defRPr b="0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9120" lvl="2" marL="42519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580" lvl="3" marL="56235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4041" lvl="4" marL="69951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0625" lvl="5" marL="8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8224" lvl="6" marL="9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5825" lvl="7" marL="11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124" lvl="8" marL="12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663439" y="1384300"/>
            <a:ext cx="3703319" cy="3017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69" lvl="0" marL="6858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2611" lvl="1" marL="28803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6428"/>
              <a:buFont typeface="Calibri"/>
              <a:buChar char="◦"/>
              <a:defRPr b="0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9120" lvl="2" marL="42519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580" lvl="3" marL="56235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4041" lvl="4" marL="69951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0625" lvl="5" marL="8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8224" lvl="6" marL="9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5825" lvl="7" marL="11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124" lvl="8" marL="12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822961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2764639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822959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822959" y="1384538"/>
            <a:ext cx="3703319" cy="552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822959" y="1936750"/>
            <a:ext cx="3703319" cy="24650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69" lvl="0" marL="6858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2611" lvl="1" marL="28803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6428"/>
              <a:buFont typeface="Calibri"/>
              <a:buChar char="◦"/>
              <a:defRPr b="0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9120" lvl="2" marL="42519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580" lvl="3" marL="56235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4041" lvl="4" marL="69951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0625" lvl="5" marL="8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8224" lvl="6" marL="9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5825" lvl="7" marL="11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124" lvl="8" marL="12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3" type="body"/>
          </p:nvPr>
        </p:nvSpPr>
        <p:spPr>
          <a:xfrm>
            <a:off x="4663439" y="1384538"/>
            <a:ext cx="3703319" cy="552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4" type="body"/>
          </p:nvPr>
        </p:nvSpPr>
        <p:spPr>
          <a:xfrm>
            <a:off x="4663439" y="1936750"/>
            <a:ext cx="3703319" cy="24650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69" lvl="0" marL="6858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2611" lvl="1" marL="28803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6428"/>
              <a:buFont typeface="Calibri"/>
              <a:buChar char="◦"/>
              <a:defRPr b="0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9120" lvl="2" marL="42519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580" lvl="3" marL="56235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4041" lvl="4" marL="69951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0625" lvl="5" marL="8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8224" lvl="6" marL="9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5825" lvl="7" marL="11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124" lvl="8" marL="12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822961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2764639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822959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822961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2764639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objTx">
  <p:cSld name="Content with Ca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2" y="0"/>
            <a:ext cx="3038093" cy="51434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3030052" y="0"/>
            <a:ext cx="48005" cy="5143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342900" y="445768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2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600450" y="548639"/>
            <a:ext cx="4869179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69" lvl="0" marL="6858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2611" lvl="1" marL="28803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6428"/>
              <a:buFont typeface="Calibri"/>
              <a:buChar char="◦"/>
              <a:defRPr b="0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9120" lvl="2" marL="42519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580" lvl="3" marL="56235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4041" lvl="4" marL="69951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0625" lvl="5" marL="8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8224" lvl="6" marL="9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5825" lvl="7" marL="11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124" lvl="8" marL="12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342900" y="2194559"/>
            <a:ext cx="2400300" cy="25343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Font typeface="Calibri"/>
              <a:buNone/>
              <a:defRPr b="0" i="0" sz="11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7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67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67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67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67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67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67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349134" y="4844839"/>
            <a:ext cx="196388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600450" y="4844839"/>
            <a:ext cx="348615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675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2381" y="4800600"/>
            <a:ext cx="9141619" cy="342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/>
          <p:nvPr/>
        </p:nvSpPr>
        <p:spPr>
          <a:xfrm>
            <a:off x="11" y="4750737"/>
            <a:ext cx="9141619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822959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822959" y="1384300"/>
            <a:ext cx="7543800" cy="3017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69" lvl="0" marL="6858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2611" lvl="1" marL="28803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6428"/>
              <a:buFont typeface="Calibri"/>
              <a:buChar char="◦"/>
              <a:defRPr b="0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9120" lvl="2" marL="42519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580" lvl="3" marL="56235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4041" lvl="4" marL="69951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0625" lvl="5" marL="8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8224" lvl="6" marL="9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5825" lvl="7" marL="11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124" lvl="8" marL="12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822961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2764639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13" name="Shape 13"/>
          <p:cNvCxnSpPr/>
          <p:nvPr/>
        </p:nvCxnSpPr>
        <p:spPr>
          <a:xfrm>
            <a:off x="895149" y="1303383"/>
            <a:ext cx="7475219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try.github.io/" TargetMode="External"/><Relationship Id="rId4" Type="http://schemas.openxmlformats.org/officeDocument/2006/relationships/image" Target="../media/image9.png"/><Relationship Id="rId5" Type="http://schemas.openxmlformats.org/officeDocument/2006/relationships/hyperlink" Target="https://education.github.com/pack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olang.org/doc/faq#Origins" TargetMode="External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tour.golang.org/" TargetMode="External"/><Relationship Id="rId4" Type="http://schemas.openxmlformats.org/officeDocument/2006/relationships/hyperlink" Target="https://golang.org/doc/code.html" TargetMode="External"/><Relationship Id="rId5" Type="http://schemas.openxmlformats.org/officeDocument/2006/relationships/hyperlink" Target="https://golang.org/doc/effective_go.html" TargetMode="External"/><Relationship Id="rId6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eb.kaust.edu.sa/Faculty/MarcoCanini/classes/CS240/F17/" TargetMode="External"/><Relationship Id="rId4" Type="http://schemas.openxmlformats.org/officeDocument/2006/relationships/hyperlink" Target="https://piazza.com/kaust.edu.sa/fall2017/cs240/hom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822959" y="569214"/>
            <a:ext cx="7543800" cy="26746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en-US"/>
              <a:t>Introduction to GO</a:t>
            </a: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CS240</a:t>
            </a:r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825037" y="334171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20/8/2017</a:t>
            </a:r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de-Optimization.png" id="255" name="Shape 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5100" y="2844988"/>
            <a:ext cx="1238674" cy="12386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de-Optimization.png" id="256" name="Shape 2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9675" y="2841963"/>
            <a:ext cx="1238674" cy="123867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/>
          <p:nvPr/>
        </p:nvSpPr>
        <p:spPr>
          <a:xfrm>
            <a:off x="3885450" y="2634300"/>
            <a:ext cx="11682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finished 1-1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5594850" y="2634300"/>
            <a:ext cx="11682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finished 1-2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3732750" y="4020976"/>
            <a:ext cx="14736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assignment1.go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5405700" y="4020976"/>
            <a:ext cx="14736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assignment1.go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2059800" y="3970101"/>
            <a:ext cx="14736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github/team</a:t>
            </a:r>
          </a:p>
        </p:txBody>
      </p:sp>
      <p:pic>
        <p:nvPicPr>
          <p:cNvPr descr="Code-Optimization.png" id="262" name="Shape 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3100" y="725887"/>
            <a:ext cx="1238674" cy="12386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count_friend_human_man_member_person_profile_user_users-256.png" id="263" name="Shape 2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5800" y="833387"/>
            <a:ext cx="1017599" cy="101759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2103450" y="515200"/>
            <a:ext cx="11682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finished 1-1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950750" y="1901875"/>
            <a:ext cx="14736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assignment1.go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277800" y="1851000"/>
            <a:ext cx="14736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sibyani</a:t>
            </a:r>
          </a:p>
        </p:txBody>
      </p:sp>
      <p:pic>
        <p:nvPicPr>
          <p:cNvPr descr="cloud-10.png" id="267" name="Shape 2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77260" y="2782276"/>
            <a:ext cx="1238674" cy="12386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de-Optimization.png" id="268" name="Shape 2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8550" y="725887"/>
            <a:ext cx="1238674" cy="12386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count_friend_human_man_member_person_profile_user_users-256.png" id="269" name="Shape 2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1250" y="833387"/>
            <a:ext cx="1017599" cy="101759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 txBox="1"/>
          <p:nvPr/>
        </p:nvSpPr>
        <p:spPr>
          <a:xfrm>
            <a:off x="7388900" y="515200"/>
            <a:ext cx="11682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finished 1-2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7236200" y="1901875"/>
            <a:ext cx="14736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assignment1.go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5563250" y="1851000"/>
            <a:ext cx="14736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mcanini</a:t>
            </a:r>
          </a:p>
        </p:txBody>
      </p:sp>
      <p:cxnSp>
        <p:nvCxnSpPr>
          <p:cNvPr id="273" name="Shape 273"/>
          <p:cNvCxnSpPr/>
          <p:nvPr/>
        </p:nvCxnSpPr>
        <p:spPr>
          <a:xfrm>
            <a:off x="4387875" y="2057725"/>
            <a:ext cx="0" cy="3548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74" name="Shape 274"/>
          <p:cNvCxnSpPr/>
          <p:nvPr/>
        </p:nvCxnSpPr>
        <p:spPr>
          <a:xfrm flipH="1" rot="10800000">
            <a:off x="4742925" y="2050975"/>
            <a:ext cx="6599" cy="3215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75" name="Shape 275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76" name="Shape 276"/>
          <p:cNvSpPr txBox="1"/>
          <p:nvPr/>
        </p:nvSpPr>
        <p:spPr>
          <a:xfrm>
            <a:off x="18608" y="4822710"/>
            <a:ext cx="28592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Collaborative Remote Versioning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311700" y="1315054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●"/>
            </a:pPr>
            <a:r>
              <a:rPr b="0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Git is a version control system (not the only one)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●"/>
            </a:pPr>
            <a:r>
              <a:rPr b="0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Most common commands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115384"/>
              <a:buFont typeface="Calibri"/>
              <a:buChar char="○"/>
            </a:pPr>
            <a:r>
              <a:rPr b="0" i="0" lang="en-US" sz="13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git init</a:t>
            </a:r>
            <a:r>
              <a:rPr b="0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create git repository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15384"/>
              <a:buFont typeface="Calibri"/>
              <a:buChar char="○"/>
            </a:pPr>
            <a:r>
              <a:rPr b="0" i="0" lang="en-US" sz="13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git add</a:t>
            </a:r>
            <a:r>
              <a:rPr b="0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add a file to be tracked in the repository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15384"/>
              <a:buFont typeface="Calibri"/>
              <a:buChar char="○"/>
            </a:pPr>
            <a:r>
              <a:rPr b="0" i="0" lang="en-US" sz="13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git commit</a:t>
            </a:r>
            <a:r>
              <a:rPr b="0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commit the current tracked files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15384"/>
              <a:buFont typeface="Calibri"/>
              <a:buChar char="○"/>
            </a:pPr>
            <a:r>
              <a:rPr b="0" i="0" lang="en-US" sz="13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git push</a:t>
            </a:r>
            <a:r>
              <a:rPr b="0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push the local files to the cloud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15384"/>
              <a:buFont typeface="Calibri"/>
              <a:buChar char="○"/>
            </a:pPr>
            <a:r>
              <a:rPr b="0" i="0" lang="en-US" sz="13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git pull</a:t>
            </a:r>
            <a:r>
              <a:rPr b="0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pull the cloud files locally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●"/>
            </a:pPr>
            <a:r>
              <a:rPr b="0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Start with git at: </a:t>
            </a:r>
            <a:r>
              <a:rPr b="0" i="0" lang="en-US" sz="15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https://try.github.io</a:t>
            </a:r>
            <a:r>
              <a:rPr b="0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84" name="Shape 2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2100" y="1682429"/>
            <a:ext cx="2510350" cy="97709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 txBox="1"/>
          <p:nvPr/>
        </p:nvSpPr>
        <p:spPr>
          <a:xfrm>
            <a:off x="5962100" y="2659525"/>
            <a:ext cx="2394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https://education.github.com/pack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Why Go?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311700" y="1316248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●"/>
            </a:pPr>
            <a:r>
              <a:rPr b="0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Simpler, cleaner, and faster programming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●"/>
            </a:pPr>
            <a:r>
              <a:rPr b="0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Fast compilation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●"/>
            </a:pPr>
            <a:r>
              <a:rPr b="0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Easier interface abstractions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●"/>
            </a:pPr>
            <a:r>
              <a:rPr lang="en-US"/>
              <a:t>Garbage collection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●"/>
            </a:pPr>
            <a:r>
              <a:rPr b="0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Concurrency as a goal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●"/>
            </a:pPr>
            <a:r>
              <a:rPr b="0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Read more in: </a:t>
            </a:r>
            <a:r>
              <a:rPr b="0" i="0" lang="en-US" sz="15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https://golang.org/doc/faq#Origins</a:t>
            </a:r>
            <a:r>
              <a:rPr b="0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92" name="Shape 29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93" name="Shape 293"/>
          <p:cNvSpPr txBox="1"/>
          <p:nvPr/>
        </p:nvSpPr>
        <p:spPr>
          <a:xfrm>
            <a:off x="7762200" y="3150825"/>
            <a:ext cx="10701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-US" sz="1000"/>
              <a:t>source: xkcd</a:t>
            </a:r>
          </a:p>
        </p:txBody>
      </p:sp>
      <p:pic>
        <p:nvPicPr>
          <p:cNvPr id="294" name="Shape 2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0625" y="1387599"/>
            <a:ext cx="3231675" cy="182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Who uses Go?</a:t>
            </a:r>
          </a:p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0225" y="1585462"/>
            <a:ext cx="278130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5475" y="3056825"/>
            <a:ext cx="25908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Shape 3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2312" y="1557612"/>
            <a:ext cx="238125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Shape 3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7287" y="3329675"/>
            <a:ext cx="2311325" cy="531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 txBox="1"/>
          <p:nvPr/>
        </p:nvSpPr>
        <p:spPr>
          <a:xfrm>
            <a:off x="6712475" y="4206325"/>
            <a:ext cx="1869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and many more ...</a:t>
            </a:r>
          </a:p>
        </p:txBody>
      </p:sp>
      <p:pic>
        <p:nvPicPr>
          <p:cNvPr id="306" name="Shape 30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98121" y="445025"/>
            <a:ext cx="2599476" cy="93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Installation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311700" y="1303361"/>
            <a:ext cx="8520599" cy="32655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●"/>
            </a:pPr>
            <a:r>
              <a:rPr b="0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Usually straightforward (package manager or source)</a:t>
            </a:r>
          </a:p>
          <a:p>
            <a:pPr lvl="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apt</a:t>
            </a:r>
            <a:r>
              <a:rPr lang="en-US" sz="1400"/>
              <a:t> (Ubuntu)</a:t>
            </a:r>
          </a:p>
          <a:p>
            <a:pPr lvl="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yum</a:t>
            </a:r>
            <a:r>
              <a:rPr lang="en-US" sz="1400"/>
              <a:t>/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dnf</a:t>
            </a:r>
            <a:r>
              <a:rPr lang="en-US" sz="1400"/>
              <a:t> (RedHat)</a:t>
            </a:r>
          </a:p>
          <a:p>
            <a:pPr lvl="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brew</a:t>
            </a:r>
            <a:r>
              <a:rPr lang="en-US" sz="1400"/>
              <a:t> (macOS)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●"/>
            </a:pPr>
            <a:r>
              <a:rPr b="0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Pay special attention to environment variables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●"/>
            </a:pPr>
            <a:r>
              <a:rPr b="0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may need to make sure you configure some of them (</a:t>
            </a:r>
            <a:r>
              <a:rPr i="0" lang="en-US" sz="15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GOPATH</a:t>
            </a:r>
            <a:r>
              <a:rPr b="0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i="0" lang="en-US" sz="15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GOROOT</a:t>
            </a:r>
            <a:r>
              <a:rPr b="0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313" name="Shape 3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19" name="Shape 319"/>
          <p:cNvSpPr txBox="1"/>
          <p:nvPr/>
        </p:nvSpPr>
        <p:spPr>
          <a:xfrm>
            <a:off x="1176450" y="2143650"/>
            <a:ext cx="67911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3400">
                <a:solidFill>
                  <a:schemeClr val="accent5"/>
                </a:solidFill>
              </a:rPr>
              <a:t>Demo: Basics and declarations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25" name="Shape 325"/>
          <p:cNvSpPr txBox="1"/>
          <p:nvPr/>
        </p:nvSpPr>
        <p:spPr>
          <a:xfrm>
            <a:off x="1176450" y="2143650"/>
            <a:ext cx="67911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400">
                <a:solidFill>
                  <a:schemeClr val="accent5"/>
                </a:solidFill>
              </a:rPr>
              <a:t>Demo: Packages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31" name="Shape 331"/>
          <p:cNvSpPr txBox="1"/>
          <p:nvPr/>
        </p:nvSpPr>
        <p:spPr>
          <a:xfrm>
            <a:off x="1176450" y="2143650"/>
            <a:ext cx="67911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400">
                <a:solidFill>
                  <a:schemeClr val="accent5"/>
                </a:solidFill>
              </a:rPr>
              <a:t>Demo: Control flow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37" name="Shape 337"/>
          <p:cNvSpPr txBox="1"/>
          <p:nvPr/>
        </p:nvSpPr>
        <p:spPr>
          <a:xfrm>
            <a:off x="1176450" y="2143650"/>
            <a:ext cx="67911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400">
                <a:solidFill>
                  <a:schemeClr val="accent5"/>
                </a:solidFill>
              </a:rPr>
              <a:t>Demo: Extras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324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do before next class</a:t>
            </a: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311700" y="1296537"/>
            <a:ext cx="8520599" cy="3272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Join Piazza</a:t>
            </a:r>
          </a:p>
          <a:p>
            <a:pPr indent="0" lvl="0" marL="0" marR="0" rtl="0" algn="l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Install Go</a:t>
            </a:r>
          </a:p>
          <a:p>
            <a:pPr indent="0" lvl="0" marL="0" marR="0" rtl="0" algn="l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Go tour – up to the concurrency: </a:t>
            </a:r>
            <a:r>
              <a:rPr b="0" i="0" lang="en-US" sz="15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https://tour.golang.org</a:t>
            </a:r>
          </a:p>
          <a:p>
            <a:pPr indent="0" lvl="0" marL="0" marR="0" rtl="0" algn="l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1" lang="en-US"/>
              <a:t>Do some exercises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And if you have time:</a:t>
            </a:r>
          </a:p>
          <a:p>
            <a:pPr indent="-68580" lvl="0" marL="68580" marR="0" rtl="0" algn="l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How to write Go code: </a:t>
            </a:r>
            <a:r>
              <a:rPr b="0" i="0" lang="en-US" sz="15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https://golang.org/doc/code.html</a:t>
            </a:r>
          </a:p>
          <a:p>
            <a:pPr indent="-68580" lvl="0" marL="68580" marR="0" rtl="0" algn="l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Effective Go: </a:t>
            </a:r>
            <a:r>
              <a:rPr b="0" i="0" lang="en-US" sz="15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https://golang.org/doc/effective_go.html</a:t>
            </a:r>
            <a:r>
              <a:rPr b="0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44" name="Shape 3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345" name="Shape 345"/>
          <p:cNvGrpSpPr/>
          <p:nvPr/>
        </p:nvGrpSpPr>
        <p:grpSpPr>
          <a:xfrm>
            <a:off x="6292408" y="900761"/>
            <a:ext cx="2454398" cy="3474516"/>
            <a:chOff x="6298442" y="498152"/>
            <a:chExt cx="2454398" cy="3474516"/>
          </a:xfrm>
        </p:grpSpPr>
        <p:pic>
          <p:nvPicPr>
            <p:cNvPr id="346" name="Shape 346"/>
            <p:cNvPicPr preferRelativeResize="0"/>
            <p:nvPr/>
          </p:nvPicPr>
          <p:blipFill rotWithShape="1">
            <a:blip r:embed="rId6">
              <a:alphaModFix/>
            </a:blip>
            <a:srcRect b="0" l="37629" r="0" t="0"/>
            <a:stretch/>
          </p:blipFill>
          <p:spPr>
            <a:xfrm>
              <a:off x="6298442" y="498152"/>
              <a:ext cx="2454398" cy="34745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7" name="Shape 347"/>
            <p:cNvSpPr/>
            <p:nvPr/>
          </p:nvSpPr>
          <p:spPr>
            <a:xfrm>
              <a:off x="6298442" y="873457"/>
              <a:ext cx="2448364" cy="1296537"/>
            </a:xfrm>
            <a:prstGeom prst="rect">
              <a:avLst/>
            </a:prstGeom>
            <a:noFill/>
            <a:ln cap="flat" cmpd="sng" w="15875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Course overview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303361"/>
            <a:ext cx="8520599" cy="32655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●"/>
            </a:pPr>
            <a:r>
              <a:rPr b="0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Course website:</a:t>
            </a: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http://web.kaust.edu.sa/Faculty/MarcoCanini/classes/CS240/F17/</a:t>
            </a:r>
            <a:r>
              <a:rPr lang="en-US"/>
              <a:t> 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●"/>
            </a:pPr>
            <a:r>
              <a:rPr b="0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Piazza: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https://piazza.com/kaust.edu.sa/fall2017/cs240/home</a:t>
            </a:r>
            <a:r>
              <a:rPr lang="en-US"/>
              <a:t> 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●"/>
            </a:pPr>
            <a:r>
              <a:rPr b="0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Grades are based on lab assignments and exams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●"/>
            </a:pPr>
            <a:r>
              <a:rPr b="0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will use Go as the programming language for the assignments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●"/>
            </a:pPr>
            <a:r>
              <a:rPr b="0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Prof. Canini is away this week; he will expand more on the class overview next week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●"/>
            </a:pPr>
            <a:r>
              <a:rPr b="0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Today we will re-introduce version control and go over the basics of Go (golang)</a:t>
            </a: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310184"/>
            <a:ext cx="8520599" cy="32586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It is a way to manage different versions or revisions of the files. </a:t>
            </a:r>
          </a:p>
          <a:p>
            <a:pPr indent="0" lvl="0" marL="228600" marR="0" rtl="0" algn="l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●"/>
            </a:pPr>
            <a:r>
              <a:rPr b="0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Undo/redo buffers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●"/>
            </a:pPr>
            <a:r>
              <a:rPr b="0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Google docs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●"/>
            </a:pPr>
            <a:r>
              <a:rPr lang="en-US"/>
              <a:t>Overleaf (online Latex)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●"/>
            </a:pPr>
            <a:r>
              <a:rPr b="0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Multiple versions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2" name="Shape 122"/>
          <p:cNvSpPr/>
          <p:nvPr/>
        </p:nvSpPr>
        <p:spPr>
          <a:xfrm>
            <a:off x="839337" y="3466532"/>
            <a:ext cx="3418800" cy="1102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sibyani@kaust:~$ ls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assignment1-1.go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assignment1-2.go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assignment1-3_work_in_progress.go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Code-Optimization.png" id="129" name="Shape 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9800" y="1952411"/>
            <a:ext cx="1238674" cy="12386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count_friend_human_man_member_person_profile_user_users-256.png" id="130" name="Shape 1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500" y="2059911"/>
            <a:ext cx="1017599" cy="1017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de-Optimization.png" id="131" name="Shape 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9175" y="1949386"/>
            <a:ext cx="1238674" cy="12386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de-Optimization.png" id="132" name="Shape 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8550" y="1952411"/>
            <a:ext cx="1238674" cy="123867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2110150" y="1741725"/>
            <a:ext cx="11682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finished 1-1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4024350" y="1741725"/>
            <a:ext cx="11682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finished 1-2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5973787" y="1741725"/>
            <a:ext cx="11682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working 1-3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1957450" y="3128400"/>
            <a:ext cx="14736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assignment1.go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3835200" y="3128400"/>
            <a:ext cx="14736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assignment1.go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5821100" y="3128400"/>
            <a:ext cx="14736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assignment1.go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284500" y="3077525"/>
            <a:ext cx="14736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sibyani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18608" y="4822710"/>
            <a:ext cx="28592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Local Versioning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6" name="Shape 146"/>
          <p:cNvSpPr txBox="1"/>
          <p:nvPr/>
        </p:nvSpPr>
        <p:spPr>
          <a:xfrm>
            <a:off x="680412" y="4017869"/>
            <a:ext cx="14736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github/sibyani</a:t>
            </a:r>
          </a:p>
        </p:txBody>
      </p:sp>
      <p:pic>
        <p:nvPicPr>
          <p:cNvPr descr="Code-Optimization.png" id="147" name="Shape 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5711" y="773656"/>
            <a:ext cx="1238674" cy="12386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count_friend_human_man_member_person_profile_user_users-256.png" id="148" name="Shape 1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8412" y="881155"/>
            <a:ext cx="1017599" cy="1017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2506061" y="562968"/>
            <a:ext cx="11682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finished 1-1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2353361" y="1949643"/>
            <a:ext cx="14736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assignment1.go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680412" y="1898768"/>
            <a:ext cx="14736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sibyani</a:t>
            </a:r>
          </a:p>
        </p:txBody>
      </p:sp>
      <p:pic>
        <p:nvPicPr>
          <p:cNvPr descr="cloud-10.png" id="152" name="Shape 1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7872" y="2830044"/>
            <a:ext cx="1238674" cy="12386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1179687" y="2486493"/>
            <a:ext cx="0" cy="3548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54" name="Shape 154"/>
          <p:cNvCxnSpPr/>
          <p:nvPr/>
        </p:nvCxnSpPr>
        <p:spPr>
          <a:xfrm flipH="1" rot="10800000">
            <a:off x="1534737" y="2479743"/>
            <a:ext cx="6599" cy="3215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55" name="Shape 155"/>
          <p:cNvSpPr txBox="1"/>
          <p:nvPr/>
        </p:nvSpPr>
        <p:spPr>
          <a:xfrm>
            <a:off x="18608" y="4822710"/>
            <a:ext cx="28592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Remote Versioning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Code-Optimization.png" id="161" name="Shape 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5711" y="2892756"/>
            <a:ext cx="1238674" cy="123867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2506061" y="2682068"/>
            <a:ext cx="11682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finished 1-1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2353361" y="4068744"/>
            <a:ext cx="14736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assignment1.go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680412" y="4017869"/>
            <a:ext cx="14736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github/hsibyani</a:t>
            </a:r>
          </a:p>
        </p:txBody>
      </p:sp>
      <p:pic>
        <p:nvPicPr>
          <p:cNvPr descr="Code-Optimization.png"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5711" y="773656"/>
            <a:ext cx="1238674" cy="12386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count_friend_human_man_member_person_profile_user_users-256.png" id="166" name="Shape 1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8412" y="881155"/>
            <a:ext cx="1017599" cy="1017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2506061" y="562968"/>
            <a:ext cx="11682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finished 1-1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2353361" y="1949643"/>
            <a:ext cx="14736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assignment1.go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680412" y="1898768"/>
            <a:ext cx="14736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sibyani</a:t>
            </a:r>
          </a:p>
        </p:txBody>
      </p:sp>
      <p:pic>
        <p:nvPicPr>
          <p:cNvPr descr="cloud-10.png" id="170" name="Shape 1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7872" y="2830044"/>
            <a:ext cx="1238674" cy="12386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Shape 171"/>
          <p:cNvCxnSpPr/>
          <p:nvPr/>
        </p:nvCxnSpPr>
        <p:spPr>
          <a:xfrm>
            <a:off x="1179687" y="2486493"/>
            <a:ext cx="0" cy="3548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72" name="Shape 172"/>
          <p:cNvCxnSpPr/>
          <p:nvPr/>
        </p:nvCxnSpPr>
        <p:spPr>
          <a:xfrm flipH="1" rot="10800000">
            <a:off x="1534737" y="2479743"/>
            <a:ext cx="6599" cy="3215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73" name="Shape 173"/>
          <p:cNvSpPr txBox="1"/>
          <p:nvPr/>
        </p:nvSpPr>
        <p:spPr>
          <a:xfrm>
            <a:off x="18608" y="4822710"/>
            <a:ext cx="28592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Remote Versioning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Code-Optimization.png" id="179" name="Shape 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5711" y="2892756"/>
            <a:ext cx="1238674" cy="12386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de-Optimization.png"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5087" y="2889731"/>
            <a:ext cx="1238674" cy="123867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2506061" y="2682068"/>
            <a:ext cx="11682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finished 1-1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4420262" y="2682068"/>
            <a:ext cx="11682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finished 1-2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2353361" y="4068744"/>
            <a:ext cx="14736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assignment1.go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4231112" y="4068744"/>
            <a:ext cx="14736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assignment1.go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80412" y="4017869"/>
            <a:ext cx="14736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github/hsibyani</a:t>
            </a:r>
          </a:p>
        </p:txBody>
      </p:sp>
      <p:pic>
        <p:nvPicPr>
          <p:cNvPr descr="Code-Optimization.png" id="186" name="Shape 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5711" y="773656"/>
            <a:ext cx="1238674" cy="12386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count_friend_human_man_member_person_profile_user_users-256.png" id="187" name="Shape 1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8412" y="881155"/>
            <a:ext cx="1017599" cy="1017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de-Optimization.png" id="188" name="Shape 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5087" y="770631"/>
            <a:ext cx="1238674" cy="12386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de-Optimization.png" id="189" name="Shape 1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4462" y="773656"/>
            <a:ext cx="1238674" cy="123867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2506061" y="562968"/>
            <a:ext cx="11682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finished 1-1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4420262" y="562968"/>
            <a:ext cx="11682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finished 1-2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6369698" y="562968"/>
            <a:ext cx="11682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working 1-3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2353361" y="1949643"/>
            <a:ext cx="14736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assignment1.go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4231112" y="1949643"/>
            <a:ext cx="14736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assignment1.go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6217012" y="1949643"/>
            <a:ext cx="14736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assignment1.go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680412" y="1898768"/>
            <a:ext cx="14736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sibyani</a:t>
            </a:r>
          </a:p>
        </p:txBody>
      </p:sp>
      <p:pic>
        <p:nvPicPr>
          <p:cNvPr descr="cloud-10.png" id="197" name="Shape 1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7872" y="2830044"/>
            <a:ext cx="1238674" cy="12386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Shape 198"/>
          <p:cNvCxnSpPr/>
          <p:nvPr/>
        </p:nvCxnSpPr>
        <p:spPr>
          <a:xfrm>
            <a:off x="1179687" y="2486493"/>
            <a:ext cx="0" cy="3548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99" name="Shape 199"/>
          <p:cNvCxnSpPr/>
          <p:nvPr/>
        </p:nvCxnSpPr>
        <p:spPr>
          <a:xfrm flipH="1" rot="10800000">
            <a:off x="1534737" y="2479743"/>
            <a:ext cx="6599" cy="3215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00" name="Shape 200"/>
          <p:cNvSpPr txBox="1"/>
          <p:nvPr/>
        </p:nvSpPr>
        <p:spPr>
          <a:xfrm>
            <a:off x="18608" y="4822710"/>
            <a:ext cx="28592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Remote Versioning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Code-Optimization.png" id="206" name="Shape 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5711" y="2892756"/>
            <a:ext cx="1238674" cy="12386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de-Optimization.png" id="207" name="Shape 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5087" y="2889731"/>
            <a:ext cx="1238674" cy="12386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de-Optimization.png" id="208" name="Shape 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4462" y="2892756"/>
            <a:ext cx="1238674" cy="123867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2506061" y="2682068"/>
            <a:ext cx="11682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finished 1-1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4420262" y="2682068"/>
            <a:ext cx="11682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finished 1-2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6369698" y="2682068"/>
            <a:ext cx="11682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working 1-3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2353361" y="4068744"/>
            <a:ext cx="14736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assignment1.go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4231112" y="4068744"/>
            <a:ext cx="14736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assignment1.go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6217012" y="4068744"/>
            <a:ext cx="14736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assignment1.go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680412" y="4017869"/>
            <a:ext cx="14736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github/hsibyani</a:t>
            </a:r>
          </a:p>
        </p:txBody>
      </p:sp>
      <p:pic>
        <p:nvPicPr>
          <p:cNvPr descr="Code-Optimization.png" id="216" name="Shape 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5711" y="773656"/>
            <a:ext cx="1238674" cy="12386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count_friend_human_man_member_person_profile_user_users-256.png" id="217" name="Shape 2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8412" y="881155"/>
            <a:ext cx="1017599" cy="1017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de-Optimization.png" id="218" name="Shape 2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5087" y="770631"/>
            <a:ext cx="1238674" cy="12386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de-Optimization.png" id="219" name="Shape 2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4462" y="773656"/>
            <a:ext cx="1238674" cy="123867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/>
        </p:nvSpPr>
        <p:spPr>
          <a:xfrm>
            <a:off x="2506061" y="562968"/>
            <a:ext cx="11682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finished 1-1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4420262" y="562968"/>
            <a:ext cx="11682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finished 1-2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6369698" y="562968"/>
            <a:ext cx="11682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working 1-3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2353361" y="1949643"/>
            <a:ext cx="14736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assignment1.go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4231112" y="1949643"/>
            <a:ext cx="14736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assignment1.go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6217012" y="1949643"/>
            <a:ext cx="14736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assignment1.go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680412" y="1898768"/>
            <a:ext cx="14736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sibyani</a:t>
            </a:r>
          </a:p>
        </p:txBody>
      </p:sp>
      <p:pic>
        <p:nvPicPr>
          <p:cNvPr descr="cloud-10.png" id="227" name="Shape 2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7872" y="2830044"/>
            <a:ext cx="1238674" cy="12386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Shape 228"/>
          <p:cNvCxnSpPr/>
          <p:nvPr/>
        </p:nvCxnSpPr>
        <p:spPr>
          <a:xfrm>
            <a:off x="1179687" y="2486493"/>
            <a:ext cx="0" cy="3548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29" name="Shape 229"/>
          <p:cNvCxnSpPr/>
          <p:nvPr/>
        </p:nvCxnSpPr>
        <p:spPr>
          <a:xfrm flipH="1" rot="10800000">
            <a:off x="1534737" y="2479743"/>
            <a:ext cx="6599" cy="3215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30" name="Shape 230"/>
          <p:cNvSpPr txBox="1"/>
          <p:nvPr/>
        </p:nvSpPr>
        <p:spPr>
          <a:xfrm>
            <a:off x="18608" y="4822710"/>
            <a:ext cx="28592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Remote Versioning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de-Optimization.png" id="235" name="Shape 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5100" y="2844988"/>
            <a:ext cx="1238674" cy="123867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/>
        </p:nvSpPr>
        <p:spPr>
          <a:xfrm>
            <a:off x="3885450" y="2634300"/>
            <a:ext cx="11682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finished 1-1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3732750" y="4020976"/>
            <a:ext cx="14736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assignment1.go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2059800" y="3970101"/>
            <a:ext cx="14736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github/team</a:t>
            </a:r>
          </a:p>
        </p:txBody>
      </p:sp>
      <p:pic>
        <p:nvPicPr>
          <p:cNvPr descr="Code-Optimization.png" id="239" name="Shape 2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3100" y="725887"/>
            <a:ext cx="1238674" cy="12386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count_friend_human_man_member_person_profile_user_users-256.png" id="240" name="Shape 2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5800" y="833387"/>
            <a:ext cx="1017599" cy="101759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x="2103450" y="515200"/>
            <a:ext cx="11682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finished 1-1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950750" y="1901875"/>
            <a:ext cx="14736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assignment1.go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277800" y="1851000"/>
            <a:ext cx="14736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sibyani</a:t>
            </a:r>
          </a:p>
        </p:txBody>
      </p:sp>
      <p:pic>
        <p:nvPicPr>
          <p:cNvPr descr="cloud-10.png" id="244" name="Shape 2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77260" y="2782276"/>
            <a:ext cx="1238674" cy="12386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count_friend_human_man_member_person_profile_user_users-256.png" id="245" name="Shape 2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1250" y="833387"/>
            <a:ext cx="1017599" cy="101759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/>
        </p:nvSpPr>
        <p:spPr>
          <a:xfrm>
            <a:off x="5563250" y="1851000"/>
            <a:ext cx="1473600" cy="45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mcanini</a:t>
            </a:r>
          </a:p>
        </p:txBody>
      </p:sp>
      <p:cxnSp>
        <p:nvCxnSpPr>
          <p:cNvPr id="247" name="Shape 247"/>
          <p:cNvCxnSpPr/>
          <p:nvPr/>
        </p:nvCxnSpPr>
        <p:spPr>
          <a:xfrm>
            <a:off x="4387875" y="2057725"/>
            <a:ext cx="0" cy="3548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48" name="Shape 248"/>
          <p:cNvCxnSpPr/>
          <p:nvPr/>
        </p:nvCxnSpPr>
        <p:spPr>
          <a:xfrm flipH="1" rot="10800000">
            <a:off x="4742925" y="2050975"/>
            <a:ext cx="6599" cy="3215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49" name="Shape 249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50" name="Shape 250"/>
          <p:cNvSpPr txBox="1"/>
          <p:nvPr/>
        </p:nvSpPr>
        <p:spPr>
          <a:xfrm>
            <a:off x="18608" y="4822710"/>
            <a:ext cx="28592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Collaborative Remote Versioning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