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4"/>
  </p:notesMasterIdLst>
  <p:handoutMasterIdLst>
    <p:handoutMasterId r:id="rId55"/>
  </p:handoutMasterIdLst>
  <p:sldIdLst>
    <p:sldId id="257" r:id="rId2"/>
    <p:sldId id="364" r:id="rId3"/>
    <p:sldId id="349" r:id="rId4"/>
    <p:sldId id="368" r:id="rId5"/>
    <p:sldId id="367" r:id="rId6"/>
    <p:sldId id="365" r:id="rId7"/>
    <p:sldId id="350" r:id="rId8"/>
    <p:sldId id="366" r:id="rId9"/>
    <p:sldId id="358" r:id="rId10"/>
    <p:sldId id="351" r:id="rId11"/>
    <p:sldId id="373" r:id="rId12"/>
    <p:sldId id="369" r:id="rId13"/>
    <p:sldId id="370" r:id="rId14"/>
    <p:sldId id="371" r:id="rId15"/>
    <p:sldId id="352" r:id="rId16"/>
    <p:sldId id="402" r:id="rId17"/>
    <p:sldId id="372" r:id="rId18"/>
    <p:sldId id="353" r:id="rId19"/>
    <p:sldId id="359" r:id="rId20"/>
    <p:sldId id="360" r:id="rId21"/>
    <p:sldId id="362" r:id="rId22"/>
    <p:sldId id="375" r:id="rId23"/>
    <p:sldId id="403" r:id="rId24"/>
    <p:sldId id="376" r:id="rId25"/>
    <p:sldId id="377" r:id="rId26"/>
    <p:sldId id="378" r:id="rId27"/>
    <p:sldId id="379" r:id="rId28"/>
    <p:sldId id="380" r:id="rId29"/>
    <p:sldId id="383" r:id="rId30"/>
    <p:sldId id="384" r:id="rId31"/>
    <p:sldId id="385" r:id="rId32"/>
    <p:sldId id="381" r:id="rId33"/>
    <p:sldId id="388" r:id="rId34"/>
    <p:sldId id="386" r:id="rId35"/>
    <p:sldId id="382" r:id="rId36"/>
    <p:sldId id="387" r:id="rId37"/>
    <p:sldId id="389" r:id="rId38"/>
    <p:sldId id="390" r:id="rId39"/>
    <p:sldId id="401" r:id="rId40"/>
    <p:sldId id="361" r:id="rId41"/>
    <p:sldId id="405" r:id="rId42"/>
    <p:sldId id="392" r:id="rId43"/>
    <p:sldId id="397" r:id="rId44"/>
    <p:sldId id="396" r:id="rId45"/>
    <p:sldId id="395" r:id="rId46"/>
    <p:sldId id="393" r:id="rId47"/>
    <p:sldId id="394" r:id="rId48"/>
    <p:sldId id="398" r:id="rId49"/>
    <p:sldId id="399" r:id="rId50"/>
    <p:sldId id="400" r:id="rId51"/>
    <p:sldId id="404" r:id="rId52"/>
    <p:sldId id="348" r:id="rId5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71" autoAdjust="0"/>
    <p:restoredTop sz="81461" autoAdjust="0"/>
  </p:normalViewPr>
  <p:slideViewPr>
    <p:cSldViewPr snapToGrid="0">
      <p:cViewPr varScale="1">
        <p:scale>
          <a:sx n="153" d="100"/>
          <a:sy n="153" d="100"/>
        </p:scale>
        <p:origin x="29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But here’s the problem, and we’ve seen it before.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7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</a:t>
            </a:r>
            <a:r>
              <a:rPr lang="en-US" baseline="0" dirty="0" smtClean="0"/>
              <a:t> understand exactly what’s going on here, let’s look at the system 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key question is how much storage can the disk write atomically -- i.e., either the entire write happens, or no effect of the write is visible.  For practical disks there is some smallest unit of storage that has this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3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when a transaction issues writes</a:t>
            </a:r>
            <a:r>
              <a:rPr lang="en-US" b="1" baseline="0" dirty="0" smtClean="0"/>
              <a:t>, those writes update pages in the buffer pool.  Now, two design choices.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SEGUE: Now, what are the </a:t>
            </a:r>
            <a:r>
              <a:rPr lang="en-US" i="1" u="sng" dirty="0" smtClean="0"/>
              <a:t>performance implications </a:t>
            </a:r>
            <a:r>
              <a:rPr lang="en-US" dirty="0" smtClean="0"/>
              <a:t>of these</a:t>
            </a:r>
            <a:r>
              <a:rPr lang="en-US" baseline="0" dirty="0" smtClean="0"/>
              <a:t> two policies?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0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Suppose we choose a force/no-steal policy.</a:t>
            </a:r>
          </a:p>
          <a:p>
            <a:endParaRPr lang="en-US" b="1" dirty="0" smtClean="0"/>
          </a:p>
          <a:p>
            <a:r>
              <a:rPr lang="en-US" b="0" dirty="0" smtClean="0"/>
              <a:t>&gt;&gt;&gt; (Loses write-</a:t>
            </a:r>
            <a:r>
              <a:rPr lang="en-US" b="0" dirty="0" err="1" smtClean="0"/>
              <a:t>sched</a:t>
            </a:r>
            <a:r>
              <a:rPr lang="en-US" b="0" baseline="0" dirty="0" smtClean="0"/>
              <a:t> flex b/c it might want to do those writes earlier to get them out of the way, be faster overall)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what</a:t>
            </a:r>
            <a:r>
              <a:rPr lang="en-US" b="1" baseline="0" dirty="0" smtClean="0"/>
              <a:t> many systems do is use NO-FORCE/STEAL policy instead.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0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 the way we typically implement undo &amp; redo is using a</a:t>
            </a:r>
            <a:r>
              <a:rPr lang="en-US" b="1" baseline="0" dirty="0" smtClean="0"/>
              <a:t> LOG.</a:t>
            </a:r>
          </a:p>
          <a:p>
            <a:endParaRPr lang="en-US" dirty="0" smtClean="0"/>
          </a:p>
          <a:p>
            <a:r>
              <a:rPr lang="en-US" dirty="0" smtClean="0"/>
              <a:t>LSN uniquely identifies each log record.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1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log resides in</a:t>
            </a:r>
            <a:r>
              <a:rPr lang="en-US" baseline="0" dirty="0" smtClean="0"/>
              <a:t> persistent, non-volatile storage, in a separate place (partition or disk) from the rest of the data store.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4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algorithm for managing the log under a no-force/steal buffer</a:t>
            </a:r>
            <a:r>
              <a:rPr lang="en-US" baseline="0" dirty="0" smtClean="0"/>
              <a:t> management strategy is called WAL.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This ensures that the UNDO information required by the STEAL policy is present in the event of a crash.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ensures that REDO information required by the NO-FORCE policy is present in the event of a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13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going back to the example</a:t>
            </a:r>
            <a:r>
              <a:rPr lang="en-US" baseline="0" dirty="0" smtClean="0"/>
              <a:t> of our transfer transaction.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What</a:t>
            </a:r>
            <a:r>
              <a:rPr lang="en-US" baseline="0" dirty="0" smtClean="0"/>
              <a:t> if the commit log record is greater in size than a disk page?  (Write a checksum.  Then later, consider the log record committed if and only if the checksum matches the data.)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21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this is the "I" in the</a:t>
            </a:r>
            <a:r>
              <a:rPr lang="en-US" baseline="0" dirty="0" smtClean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7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when we discussed two-phase</a:t>
            </a:r>
            <a:r>
              <a:rPr lang="en-US" b="1" baseline="0" dirty="0" smtClean="0"/>
              <a:t> commit previously, </a:t>
            </a:r>
            <a:r>
              <a:rPr lang="en-US" b="1" dirty="0" smtClean="0"/>
              <a:t>we</a:t>
            </a:r>
            <a:r>
              <a:rPr lang="en-US" b="1" baseline="0" dirty="0" smtClean="0"/>
              <a:t> saw how failures in complex systems could propagate.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SEGUE: So today we’ll discuss techniques for handling failure</a:t>
            </a:r>
            <a:r>
              <a:rPr lang="en-US" baseline="0" dirty="0" smtClean="0"/>
              <a:t> so that the system can RECOVER from these failures in a way that leaves the system in a state that it can continue to make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let's think back to our TRANSFER</a:t>
            </a:r>
            <a:r>
              <a:rPr lang="en-US" baseline="0" dirty="0" smtClean="0"/>
              <a:t> transaction, and now let's think about how it may interact with another transaction SUM that reads both bank accounts.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56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Initially accounts both have $100: expect sum to print $200.  Any serial execution of the two transactions will print $200.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BUT there are some operation interleavings that will result in the sum transaction seeing an inconsistent</a:t>
            </a:r>
            <a:r>
              <a:rPr lang="en-US" baseline="0" dirty="0" smtClean="0"/>
              <a:t> state of the database in which $10 is debited from account A but not yet credited into account B.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we’d like to formulate a way of understanding</a:t>
            </a:r>
            <a:r>
              <a:rPr lang="en-US" b="1" baseline="0" dirty="0" smtClean="0"/>
              <a:t> whether a schedule is equivalent in some kind of way to a serial schedule.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define</a:t>
            </a:r>
            <a:r>
              <a:rPr lang="en-US" b="1" baseline="0" dirty="0" smtClean="0"/>
              <a:t> equivalent schedules, let’s first start with the individual operations.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31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b/c we're thinking about conflicts between ops</a:t>
            </a:r>
            <a:r>
              <a:rPr lang="en-US" b="1" baseline="0" dirty="0" smtClean="0"/>
              <a:t>,  </a:t>
            </a:r>
            <a:r>
              <a:rPr lang="en-US" b="1" dirty="0" smtClean="0"/>
              <a:t>this way of </a:t>
            </a:r>
            <a:r>
              <a:rPr lang="en-US" b="1" baseline="0" dirty="0" smtClean="0"/>
              <a:t>thinking about isolation between transactions is called </a:t>
            </a:r>
            <a:r>
              <a:rPr lang="en-US" b="1" i="1" baseline="0" dirty="0" smtClean="0"/>
              <a:t>conflict</a:t>
            </a:r>
            <a:r>
              <a:rPr lang="en-US" b="1" baseline="0" dirty="0" smtClean="0"/>
              <a:t> </a:t>
            </a:r>
            <a:r>
              <a:rPr lang="en-US" b="1" i="1" baseline="0" dirty="0" smtClean="0"/>
              <a:t>serializability</a:t>
            </a:r>
            <a:r>
              <a:rPr lang="en-US" b="1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96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So, consider</a:t>
            </a:r>
            <a:r>
              <a:rPr lang="en-US" b="1" baseline="0" dirty="0" smtClean="0"/>
              <a:t> this schedule, where the sum transaction reads each account just after the transfer writes the respective account.  Now I’ll show you why this schedule is SERIALIZABLE.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&gt;&gt;&gt; Two reads don’t conflict</a:t>
            </a:r>
          </a:p>
          <a:p>
            <a:r>
              <a:rPr lang="en-US" b="0" baseline="0" dirty="0" smtClean="0"/>
              <a:t>&gt;&gt;&gt; A read and write to different data items don’t conflict</a:t>
            </a:r>
          </a:p>
          <a:p>
            <a:r>
              <a:rPr lang="en-US" b="0" baseline="0" dirty="0" smtClean="0"/>
              <a:t>&gt;&gt;&gt; So we can reorder the read from account A to get a serial execution, so the schedule we started with is </a:t>
            </a:r>
            <a:r>
              <a:rPr lang="en-US" b="0" i="1" u="sng" baseline="0" dirty="0" smtClean="0"/>
              <a:t>serializable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4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Now consider</a:t>
            </a:r>
            <a:r>
              <a:rPr lang="en-US" b="1" baseline="0" dirty="0" smtClean="0"/>
              <a:t> this schedule, where the SUM transaction reads BOTH accounts just after TRANSFER writes account A.  Now I’ll show you why this schedule is NOT SERIALIZABLE.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&gt;&gt;&gt; &gt;&gt;&gt; The read and write to same respective data items DO CONFLICT</a:t>
            </a:r>
          </a:p>
          <a:p>
            <a:r>
              <a:rPr lang="en-US" b="0" baseline="0" dirty="0" smtClean="0"/>
              <a:t>&gt;&gt;&gt; So that means that we can’t move them there, so this schedule is NOT SERIALIZABLE.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an eas</a:t>
            </a:r>
            <a:r>
              <a:rPr lang="en-US" b="1" baseline="0" dirty="0" smtClean="0"/>
              <a:t>y way of testing for serializability is by constructing a </a:t>
            </a:r>
            <a:r>
              <a:rPr lang="en-US" b="1" i="1" baseline="0" dirty="0" smtClean="0"/>
              <a:t>precedence graph.</a:t>
            </a: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8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the first example schedule, there is an</a:t>
            </a:r>
            <a:r>
              <a:rPr lang="en-US" baseline="0" dirty="0" smtClean="0"/>
              <a:t> edge from the TRANSFER transaction to the SUM transaction because there are conflicting writes, in this case before each read.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5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Whereas in the second example schedule, there's an edge from transfer to sum because of the conflicting</a:t>
            </a:r>
            <a:r>
              <a:rPr lang="en-US" baseline="0" dirty="0" smtClean="0"/>
              <a:t> write before read, then ANOTHER edge from SUM to TRANSFER because of sum's read before transfer's write.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dirty="0" smtClean="0">
                <a:solidFill>
                  <a:schemeClr val="tx1"/>
                </a:solidFill>
              </a:rPr>
              <a:t>The key technique we have for doing that is</a:t>
            </a:r>
            <a:r>
              <a:rPr lang="en-US" sz="1200" b="1" i="0" u="none" baseline="0" dirty="0" smtClean="0">
                <a:solidFill>
                  <a:schemeClr val="tx1"/>
                </a:solidFill>
              </a:rPr>
              <a:t> called a transaction.  </a:t>
            </a:r>
            <a:r>
              <a:rPr lang="en-US" sz="1200" b="1" i="0" u="none" dirty="0" smtClean="0">
                <a:solidFill>
                  <a:schemeClr val="tx1"/>
                </a:solidFill>
              </a:rPr>
              <a:t>A </a:t>
            </a:r>
            <a:r>
              <a:rPr lang="en-US" sz="1200" b="1" i="1" u="sng" dirty="0" smtClean="0">
                <a:solidFill>
                  <a:schemeClr val="tx1"/>
                </a:solidFill>
              </a:rPr>
              <a:t>transaction</a:t>
            </a:r>
            <a:r>
              <a:rPr lang="en-US" sz="1200" b="1" dirty="0" smtClean="0">
                <a:solidFill>
                  <a:schemeClr val="tx1"/>
                </a:solidFill>
              </a:rPr>
              <a:t> is a concept from databases, but useful to have in your distributed systems “toolbox.”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 so it turns out that this is true in general:</a:t>
            </a:r>
            <a:r>
              <a:rPr lang="en-US" b="1" baseline="0" dirty="0" smtClean="0"/>
              <a:t> a schedule is conflict serializable </a:t>
            </a:r>
            <a:r>
              <a:rPr lang="en-US" b="1" baseline="0" dirty="0" err="1" smtClean="0"/>
              <a:t>iff</a:t>
            </a:r>
            <a:r>
              <a:rPr lang="en-US" b="1" baseline="0" dirty="0" smtClean="0"/>
              <a:t> its precedence graph is acyclic.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6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1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improve performance, we let transactions</a:t>
            </a:r>
            <a:r>
              <a:rPr lang="en-US" baseline="0" dirty="0" smtClean="0"/>
              <a:t> run concurrently, but add another module to our system called lock manager that maintains locks on individual data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0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let's now try to use locking to guarantee a serializable</a:t>
            </a:r>
            <a:r>
              <a:rPr lang="en-US" baseline="0" dirty="0" smtClean="0"/>
              <a:t> schedule.  </a:t>
            </a:r>
            <a:r>
              <a:rPr lang="en-US" dirty="0" smtClean="0"/>
              <a:t>A</a:t>
            </a:r>
            <a:r>
              <a:rPr lang="en-US" baseline="0" dirty="0" smtClean="0"/>
              <a:t> simple way of doing this is for each transaction to grab locks independently for each data item.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</a:t>
            </a:r>
            <a:r>
              <a:rPr lang="en-US" baseline="0" dirty="0" smtClean="0"/>
              <a:t>&gt; SEGUE: Look at where TRANSFER releases its lock on A </a:t>
            </a:r>
            <a:r>
              <a:rPr lang="en-US" i="1" u="sng" baseline="0" dirty="0" smtClean="0"/>
              <a:t>before</a:t>
            </a:r>
            <a:r>
              <a:rPr lang="en-US" baseline="0" dirty="0" smtClean="0"/>
              <a:t> writing B.  This allowed SUM read B’s value TOO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040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the other hand,</a:t>
            </a:r>
            <a:r>
              <a:rPr lang="en-US" b="1" baseline="0" dirty="0" smtClean="0"/>
              <a:t> 2PL allows transactions to execute concurrently, improving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916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However 2PL doesn't exploit all opportunities for concurrency.</a:t>
            </a:r>
          </a:p>
          <a:p>
            <a:endParaRPr lang="en-US" b="1" dirty="0" smtClean="0"/>
          </a:p>
          <a:p>
            <a:r>
              <a:rPr lang="en-US" b="1" dirty="0" smtClean="0"/>
              <a:t>Once TRANSFER</a:t>
            </a:r>
            <a:r>
              <a:rPr lang="en-US" b="1" baseline="0" dirty="0" smtClean="0"/>
              <a:t> acquires an exclusive lock for its WRITE to A, sum can’t read in between transfer’s READ/WRITE to B.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There are several</a:t>
            </a:r>
            <a:r>
              <a:rPr lang="en-US" b="1" baseline="0" dirty="0" smtClean="0"/>
              <a:t> issues with the practical implementation of 2PL.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u="sng" dirty="0" smtClean="0"/>
              <a:t>&gt;&gt;&gt; One solution:</a:t>
            </a:r>
          </a:p>
          <a:p>
            <a:r>
              <a:rPr lang="en-US" dirty="0" smtClean="0"/>
              <a:t>Predicate lock (but that’s impractical because it’s complex to detect overlapping predicates)</a:t>
            </a:r>
          </a:p>
          <a:p>
            <a:r>
              <a:rPr lang="en-US" dirty="0" smtClean="0"/>
              <a:t>Often ignored</a:t>
            </a:r>
            <a:r>
              <a:rPr lang="en-US" baseline="0" dirty="0" smtClean="0"/>
              <a:t>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7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serializability: The equivalent serial order cannot re-order commit-to-begin_tx 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9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summarizing our techniques for ACID: WAL &amp; </a:t>
            </a:r>
            <a:r>
              <a:rPr lang="en-US" b="1" dirty="0" err="1" smtClean="0"/>
              <a:t>ckpt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A,D; 2PLI.</a:t>
            </a:r>
          </a:p>
          <a:p>
            <a:endParaRPr lang="en-US" b="1" dirty="0" smtClean="0">
              <a:sym typeface="Wingdings"/>
            </a:endParaRPr>
          </a:p>
          <a:p>
            <a:r>
              <a:rPr lang="en-US" b="0" dirty="0" smtClean="0">
                <a:sym typeface="Wingdings"/>
              </a:rPr>
              <a:t>Now </a:t>
            </a:r>
            <a:r>
              <a:rPr lang="en-US" b="0" smtClean="0">
                <a:sym typeface="Wingdings"/>
              </a:rPr>
              <a:t>let’s discuss a system that puts this all together, ARIES.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set</a:t>
            </a:r>
            <a:r>
              <a:rPr lang="en-US" b="1" baseline="0" dirty="0" smtClean="0"/>
              <a:t> of defining properties of transactions goes by the mnemonic ACID.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u="sng" dirty="0" smtClean="0"/>
              <a:t>Consistency</a:t>
            </a:r>
            <a:r>
              <a:rPr lang="en-US" i="1" u="none" dirty="0" smtClean="0"/>
              <a:t>:</a:t>
            </a:r>
            <a:r>
              <a:rPr lang="en-US" u="none" baseline="0" dirty="0" smtClean="0"/>
              <a:t> </a:t>
            </a:r>
            <a:r>
              <a:rPr lang="en-US" i="1" baseline="0" dirty="0" smtClean="0"/>
              <a:t>e.g.,</a:t>
            </a:r>
            <a:r>
              <a:rPr lang="en-US" baseline="0" dirty="0" smtClean="0"/>
              <a:t> we may stipulate the constraint that a bank account balance cannot be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942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ARIES is a very influential</a:t>
            </a:r>
            <a:r>
              <a:rPr lang="en-US" baseline="0" dirty="0" smtClean="0"/>
              <a:t> concurrency manager for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8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on disk, ARIES keeps two main data</a:t>
            </a:r>
            <a:r>
              <a:rPr lang="en-US" b="1" baseline="0" dirty="0" smtClean="0"/>
              <a:t> structures just like the system structure we discussed before.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10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 memory, we have</a:t>
            </a:r>
            <a:r>
              <a:rPr lang="en-US" b="1" baseline="0" dirty="0" smtClean="0"/>
              <a:t> two data structures.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recoveryLSN</a:t>
            </a:r>
            <a:r>
              <a:rPr lang="en-US" baseline="0" dirty="0" smtClean="0"/>
              <a:t> = LSN of the update that made that page dirty.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63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One</a:t>
            </a:r>
            <a:r>
              <a:rPr lang="en-US" b="1" baseline="0" dirty="0" smtClean="0"/>
              <a:t> of ARIES’ goals is</a:t>
            </a:r>
            <a:r>
              <a:rPr lang="en-US" b="1" dirty="0" smtClean="0"/>
              <a:t> to handle crashes efficiently, so for that ARIES</a:t>
            </a:r>
            <a:r>
              <a:rPr lang="en-US" b="1" baseline="0" dirty="0" smtClean="0"/>
              <a:t> uses this concept of CHECKPOINTS.  Checkpoints are lightweight.</a:t>
            </a:r>
          </a:p>
          <a:p>
            <a:endParaRPr lang="en-US" dirty="0" smtClean="0"/>
          </a:p>
          <a:p>
            <a:r>
              <a:rPr lang="en-US" i="1" dirty="0" smtClean="0"/>
              <a:t>master</a:t>
            </a:r>
            <a:r>
              <a:rPr lang="en-US" i="1" baseline="0" dirty="0" smtClean="0"/>
              <a:t> record</a:t>
            </a:r>
            <a:r>
              <a:rPr lang="en-US" baseline="0" dirty="0" smtClean="0"/>
              <a:t> = a designated location, on non-volatile storage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49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we crash, we’ll eventually REDO the COMMITTED transactions (w/END log entries) T1 &amp; T3</a:t>
            </a:r>
          </a:p>
          <a:p>
            <a:r>
              <a:rPr lang="en-US" dirty="0" smtClean="0"/>
              <a:t>&gt;&gt;&gt;</a:t>
            </a:r>
            <a:r>
              <a:rPr lang="en-US" baseline="0" dirty="0" smtClean="0"/>
              <a:t> and </a:t>
            </a:r>
            <a:r>
              <a:rPr lang="en-US" dirty="0" smtClean="0"/>
              <a:t>UNDO T2</a:t>
            </a:r>
            <a:r>
              <a:rPr lang="en-US" baseline="0" dirty="0" smtClean="0"/>
              <a:t> &amp; T4.</a:t>
            </a:r>
          </a:p>
          <a:p>
            <a:r>
              <a:rPr lang="en-US" dirty="0" smtClean="0"/>
              <a:t>&gt;&gt;&gt; If you encounter a log record for an update</a:t>
            </a:r>
            <a:r>
              <a:rPr lang="en-US" baseline="0" dirty="0" smtClean="0"/>
              <a:t> to a page that is not in the DIRTY PAGE TABLE, then add the page to the dirty page table, and its LSN as the recoveryLSN in that table entry.</a:t>
            </a:r>
          </a:p>
          <a:p>
            <a:r>
              <a:rPr lang="en-US" baseline="0" dirty="0" smtClean="0"/>
              <a:t>&gt;&gt;&gt; SEGUE: Then look at the earliest recoveryLSN of ALL DIRTY PAGE TABLE entries, call that firstLSN, REDO starts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4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REDO phase we start at </a:t>
            </a:r>
            <a:r>
              <a:rPr lang="en-US" dirty="0" err="1" smtClean="0"/>
              <a:t>firstLSN</a:t>
            </a:r>
            <a:r>
              <a:rPr lang="en-US" baseline="0" dirty="0" smtClean="0"/>
              <a:t> and scan forward, reapplying the actions in the log to the disk.  We </a:t>
            </a:r>
            <a:r>
              <a:rPr lang="en-US" dirty="0" smtClean="0"/>
              <a:t>do</a:t>
            </a:r>
            <a:r>
              <a:rPr lang="en-US" baseline="0" dirty="0" smtClean="0"/>
              <a:t> NOT write new log entries for these.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SEGUE: So we have</a:t>
            </a:r>
            <a:r>
              <a:rPr lang="en-US" baseline="0" dirty="0" smtClean="0"/>
              <a:t> the effects of T2 and T4 now applied to the database, so we’d better UNDO these, which is the next phase.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9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</a:t>
            </a:r>
            <a:r>
              <a:rPr lang="en-US" b="1" baseline="0" dirty="0" smtClean="0"/>
              <a:t> now the UNDO phase is going to undo the operations from T2 and T4.</a:t>
            </a:r>
            <a:endParaRPr lang="en-US" baseline="0" dirty="0" smtClean="0"/>
          </a:p>
          <a:p>
            <a:r>
              <a:rPr lang="en-US" baseline="0" dirty="0" smtClean="0"/>
              <a:t>&gt;&gt;&gt; Log the effects of the undo in new CLRs.  These store the </a:t>
            </a:r>
            <a:r>
              <a:rPr lang="en-US" baseline="0" dirty="0" err="1" smtClean="0"/>
              <a:t>prevLSN</a:t>
            </a:r>
            <a:r>
              <a:rPr lang="en-US" baseline="0" dirty="0" smtClean="0"/>
              <a:t> for the update in a field called </a:t>
            </a:r>
            <a:r>
              <a:rPr lang="en-US" baseline="0" dirty="0" err="1" smtClean="0"/>
              <a:t>UndoNextLSN</a:t>
            </a:r>
            <a:r>
              <a:rPr lang="en-US" baseline="0" dirty="0" smtClean="0"/>
              <a:t>.  Also we undo the update's operation on disk.</a:t>
            </a:r>
          </a:p>
          <a:p>
            <a:r>
              <a:rPr lang="en-US" baseline="0" dirty="0" smtClean="0"/>
              <a:t>&gt;&gt;&gt; SEGUE: Now, what if we crash AGAIN, during PHASE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*IMPORTANT*:</a:t>
            </a:r>
            <a:r>
              <a:rPr lang="en-US" b="1" baseline="0" dirty="0" smtClean="0"/>
              <a:t> </a:t>
            </a:r>
            <a:r>
              <a:rPr lang="en-US" b="1" dirty="0" smtClean="0"/>
              <a:t>We’ll</a:t>
            </a:r>
            <a:r>
              <a:rPr lang="en-US" b="1" baseline="0" dirty="0" smtClean="0"/>
              <a:t> first go thru PHASES 1 and 2.</a:t>
            </a:r>
          </a:p>
          <a:p>
            <a:endParaRPr lang="en-US" dirty="0" smtClean="0"/>
          </a:p>
          <a:p>
            <a:r>
              <a:rPr lang="en-US" dirty="0" smtClean="0"/>
              <a:t>We can skip because back in Phase 2 </a:t>
            </a:r>
            <a:r>
              <a:rPr lang="en-US" dirty="0" err="1" smtClean="0"/>
              <a:t>REDOing</a:t>
            </a:r>
            <a:r>
              <a:rPr lang="en-US" baseline="0" dirty="0" smtClean="0"/>
              <a:t> the CLR will undo the ORIGINAL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498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5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 makes this hard to get right is two things </a:t>
            </a:r>
            <a:r>
              <a:rPr lang="mr-IN" b="1" dirty="0" smtClean="0"/>
              <a:t>–</a:t>
            </a:r>
            <a:r>
              <a:rPr lang="en-US" b="1" dirty="0" smtClean="0"/>
              <a:t> the desire to make it fast, and the potential for crashes.</a:t>
            </a:r>
          </a:p>
          <a:p>
            <a:endParaRPr lang="en-US" b="1" dirty="0" smtClean="0"/>
          </a:p>
          <a:p>
            <a:r>
              <a:rPr lang="en-US" b="0" dirty="0" smtClean="0"/>
              <a:t>We’ll see that it’s </a:t>
            </a:r>
            <a:r>
              <a:rPr lang="en-US" b="0" baseline="0" dirty="0" smtClean="0"/>
              <a:t>possible </a:t>
            </a:r>
            <a:r>
              <a:rPr lang="en-US" b="0" dirty="0" smtClean="0"/>
              <a:t>to slow things down to the point that the job of providing ACID transactions becomes easy.  But the</a:t>
            </a:r>
            <a:r>
              <a:rPr lang="en-US" b="0" baseline="0" dirty="0" smtClean="0"/>
              <a:t> first goal here is speed.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today we’ll start with the basic building blocks for achieving ACID properties, then we’ll dive</a:t>
            </a:r>
            <a:r>
              <a:rPr lang="en-US" b="1" baseline="0" dirty="0" smtClean="0"/>
              <a:t> into the ARIES system </a:t>
            </a:r>
            <a:r>
              <a:rPr lang="en-US" b="1" dirty="0" smtClean="0"/>
              <a:t>as a case study</a:t>
            </a:r>
            <a:r>
              <a:rPr lang="en-US" b="1" baseline="0" dirty="0" smtClean="0"/>
              <a:t> of what they look like in a real system.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Remember the ACID properties.  What does the system need to do to make sure they hold?  Consistency is making</a:t>
            </a:r>
            <a:r>
              <a:rPr lang="en-US" b="1" baseline="0" dirty="0" smtClean="0"/>
              <a:t> sure that APP invariants hold on the data, so usually APP logic is responsible for this. 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&gt;&gt;&gt; The system is</a:t>
            </a:r>
            <a:r>
              <a:rPr lang="en-US" baseline="0" dirty="0" smtClean="0"/>
              <a:t> primarily concerned with handling failures (by guaranteeing atomicity and durability), and concurrency (by guaranteeing isolation).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SEGUE: Let’s take the first goal first.  How</a:t>
            </a:r>
            <a:r>
              <a:rPr lang="en-US" baseline="0" dirty="0" smtClean="0"/>
              <a:t> do machines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7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We'll assume a standard crash failure model, but we're going to think carefully about the difference</a:t>
            </a:r>
            <a:r>
              <a:rPr lang="en-US" baseline="0" dirty="0" smtClean="0"/>
              <a:t> between non-volatile storage on disk and volatile storage in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</a:t>
            </a:r>
            <a:r>
              <a:rPr lang="en-US" b="1" baseline="0" dirty="0" smtClean="0"/>
              <a:t> let’s give ourselves a sample transaction, one that transfers $10 from account A to account B.  It checks A’s balance and then either aborts (</a:t>
            </a:r>
            <a:r>
              <a:rPr lang="en-US" b="1" i="1" baseline="0" dirty="0" err="1" smtClean="0"/>
              <a:t>abort_tx</a:t>
            </a:r>
            <a:r>
              <a:rPr lang="en-US" b="1" baseline="0" dirty="0" smtClean="0"/>
              <a:t>) or issues two </a:t>
            </a:r>
            <a:r>
              <a:rPr lang="en-US" b="1" i="1" baseline="0" dirty="0" smtClean="0"/>
              <a:t>WRITE</a:t>
            </a:r>
            <a:r>
              <a:rPr lang="en-US" b="1" baseline="0" dirty="0" smtClean="0"/>
              <a:t> operations to update the balances, then COMMITS (</a:t>
            </a:r>
            <a:r>
              <a:rPr lang="en-US" b="1" i="1" baseline="0" dirty="0" err="1" smtClean="0"/>
              <a:t>commit_tx</a:t>
            </a:r>
            <a:r>
              <a:rPr lang="en-US" b="1" i="0" baseline="0" dirty="0" smtClean="0"/>
              <a:t>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600">
                <a:solidFill>
                  <a:schemeClr val="bg1"/>
                </a:solidFill>
              </a:defRPr>
            </a:lvl2pPr>
            <a:lvl3pPr marL="914400" indent="0" algn="ctr">
              <a:buNone/>
              <a:defRPr sz="2600">
                <a:solidFill>
                  <a:schemeClr val="bg1"/>
                </a:solidFill>
              </a:defRPr>
            </a:lvl3pPr>
            <a:lvl4pPr marL="1371600" indent="0" algn="ctr">
              <a:buNone/>
              <a:defRPr sz="2600">
                <a:solidFill>
                  <a:schemeClr val="bg1"/>
                </a:solidFill>
              </a:defRPr>
            </a:lvl4pPr>
            <a:lvl5pPr marL="1828800" indent="0" algn="ctr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113C-C0BF-5449-93A5-7F3F64ADB5E5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D6988-116D-234B-A76D-9136F0888D35}" type="datetime1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2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6132B-CB77-5E4D-AC7D-8C945C0269B4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96979-CDED-5C4A-9AC2-59601FC96336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ADB2-0CB4-9D4B-85A7-8502AEDB916C}" type="datetime1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BA1D0-1B82-AC45-A659-1CD175B7BC7A}" type="datetime1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7A44F-CDED-4242-946A-66263A28DCB4}" type="datetime1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25157-74A7-0A47-B133-A4BB6EC3A75C}" type="datetime1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0659-624E-EE45-ADB2-DC742E746762}" type="datetime1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3181-7C82-DC4E-8756-50D776CD3DDF}" type="datetime1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922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4A663CA5-4AFD-9C40-B994-ADAC0452F093}" type="datetime1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 dirty="0" smtClean="0"/>
              <a:t>Concurrency Control,</a:t>
            </a:r>
            <a:br>
              <a:rPr lang="en-US" dirty="0" smtClean="0"/>
            </a:br>
            <a:r>
              <a:rPr lang="en-US" dirty="0" smtClean="0"/>
              <a:t>Locking, and Recovery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17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Canini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3175" y="6261628"/>
            <a:ext cx="7117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Selected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content adapted from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A. </a:t>
            </a:r>
            <a:r>
              <a:rPr lang="en-US" sz="1400" b="0" dirty="0" err="1" smtClean="0">
                <a:latin typeface="Arial" charset="0"/>
                <a:ea typeface="Arial" charset="0"/>
                <a:cs typeface="Arial" charset="0"/>
              </a:rPr>
              <a:t>LaPaugh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J. Li.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724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$100 in A, $100 in B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commit_tx </a:t>
            </a:r>
            <a:r>
              <a:rPr lang="en-US" dirty="0"/>
              <a:t>starts the commit </a:t>
            </a:r>
            <a:r>
              <a:rPr lang="en-US" dirty="0" smtClean="0"/>
              <a:t>protocol:</a:t>
            </a:r>
          </a:p>
          <a:p>
            <a:pPr lvl="1"/>
            <a:r>
              <a:rPr lang="en-US" dirty="0" smtClean="0"/>
              <a:t>write(A, $90</a:t>
            </a:r>
            <a:r>
              <a:rPr lang="en-US" dirty="0"/>
              <a:t>) to disk </a:t>
            </a:r>
            <a:endParaRPr lang="en-US" dirty="0" smtClean="0"/>
          </a:p>
          <a:p>
            <a:pPr lvl="1"/>
            <a:r>
              <a:rPr lang="en-US" dirty="0" smtClean="0"/>
              <a:t>write(B, $110</a:t>
            </a:r>
            <a:r>
              <a:rPr lang="en-US" dirty="0"/>
              <a:t>) </a:t>
            </a:r>
            <a:r>
              <a:rPr lang="en-US" dirty="0" smtClean="0"/>
              <a:t>to disk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happens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crash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after </a:t>
            </a:r>
            <a:r>
              <a:rPr lang="en-US" b="1" dirty="0"/>
              <a:t>first </a:t>
            </a:r>
            <a:r>
              <a:rPr lang="en-US" b="1" dirty="0" smtClean="0"/>
              <a:t>write,</a:t>
            </a:r>
            <a:r>
              <a:rPr lang="en-US" dirty="0" smtClean="0"/>
              <a:t> but </a:t>
            </a:r>
            <a:r>
              <a:rPr lang="en-US" b="1" dirty="0"/>
              <a:t>before second </a:t>
            </a:r>
            <a:r>
              <a:rPr lang="en-US" b="1" dirty="0" smtClean="0"/>
              <a:t>write?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fter recovery</a:t>
            </a:r>
            <a:r>
              <a:rPr lang="en-US" dirty="0"/>
              <a:t>:</a:t>
            </a:r>
            <a:r>
              <a:rPr lang="en-US" dirty="0" smtClean="0"/>
              <a:t> Partial </a:t>
            </a:r>
            <a:r>
              <a:rPr lang="en-US" dirty="0"/>
              <a:t>writes, </a:t>
            </a:r>
            <a:r>
              <a:rPr lang="en-US" b="1" dirty="0">
                <a:solidFill>
                  <a:srgbClr val="FF0000"/>
                </a:solidFill>
              </a:rPr>
              <a:t>money is lost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5988283" y="146166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 smtClean="0">
                <a:latin typeface="Arial" charset="0"/>
              </a:rPr>
              <a:t>transaction </a:t>
            </a:r>
            <a:r>
              <a:rPr lang="en-US" sz="1800" u="sng" dirty="0" smtClean="0">
                <a:latin typeface="Arial" charset="0"/>
              </a:rPr>
              <a:t>transfer(A, B)</a:t>
            </a:r>
            <a:r>
              <a:rPr lang="en-US" sz="18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18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if</a:t>
            </a:r>
            <a:r>
              <a:rPr lang="en-US" sz="1800" b="0" dirty="0" smtClean="0">
                <a:latin typeface="Arial" charset="0"/>
                <a:sym typeface="Wingdings"/>
              </a:rPr>
              <a:t> a &lt; 10 </a:t>
            </a:r>
            <a:r>
              <a:rPr lang="en-US" sz="1800" dirty="0" smtClean="0">
                <a:latin typeface="Arial" charset="0"/>
                <a:sym typeface="Wingdings"/>
              </a:rPr>
              <a:t>then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</a:t>
            </a:r>
            <a:r>
              <a:rPr lang="en-US" sz="1800" b="0" dirty="0" smtClean="0">
                <a:latin typeface="Arial" charset="0"/>
                <a:sym typeface="Wingdings"/>
              </a:rPr>
              <a:t>write(A, </a:t>
            </a:r>
            <a:r>
              <a:rPr lang="en-US" sz="1800" b="0" dirty="0">
                <a:latin typeface="Arial" charset="0"/>
                <a:sym typeface="Wingdings"/>
              </a:rPr>
              <a:t>a</a:t>
            </a:r>
            <a:r>
              <a:rPr lang="en-US" sz="18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dirty="0">
                <a:latin typeface="Arial" charset="0"/>
                <a:sym typeface="Wingdings"/>
              </a:rPr>
              <a:t> </a:t>
            </a:r>
            <a:r>
              <a:rPr lang="en-US" sz="1800" b="0" dirty="0" smtClean="0">
                <a:latin typeface="Arial" charset="0"/>
                <a:sym typeface="Wingdings"/>
              </a:rPr>
              <a:t>read(B)</a:t>
            </a:r>
            <a:endParaRPr lang="en-US" sz="1800" b="0" dirty="0">
              <a:latin typeface="Arial" charset="0"/>
              <a:sym typeface="Wingdings"/>
            </a:endParaRPr>
          </a:p>
          <a:p>
            <a:pPr algn="l"/>
            <a:r>
              <a:rPr lang="en-US" sz="1800" b="0" dirty="0" smtClean="0">
                <a:latin typeface="Arial" charset="0"/>
                <a:sym typeface="Wingdings"/>
              </a:rPr>
              <a:t>	write(B, </a:t>
            </a:r>
            <a:r>
              <a:rPr lang="en-US" sz="1800" b="0" dirty="0">
                <a:latin typeface="Arial" charset="0"/>
                <a:sym typeface="Wingdings"/>
              </a:rPr>
              <a:t>b</a:t>
            </a:r>
            <a:r>
              <a:rPr lang="en-US" sz="18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	</a:t>
            </a:r>
            <a:r>
              <a:rPr lang="en-US" sz="1800" b="0" i="1" dirty="0" smtClean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" y="5520267"/>
            <a:ext cx="7480300" cy="608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smtClean="0">
                <a:solidFill>
                  <a:srgbClr val="FF0000"/>
                </a:solidFill>
              </a:rPr>
              <a:t>Lack atomicity </a:t>
            </a:r>
            <a:r>
              <a:rPr lang="en-US" sz="3000" b="0" dirty="0" smtClean="0">
                <a:solidFill>
                  <a:schemeClr val="tx1"/>
                </a:solidFill>
              </a:rPr>
              <a:t>in the presence of failures</a:t>
            </a:r>
            <a:endParaRPr lang="en-US" sz="3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8756339" cy="32728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Smallest unit of storage that can be atomically written to non-volatile storage is called a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page</a:t>
            </a:r>
          </a:p>
          <a:p>
            <a:endParaRPr lang="en-US" sz="2800" dirty="0" smtClean="0"/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uffer manager</a:t>
            </a:r>
            <a:r>
              <a:rPr lang="en-US" sz="2800" dirty="0" smtClean="0"/>
              <a:t> moves pages between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buffer pool </a:t>
            </a:r>
            <a:r>
              <a:rPr lang="en-US" sz="2800" dirty="0" smtClean="0"/>
              <a:t>(in volatile memory) and disk (in non-volatile storage)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63670" y="3624070"/>
            <a:ext cx="2403159" cy="76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2400" smtClean="0"/>
              <a:t>Buffer pool</a:t>
            </a:r>
            <a:endParaRPr lang="en-US" sz="2400" dirty="0"/>
          </a:p>
        </p:txBody>
      </p:sp>
      <p:sp>
        <p:nvSpPr>
          <p:cNvPr id="4" name="Alternate Process 3"/>
          <p:cNvSpPr/>
          <p:nvPr/>
        </p:nvSpPr>
        <p:spPr>
          <a:xfrm>
            <a:off x="1069904" y="4288823"/>
            <a:ext cx="2754537" cy="614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Buffer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Multidocument 7"/>
          <p:cNvSpPr/>
          <p:nvPr/>
        </p:nvSpPr>
        <p:spPr>
          <a:xfrm>
            <a:off x="6002157" y="3819787"/>
            <a:ext cx="1084220" cy="757322"/>
          </a:xfrm>
          <a:prstGeom prst="flowChartMultidocumen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Page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063670" y="4702682"/>
            <a:ext cx="3049814" cy="1840523"/>
            <a:chOff x="1859811" y="4727485"/>
            <a:chExt cx="3049814" cy="1840523"/>
          </a:xfrm>
        </p:grpSpPr>
        <p:sp>
          <p:nvSpPr>
            <p:cNvPr id="20" name="Rounded Rectangle 19"/>
            <p:cNvSpPr/>
            <p:nvPr/>
          </p:nvSpPr>
          <p:spPr>
            <a:xfrm>
              <a:off x="1859811" y="4727485"/>
              <a:ext cx="3049814" cy="184052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2400" spc="-150" smtClean="0">
                  <a:solidFill>
                    <a:schemeClr val="tx1"/>
                  </a:solidFill>
                  <a:latin typeface="+mn-lt"/>
                </a:rPr>
                <a:t>Non-volatile storage</a:t>
              </a:r>
              <a:endParaRPr lang="en-US" sz="2400" spc="-15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Magnetic Disk 20"/>
            <p:cNvSpPr/>
            <p:nvPr/>
          </p:nvSpPr>
          <p:spPr>
            <a:xfrm>
              <a:off x="2728527" y="4994327"/>
              <a:ext cx="1312382" cy="986068"/>
            </a:xfrm>
            <a:prstGeom prst="flowChartMagneticDisk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2400" smtClean="0"/>
                <a:t>Disk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43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Force</a:t>
            </a:r>
            <a:r>
              <a:rPr lang="en-US" dirty="0" smtClean="0"/>
              <a:t> all a transaction’s writes to disk </a:t>
            </a:r>
            <a:r>
              <a:rPr lang="en-US" b="1" dirty="0" smtClean="0"/>
              <a:t>before</a:t>
            </a:r>
            <a:r>
              <a:rPr lang="en-US" dirty="0" smtClean="0"/>
              <a:t> transaction commits?</a:t>
            </a:r>
          </a:p>
          <a:p>
            <a:pPr marL="914400" lvl="1" indent="-514350"/>
            <a:r>
              <a:rPr lang="en-US" dirty="0" smtClean="0"/>
              <a:t>Yes: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force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policy</a:t>
            </a:r>
          </a:p>
          <a:p>
            <a:pPr marL="914400" lvl="1" indent="-514350"/>
            <a:r>
              <a:rPr lang="en-US" dirty="0" smtClean="0"/>
              <a:t>No: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no-force</a:t>
            </a:r>
            <a:r>
              <a:rPr lang="en-US" dirty="0" smtClean="0"/>
              <a:t> policy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</a:t>
            </a:r>
            <a:r>
              <a:rPr lang="en-US" b="1" dirty="0" smtClean="0"/>
              <a:t> uncommitted</a:t>
            </a:r>
            <a:r>
              <a:rPr lang="en-US" dirty="0" smtClean="0"/>
              <a:t> transactions’ writes </a:t>
            </a:r>
            <a:r>
              <a:rPr lang="en-US" b="1" dirty="0" smtClean="0"/>
              <a:t>overwrite</a:t>
            </a:r>
            <a:r>
              <a:rPr lang="en-US" dirty="0" smtClean="0"/>
              <a:t> committed values on disk?</a:t>
            </a:r>
          </a:p>
          <a:p>
            <a:pPr marL="914400" lvl="1" indent="-514350"/>
            <a:r>
              <a:rPr lang="en-US" dirty="0" smtClean="0"/>
              <a:t>Yes: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steal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policy</a:t>
            </a:r>
          </a:p>
          <a:p>
            <a:pPr marL="914400" lvl="1" indent="-514350"/>
            <a:r>
              <a:rPr lang="en-US" dirty="0" smtClean="0"/>
              <a:t>No: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no-steal</a:t>
            </a:r>
            <a:r>
              <a:rPr lang="en-US" dirty="0" smtClean="0"/>
              <a:t> policy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design choices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4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Force</a:t>
            </a:r>
            <a:r>
              <a:rPr lang="en-US" dirty="0"/>
              <a:t> all a transaction’s writes to </a:t>
            </a:r>
            <a:r>
              <a:rPr lang="en-US" dirty="0" smtClean="0"/>
              <a:t>disk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dirty="0"/>
              <a:t>transaction commits?</a:t>
            </a:r>
          </a:p>
          <a:p>
            <a:pPr marL="914400" lvl="1" indent="-514350"/>
            <a:r>
              <a:rPr lang="en-US" b="1" dirty="0"/>
              <a:t>Yes: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policy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</a:t>
            </a:r>
            <a:r>
              <a:rPr lang="en-US" b="1" dirty="0" smtClean="0"/>
              <a:t> </a:t>
            </a:r>
            <a:r>
              <a:rPr lang="en-US" b="1" dirty="0"/>
              <a:t>uncommitted</a:t>
            </a:r>
            <a:r>
              <a:rPr lang="en-US" dirty="0"/>
              <a:t> transactions’ writes </a:t>
            </a:r>
            <a:r>
              <a:rPr lang="en-US" b="1" dirty="0"/>
              <a:t>overwrite</a:t>
            </a:r>
            <a:r>
              <a:rPr lang="en-US" dirty="0"/>
              <a:t> committed values on </a:t>
            </a:r>
            <a:r>
              <a:rPr lang="en-US" dirty="0" smtClean="0"/>
              <a:t>disk?</a:t>
            </a:r>
            <a:endParaRPr lang="en-US" dirty="0"/>
          </a:p>
          <a:p>
            <a:pPr marL="914400" lvl="1" indent="-514350"/>
            <a:r>
              <a:rPr lang="en-US" b="1" dirty="0" smtClean="0"/>
              <a:t>No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no-steal</a:t>
            </a:r>
            <a:r>
              <a:rPr lang="en-US" dirty="0"/>
              <a:t>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implications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5574" y="2810934"/>
            <a:ext cx="6216648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pc="-100" dirty="0" smtClean="0">
                <a:solidFill>
                  <a:schemeClr val="tx1"/>
                </a:solidFill>
              </a:rPr>
              <a:t>Then </a:t>
            </a:r>
            <a:r>
              <a:rPr lang="en-US" sz="2800" spc="-100" dirty="0" smtClean="0">
                <a:solidFill>
                  <a:schemeClr val="accent6">
                    <a:lumMod val="75000"/>
                  </a:schemeClr>
                </a:solidFill>
              </a:rPr>
              <a:t>slower disk writes</a:t>
            </a:r>
            <a:r>
              <a:rPr lang="en-US" sz="2800" spc="-100" dirty="0" smtClean="0">
                <a:solidFill>
                  <a:schemeClr val="tx1"/>
                </a:solidFill>
              </a:rPr>
              <a:t> </a:t>
            </a:r>
            <a:r>
              <a:rPr lang="en-US" sz="2800" b="0" spc="-100" dirty="0" smtClean="0">
                <a:solidFill>
                  <a:schemeClr val="tx1"/>
                </a:solidFill>
              </a:rPr>
              <a:t>appear </a:t>
            </a:r>
            <a:r>
              <a:rPr lang="en-US" sz="2800" spc="-100" dirty="0" smtClean="0">
                <a:solidFill>
                  <a:srgbClr val="FF0000"/>
                </a:solidFill>
              </a:rPr>
              <a:t>on the critical path </a:t>
            </a:r>
            <a:r>
              <a:rPr lang="en-US" sz="2800" b="0" spc="-100" dirty="0" smtClean="0">
                <a:solidFill>
                  <a:schemeClr val="tx1"/>
                </a:solidFill>
              </a:rPr>
              <a:t>of a committing transaction</a:t>
            </a:r>
            <a:endParaRPr lang="en-US" sz="2800" b="0" spc="-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265" y="5164668"/>
            <a:ext cx="8441266" cy="6180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pc="-100" dirty="0" smtClean="0">
                <a:solidFill>
                  <a:schemeClr val="tx1"/>
                </a:solidFill>
              </a:rPr>
              <a:t>Then buffer manager </a:t>
            </a:r>
            <a:r>
              <a:rPr lang="en-US" sz="2800" spc="-100" dirty="0" smtClean="0">
                <a:solidFill>
                  <a:srgbClr val="FF0000"/>
                </a:solidFill>
              </a:rPr>
              <a:t>loses</a:t>
            </a:r>
            <a:r>
              <a:rPr lang="en-US" sz="2800" b="0" spc="-100" dirty="0" smtClean="0">
                <a:solidFill>
                  <a:srgbClr val="FF0000"/>
                </a:solidFill>
              </a:rPr>
              <a:t> </a:t>
            </a:r>
            <a:r>
              <a:rPr lang="en-US" sz="2800" spc="-100" dirty="0" smtClean="0">
                <a:solidFill>
                  <a:schemeClr val="accent6">
                    <a:lumMod val="75000"/>
                  </a:schemeClr>
                </a:solidFill>
              </a:rPr>
              <a:t>write scheduling </a:t>
            </a:r>
            <a:r>
              <a:rPr lang="en-US" sz="2800" spc="-100" dirty="0" smtClean="0">
                <a:solidFill>
                  <a:srgbClr val="FF0000"/>
                </a:solidFill>
              </a:rPr>
              <a:t>flexibility</a:t>
            </a:r>
            <a:endParaRPr lang="en-US" sz="2800" spc="-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0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953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Force</a:t>
            </a:r>
            <a:r>
              <a:rPr lang="en-US" dirty="0"/>
              <a:t> all a transaction’s writes to </a:t>
            </a:r>
            <a:r>
              <a:rPr lang="en-US" dirty="0" smtClean="0"/>
              <a:t>disk </a:t>
            </a:r>
            <a:r>
              <a:rPr lang="en-US" b="1" dirty="0" smtClean="0"/>
              <a:t>before</a:t>
            </a:r>
            <a:r>
              <a:rPr lang="en-US" dirty="0" smtClean="0"/>
              <a:t> </a:t>
            </a:r>
            <a:r>
              <a:rPr lang="en-US" dirty="0"/>
              <a:t>transaction commits?</a:t>
            </a:r>
          </a:p>
          <a:p>
            <a:pPr marL="914400" lvl="1" indent="-514350"/>
            <a:r>
              <a:rPr lang="en-US" dirty="0" smtClean="0"/>
              <a:t>Choose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no: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no-force </a:t>
            </a:r>
            <a:r>
              <a:rPr lang="en-US" dirty="0" smtClean="0"/>
              <a:t>policy</a:t>
            </a:r>
            <a:endParaRPr lang="en-US" dirty="0"/>
          </a:p>
          <a:p>
            <a:pPr marL="1314450" lvl="2" indent="-514350">
              <a:buFont typeface=".HiraKakuInterface-W3" charset="-128"/>
              <a:buChar char="☞"/>
            </a:pPr>
            <a:r>
              <a:rPr lang="en-US" b="1" dirty="0" smtClean="0"/>
              <a:t>Need support for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redo:</a:t>
            </a:r>
            <a:r>
              <a:rPr lang="en-US" dirty="0" smtClean="0"/>
              <a:t> complete a committed transaction’s writes on disk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May</a:t>
            </a:r>
            <a:r>
              <a:rPr lang="en-US" b="1" dirty="0" smtClean="0"/>
              <a:t> </a:t>
            </a:r>
            <a:r>
              <a:rPr lang="en-US" b="1" dirty="0"/>
              <a:t>uncommitted</a:t>
            </a:r>
            <a:r>
              <a:rPr lang="en-US" dirty="0"/>
              <a:t> transactions’ writes </a:t>
            </a:r>
            <a:r>
              <a:rPr lang="en-US" b="1" dirty="0"/>
              <a:t>overwrite</a:t>
            </a:r>
            <a:r>
              <a:rPr lang="en-US" dirty="0"/>
              <a:t> committed values on </a:t>
            </a:r>
            <a:r>
              <a:rPr lang="en-US" dirty="0" smtClean="0"/>
              <a:t>disk?</a:t>
            </a:r>
            <a:endParaRPr lang="en-US" dirty="0"/>
          </a:p>
          <a:p>
            <a:pPr marL="914400" lvl="1" indent="-514350"/>
            <a:r>
              <a:rPr lang="en-US" dirty="0" smtClean="0"/>
              <a:t>Choose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yes: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steal </a:t>
            </a:r>
            <a:r>
              <a:rPr lang="en-US" dirty="0" smtClean="0"/>
              <a:t>policy</a:t>
            </a:r>
          </a:p>
          <a:p>
            <a:pPr marL="1314450" lvl="2" indent="-514350">
              <a:buFont typeface=".HiraKakuInterface-W3" charset="-128"/>
              <a:buChar char="☞"/>
            </a:pPr>
            <a:r>
              <a:rPr lang="en-US" b="1" dirty="0" smtClean="0"/>
              <a:t>Need support for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undo:</a:t>
            </a:r>
            <a:r>
              <a:rPr lang="en-US" dirty="0" smtClean="0"/>
              <a:t> removing the effects of an uncommitted transaction on disk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 </a:t>
            </a:r>
            <a:r>
              <a:rPr lang="en-US" i="1" dirty="0" smtClean="0"/>
              <a:t>&amp;</a:t>
            </a:r>
            <a:r>
              <a:rPr lang="en-US" dirty="0" smtClean="0"/>
              <a:t> redo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1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Log: </a:t>
            </a:r>
            <a:r>
              <a:rPr lang="en-US" dirty="0" smtClean="0"/>
              <a:t>A sequential file that stores information about transactions and system state</a:t>
            </a:r>
          </a:p>
          <a:p>
            <a:pPr lvl="1"/>
            <a:r>
              <a:rPr lang="en-US" dirty="0" smtClean="0"/>
              <a:t>Resides in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separate, non-volatile storage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entry in the log for each update, commit, abort operation: called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 record</a:t>
            </a:r>
          </a:p>
          <a:p>
            <a:endParaRPr lang="en-US" dirty="0" smtClean="0"/>
          </a:p>
          <a:p>
            <a:r>
              <a:rPr lang="en-US" dirty="0" smtClean="0"/>
              <a:t>Log record contains:</a:t>
            </a:r>
          </a:p>
          <a:p>
            <a:pPr lvl="1"/>
            <a:r>
              <a:rPr lang="en-US" dirty="0" smtClean="0"/>
              <a:t>Monotonic-increasing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 sequence number </a:t>
            </a:r>
            <a:r>
              <a:rPr lang="en-US" dirty="0" smtClean="0"/>
              <a:t>(LSN)</a:t>
            </a:r>
          </a:p>
          <a:p>
            <a:pPr lvl="1"/>
            <a:r>
              <a:rPr lang="en-US" b="1" dirty="0" smtClean="0"/>
              <a:t>Old value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before image</a:t>
            </a:r>
            <a:r>
              <a:rPr lang="en-US" dirty="0" smtClean="0"/>
              <a:t>) of the item for </a:t>
            </a:r>
            <a:r>
              <a:rPr lang="en-US" b="1" dirty="0" smtClean="0"/>
              <a:t>undo</a:t>
            </a:r>
          </a:p>
          <a:p>
            <a:pPr lvl="1"/>
            <a:r>
              <a:rPr lang="en-US" b="1" dirty="0" smtClean="0"/>
              <a:t>New value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after image</a:t>
            </a:r>
            <a:r>
              <a:rPr lang="en-US" dirty="0" smtClean="0"/>
              <a:t>) of the item for </a:t>
            </a:r>
            <a:r>
              <a:rPr lang="en-US" b="1" dirty="0" smtClean="0"/>
              <a:t>redo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undo </a:t>
            </a:r>
            <a:r>
              <a:rPr lang="en-US" i="1" dirty="0" smtClean="0"/>
              <a:t>&amp;</a:t>
            </a:r>
            <a:r>
              <a:rPr lang="en-US" dirty="0" smtClean="0"/>
              <a:t> redo?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772530" y="4712676"/>
            <a:ext cx="6485206" cy="18405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latin typeface="+mn-lt"/>
              </a:rPr>
              <a:t>Non-volatile storage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8756339" cy="1793359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Buffer </a:t>
            </a:r>
            <a:r>
              <a:rPr lang="en-US" sz="2800" b="1" i="1" smtClean="0">
                <a:solidFill>
                  <a:schemeClr val="accent6">
                    <a:lumMod val="75000"/>
                  </a:schemeClr>
                </a:solidFill>
              </a:rPr>
              <a:t>pool </a:t>
            </a:r>
            <a:r>
              <a:rPr lang="en-US" sz="2800" smtClean="0"/>
              <a:t>(volatile </a:t>
            </a:r>
            <a:r>
              <a:rPr lang="en-US" sz="2800" dirty="0" smtClean="0"/>
              <a:t>memory) and </a:t>
            </a:r>
            <a:r>
              <a:rPr lang="en-US" sz="2800" smtClean="0"/>
              <a:t>disk (non-volatile)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log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resides on a </a:t>
            </a:r>
            <a:r>
              <a:rPr lang="en-US" sz="2800" b="1" dirty="0" smtClean="0"/>
              <a:t>separate</a:t>
            </a:r>
            <a:r>
              <a:rPr lang="en-US" sz="2800" dirty="0" smtClean="0"/>
              <a:t> partition or disk (in non-volatile storage)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structure</a:t>
            </a:r>
            <a:endParaRPr lang="en-US" dirty="0"/>
          </a:p>
        </p:txBody>
      </p:sp>
      <p:sp>
        <p:nvSpPr>
          <p:cNvPr id="9" name="Magnetic Disk 8"/>
          <p:cNvSpPr/>
          <p:nvPr/>
        </p:nvSpPr>
        <p:spPr>
          <a:xfrm>
            <a:off x="3652700" y="5000200"/>
            <a:ext cx="1312382" cy="986068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smtClean="0"/>
              <a:t>Disk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06717" y="5057678"/>
            <a:ext cx="1941883" cy="880633"/>
            <a:chOff x="6781800" y="3037613"/>
            <a:chExt cx="1941883" cy="880633"/>
          </a:xfrm>
        </p:grpSpPr>
        <p:sp>
          <p:nvSpPr>
            <p:cNvPr id="17" name="TextBox 16"/>
            <p:cNvSpPr txBox="1"/>
            <p:nvPr/>
          </p:nvSpPr>
          <p:spPr>
            <a:xfrm>
              <a:off x="7380586" y="3037613"/>
              <a:ext cx="7473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n-lt"/>
                </a:rPr>
                <a:t>L</a:t>
              </a:r>
              <a:r>
                <a:rPr lang="en-US" sz="2400" dirty="0" smtClean="0">
                  <a:latin typeface="+mn-lt"/>
                </a:rPr>
                <a:t>og</a:t>
              </a:r>
              <a:endParaRPr lang="en-US" sz="2400" dirty="0">
                <a:latin typeface="+mn-lt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781800" y="3531650"/>
              <a:ext cx="1941883" cy="386596"/>
              <a:chOff x="6781800" y="3531650"/>
              <a:chExt cx="1941883" cy="38659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781800" y="3531650"/>
                <a:ext cx="386596" cy="3865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68396" y="3531650"/>
                <a:ext cx="386596" cy="3865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560948" y="3531650"/>
                <a:ext cx="386596" cy="3865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953500" y="3531650"/>
                <a:ext cx="386596" cy="3865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337087" y="3531650"/>
                <a:ext cx="386596" cy="3865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</p:grpSp>
      <p:sp>
        <p:nvSpPr>
          <p:cNvPr id="16" name="Rectangle 15"/>
          <p:cNvSpPr/>
          <p:nvPr/>
        </p:nvSpPr>
        <p:spPr>
          <a:xfrm>
            <a:off x="3330502" y="3302060"/>
            <a:ext cx="2403159" cy="765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sz="2400" smtClean="0"/>
              <a:t>Buffer pool</a:t>
            </a:r>
            <a:endParaRPr lang="en-US" sz="2400" dirty="0"/>
          </a:p>
        </p:txBody>
      </p:sp>
      <p:sp>
        <p:nvSpPr>
          <p:cNvPr id="4" name="Alternate Process 3"/>
          <p:cNvSpPr/>
          <p:nvPr/>
        </p:nvSpPr>
        <p:spPr>
          <a:xfrm>
            <a:off x="260324" y="3843880"/>
            <a:ext cx="2754537" cy="614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Buffer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manager</a:t>
            </a:r>
            <a:endParaRPr lang="en-US" sz="2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Multidocument 7"/>
          <p:cNvSpPr/>
          <p:nvPr/>
        </p:nvSpPr>
        <p:spPr>
          <a:xfrm>
            <a:off x="4965082" y="3772469"/>
            <a:ext cx="1084220" cy="757322"/>
          </a:xfrm>
          <a:prstGeom prst="flowChartMultidocumen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Page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Ensures atomicity in the event of system crashes under no-force/steal buffer management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spc="-150" dirty="0" smtClean="0"/>
              <a:t>Force all log records </a:t>
            </a:r>
            <a:r>
              <a:rPr lang="en-US" spc="-150" dirty="0" smtClean="0"/>
              <a:t>pertaining to an updated page into the (non-volatile) log </a:t>
            </a:r>
            <a:r>
              <a:rPr lang="en-US" b="1" spc="-150" dirty="0" smtClean="0">
                <a:solidFill>
                  <a:schemeClr val="accent3">
                    <a:lumMod val="50000"/>
                  </a:schemeClr>
                </a:solidFill>
              </a:rPr>
              <a:t>before any writes </a:t>
            </a:r>
            <a:r>
              <a:rPr lang="en-US" b="1" spc="-150" dirty="0" smtClean="0"/>
              <a:t>to page itself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transaction is not considered committed until </a:t>
            </a:r>
            <a:r>
              <a:rPr lang="en-US" b="1" dirty="0" smtClean="0"/>
              <a:t>all its log records</a:t>
            </a:r>
            <a:r>
              <a:rPr lang="en-US" dirty="0" smtClean="0"/>
              <a:t> (including commit record) are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forced into the log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force_log_entry</a:t>
            </a:r>
            <a:r>
              <a:rPr lang="en-US" dirty="0" smtClean="0"/>
              <a:t>(A, old=$100, </a:t>
            </a:r>
            <a:r>
              <a:rPr lang="en-US" dirty="0" smtClean="0">
                <a:sym typeface="Wingdings"/>
              </a:rPr>
              <a:t>new=$</a:t>
            </a:r>
            <a:r>
              <a:rPr lang="en-US" dirty="0" smtClean="0"/>
              <a:t>90)</a:t>
            </a:r>
          </a:p>
          <a:p>
            <a:pPr marL="0" indent="0">
              <a:buNone/>
            </a:pPr>
            <a:r>
              <a:rPr lang="en-US" dirty="0" err="1" smtClean="0"/>
              <a:t>force_log_entry</a:t>
            </a:r>
            <a:r>
              <a:rPr lang="en-US" dirty="0" smtClean="0"/>
              <a:t>(B, old=$100, new=$110)</a:t>
            </a:r>
          </a:p>
          <a:p>
            <a:pPr marL="0" indent="0">
              <a:buNone/>
            </a:pPr>
            <a:r>
              <a:rPr lang="en-US" dirty="0" smtClean="0"/>
              <a:t>write(A, $90)</a:t>
            </a:r>
          </a:p>
          <a:p>
            <a:pPr marL="0" indent="0">
              <a:buNone/>
            </a:pPr>
            <a:r>
              <a:rPr lang="en-US" dirty="0" smtClean="0"/>
              <a:t>write(B, $110)</a:t>
            </a:r>
          </a:p>
          <a:p>
            <a:pPr marL="0" indent="0">
              <a:buNone/>
            </a:pPr>
            <a:r>
              <a:rPr lang="en-US" dirty="0" err="1" smtClean="0"/>
              <a:t>force_log_entry</a:t>
            </a:r>
            <a:r>
              <a:rPr lang="en-US" dirty="0" smtClean="0"/>
              <a:t>(commit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the commit log record size &gt; the page size?</a:t>
            </a:r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ensure </a:t>
            </a:r>
            <a:r>
              <a:rPr lang="en-US" b="1" dirty="0"/>
              <a:t>each log </a:t>
            </a:r>
            <a:r>
              <a:rPr lang="en-US" b="1" dirty="0" smtClean="0"/>
              <a:t>record </a:t>
            </a:r>
            <a:r>
              <a:rPr lang="en-US" dirty="0" smtClean="0"/>
              <a:t>is </a:t>
            </a:r>
            <a:r>
              <a:rPr lang="en-US" dirty="0"/>
              <a:t>written </a:t>
            </a:r>
            <a:r>
              <a:rPr lang="en-US" dirty="0" smtClean="0"/>
              <a:t>atomically?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Write a checksum </a:t>
            </a:r>
            <a:r>
              <a:rPr lang="en-US" dirty="0" smtClean="0"/>
              <a:t>of entire log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 example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391188" y="2374165"/>
            <a:ext cx="2608730" cy="851647"/>
          </a:xfrm>
          <a:prstGeom prst="wedgeRectCallout">
            <a:avLst>
              <a:gd name="adj1" fmla="val -129805"/>
              <a:gd name="adj2" fmla="val -3299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43588" y="2526565"/>
            <a:ext cx="2608730" cy="851647"/>
          </a:xfrm>
          <a:prstGeom prst="wedgeRectCallout">
            <a:avLst>
              <a:gd name="adj1" fmla="val -128430"/>
              <a:gd name="adj2" fmla="val -231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Does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not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have to flush to disk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51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Goal #2: Concurrency control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Transaction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isolation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4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2"/>
          <p:cNvSpPr>
            <a:spLocks noGrp="1" noChangeArrowheads="1"/>
          </p:cNvSpPr>
          <p:nvPr>
            <p:ph idx="1"/>
          </p:nvPr>
        </p:nvSpPr>
        <p:spPr>
          <a:xfrm>
            <a:off x="1138442" y="1694347"/>
            <a:ext cx="7412590" cy="3630144"/>
          </a:xfrm>
        </p:spPr>
        <p:txBody>
          <a:bodyPr>
            <a:noAutofit/>
          </a:bodyPr>
          <a:lstStyle/>
          <a:p>
            <a:pPr marL="625056" eaLnBrk="1" hangingPunct="1">
              <a:spcAft>
                <a:spcPts val="60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Say </a:t>
            </a:r>
            <a:r>
              <a:rPr lang="en-US" sz="3200" b="1" dirty="0" smtClean="0">
                <a:solidFill>
                  <a:srgbClr val="E46C0A"/>
                </a:solidFill>
              </a:rPr>
              <a:t>one bit </a:t>
            </a:r>
            <a:r>
              <a:rPr lang="en-US" sz="3200" dirty="0">
                <a:solidFill>
                  <a:schemeClr val="tx1"/>
                </a:solidFill>
              </a:rPr>
              <a:t>in</a:t>
            </a:r>
            <a:r>
              <a:rPr lang="en-US" sz="3200" dirty="0" smtClean="0">
                <a:solidFill>
                  <a:schemeClr val="tx1"/>
                </a:solidFill>
              </a:rPr>
              <a:t> a DRAM fails:</a:t>
            </a:r>
          </a:p>
          <a:p>
            <a:pPr marL="625056" eaLnBrk="1" hangingPunct="1">
              <a:spcAft>
                <a:spcPts val="600"/>
              </a:spcAft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625056" eaLnBrk="1" hangingPunct="1">
              <a:spcAft>
                <a:spcPts val="600"/>
              </a:spcAft>
            </a:pPr>
            <a:r>
              <a:rPr lang="en-US" sz="3200" dirty="0" smtClean="0"/>
              <a:t>…</a:t>
            </a:r>
            <a:r>
              <a:rPr lang="en-US" sz="3200" dirty="0" smtClean="0">
                <a:solidFill>
                  <a:schemeClr val="tx1"/>
                </a:solidFill>
              </a:rPr>
              <a:t>flips </a:t>
            </a:r>
            <a:r>
              <a:rPr lang="en-US" sz="3200" dirty="0">
                <a:solidFill>
                  <a:schemeClr val="tx1"/>
                </a:solidFill>
              </a:rPr>
              <a:t>a bit in a </a:t>
            </a:r>
            <a:r>
              <a:rPr lang="en-US" sz="3200" dirty="0" smtClean="0">
                <a:solidFill>
                  <a:schemeClr val="tx1"/>
                </a:solidFill>
              </a:rPr>
              <a:t>kernel memory write </a:t>
            </a:r>
            <a:endParaRPr lang="en-US" sz="3200" dirty="0" smtClean="0"/>
          </a:p>
          <a:p>
            <a:pPr marL="625056" eaLnBrk="1" hangingPunct="1">
              <a:spcAft>
                <a:spcPts val="600"/>
              </a:spcAft>
            </a:pPr>
            <a:r>
              <a:rPr lang="en-US" sz="3200" dirty="0" smtClean="0"/>
              <a:t>…c</a:t>
            </a:r>
            <a:r>
              <a:rPr lang="en-US" sz="3200" dirty="0" smtClean="0">
                <a:solidFill>
                  <a:schemeClr val="tx1"/>
                </a:solidFill>
              </a:rPr>
              <a:t>auses a </a:t>
            </a:r>
            <a:r>
              <a:rPr lang="en-US" sz="3200" b="1" dirty="0">
                <a:solidFill>
                  <a:srgbClr val="E46C0A"/>
                </a:solidFill>
              </a:rPr>
              <a:t>kernel </a:t>
            </a:r>
            <a:r>
              <a:rPr lang="en-US" sz="3200" b="1" dirty="0" smtClean="0">
                <a:solidFill>
                  <a:srgbClr val="E46C0A"/>
                </a:solidFill>
              </a:rPr>
              <a:t>panic,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625056" eaLnBrk="1" hangingPunct="1">
              <a:spcAft>
                <a:spcPts val="600"/>
              </a:spcAft>
            </a:pPr>
            <a:r>
              <a:rPr lang="en-US" sz="3200" dirty="0" smtClean="0"/>
              <a:t>…p</a:t>
            </a:r>
            <a:r>
              <a:rPr lang="en-US" sz="3200" dirty="0" smtClean="0">
                <a:solidFill>
                  <a:schemeClr val="tx1"/>
                </a:solidFill>
              </a:rPr>
              <a:t>rogram </a:t>
            </a:r>
            <a:r>
              <a:rPr lang="en-US" sz="3200" dirty="0">
                <a:solidFill>
                  <a:schemeClr val="tx1"/>
                </a:solidFill>
              </a:rPr>
              <a:t>is running </a:t>
            </a:r>
            <a:r>
              <a:rPr lang="en-US" sz="3200" dirty="0" smtClean="0">
                <a:solidFill>
                  <a:schemeClr val="tx1"/>
                </a:solidFill>
              </a:rPr>
              <a:t>an NFS server,</a:t>
            </a:r>
            <a:endParaRPr lang="en-US" sz="3200" dirty="0">
              <a:solidFill>
                <a:schemeClr val="tx1"/>
              </a:solidFill>
            </a:endParaRPr>
          </a:p>
          <a:p>
            <a:pPr marL="625056" eaLnBrk="1" hangingPunct="1">
              <a:spcAft>
                <a:spcPts val="600"/>
              </a:spcAft>
            </a:pPr>
            <a:r>
              <a:rPr lang="en-US" sz="3200" spc="-150" dirty="0" smtClean="0">
                <a:solidFill>
                  <a:schemeClr val="tx1"/>
                </a:solidFill>
              </a:rPr>
              <a:t>…a client </a:t>
            </a:r>
            <a:r>
              <a:rPr lang="en-US" sz="3200" b="1" spc="-150" dirty="0">
                <a:solidFill>
                  <a:srgbClr val="FF0000"/>
                </a:solidFill>
              </a:rPr>
              <a:t>can’t read from</a:t>
            </a:r>
            <a:r>
              <a:rPr lang="en-US" sz="3200" b="1" spc="-150" dirty="0" smtClean="0">
                <a:solidFill>
                  <a:srgbClr val="FF0000"/>
                </a:solidFill>
              </a:rPr>
              <a:t> FS</a:t>
            </a:r>
            <a:r>
              <a:rPr lang="en-US" sz="3200" b="1" spc="-150" dirty="0">
                <a:solidFill>
                  <a:srgbClr val="FF0000"/>
                </a:solidFill>
              </a:rPr>
              <a:t>,</a:t>
            </a:r>
            <a:r>
              <a:rPr lang="en-US" sz="3200" spc="-150" dirty="0">
                <a:solidFill>
                  <a:schemeClr val="tx1"/>
                </a:solidFill>
              </a:rPr>
              <a:t> so </a:t>
            </a:r>
            <a:r>
              <a:rPr lang="en-US" sz="3200" spc="-150" dirty="0" smtClean="0">
                <a:solidFill>
                  <a:schemeClr val="tx1"/>
                </a:solidFill>
              </a:rPr>
              <a:t>hangs</a:t>
            </a:r>
          </a:p>
        </p:txBody>
      </p:sp>
      <p:sp>
        <p:nvSpPr>
          <p:cNvPr id="2129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 smtClean="0"/>
              <a:t>Failures in complex systems propagate</a:t>
            </a:r>
            <a:endParaRPr lang="en-US" sz="3800" dirty="0"/>
          </a:p>
        </p:txBody>
      </p:sp>
      <p:sp>
        <p:nvSpPr>
          <p:cNvPr id="6" name="Down Arrow 5"/>
          <p:cNvSpPr/>
          <p:nvPr/>
        </p:nvSpPr>
        <p:spPr>
          <a:xfrm>
            <a:off x="657407" y="1694347"/>
            <a:ext cx="298153" cy="3160049"/>
          </a:xfrm>
          <a:prstGeom prst="downArrow">
            <a:avLst>
              <a:gd name="adj1" fmla="val 30000"/>
              <a:gd name="adj2" fmla="val 995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68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concurrent transactions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1286528" y="2548450"/>
            <a:ext cx="3675997" cy="261410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smtClean="0">
                <a:latin typeface="Arial" charset="0"/>
              </a:rPr>
              <a:t>transaction </a:t>
            </a:r>
            <a:r>
              <a:rPr lang="en-US" sz="2600" u="sng" dirty="0" smtClean="0">
                <a:latin typeface="Arial" charset="0"/>
              </a:rPr>
              <a:t>sum(A, B)</a:t>
            </a:r>
            <a:r>
              <a:rPr lang="en-US" sz="26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600" dirty="0" smtClean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</a:t>
            </a:r>
            <a:r>
              <a:rPr lang="en-US" sz="2600" b="0" dirty="0" smtClean="0">
                <a:latin typeface="Arial" charset="0"/>
              </a:rPr>
              <a:t> </a:t>
            </a:r>
            <a:r>
              <a:rPr lang="en-US" sz="26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b</a:t>
            </a:r>
            <a:r>
              <a:rPr lang="en-US" sz="2600" b="0" dirty="0" smtClean="0">
                <a:latin typeface="Arial" charset="0"/>
                <a:sym typeface="Wingdings"/>
              </a:rPr>
              <a:t>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print </a:t>
            </a:r>
            <a:r>
              <a:rPr lang="en-US" sz="2600" b="0" dirty="0" smtClean="0">
                <a:latin typeface="Arial" charset="0"/>
                <a:sym typeface="Wingdings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+ b</a:t>
            </a:r>
            <a:endParaRPr lang="en-US" sz="2600" b="0" dirty="0" smtClean="0">
              <a:latin typeface="Arial" charset="0"/>
              <a:sym typeface="Wingdings"/>
            </a:endParaRP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commit_tx</a:t>
            </a:r>
            <a:endParaRPr lang="en-US" sz="2600" dirty="0"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5988283" y="1622541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 smtClean="0">
                <a:latin typeface="Arial" charset="0"/>
              </a:rPr>
              <a:t>transaction </a:t>
            </a:r>
            <a:r>
              <a:rPr lang="en-US" sz="1800" u="sng" dirty="0" smtClean="0">
                <a:latin typeface="Arial" charset="0"/>
              </a:rPr>
              <a:t>transfer(A, B)</a:t>
            </a:r>
            <a:r>
              <a:rPr lang="en-US" sz="18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18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if</a:t>
            </a:r>
            <a:r>
              <a:rPr lang="en-US" sz="1800" b="0" dirty="0" smtClean="0">
                <a:latin typeface="Arial" charset="0"/>
                <a:sym typeface="Wingdings"/>
              </a:rPr>
              <a:t> a &lt; 10 </a:t>
            </a:r>
            <a:r>
              <a:rPr lang="en-US" sz="1800" dirty="0" smtClean="0">
                <a:latin typeface="Arial" charset="0"/>
                <a:sym typeface="Wingdings"/>
              </a:rPr>
              <a:t>then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</a:t>
            </a:r>
            <a:r>
              <a:rPr lang="en-US" sz="1800" b="0" dirty="0" smtClean="0">
                <a:latin typeface="Arial" charset="0"/>
                <a:sym typeface="Wingdings"/>
              </a:rPr>
              <a:t>write(A, </a:t>
            </a:r>
            <a:r>
              <a:rPr lang="en-US" sz="1800" b="0" dirty="0">
                <a:latin typeface="Arial" charset="0"/>
                <a:sym typeface="Wingdings"/>
              </a:rPr>
              <a:t>a</a:t>
            </a:r>
            <a:r>
              <a:rPr lang="en-US" sz="18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dirty="0">
                <a:latin typeface="Arial" charset="0"/>
                <a:sym typeface="Wingdings"/>
              </a:rPr>
              <a:t> </a:t>
            </a:r>
            <a:r>
              <a:rPr lang="en-US" sz="1800" b="0" dirty="0" smtClean="0">
                <a:latin typeface="Arial" charset="0"/>
                <a:sym typeface="Wingdings"/>
              </a:rPr>
              <a:t>read(B)</a:t>
            </a:r>
            <a:endParaRPr lang="en-US" sz="1800" b="0" dirty="0">
              <a:latin typeface="Arial" charset="0"/>
              <a:sym typeface="Wingdings"/>
            </a:endParaRPr>
          </a:p>
          <a:p>
            <a:pPr algn="l"/>
            <a:r>
              <a:rPr lang="en-US" sz="1800" b="0" dirty="0" smtClean="0">
                <a:latin typeface="Arial" charset="0"/>
                <a:sym typeface="Wingdings"/>
              </a:rPr>
              <a:t>	write(B, </a:t>
            </a:r>
            <a:r>
              <a:rPr lang="en-US" sz="1800" b="0" dirty="0">
                <a:latin typeface="Arial" charset="0"/>
                <a:sym typeface="Wingdings"/>
              </a:rPr>
              <a:t>b</a:t>
            </a:r>
            <a:r>
              <a:rPr lang="en-US" sz="18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	</a:t>
            </a:r>
            <a:r>
              <a:rPr lang="en-US" sz="1800" b="0" i="1" dirty="0" smtClean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8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Isolation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000" b="1" dirty="0" smtClean="0"/>
              <a:t>sum</a:t>
            </a:r>
            <a:r>
              <a:rPr lang="en-US" sz="3000" dirty="0" smtClean="0"/>
              <a:t> appears to happen </a:t>
            </a:r>
            <a:r>
              <a:rPr lang="en-US" sz="3000" dirty="0"/>
              <a:t>either </a:t>
            </a:r>
            <a:r>
              <a:rPr lang="en-US" sz="3000" dirty="0" smtClean="0"/>
              <a:t>completely before </a:t>
            </a:r>
            <a:r>
              <a:rPr lang="en-US" sz="3000" dirty="0"/>
              <a:t>or </a:t>
            </a:r>
            <a:r>
              <a:rPr lang="en-US" sz="3000" dirty="0" smtClean="0"/>
              <a:t>completely after </a:t>
            </a:r>
            <a:r>
              <a:rPr lang="en-US" sz="3000" b="1" dirty="0" smtClean="0"/>
              <a:t>transfer</a:t>
            </a:r>
            <a:endParaRPr lang="en-US" sz="3000" dirty="0"/>
          </a:p>
          <a:p>
            <a:pPr lvl="1"/>
            <a:r>
              <a:rPr lang="en-US" sz="3000" dirty="0" smtClean="0"/>
              <a:t>Sometimes </a:t>
            </a:r>
            <a:r>
              <a:rPr lang="en-US" sz="3000" dirty="0"/>
              <a:t>called </a:t>
            </a:r>
            <a:r>
              <a:rPr lang="en-US" sz="3000" i="1" dirty="0"/>
              <a:t>before-after </a:t>
            </a:r>
            <a:r>
              <a:rPr lang="en-US" sz="3000" i="1" dirty="0" smtClean="0"/>
              <a:t>atomicity</a:t>
            </a:r>
          </a:p>
          <a:p>
            <a:pPr lvl="1"/>
            <a:endParaRPr lang="en-US" sz="3000" i="1" dirty="0"/>
          </a:p>
          <a:p>
            <a:pPr lvl="1"/>
            <a:endParaRPr lang="en-US" sz="3000" i="1" dirty="0" smtClean="0"/>
          </a:p>
          <a:p>
            <a:r>
              <a:rPr lang="en-US" sz="3000" i="1" dirty="0" smtClean="0"/>
              <a:t>Schedule</a:t>
            </a:r>
            <a:r>
              <a:rPr lang="en-US" sz="3000" dirty="0" smtClean="0"/>
              <a:t> for transactions is an ordering of the operations performed by those transactions</a:t>
            </a:r>
            <a:endParaRPr lang="en-US" sz="30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r>
              <a:rPr lang="en-US" smtClean="0"/>
              <a:t>between transactions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820863" algn="l"/>
                <a:tab pos="5026025" algn="l"/>
              </a:tabLst>
            </a:pP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Serial execution </a:t>
            </a:r>
            <a:r>
              <a:rPr lang="en-US" sz="2800" dirty="0" smtClean="0"/>
              <a:t>of transactions—transfer then sum:</a:t>
            </a:r>
          </a:p>
          <a:p>
            <a:pPr marL="0" indent="0"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>
              <a:buNone/>
              <a:tabLst>
                <a:tab pos="1820863" algn="l"/>
                <a:tab pos="4448175" algn="l"/>
              </a:tabLst>
            </a:pPr>
            <a:r>
              <a:rPr lang="en-US" sz="2800" b="1" dirty="0" smtClean="0"/>
              <a:t>transfer</a:t>
            </a:r>
            <a:r>
              <a:rPr lang="en-US" sz="2800" b="1" dirty="0"/>
              <a:t>:</a:t>
            </a:r>
            <a:r>
              <a:rPr lang="en-US" sz="2800" dirty="0"/>
              <a:t> 	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 </a:t>
            </a:r>
            <a:r>
              <a:rPr lang="de-DE" sz="2800" b="1" dirty="0" smtClean="0"/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/>
              <a:t> 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de-DE" sz="2800" b="1" dirty="0" smtClean="0"/>
              <a:t>©</a:t>
            </a:r>
            <a:endParaRPr lang="en-US" sz="2800" b="1" u="sng" baseline="30000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>
              <a:tabLst>
                <a:tab pos="1820863" algn="l"/>
                <a:tab pos="3713163" algn="l"/>
                <a:tab pos="5140325" algn="l"/>
              </a:tabLst>
            </a:pPr>
            <a:r>
              <a:rPr lang="en-US" sz="2800" dirty="0" smtClean="0"/>
              <a:t>Concurrent execution resulting in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inconsistent retrieval, </a:t>
            </a:r>
            <a:r>
              <a:rPr lang="en-US" sz="2800" dirty="0" smtClean="0"/>
              <a:t>result differing from any serial execution:</a:t>
            </a:r>
          </a:p>
          <a:p>
            <a:pPr marL="0" indent="0">
              <a:buNone/>
              <a:tabLst>
                <a:tab pos="1820863" algn="l"/>
                <a:tab pos="3713163" algn="l"/>
                <a:tab pos="5140325" algn="l"/>
              </a:tabLst>
            </a:pPr>
            <a:endParaRPr lang="en-US" sz="2800" b="1" dirty="0" smtClean="0"/>
          </a:p>
          <a:p>
            <a:pPr marL="0" indent="0"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800" b="1" dirty="0" smtClean="0"/>
              <a:t>transfer</a:t>
            </a:r>
            <a:r>
              <a:rPr lang="en-US" sz="2800" b="1" dirty="0"/>
              <a:t>:</a:t>
            </a:r>
            <a:r>
              <a:rPr lang="en-US" sz="2800" dirty="0"/>
              <a:t> 	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 		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 </a:t>
            </a:r>
            <a:r>
              <a:rPr lang="de-DE" sz="2800" b="1" dirty="0" smtClean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de-DE" sz="2800" b="1" dirty="0" smtClean="0"/>
              <a:t>©</a:t>
            </a:r>
            <a:endParaRPr lang="en-US" sz="2800" b="1" dirty="0" smtClean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 smtClean="0"/>
              <a:t>Time </a:t>
            </a:r>
            <a:r>
              <a:rPr lang="en-US" sz="2800" b="1" dirty="0" smtClean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  <a:endParaRPr lang="en-US" sz="28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Problem for </a:t>
            </a:r>
            <a:r>
              <a:rPr lang="en-US" sz="3600" smtClean="0"/>
              <a:t>concurrent execution: </a:t>
            </a:r>
            <a:r>
              <a:rPr lang="en-US" sz="3600" dirty="0" smtClean="0"/>
              <a:t>Inconsistent retrieval</a:t>
            </a:r>
            <a:endParaRPr lang="en-US" sz="3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567354" y="1881554"/>
            <a:ext cx="949569" cy="413238"/>
          </a:xfrm>
          <a:prstGeom prst="wedgeRoundRectCallout">
            <a:avLst>
              <a:gd name="adj1" fmla="val -26389"/>
              <a:gd name="adj2" fmla="val 816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625361" y="1881554"/>
            <a:ext cx="999393" cy="413238"/>
          </a:xfrm>
          <a:prstGeom prst="wedgeRoundRectCallout">
            <a:avLst>
              <a:gd name="adj1" fmla="val -29554"/>
              <a:gd name="adj2" fmla="val 79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567353" y="4363915"/>
            <a:ext cx="949569" cy="413238"/>
          </a:xfrm>
          <a:prstGeom prst="wedgeRoundRectCallout">
            <a:avLst>
              <a:gd name="adj1" fmla="val -26389"/>
              <a:gd name="adj2" fmla="val 816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105399" y="4363915"/>
            <a:ext cx="999393" cy="413238"/>
          </a:xfrm>
          <a:prstGeom prst="wedgeRoundRectCallout">
            <a:avLst>
              <a:gd name="adj1" fmla="val -29554"/>
              <a:gd name="adj2" fmla="val 795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077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Isolation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sum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appears to happen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either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completely before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 </a:t>
            </a: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completely after </a:t>
            </a:r>
            <a:r>
              <a:rPr lang="en-U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transfer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Sometimes 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called </a:t>
            </a:r>
            <a:r>
              <a:rPr lang="en-US" sz="3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before-after </a:t>
            </a:r>
            <a:r>
              <a:rPr lang="en-US" sz="3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atomicity</a:t>
            </a:r>
          </a:p>
          <a:p>
            <a:pPr lvl="1"/>
            <a:endParaRPr lang="en-US" sz="30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sz="3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000" dirty="0" smtClean="0"/>
              <a:t>Given a schedule of operations:</a:t>
            </a:r>
          </a:p>
          <a:p>
            <a:pPr lvl="1"/>
            <a:r>
              <a:rPr lang="en-US" sz="3000" i="1" dirty="0" smtClean="0"/>
              <a:t>Is that schedule in some way “equivalent” to a serial execution of transactions?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r>
              <a:rPr lang="en-US" smtClean="0"/>
              <a:t>between transactions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</a:t>
            </a:r>
            <a:r>
              <a:rPr lang="en-US" sz="2800" b="1" dirty="0" smtClean="0"/>
              <a:t>operations</a:t>
            </a:r>
            <a:r>
              <a:rPr lang="en-US" sz="2800" dirty="0" smtClean="0"/>
              <a:t> from</a:t>
            </a:r>
            <a:r>
              <a:rPr lang="en-US" sz="2800" b="1" dirty="0" smtClean="0"/>
              <a:t> different transactions </a:t>
            </a:r>
            <a:r>
              <a:rPr lang="en-US" sz="2800" dirty="0" smtClean="0"/>
              <a:t>are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conflicting </a:t>
            </a:r>
            <a:r>
              <a:rPr lang="en-US" sz="2800" dirty="0" smtClean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b="1" dirty="0" smtClean="0"/>
              <a:t>read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to the </a:t>
            </a:r>
            <a:r>
              <a:rPr lang="en-US" sz="2800" b="1" dirty="0" smtClean="0"/>
              <a:t>same data item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to the </a:t>
            </a:r>
            <a:r>
              <a:rPr lang="en-US" sz="2800" b="1" dirty="0" smtClean="0"/>
              <a:t>same data item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Two </a:t>
            </a:r>
            <a:r>
              <a:rPr lang="en-US" sz="2800" b="1" dirty="0" smtClean="0"/>
              <a:t>schedules</a:t>
            </a:r>
            <a:r>
              <a:rPr lang="en-US" sz="2800" dirty="0" smtClean="0"/>
              <a:t> are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equivalent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contain the same transactions and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b="1" dirty="0" smtClean="0"/>
              <a:t>order</a:t>
            </a:r>
            <a:r>
              <a:rPr lang="en-US" sz="2800" dirty="0" smtClean="0"/>
              <a:t> all </a:t>
            </a:r>
            <a:r>
              <a:rPr lang="en-US" sz="2800" b="1" dirty="0" smtClean="0"/>
              <a:t>conflicting</a:t>
            </a:r>
            <a:r>
              <a:rPr lang="en-US" sz="2800" dirty="0" smtClean="0"/>
              <a:t> operations of non-aborting transactions in the </a:t>
            </a:r>
            <a:r>
              <a:rPr lang="en-US" sz="2800" b="1" dirty="0" smtClean="0"/>
              <a:t>same way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Ideal isolation semantics: </a:t>
            </a:r>
            <a:r>
              <a:rPr lang="en-US" sz="2800" i="1" dirty="0" smtClean="0"/>
              <a:t>conflict serializability</a:t>
            </a:r>
          </a:p>
          <a:p>
            <a:endParaRPr lang="en-US" sz="2800" dirty="0"/>
          </a:p>
          <a:p>
            <a:r>
              <a:rPr lang="en-US" sz="2800" dirty="0" smtClean="0"/>
              <a:t>A schedule is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conflict serializable </a:t>
            </a:r>
            <a:r>
              <a:rPr lang="en-US" sz="2800" dirty="0" smtClean="0"/>
              <a:t>if it is equivalent to some serial schedule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</a:t>
            </a:r>
            <a:r>
              <a:rPr lang="en-US" sz="2800" b="1" dirty="0" smtClean="0"/>
              <a:t>non-conflicting</a:t>
            </a:r>
            <a:r>
              <a:rPr lang="en-US" sz="2800" dirty="0" smtClean="0"/>
              <a:t> operations can be </a:t>
            </a:r>
            <a:r>
              <a:rPr lang="en-US" sz="2800" b="1" dirty="0" smtClean="0">
                <a:solidFill>
                  <a:srgbClr val="0070C0"/>
                </a:solidFill>
              </a:rPr>
              <a:t>reordered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 get a </a:t>
            </a:r>
            <a:r>
              <a:rPr lang="en-US" sz="2800" b="1" dirty="0" smtClean="0">
                <a:solidFill>
                  <a:srgbClr val="0070C0"/>
                </a:solidFill>
              </a:rPr>
              <a:t>serial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schedule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2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Ideal isolation semantics: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serializability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is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serializable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equivalent to some serial schedule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</a:t>
            </a:r>
            <a:r>
              <a:rPr lang="en-US" sz="2800" b="1" dirty="0" smtClean="0"/>
              <a:t>non-conflicting</a:t>
            </a:r>
            <a:r>
              <a:rPr lang="en-US" sz="2800" dirty="0" smtClean="0"/>
              <a:t> operations can be </a:t>
            </a:r>
            <a:r>
              <a:rPr lang="en-US" sz="2800" b="1" dirty="0" smtClean="0">
                <a:solidFill>
                  <a:srgbClr val="0070C0"/>
                </a:solidFill>
              </a:rPr>
              <a:t>reordered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 get a </a:t>
            </a:r>
            <a:r>
              <a:rPr lang="en-US" sz="2800" b="1" dirty="0" smtClean="0">
                <a:solidFill>
                  <a:srgbClr val="0070C0"/>
                </a:solidFill>
              </a:rPr>
              <a:t>serial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schedule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 smtClean="0"/>
              <a:t>		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 smtClean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</a:t>
            </a:r>
            <a:r>
              <a:rPr lang="en-US" sz="2800" b="1" dirty="0" smtClean="0"/>
              <a:t>commit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serializable schedule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09697" y="6015335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Conflict-free!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66900" y="5162481"/>
            <a:ext cx="8792" cy="85285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98279" y="4808626"/>
            <a:ext cx="0" cy="12118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02372" y="4808626"/>
            <a:ext cx="0" cy="121180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61197" y="5466433"/>
            <a:ext cx="282160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Serial schedule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4261" y="4615907"/>
            <a:ext cx="4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50" dirty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-1" charset="-128"/>
                <a:cs typeface="ＭＳ Ｐゴシック" pitchFamily="-1" charset="-128"/>
              </a:rPr>
              <a:t>r</a:t>
            </a:r>
            <a:r>
              <a:rPr lang="en-US" sz="2800" spc="-50" baseline="-25000" dirty="0">
                <a:solidFill>
                  <a:schemeClr val="accent3">
                    <a:lumMod val="50000"/>
                  </a:schemeClr>
                </a:solidFill>
                <a:latin typeface="Arial"/>
                <a:ea typeface="ＭＳ Ｐゴシック" pitchFamily="-1" charset="-128"/>
                <a:cs typeface="ＭＳ Ｐゴシック" pitchFamily="-1" charset="-128"/>
              </a:rPr>
              <a:t>A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162731" y="4580026"/>
            <a:ext cx="1820008" cy="633100"/>
          </a:xfrm>
          <a:prstGeom prst="rightArrow">
            <a:avLst>
              <a:gd name="adj1" fmla="val 60212"/>
              <a:gd name="adj2" fmla="val 4305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1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 animBg="1"/>
      <p:bldP spid="16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Ideal isolation semantics: </a:t>
            </a:r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serializability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schedule is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conflict serializable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it is equivalent to some serial schedule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</a:t>
            </a:r>
            <a:r>
              <a:rPr lang="en-US" sz="2800" b="1" dirty="0" smtClean="0"/>
              <a:t>non-conflicting</a:t>
            </a:r>
            <a:r>
              <a:rPr lang="en-US" sz="2800" dirty="0" smtClean="0"/>
              <a:t> operations can be </a:t>
            </a:r>
            <a:r>
              <a:rPr lang="en-US" sz="2800" b="1" dirty="0" smtClean="0">
                <a:solidFill>
                  <a:srgbClr val="0070C0"/>
                </a:solidFill>
              </a:rPr>
              <a:t>reordered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 get a </a:t>
            </a:r>
            <a:r>
              <a:rPr lang="en-US" sz="2800" b="1" dirty="0" smtClean="0">
                <a:solidFill>
                  <a:srgbClr val="0070C0"/>
                </a:solidFill>
              </a:rPr>
              <a:t>serial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schedule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 		</a:t>
            </a:r>
            <a:r>
              <a:rPr lang="en-US" sz="2800" dirty="0" smtClean="0"/>
              <a:t>	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/>
              <a:t> 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 smtClean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</a:t>
            </a:r>
            <a:r>
              <a:rPr lang="en-US" sz="2800" b="1" dirty="0" smtClean="0"/>
              <a:t>commit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non</a:t>
            </a:r>
            <a:r>
              <a:rPr lang="en-US" dirty="0" smtClean="0"/>
              <a:t>-serializable schedule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14129" y="601533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Conflicting ops</a:t>
            </a:r>
            <a:endParaRPr lang="en-US" sz="24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66900" y="5162481"/>
            <a:ext cx="8792" cy="85285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05439" y="4808626"/>
            <a:ext cx="0" cy="121180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243149" y="4808626"/>
            <a:ext cx="0" cy="121180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61010" y="602374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Conflicting ops</a:t>
            </a:r>
            <a:endParaRPr lang="en-US" sz="2400" dirty="0" smtClean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20908" y="5167576"/>
            <a:ext cx="8792" cy="85285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9454" y="5321264"/>
            <a:ext cx="6462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But in a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serial schedule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, sum’s reads either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both before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800" b="0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2800" b="0" dirty="0" smtClean="0">
                <a:latin typeface="Arial" charset="0"/>
                <a:ea typeface="Arial" charset="0"/>
                <a:cs typeface="Arial" charset="0"/>
              </a:rPr>
              <a:t> or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both after </a:t>
            </a:r>
            <a:r>
              <a:rPr lang="en-US" sz="2800" b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800" b="0" baseline="-2500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09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2" grpId="0"/>
      <p:bldP spid="12" grpId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node </a:t>
            </a:r>
            <a:r>
              <a:rPr lang="en-US" sz="2800" b="1" i="1" dirty="0" smtClean="0"/>
              <a:t>t</a:t>
            </a:r>
            <a:r>
              <a:rPr lang="en-US" sz="2800" dirty="0" smtClean="0"/>
              <a:t> in the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precedence graph </a:t>
            </a:r>
            <a:r>
              <a:rPr lang="en-US" sz="2800" dirty="0" smtClean="0"/>
              <a:t>represents a transaction </a:t>
            </a:r>
            <a:r>
              <a:rPr lang="en-US" sz="2800" b="1" i="1" dirty="0" smtClean="0"/>
              <a:t>t</a:t>
            </a:r>
          </a:p>
          <a:p>
            <a:pPr lvl="1"/>
            <a:r>
              <a:rPr lang="en-US" sz="2800" dirty="0" smtClean="0"/>
              <a:t>Edge from </a:t>
            </a:r>
            <a:r>
              <a:rPr lang="en-US" sz="2800" b="1" i="1" dirty="0" smtClean="0"/>
              <a:t>s</a:t>
            </a:r>
            <a:r>
              <a:rPr lang="en-US" sz="2800" dirty="0" smtClean="0"/>
              <a:t> to </a:t>
            </a:r>
            <a:r>
              <a:rPr lang="en-US" sz="2800" b="1" i="1" dirty="0" smtClean="0"/>
              <a:t>t</a:t>
            </a:r>
            <a:r>
              <a:rPr lang="en-US" sz="2800" dirty="0" smtClean="0"/>
              <a:t> if some action of </a:t>
            </a:r>
            <a:r>
              <a:rPr lang="en-US" sz="2800" b="1" i="1" dirty="0" smtClean="0"/>
              <a:t>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precedes and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conflicts with </a:t>
            </a:r>
            <a:r>
              <a:rPr lang="en-US" sz="2800" dirty="0" smtClean="0"/>
              <a:t>some action of </a:t>
            </a:r>
            <a:r>
              <a:rPr lang="en-US" sz="2800" b="1" i="1" dirty="0" smtClean="0"/>
              <a:t>t</a:t>
            </a:r>
            <a:endParaRPr lang="en-US" sz="2800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Each node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precedence graph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transaction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lvl="1"/>
            <a:r>
              <a:rPr lang="en-US" sz="2800" dirty="0" smtClean="0"/>
              <a:t>Edge from </a:t>
            </a:r>
            <a:r>
              <a:rPr lang="en-US" sz="2800" b="1" i="1" dirty="0" smtClean="0"/>
              <a:t>s</a:t>
            </a:r>
            <a:r>
              <a:rPr lang="en-US" sz="2800" dirty="0" smtClean="0"/>
              <a:t> to </a:t>
            </a:r>
            <a:r>
              <a:rPr lang="en-US" sz="2800" b="1" i="1" dirty="0" smtClean="0"/>
              <a:t>t</a:t>
            </a:r>
            <a:r>
              <a:rPr lang="en-US" sz="2800" dirty="0" smtClean="0"/>
              <a:t> if some action of </a:t>
            </a:r>
            <a:r>
              <a:rPr lang="en-US" sz="2800" b="1" i="1" dirty="0" smtClean="0"/>
              <a:t>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precedes and </a:t>
            </a:r>
            <a:r>
              <a:rPr lang="en-US" sz="2800" b="1" dirty="0" smtClean="0">
                <a:solidFill>
                  <a:srgbClr val="FF0000"/>
                </a:solidFill>
              </a:rPr>
              <a:t>conflicts with </a:t>
            </a:r>
            <a:r>
              <a:rPr lang="en-US" sz="2800" dirty="0" smtClean="0"/>
              <a:t>some action of </a:t>
            </a:r>
            <a:r>
              <a:rPr lang="en-US" sz="2800" b="1" i="1" dirty="0" smtClean="0"/>
              <a:t>t</a:t>
            </a:r>
          </a:p>
          <a:p>
            <a:endParaRPr lang="en-US" sz="2800" b="1" i="1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Serializable schedule, acyclic graph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3534" y="3785197"/>
            <a:ext cx="4333800" cy="2011918"/>
            <a:chOff x="1028701" y="4213036"/>
            <a:chExt cx="4333800" cy="2011918"/>
          </a:xfrm>
        </p:grpSpPr>
        <p:sp>
          <p:nvSpPr>
            <p:cNvPr id="5" name="Rounded Rectangle 4"/>
            <p:cNvSpPr/>
            <p:nvPr/>
          </p:nvSpPr>
          <p:spPr>
            <a:xfrm>
              <a:off x="1028701" y="5644662"/>
              <a:ext cx="1547446" cy="580292"/>
            </a:xfrm>
            <a:prstGeom prst="roundRect">
              <a:avLst>
                <a:gd name="adj" fmla="val 37879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0" smtClean="0">
                  <a:solidFill>
                    <a:schemeClr val="tx1"/>
                  </a:solidFill>
                  <a:latin typeface="+mn-lt"/>
                </a:rPr>
                <a:t>transfer</a:t>
              </a:r>
              <a:endParaRPr 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53154" y="5644662"/>
              <a:ext cx="1005254" cy="580292"/>
            </a:xfrm>
            <a:prstGeom prst="roundRect">
              <a:avLst>
                <a:gd name="adj" fmla="val 42425"/>
              </a:avLst>
            </a:prstGeom>
            <a:solidFill>
              <a:srgbClr val="FFFF99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0" smtClean="0">
                  <a:solidFill>
                    <a:schemeClr val="tx1"/>
                  </a:solidFill>
                  <a:latin typeface="+mn-lt"/>
                </a:rPr>
                <a:t>sum</a:t>
              </a:r>
              <a:endParaRPr lang="en-US" sz="2800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681251" y="4256997"/>
              <a:ext cx="422030" cy="25497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635670" y="4213036"/>
              <a:ext cx="726831" cy="2989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779102" y="4667984"/>
              <a:ext cx="12700" cy="1953357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Rounded Rectangle 6"/>
          <p:cNvSpPr/>
          <p:nvPr/>
        </p:nvSpPr>
        <p:spPr>
          <a:xfrm>
            <a:off x="4295164" y="4530054"/>
            <a:ext cx="2348917" cy="5452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smtClean="0">
                <a:solidFill>
                  <a:schemeClr val="tx1"/>
                </a:solidFill>
                <a:latin typeface="+mn-lt"/>
              </a:rPr>
              <a:t>Serializable</a:t>
            </a:r>
            <a:endParaRPr lang="en-US" sz="2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96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Definition:</a:t>
            </a:r>
            <a:r>
              <a:rPr lang="en-US" dirty="0" smtClean="0"/>
              <a:t> A unit of work:</a:t>
            </a:r>
          </a:p>
          <a:p>
            <a:pPr lvl="1"/>
            <a:r>
              <a:rPr lang="en-US" dirty="0" smtClean="0"/>
              <a:t>May consist of </a:t>
            </a:r>
            <a:r>
              <a:rPr lang="en-US" b="1" dirty="0" smtClean="0">
                <a:solidFill>
                  <a:srgbClr val="0070C0"/>
                </a:solidFill>
              </a:rPr>
              <a:t>multiple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data accesses or updates</a:t>
            </a:r>
          </a:p>
          <a:p>
            <a:pPr lvl="1"/>
            <a:r>
              <a:rPr lang="en-US" dirty="0" smtClean="0"/>
              <a:t>Must </a:t>
            </a:r>
            <a:r>
              <a:rPr lang="en-US" b="1" dirty="0" smtClean="0">
                <a:solidFill>
                  <a:srgbClr val="0070C0"/>
                </a:solidFill>
              </a:rPr>
              <a:t>commit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abort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/>
              <a:t>single atomic unit</a:t>
            </a:r>
          </a:p>
          <a:p>
            <a:endParaRPr lang="en-US" dirty="0"/>
          </a:p>
          <a:p>
            <a:r>
              <a:rPr lang="en-US" dirty="0" smtClean="0"/>
              <a:t>Transactions can either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commit,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abort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/>
              <a:t>commit,</a:t>
            </a:r>
            <a:r>
              <a:rPr lang="en-US" dirty="0" smtClean="0"/>
              <a:t> all updates performed on database are made permanent, visible to other transactions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b="1" dirty="0" smtClean="0"/>
              <a:t>abort,</a:t>
            </a:r>
            <a:r>
              <a:rPr lang="en-US" dirty="0" smtClean="0"/>
              <a:t> database restored to a state such that the aborting transaction never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Each node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the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precedence graph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represents a transaction </a:t>
            </a:r>
            <a:r>
              <a:rPr lang="en-US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  <a:p>
            <a:pPr lvl="1"/>
            <a:r>
              <a:rPr lang="en-US" sz="2800" dirty="0" smtClean="0"/>
              <a:t>Edge from </a:t>
            </a:r>
            <a:r>
              <a:rPr lang="en-US" sz="2800" b="1" i="1" dirty="0" smtClean="0"/>
              <a:t>s</a:t>
            </a:r>
            <a:r>
              <a:rPr lang="en-US" sz="2800" dirty="0" smtClean="0"/>
              <a:t> to </a:t>
            </a:r>
            <a:r>
              <a:rPr lang="en-US" sz="2800" b="1" i="1" dirty="0" smtClean="0"/>
              <a:t>t</a:t>
            </a:r>
            <a:r>
              <a:rPr lang="en-US" sz="2800" dirty="0" smtClean="0"/>
              <a:t> if some action of </a:t>
            </a:r>
            <a:r>
              <a:rPr lang="en-US" sz="2800" b="1" i="1" dirty="0" smtClean="0"/>
              <a:t>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precedes and </a:t>
            </a:r>
            <a:r>
              <a:rPr lang="en-US" sz="2800" b="1" dirty="0" smtClean="0">
                <a:solidFill>
                  <a:srgbClr val="FF0000"/>
                </a:solidFill>
              </a:rPr>
              <a:t>conflicts with </a:t>
            </a:r>
            <a:r>
              <a:rPr lang="en-US" sz="2800" dirty="0" smtClean="0"/>
              <a:t>some action of </a:t>
            </a:r>
            <a:r>
              <a:rPr lang="en-US" sz="2800" b="1" i="1" dirty="0" smtClean="0"/>
              <a:t>t</a:t>
            </a:r>
          </a:p>
          <a:p>
            <a:endParaRPr lang="en-US" sz="2800" b="1" i="1" dirty="0" smtClean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r</a:t>
            </a:r>
            <a:r>
              <a:rPr lang="en-US" sz="2800" baseline="-25000" dirty="0"/>
              <a:t>A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 	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444817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</a:t>
            </a:r>
            <a:r>
              <a:rPr lang="en-US" sz="2800" b="1" dirty="0" smtClean="0"/>
              <a:t>commit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mtClean="0"/>
              <a:t>Non-serializable </a:t>
            </a:r>
            <a:r>
              <a:rPr lang="en-US" sz="3800" dirty="0" smtClean="0"/>
              <a:t>schedule</a:t>
            </a:r>
            <a:r>
              <a:rPr lang="en-US" sz="3800" smtClean="0"/>
              <a:t>, cyclic </a:t>
            </a:r>
            <a:r>
              <a:rPr lang="en-US" sz="3800" dirty="0" smtClean="0"/>
              <a:t>graph</a:t>
            </a:r>
            <a:endParaRPr lang="en-US" sz="3800" dirty="0"/>
          </a:p>
        </p:txBody>
      </p:sp>
      <p:sp>
        <p:nvSpPr>
          <p:cNvPr id="5" name="Rounded Rectangle 4"/>
          <p:cNvSpPr/>
          <p:nvPr/>
        </p:nvSpPr>
        <p:spPr>
          <a:xfrm>
            <a:off x="976203" y="5182245"/>
            <a:ext cx="1547446" cy="580292"/>
          </a:xfrm>
          <a:prstGeom prst="roundRect">
            <a:avLst>
              <a:gd name="adj" fmla="val 37879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mtClean="0">
                <a:solidFill>
                  <a:schemeClr val="tx1"/>
                </a:solidFill>
                <a:latin typeface="+mn-lt"/>
              </a:rPr>
              <a:t>transfer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16462" y="5182245"/>
            <a:ext cx="1005254" cy="580292"/>
          </a:xfrm>
          <a:prstGeom prst="roundRect">
            <a:avLst>
              <a:gd name="adj" fmla="val 42425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smtClean="0">
                <a:solidFill>
                  <a:schemeClr val="tx1"/>
                </a:solidFill>
                <a:latin typeface="+mn-lt"/>
              </a:rPr>
              <a:t>sum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56275" y="3904271"/>
            <a:ext cx="2069163" cy="1284325"/>
            <a:chOff x="1756273" y="4299438"/>
            <a:chExt cx="2069163" cy="128432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2785452" y="4299438"/>
              <a:ext cx="283063" cy="17584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2784505" y="4542831"/>
              <a:ext cx="12700" cy="2069163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56276" y="3668571"/>
            <a:ext cx="3290510" cy="2100317"/>
            <a:chOff x="1756275" y="4079631"/>
            <a:chExt cx="3290510" cy="2100317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86200" y="4079631"/>
              <a:ext cx="1160585" cy="39565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6" idx="2"/>
              <a:endCxn id="5" idx="2"/>
            </p:cNvCxnSpPr>
            <p:nvPr/>
          </p:nvCxnSpPr>
          <p:spPr>
            <a:xfrm rot="5400000">
              <a:off x="2784507" y="5139016"/>
              <a:ext cx="12700" cy="2069163"/>
            </a:xfrm>
            <a:prstGeom prst="curvedConnector3">
              <a:avLst>
                <a:gd name="adj1" fmla="val 1800000"/>
              </a:avLst>
            </a:prstGeom>
            <a:ln w="57150"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4295164" y="4530054"/>
            <a:ext cx="2994869" cy="5452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smtClean="0">
                <a:solidFill>
                  <a:schemeClr val="tx1"/>
                </a:solidFill>
                <a:latin typeface="+mn-lt"/>
              </a:rPr>
              <a:t>Non-serializable</a:t>
            </a:r>
            <a:endParaRPr lang="en-US" sz="2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62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17262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node </a:t>
            </a:r>
            <a:r>
              <a:rPr lang="en-US" sz="2800" b="1" i="1" dirty="0" smtClean="0"/>
              <a:t>t</a:t>
            </a:r>
            <a:r>
              <a:rPr lang="en-US" sz="2800" dirty="0" smtClean="0"/>
              <a:t> in the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precedence graph </a:t>
            </a:r>
            <a:r>
              <a:rPr lang="en-US" sz="2800" dirty="0" smtClean="0"/>
              <a:t>represents a transaction </a:t>
            </a:r>
            <a:r>
              <a:rPr lang="en-US" sz="2800" b="1" i="1" dirty="0" smtClean="0"/>
              <a:t>t</a:t>
            </a:r>
          </a:p>
          <a:p>
            <a:pPr lvl="1"/>
            <a:r>
              <a:rPr lang="en-US" sz="2800" dirty="0" smtClean="0"/>
              <a:t>Edge from </a:t>
            </a:r>
            <a:r>
              <a:rPr lang="en-US" sz="2800" b="1" i="1" dirty="0" smtClean="0"/>
              <a:t>s</a:t>
            </a:r>
            <a:r>
              <a:rPr lang="en-US" sz="2800" dirty="0" smtClean="0"/>
              <a:t> to </a:t>
            </a:r>
            <a:r>
              <a:rPr lang="en-US" sz="2800" b="1" i="1" dirty="0" smtClean="0"/>
              <a:t>t</a:t>
            </a:r>
            <a:r>
              <a:rPr lang="en-US" sz="2800" dirty="0" smtClean="0"/>
              <a:t> if some action of </a:t>
            </a:r>
            <a:r>
              <a:rPr lang="en-US" sz="2800" b="1" i="1" dirty="0" smtClean="0"/>
              <a:t>s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precedes and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conflicts with </a:t>
            </a:r>
            <a:r>
              <a:rPr lang="en-US" sz="2800" dirty="0" smtClean="0"/>
              <a:t>some action of </a:t>
            </a:r>
            <a:r>
              <a:rPr lang="en-US" sz="2800" b="1" i="1" dirty="0" smtClean="0"/>
              <a:t>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for serializability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0292" y="3947746"/>
            <a:ext cx="7895492" cy="11166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>
                <a:solidFill>
                  <a:schemeClr val="tx1"/>
                </a:solidFill>
              </a:rPr>
              <a:t>In general, a schedule is </a:t>
            </a:r>
            <a:r>
              <a:rPr lang="en-US" sz="2800" dirty="0" smtClean="0">
                <a:solidFill>
                  <a:schemeClr val="tx1"/>
                </a:solidFill>
              </a:rPr>
              <a:t>conflict-serializable </a:t>
            </a:r>
            <a:r>
              <a:rPr lang="en-US" sz="2800" b="0" dirty="0">
                <a:solidFill>
                  <a:schemeClr val="tx1"/>
                </a:solidFill>
              </a:rPr>
              <a:t>if and only if its </a:t>
            </a:r>
            <a:r>
              <a:rPr lang="en-US" sz="2800" dirty="0">
                <a:solidFill>
                  <a:srgbClr val="0070C0"/>
                </a:solidFill>
              </a:rPr>
              <a:t>precedence graph </a:t>
            </a:r>
            <a:r>
              <a:rPr lang="en-US" sz="2800" b="0" dirty="0">
                <a:solidFill>
                  <a:schemeClr val="tx1"/>
                </a:solidFill>
              </a:rPr>
              <a:t>is </a:t>
            </a:r>
            <a:r>
              <a:rPr lang="en-US" sz="2800" dirty="0" smtClean="0">
                <a:solidFill>
                  <a:srgbClr val="0070C0"/>
                </a:solidFill>
              </a:rPr>
              <a:t>acyclic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6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Locking-based approaches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Strawman 1: </a:t>
            </a:r>
            <a:r>
              <a:rPr lang="en-US" b="1" dirty="0" smtClean="0"/>
              <a:t>Big Global Lock</a:t>
            </a:r>
          </a:p>
          <a:p>
            <a:pPr lvl="1"/>
            <a:r>
              <a:rPr lang="en-US" dirty="0" smtClean="0"/>
              <a:t>Acquire the lock when transaction starts</a:t>
            </a:r>
          </a:p>
          <a:p>
            <a:pPr lvl="1"/>
            <a:r>
              <a:rPr lang="en-US" dirty="0" smtClean="0"/>
              <a:t>Release the lock when transaction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ensure a serializable schedule?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986204" y="4510453"/>
            <a:ext cx="7095391" cy="1116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0" dirty="0" smtClean="0">
                <a:solidFill>
                  <a:schemeClr val="tx1"/>
                </a:solidFill>
              </a:rPr>
              <a:t>Results in a </a:t>
            </a:r>
            <a:r>
              <a:rPr lang="en-US" sz="3000" i="1" u="sng" dirty="0" smtClean="0">
                <a:solidFill>
                  <a:schemeClr val="tx1"/>
                </a:solidFill>
              </a:rPr>
              <a:t>serial</a:t>
            </a:r>
            <a:r>
              <a:rPr lang="en-US" sz="3000" b="0" dirty="0" smtClean="0">
                <a:solidFill>
                  <a:schemeClr val="tx1"/>
                </a:solidFill>
              </a:rPr>
              <a:t> transaction schedule at the </a:t>
            </a:r>
            <a:r>
              <a:rPr lang="en-US" sz="3000" dirty="0" smtClean="0">
                <a:solidFill>
                  <a:srgbClr val="FF0000"/>
                </a:solidFill>
              </a:rPr>
              <a:t>cost of performance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291254"/>
          </a:xfrm>
        </p:spPr>
        <p:txBody>
          <a:bodyPr/>
          <a:lstStyle/>
          <a:p>
            <a:r>
              <a:rPr lang="en-US" dirty="0" smtClean="0"/>
              <a:t>Locks maintained by </a:t>
            </a:r>
            <a:r>
              <a:rPr lang="en-US" b="1" dirty="0" smtClean="0">
                <a:solidFill>
                  <a:srgbClr val="0070C0"/>
                </a:solidFill>
              </a:rPr>
              <a:t>transaction manager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Transaction requests lock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for a data item</a:t>
            </a:r>
          </a:p>
          <a:p>
            <a:pPr lvl="1"/>
            <a:r>
              <a:rPr lang="en-US" dirty="0" smtClean="0"/>
              <a:t>Transaction manager </a:t>
            </a:r>
            <a:r>
              <a:rPr lang="en-US" b="1" dirty="0" smtClean="0"/>
              <a:t>grants</a:t>
            </a:r>
            <a:r>
              <a:rPr lang="en-US" dirty="0" smtClean="0"/>
              <a:t> or </a:t>
            </a:r>
            <a:r>
              <a:rPr lang="en-US" b="1" dirty="0" smtClean="0"/>
              <a:t>denies</a:t>
            </a:r>
            <a:r>
              <a:rPr lang="en-US" dirty="0" smtClean="0"/>
              <a:t> lock</a:t>
            </a:r>
          </a:p>
          <a:p>
            <a:pPr lvl="1"/>
            <a:endParaRPr lang="en-US" dirty="0"/>
          </a:p>
          <a:p>
            <a:r>
              <a:rPr lang="en-US" b="1" dirty="0" smtClean="0"/>
              <a:t>Lock types</a:t>
            </a:r>
          </a:p>
          <a:p>
            <a:pPr lvl="1"/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hared:</a:t>
            </a:r>
            <a:r>
              <a:rPr lang="en-US" dirty="0" smtClean="0"/>
              <a:t> Need to have before read object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clusive:</a:t>
            </a:r>
            <a:r>
              <a:rPr lang="en-US" dirty="0" smtClean="0"/>
              <a:t> Need to have before write 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193430"/>
              </p:ext>
            </p:extLst>
          </p:nvPr>
        </p:nvGraphicFramePr>
        <p:xfrm>
          <a:off x="1529861" y="4967654"/>
          <a:ext cx="6084278" cy="1371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71789"/>
                <a:gridCol w="1758372"/>
                <a:gridCol w="2154117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Shared (S)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Exclusive (X)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Shared (S)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Exclusive (X)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6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Strawman 2: </a:t>
            </a:r>
            <a:r>
              <a:rPr lang="en-US" sz="2800" dirty="0" smtClean="0"/>
              <a:t>Grab locks </a:t>
            </a:r>
            <a:r>
              <a:rPr lang="en-US" sz="2800" b="1" dirty="0" smtClean="0"/>
              <a:t>independently</a:t>
            </a:r>
            <a:r>
              <a:rPr lang="en-US" sz="2800" dirty="0" smtClean="0"/>
              <a:t>, for each data item (</a:t>
            </a:r>
            <a:r>
              <a:rPr lang="en-US" sz="2800" i="1" dirty="0" smtClean="0"/>
              <a:t>e.g., </a:t>
            </a:r>
            <a:r>
              <a:rPr lang="en-US" sz="2800" dirty="0" smtClean="0"/>
              <a:t>bank accounts A and B)</a:t>
            </a:r>
          </a:p>
          <a:p>
            <a:endParaRPr lang="en-US" sz="2800" b="1" dirty="0" smtClean="0"/>
          </a:p>
          <a:p>
            <a:endParaRPr lang="en-US" sz="2800" b="1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</a:t>
            </a:r>
            <a:r>
              <a:rPr lang="en-US" sz="2800" dirty="0" smtClean="0"/>
              <a:t>◢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◣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◢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◣</a:t>
            </a:r>
            <a:r>
              <a:rPr lang="en-US" sz="2800" baseline="-25000" dirty="0" smtClean="0"/>
              <a:t>B  </a:t>
            </a:r>
            <a:r>
              <a:rPr lang="de-DE" sz="2800" b="1" dirty="0" smtClean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</a:t>
            </a:r>
            <a:r>
              <a:rPr lang="en-US" sz="2800" dirty="0" smtClean="0"/>
              <a:t>◿</a:t>
            </a:r>
            <a:r>
              <a:rPr lang="en-US" sz="2800" baseline="-25000" dirty="0" smtClean="0"/>
              <a:t>A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◺</a:t>
            </a:r>
            <a:r>
              <a:rPr lang="en-US" sz="2800" baseline="-25000" dirty="0" smtClean="0"/>
              <a:t>A </a:t>
            </a:r>
            <a:r>
              <a:rPr lang="en-US" sz="2800" dirty="0" smtClean="0"/>
              <a:t>◿</a:t>
            </a:r>
            <a:r>
              <a:rPr lang="en-US" sz="2800" baseline="-25000" dirty="0" smtClean="0"/>
              <a:t>B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◺</a:t>
            </a:r>
            <a:r>
              <a:rPr lang="en-US" sz="2800" baseline="-25000" dirty="0" smtClean="0"/>
              <a:t>B </a:t>
            </a:r>
            <a:r>
              <a:rPr lang="de-DE" sz="2800" b="1" dirty="0" smtClean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 smtClean="0"/>
              <a:t>© = commit</a:t>
            </a:r>
            <a:endParaRPr lang="en-US" sz="2800" b="1" dirty="0"/>
          </a:p>
          <a:p>
            <a:pPr marL="0" indent="0" algn="r">
              <a:buNone/>
            </a:pPr>
            <a:r>
              <a:rPr lang="en-US" sz="2800" dirty="0" smtClean="0"/>
              <a:t>◢ /◿ = </a:t>
            </a:r>
            <a:r>
              <a:rPr lang="en-US" sz="2800" b="1" dirty="0" err="1" smtClean="0"/>
              <a:t>eXclusive</a:t>
            </a:r>
            <a:r>
              <a:rPr lang="en-US" sz="2800" b="1" dirty="0" smtClean="0"/>
              <a:t>- / Shared-lock</a:t>
            </a:r>
            <a:r>
              <a:rPr lang="en-US" sz="2800" dirty="0" smtClean="0"/>
              <a:t>; ◣ / ◺ = </a:t>
            </a:r>
            <a:r>
              <a:rPr lang="en-US" sz="2800" b="1" dirty="0" smtClean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ensure a serializable schedule?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45148" y="4369778"/>
            <a:ext cx="7577504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Permits</a:t>
            </a:r>
            <a:r>
              <a:rPr lang="en-US" sz="3000" b="0" dirty="0" smtClean="0">
                <a:solidFill>
                  <a:srgbClr val="FF0000"/>
                </a:solidFill>
              </a:rPr>
              <a:t> </a:t>
            </a:r>
            <a:r>
              <a:rPr lang="en-US" sz="3000" b="0" dirty="0" smtClean="0">
                <a:solidFill>
                  <a:schemeClr val="tx1"/>
                </a:solidFill>
              </a:rPr>
              <a:t>this </a:t>
            </a:r>
            <a:r>
              <a:rPr lang="en-US" sz="3000" dirty="0" smtClean="0">
                <a:solidFill>
                  <a:srgbClr val="FF0000"/>
                </a:solidFill>
              </a:rPr>
              <a:t>non-serializable </a:t>
            </a:r>
            <a:r>
              <a:rPr lang="en-US" sz="3000" b="0" dirty="0" smtClean="0">
                <a:solidFill>
                  <a:schemeClr val="tx1"/>
                </a:solidFill>
              </a:rPr>
              <a:t>interleaving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3130061" y="2769577"/>
            <a:ext cx="527539" cy="448408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347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2PL rule:</a:t>
            </a:r>
            <a:r>
              <a:rPr lang="en-US" sz="2800" dirty="0" smtClean="0"/>
              <a:t> Once a transaction has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a lock it is </a:t>
            </a:r>
            <a:r>
              <a:rPr lang="en-US" sz="28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any other locks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growing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phase </a:t>
            </a:r>
            <a:r>
              <a:rPr lang="en-US" sz="2800" dirty="0" smtClean="0"/>
              <a:t>when transaction acquires locks</a:t>
            </a:r>
          </a:p>
          <a:p>
            <a:r>
              <a:rPr lang="en-US" sz="2800" spc="-150" dirty="0" smtClean="0"/>
              <a:t>A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shrinking phase </a:t>
            </a:r>
            <a:r>
              <a:rPr lang="en-US" sz="2800" spc="-150" dirty="0" smtClean="0"/>
              <a:t>when transaction releases locks</a:t>
            </a:r>
          </a:p>
          <a:p>
            <a:endParaRPr lang="en-US" sz="2800" dirty="0"/>
          </a:p>
          <a:p>
            <a:r>
              <a:rPr lang="en-US" sz="2800" dirty="0" smtClean="0"/>
              <a:t>In practice:</a:t>
            </a:r>
          </a:p>
          <a:p>
            <a:pPr lvl="1"/>
            <a:r>
              <a:rPr lang="en-US" sz="2800" dirty="0" smtClean="0"/>
              <a:t>Growing </a:t>
            </a:r>
            <a:r>
              <a:rPr lang="en-US" sz="2800" dirty="0"/>
              <a:t>phase is the entire </a:t>
            </a:r>
            <a:r>
              <a:rPr lang="en-US" sz="2800" dirty="0" smtClean="0"/>
              <a:t>transaction</a:t>
            </a:r>
          </a:p>
          <a:p>
            <a:pPr lvl="1"/>
            <a:r>
              <a:rPr lang="en-US" sz="2800" dirty="0" smtClean="0"/>
              <a:t>Shrinking </a:t>
            </a:r>
            <a:r>
              <a:rPr lang="en-US" sz="2800" dirty="0"/>
              <a:t>phase is during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 (2PL)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2PL rule:</a:t>
            </a:r>
            <a:r>
              <a:rPr lang="en-US" sz="2800" dirty="0" smtClean="0"/>
              <a:t> Once a transaction has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a lock it is </a:t>
            </a:r>
            <a:r>
              <a:rPr lang="en-US" sz="28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any other locks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◢</a:t>
            </a:r>
            <a:r>
              <a:rPr lang="en-US" sz="2800" baseline="-25000" dirty="0"/>
              <a:t>A</a:t>
            </a:r>
            <a:r>
              <a:rPr lang="en-US" sz="2800" dirty="0"/>
              <a:t> 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◣</a:t>
            </a:r>
            <a:r>
              <a:rPr lang="en-US" sz="2800" baseline="-25000" dirty="0"/>
              <a:t>A</a:t>
            </a:r>
            <a:r>
              <a:rPr lang="en-US" sz="2800" dirty="0"/>
              <a:t> 		◢</a:t>
            </a:r>
            <a:r>
              <a:rPr lang="en-US" sz="2800" baseline="-25000" dirty="0"/>
              <a:t>B</a:t>
            </a:r>
            <a:r>
              <a:rPr lang="en-US" sz="2800" dirty="0"/>
              <a:t> r</a:t>
            </a:r>
            <a:r>
              <a:rPr lang="en-US" sz="2800" baseline="-25000" dirty="0"/>
              <a:t>B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◣</a:t>
            </a:r>
            <a:r>
              <a:rPr lang="en-US" sz="2800" baseline="-25000" dirty="0"/>
              <a:t>B  </a:t>
            </a:r>
            <a:r>
              <a:rPr lang="de-DE" sz="2800" b="1" dirty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◺</a:t>
            </a:r>
            <a:r>
              <a:rPr lang="en-US" sz="2800" baseline="-25000" dirty="0"/>
              <a:t>A </a:t>
            </a:r>
            <a:r>
              <a:rPr lang="en-US" sz="2800" dirty="0"/>
              <a:t>◿</a:t>
            </a:r>
            <a:r>
              <a:rPr lang="en-US" sz="2800" baseline="-25000" dirty="0"/>
              <a:t>B </a:t>
            </a:r>
            <a:r>
              <a:rPr lang="en-US" sz="2800" dirty="0"/>
              <a:t>r</a:t>
            </a:r>
            <a:r>
              <a:rPr lang="en-US" sz="2800" baseline="-25000" dirty="0"/>
              <a:t>B</a:t>
            </a:r>
            <a:r>
              <a:rPr lang="en-US" sz="2800" dirty="0"/>
              <a:t> ◺</a:t>
            </a:r>
            <a:r>
              <a:rPr lang="en-US" sz="2800" baseline="-25000" dirty="0"/>
              <a:t>B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© = commit</a:t>
            </a:r>
          </a:p>
          <a:p>
            <a:pPr marL="0" indent="0" algn="r">
              <a:buNone/>
            </a:pPr>
            <a:r>
              <a:rPr lang="en-US" sz="2800" dirty="0"/>
              <a:t>◢ /◿ = </a:t>
            </a:r>
            <a:r>
              <a:rPr lang="en-US" sz="2800" b="1" dirty="0"/>
              <a:t>X- / S-lock</a:t>
            </a:r>
            <a:r>
              <a:rPr lang="en-US" sz="2800" dirty="0"/>
              <a:t>; ◣ / ◺ = </a:t>
            </a:r>
            <a:r>
              <a:rPr lang="en-US" sz="2800" b="1" dirty="0"/>
              <a:t>X- / S-unlock</a:t>
            </a: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2PL allows only </a:t>
            </a:r>
            <a:r>
              <a:rPr lang="en-US" sz="3800" smtClean="0"/>
              <a:t>serializable schedules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485042" y="4334607"/>
            <a:ext cx="809771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2PL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precludes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this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non-serializable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interleaving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5996351" y="2957147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428393" y="3411415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3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2PL rule:</a:t>
            </a:r>
            <a:r>
              <a:rPr lang="en-US" sz="2800" dirty="0" smtClean="0"/>
              <a:t> Once a transaction has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a lock it is </a:t>
            </a:r>
            <a:r>
              <a:rPr lang="en-US" sz="28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any other locks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800" b="1" dirty="0"/>
              <a:t>transfer</a:t>
            </a:r>
            <a:r>
              <a:rPr lang="en-US" sz="2800" b="1" dirty="0" smtClean="0"/>
              <a:t>:</a:t>
            </a:r>
            <a:r>
              <a:rPr lang="en-US" sz="2800" dirty="0" smtClean="0"/>
              <a:t>		◿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		◢</a:t>
            </a:r>
            <a:r>
              <a:rPr lang="en-US" sz="2800" baseline="-250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◿</a:t>
            </a:r>
            <a:r>
              <a:rPr lang="en-US" sz="2800" baseline="-25000" dirty="0"/>
              <a:t>B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B</a:t>
            </a:r>
            <a:r>
              <a:rPr lang="en-US" sz="2800" dirty="0"/>
              <a:t> </a:t>
            </a:r>
            <a:r>
              <a:rPr lang="en-US" sz="2800" dirty="0" smtClean="0"/>
              <a:t>◢</a:t>
            </a:r>
            <a:r>
              <a:rPr lang="en-US" sz="2800" baseline="-25000" dirty="0" smtClean="0"/>
              <a:t>B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B</a:t>
            </a:r>
            <a:r>
              <a:rPr lang="en-US" sz="2800" b="1" dirty="0" smtClean="0"/>
              <a:t>✻</a:t>
            </a:r>
            <a:r>
              <a:rPr lang="de-DE" sz="2800" b="1" dirty="0" smtClean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800" b="1" dirty="0"/>
              <a:t>sum</a:t>
            </a:r>
            <a:r>
              <a:rPr lang="en-US" sz="2800" b="1" dirty="0" smtClean="0"/>
              <a:t>:</a:t>
            </a:r>
            <a:r>
              <a:rPr lang="en-US" sz="2800" dirty="0" smtClean="0"/>
              <a:t>	◿</a:t>
            </a:r>
            <a:r>
              <a:rPr lang="en-US" sz="2800" baseline="-25000" dirty="0"/>
              <a:t>A </a:t>
            </a:r>
            <a:r>
              <a:rPr lang="en-US" sz="2800" dirty="0"/>
              <a:t>r</a:t>
            </a:r>
            <a:r>
              <a:rPr lang="en-US" sz="2800" baseline="-25000" dirty="0"/>
              <a:t>A</a:t>
            </a:r>
            <a:r>
              <a:rPr lang="en-US" sz="2800" dirty="0"/>
              <a:t> </a:t>
            </a:r>
            <a:r>
              <a:rPr lang="en-US" sz="2800" dirty="0" smtClean="0"/>
              <a:t>		◿</a:t>
            </a:r>
            <a:r>
              <a:rPr lang="en-US" sz="2800" baseline="-25000" dirty="0"/>
              <a:t>B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B</a:t>
            </a:r>
            <a:r>
              <a:rPr lang="en-US" sz="2800" b="1" dirty="0" smtClean="0"/>
              <a:t>✻</a:t>
            </a:r>
            <a:r>
              <a:rPr lang="de-DE" sz="2800" b="1" dirty="0" smtClean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4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  <a:p>
            <a:pPr marL="0" indent="0" algn="r">
              <a:buNone/>
            </a:pPr>
            <a:r>
              <a:rPr lang="en-US" sz="2400" dirty="0"/>
              <a:t>◢ /◿ = </a:t>
            </a:r>
            <a:r>
              <a:rPr lang="en-US" sz="2400" b="1" dirty="0"/>
              <a:t>X- / S-lock</a:t>
            </a:r>
            <a:r>
              <a:rPr lang="en-US" sz="2400" dirty="0"/>
              <a:t>; ◣ / ◺ = </a:t>
            </a:r>
            <a:r>
              <a:rPr lang="en-US" sz="2400" b="1" dirty="0"/>
              <a:t>X- / </a:t>
            </a:r>
            <a:r>
              <a:rPr lang="en-US" sz="2400" b="1" dirty="0" smtClean="0"/>
              <a:t>S-unlock; ✻ = release all locks</a:t>
            </a:r>
            <a:endParaRPr lang="en-US" sz="2400" b="1" dirty="0"/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2PL and transaction concurrency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264502" y="4211515"/>
            <a:ext cx="853879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2PL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permits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this </a:t>
            </a:r>
            <a:r>
              <a:rPr lang="en-US" sz="2800" dirty="0" smtClean="0">
                <a:solidFill>
                  <a:srgbClr val="0070C0"/>
                </a:solidFill>
              </a:rPr>
              <a:t>serializable, interleaved </a:t>
            </a:r>
            <a:r>
              <a:rPr lang="en-US" sz="2800" b="0" dirty="0" smtClean="0">
                <a:solidFill>
                  <a:schemeClr val="tx1"/>
                </a:solidFill>
              </a:rPr>
              <a:t>schedule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2PL rule:</a:t>
            </a:r>
            <a:r>
              <a:rPr lang="en-US" sz="2800" dirty="0" smtClean="0"/>
              <a:t> Once a transaction has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dirty="0" smtClean="0"/>
              <a:t>a lock it is </a:t>
            </a:r>
            <a:r>
              <a:rPr lang="en-US" sz="28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any other locks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en-US" sz="2800" dirty="0">
                <a:solidFill>
                  <a:srgbClr val="FF0000"/>
                </a:solidFill>
              </a:rPr>
              <a:t>w</a:t>
            </a:r>
            <a:r>
              <a:rPr lang="en-US" sz="2800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 </a:t>
            </a:r>
            <a:r>
              <a:rPr lang="de-DE" sz="2800" b="1" dirty="0">
                <a:solidFill>
                  <a:prstClr val="black"/>
                </a:solidFill>
              </a:rPr>
              <a:t>©</a:t>
            </a:r>
            <a:endParaRPr lang="en-US" sz="2800" b="1" u="sng" baseline="30000" dirty="0"/>
          </a:p>
          <a:p>
            <a:pPr marL="0" indent="0">
              <a:buNone/>
              <a:tabLst>
                <a:tab pos="1820863" algn="l"/>
                <a:tab pos="2968625" algn="l"/>
                <a:tab pos="3484563" algn="l"/>
                <a:tab pos="5254625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r</a:t>
            </a:r>
            <a:r>
              <a:rPr lang="en-US" sz="2800" baseline="-25000" dirty="0"/>
              <a:t>A</a:t>
            </a:r>
            <a:r>
              <a:rPr lang="en-US" sz="2800" dirty="0"/>
              <a:t>  		r</a:t>
            </a:r>
            <a:r>
              <a:rPr lang="en-US" sz="2800" baseline="-25000" dirty="0"/>
              <a:t>B</a:t>
            </a:r>
            <a:r>
              <a:rPr lang="en-US" sz="2800" dirty="0"/>
              <a:t>  </a:t>
            </a:r>
            <a:r>
              <a:rPr lang="de-DE" sz="2800" b="1" dirty="0"/>
              <a:t>©</a:t>
            </a: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endParaRPr lang="en-US" sz="2400" b="1" dirty="0"/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Time </a:t>
            </a:r>
            <a:r>
              <a:rPr lang="en-US" sz="2400" b="1" dirty="0">
                <a:sym typeface="Wingdings"/>
              </a:rPr>
              <a:t></a:t>
            </a:r>
          </a:p>
          <a:p>
            <a:pPr marL="0" indent="0" algn="r"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</a:p>
          <a:p>
            <a:pPr marL="0" indent="0" algn="r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(locking not shown)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2PL doesn’t exploit all opportunities</a:t>
            </a:r>
            <a:br>
              <a:rPr lang="en-US" sz="3600" dirty="0" smtClean="0"/>
            </a:br>
            <a:r>
              <a:rPr lang="en-US" sz="3600" dirty="0" smtClean="0"/>
              <a:t>for concurrency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561425" y="4220307"/>
            <a:ext cx="7944949" cy="571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spc="-150" dirty="0" smtClean="0">
                <a:solidFill>
                  <a:schemeClr val="tx1"/>
                </a:solidFill>
              </a:rPr>
              <a:t>2PL </a:t>
            </a:r>
            <a:r>
              <a:rPr lang="en-US" sz="2800" spc="-150" dirty="0" smtClean="0">
                <a:solidFill>
                  <a:srgbClr val="FF0000"/>
                </a:solidFill>
              </a:rPr>
              <a:t>precludes</a:t>
            </a:r>
            <a:r>
              <a:rPr lang="en-US" sz="2800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0" spc="-150" dirty="0" smtClean="0">
                <a:solidFill>
                  <a:schemeClr val="tx1"/>
                </a:solidFill>
              </a:rPr>
              <a:t>this </a:t>
            </a:r>
            <a:r>
              <a:rPr lang="en-US" sz="2800" spc="-150" dirty="0" smtClean="0">
                <a:solidFill>
                  <a:srgbClr val="0070C0"/>
                </a:solidFill>
              </a:rPr>
              <a:t>serializable, interleaved </a:t>
            </a:r>
            <a:r>
              <a:rPr lang="en-US" sz="2800" b="0" spc="-150" dirty="0" smtClean="0">
                <a:solidFill>
                  <a:schemeClr val="tx1"/>
                </a:solidFill>
              </a:rPr>
              <a:t>schedule</a:t>
            </a:r>
            <a:endParaRPr lang="en-US" sz="2800" b="0" spc="-1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lock is unavailable?  Is </a:t>
            </a:r>
            <a:r>
              <a:rPr lang="en-US" b="1" dirty="0" smtClean="0">
                <a:solidFill>
                  <a:srgbClr val="FF0000"/>
                </a:solidFill>
              </a:rPr>
              <a:t>deadlock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possible?</a:t>
            </a:r>
          </a:p>
          <a:p>
            <a:pPr lvl="1"/>
            <a:r>
              <a:rPr lang="en-US" dirty="0" smtClean="0"/>
              <a:t>Yes; but a central controller can detect deadlock cycles and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abort involved transactions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phantom problem</a:t>
            </a:r>
          </a:p>
          <a:p>
            <a:pPr lvl="1"/>
            <a:r>
              <a:rPr lang="en-US" dirty="0" smtClean="0"/>
              <a:t>Database has fancier ops than key-value store</a:t>
            </a:r>
          </a:p>
          <a:p>
            <a:pPr lvl="1"/>
            <a:r>
              <a:rPr lang="en-US" dirty="0" smtClean="0"/>
              <a:t>T1: begin_tx; update employee (set salary = 1.1×salary) where dept = “CS”; commit_tx</a:t>
            </a:r>
          </a:p>
          <a:p>
            <a:pPr lvl="1"/>
            <a:r>
              <a:rPr lang="en-US" dirty="0" smtClean="0"/>
              <a:t>T2: insert into employee (“carol”, “CS”)</a:t>
            </a:r>
          </a:p>
          <a:p>
            <a:pPr lvl="2"/>
            <a:r>
              <a:rPr lang="en-US" dirty="0" smtClean="0"/>
              <a:t>Even if they lock individual data items, could result in </a:t>
            </a:r>
            <a:r>
              <a:rPr lang="en-US" b="1" dirty="0" smtClean="0">
                <a:solidFill>
                  <a:srgbClr val="FF0000"/>
                </a:solidFill>
              </a:rPr>
              <a:t>non-serializable execution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2PL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7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properties </a:t>
            </a:r>
            <a:r>
              <a:rPr lang="en-US" dirty="0" smtClean="0"/>
              <a:t>of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tomicity:</a:t>
            </a:r>
            <a:r>
              <a:rPr lang="en-US" dirty="0" smtClean="0"/>
              <a:t> Either </a:t>
            </a:r>
            <a:r>
              <a:rPr lang="en-US" b="1" dirty="0" smtClean="0"/>
              <a:t>all</a:t>
            </a:r>
            <a:r>
              <a:rPr lang="en-US" dirty="0" smtClean="0"/>
              <a:t> constituent operations of </a:t>
            </a:r>
            <a:r>
              <a:rPr lang="en-US" dirty="0"/>
              <a:t>the transaction </a:t>
            </a:r>
            <a:r>
              <a:rPr lang="en-US" dirty="0" smtClean="0"/>
              <a:t>complete successfully, or </a:t>
            </a:r>
            <a:r>
              <a:rPr lang="en-US" b="1" dirty="0" smtClean="0"/>
              <a:t>none</a:t>
            </a:r>
            <a:r>
              <a:rPr lang="en-US" dirty="0" smtClean="0"/>
              <a:t> do</a:t>
            </a:r>
          </a:p>
          <a:p>
            <a:endParaRPr lang="en-US" dirty="0" smtClean="0"/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onsistency:</a:t>
            </a:r>
            <a:r>
              <a:rPr lang="en-US" dirty="0"/>
              <a:t> </a:t>
            </a:r>
            <a:r>
              <a:rPr lang="en-US" dirty="0" smtClean="0"/>
              <a:t>Each transaction in isolation preserves a set of </a:t>
            </a:r>
            <a:r>
              <a:rPr lang="en-US" b="1" dirty="0" smtClean="0"/>
              <a:t>integrity constraints </a:t>
            </a:r>
            <a:r>
              <a:rPr lang="en-US" dirty="0" smtClean="0"/>
              <a:t>on the data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Transactions’ behavior not impacted by presence of </a:t>
            </a:r>
            <a:r>
              <a:rPr lang="en-US" b="1" dirty="0" smtClean="0"/>
              <a:t>other concurrent transactions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urability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transaction’s </a:t>
            </a:r>
            <a:r>
              <a:rPr lang="en-US" b="1" dirty="0"/>
              <a:t>effects </a:t>
            </a:r>
            <a:r>
              <a:rPr lang="en-US" b="1" dirty="0" smtClean="0"/>
              <a:t>survive failure </a:t>
            </a:r>
            <a:r>
              <a:rPr lang="en-US" dirty="0" smtClean="0"/>
              <a:t>of volatile (memory) or non-volatile (disk)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749861" cy="22556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Linearizability: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 guarantee about </a:t>
            </a:r>
            <a:r>
              <a:rPr lang="en-US" b="1" dirty="0" smtClean="0"/>
              <a:t>single</a:t>
            </a:r>
            <a:r>
              <a:rPr lang="en-US" dirty="0" smtClean="0"/>
              <a:t> operations on </a:t>
            </a:r>
            <a:r>
              <a:rPr lang="en-US" b="1" dirty="0" smtClean="0"/>
              <a:t>single</a:t>
            </a:r>
            <a:r>
              <a:rPr lang="en-US" dirty="0" smtClean="0"/>
              <a:t> objects</a:t>
            </a:r>
          </a:p>
          <a:p>
            <a:pPr lvl="1"/>
            <a:r>
              <a:rPr lang="en-US" dirty="0" smtClean="0"/>
              <a:t>Once write completes, all later reads (by wall clock) should reflect that write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033473" y="1470346"/>
            <a:ext cx="3878291" cy="225562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Serializability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is a guarantee about </a:t>
            </a:r>
            <a:r>
              <a:rPr lang="en-US" b="1" dirty="0"/>
              <a:t>transactions</a:t>
            </a:r>
            <a:r>
              <a:rPr lang="en-US" dirty="0"/>
              <a:t> over </a:t>
            </a:r>
            <a:r>
              <a:rPr lang="en-US" b="1" dirty="0"/>
              <a:t>one or more </a:t>
            </a:r>
            <a:r>
              <a:rPr lang="en-US" dirty="0"/>
              <a:t>objects</a:t>
            </a:r>
          </a:p>
          <a:p>
            <a:pPr lvl="1"/>
            <a:r>
              <a:rPr lang="en-US" dirty="0"/>
              <a:t>Doesn’t impose real-time </a:t>
            </a:r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Serializability versus linearizability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52400" y="4233486"/>
            <a:ext cx="8759364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Linearizability + serializability =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strict serializability</a:t>
            </a:r>
            <a:endParaRPr lang="en-US" dirty="0"/>
          </a:p>
          <a:p>
            <a:pPr lvl="1"/>
            <a:r>
              <a:rPr lang="en-US" b="0" spc="-150" dirty="0" smtClean="0"/>
              <a:t>Transaction behavior equivalent to some serial execution</a:t>
            </a:r>
          </a:p>
          <a:p>
            <a:pPr lvl="2"/>
            <a:r>
              <a:rPr lang="en-US" dirty="0" smtClean="0"/>
              <a:t>And</a:t>
            </a:r>
            <a:r>
              <a:rPr lang="en-US" b="0" dirty="0" smtClean="0"/>
              <a:t> that serial execution </a:t>
            </a:r>
            <a:r>
              <a:rPr lang="en-US" dirty="0" smtClean="0"/>
              <a:t>agrees with real-time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546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Techniques for achieving ACID properties</a:t>
            </a:r>
          </a:p>
          <a:p>
            <a:pPr lvl="1"/>
            <a:r>
              <a:rPr lang="en-US" sz="3000" dirty="0" smtClean="0"/>
              <a:t>Write-ahead logging and check-pointing </a:t>
            </a:r>
            <a:r>
              <a:rPr lang="en-US" sz="3000" dirty="0" smtClean="0">
                <a:sym typeface="Wingdings"/>
              </a:rPr>
              <a:t> </a:t>
            </a:r>
            <a:r>
              <a:rPr lang="en-US" sz="3000" b="1" dirty="0" smtClean="0">
                <a:sym typeface="Wingdings"/>
              </a:rPr>
              <a:t>A,D</a:t>
            </a:r>
            <a:endParaRPr lang="en-US" sz="3000" b="1" dirty="0" smtClean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Serializability and two-phase locking </a:t>
            </a:r>
            <a:r>
              <a:rPr lang="en-US" sz="3000" dirty="0" smtClean="0">
                <a:sym typeface="Wingdings"/>
              </a:rPr>
              <a:t> </a:t>
            </a:r>
            <a:r>
              <a:rPr lang="en-US" sz="3000" b="1" dirty="0" smtClean="0">
                <a:sym typeface="Wingdings"/>
              </a:rPr>
              <a:t>I</a:t>
            </a:r>
            <a:endParaRPr lang="en-US" sz="3000" b="1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Algorithms for Recovery and Isolation Exploiting Semantics (ARIES)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IBM DB2 &amp; MSFT SQL Server, gold </a:t>
            </a:r>
            <a:r>
              <a:rPr lang="en-US" dirty="0" smtClean="0"/>
              <a:t>standard</a:t>
            </a:r>
          </a:p>
          <a:p>
            <a:endParaRPr lang="en-US" dirty="0" smtClean="0"/>
          </a:p>
          <a:p>
            <a:r>
              <a:rPr lang="en-US" dirty="0" smtClean="0"/>
              <a:t>Key ideas: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Refinement of WAL (steal/no-force buffer management policy)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Repeating history after restart due to a crash (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redo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every </a:t>
            </a:r>
            <a:r>
              <a:rPr lang="en-US" dirty="0" smtClean="0"/>
              <a:t>change,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even undo operations during crash recovery</a:t>
            </a:r>
          </a:p>
          <a:p>
            <a:pPr marL="914400" lvl="1" indent="-514350"/>
            <a:r>
              <a:rPr lang="en-US" dirty="0" smtClean="0"/>
              <a:t>Helps for repeated crash/restarts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 (Mohan, 1992)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Log, composed of log records, each containing: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LSN:</a:t>
            </a:r>
            <a:r>
              <a:rPr lang="en-US" dirty="0" smtClean="0"/>
              <a:t> Log sequence number (monotonic)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prevLSN</a:t>
            </a:r>
            <a:r>
              <a:rPr lang="en-US" dirty="0" smtClean="0"/>
              <a:t>: Pointer to the previous log record for the same transaction</a:t>
            </a:r>
          </a:p>
          <a:p>
            <a:pPr lvl="2"/>
            <a:r>
              <a:rPr lang="en-US" dirty="0" smtClean="0"/>
              <a:t>A linked list for each transaction, “threaded” through the log</a:t>
            </a:r>
          </a:p>
          <a:p>
            <a:endParaRPr lang="en-US" dirty="0"/>
          </a:p>
          <a:p>
            <a:r>
              <a:rPr lang="en-US" dirty="0" smtClean="0"/>
              <a:t>Pages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pageLSN</a:t>
            </a:r>
            <a:r>
              <a:rPr lang="en-US" dirty="0" smtClean="0"/>
              <a:t>: Uniquely identifies the log record for the latest update applied to this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ARIES’ stable storage </a:t>
            </a:r>
            <a:r>
              <a:rPr lang="en-US" sz="3800" smtClean="0"/>
              <a:t>data structures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8936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Transaction table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T-table</a:t>
            </a:r>
            <a:r>
              <a:rPr lang="en-US" dirty="0" smtClean="0"/>
              <a:t>): one entry per transaction</a:t>
            </a:r>
          </a:p>
          <a:p>
            <a:pPr lvl="1"/>
            <a:r>
              <a:rPr lang="en-US" dirty="0" smtClean="0"/>
              <a:t>Transaction identifier</a:t>
            </a:r>
          </a:p>
          <a:p>
            <a:pPr lvl="1"/>
            <a:r>
              <a:rPr lang="en-US" dirty="0" smtClean="0"/>
              <a:t>Transaction status (running, committed, aborted)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lastLSN</a:t>
            </a:r>
            <a:r>
              <a:rPr lang="en-US" dirty="0" smtClean="0"/>
              <a:t>: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LSN of the most recent </a:t>
            </a:r>
            <a:r>
              <a:rPr lang="en-US" b="1" dirty="0" smtClean="0"/>
              <a:t>log record</a:t>
            </a:r>
            <a:r>
              <a:rPr lang="en-US" dirty="0" smtClean="0"/>
              <a:t> written by the transaction</a:t>
            </a:r>
            <a:endParaRPr lang="en-US" b="1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Dirty page table</a:t>
            </a:r>
            <a:r>
              <a:rPr lang="en-US" dirty="0" smtClean="0"/>
              <a:t>: one entry per page</a:t>
            </a:r>
          </a:p>
          <a:p>
            <a:pPr lvl="1"/>
            <a:r>
              <a:rPr lang="en-US" dirty="0" smtClean="0"/>
              <a:t>Page identifier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recoveryLSN</a:t>
            </a:r>
            <a:r>
              <a:rPr lang="en-US" dirty="0" smtClean="0"/>
              <a:t>: LSN of log record for </a:t>
            </a:r>
            <a:r>
              <a:rPr lang="en-US" b="1" dirty="0" smtClean="0"/>
              <a:t>earliest</a:t>
            </a:r>
            <a:r>
              <a:rPr lang="en-US" dirty="0" smtClean="0"/>
              <a:t> change to that page </a:t>
            </a:r>
            <a:r>
              <a:rPr lang="en-US" b="1" dirty="0" smtClean="0">
                <a:solidFill>
                  <a:srgbClr val="FF0000"/>
                </a:solidFill>
              </a:rPr>
              <a:t>not on disk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ARIES’ in-memory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2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commit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log record to the (non-volatile) log</a:t>
            </a:r>
          </a:p>
          <a:p>
            <a:pPr marL="914400" lvl="1" indent="-514350"/>
            <a:r>
              <a:rPr lang="en-US" dirty="0" smtClean="0"/>
              <a:t>Signifies that the commit is </a:t>
            </a:r>
            <a:r>
              <a:rPr lang="en-US" b="1" i="1" dirty="0" smtClean="0">
                <a:solidFill>
                  <a:srgbClr val="0070C0"/>
                </a:solidFill>
              </a:rPr>
              <a:t>beginning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(it’s not the actual commit point)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all log records associated with this transaction to </a:t>
            </a:r>
            <a:r>
              <a:rPr lang="en-US" dirty="0"/>
              <a:t>the </a:t>
            </a:r>
            <a:r>
              <a:rPr lang="en-US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log record to the log</a:t>
            </a:r>
          </a:p>
          <a:p>
            <a:pPr marL="914400" lvl="1" indent="-514350"/>
            <a:r>
              <a:rPr lang="en-US" dirty="0" smtClean="0"/>
              <a:t>This is the </a:t>
            </a:r>
            <a:r>
              <a:rPr lang="en-US" b="1" dirty="0" smtClean="0"/>
              <a:t>actual “commit point”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Happens while other transactions are running, as a separate transaction</a:t>
            </a:r>
          </a:p>
          <a:p>
            <a:pPr lvl="1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Does not </a:t>
            </a:r>
            <a:r>
              <a:rPr lang="en-US" sz="2800" b="1" dirty="0" smtClean="0"/>
              <a:t>flush dirty pages </a:t>
            </a:r>
            <a:r>
              <a:rPr lang="en-US" sz="2800" dirty="0" smtClean="0"/>
              <a:t>to disk</a:t>
            </a:r>
          </a:p>
          <a:p>
            <a:pPr lvl="1"/>
            <a:r>
              <a:rPr lang="en-US" sz="2800" b="1" dirty="0" smtClean="0">
                <a:solidFill>
                  <a:srgbClr val="0070C0"/>
                </a:solidFill>
              </a:rPr>
              <a:t>Does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tell us </a:t>
            </a:r>
            <a:r>
              <a:rPr lang="en-US" sz="2800" b="1" dirty="0" smtClean="0"/>
              <a:t>how much to fix </a:t>
            </a:r>
            <a:r>
              <a:rPr lang="en-US" sz="2800" dirty="0" smtClean="0"/>
              <a:t>on crash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Write </a:t>
            </a:r>
            <a:r>
              <a:rPr lang="en-US" sz="2800" b="1" dirty="0" smtClean="0">
                <a:solidFill>
                  <a:srgbClr val="0070C0"/>
                </a:solidFill>
              </a:rPr>
              <a:t>“begin checkpoint”</a:t>
            </a:r>
            <a:r>
              <a:rPr lang="en-US" sz="2800" dirty="0" smtClean="0"/>
              <a:t> to 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Write current </a:t>
            </a:r>
            <a:r>
              <a:rPr lang="en-US" sz="2800" b="1" dirty="0" smtClean="0"/>
              <a:t>transaction table</a:t>
            </a:r>
            <a:r>
              <a:rPr lang="en-US" sz="2800" dirty="0" smtClean="0"/>
              <a:t>, </a:t>
            </a:r>
            <a:r>
              <a:rPr lang="en-US" sz="2800" b="1" dirty="0" smtClean="0"/>
              <a:t>dirty page table</a:t>
            </a:r>
            <a:r>
              <a:rPr lang="en-US" sz="2800" dirty="0" smtClean="0"/>
              <a:t>, and </a:t>
            </a:r>
            <a:r>
              <a:rPr lang="en-US" sz="2800" b="1" dirty="0" smtClean="0">
                <a:solidFill>
                  <a:srgbClr val="0070C0"/>
                </a:solidFill>
              </a:rPr>
              <a:t>“end checkpoint”</a:t>
            </a:r>
            <a:r>
              <a:rPr lang="en-US" sz="2800" b="1" dirty="0" smtClean="0"/>
              <a:t> </a:t>
            </a:r>
            <a:r>
              <a:rPr lang="en-US" sz="2800" dirty="0" smtClean="0"/>
              <a:t>to log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Force log to non-volatile storage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Store “begin checkpoint” LSN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b="1" dirty="0" smtClean="0">
                <a:solidFill>
                  <a:srgbClr val="0070C0"/>
                </a:solidFill>
                <a:sym typeface="Wingdings"/>
              </a:rPr>
              <a:t>master record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259556"/>
            <a:ext cx="8763000" cy="22174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checkpointed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T- &amp; dirty page-tables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Read log </a:t>
            </a:r>
            <a:r>
              <a:rPr lang="en-US" b="1" dirty="0" smtClean="0">
                <a:solidFill>
                  <a:srgbClr val="0070C0"/>
                </a:solidFill>
              </a:rPr>
              <a:t>forward from checkpoint, </a:t>
            </a:r>
            <a:r>
              <a:rPr lang="en-US" dirty="0" smtClean="0"/>
              <a:t>updating tables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end</a:t>
            </a:r>
            <a:r>
              <a:rPr lang="en-US" dirty="0" smtClean="0"/>
              <a:t> entries, remove T from T-table (T1, T3)</a:t>
            </a:r>
          </a:p>
          <a:p>
            <a:pPr lvl="1"/>
            <a:r>
              <a:rPr lang="en-US" dirty="0" smtClean="0"/>
              <a:t>For other log entries, add (</a:t>
            </a:r>
            <a:r>
              <a:rPr lang="en-US" dirty="0" smtClean="0"/>
              <a:t>T2, </a:t>
            </a:r>
            <a:r>
              <a:rPr lang="en-US" dirty="0" smtClean="0"/>
              <a:t>T4) or update T-table</a:t>
            </a:r>
          </a:p>
          <a:p>
            <a:pPr lvl="2"/>
            <a:r>
              <a:rPr lang="en-US" dirty="0" smtClean="0"/>
              <a:t>Add LSN to dirty page table’s </a:t>
            </a:r>
            <a:r>
              <a:rPr lang="en-US" b="1" dirty="0" smtClean="0"/>
              <a:t>recoveryLSN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recovery: Phase 1 (Analysis)</a:t>
            </a:r>
            <a:endParaRPr lang="en-US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>
            <a:off x="152400" y="2345279"/>
            <a:ext cx="7846088" cy="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Explosion 2 4"/>
          <p:cNvSpPr/>
          <p:nvPr/>
        </p:nvSpPr>
        <p:spPr>
          <a:xfrm>
            <a:off x="7998488" y="1798655"/>
            <a:ext cx="916912" cy="916912"/>
          </a:xfrm>
          <a:prstGeom prst="irregularSeal2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0921" y="1418045"/>
            <a:ext cx="1859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Checkpoint</a:t>
            </a:r>
          </a:p>
          <a:p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10823" y="2205648"/>
            <a:ext cx="0" cy="279261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4810823" y="2345278"/>
            <a:ext cx="3187665" cy="1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oval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1627" y="2956168"/>
            <a:ext cx="7696861" cy="461665"/>
            <a:chOff x="301627" y="2956168"/>
            <a:chExt cx="7696861" cy="461665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1033272" y="3184652"/>
              <a:ext cx="6965216" cy="2348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1627" y="2956168"/>
              <a:ext cx="64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T2: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29052" y="3731565"/>
            <a:ext cx="3369436" cy="461665"/>
            <a:chOff x="4629052" y="3731565"/>
            <a:chExt cx="3369436" cy="461665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5385916" y="3962397"/>
              <a:ext cx="2612572" cy="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29052" y="3731565"/>
              <a:ext cx="64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T4: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396343" y="2803490"/>
            <a:ext cx="3004457" cy="4100"/>
          </a:xfrm>
          <a:prstGeom prst="line">
            <a:avLst/>
          </a:prstGeom>
          <a:ln w="76200"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56104" y="257265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T1: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6359980" y="2139794"/>
            <a:ext cx="673240" cy="362580"/>
          </a:xfrm>
          <a:prstGeom prst="wedgeRoundRectCallout">
            <a:avLst>
              <a:gd name="adj1" fmla="val -31703"/>
              <a:gd name="adj2" fmla="val 94152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end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385916" y="3548742"/>
            <a:ext cx="2029767" cy="0"/>
          </a:xfrm>
          <a:prstGeom prst="line">
            <a:avLst/>
          </a:prstGeom>
          <a:ln w="76200"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052" y="3318749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T3: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7372202" y="2899610"/>
            <a:ext cx="673240" cy="362580"/>
          </a:xfrm>
          <a:prstGeom prst="wedgeRoundRectCallout">
            <a:avLst>
              <a:gd name="adj1" fmla="val -31703"/>
              <a:gd name="adj2" fmla="val 94152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solidFill>
                  <a:schemeClr val="tx1"/>
                </a:solidFill>
                <a:latin typeface="+mn-lt"/>
              </a:rPr>
              <a:t>end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71742" y="1764668"/>
            <a:ext cx="1382110" cy="721617"/>
            <a:chOff x="1771742" y="1764668"/>
            <a:chExt cx="1382110" cy="72161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462797" y="2207024"/>
              <a:ext cx="0" cy="27926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71742" y="1764668"/>
              <a:ext cx="1382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firstLSN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21161" y="2572656"/>
            <a:ext cx="3283271" cy="1237011"/>
            <a:chOff x="821161" y="2572656"/>
            <a:chExt cx="3283271" cy="1237011"/>
          </a:xfrm>
        </p:grpSpPr>
        <p:sp>
          <p:nvSpPr>
            <p:cNvPr id="39" name="TextBox 38"/>
            <p:cNvSpPr txBox="1"/>
            <p:nvPr/>
          </p:nvSpPr>
          <p:spPr>
            <a:xfrm>
              <a:off x="821161" y="3348002"/>
              <a:ext cx="3283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Earliest recoveryLSN</a:t>
              </a:r>
            </a:p>
          </p:txBody>
        </p:sp>
        <p:cxnSp>
          <p:nvCxnSpPr>
            <p:cNvPr id="41" name="Straight Arrow Connector 40"/>
            <p:cNvCxnSpPr>
              <a:stCxn id="39" idx="0"/>
            </p:cNvCxnSpPr>
            <p:nvPr/>
          </p:nvCxnSpPr>
          <p:spPr>
            <a:xfrm flipV="1">
              <a:off x="2462797" y="2572656"/>
              <a:ext cx="0" cy="77534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53997" y="185700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>
                <a:latin typeface="Arial" charset="0"/>
                <a:ea typeface="Arial" charset="0"/>
                <a:cs typeface="Arial" charset="0"/>
              </a:rPr>
              <a:t>Log:</a:t>
            </a:r>
          </a:p>
        </p:txBody>
      </p:sp>
    </p:spTree>
    <p:extLst>
      <p:ext uri="{BB962C8B-B14F-4D97-AF65-F5344CB8AC3E}">
        <p14:creationId xmlns:p14="http://schemas.microsoft.com/office/powerpoint/2010/main" val="8962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259556"/>
            <a:ext cx="8763000" cy="2217444"/>
          </a:xfrm>
        </p:spPr>
        <p:txBody>
          <a:bodyPr>
            <a:normAutofit/>
          </a:bodyPr>
          <a:lstStyle/>
          <a:p>
            <a:r>
              <a:rPr lang="en-US" dirty="0" smtClean="0"/>
              <a:t>Start at </a:t>
            </a:r>
            <a:r>
              <a:rPr lang="en-US" b="1" dirty="0" smtClean="0"/>
              <a:t>firstLSN</a:t>
            </a:r>
            <a:r>
              <a:rPr lang="en-US" dirty="0" smtClean="0"/>
              <a:t>, scan log entries forward in time</a:t>
            </a:r>
          </a:p>
          <a:p>
            <a:pPr marL="914400" lvl="1" indent="-514350"/>
            <a:r>
              <a:rPr lang="en-US" dirty="0" smtClean="0"/>
              <a:t>Reapply action, update pageLSN</a:t>
            </a:r>
            <a:endParaRPr lang="en-US" spc="-150" dirty="0" smtClean="0"/>
          </a:p>
          <a:p>
            <a:endParaRPr lang="en-US" spc="-150" dirty="0" smtClean="0"/>
          </a:p>
          <a:p>
            <a:r>
              <a:rPr lang="en-US" spc="-100" dirty="0" smtClean="0"/>
              <a:t>Database state now matches state as recorded by log at the time of crash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recovery: Phase 2 (REDO)</a:t>
            </a:r>
            <a:endParaRPr lang="en-US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>
            <a:off x="152400" y="2345279"/>
            <a:ext cx="7846088" cy="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Explosion 2 4"/>
          <p:cNvSpPr/>
          <p:nvPr/>
        </p:nvSpPr>
        <p:spPr>
          <a:xfrm>
            <a:off x="7998488" y="1798655"/>
            <a:ext cx="916912" cy="916912"/>
          </a:xfrm>
          <a:prstGeom prst="irregularSeal2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4601" y="1783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10823" y="2205648"/>
            <a:ext cx="0" cy="279261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1627" y="2956168"/>
            <a:ext cx="7696861" cy="461665"/>
            <a:chOff x="301627" y="2956168"/>
            <a:chExt cx="7696861" cy="4616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33272" y="3187000"/>
              <a:ext cx="6965216" cy="58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1627" y="2956168"/>
              <a:ext cx="64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T2: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29052" y="3731565"/>
            <a:ext cx="3369436" cy="461665"/>
            <a:chOff x="4629052" y="3731565"/>
            <a:chExt cx="3369436" cy="46166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85916" y="3962398"/>
              <a:ext cx="2612572" cy="285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29052" y="3731565"/>
              <a:ext cx="64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T4: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396343" y="2803490"/>
            <a:ext cx="3004457" cy="4100"/>
          </a:xfrm>
          <a:prstGeom prst="line">
            <a:avLst/>
          </a:prstGeom>
          <a:ln w="76200"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56104" y="257265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T1: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385916" y="3548742"/>
            <a:ext cx="2029767" cy="0"/>
          </a:xfrm>
          <a:prstGeom prst="line">
            <a:avLst/>
          </a:prstGeom>
          <a:ln w="76200"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052" y="3318749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T3: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71742" y="1764668"/>
            <a:ext cx="1382110" cy="721617"/>
            <a:chOff x="1771742" y="1764668"/>
            <a:chExt cx="1382110" cy="72161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462797" y="2207024"/>
              <a:ext cx="0" cy="279261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771742" y="1764668"/>
              <a:ext cx="13821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firstLSN</a:t>
              </a:r>
            </a:p>
          </p:txBody>
        </p:sp>
      </p:grp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2462796" y="2345279"/>
            <a:ext cx="5535692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olid"/>
            <a:headEnd type="oval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3997" y="185700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>
                <a:latin typeface="Arial" charset="0"/>
                <a:ea typeface="Arial" charset="0"/>
                <a:cs typeface="Arial" charset="0"/>
              </a:rPr>
              <a:t>Log:</a:t>
            </a:r>
          </a:p>
        </p:txBody>
      </p:sp>
    </p:spTree>
    <p:extLst>
      <p:ext uri="{BB962C8B-B14F-4D97-AF65-F5344CB8AC3E}">
        <p14:creationId xmlns:p14="http://schemas.microsoft.com/office/powerpoint/2010/main" val="195643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259556"/>
            <a:ext cx="8763000" cy="2217444"/>
          </a:xfrm>
        </p:spPr>
        <p:txBody>
          <a:bodyPr>
            <a:normAutofit/>
          </a:bodyPr>
          <a:lstStyle/>
          <a:p>
            <a:r>
              <a:rPr lang="en-US" spc="-100" dirty="0" smtClean="0"/>
              <a:t>Scan log entries backwards from the end.  For updates:</a:t>
            </a:r>
          </a:p>
          <a:p>
            <a:pPr marL="914400" lvl="1" indent="-514350"/>
            <a:r>
              <a:rPr lang="en-US" spc="-100" dirty="0" smtClean="0"/>
              <a:t>Write </a:t>
            </a:r>
            <a:r>
              <a:rPr lang="en-US" b="1" i="1" spc="-100" dirty="0" smtClean="0">
                <a:solidFill>
                  <a:srgbClr val="7030A0"/>
                </a:solidFill>
              </a:rPr>
              <a:t>compensation log record</a:t>
            </a:r>
            <a:r>
              <a:rPr lang="en-US" spc="-100" dirty="0" smtClean="0">
                <a:solidFill>
                  <a:srgbClr val="7030A0"/>
                </a:solidFill>
              </a:rPr>
              <a:t> </a:t>
            </a:r>
            <a:r>
              <a:rPr lang="en-US" spc="-100" dirty="0" smtClean="0"/>
              <a:t>(</a:t>
            </a:r>
            <a:r>
              <a:rPr lang="en-US" b="1" i="1" spc="-100" dirty="0" smtClean="0">
                <a:solidFill>
                  <a:srgbClr val="7030A0"/>
                </a:solidFill>
              </a:rPr>
              <a:t>CLR</a:t>
            </a:r>
            <a:r>
              <a:rPr lang="en-US" spc="-100" dirty="0" smtClean="0"/>
              <a:t>) to log</a:t>
            </a:r>
          </a:p>
          <a:p>
            <a:pPr marL="1314450" lvl="2" indent="-514350"/>
            <a:r>
              <a:rPr lang="en-US" spc="-100" dirty="0" smtClean="0"/>
              <a:t>Contains prevLSN for update: </a:t>
            </a:r>
            <a:r>
              <a:rPr lang="en-US" b="1" i="1" spc="-100" dirty="0" smtClean="0">
                <a:solidFill>
                  <a:schemeClr val="accent6">
                    <a:lumMod val="75000"/>
                  </a:schemeClr>
                </a:solidFill>
              </a:rPr>
              <a:t>UndoNextLSN</a:t>
            </a:r>
          </a:p>
          <a:p>
            <a:pPr marL="914400" lvl="1" indent="-514350"/>
            <a:r>
              <a:rPr lang="en-US" spc="-100" dirty="0" smtClean="0"/>
              <a:t>Undo the update’s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recovery: </a:t>
            </a:r>
            <a:r>
              <a:rPr lang="en-US" smtClean="0"/>
              <a:t>Phase 3 (UNDO)</a:t>
            </a:r>
            <a:endParaRPr lang="en-US" dirty="0"/>
          </a:p>
        </p:txBody>
      </p:sp>
      <p:cxnSp>
        <p:nvCxnSpPr>
          <p:cNvPr id="7" name="Straight Connector 6"/>
          <p:cNvCxnSpPr>
            <a:endCxn id="5" idx="1"/>
          </p:cNvCxnSpPr>
          <p:nvPr/>
        </p:nvCxnSpPr>
        <p:spPr>
          <a:xfrm>
            <a:off x="152400" y="2345279"/>
            <a:ext cx="7846088" cy="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Explosion 2 4"/>
          <p:cNvSpPr/>
          <p:nvPr/>
        </p:nvSpPr>
        <p:spPr>
          <a:xfrm>
            <a:off x="7998488" y="1798655"/>
            <a:ext cx="916912" cy="916912"/>
          </a:xfrm>
          <a:prstGeom prst="irregularSeal2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64601" y="1783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10823" y="2205648"/>
            <a:ext cx="0" cy="279261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1627" y="2956168"/>
            <a:ext cx="7696861" cy="461665"/>
            <a:chOff x="301627" y="2956168"/>
            <a:chExt cx="7696861" cy="4616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33272" y="3187000"/>
              <a:ext cx="6965216" cy="58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1627" y="2956168"/>
              <a:ext cx="64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T2: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29052" y="3731565"/>
            <a:ext cx="3362413" cy="461665"/>
            <a:chOff x="4629052" y="3731565"/>
            <a:chExt cx="3362413" cy="46166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85916" y="3962398"/>
              <a:ext cx="2605549" cy="285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29052" y="3731565"/>
              <a:ext cx="646332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T4: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396343" y="2803490"/>
            <a:ext cx="3004457" cy="41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56104" y="257265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T1: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385916" y="3548742"/>
            <a:ext cx="202976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052" y="3318749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T3: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462797" y="2207024"/>
            <a:ext cx="0" cy="27926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71742" y="176466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firstLSN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24141" y="2205648"/>
            <a:ext cx="0" cy="27926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33272" y="2345279"/>
            <a:ext cx="6958193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oval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1"/>
          </p:cNvCxnSpPr>
          <p:nvPr/>
        </p:nvCxnSpPr>
        <p:spPr>
          <a:xfrm>
            <a:off x="7998488" y="2345279"/>
            <a:ext cx="458456" cy="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Explosion 2 32"/>
          <p:cNvSpPr/>
          <p:nvPr/>
        </p:nvSpPr>
        <p:spPr>
          <a:xfrm>
            <a:off x="8425333" y="2057514"/>
            <a:ext cx="490067" cy="490067"/>
          </a:xfrm>
          <a:prstGeom prst="irregularSeal2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997" y="185700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>
                <a:latin typeface="Arial" charset="0"/>
                <a:ea typeface="Arial" charset="0"/>
                <a:cs typeface="Arial" charset="0"/>
              </a:rPr>
              <a:t>Log:</a:t>
            </a:r>
          </a:p>
        </p:txBody>
      </p:sp>
    </p:spTree>
    <p:extLst>
      <p:ext uri="{BB962C8B-B14F-4D97-AF65-F5344CB8AC3E}">
        <p14:creationId xmlns:p14="http://schemas.microsoft.com/office/powerpoint/2010/main" val="9629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ym typeface="Courier" pitchFamily="-84" charset="0"/>
              </a:rPr>
              <a:t>High transaction </a:t>
            </a:r>
            <a:r>
              <a:rPr lang="en-US" sz="3000" b="1" dirty="0" smtClean="0">
                <a:sym typeface="Courier" pitchFamily="-84" charset="0"/>
              </a:rPr>
              <a:t>speed requirements</a:t>
            </a:r>
          </a:p>
          <a:p>
            <a:pPr lvl="1"/>
            <a:r>
              <a:rPr lang="en-US" sz="3000" dirty="0" smtClean="0">
                <a:sym typeface="Courier" pitchFamily="-84" charset="0"/>
              </a:rPr>
              <a:t>If always </a:t>
            </a:r>
            <a:r>
              <a:rPr lang="en-US" sz="3000" dirty="0" err="1" smtClean="0">
                <a:sym typeface="Courier" pitchFamily="-84" charset="0"/>
              </a:rPr>
              <a:t>fsync</a:t>
            </a:r>
            <a:r>
              <a:rPr lang="en-US" sz="3000" dirty="0" smtClean="0">
                <a:sym typeface="Courier" pitchFamily="-84" charset="0"/>
              </a:rPr>
              <a:t>() to disk for each result on transaction, yields terrible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ym typeface="Courier" pitchFamily="-8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 smtClean="0">
              <a:sym typeface="Courier" pitchFamily="-8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ym typeface="Courier" pitchFamily="-84" charset="0"/>
              </a:rPr>
              <a:t>Atomic and durable </a:t>
            </a:r>
            <a:r>
              <a:rPr lang="en-US" sz="3000" dirty="0" smtClean="0">
                <a:sym typeface="Courier" pitchFamily="-84" charset="0"/>
              </a:rPr>
              <a:t>writes to disk are difficult</a:t>
            </a:r>
          </a:p>
          <a:p>
            <a:pPr lvl="1"/>
            <a:r>
              <a:rPr lang="en-US" sz="3000" dirty="0" smtClean="0">
                <a:sym typeface="Courier" pitchFamily="-84" charset="0"/>
              </a:rPr>
              <a:t>In a manner to handle arbitrary crashes	</a:t>
            </a:r>
          </a:p>
          <a:p>
            <a:pPr lvl="1"/>
            <a:endParaRPr lang="en-US" sz="3000" dirty="0" smtClean="0">
              <a:sym typeface="Courier" pitchFamily="-84" charset="0"/>
            </a:endParaRPr>
          </a:p>
          <a:p>
            <a:pPr lvl="1"/>
            <a:r>
              <a:rPr lang="en-US" sz="3000" dirty="0" smtClean="0">
                <a:sym typeface="Courier" pitchFamily="-84" charset="0"/>
              </a:rPr>
              <a:t>Hard disks and solid-state storage use </a:t>
            </a:r>
            <a:r>
              <a:rPr lang="en-US" sz="3000" b="1" dirty="0" smtClean="0">
                <a:sym typeface="Courier" pitchFamily="-84" charset="0"/>
              </a:rPr>
              <a:t>write buffers</a:t>
            </a:r>
            <a:r>
              <a:rPr lang="en-US" sz="3000" dirty="0" smtClean="0">
                <a:sym typeface="Courier" pitchFamily="-84" charset="0"/>
              </a:rPr>
              <a:t> in volatile memory </a:t>
            </a:r>
            <a:endParaRPr lang="en-US" sz="3000" dirty="0">
              <a:sym typeface="Courier" pitchFamily="-84" charset="0"/>
            </a:endParaRPr>
          </a:p>
        </p:txBody>
      </p:sp>
      <p:sp>
        <p:nvSpPr>
          <p:cNvPr id="2283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96927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259556"/>
            <a:ext cx="8763000" cy="2217444"/>
          </a:xfrm>
        </p:spPr>
        <p:txBody>
          <a:bodyPr>
            <a:normAutofit/>
          </a:bodyPr>
          <a:lstStyle/>
          <a:p>
            <a:r>
              <a:rPr lang="en-US" spc="-100" dirty="0" smtClean="0"/>
              <a:t>Scan log entries backwards from the end.  For </a:t>
            </a:r>
            <a:r>
              <a:rPr lang="en-US" b="1" spc="-100" dirty="0" smtClean="0">
                <a:solidFill>
                  <a:srgbClr val="7030A0"/>
                </a:solidFill>
              </a:rPr>
              <a:t>CLRs</a:t>
            </a:r>
            <a:r>
              <a:rPr lang="en-US" spc="-100" dirty="0" smtClean="0"/>
              <a:t>:</a:t>
            </a:r>
          </a:p>
          <a:p>
            <a:pPr lvl="1"/>
            <a:r>
              <a:rPr lang="en-US" spc="-100" dirty="0" smtClean="0"/>
              <a:t>If UndoNextLSN = null, write </a:t>
            </a:r>
            <a:r>
              <a:rPr lang="en-US" b="1" spc="-100" dirty="0" smtClean="0"/>
              <a:t>end record</a:t>
            </a:r>
          </a:p>
          <a:p>
            <a:pPr lvl="2"/>
            <a:r>
              <a:rPr lang="en-US" spc="-100" dirty="0" smtClean="0"/>
              <a:t>Undo for that transaction is done</a:t>
            </a:r>
          </a:p>
          <a:p>
            <a:pPr lvl="1"/>
            <a:r>
              <a:rPr lang="en-US" spc="-100" dirty="0" smtClean="0"/>
              <a:t>Else, </a:t>
            </a:r>
            <a:r>
              <a:rPr lang="en-US" b="1" spc="-100" dirty="0" smtClean="0">
                <a:solidFill>
                  <a:srgbClr val="0070C0"/>
                </a:solidFill>
              </a:rPr>
              <a:t>skip to UndoNextLSN </a:t>
            </a:r>
            <a:r>
              <a:rPr lang="en-US" spc="-100" dirty="0" smtClean="0"/>
              <a:t>for processing</a:t>
            </a:r>
          </a:p>
          <a:p>
            <a:pPr lvl="2"/>
            <a:r>
              <a:rPr lang="en-US" spc="-100" dirty="0" smtClean="0"/>
              <a:t>Turned the undo into a redo, done in Phase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recovery: </a:t>
            </a:r>
            <a:r>
              <a:rPr lang="en-US" smtClean="0"/>
              <a:t>Phase 3 (UNDO)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2345279"/>
            <a:ext cx="7846088" cy="0"/>
          </a:xfrm>
          <a:prstGeom prst="line">
            <a:avLst/>
          </a:prstGeom>
          <a:ln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64601" y="17836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  <a:endParaRPr lang="en-US" sz="2400" dirty="0" smtClean="0">
              <a:solidFill>
                <a:schemeClr val="accent3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810823" y="2205648"/>
            <a:ext cx="0" cy="279261"/>
          </a:xfrm>
          <a:prstGeom prst="line">
            <a:avLst/>
          </a:prstGeom>
          <a:ln w="57150">
            <a:solidFill>
              <a:schemeClr val="accent3">
                <a:lumMod val="50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301627" y="2956168"/>
            <a:ext cx="7696861" cy="461665"/>
            <a:chOff x="301627" y="2956168"/>
            <a:chExt cx="7696861" cy="461665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033272" y="3187000"/>
              <a:ext cx="6965216" cy="58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1627" y="2956168"/>
              <a:ext cx="646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T2: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29052" y="3731565"/>
            <a:ext cx="3362413" cy="461665"/>
            <a:chOff x="4629052" y="3731565"/>
            <a:chExt cx="3362413" cy="46166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85916" y="3962398"/>
              <a:ext cx="2605549" cy="2851"/>
            </a:xfrm>
            <a:prstGeom prst="line">
              <a:avLst/>
            </a:prstGeom>
            <a:ln w="76200">
              <a:prstDash val="solid"/>
              <a:headEnd type="diamond"/>
              <a:tailEnd type="non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29052" y="3731565"/>
              <a:ext cx="646332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T4:</a:t>
              </a:r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V="1">
            <a:off x="3396343" y="2803490"/>
            <a:ext cx="3004457" cy="410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56104" y="257265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T1: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385916" y="3548742"/>
            <a:ext cx="2029767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olid"/>
            <a:headEnd type="diamond"/>
            <a:tailEnd type="diamon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9052" y="3318749"/>
            <a:ext cx="646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T3: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462797" y="2207024"/>
            <a:ext cx="0" cy="27926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771742" y="1764668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firstLSN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24141" y="2205648"/>
            <a:ext cx="0" cy="279261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98488" y="2345279"/>
            <a:ext cx="458456" cy="0"/>
          </a:xfrm>
          <a:prstGeom prst="line">
            <a:avLst/>
          </a:prstGeom>
          <a:ln w="76200">
            <a:solidFill>
              <a:srgbClr val="7030A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8005511" y="2113584"/>
            <a:ext cx="451433" cy="451433"/>
          </a:xfrm>
          <a:prstGeom prst="arc">
            <a:avLst>
              <a:gd name="adj1" fmla="val 10368750"/>
              <a:gd name="adj2" fmla="val 21515211"/>
            </a:avLst>
          </a:prstGeom>
          <a:ln w="57150">
            <a:solidFill>
              <a:srgbClr val="FF0000"/>
            </a:solidFill>
            <a:prstDash val="solid"/>
            <a:headEnd type="none"/>
            <a:tailEnd type="oval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033272" y="2345279"/>
            <a:ext cx="6958193" cy="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3997" y="185700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>
                <a:latin typeface="Arial" charset="0"/>
                <a:ea typeface="Arial" charset="0"/>
                <a:cs typeface="Arial" charset="0"/>
              </a:rPr>
              <a:t>Log:</a:t>
            </a:r>
          </a:p>
        </p:txBody>
      </p:sp>
    </p:spTree>
    <p:extLst>
      <p:ext uri="{BB962C8B-B14F-4D97-AF65-F5344CB8AC3E}">
        <p14:creationId xmlns:p14="http://schemas.microsoft.com/office/powerpoint/2010/main" val="23845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Brings together all the concepts we’ve discussed for ACID, concurrent transactions</a:t>
            </a:r>
          </a:p>
          <a:p>
            <a:endParaRPr lang="en-US" dirty="0"/>
          </a:p>
          <a:p>
            <a:r>
              <a:rPr lang="en-US" dirty="0" smtClean="0"/>
              <a:t>Introduced redo for “repeating history,” novel undo logging for repeated crashes</a:t>
            </a:r>
          </a:p>
          <a:p>
            <a:endParaRPr lang="en-US" dirty="0"/>
          </a:p>
          <a:p>
            <a:r>
              <a:rPr lang="en-US" dirty="0" smtClean="0"/>
              <a:t>For the interested: Compare with </a:t>
            </a:r>
            <a:r>
              <a:rPr lang="en-US" b="1" i="1" dirty="0" smtClean="0"/>
              <a:t>System R</a:t>
            </a:r>
            <a:r>
              <a:rPr lang="en-US" dirty="0" smtClean="0"/>
              <a:t> (not discussed in this class)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ARIES: Concluding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3600" b="1" dirty="0" smtClean="0"/>
          </a:p>
          <a:p>
            <a:pPr marL="0" indent="0" algn="ctr">
              <a:buNone/>
            </a:pPr>
            <a:r>
              <a:rPr lang="en-US" sz="3600" b="1" dirty="0" smtClean="0"/>
              <a:t>Wednesday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Distributed Transactions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/>
              <a:t>Techniques for achieving ACID properties</a:t>
            </a:r>
          </a:p>
          <a:p>
            <a:pPr lvl="1"/>
            <a:r>
              <a:rPr lang="en-US" sz="3000" dirty="0" smtClean="0"/>
              <a:t>Write-ahead logging and </a:t>
            </a:r>
            <a:r>
              <a:rPr lang="en-US" sz="3000" dirty="0" err="1" smtClean="0"/>
              <a:t>checkpointing</a:t>
            </a:r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Serializability and two-phase locking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Algorithms for Recovery and Isolation Exploiting Semantics (ARIES)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Transactions </a:t>
            </a:r>
            <a:r>
              <a:rPr lang="en-US" sz="3000" dirty="0" smtClean="0"/>
              <a:t>properties</a:t>
            </a:r>
            <a:r>
              <a:rPr lang="en-US" sz="3000" dirty="0"/>
              <a:t>: </a:t>
            </a:r>
            <a:r>
              <a:rPr lang="en-US" sz="3000" b="1" dirty="0" smtClean="0"/>
              <a:t>ACID</a:t>
            </a:r>
          </a:p>
          <a:p>
            <a:pPr lvl="1"/>
            <a:r>
              <a:rPr lang="en-US" sz="3000" dirty="0" smtClean="0"/>
              <a:t>Atomicity</a:t>
            </a:r>
            <a:r>
              <a:rPr lang="en-US" sz="3000" dirty="0"/>
              <a:t>, Consistency, Isolation, </a:t>
            </a:r>
            <a:r>
              <a:rPr lang="en-US" sz="3000" dirty="0" smtClean="0"/>
              <a:t>Durability</a:t>
            </a:r>
          </a:p>
          <a:p>
            <a:endParaRPr lang="en-US" sz="3000" dirty="0" smtClean="0"/>
          </a:p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Application logic </a:t>
            </a:r>
            <a:r>
              <a:rPr lang="en-US" sz="3000" dirty="0" smtClean="0"/>
              <a:t>checks </a:t>
            </a:r>
            <a:r>
              <a:rPr lang="en-US" sz="3000" b="1" dirty="0" smtClean="0"/>
              <a:t>consistency (C)</a:t>
            </a:r>
          </a:p>
          <a:p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This leaves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two main goals </a:t>
            </a:r>
            <a:r>
              <a:rPr lang="en-US" sz="3000" dirty="0" smtClean="0"/>
              <a:t>for the </a:t>
            </a:r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system:</a:t>
            </a:r>
          </a:p>
          <a:p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Handle </a:t>
            </a:r>
            <a:r>
              <a:rPr lang="en-US" sz="3000" b="1" dirty="0" smtClean="0"/>
              <a:t>failures</a:t>
            </a:r>
            <a:r>
              <a:rPr lang="en-US" sz="3000" dirty="0" smtClean="0"/>
              <a:t> </a:t>
            </a:r>
            <a:r>
              <a:rPr lang="en-US" sz="3000" dirty="0"/>
              <a:t>(</a:t>
            </a:r>
            <a:r>
              <a:rPr lang="en-US" sz="3000" b="1" dirty="0"/>
              <a:t>A, D</a:t>
            </a:r>
            <a:r>
              <a:rPr lang="en-US" sz="3000" dirty="0" smtClean="0"/>
              <a:t>)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Handle </a:t>
            </a:r>
            <a:r>
              <a:rPr lang="en-US" sz="3000" b="1" dirty="0"/>
              <a:t>concurrency</a:t>
            </a:r>
            <a:r>
              <a:rPr lang="en-US" sz="3000" dirty="0"/>
              <a:t> (</a:t>
            </a:r>
            <a:r>
              <a:rPr lang="en-US" sz="3000" b="1" dirty="0"/>
              <a:t>I</a:t>
            </a:r>
            <a:r>
              <a:rPr lang="en-US" sz="3000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system need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“crash failure” model:</a:t>
            </a:r>
          </a:p>
          <a:p>
            <a:endParaRPr lang="en-US" dirty="0" smtClean="0"/>
          </a:p>
          <a:p>
            <a:r>
              <a:rPr lang="en-US" dirty="0" smtClean="0"/>
              <a:t>Machines are prone to crashes:</a:t>
            </a:r>
          </a:p>
          <a:p>
            <a:pPr lvl="1"/>
            <a:r>
              <a:rPr lang="en-US" dirty="0" smtClean="0"/>
              <a:t>Disk contents 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non-volatile storage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okay</a:t>
            </a:r>
          </a:p>
          <a:p>
            <a:pPr lvl="1"/>
            <a:r>
              <a:rPr lang="en-US" dirty="0" smtClean="0"/>
              <a:t>Memory contents 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volatile storage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FF0000"/>
                </a:solidFill>
              </a:rPr>
              <a:t>lost</a:t>
            </a:r>
          </a:p>
          <a:p>
            <a:endParaRPr lang="en-US" dirty="0" smtClean="0"/>
          </a:p>
          <a:p>
            <a:r>
              <a:rPr lang="en-US" dirty="0" smtClean="0"/>
              <a:t>Machines don’t misbehave (“Byzantine”)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model: crash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8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46513"/>
          </a:xfrm>
        </p:spPr>
        <p:txBody>
          <a:bodyPr/>
          <a:lstStyle/>
          <a:p>
            <a:r>
              <a:rPr lang="en-US" dirty="0" smtClean="0"/>
              <a:t>Transfers $10 from account </a:t>
            </a:r>
            <a:r>
              <a:rPr lang="en-US" b="1" dirty="0" smtClean="0"/>
              <a:t>A</a:t>
            </a:r>
            <a:r>
              <a:rPr lang="en-US" dirty="0" smtClean="0"/>
              <a:t> to account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transfer transaction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2447060" y="2522913"/>
            <a:ext cx="4173680" cy="346359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smtClean="0">
                <a:latin typeface="Arial" charset="0"/>
              </a:rPr>
              <a:t>transaction </a:t>
            </a:r>
            <a:r>
              <a:rPr lang="en-US" sz="2600" u="sng" dirty="0" smtClean="0">
                <a:latin typeface="Arial" charset="0"/>
              </a:rPr>
              <a:t>transfer(A, B)</a:t>
            </a:r>
            <a:r>
              <a:rPr lang="en-US" sz="26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6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</a:t>
            </a:r>
            <a:r>
              <a:rPr lang="en-US" sz="2600" b="0" dirty="0" smtClean="0">
                <a:latin typeface="Arial" charset="0"/>
              </a:rPr>
              <a:t> </a:t>
            </a:r>
            <a:r>
              <a:rPr lang="en-US" sz="26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if</a:t>
            </a:r>
            <a:r>
              <a:rPr lang="en-US" sz="2600" b="0" dirty="0" smtClean="0">
                <a:latin typeface="Arial" charset="0"/>
                <a:sym typeface="Wingdings"/>
              </a:rPr>
              <a:t> a &lt; 10 </a:t>
            </a:r>
            <a:r>
              <a:rPr lang="en-US" sz="2600" dirty="0" smtClean="0">
                <a:latin typeface="Arial" charset="0"/>
                <a:sym typeface="Wingdings"/>
              </a:rPr>
              <a:t>then</a:t>
            </a:r>
            <a:r>
              <a:rPr lang="en-US" sz="2600" b="0" dirty="0" smtClean="0">
                <a:latin typeface="Arial" charset="0"/>
                <a:sym typeface="Wingdings"/>
              </a:rPr>
              <a:t> </a:t>
            </a:r>
            <a:r>
              <a:rPr lang="en-US" sz="26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else</a:t>
            </a:r>
            <a:r>
              <a:rPr lang="en-US" sz="2600" b="0" dirty="0">
                <a:latin typeface="Arial" charset="0"/>
                <a:sym typeface="Wingdings"/>
              </a:rPr>
              <a:t>	</a:t>
            </a:r>
            <a:r>
              <a:rPr lang="en-US" sz="2600" b="0" dirty="0" smtClean="0">
                <a:latin typeface="Arial" charset="0"/>
                <a:sym typeface="Wingdings"/>
              </a:rPr>
              <a:t>write(A, </a:t>
            </a:r>
            <a:r>
              <a:rPr lang="en-US" sz="2600" b="0" dirty="0">
                <a:latin typeface="Arial" charset="0"/>
                <a:sym typeface="Wingdings"/>
              </a:rPr>
              <a:t>a</a:t>
            </a:r>
            <a:r>
              <a:rPr lang="en-US" sz="26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b</a:t>
            </a:r>
            <a:r>
              <a:rPr lang="en-US" sz="2600" b="0" dirty="0" smtClean="0">
                <a:latin typeface="Arial" charset="0"/>
                <a:sym typeface="Wingdings"/>
              </a:rPr>
              <a:t> </a:t>
            </a:r>
            <a:r>
              <a:rPr lang="en-US" sz="2600" b="0" dirty="0">
                <a:latin typeface="Arial" charset="0"/>
                <a:sym typeface="Wingdings"/>
              </a:rPr>
              <a:t> </a:t>
            </a:r>
            <a:r>
              <a:rPr lang="en-US" sz="2600" b="0" dirty="0" smtClean="0">
                <a:latin typeface="Arial" charset="0"/>
                <a:sym typeface="Wingdings"/>
              </a:rPr>
              <a:t>read(B)</a:t>
            </a:r>
            <a:endParaRPr lang="en-US" sz="2600" b="0" dirty="0">
              <a:latin typeface="Arial" charset="0"/>
              <a:sym typeface="Wingdings"/>
            </a:endParaRPr>
          </a:p>
          <a:p>
            <a:pPr algn="l"/>
            <a:r>
              <a:rPr lang="en-US" sz="2600" b="0" dirty="0" smtClean="0">
                <a:latin typeface="Arial" charset="0"/>
                <a:sym typeface="Wingdings"/>
              </a:rPr>
              <a:t>	write(B, </a:t>
            </a:r>
            <a:r>
              <a:rPr lang="en-US" sz="2600" b="0" dirty="0">
                <a:latin typeface="Arial" charset="0"/>
                <a:sym typeface="Wingdings"/>
              </a:rPr>
              <a:t>b</a:t>
            </a:r>
            <a:r>
              <a:rPr lang="en-US" sz="26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	</a:t>
            </a:r>
            <a:r>
              <a:rPr lang="en-US" sz="2600" b="0" i="1" dirty="0" smtClean="0">
                <a:latin typeface="Arial" charset="0"/>
                <a:sym typeface="Wingdings"/>
              </a:rPr>
              <a:t>commit_tx</a:t>
            </a:r>
            <a:endParaRPr lang="en-US" sz="26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38334</TotalTime>
  <Words>4110</Words>
  <Application>Microsoft Macintosh PowerPoint</Application>
  <PresentationFormat>On-screen Show (4:3)</PresentationFormat>
  <Paragraphs>711</Paragraphs>
  <Slides>52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.HiraKakuInterface-W3</vt:lpstr>
      <vt:lpstr>Calibri</vt:lpstr>
      <vt:lpstr>Courier</vt:lpstr>
      <vt:lpstr>Courier New</vt:lpstr>
      <vt:lpstr>ＭＳ Ｐゴシック</vt:lpstr>
      <vt:lpstr>Times New Roman</vt:lpstr>
      <vt:lpstr>Wingdings</vt:lpstr>
      <vt:lpstr>Arial</vt:lpstr>
      <vt:lpstr>1_Office Theme</vt:lpstr>
      <vt:lpstr>Concurrency Control, Locking, and Recovery</vt:lpstr>
      <vt:lpstr>Failures in complex systems propagate</vt:lpstr>
      <vt:lpstr>The transaction</vt:lpstr>
      <vt:lpstr>Defining properties of transactions</vt:lpstr>
      <vt:lpstr>Challenges</vt:lpstr>
      <vt:lpstr>Today</vt:lpstr>
      <vt:lpstr>What does the system need to do?</vt:lpstr>
      <vt:lpstr>Failure model: crash failures</vt:lpstr>
      <vt:lpstr>Account transfer transaction</vt:lpstr>
      <vt:lpstr>Problem</vt:lpstr>
      <vt:lpstr>System structure</vt:lpstr>
      <vt:lpstr>Two design choices</vt:lpstr>
      <vt:lpstr>Performance implications</vt:lpstr>
      <vt:lpstr>Undo &amp; redo</vt:lpstr>
      <vt:lpstr>How to implement undo &amp; redo?</vt:lpstr>
      <vt:lpstr>System structure</vt:lpstr>
      <vt:lpstr>Write-ahead Logging (WAL)</vt:lpstr>
      <vt:lpstr>WAL example</vt:lpstr>
      <vt:lpstr>PowerPoint Presentation</vt:lpstr>
      <vt:lpstr>Two concurrent transactions</vt:lpstr>
      <vt:lpstr>Isolation between transactions</vt:lpstr>
      <vt:lpstr>Problem for concurrent execution: Inconsistent retrieval</vt:lpstr>
      <vt:lpstr>Isolation between transactions</vt:lpstr>
      <vt:lpstr>Equivalence of schedules</vt:lpstr>
      <vt:lpstr>Conflict serializability</vt:lpstr>
      <vt:lpstr>A serializable schedule</vt:lpstr>
      <vt:lpstr>A non-serializable schedule</vt:lpstr>
      <vt:lpstr>Testing for serializability</vt:lpstr>
      <vt:lpstr>Serializable schedule, acyclic graph</vt:lpstr>
      <vt:lpstr>Non-serializable schedule, cyclic graph</vt:lpstr>
      <vt:lpstr>Testing for serializability</vt:lpstr>
      <vt:lpstr>How to ensure a serializable schedule?</vt:lpstr>
      <vt:lpstr>Locking</vt:lpstr>
      <vt:lpstr>How to ensure a serializable schedule?</vt:lpstr>
      <vt:lpstr>Two-phase locking (2PL)</vt:lpstr>
      <vt:lpstr>2PL allows only serializable schedules</vt:lpstr>
      <vt:lpstr>2PL and transaction concurrency</vt:lpstr>
      <vt:lpstr>2PL doesn’t exploit all opportunities for concurrency</vt:lpstr>
      <vt:lpstr>Issues with 2PL</vt:lpstr>
      <vt:lpstr>Serializability versus linearizability</vt:lpstr>
      <vt:lpstr>Today</vt:lpstr>
      <vt:lpstr>ARIES (Mohan, 1992)</vt:lpstr>
      <vt:lpstr>ARIES’ stable storage data structures</vt:lpstr>
      <vt:lpstr>ARIES’ in-memory data structures</vt:lpstr>
      <vt:lpstr>Transaction commit</vt:lpstr>
      <vt:lpstr>Checkpoint</vt:lpstr>
      <vt:lpstr>Crash recovery: Phase 1 (Analysis)</vt:lpstr>
      <vt:lpstr>Crash recovery: Phase 2 (REDO)</vt:lpstr>
      <vt:lpstr>Crash recovery: Phase 3 (UNDO)</vt:lpstr>
      <vt:lpstr>Crash recovery: Phase 3 (UNDO)</vt:lpstr>
      <vt:lpstr>ARIES: Concluding thoughts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1865</cp:revision>
  <cp:lastPrinted>2016-11-14T16:39:34Z</cp:lastPrinted>
  <dcterms:created xsi:type="dcterms:W3CDTF">2013-10-08T01:49:25Z</dcterms:created>
  <dcterms:modified xsi:type="dcterms:W3CDTF">2017-11-12T09:46:12Z</dcterms:modified>
</cp:coreProperties>
</file>