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70"/>
  </p:notesMasterIdLst>
  <p:handoutMasterIdLst>
    <p:handoutMasterId r:id="rId71"/>
  </p:handoutMasterIdLst>
  <p:sldIdLst>
    <p:sldId id="257" r:id="rId2"/>
    <p:sldId id="271" r:id="rId3"/>
    <p:sldId id="378" r:id="rId4"/>
    <p:sldId id="379" r:id="rId5"/>
    <p:sldId id="380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4" r:id="rId17"/>
    <p:sldId id="392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2" r:id="rId45"/>
    <p:sldId id="421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9" r:id="rId68"/>
    <p:sldId id="369" r:id="rId6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4" autoAdjust="0"/>
    <p:restoredTop sz="72263" autoAdjust="0"/>
  </p:normalViewPr>
  <p:slideViewPr>
    <p:cSldViewPr snapToGrid="0">
      <p:cViewPr varScale="1">
        <p:scale>
          <a:sx n="90" d="100"/>
          <a:sy n="90" d="100"/>
        </p:scale>
        <p:origin x="10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2352" y="19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A7EE9D7-9AFD-984D-9754-B9217C63F9CB}" type="slidenum">
              <a:rPr lang="en-US" altLang="x-none" sz="1300"/>
              <a:pPr eaLnBrk="1" hangingPunct="1"/>
              <a:t>15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77516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3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661BF2E4-13D4-9847-A110-F7564C2AC2B3}" type="slidenum">
              <a:rPr lang="en-US" altLang="x-none" sz="1300"/>
              <a:pPr eaLnBrk="1" hangingPunct="1"/>
              <a:t>17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2096057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BDBBBCBE-1EAD-384E-8CCF-B922BAF3FA61}" type="slidenum">
              <a:rPr lang="en-US" altLang="x-none" sz="1300"/>
              <a:pPr eaLnBrk="1" hangingPunct="1"/>
              <a:t>18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209949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269314A-D9EE-564D-ADB7-72C5C0188328}" type="slidenum">
              <a:rPr lang="en-US" altLang="x-none" sz="1300"/>
              <a:pPr eaLnBrk="1" hangingPunct="1"/>
              <a:t>19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98221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F5B292B5-D0D7-A340-B3A5-C2C436A43254}" type="slidenum">
              <a:rPr lang="en-US" altLang="x-none" sz="1300"/>
              <a:pPr eaLnBrk="1" hangingPunct="1"/>
              <a:t>20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34811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86C301D6-120A-964D-8963-9DCFA756543E}" type="slidenum">
              <a:rPr lang="en-US" altLang="x-none" sz="1300"/>
              <a:pPr eaLnBrk="1" hangingPunct="1"/>
              <a:t>21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7998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8FAAB26-648B-8248-8417-335546D02906}" type="slidenum">
              <a:rPr lang="en-US" altLang="x-none" sz="1300"/>
              <a:pPr eaLnBrk="1" hangingPunct="1"/>
              <a:t>22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163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C94DCEA-B34E-A247-AF9A-DF6F8E1576A2}" type="slidenum">
              <a:rPr lang="en-US" altLang="x-none" sz="1300"/>
              <a:pPr eaLnBrk="1" hangingPunct="1"/>
              <a:t>23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13741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0200BB48-D3D0-D94A-A987-F4838E233208}" type="slidenum">
              <a:rPr lang="en-US" altLang="x-none" sz="1300"/>
              <a:pPr eaLnBrk="1" hangingPunct="1"/>
              <a:t>24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7006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D957C6D9-5D09-B642-97FF-4BE6A2AA3B42}" type="slidenum">
              <a:rPr lang="en-US" altLang="x-none" sz="1300"/>
              <a:pPr eaLnBrk="1" hangingPunct="1"/>
              <a:t>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86476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3F7F762-288E-1643-800D-A392E514F04D}" type="slidenum">
              <a:rPr lang="en-US" altLang="x-none" sz="1300"/>
              <a:pPr eaLnBrk="1" hangingPunct="1"/>
              <a:t>25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84841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CDF42FBB-FAED-424A-8FE6-1DC2A18AE2B8}" type="slidenum">
              <a:rPr lang="en-US" altLang="x-none" sz="1300"/>
              <a:pPr eaLnBrk="1" hangingPunct="1"/>
              <a:t>26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0257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B982784-F304-BD41-8A21-D69D2383CDE6}" type="slidenum">
              <a:rPr lang="en-US" altLang="x-none" sz="1300"/>
              <a:pPr eaLnBrk="1" hangingPunct="1"/>
              <a:t>27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58422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BA18EAAD-25C6-2A44-8068-8A6EA9F5DDC2}" type="slidenum">
              <a:rPr lang="en-US" altLang="x-none" sz="1300"/>
              <a:pPr eaLnBrk="1" hangingPunct="1"/>
              <a:t>28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329700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E664FF4D-5C36-C042-A58C-ED612B71E74E}" type="slidenum">
              <a:rPr lang="en-US" altLang="x-none" sz="1300"/>
              <a:pPr eaLnBrk="1" hangingPunct="1"/>
              <a:t>29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722705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6CF479B-80BB-8B42-8F5C-80100AEA827A}" type="slidenum">
              <a:rPr lang="en-US" altLang="x-none" sz="1300"/>
              <a:pPr eaLnBrk="1" hangingPunct="1"/>
              <a:t>30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39539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dirty="0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A26D1B8C-D48E-0147-9D93-ED937D8158BE}" type="slidenum">
              <a:rPr lang="en-US" altLang="x-none" sz="1300"/>
              <a:pPr eaLnBrk="1" hangingPunct="1"/>
              <a:t>31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274760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36C12F3-27A2-A340-AA28-05B5D1330AAA}" type="slidenum">
              <a:rPr lang="en-US" altLang="x-none" sz="1300"/>
              <a:pPr eaLnBrk="1" hangingPunct="1"/>
              <a:t>32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518680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BCD466DC-2F8D-5E45-BE45-16C8B9D2E556}" type="slidenum">
              <a:rPr lang="en-US" altLang="x-none" sz="1300"/>
              <a:pPr eaLnBrk="1" hangingPunct="1"/>
              <a:t>33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77384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E12DC46-5636-F743-B36E-9729745BB1DD}" type="slidenum">
              <a:rPr lang="en-US" altLang="x-none" sz="1300"/>
              <a:pPr eaLnBrk="1" hangingPunct="1"/>
              <a:t>34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206073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04D26D19-C223-0B4E-BF71-5AE6F1B4B616}" type="slidenum">
              <a:rPr lang="en-US" altLang="x-none" sz="1300"/>
              <a:pPr eaLnBrk="1" hangingPunct="1"/>
              <a:t>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02476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95ECF506-5A18-0341-B61D-C5B90F48E0D3}" type="slidenum">
              <a:rPr lang="en-US" altLang="x-none" sz="1300"/>
              <a:pPr eaLnBrk="1" hangingPunct="1"/>
              <a:t>35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65795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8A29E363-36BF-1C4A-95BC-3051A55FF065}" type="slidenum">
              <a:rPr lang="en-US" altLang="x-none" sz="1300"/>
              <a:pPr eaLnBrk="1" hangingPunct="1"/>
              <a:t>36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79748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A8EF991A-BF34-924A-9B5B-F4830BE55F0A}" type="slidenum">
              <a:rPr lang="en-US" altLang="x-none" sz="1300"/>
              <a:pPr eaLnBrk="1" hangingPunct="1"/>
              <a:t>37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852892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32005EE5-5E7B-3341-BEA6-9674B52718D2}" type="slidenum">
              <a:rPr lang="en-US" altLang="x-none" sz="1300"/>
              <a:pPr eaLnBrk="1" hangingPunct="1"/>
              <a:t>38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952957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CF25A33-4484-1849-B652-7DD4A34896E3}" type="slidenum">
              <a:rPr lang="en-US" altLang="x-none" sz="1300"/>
              <a:pPr eaLnBrk="1" hangingPunct="1"/>
              <a:t>39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986683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542A407E-7B1C-BC47-B5A9-079A68C98714}" type="slidenum">
              <a:rPr lang="en-US" altLang="x-none" sz="1300"/>
              <a:pPr eaLnBrk="1" hangingPunct="1"/>
              <a:t>40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24766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2F6599DF-5230-954E-BC4F-A671B068D24D}" type="slidenum">
              <a:rPr lang="en-US" altLang="x-none" sz="1300"/>
              <a:pPr eaLnBrk="1" hangingPunct="1"/>
              <a:t>41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5447872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F849E133-4D83-5045-82BC-BA46AFEBD91E}" type="slidenum">
              <a:rPr lang="en-US" altLang="x-none" sz="1300"/>
              <a:pPr eaLnBrk="1" hangingPunct="1"/>
              <a:t>42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76315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EED08CBE-07DD-4B4E-9B5F-5A8042FFB2CC}" type="slidenum">
              <a:rPr lang="en-US" altLang="x-none" sz="1300"/>
              <a:pPr eaLnBrk="1" hangingPunct="1"/>
              <a:t>43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85798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Credit: Thomas W. </a:t>
            </a:r>
            <a:r>
              <a:rPr lang="en-US" dirty="0" err="1" smtClean="0"/>
              <a:t>Doeppner</a:t>
            </a:r>
            <a:r>
              <a:rPr lang="en-US" dirty="0" smtClean="0"/>
              <a:t>, Rodrigo Fonseca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A3EC94DA-FD39-4E40-BFC2-8BFE197CE2AC}" type="slidenum">
              <a:rPr lang="en-US" altLang="x-none" sz="1300"/>
              <a:pPr eaLnBrk="1" hangingPunct="1"/>
              <a:t>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470358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3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4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2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5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0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12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9D93886-B5CD-484A-A82F-BFE5515F567C}" type="slidenum">
              <a:rPr lang="en-US" altLang="x-none" sz="1300"/>
              <a:pPr eaLnBrk="1" hangingPunct="1"/>
              <a:t>10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613341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48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5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760FE6-91BF-7245-82D3-BC654DB6793F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761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2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42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43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04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51F6F62C-6431-AD4A-913F-6491B0234A92}" type="slidenum">
              <a:rPr lang="en-US" altLang="x-none" sz="1300"/>
              <a:pPr eaLnBrk="1" hangingPunct="1"/>
              <a:t>11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4221174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1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2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364FEBA3-0513-1C42-941F-11DBDF9195DE}" type="slidenum">
              <a:rPr lang="en-US" altLang="x-none" sz="1300"/>
              <a:pPr eaLnBrk="1" hangingPunct="1"/>
              <a:t>12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3954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6FDF0F4-8FA6-3F4C-8F7F-39FB2BFBAE5D}" type="slidenum">
              <a:rPr lang="en-US" altLang="x-none" sz="1300"/>
              <a:pPr eaLnBrk="1" hangingPunct="1"/>
              <a:t>13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60231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8EF648D4-57BD-B945-8882-B95518A108B3}" type="slidenum">
              <a:rPr lang="en-US" altLang="x-none" sz="1300"/>
              <a:pPr eaLnBrk="1" hangingPunct="1"/>
              <a:t>14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2003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68D0F-12FA-264C-BBF9-3B5797F065A8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905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9285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8E7B-94EE-6142-9055-E28EA5CBECED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6820-7B80-F042-9250-1C5E27EFCCF4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F6956-1507-7E47-A1AA-38B05B120DBF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F0A4-2E10-7047-B596-97383740A81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382000" cy="11223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 i="0">
                <a:solidFill>
                  <a:schemeClr val="bg1"/>
                </a:solidFill>
                <a:latin typeface="Whitney-BlackSC"/>
                <a:cs typeface="Whitney-BlackSC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4953000" cy="4267200"/>
          </a:xfrm>
        </p:spPr>
        <p:txBody>
          <a:bodyPr>
            <a:normAutofit/>
          </a:bodyPr>
          <a:lstStyle>
            <a:lvl1pPr>
              <a:defRPr sz="1800">
                <a:latin typeface="Times New Roman"/>
                <a:cs typeface="Times New Roman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Times New Roman"/>
                <a:cs typeface="Times New Roman"/>
              </a:defRPr>
            </a:lvl2pPr>
            <a:lvl3pPr>
              <a:defRPr sz="1800">
                <a:latin typeface="Times New Roman"/>
                <a:cs typeface="Times New Roman"/>
              </a:defRPr>
            </a:lvl3pPr>
            <a:lvl4pPr marL="1600200" indent="-228600">
              <a:buFont typeface="Arial" pitchFamily="34" charset="0"/>
              <a:buChar char="•"/>
              <a:defRPr sz="1800">
                <a:latin typeface="Times New Roman"/>
                <a:cs typeface="Times New Roman"/>
              </a:defRPr>
            </a:lvl4pPr>
            <a:lvl5pPr marL="2057400" indent="-228600">
              <a:buFont typeface="Arial" pitchFamily="34" charset="0"/>
              <a:buChar char="•"/>
              <a:defRPr sz="18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A3E2-049A-3648-9BBF-8E8AA825A9FF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66D0-9C6C-324D-80B2-3A6A05350640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F2A7-0695-AB42-B8AC-C1A0B55693A3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FB91-48D5-F844-9DFA-AA4AB92DC613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5CC96-D85A-8040-A395-EB710A7C2477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6A187-7F2B-CB46-8F40-3CD78BF36440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333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42333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AB513-A7FC-054A-9375-F1DE2DDE6113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B0FC-64D0-5945-BA75-42C3C4BF3B11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835BE18-58EA-3C41-98F3-9657CDA3EFE2}" type="datetime1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87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State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Gossip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Marco Canini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3378" y="6249436"/>
            <a:ext cx="5197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</a:t>
            </a:r>
            <a:r>
              <a:rPr lang="en-US" sz="1400" b="0" dirty="0" err="1" smtClean="0">
                <a:latin typeface="Arial" charset="0"/>
                <a:ea typeface="Arial" charset="0"/>
                <a:cs typeface="Arial" charset="0"/>
              </a:rPr>
              <a:t>Indranil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 Gupta developed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3794" name="Group 5"/>
          <p:cNvGrpSpPr>
            <a:grpSpLocks/>
          </p:cNvGrpSpPr>
          <p:nvPr/>
        </p:nvGrpSpPr>
        <p:grpSpPr bwMode="auto">
          <a:xfrm>
            <a:off x="555180" y="2286001"/>
            <a:ext cx="6760020" cy="3952645"/>
            <a:chOff x="555180" y="1905000"/>
            <a:chExt cx="6760020" cy="5269716"/>
          </a:xfrm>
        </p:grpSpPr>
        <p:grpSp>
          <p:nvGrpSpPr>
            <p:cNvPr id="33795" name="Group 4"/>
            <p:cNvGrpSpPr>
              <a:grpSpLocks/>
            </p:cNvGrpSpPr>
            <p:nvPr/>
          </p:nvGrpSpPr>
          <p:grpSpPr bwMode="auto">
            <a:xfrm>
              <a:off x="3307658" y="1905000"/>
              <a:ext cx="4007542" cy="5269716"/>
              <a:chOff x="3307658" y="1905000"/>
              <a:chExt cx="4007542" cy="5269716"/>
            </a:xfrm>
          </p:grpSpPr>
          <p:grpSp>
            <p:nvGrpSpPr>
              <p:cNvPr id="33797" name="Group 44"/>
              <p:cNvGrpSpPr>
                <a:grpSpLocks/>
              </p:cNvGrpSpPr>
              <p:nvPr/>
            </p:nvGrpSpPr>
            <p:grpSpPr bwMode="auto">
              <a:xfrm>
                <a:off x="3307658" y="1981194"/>
                <a:ext cx="1872801" cy="3968306"/>
                <a:chOff x="412058" y="1981194"/>
                <a:chExt cx="1872801" cy="3968306"/>
              </a:xfrm>
            </p:grpSpPr>
            <p:grpSp>
              <p:nvGrpSpPr>
                <p:cNvPr id="33802" name="Group 50"/>
                <p:cNvGrpSpPr>
                  <a:grpSpLocks/>
                </p:cNvGrpSpPr>
                <p:nvPr/>
              </p:nvGrpSpPr>
              <p:grpSpPr bwMode="auto">
                <a:xfrm>
                  <a:off x="990600" y="1981194"/>
                  <a:ext cx="685800" cy="691706"/>
                  <a:chOff x="1600200" y="1981194"/>
                  <a:chExt cx="685800" cy="691706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1600200" y="1981194"/>
                    <a:ext cx="685800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811" name="Text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1" y="2057402"/>
                    <a:ext cx="457176" cy="6154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i</a:t>
                    </a:r>
                  </a:p>
                </p:txBody>
              </p:sp>
            </p:grpSp>
            <p:grpSp>
              <p:nvGrpSpPr>
                <p:cNvPr id="33803" name="Group 51"/>
                <p:cNvGrpSpPr>
                  <a:grpSpLocks/>
                </p:cNvGrpSpPr>
                <p:nvPr/>
              </p:nvGrpSpPr>
              <p:grpSpPr bwMode="auto">
                <a:xfrm>
                  <a:off x="990600" y="5257500"/>
                  <a:ext cx="685800" cy="692000"/>
                  <a:chOff x="1600200" y="1980900"/>
                  <a:chExt cx="685800" cy="69200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600200" y="1980900"/>
                    <a:ext cx="685800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809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1" y="2057401"/>
                    <a:ext cx="457176" cy="615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j</a:t>
                    </a:r>
                  </a:p>
                </p:txBody>
              </p:sp>
            </p:grpSp>
            <p:cxnSp>
              <p:nvCxnSpPr>
                <p:cNvPr id="53" name="Straight Arrow Connector 52"/>
                <p:cNvCxnSpPr>
                  <a:stCxn id="59" idx="3"/>
                  <a:endCxn id="57" idx="1"/>
                </p:cNvCxnSpPr>
                <p:nvPr/>
              </p:nvCxnSpPr>
              <p:spPr bwMode="auto">
                <a:xfrm>
                  <a:off x="1090613" y="2567459"/>
                  <a:ext cx="0" cy="2789517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59" idx="5"/>
                </p:cNvCxnSpPr>
                <p:nvPr/>
              </p:nvCxnSpPr>
              <p:spPr bwMode="auto">
                <a:xfrm flipH="1" flipV="1">
                  <a:off x="1576388" y="2567459"/>
                  <a:ext cx="23812" cy="2842428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0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412058" y="2590801"/>
                  <a:ext cx="57740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ij</a:t>
                  </a:r>
                </a:p>
              </p:txBody>
            </p:sp>
            <p:sp>
              <p:nvSpPr>
                <p:cNvPr id="3380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1707458" y="4876799"/>
                  <a:ext cx="57740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ji</a:t>
                  </a:r>
                </a:p>
              </p:txBody>
            </p:sp>
          </p:grpSp>
          <p:sp>
            <p:nvSpPr>
              <p:cNvPr id="33798" name="TextBox 45"/>
              <p:cNvSpPr txBox="1">
                <a:spLocks noChangeArrowheads="1"/>
              </p:cNvSpPr>
              <p:nvPr/>
            </p:nvSpPr>
            <p:spPr bwMode="auto">
              <a:xfrm>
                <a:off x="4470152" y="1905000"/>
                <a:ext cx="1851790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000000"/>
                    </a:solidFill>
                  </a:rPr>
                  <a:t>[$701,</a:t>
                </a:r>
              </a:p>
              <a:p>
                <a:pPr eaLnBrk="1" hangingPunct="1"/>
                <a:r>
                  <a:rPr lang="en-US" altLang="x-none">
                    <a:solidFill>
                      <a:srgbClr val="000000"/>
                    </a:solidFill>
                  </a:rPr>
                  <a:t>100 iPhones]</a:t>
                </a:r>
              </a:p>
            </p:txBody>
          </p:sp>
          <p:sp>
            <p:nvSpPr>
              <p:cNvPr id="33799" name="TextBox 46"/>
              <p:cNvSpPr txBox="1">
                <a:spLocks noChangeArrowheads="1"/>
              </p:cNvSpPr>
              <p:nvPr/>
            </p:nvSpPr>
            <p:spPr bwMode="auto">
              <a:xfrm>
                <a:off x="4531123" y="5334000"/>
                <a:ext cx="1882247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</a:t>
                </a:r>
                <a:r>
                  <a:rPr lang="en-US" altLang="x-none">
                    <a:solidFill>
                      <a:srgbClr val="FF0000"/>
                    </a:solidFill>
                  </a:rPr>
                  <a:t>$101</a:t>
                </a:r>
                <a:r>
                  <a:rPr lang="en-US" altLang="x-none"/>
                  <a:t>,</a:t>
                </a:r>
              </a:p>
              <a:p>
                <a:pPr eaLnBrk="1" hangingPunct="1"/>
                <a:r>
                  <a:rPr lang="en-US" altLang="x-none"/>
                  <a:t>50 Androids]</a:t>
                </a:r>
              </a:p>
            </p:txBody>
          </p:sp>
          <p:sp>
            <p:nvSpPr>
              <p:cNvPr id="33800" name="TextBox 47"/>
              <p:cNvSpPr txBox="1">
                <a:spLocks noChangeArrowheads="1"/>
              </p:cNvSpPr>
              <p:nvPr/>
            </p:nvSpPr>
            <p:spPr bwMode="auto">
              <a:xfrm>
                <a:off x="4419600" y="3276600"/>
                <a:ext cx="2895600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FF0000"/>
                    </a:solidFill>
                  </a:rPr>
                  <a:t>[$499, Order iPhone]</a:t>
                </a:r>
              </a:p>
            </p:txBody>
          </p:sp>
          <p:sp>
            <p:nvSpPr>
              <p:cNvPr id="33801" name="TextBox 49"/>
              <p:cNvSpPr txBox="1">
                <a:spLocks noChangeArrowheads="1"/>
              </p:cNvSpPr>
              <p:nvPr/>
            </p:nvSpPr>
            <p:spPr bwMode="auto">
              <a:xfrm>
                <a:off x="3657600" y="6559201"/>
                <a:ext cx="2801518" cy="615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[Global Snapshot 2]</a:t>
                </a:r>
              </a:p>
            </p:txBody>
          </p:sp>
        </p:grpSp>
        <p:sp>
          <p:nvSpPr>
            <p:cNvPr id="33796" name="TextBox 64"/>
            <p:cNvSpPr txBox="1">
              <a:spLocks noChangeArrowheads="1"/>
            </p:cNvSpPr>
            <p:nvPr/>
          </p:nvSpPr>
          <p:spPr bwMode="auto">
            <a:xfrm>
              <a:off x="555180" y="3657601"/>
              <a:ext cx="3657600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[$299, Order Android 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555181" y="2286001"/>
            <a:ext cx="8289898" cy="3952645"/>
            <a:chOff x="555180" y="1905000"/>
            <a:chExt cx="8289767" cy="5269716"/>
          </a:xfrm>
        </p:grpSpPr>
        <p:grpSp>
          <p:nvGrpSpPr>
            <p:cNvPr id="35843" name="Group 4"/>
            <p:cNvGrpSpPr>
              <a:grpSpLocks/>
            </p:cNvGrpSpPr>
            <p:nvPr/>
          </p:nvGrpSpPr>
          <p:grpSpPr bwMode="auto">
            <a:xfrm>
              <a:off x="3307659" y="1905000"/>
              <a:ext cx="5537288" cy="5269716"/>
              <a:chOff x="3307659" y="1905000"/>
              <a:chExt cx="5537288" cy="5269716"/>
            </a:xfrm>
          </p:grpSpPr>
          <p:grpSp>
            <p:nvGrpSpPr>
              <p:cNvPr id="35845" name="Group 44"/>
              <p:cNvGrpSpPr>
                <a:grpSpLocks/>
              </p:cNvGrpSpPr>
              <p:nvPr/>
            </p:nvGrpSpPr>
            <p:grpSpPr bwMode="auto">
              <a:xfrm>
                <a:off x="3307659" y="1981194"/>
                <a:ext cx="1872791" cy="3968306"/>
                <a:chOff x="412059" y="1981194"/>
                <a:chExt cx="1872791" cy="3968306"/>
              </a:xfrm>
            </p:grpSpPr>
            <p:grpSp>
              <p:nvGrpSpPr>
                <p:cNvPr id="35850" name="Group 50"/>
                <p:cNvGrpSpPr>
                  <a:grpSpLocks/>
                </p:cNvGrpSpPr>
                <p:nvPr/>
              </p:nvGrpSpPr>
              <p:grpSpPr bwMode="auto">
                <a:xfrm>
                  <a:off x="990551" y="1981194"/>
                  <a:ext cx="685788" cy="691706"/>
                  <a:chOff x="1600151" y="1981194"/>
                  <a:chExt cx="685788" cy="691706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1600151" y="1981194"/>
                    <a:ext cx="685788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5859" name="Text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2" y="2057402"/>
                    <a:ext cx="457168" cy="6154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i</a:t>
                    </a:r>
                  </a:p>
                </p:txBody>
              </p:sp>
            </p:grpSp>
            <p:grpSp>
              <p:nvGrpSpPr>
                <p:cNvPr id="35851" name="Group 51"/>
                <p:cNvGrpSpPr>
                  <a:grpSpLocks/>
                </p:cNvGrpSpPr>
                <p:nvPr/>
              </p:nvGrpSpPr>
              <p:grpSpPr bwMode="auto">
                <a:xfrm>
                  <a:off x="990551" y="5257500"/>
                  <a:ext cx="685788" cy="692000"/>
                  <a:chOff x="1600151" y="1980900"/>
                  <a:chExt cx="685788" cy="69200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600151" y="1980900"/>
                    <a:ext cx="685788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5857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2" y="2057401"/>
                    <a:ext cx="457168" cy="615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j</a:t>
                    </a:r>
                  </a:p>
                </p:txBody>
              </p:sp>
            </p:grpSp>
            <p:cxnSp>
              <p:nvCxnSpPr>
                <p:cNvPr id="53" name="Straight Arrow Connector 52"/>
                <p:cNvCxnSpPr>
                  <a:stCxn id="59" idx="3"/>
                  <a:endCxn id="57" idx="1"/>
                </p:cNvCxnSpPr>
                <p:nvPr/>
              </p:nvCxnSpPr>
              <p:spPr bwMode="auto">
                <a:xfrm>
                  <a:off x="1090562" y="2567459"/>
                  <a:ext cx="0" cy="2789517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59" idx="5"/>
                </p:cNvCxnSpPr>
                <p:nvPr/>
              </p:nvCxnSpPr>
              <p:spPr bwMode="auto">
                <a:xfrm flipH="1" flipV="1">
                  <a:off x="1576329" y="2567459"/>
                  <a:ext cx="23812" cy="2842428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54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412059" y="2590801"/>
                  <a:ext cx="57739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ij</a:t>
                  </a:r>
                </a:p>
              </p:txBody>
            </p:sp>
            <p:sp>
              <p:nvSpPr>
                <p:cNvPr id="35855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1707459" y="4876799"/>
                  <a:ext cx="57739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ji</a:t>
                  </a:r>
                </a:p>
              </p:txBody>
            </p:sp>
          </p:grpSp>
          <p:sp>
            <p:nvSpPr>
              <p:cNvPr id="35846" name="TextBox 45"/>
              <p:cNvSpPr txBox="1">
                <a:spLocks noChangeArrowheads="1"/>
              </p:cNvSpPr>
              <p:nvPr/>
            </p:nvSpPr>
            <p:spPr bwMode="auto">
              <a:xfrm>
                <a:off x="4545252" y="1905000"/>
                <a:ext cx="4299695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000000"/>
                    </a:solidFill>
                  </a:rPr>
                  <a:t>[</a:t>
                </a:r>
                <a:r>
                  <a:rPr lang="en-US" altLang="x-none">
                    <a:solidFill>
                      <a:srgbClr val="FF0000"/>
                    </a:solidFill>
                  </a:rPr>
                  <a:t>$1200, 1 iPhone order from </a:t>
                </a:r>
                <a:r>
                  <a:rPr lang="en-US" altLang="x-none" dirty="0" err="1">
                    <a:solidFill>
                      <a:srgbClr val="FF0000"/>
                    </a:solidFill>
                  </a:rPr>
                  <a:t>P</a:t>
                </a:r>
                <a:r>
                  <a:rPr lang="en-US" altLang="x-none" i="1" dirty="0" err="1">
                    <a:solidFill>
                      <a:srgbClr val="FF0000"/>
                    </a:solidFill>
                  </a:rPr>
                  <a:t>j</a:t>
                </a:r>
                <a:r>
                  <a:rPr lang="en-US" altLang="x-none" dirty="0">
                    <a:solidFill>
                      <a:srgbClr val="000000"/>
                    </a:solidFill>
                  </a:rPr>
                  <a:t>,</a:t>
                </a:r>
              </a:p>
              <a:p>
                <a:pPr eaLnBrk="1" hangingPunct="1"/>
                <a:r>
                  <a:rPr lang="en-US" altLang="x-none" dirty="0">
                    <a:solidFill>
                      <a:srgbClr val="000000"/>
                    </a:solidFill>
                  </a:rPr>
                  <a:t>100 iPhones]</a:t>
                </a:r>
              </a:p>
            </p:txBody>
          </p:sp>
          <p:sp>
            <p:nvSpPr>
              <p:cNvPr id="35847" name="TextBox 46"/>
              <p:cNvSpPr txBox="1">
                <a:spLocks noChangeArrowheads="1"/>
              </p:cNvSpPr>
              <p:nvPr/>
            </p:nvSpPr>
            <p:spPr bwMode="auto">
              <a:xfrm>
                <a:off x="4531130" y="5334000"/>
                <a:ext cx="1882215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[$101,</a:t>
                </a:r>
              </a:p>
              <a:p>
                <a:pPr eaLnBrk="1" hangingPunct="1"/>
                <a:r>
                  <a:rPr lang="en-US" altLang="x-none"/>
                  <a:t>50 Androids]</a:t>
                </a:r>
              </a:p>
            </p:txBody>
          </p:sp>
          <p:sp>
            <p:nvSpPr>
              <p:cNvPr id="35848" name="TextBox 47"/>
              <p:cNvSpPr txBox="1">
                <a:spLocks noChangeArrowheads="1"/>
              </p:cNvSpPr>
              <p:nvPr/>
            </p:nvSpPr>
            <p:spPr bwMode="auto">
              <a:xfrm>
                <a:off x="4419600" y="3276600"/>
                <a:ext cx="2895600" cy="615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FF0000"/>
                    </a:solidFill>
                  </a:rPr>
                  <a:t>[empty]</a:t>
                </a:r>
              </a:p>
            </p:txBody>
          </p:sp>
          <p:sp>
            <p:nvSpPr>
              <p:cNvPr id="35849" name="TextBox 49"/>
              <p:cNvSpPr txBox="1">
                <a:spLocks noChangeArrowheads="1"/>
              </p:cNvSpPr>
              <p:nvPr/>
            </p:nvSpPr>
            <p:spPr bwMode="auto">
              <a:xfrm>
                <a:off x="3657600" y="6559201"/>
                <a:ext cx="2801487" cy="615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[Global Snapshot 3]</a:t>
                </a:r>
              </a:p>
            </p:txBody>
          </p:sp>
        </p:grpSp>
        <p:sp>
          <p:nvSpPr>
            <p:cNvPr id="35844" name="TextBox 64"/>
            <p:cNvSpPr txBox="1">
              <a:spLocks noChangeArrowheads="1"/>
            </p:cNvSpPr>
            <p:nvPr/>
          </p:nvSpPr>
          <p:spPr bwMode="auto">
            <a:xfrm>
              <a:off x="555180" y="3657601"/>
              <a:ext cx="3657600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[$299, Order Android 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7890" name="Group 7"/>
          <p:cNvGrpSpPr>
            <a:grpSpLocks/>
          </p:cNvGrpSpPr>
          <p:nvPr/>
        </p:nvGrpSpPr>
        <p:grpSpPr bwMode="auto">
          <a:xfrm>
            <a:off x="402780" y="2286001"/>
            <a:ext cx="6912420" cy="3952645"/>
            <a:chOff x="402780" y="1905000"/>
            <a:chExt cx="6912420" cy="5269716"/>
          </a:xfrm>
        </p:grpSpPr>
        <p:sp>
          <p:nvSpPr>
            <p:cNvPr id="37891" name="TextBox 65"/>
            <p:cNvSpPr txBox="1">
              <a:spLocks noChangeArrowheads="1"/>
            </p:cNvSpPr>
            <p:nvPr/>
          </p:nvSpPr>
          <p:spPr bwMode="auto">
            <a:xfrm>
              <a:off x="402780" y="3657601"/>
              <a:ext cx="3810000" cy="258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/>
                <a:t>[</a:t>
              </a:r>
            </a:p>
            <a:p>
              <a:pPr eaLnBrk="1" hangingPunct="1"/>
              <a:r>
                <a:rPr lang="en-US" altLang="x-none" dirty="0"/>
                <a:t>($299, Order </a:t>
              </a:r>
              <a:r>
                <a:rPr lang="en-US" altLang="x-none" dirty="0" smtClean="0"/>
                <a:t>Android)</a:t>
              </a:r>
              <a:r>
                <a:rPr lang="en-US" altLang="x-none" dirty="0" smtClean="0">
                  <a:solidFill>
                    <a:srgbClr val="FF0000"/>
                  </a:solidFill>
                </a:rPr>
                <a:t>,</a:t>
              </a:r>
              <a:endParaRPr lang="en-US" altLang="x-none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x-none" dirty="0">
                  <a:solidFill>
                    <a:srgbClr val="FF0000"/>
                  </a:solidFill>
                </a:rPr>
                <a:t>(1 iPhone)</a:t>
              </a:r>
            </a:p>
            <a:p>
              <a:pPr eaLnBrk="1" hangingPunct="1"/>
              <a:r>
                <a:rPr lang="en-US" altLang="x-none" dirty="0"/>
                <a:t>]</a:t>
              </a:r>
            </a:p>
            <a:p>
              <a:pPr eaLnBrk="1" hangingPunct="1"/>
              <a:endParaRPr lang="en-US" altLang="x-none" dirty="0"/>
            </a:p>
          </p:txBody>
        </p:sp>
        <p:grpSp>
          <p:nvGrpSpPr>
            <p:cNvPr id="37892" name="Group 44"/>
            <p:cNvGrpSpPr>
              <a:grpSpLocks/>
            </p:cNvGrpSpPr>
            <p:nvPr/>
          </p:nvGrpSpPr>
          <p:grpSpPr bwMode="auto">
            <a:xfrm>
              <a:off x="3307658" y="1981194"/>
              <a:ext cx="1872801" cy="3968306"/>
              <a:chOff x="412058" y="1981194"/>
              <a:chExt cx="1872801" cy="3968306"/>
            </a:xfrm>
          </p:grpSpPr>
          <p:grpSp>
            <p:nvGrpSpPr>
              <p:cNvPr id="37897" name="Group 50"/>
              <p:cNvGrpSpPr>
                <a:grpSpLocks/>
              </p:cNvGrpSpPr>
              <p:nvPr/>
            </p:nvGrpSpPr>
            <p:grpSpPr bwMode="auto">
              <a:xfrm>
                <a:off x="990600" y="1981194"/>
                <a:ext cx="685800" cy="691706"/>
                <a:chOff x="1600200" y="1981194"/>
                <a:chExt cx="685800" cy="691706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600200" y="1981194"/>
                  <a:ext cx="68580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06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2"/>
                  <a:ext cx="457176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37898" name="Group 51"/>
              <p:cNvGrpSpPr>
                <a:grpSpLocks/>
              </p:cNvGrpSpPr>
              <p:nvPr/>
            </p:nvGrpSpPr>
            <p:grpSpPr bwMode="auto">
              <a:xfrm>
                <a:off x="990600" y="5257500"/>
                <a:ext cx="685800" cy="692000"/>
                <a:chOff x="1600200" y="1980900"/>
                <a:chExt cx="685800" cy="69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600200" y="1980900"/>
                  <a:ext cx="68580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04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1"/>
                  <a:ext cx="457176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53" name="Straight Arrow Connector 52"/>
              <p:cNvCxnSpPr>
                <a:stCxn id="59" idx="3"/>
                <a:endCxn id="57" idx="1"/>
              </p:cNvCxnSpPr>
              <p:nvPr/>
            </p:nvCxnSpPr>
            <p:spPr bwMode="auto">
              <a:xfrm>
                <a:off x="1090613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9" idx="5"/>
              </p:cNvCxnSpPr>
              <p:nvPr/>
            </p:nvCxnSpPr>
            <p:spPr bwMode="auto">
              <a:xfrm flipH="1" flipV="1">
                <a:off x="1576388" y="2567459"/>
                <a:ext cx="23812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01" name="TextBox 54"/>
              <p:cNvSpPr txBox="1">
                <a:spLocks noChangeArrowheads="1"/>
              </p:cNvSpPr>
              <p:nvPr/>
            </p:nvSpPr>
            <p:spPr bwMode="auto">
              <a:xfrm>
                <a:off x="412058" y="2590801"/>
                <a:ext cx="577401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37902" name="TextBox 55"/>
              <p:cNvSpPr txBox="1">
                <a:spLocks noChangeArrowheads="1"/>
              </p:cNvSpPr>
              <p:nvPr/>
            </p:nvSpPr>
            <p:spPr bwMode="auto">
              <a:xfrm>
                <a:off x="1707458" y="4876799"/>
                <a:ext cx="577401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37893" name="TextBox 45"/>
            <p:cNvSpPr txBox="1">
              <a:spLocks noChangeArrowheads="1"/>
            </p:cNvSpPr>
            <p:nvPr/>
          </p:nvSpPr>
          <p:spPr bwMode="auto">
            <a:xfrm>
              <a:off x="4470152" y="1905000"/>
              <a:ext cx="1697902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[$1200</a:t>
              </a:r>
              <a:r>
                <a:rPr lang="en-US" altLang="x-none">
                  <a:solidFill>
                    <a:srgbClr val="FF0000"/>
                  </a:solidFill>
                </a:rPr>
                <a:t>,</a:t>
              </a:r>
            </a:p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99</a:t>
              </a:r>
              <a:r>
                <a:rPr lang="en-US" altLang="x-none">
                  <a:solidFill>
                    <a:srgbClr val="000000"/>
                  </a:solidFill>
                </a:rPr>
                <a:t> iPhones]</a:t>
              </a:r>
            </a:p>
          </p:txBody>
        </p:sp>
        <p:sp>
          <p:nvSpPr>
            <p:cNvPr id="37894" name="TextBox 46"/>
            <p:cNvSpPr txBox="1">
              <a:spLocks noChangeArrowheads="1"/>
            </p:cNvSpPr>
            <p:nvPr/>
          </p:nvSpPr>
          <p:spPr bwMode="auto">
            <a:xfrm>
              <a:off x="4531123" y="5334000"/>
              <a:ext cx="1882247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[$101,</a:t>
              </a:r>
            </a:p>
            <a:p>
              <a:pPr eaLnBrk="1" hangingPunct="1"/>
              <a:r>
                <a:rPr lang="en-US" altLang="x-none"/>
                <a:t>50 Androids]</a:t>
              </a:r>
            </a:p>
          </p:txBody>
        </p:sp>
        <p:sp>
          <p:nvSpPr>
            <p:cNvPr id="37895" name="TextBox 49"/>
            <p:cNvSpPr txBox="1">
              <a:spLocks noChangeArrowheads="1"/>
            </p:cNvSpPr>
            <p:nvPr/>
          </p:nvSpPr>
          <p:spPr bwMode="auto">
            <a:xfrm>
              <a:off x="3657600" y="6559201"/>
              <a:ext cx="2801518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4]</a:t>
              </a:r>
            </a:p>
          </p:txBody>
        </p:sp>
        <p:sp>
          <p:nvSpPr>
            <p:cNvPr id="37896" name="TextBox 64"/>
            <p:cNvSpPr txBox="1">
              <a:spLocks noChangeArrowheads="1"/>
            </p:cNvSpPr>
            <p:nvPr/>
          </p:nvSpPr>
          <p:spPr bwMode="auto">
            <a:xfrm>
              <a:off x="4419600" y="3276600"/>
              <a:ext cx="2895600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9938" name="Group 7"/>
          <p:cNvGrpSpPr>
            <a:grpSpLocks/>
          </p:cNvGrpSpPr>
          <p:nvPr/>
        </p:nvGrpSpPr>
        <p:grpSpPr bwMode="auto">
          <a:xfrm>
            <a:off x="838200" y="2286001"/>
            <a:ext cx="7953168" cy="3952645"/>
            <a:chOff x="838200" y="1905000"/>
            <a:chExt cx="7953038" cy="5269716"/>
          </a:xfrm>
        </p:grpSpPr>
        <p:sp>
          <p:nvSpPr>
            <p:cNvPr id="39939" name="TextBox 65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3810000" cy="209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</a:t>
              </a:r>
            </a:p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(1 iPhone)</a:t>
              </a:r>
            </a:p>
            <a:p>
              <a:pPr eaLnBrk="1" hangingPunct="1"/>
              <a:r>
                <a:rPr lang="en-US" altLang="x-none"/>
                <a:t>]</a:t>
              </a:r>
            </a:p>
            <a:p>
              <a:pPr eaLnBrk="1" hangingPunct="1"/>
              <a:endParaRPr lang="en-US" altLang="x-none"/>
            </a:p>
          </p:txBody>
        </p:sp>
        <p:grpSp>
          <p:nvGrpSpPr>
            <p:cNvPr id="39940" name="Group 44"/>
            <p:cNvGrpSpPr>
              <a:grpSpLocks/>
            </p:cNvGrpSpPr>
            <p:nvPr/>
          </p:nvGrpSpPr>
          <p:grpSpPr bwMode="auto">
            <a:xfrm>
              <a:off x="3307659" y="1981194"/>
              <a:ext cx="1872793" cy="3968306"/>
              <a:chOff x="412059" y="1981194"/>
              <a:chExt cx="1872793" cy="3968306"/>
            </a:xfrm>
          </p:grpSpPr>
          <p:grpSp>
            <p:nvGrpSpPr>
              <p:cNvPr id="39945" name="Group 50"/>
              <p:cNvGrpSpPr>
                <a:grpSpLocks/>
              </p:cNvGrpSpPr>
              <p:nvPr/>
            </p:nvGrpSpPr>
            <p:grpSpPr bwMode="auto">
              <a:xfrm>
                <a:off x="990550" y="1981194"/>
                <a:ext cx="685789" cy="691706"/>
                <a:chOff x="1600150" y="1981194"/>
                <a:chExt cx="685789" cy="691706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600150" y="1981194"/>
                  <a:ext cx="685789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95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2"/>
                  <a:ext cx="457169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39946" name="Group 51"/>
              <p:cNvGrpSpPr>
                <a:grpSpLocks/>
              </p:cNvGrpSpPr>
              <p:nvPr/>
            </p:nvGrpSpPr>
            <p:grpSpPr bwMode="auto">
              <a:xfrm>
                <a:off x="990550" y="5257500"/>
                <a:ext cx="685789" cy="692000"/>
                <a:chOff x="1600150" y="1980900"/>
                <a:chExt cx="685789" cy="69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600150" y="1980900"/>
                  <a:ext cx="685789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952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1"/>
                  <a:ext cx="457169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53" name="Straight Arrow Connector 52"/>
              <p:cNvCxnSpPr>
                <a:stCxn id="59" idx="3"/>
                <a:endCxn id="57" idx="1"/>
              </p:cNvCxnSpPr>
              <p:nvPr/>
            </p:nvCxnSpPr>
            <p:spPr bwMode="auto">
              <a:xfrm>
                <a:off x="1090561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9" idx="5"/>
              </p:cNvCxnSpPr>
              <p:nvPr/>
            </p:nvCxnSpPr>
            <p:spPr bwMode="auto">
              <a:xfrm flipH="1" flipV="1">
                <a:off x="1576328" y="2567459"/>
                <a:ext cx="23812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49" name="TextBox 54"/>
              <p:cNvSpPr txBox="1">
                <a:spLocks noChangeArrowheads="1"/>
              </p:cNvSpPr>
              <p:nvPr/>
            </p:nvSpPr>
            <p:spPr bwMode="auto">
              <a:xfrm>
                <a:off x="412059" y="2590801"/>
                <a:ext cx="577391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39950" name="TextBox 55"/>
              <p:cNvSpPr txBox="1">
                <a:spLocks noChangeArrowheads="1"/>
              </p:cNvSpPr>
              <p:nvPr/>
            </p:nvSpPr>
            <p:spPr bwMode="auto">
              <a:xfrm>
                <a:off x="1707460" y="4876799"/>
                <a:ext cx="577392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39941" name="TextBox 45"/>
            <p:cNvSpPr txBox="1">
              <a:spLocks noChangeArrowheads="1"/>
            </p:cNvSpPr>
            <p:nvPr/>
          </p:nvSpPr>
          <p:spPr bwMode="auto">
            <a:xfrm>
              <a:off x="4470153" y="1905000"/>
              <a:ext cx="1697874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[$1200,</a:t>
              </a:r>
            </a:p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99 iPhones]</a:t>
              </a:r>
            </a:p>
          </p:txBody>
        </p:sp>
        <p:sp>
          <p:nvSpPr>
            <p:cNvPr id="39942" name="TextBox 46"/>
            <p:cNvSpPr txBox="1">
              <a:spLocks noChangeArrowheads="1"/>
            </p:cNvSpPr>
            <p:nvPr/>
          </p:nvSpPr>
          <p:spPr bwMode="auto">
            <a:xfrm>
              <a:off x="4461085" y="5334000"/>
              <a:ext cx="4330153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</a:t>
              </a:r>
              <a:r>
                <a:rPr lang="en-US" altLang="x-none">
                  <a:solidFill>
                    <a:srgbClr val="FF0000"/>
                  </a:solidFill>
                </a:rPr>
                <a:t>$400, 1 Android order from P</a:t>
              </a:r>
              <a:r>
                <a:rPr lang="en-US" altLang="x-none" i="1">
                  <a:solidFill>
                    <a:srgbClr val="FF0000"/>
                  </a:solidFill>
                </a:rPr>
                <a:t>i</a:t>
              </a:r>
              <a:r>
                <a:rPr lang="en-US" altLang="x-none"/>
                <a:t>,</a:t>
              </a:r>
            </a:p>
            <a:p>
              <a:pPr eaLnBrk="1" hangingPunct="1"/>
              <a:r>
                <a:rPr lang="en-US" altLang="x-none"/>
                <a:t>50 Androids]</a:t>
              </a:r>
            </a:p>
          </p:txBody>
        </p:sp>
        <p:sp>
          <p:nvSpPr>
            <p:cNvPr id="39943" name="TextBox 49"/>
            <p:cNvSpPr txBox="1">
              <a:spLocks noChangeArrowheads="1"/>
            </p:cNvSpPr>
            <p:nvPr/>
          </p:nvSpPr>
          <p:spPr bwMode="auto">
            <a:xfrm>
              <a:off x="3657600" y="6559201"/>
              <a:ext cx="2801488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5]</a:t>
              </a:r>
            </a:p>
          </p:txBody>
        </p:sp>
        <p:sp>
          <p:nvSpPr>
            <p:cNvPr id="39944" name="TextBox 64"/>
            <p:cNvSpPr txBox="1">
              <a:spLocks noChangeArrowheads="1"/>
            </p:cNvSpPr>
            <p:nvPr/>
          </p:nvSpPr>
          <p:spPr bwMode="auto">
            <a:xfrm>
              <a:off x="4419600" y="3276600"/>
              <a:ext cx="2895600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1986" name="Group 7"/>
          <p:cNvGrpSpPr>
            <a:grpSpLocks/>
          </p:cNvGrpSpPr>
          <p:nvPr/>
        </p:nvGrpSpPr>
        <p:grpSpPr bwMode="auto">
          <a:xfrm>
            <a:off x="838201" y="2286001"/>
            <a:ext cx="7953075" cy="3952645"/>
            <a:chOff x="838200" y="1905000"/>
            <a:chExt cx="7953337" cy="5269716"/>
          </a:xfrm>
        </p:grpSpPr>
        <p:sp>
          <p:nvSpPr>
            <p:cNvPr id="41988" name="TextBox 65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3810000" cy="1107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/>
                <a:t>                  </a:t>
              </a:r>
              <a:r>
                <a:rPr lang="en-US" altLang="x-none" dirty="0" smtClean="0"/>
                <a:t>[</a:t>
              </a:r>
              <a:r>
                <a:rPr lang="en-US" altLang="x-none" dirty="0">
                  <a:solidFill>
                    <a:srgbClr val="FF0000"/>
                  </a:solidFill>
                </a:rPr>
                <a:t>empty</a:t>
              </a:r>
              <a:r>
                <a:rPr lang="en-US" altLang="x-none" dirty="0"/>
                <a:t>]</a:t>
              </a:r>
            </a:p>
            <a:p>
              <a:pPr eaLnBrk="1" hangingPunct="1"/>
              <a:endParaRPr lang="en-US" altLang="x-none" dirty="0"/>
            </a:p>
          </p:txBody>
        </p:sp>
        <p:grpSp>
          <p:nvGrpSpPr>
            <p:cNvPr id="41989" name="Group 44"/>
            <p:cNvGrpSpPr>
              <a:grpSpLocks/>
            </p:cNvGrpSpPr>
            <p:nvPr/>
          </p:nvGrpSpPr>
          <p:grpSpPr bwMode="auto">
            <a:xfrm>
              <a:off x="3307675" y="1981194"/>
              <a:ext cx="1872820" cy="3968306"/>
              <a:chOff x="412075" y="1981194"/>
              <a:chExt cx="1872820" cy="3968306"/>
            </a:xfrm>
          </p:grpSpPr>
          <p:grpSp>
            <p:nvGrpSpPr>
              <p:cNvPr id="41994" name="Group 50"/>
              <p:cNvGrpSpPr>
                <a:grpSpLocks/>
              </p:cNvGrpSpPr>
              <p:nvPr/>
            </p:nvGrpSpPr>
            <p:grpSpPr bwMode="auto">
              <a:xfrm>
                <a:off x="990700" y="1981194"/>
                <a:ext cx="685823" cy="691706"/>
                <a:chOff x="1600300" y="1981194"/>
                <a:chExt cx="685823" cy="691706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600300" y="1981194"/>
                  <a:ext cx="685823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003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758315" y="2057402"/>
                  <a:ext cx="45719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41995" name="Group 51"/>
              <p:cNvGrpSpPr>
                <a:grpSpLocks/>
              </p:cNvGrpSpPr>
              <p:nvPr/>
            </p:nvGrpSpPr>
            <p:grpSpPr bwMode="auto">
              <a:xfrm>
                <a:off x="990700" y="5257500"/>
                <a:ext cx="685823" cy="692000"/>
                <a:chOff x="1600300" y="1980900"/>
                <a:chExt cx="685823" cy="69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600300" y="1980900"/>
                  <a:ext cx="685823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001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758315" y="2057401"/>
                  <a:ext cx="457191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53" name="Straight Arrow Connector 52"/>
              <p:cNvCxnSpPr>
                <a:stCxn id="59" idx="3"/>
                <a:endCxn id="57" idx="1"/>
              </p:cNvCxnSpPr>
              <p:nvPr/>
            </p:nvCxnSpPr>
            <p:spPr bwMode="auto">
              <a:xfrm>
                <a:off x="1090716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9" idx="5"/>
              </p:cNvCxnSpPr>
              <p:nvPr/>
            </p:nvCxnSpPr>
            <p:spPr bwMode="auto">
              <a:xfrm flipH="1" flipV="1">
                <a:off x="1576508" y="2567459"/>
                <a:ext cx="23813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98" name="TextBox 54"/>
              <p:cNvSpPr txBox="1">
                <a:spLocks noChangeArrowheads="1"/>
              </p:cNvSpPr>
              <p:nvPr/>
            </p:nvSpPr>
            <p:spPr bwMode="auto">
              <a:xfrm>
                <a:off x="412075" y="2590801"/>
                <a:ext cx="577420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41999" name="TextBox 55"/>
              <p:cNvSpPr txBox="1">
                <a:spLocks noChangeArrowheads="1"/>
              </p:cNvSpPr>
              <p:nvPr/>
            </p:nvSpPr>
            <p:spPr bwMode="auto">
              <a:xfrm>
                <a:off x="1707475" y="4876799"/>
                <a:ext cx="577420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41990" name="TextBox 45"/>
            <p:cNvSpPr txBox="1">
              <a:spLocks noChangeArrowheads="1"/>
            </p:cNvSpPr>
            <p:nvPr/>
          </p:nvSpPr>
          <p:spPr bwMode="auto">
            <a:xfrm>
              <a:off x="4470151" y="1905000"/>
              <a:ext cx="1697958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[$1200,</a:t>
              </a:r>
            </a:p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99 iPhones]</a:t>
              </a:r>
            </a:p>
          </p:txBody>
        </p:sp>
        <p:sp>
          <p:nvSpPr>
            <p:cNvPr id="41991" name="TextBox 46"/>
            <p:cNvSpPr txBox="1">
              <a:spLocks noChangeArrowheads="1"/>
            </p:cNvSpPr>
            <p:nvPr/>
          </p:nvSpPr>
          <p:spPr bwMode="auto">
            <a:xfrm>
              <a:off x="4461171" y="5334000"/>
              <a:ext cx="4330366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[$400, 1 Android order from P</a:t>
              </a:r>
              <a:r>
                <a:rPr lang="en-US" altLang="x-none" i="1"/>
                <a:t>i</a:t>
              </a:r>
              <a:r>
                <a:rPr lang="en-US" altLang="x-none"/>
                <a:t>,</a:t>
              </a:r>
            </a:p>
            <a:p>
              <a:pPr eaLnBrk="1" hangingPunct="1"/>
              <a:r>
                <a:rPr lang="en-US" altLang="x-none"/>
                <a:t>50 Androids</a:t>
              </a:r>
              <a:r>
                <a:rPr lang="en-US" altLang="x-none">
                  <a:solidFill>
                    <a:srgbClr val="FF0000"/>
                  </a:solidFill>
                </a:rPr>
                <a:t>, 1 iPhone</a:t>
              </a:r>
              <a:r>
                <a:rPr lang="en-US" altLang="x-none"/>
                <a:t>]</a:t>
              </a:r>
            </a:p>
          </p:txBody>
        </p:sp>
        <p:sp>
          <p:nvSpPr>
            <p:cNvPr id="41992" name="TextBox 49"/>
            <p:cNvSpPr txBox="1">
              <a:spLocks noChangeArrowheads="1"/>
            </p:cNvSpPr>
            <p:nvPr/>
          </p:nvSpPr>
          <p:spPr bwMode="auto">
            <a:xfrm>
              <a:off x="3657600" y="6559201"/>
              <a:ext cx="2801752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6]</a:t>
              </a:r>
            </a:p>
          </p:txBody>
        </p:sp>
        <p:sp>
          <p:nvSpPr>
            <p:cNvPr id="41993" name="TextBox 64"/>
            <p:cNvSpPr txBox="1">
              <a:spLocks noChangeArrowheads="1"/>
            </p:cNvSpPr>
            <p:nvPr/>
          </p:nvSpPr>
          <p:spPr bwMode="auto">
            <a:xfrm>
              <a:off x="4419600" y="3276600"/>
              <a:ext cx="2895600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24600" y="3886201"/>
            <a:ext cx="220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… and so on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3200" b="1" dirty="0">
                <a:ea typeface="ＭＳ Ｐゴシック" charset="-128"/>
                <a:cs typeface="MS PGothic" charset="-128"/>
              </a:rPr>
              <a:t>Whenever an event happens anywhere in the system, the global state changes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Process receives message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Process sends message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Process takes a step</a:t>
            </a:r>
          </a:p>
          <a:p>
            <a:endParaRPr lang="en-US" altLang="x-none" sz="3200" b="1" dirty="0" smtClean="0">
              <a:ea typeface="ＭＳ Ｐゴシック" charset="-128"/>
              <a:cs typeface="MS PGothic" charset="-128"/>
            </a:endParaRPr>
          </a:p>
          <a:p>
            <a:r>
              <a:rPr lang="en-US" altLang="x-none" sz="3200" b="1" dirty="0" smtClean="0">
                <a:ea typeface="ＭＳ Ｐゴシック" charset="-128"/>
                <a:cs typeface="MS PGothic" charset="-128"/>
              </a:rPr>
              <a:t>State 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to state movement </a:t>
            </a:r>
            <a:r>
              <a:rPr lang="en-US" altLang="x-none" sz="3200" b="1" u="sng" dirty="0">
                <a:ea typeface="ＭＳ Ｐゴシック" charset="-128"/>
                <a:cs typeface="MS PGothic" charset="-128"/>
              </a:rPr>
              <a:t>obeys causality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Next: Causal algorithm for Global Snapshot calculation</a:t>
            </a:r>
          </a:p>
          <a:p>
            <a:endParaRPr lang="en-US" altLang="x-none" sz="4000" dirty="0">
              <a:ea typeface="ＭＳ Ｐゴシック" charset="-128"/>
              <a:cs typeface="MS PGothic" charset="-128"/>
            </a:endParaRPr>
          </a:p>
        </p:txBody>
      </p:sp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Moving from State to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Today</a:t>
            </a:r>
            <a:endParaRPr lang="en-US" alt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Global snapshot of a distributed system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b="1" dirty="0" err="1" smtClean="0"/>
              <a:t>Chandy-Lamport’s</a:t>
            </a:r>
            <a:r>
              <a:rPr lang="en-US" altLang="en-US" sz="3200" b="1" dirty="0" smtClean="0"/>
              <a:t> algorithm</a:t>
            </a:r>
            <a:endParaRPr lang="en-US" altLang="en-US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/>
              <a:t>Gossip</a:t>
            </a:r>
            <a:endParaRPr lang="en-US" alt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  <a:defRPr/>
            </a:pPr>
            <a:r>
              <a:rPr lang="en-US" sz="3200" b="1" dirty="0" smtClean="0">
                <a:solidFill>
                  <a:schemeClr val="accent2"/>
                </a:solidFill>
                <a:cs typeface="ＭＳ Ｐゴシック" charset="0"/>
              </a:rPr>
              <a:t>Problem</a:t>
            </a:r>
            <a:r>
              <a:rPr lang="en-US" sz="3200" b="1" dirty="0">
                <a:solidFill>
                  <a:schemeClr val="accent2"/>
                </a:solidFill>
                <a:cs typeface="ＭＳ Ｐゴシック" charset="0"/>
              </a:rPr>
              <a:t>:</a:t>
            </a:r>
            <a:r>
              <a:rPr lang="en-US" sz="3200" b="1" dirty="0">
                <a:solidFill>
                  <a:schemeClr val="hlink"/>
                </a:solidFill>
                <a:cs typeface="ＭＳ Ｐゴシック" charset="0"/>
              </a:rPr>
              <a:t> </a:t>
            </a:r>
            <a:r>
              <a:rPr lang="en-US" sz="3200" b="1" dirty="0">
                <a:cs typeface="ＭＳ Ｐゴシック" charset="0"/>
              </a:rPr>
              <a:t>Record a global snapshot (state for each process, and state for each channel)</a:t>
            </a:r>
            <a:endParaRPr lang="en-US" sz="3200" b="1" dirty="0">
              <a:solidFill>
                <a:schemeClr val="bg2"/>
              </a:solidFill>
              <a:cs typeface="ＭＳ Ｐゴシック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sz="3200" b="1" i="1" dirty="0">
                <a:solidFill>
                  <a:srgbClr val="FF6600"/>
                </a:solidFill>
                <a:cs typeface="ＭＳ Ｐゴシック" charset="0"/>
              </a:rPr>
              <a:t>System Model</a:t>
            </a:r>
            <a:r>
              <a:rPr lang="en-US" sz="3200" b="1" i="1" dirty="0">
                <a:cs typeface="ＭＳ Ｐゴシック" charset="0"/>
              </a:rPr>
              <a:t>: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i="1" dirty="0">
                <a:ea typeface="ＭＳ Ｐゴシック" charset="0"/>
              </a:rPr>
              <a:t>N</a:t>
            </a:r>
            <a:r>
              <a:rPr lang="en-US" sz="2800" dirty="0">
                <a:ea typeface="ＭＳ Ｐゴシック" charset="0"/>
              </a:rPr>
              <a:t> processes in the system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There are two </a:t>
            </a:r>
            <a:r>
              <a:rPr lang="en-US" sz="2800" dirty="0" err="1">
                <a:ea typeface="ＭＳ Ｐゴシック" charset="0"/>
              </a:rPr>
              <a:t>uni</a:t>
            </a:r>
            <a:r>
              <a:rPr lang="en-US" sz="2800" dirty="0">
                <a:ea typeface="ＭＳ Ｐゴシック" charset="0"/>
              </a:rPr>
              <a:t>-directional communication channels between each ordered process </a:t>
            </a:r>
            <a:r>
              <a:rPr lang="en-US" sz="2800" dirty="0" smtClean="0">
                <a:ea typeface="ＭＳ Ｐゴシック" charset="0"/>
              </a:rPr>
              <a:t>pair </a:t>
            </a:r>
            <a:r>
              <a:rPr lang="en-US" sz="2800" dirty="0" err="1" smtClean="0">
                <a:ea typeface="ＭＳ Ｐゴシック" charset="0"/>
              </a:rPr>
              <a:t>P</a:t>
            </a:r>
            <a:r>
              <a:rPr lang="en-US" sz="2800" i="1" dirty="0" err="1" smtClean="0">
                <a:ea typeface="ＭＳ Ｐゴシック" charset="0"/>
              </a:rPr>
              <a:t>j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sym typeface="Wingdings" charset="0"/>
              </a:rPr>
              <a:t> P</a:t>
            </a:r>
            <a:r>
              <a:rPr lang="en-US" sz="2800" i="1" dirty="0">
                <a:ea typeface="ＭＳ Ｐゴシック" charset="0"/>
                <a:sym typeface="Wingdings" charset="0"/>
              </a:rPr>
              <a:t>i</a:t>
            </a:r>
            <a:r>
              <a:rPr lang="en-US" sz="2800" dirty="0">
                <a:ea typeface="ＭＳ Ｐゴシック" charset="0"/>
                <a:sym typeface="Wingdings" charset="0"/>
              </a:rPr>
              <a:t> and P</a:t>
            </a:r>
            <a:r>
              <a:rPr lang="en-US" sz="2800" i="1" dirty="0">
                <a:ea typeface="ＭＳ Ｐゴシック" charset="0"/>
                <a:sym typeface="Wingdings" charset="0"/>
              </a:rPr>
              <a:t>i</a:t>
            </a:r>
            <a:r>
              <a:rPr lang="en-US" sz="2800" dirty="0">
                <a:ea typeface="ＭＳ Ｐゴシック" charset="0"/>
                <a:sym typeface="Wingdings" charset="0"/>
              </a:rPr>
              <a:t>  </a:t>
            </a:r>
            <a:r>
              <a:rPr lang="en-US" sz="2800" dirty="0" err="1">
                <a:ea typeface="ＭＳ Ｐゴシック" charset="0"/>
                <a:sym typeface="Wingdings" charset="0"/>
              </a:rPr>
              <a:t>P</a:t>
            </a:r>
            <a:r>
              <a:rPr lang="en-US" sz="2800" i="1" dirty="0" err="1">
                <a:ea typeface="ＭＳ Ｐゴシック" charset="0"/>
                <a:sym typeface="Wingdings" charset="0"/>
              </a:rPr>
              <a:t>j</a:t>
            </a:r>
            <a:endParaRPr lang="en-US" sz="2800" dirty="0">
              <a:ea typeface="ＭＳ Ｐゴシック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Communication channels are FIFO-ordered </a:t>
            </a:r>
          </a:p>
          <a:p>
            <a:pPr lvl="2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First in First out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No failure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All messages arrive intact, and are not duplicated</a:t>
            </a:r>
          </a:p>
          <a:p>
            <a:pPr lvl="2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Other papers later relaxed some of these </a:t>
            </a:r>
            <a:r>
              <a:rPr lang="en-US" sz="2800" dirty="0" smtClean="0">
                <a:ea typeface="ＭＳ Ｐゴシック" charset="0"/>
              </a:rPr>
              <a:t>assumptions</a:t>
            </a:r>
            <a:endParaRPr lang="en-US" sz="32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System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Snapshot should not interfere with normal application actions, and it should not require application to stop sending messages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Each process is able to record its own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x-none" sz="2400" dirty="0">
                <a:ea typeface="MS PGothic" charset="-128"/>
                <a:cs typeface="MS PGothic" charset="-128"/>
              </a:rPr>
              <a:t>Process state: Application-defined state or, in the worst case: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x-none" sz="2400" dirty="0">
                <a:ea typeface="MS PGothic" charset="-128"/>
                <a:cs typeface="MS PGothic" charset="-128"/>
              </a:rPr>
              <a:t>its heap, registers, program counter, code, etc. (essentially the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coredump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state is collected in a distributed manner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Any process may initiate the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ja-JP" sz="2400" dirty="0">
                <a:ea typeface="MS PGothic" charset="-128"/>
                <a:cs typeface="MS PGothic" charset="-128"/>
              </a:rPr>
              <a:t>We’ll assume just one snapshot run for now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altLang="x-none" sz="2800" dirty="0">
              <a:ea typeface="ＭＳ Ｐゴシック" charset="-128"/>
              <a:cs typeface="MS PGothic" charset="-128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altLang="x-none" sz="2800" dirty="0">
              <a:ea typeface="ＭＳ Ｐゴシック" charset="-128"/>
              <a:cs typeface="MS PGothic" charset="-128"/>
              <a:sym typeface="Symbol" charset="2"/>
            </a:endParaRPr>
          </a:p>
          <a:p>
            <a:pPr>
              <a:lnSpc>
                <a:spcPct val="100000"/>
              </a:lnSpc>
            </a:pPr>
            <a:endParaRPr lang="en-US" altLang="x-none" sz="2800" dirty="0">
              <a:ea typeface="ＭＳ Ｐゴシック" charset="-128"/>
              <a:cs typeface="MS PGothic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dirty="0">
                <a:ea typeface="ＭＳ Ｐゴシック" charset="-128"/>
                <a:cs typeface="MS PGothic" charset="-128"/>
              </a:rPr>
              <a:t>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First: 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Initiator P</a:t>
            </a:r>
            <a:r>
              <a:rPr lang="en-US" altLang="x-none" sz="2800" b="1" i="1" dirty="0">
                <a:ea typeface="ＭＳ Ｐゴシック" charset="-128"/>
                <a:cs typeface="MS PGothic" charset="-128"/>
              </a:rPr>
              <a:t>i </a:t>
            </a:r>
            <a:r>
              <a:rPr lang="en-US" altLang="x-none" sz="2800" b="1" dirty="0">
                <a:solidFill>
                  <a:srgbClr val="0000FF"/>
                </a:solidFill>
                <a:ea typeface="ＭＳ Ｐゴシック" charset="-128"/>
                <a:cs typeface="MS PGothic" charset="-128"/>
              </a:rPr>
              <a:t>records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 its own state</a:t>
            </a:r>
          </a:p>
          <a:p>
            <a:r>
              <a:rPr lang="en-US" altLang="x-none" sz="2800" b="1" dirty="0">
                <a:ea typeface="ＭＳ Ｐゴシック" charset="-128"/>
                <a:cs typeface="MS PGothic" charset="-128"/>
              </a:rPr>
              <a:t>Initiator process creates special messages called </a:t>
            </a:r>
            <a:r>
              <a:rPr lang="en-US" altLang="en-US" sz="2800" b="1" dirty="0">
                <a:ea typeface="ＭＳ Ｐゴシック" charset="-128"/>
                <a:cs typeface="MS PGothic" charset="-128"/>
              </a:rPr>
              <a:t>“</a:t>
            </a:r>
            <a:r>
              <a:rPr lang="en-US" altLang="ja-JP" sz="2800" b="1" dirty="0">
                <a:solidFill>
                  <a:srgbClr val="FF6600"/>
                </a:solidFill>
                <a:ea typeface="ＭＳ Ｐゴシック" charset="-128"/>
                <a:cs typeface="MS PGothic" charset="-128"/>
              </a:rPr>
              <a:t>Marker</a:t>
            </a:r>
            <a:r>
              <a:rPr lang="en-US" altLang="en-US" sz="2800" b="1" dirty="0">
                <a:ea typeface="ＭＳ Ｐゴシック" charset="-128"/>
                <a:cs typeface="MS PGothic" charset="-128"/>
              </a:rPr>
              <a:t>”</a:t>
            </a:r>
            <a:r>
              <a:rPr lang="en-US" altLang="ja-JP" sz="2800" b="1" dirty="0">
                <a:ea typeface="ＭＳ Ｐゴシック" charset="-128"/>
                <a:cs typeface="MS PGothic" charset="-128"/>
              </a:rPr>
              <a:t> messages</a:t>
            </a:r>
          </a:p>
          <a:p>
            <a:pPr lvl="1"/>
            <a:r>
              <a:rPr lang="en-US" altLang="x-none" sz="2800" dirty="0">
                <a:ea typeface="MS PGothic" charset="-128"/>
                <a:cs typeface="MS PGothic" charset="-128"/>
              </a:rPr>
              <a:t>Not an application message, does not interfere with application </a:t>
            </a:r>
            <a:r>
              <a:rPr lang="en-US" altLang="x-none" sz="2800" dirty="0" smtClean="0">
                <a:ea typeface="MS PGothic" charset="-128"/>
                <a:cs typeface="MS PGothic" charset="-128"/>
              </a:rPr>
              <a:t>messages</a:t>
            </a:r>
          </a:p>
          <a:p>
            <a:endParaRPr lang="en-US" altLang="x-none" sz="2800" dirty="0">
              <a:ea typeface="MS PGothic" charset="-128"/>
              <a:cs typeface="MS PGothic" charset="-128"/>
            </a:endParaRPr>
          </a:p>
          <a:p>
            <a:pPr marL="285750" indent="-285750">
              <a:buFontTx/>
              <a:buChar char="•"/>
              <a:defRPr/>
            </a:pPr>
            <a:r>
              <a:rPr lang="en-US" sz="2800" b="1" dirty="0">
                <a:ea typeface="MS PGothic" charset="0"/>
                <a:cs typeface="MS PGothic" charset="0"/>
              </a:rPr>
              <a:t> for</a:t>
            </a:r>
            <a:r>
              <a:rPr lang="en-US" sz="2800" b="1" i="1" dirty="0">
                <a:ea typeface="MS PGothic" charset="0"/>
                <a:cs typeface="MS PGothic" charset="0"/>
              </a:rPr>
              <a:t> j=1 to N </a:t>
            </a:r>
            <a:r>
              <a:rPr lang="en-US" sz="2800" b="1" dirty="0">
                <a:ea typeface="MS PGothic" charset="0"/>
                <a:cs typeface="MS PGothic" charset="0"/>
              </a:rPr>
              <a:t>except </a:t>
            </a:r>
            <a:r>
              <a:rPr lang="en-US" sz="2800" b="1" i="1" dirty="0" err="1">
                <a:ea typeface="MS PGothic" charset="0"/>
                <a:cs typeface="MS PGothic" charset="0"/>
              </a:rPr>
              <a:t>i</a:t>
            </a:r>
            <a:endParaRPr lang="en-US" sz="2800" b="1" i="1" dirty="0">
              <a:ea typeface="MS PGothic" charset="0"/>
              <a:cs typeface="MS PGothic" charset="0"/>
            </a:endParaRPr>
          </a:p>
          <a:p>
            <a:pPr lvl="2">
              <a:defRPr/>
            </a:pPr>
            <a:r>
              <a:rPr lang="en-US" sz="2800" dirty="0">
                <a:ea typeface="MS PGothic" charset="0"/>
                <a:cs typeface="MS PGothic" charset="0"/>
              </a:rPr>
              <a:t>P</a:t>
            </a:r>
            <a:r>
              <a:rPr lang="en-US" sz="2800" i="1" dirty="0">
                <a:ea typeface="MS PGothic" charset="0"/>
                <a:cs typeface="MS PGothic" charset="0"/>
              </a:rPr>
              <a:t>i</a:t>
            </a:r>
            <a:r>
              <a:rPr lang="en-US" sz="2800" dirty="0">
                <a:ea typeface="MS PGothic" charset="0"/>
                <a:cs typeface="MS PGothic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ea typeface="MS PGothic" charset="0"/>
                <a:cs typeface="MS PGothic" charset="0"/>
              </a:rPr>
              <a:t>sends</a:t>
            </a:r>
            <a:r>
              <a:rPr lang="en-US" sz="2800" dirty="0">
                <a:ea typeface="MS PGothic" charset="0"/>
                <a:cs typeface="MS PGothic" charset="0"/>
              </a:rPr>
              <a:t> out a Marker message on outgoing channel </a:t>
            </a:r>
            <a:r>
              <a:rPr lang="en-US" sz="2800" dirty="0" err="1">
                <a:ea typeface="MS PGothic" charset="0"/>
                <a:cs typeface="MS PGothic" charset="0"/>
              </a:rPr>
              <a:t>C</a:t>
            </a:r>
            <a:r>
              <a:rPr lang="en-US" sz="2800" i="1" baseline="-25000" dirty="0" err="1">
                <a:ea typeface="MS PGothic" charset="0"/>
                <a:cs typeface="MS PGothic" charset="0"/>
              </a:rPr>
              <a:t>ij</a:t>
            </a:r>
            <a:r>
              <a:rPr lang="en-US" sz="2800" dirty="0">
                <a:ea typeface="MS PGothic" charset="0"/>
                <a:cs typeface="MS PGothic" charset="0"/>
              </a:rPr>
              <a:t> </a:t>
            </a:r>
            <a:endParaRPr lang="en-US" sz="2800" dirty="0">
              <a:solidFill>
                <a:srgbClr val="0000FF"/>
              </a:solidFill>
              <a:ea typeface="MS PGothic" charset="0"/>
              <a:cs typeface="MS PGothic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MS PGothic" charset="0"/>
                <a:cs typeface="MS PGothic" charset="0"/>
              </a:rPr>
              <a:t>(</a:t>
            </a:r>
            <a:r>
              <a:rPr lang="en-US" sz="2800" i="1" dirty="0">
                <a:ea typeface="MS PGothic" charset="0"/>
                <a:cs typeface="MS PGothic" charset="0"/>
              </a:rPr>
              <a:t>N-1</a:t>
            </a:r>
            <a:r>
              <a:rPr lang="en-US" sz="2800" dirty="0">
                <a:ea typeface="MS PGothic" charset="0"/>
                <a:cs typeface="MS PGothic" charset="0"/>
              </a:rPr>
              <a:t>) channels</a:t>
            </a:r>
          </a:p>
          <a:p>
            <a:pPr marL="285750" lvl="1">
              <a:buFont typeface="Arial"/>
              <a:buChar char="•"/>
              <a:defRPr/>
            </a:pPr>
            <a:r>
              <a:rPr lang="en-US" sz="2800" dirty="0">
                <a:solidFill>
                  <a:srgbClr val="FF9933"/>
                </a:solidFill>
                <a:ea typeface="MS PGothic" charset="0"/>
                <a:cs typeface="MS PGothic" charset="0"/>
              </a:rPr>
              <a:t>Starts recording </a:t>
            </a:r>
            <a:r>
              <a:rPr lang="en-US" sz="2800" dirty="0">
                <a:ea typeface="MS PGothic" charset="0"/>
                <a:cs typeface="MS PGothic" charset="0"/>
              </a:rPr>
              <a:t>the incoming messages on each of the incoming channels at P</a:t>
            </a:r>
            <a:r>
              <a:rPr lang="en-US" sz="2800" i="1" dirty="0">
                <a:ea typeface="MS PGothic" charset="0"/>
                <a:cs typeface="MS PGothic" charset="0"/>
              </a:rPr>
              <a:t>i</a:t>
            </a:r>
            <a:r>
              <a:rPr lang="en-US" sz="2800" dirty="0">
                <a:ea typeface="MS PGothic" charset="0"/>
                <a:cs typeface="MS PGothic" charset="0"/>
              </a:rPr>
              <a:t>:</a:t>
            </a:r>
            <a:r>
              <a:rPr lang="en-US" sz="2800" i="1" dirty="0">
                <a:ea typeface="MS PGothic" charset="0"/>
                <a:cs typeface="MS PGothic" charset="0"/>
              </a:rPr>
              <a:t> </a:t>
            </a:r>
            <a:r>
              <a:rPr lang="en-US" sz="2800" dirty="0" err="1">
                <a:ea typeface="MS PGothic" charset="0"/>
                <a:cs typeface="MS PGothic" charset="0"/>
              </a:rPr>
              <a:t>C</a:t>
            </a:r>
            <a:r>
              <a:rPr lang="en-US" sz="2800" i="1" baseline="-25000" dirty="0" err="1">
                <a:ea typeface="MS PGothic" charset="0"/>
                <a:cs typeface="MS PGothic" charset="0"/>
              </a:rPr>
              <a:t>ji</a:t>
            </a:r>
            <a:r>
              <a:rPr lang="en-US" sz="2800" dirty="0">
                <a:ea typeface="MS PGothic" charset="0"/>
                <a:cs typeface="MS PGothic" charset="0"/>
              </a:rPr>
              <a:t> (for</a:t>
            </a:r>
            <a:r>
              <a:rPr lang="en-US" sz="2800" i="1" dirty="0">
                <a:ea typeface="MS PGothic" charset="0"/>
                <a:cs typeface="MS PGothic" charset="0"/>
              </a:rPr>
              <a:t> j=1 to N </a:t>
            </a:r>
            <a:r>
              <a:rPr lang="en-US" sz="2800" dirty="0">
                <a:ea typeface="MS PGothic" charset="0"/>
                <a:cs typeface="MS PGothic" charset="0"/>
              </a:rPr>
              <a:t>except </a:t>
            </a:r>
            <a:r>
              <a:rPr lang="en-US" sz="2800" i="1" dirty="0" err="1">
                <a:ea typeface="MS PGothic" charset="0"/>
                <a:cs typeface="MS PGothic" charset="0"/>
              </a:rPr>
              <a:t>i</a:t>
            </a:r>
            <a:r>
              <a:rPr lang="en-US" sz="2800" dirty="0" smtClean="0">
                <a:ea typeface="MS PGothic" charset="0"/>
                <a:cs typeface="MS PGothic" charset="0"/>
              </a:rPr>
              <a:t>)</a:t>
            </a:r>
            <a:endParaRPr lang="en-US" sz="2800" dirty="0">
              <a:ea typeface="MS PGothic" charset="0"/>
              <a:cs typeface="MS PGothic" charset="0"/>
            </a:endParaRPr>
          </a:p>
        </p:txBody>
      </p:sp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</a:t>
            </a:r>
            <a:endParaRPr lang="en-US" alt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b="1" dirty="0" smtClean="0"/>
              <a:t>Global snapshot of a distributed system</a:t>
            </a:r>
            <a:endParaRPr lang="en-US" altLang="en-US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err="1" smtClean="0"/>
              <a:t>Chandy-Lamport’s</a:t>
            </a:r>
            <a:r>
              <a:rPr lang="en-US" altLang="en-US" sz="3200" dirty="0" smtClean="0"/>
              <a:t> algorithm</a:t>
            </a: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/>
              <a:t>Gossip</a:t>
            </a:r>
            <a:endParaRPr lang="en-US" alt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Whenever a process P</a:t>
            </a:r>
            <a:r>
              <a:rPr lang="en-US" altLang="x-none" sz="2800" b="1" i="1" dirty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 receives a Marker message on an incoming channel </a:t>
            </a:r>
            <a:r>
              <a:rPr lang="en-US" altLang="x-none" sz="2800" b="1" dirty="0" err="1">
                <a:ea typeface="ＭＳ Ｐゴシック" charset="-128"/>
                <a:cs typeface="MS PGothic" charset="-128"/>
              </a:rPr>
              <a:t>C</a:t>
            </a:r>
            <a:r>
              <a:rPr lang="en-US" altLang="x-none" sz="2800" b="1" i="1" baseline="-25000" dirty="0" err="1">
                <a:ea typeface="ＭＳ Ｐゴシック" charset="-128"/>
                <a:cs typeface="MS PGothic" charset="-128"/>
              </a:rPr>
              <a:t>ki</a:t>
            </a:r>
            <a:endParaRPr lang="en-US" altLang="x-none" sz="2800" b="1" i="1" dirty="0">
              <a:ea typeface="ＭＳ Ｐゴシック" charset="-128"/>
              <a:cs typeface="MS PGothic" charset="-128"/>
            </a:endParaRPr>
          </a:p>
          <a:p>
            <a:pPr marL="0" indent="0"/>
            <a:r>
              <a:rPr lang="en-US" altLang="x-none" sz="2800" b="1" dirty="0">
                <a:ea typeface="ＭＳ Ｐゴシック" charset="-128"/>
                <a:cs typeface="MS PGothic" charset="-128"/>
              </a:rPr>
              <a:t> if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(this is the first Marker P</a:t>
            </a:r>
            <a:r>
              <a:rPr lang="en-US" altLang="x-none" sz="2800" i="1" dirty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is seeing) </a:t>
            </a:r>
          </a:p>
          <a:p>
            <a:pPr lvl="1"/>
            <a:r>
              <a:rPr lang="en-US" altLang="x-none" sz="2400" dirty="0">
                <a:ea typeface="MS PGothic" charset="-128"/>
                <a:cs typeface="MS PGothic" charset="-128"/>
              </a:rPr>
              <a:t>P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</a:t>
            </a:r>
            <a:r>
              <a:rPr lang="en-US" altLang="x-none" sz="2400" dirty="0">
                <a:solidFill>
                  <a:srgbClr val="3333CC"/>
                </a:solidFill>
                <a:ea typeface="MS PGothic" charset="-128"/>
                <a:cs typeface="MS PGothic" charset="-128"/>
              </a:rPr>
              <a:t>records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its own state first</a:t>
            </a:r>
          </a:p>
          <a:p>
            <a:pPr lvl="1"/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Marks the state of channel </a:t>
            </a:r>
            <a:r>
              <a:rPr lang="en-US" altLang="x-none" sz="2400" dirty="0" err="1">
                <a:solidFill>
                  <a:srgbClr val="FF9933"/>
                </a:solidFill>
                <a:ea typeface="MS PGothic" charset="-128"/>
                <a:cs typeface="MS PGothic" charset="-128"/>
              </a:rPr>
              <a:t>C</a:t>
            </a:r>
            <a:r>
              <a:rPr lang="en-US" altLang="x-none" sz="2400" baseline="-25000" dirty="0" err="1">
                <a:solidFill>
                  <a:srgbClr val="FF9933"/>
                </a:solidFill>
                <a:ea typeface="MS PGothic" charset="-128"/>
                <a:cs typeface="MS PGothic" charset="-128"/>
              </a:rPr>
              <a:t>ki</a:t>
            </a:r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 as </a:t>
            </a:r>
            <a:r>
              <a:rPr lang="en-US" altLang="en-US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“</a:t>
            </a:r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empty”</a:t>
            </a:r>
          </a:p>
          <a:p>
            <a:pPr lvl="1"/>
            <a:r>
              <a:rPr lang="en-US" altLang="x-none" sz="2400" dirty="0" smtClean="0">
                <a:ea typeface="MS PGothic" charset="-128"/>
                <a:cs typeface="MS PGothic" charset="-128"/>
              </a:rPr>
              <a:t>for</a:t>
            </a:r>
            <a:r>
              <a:rPr lang="en-US" altLang="x-none" sz="2400" i="1" dirty="0" smtClean="0">
                <a:ea typeface="MS PGothic" charset="-128"/>
                <a:cs typeface="MS PGothic" charset="-128"/>
              </a:rPr>
              <a:t> j=1 to N </a:t>
            </a:r>
            <a:r>
              <a:rPr lang="en-US" altLang="x-none" sz="2400" dirty="0" smtClean="0">
                <a:ea typeface="MS PGothic" charset="-128"/>
                <a:cs typeface="MS PGothic" charset="-128"/>
              </a:rPr>
              <a:t>except </a:t>
            </a:r>
            <a:r>
              <a:rPr lang="en-US" altLang="x-none" sz="2400" i="1" dirty="0" err="1" smtClean="0">
                <a:ea typeface="MS PGothic" charset="-128"/>
                <a:cs typeface="MS PGothic" charset="-128"/>
              </a:rPr>
              <a:t>i</a:t>
            </a:r>
            <a:endParaRPr lang="en-US" altLang="x-none" sz="2400" i="1" dirty="0" smtClean="0">
              <a:ea typeface="MS PGothic" charset="-128"/>
              <a:cs typeface="MS PGothic" charset="-128"/>
            </a:endParaRPr>
          </a:p>
          <a:p>
            <a:pPr lvl="2"/>
            <a:r>
              <a:rPr lang="en-US" altLang="x-none" sz="2400" dirty="0" smtClean="0">
                <a:ea typeface="MS PGothic" charset="-128"/>
                <a:cs typeface="MS PGothic" charset="-128"/>
              </a:rPr>
              <a:t>P</a:t>
            </a:r>
            <a:r>
              <a:rPr lang="en-US" altLang="x-none" sz="2400" i="1" dirty="0" smtClean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 smtClean="0">
                <a:ea typeface="MS PGothic" charset="-128"/>
                <a:cs typeface="MS PGothic" charset="-128"/>
              </a:rPr>
              <a:t> </a:t>
            </a:r>
            <a:r>
              <a:rPr lang="en-US" altLang="x-none" sz="2400" dirty="0">
                <a:solidFill>
                  <a:srgbClr val="3333CC"/>
                </a:solidFill>
                <a:ea typeface="MS PGothic" charset="-128"/>
                <a:cs typeface="MS PGothic" charset="-128"/>
              </a:rPr>
              <a:t>sends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out a Marker message on outgoing channel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ij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</a:t>
            </a:r>
          </a:p>
          <a:p>
            <a:pPr lvl="1"/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Starts recording 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the incoming messages on each of the incoming channels at P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: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ji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(for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 j=1 to N 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except </a:t>
            </a:r>
            <a:r>
              <a:rPr lang="en-US" altLang="x-none" sz="2400" i="1" dirty="0" err="1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and 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k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)</a:t>
            </a:r>
          </a:p>
          <a:p>
            <a:pPr marL="0" indent="0"/>
            <a:r>
              <a:rPr lang="en-US" altLang="x-none" sz="2800" b="1" dirty="0">
                <a:ea typeface="ＭＳ Ｐゴシック" charset="-128"/>
                <a:cs typeface="MS PGothic" charset="-128"/>
              </a:rPr>
              <a:t>  else // already seen a Marker message</a:t>
            </a:r>
          </a:p>
          <a:p>
            <a:pPr lvl="1"/>
            <a:r>
              <a:rPr lang="en-US" altLang="x-none" sz="2400" dirty="0">
                <a:solidFill>
                  <a:srgbClr val="3333CC"/>
                </a:solidFill>
                <a:ea typeface="MS PGothic" charset="-128"/>
                <a:cs typeface="MS PGothic" charset="-128"/>
              </a:rPr>
              <a:t>Mark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the state of channel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ki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as all the messages that have arrived on it </a:t>
            </a:r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since recording was turned on for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ki</a:t>
            </a:r>
            <a:endParaRPr lang="en-US" altLang="x-none" sz="2400" dirty="0">
              <a:solidFill>
                <a:srgbClr val="FF9933"/>
              </a:solidFill>
              <a:ea typeface="MS PGothic" charset="-128"/>
              <a:cs typeface="MS PGothic" charset="-128"/>
            </a:endParaRPr>
          </a:p>
          <a:p>
            <a:pPr marL="0" indent="0">
              <a:buNone/>
            </a:pPr>
            <a:endParaRPr lang="en-US" altLang="x-none" sz="2800" dirty="0">
              <a:ea typeface="ＭＳ Ｐゴシック" charset="-128"/>
              <a:cs typeface="MS PGothic" charset="-128"/>
            </a:endParaRPr>
          </a:p>
          <a:p>
            <a:pPr lvl="1"/>
            <a:endParaRPr lang="en-US" altLang="x-none" sz="2800" dirty="0">
              <a:ea typeface="MS PGothic" charset="-128"/>
              <a:cs typeface="MS PGothic" charset="-128"/>
            </a:endParaRPr>
          </a:p>
          <a:p>
            <a:pPr marL="0" indent="0"/>
            <a:endParaRPr lang="en-US" altLang="x-none" sz="2800" dirty="0">
              <a:ea typeface="ＭＳ Ｐゴシック" charset="-128"/>
              <a:cs typeface="MS PGothic" charset="-128"/>
            </a:endParaRPr>
          </a:p>
        </p:txBody>
      </p:sp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 Algorithm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The algorithm terminates when</a:t>
            </a:r>
          </a:p>
          <a:p>
            <a:pPr>
              <a:defRPr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All processes have received a Marker</a:t>
            </a:r>
          </a:p>
          <a:p>
            <a:pPr lvl="1">
              <a:defRPr/>
            </a:pPr>
            <a:r>
              <a:rPr lang="en-US" sz="2800" dirty="0">
                <a:ea typeface="ＭＳ Ｐゴシック" pitchFamily="-111" charset="-128"/>
              </a:rPr>
              <a:t>To record their own state</a:t>
            </a:r>
          </a:p>
          <a:p>
            <a:pPr>
              <a:defRPr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All processes have received a Marker on all the (</a:t>
            </a:r>
            <a:r>
              <a:rPr lang="en-US" sz="2800" i="1" dirty="0">
                <a:ea typeface="ＭＳ Ｐゴシック" pitchFamily="-111" charset="-128"/>
                <a:cs typeface="ＭＳ Ｐゴシック" pitchFamily="-111" charset="-128"/>
              </a:rPr>
              <a:t>N-1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) incoming channels at each</a:t>
            </a:r>
          </a:p>
          <a:p>
            <a:pPr lvl="1">
              <a:defRPr/>
            </a:pPr>
            <a:r>
              <a:rPr lang="en-US" sz="2800" dirty="0">
                <a:ea typeface="ＭＳ Ｐゴシック" pitchFamily="-111" charset="-128"/>
              </a:rPr>
              <a:t>To record the state of all channels</a:t>
            </a:r>
          </a:p>
          <a:p>
            <a:pPr marL="0" indent="0">
              <a:buNone/>
              <a:defRPr/>
            </a:pPr>
            <a:endParaRPr lang="en-US" sz="28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Then, (if needed), a central server collects all these partial state pieces to obtain the full global snapshot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Chandy-Lamport</a:t>
            </a:r>
            <a:r>
              <a:rPr lang="en-US" dirty="0"/>
              <a:t> Global Snapshot Algorithm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Group 10"/>
          <p:cNvGrpSpPr>
            <a:grpSpLocks/>
          </p:cNvGrpSpPr>
          <p:nvPr/>
        </p:nvGrpSpPr>
        <p:grpSpPr bwMode="auto">
          <a:xfrm>
            <a:off x="144210" y="2000250"/>
            <a:ext cx="8466390" cy="4077599"/>
            <a:chOff x="144210" y="1524000"/>
            <a:chExt cx="8466390" cy="5436312"/>
          </a:xfrm>
        </p:grpSpPr>
        <p:grpSp>
          <p:nvGrpSpPr>
            <p:cNvPr id="56326" name="Group 29"/>
            <p:cNvGrpSpPr>
              <a:grpSpLocks/>
            </p:cNvGrpSpPr>
            <p:nvPr/>
          </p:nvGrpSpPr>
          <p:grpSpPr bwMode="auto">
            <a:xfrm>
              <a:off x="144210" y="1524000"/>
              <a:ext cx="8466390" cy="3739959"/>
              <a:chOff x="144210" y="1524000"/>
              <a:chExt cx="8466390" cy="3739648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400" y="2057308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14400" y="3504860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36" name="TextBox 6"/>
              <p:cNvSpPr txBox="1">
                <a:spLocks noChangeArrowheads="1"/>
              </p:cNvSpPr>
              <p:nvPr/>
            </p:nvSpPr>
            <p:spPr bwMode="auto">
              <a:xfrm>
                <a:off x="144210" y="32004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P2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7239000" y="2057308"/>
                <a:ext cx="914400" cy="2895103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38" name="TextBox 9"/>
              <p:cNvSpPr txBox="1">
                <a:spLocks noChangeArrowheads="1"/>
              </p:cNvSpPr>
              <p:nvPr/>
            </p:nvSpPr>
            <p:spPr bwMode="auto">
              <a:xfrm>
                <a:off x="7727880" y="2362200"/>
                <a:ext cx="82086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/>
                  <a:t>Time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V="1">
                <a:off x="2362200" y="3504860"/>
                <a:ext cx="1295400" cy="144755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600" y="2057308"/>
                <a:ext cx="685800" cy="144755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6000" y="2057308"/>
                <a:ext cx="517525" cy="144331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42" name="TextBox 24"/>
              <p:cNvSpPr txBox="1">
                <a:spLocks noChangeArrowheads="1"/>
              </p:cNvSpPr>
              <p:nvPr/>
            </p:nvSpPr>
            <p:spPr bwMode="auto">
              <a:xfrm>
                <a:off x="144210" y="18288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600" y="4952411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44" name="TextBox 26"/>
              <p:cNvSpPr txBox="1">
                <a:spLocks noChangeArrowheads="1"/>
              </p:cNvSpPr>
              <p:nvPr/>
            </p:nvSpPr>
            <p:spPr bwMode="auto">
              <a:xfrm>
                <a:off x="144210" y="46482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800" y="1966308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800" y="1981122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9200" y="4876225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48" name="TextBox 50"/>
              <p:cNvSpPr txBox="1">
                <a:spLocks noChangeArrowheads="1"/>
              </p:cNvSpPr>
              <p:nvPr/>
            </p:nvSpPr>
            <p:spPr bwMode="auto">
              <a:xfrm>
                <a:off x="990600" y="1524000"/>
                <a:ext cx="6934200" cy="1107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b="0" dirty="0"/>
                  <a:t>A      B                                  C                   D        E                          		</a:t>
                </a:r>
              </a:p>
            </p:txBody>
          </p:sp>
          <p:sp>
            <p:nvSpPr>
              <p:cNvPr id="56349" name="TextBox 51"/>
              <p:cNvSpPr txBox="1">
                <a:spLocks noChangeArrowheads="1"/>
              </p:cNvSpPr>
              <p:nvPr/>
            </p:nvSpPr>
            <p:spPr bwMode="auto">
              <a:xfrm>
                <a:off x="304800" y="2967038"/>
                <a:ext cx="6934200" cy="61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b="0" dirty="0"/>
                  <a:t>            E             F                          G</a:t>
                </a:r>
              </a:p>
            </p:txBody>
          </p:sp>
          <p:sp>
            <p:nvSpPr>
              <p:cNvPr id="56350" name="TextBox 52"/>
              <p:cNvSpPr txBox="1">
                <a:spLocks noChangeArrowheads="1"/>
              </p:cNvSpPr>
              <p:nvPr/>
            </p:nvSpPr>
            <p:spPr bwMode="auto">
              <a:xfrm>
                <a:off x="1524000" y="4419600"/>
                <a:ext cx="6934200" cy="615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b="0"/>
                  <a:t>        H                                I                                          J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4876800" y="5817413"/>
              <a:ext cx="3481572" cy="1142899"/>
              <a:chOff x="4876800" y="5817413"/>
              <a:chExt cx="3481572" cy="1142899"/>
            </a:xfrm>
          </p:grpSpPr>
          <p:grpSp>
            <p:nvGrpSpPr>
              <p:cNvPr id="56328" name="Group 6"/>
              <p:cNvGrpSpPr>
                <a:grpSpLocks/>
              </p:cNvGrpSpPr>
              <p:nvPr/>
            </p:nvGrpSpPr>
            <p:grpSpPr bwMode="auto">
              <a:xfrm>
                <a:off x="4876800" y="5817413"/>
                <a:ext cx="3429000" cy="1142899"/>
                <a:chOff x="4876800" y="5817413"/>
                <a:chExt cx="3429000" cy="1142899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5105400" y="6655541"/>
                  <a:ext cx="609600" cy="0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332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5764543" y="6330600"/>
                  <a:ext cx="1279516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i="1"/>
                    <a:t>Message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76800" y="5817413"/>
                  <a:ext cx="3429000" cy="11428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 bwMode="auto">
              <a:xfrm>
                <a:off x="5257800" y="6122186"/>
                <a:ext cx="152400" cy="1523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30" name="TextBox 39"/>
              <p:cNvSpPr txBox="1">
                <a:spLocks noChangeArrowheads="1"/>
              </p:cNvSpPr>
              <p:nvPr/>
            </p:nvSpPr>
            <p:spPr bwMode="auto">
              <a:xfrm>
                <a:off x="5764543" y="5873399"/>
                <a:ext cx="2593829" cy="615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 dirty="0"/>
                  <a:t>Instruction or Step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7705" y="203747"/>
            <a:ext cx="5854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P1 is Initiator: 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Record local state S1,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Send out markers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Turn on recording on channels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21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31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71800" y="1895580"/>
            <a:ext cx="336480" cy="50472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0668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7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3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4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19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2" name="TextBox 24"/>
          <p:cNvSpPr txBox="1">
            <a:spLocks noChangeArrowheads="1"/>
          </p:cNvSpPr>
          <p:nvPr/>
        </p:nvSpPr>
        <p:spPr bwMode="auto">
          <a:xfrm>
            <a:off x="2589593" y="4743451"/>
            <a:ext cx="60210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>
                <a:solidFill>
                  <a:schemeClr val="accent2"/>
                </a:solidFill>
                <a:latin typeface="+mn-lt"/>
              </a:rPr>
              <a:t>First Marker!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own state as 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Mark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state as empty 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Turn on recording on other incoming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Send out Markers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2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98" name="Straight Arrow Connector 97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8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29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3143250"/>
            <a:ext cx="762000" cy="14287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4648200" y="3714750"/>
            <a:ext cx="1524000" cy="8572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47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0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2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1" name="TextBox 28"/>
          <p:cNvSpPr txBox="1">
            <a:spLocks noChangeArrowheads="1"/>
          </p:cNvSpPr>
          <p:nvPr/>
        </p:nvSpPr>
        <p:spPr bwMode="auto">
          <a:xfrm>
            <a:off x="5495639" y="1261588"/>
            <a:ext cx="37112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chemeClr val="accent2"/>
                </a:solidFill>
                <a:latin typeface="+mn-lt"/>
              </a:rPr>
              <a:t>Duplicate Marker!</a:t>
            </a:r>
          </a:p>
          <a:p>
            <a:pPr algn="l"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State of channel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flipV="1">
            <a:off x="4648200" y="3714750"/>
            <a:ext cx="1524000" cy="8572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2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2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63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1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5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7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0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2" name="TextBox 35"/>
          <p:cNvSpPr txBox="1">
            <a:spLocks noChangeArrowheads="1"/>
          </p:cNvSpPr>
          <p:nvPr/>
        </p:nvSpPr>
        <p:spPr bwMode="auto">
          <a:xfrm>
            <a:off x="5798787" y="4541838"/>
            <a:ext cx="33459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First Marker!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Record own state as S2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Mark </a:t>
            </a:r>
            <a:r>
              <a:rPr lang="en-US" altLang="x-none" sz="2000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sz="2000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sz="2000" b="0" i="1" baseline="-25000" dirty="0">
                <a:latin typeface="+mn-lt"/>
              </a:rPr>
              <a:t> </a:t>
            </a: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state as empty 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Turn on recording on </a:t>
            </a:r>
            <a:r>
              <a:rPr lang="en-US" altLang="x-none" sz="2000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sz="2000" b="0" i="1" baseline="-25000" dirty="0">
                <a:solidFill>
                  <a:srgbClr val="3333CC"/>
                </a:solidFill>
                <a:latin typeface="+mn-lt"/>
              </a:rPr>
              <a:t>12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Send out Markers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611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0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baseline="-25000" dirty="0">
              <a:solidFill>
                <a:srgbClr val="3333CC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659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74" name="TextBox 57"/>
          <p:cNvSpPr txBox="1">
            <a:spLocks noChangeArrowheads="1"/>
          </p:cNvSpPr>
          <p:nvPr/>
        </p:nvSpPr>
        <p:spPr bwMode="auto">
          <a:xfrm>
            <a:off x="7432074" y="4743450"/>
            <a:ext cx="17427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Duplicate! 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sz="2000" b="0" i="1" baseline="-25000" dirty="0">
                <a:solidFill>
                  <a:srgbClr val="3333CC"/>
                </a:solidFill>
                <a:latin typeface="+mn-lt"/>
              </a:rPr>
              <a:t>12</a:t>
            </a:r>
            <a:r>
              <a:rPr lang="en-US" altLang="x-none" sz="2000" b="0" i="1" baseline="-25000" dirty="0">
                <a:latin typeface="+mn-lt"/>
              </a:rPr>
              <a:t> </a:t>
            </a: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sz="2000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sz="20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55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strike="sngStrike" baseline="-250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58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-1" charset="0"/>
              <a:buChar char="•"/>
            </a:pPr>
            <a:r>
              <a:rPr lang="en-US" sz="3200" dirty="0"/>
              <a:t>Let’s think of this as a picture of </a:t>
            </a:r>
            <a:r>
              <a:rPr lang="en-US" sz="3200" dirty="0" smtClean="0"/>
              <a:t>all servers and their states comprising a distributed system</a:t>
            </a:r>
          </a:p>
          <a:p>
            <a:endParaRPr lang="en-US" sz="3200" dirty="0" smtClean="0"/>
          </a:p>
          <a:p>
            <a:r>
              <a:rPr lang="en-US" sz="3200" dirty="0" smtClean="0"/>
              <a:t>How do you calculate a “global snapshot” in a distributed system?</a:t>
            </a:r>
          </a:p>
          <a:p>
            <a:endParaRPr lang="en-US" sz="3200" dirty="0"/>
          </a:p>
          <a:p>
            <a:r>
              <a:rPr lang="en-US" sz="3200" dirty="0" smtClean="0"/>
              <a:t>What does a “global snapshot” even mean?</a:t>
            </a:r>
          </a:p>
          <a:p>
            <a:endParaRPr lang="en-US" sz="3200" dirty="0"/>
          </a:p>
          <a:p>
            <a:r>
              <a:rPr lang="en-US" sz="3200" dirty="0" smtClean="0"/>
              <a:t>Why is the ability to obtain a “global snapshot” important?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snapshot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707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7086600" y="1560192"/>
            <a:ext cx="379616" cy="78295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24" name="TextBox 59"/>
          <p:cNvSpPr txBox="1">
            <a:spLocks noChangeArrowheads="1"/>
          </p:cNvSpPr>
          <p:nvPr/>
        </p:nvSpPr>
        <p:spPr bwMode="auto">
          <a:xfrm>
            <a:off x="5353445" y="685261"/>
            <a:ext cx="3845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Duplicate! 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55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strike="sngStrike" baseline="-250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60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755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H="1">
            <a:off x="7086600" y="1714500"/>
            <a:ext cx="304800" cy="6286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6875859" y="4572001"/>
            <a:ext cx="363141" cy="1543346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74" name="TextBox 61"/>
          <p:cNvSpPr txBox="1">
            <a:spLocks noChangeArrowheads="1"/>
          </p:cNvSpPr>
          <p:nvPr/>
        </p:nvSpPr>
        <p:spPr bwMode="auto">
          <a:xfrm>
            <a:off x="6555600" y="6024211"/>
            <a:ext cx="19014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Duplicate!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353445" y="685261"/>
            <a:ext cx="3845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endParaRPr lang="en-US" altLang="x-none" b="0" dirty="0" smtClean="0">
              <a:solidFill>
                <a:schemeClr val="accent2"/>
              </a:solidFill>
              <a:latin typeface="+mn-lt"/>
            </a:endParaRPr>
          </a:p>
          <a:p>
            <a:pPr algn="l" eaLnBrk="1" hangingPunct="1">
              <a:buFontTx/>
              <a:buChar char="•"/>
            </a:pP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583560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baseline="-250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67" name="TextBox 24"/>
          <p:cNvSpPr txBox="1">
            <a:spLocks noChangeArrowheads="1"/>
          </p:cNvSpPr>
          <p:nvPr/>
        </p:nvSpPr>
        <p:spPr bwMode="auto">
          <a:xfrm>
            <a:off x="389520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strike="sngStrike" baseline="-25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803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26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28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32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34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07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12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H="1">
            <a:off x="7086600" y="1714500"/>
            <a:ext cx="304800" cy="6286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7010400" y="4572000"/>
            <a:ext cx="228600" cy="9715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22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1066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 has terminated</a:t>
            </a:r>
            <a:endParaRPr lang="en-US" dirty="0"/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smtClean="0">
                <a:solidFill>
                  <a:schemeClr val="accent2"/>
                </a:solidFill>
                <a:latin typeface="+mn-lt"/>
              </a:rPr>
              <a:t>S1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851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6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6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7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7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95601" y="17145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sz="2000" b="0">
                <a:solidFill>
                  <a:schemeClr val="accent2"/>
                </a:solidFill>
              </a:rPr>
              <a:t>S1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6722" y="4743450"/>
            <a:ext cx="1863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S3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13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06000" y="1670400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016" y="4572001"/>
            <a:ext cx="1863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S2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32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</a:t>
            </a:r>
            <a:r>
              <a:rPr lang="en-US" sz="2400" b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&lt; </a:t>
            </a:r>
            <a:r>
              <a:rPr lang="en-US" sz="2400" b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86065" y="4572001"/>
            <a:ext cx="1401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&gt;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6000" y="1191600"/>
            <a:ext cx="34996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21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&lt;message G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D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7866" y="5429250"/>
            <a:ext cx="1401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23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&gt;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106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Collect the </a:t>
            </a:r>
            <a:r>
              <a:rPr lang="en-US" dirty="0" smtClean="0"/>
              <a:t>global snapshot pieces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5 0.03747 L -0.27473 0.6037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1 0.06759 L -0.52726 0.6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27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3 0.07407 L -0.47795 0.6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61198 0.099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8" y="49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0.10347 L -0.60347 0.0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3967 0.1108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55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1 -0.06273 L -0.53681 -0.018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9" grpId="0"/>
      <p:bldP spid="36" grpId="0"/>
      <p:bldP spid="58" grpId="0"/>
      <p:bldP spid="60" grpId="0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Snapshot calculated </a:t>
            </a:r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by </a:t>
            </a:r>
            <a:r>
              <a:rPr lang="en-US" altLang="x-none" sz="2800" b="1" dirty="0" err="1" smtClean="0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 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algorithm </a:t>
            </a:r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is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 </a:t>
            </a:r>
            <a:r>
              <a:rPr lang="en-US" altLang="x-none" sz="2800" b="1" u="sng" dirty="0" smtClean="0">
                <a:ea typeface="ＭＳ Ｐゴシック" charset="-128"/>
                <a:cs typeface="MS PGothic" charset="-128"/>
              </a:rPr>
              <a:t>causally </a:t>
            </a:r>
            <a:r>
              <a:rPr lang="en-US" altLang="x-none" sz="2800" b="1" u="sng" dirty="0">
                <a:ea typeface="ＭＳ Ｐゴシック" charset="-128"/>
                <a:cs typeface="MS PGothic" charset="-128"/>
              </a:rPr>
              <a:t>correct</a:t>
            </a:r>
          </a:p>
          <a:p>
            <a:pPr lvl="1">
              <a:lnSpc>
                <a:spcPct val="100000"/>
              </a:lnSpc>
            </a:pPr>
            <a:r>
              <a:rPr lang="en-US" altLang="x-none" sz="2800" dirty="0">
                <a:ea typeface="MS PGothic" charset="-128"/>
                <a:cs typeface="MS PGothic" charset="-128"/>
              </a:rPr>
              <a:t>What?</a:t>
            </a:r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latin typeface="+mn-lt"/>
                <a:ea typeface="ＭＳ Ｐゴシック" charset="-128"/>
                <a:cs typeface="MS PGothic" charset="-128"/>
              </a:rPr>
              <a:t>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3200" b="1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Cut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 = time frontier at each process and at each channel</a:t>
            </a:r>
          </a:p>
          <a:p>
            <a:pPr>
              <a:lnSpc>
                <a:spcPct val="100000"/>
              </a:lnSpc>
            </a:pPr>
            <a:r>
              <a:rPr lang="en-US" altLang="x-none" sz="3200" b="1" dirty="0">
                <a:ea typeface="ＭＳ Ｐゴシック" charset="-128"/>
                <a:cs typeface="MS PGothic" charset="-128"/>
              </a:rPr>
              <a:t>Events at the process/channel that happen before the cut are </a:t>
            </a:r>
            <a:r>
              <a:rPr lang="en-US" altLang="en-US" sz="3200" b="1" dirty="0">
                <a:ea typeface="ＭＳ Ｐゴシック" charset="-128"/>
                <a:cs typeface="MS PGothic" charset="-128"/>
              </a:rPr>
              <a:t>“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in the cut</a:t>
            </a:r>
            <a:r>
              <a:rPr lang="en-US" altLang="en-US" sz="3200" b="1" dirty="0">
                <a:ea typeface="ＭＳ Ｐゴシック" charset="-128"/>
                <a:cs typeface="MS PGothic" charset="-128"/>
              </a:rPr>
              <a:t>”</a:t>
            </a:r>
            <a:endParaRPr lang="en-US" altLang="x-none" sz="3200" b="1" dirty="0">
              <a:ea typeface="ＭＳ Ｐゴシック" charset="-128"/>
              <a:cs typeface="MS PGothic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x-none" sz="2800" dirty="0">
                <a:ea typeface="MS PGothic" charset="-128"/>
                <a:cs typeface="MS PGothic" charset="-128"/>
              </a:rPr>
              <a:t>And happening after the cut are 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“</a:t>
            </a:r>
            <a:r>
              <a:rPr lang="en-US" altLang="x-none" sz="2800" dirty="0">
                <a:ea typeface="MS PGothic" charset="-128"/>
                <a:cs typeface="MS PGothic" charset="-128"/>
              </a:rPr>
              <a:t>out of the cut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”</a:t>
            </a:r>
            <a:endParaRPr lang="en-US" altLang="x-none" sz="2800" dirty="0">
              <a:ea typeface="MS PGothic" charset="-128"/>
              <a:cs typeface="MS PGothic" charset="-128"/>
            </a:endParaRPr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3200" dirty="0" smtClean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Consistent </a:t>
            </a:r>
            <a:r>
              <a:rPr lang="en-US" sz="3200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Cut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lang="en-US" sz="3200" dirty="0" smtClean="0">
                <a:ea typeface="ＭＳ Ｐゴシック" pitchFamily="-111" charset="-128"/>
                <a:cs typeface="ＭＳ Ｐゴシック" pitchFamily="-111" charset="-128"/>
              </a:rPr>
              <a:t>a 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cut that obeys causality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 smtClean="0">
                <a:ea typeface="ＭＳ Ｐゴシック" pitchFamily="-111" charset="-128"/>
                <a:cs typeface="ＭＳ Ｐゴシック" pitchFamily="-111" charset="-128"/>
              </a:rPr>
              <a:t>Cut 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C is a consistent cut if and only if:</a:t>
            </a:r>
          </a:p>
          <a:p>
            <a:pPr marL="514350" lvl="1" indent="0">
              <a:lnSpc>
                <a:spcPct val="100000"/>
              </a:lnSpc>
              <a:buNone/>
              <a:defRPr/>
            </a:pPr>
            <a:r>
              <a:rPr lang="en-US" sz="3200" dirty="0">
                <a:ea typeface="ＭＳ Ｐゴシック" pitchFamily="-111" charset="-128"/>
                <a:sym typeface="Symbol" charset="0"/>
              </a:rPr>
              <a:t>for (each pair of events e, f in the system)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ea typeface="ＭＳ Ｐゴシック" pitchFamily="-111" charset="-128"/>
                <a:sym typeface="Symbol" charset="0"/>
              </a:rPr>
              <a:t>Such that event e is in the cut C, and if f </a:t>
            </a:r>
            <a:r>
              <a:rPr lang="en-US" altLang="en-US" sz="3200" dirty="0" smtClean="0">
                <a:sym typeface="Wingdings"/>
              </a:rPr>
              <a:t></a:t>
            </a:r>
            <a:r>
              <a:rPr lang="en-US" sz="3200" dirty="0" smtClean="0">
                <a:ea typeface="ＭＳ Ｐゴシック" pitchFamily="-111" charset="-128"/>
                <a:sym typeface="Symbol" charset="0"/>
              </a:rPr>
              <a:t> </a:t>
            </a:r>
            <a:r>
              <a:rPr lang="en-US" sz="3200" dirty="0">
                <a:ea typeface="ＭＳ Ｐゴシック" pitchFamily="-111" charset="-128"/>
                <a:sym typeface="Symbol" charset="0"/>
              </a:rPr>
              <a:t>e (f happens-before e)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>
                <a:ea typeface="ＭＳ Ｐゴシック" pitchFamily="-111" charset="-128"/>
                <a:sym typeface="Symbol" charset="0"/>
              </a:rPr>
              <a:t>Then: Event f is also in the cut C</a:t>
            </a:r>
            <a:endParaRPr lang="en-US" sz="3200" dirty="0">
              <a:ea typeface="ＭＳ Ｐゴシック" pitchFamily="-111" charset="-128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sz="4000" dirty="0">
                <a:ea typeface="ＭＳ Ｐゴシック" charset="-128"/>
                <a:cs typeface="MS PGothic" charset="-128"/>
              </a:rPr>
              <a:t>Consistent Cuts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Example</a:t>
            </a:r>
          </a:p>
        </p:txBody>
      </p:sp>
      <p:grpSp>
        <p:nvGrpSpPr>
          <p:cNvPr id="87043" name="Group 2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1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3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7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9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" name="Curved Connector 3"/>
          <p:cNvCxnSpPr>
            <a:cxnSpLocks noChangeShapeType="1"/>
          </p:cNvCxnSpPr>
          <p:nvPr/>
        </p:nvCxnSpPr>
        <p:spPr bwMode="auto">
          <a:xfrm rot="5400000">
            <a:off x="1809750" y="3219450"/>
            <a:ext cx="2628900" cy="7620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TextBox 6"/>
          <p:cNvSpPr txBox="1">
            <a:spLocks noChangeArrowheads="1"/>
          </p:cNvSpPr>
          <p:nvPr/>
        </p:nvSpPr>
        <p:spPr bwMode="auto">
          <a:xfrm>
            <a:off x="2263276" y="5086351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rgbClr val="008000"/>
                </a:solidFill>
                <a:latin typeface="+mn-lt"/>
              </a:rPr>
              <a:t>Consistent Cut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389562" y="2001826"/>
            <a:ext cx="1570385" cy="2982925"/>
          </a:xfrm>
          <a:custGeom>
            <a:avLst/>
            <a:gdLst>
              <a:gd name="T0" fmla="*/ 434434 w 1607226"/>
              <a:gd name="T1" fmla="*/ 79081 h 3744998"/>
              <a:gd name="T2" fmla="*/ 1549166 w 1607226"/>
              <a:gd name="T3" fmla="*/ 42960 h 3744998"/>
              <a:gd name="T4" fmla="*/ 1292906 w 1607226"/>
              <a:gd name="T5" fmla="*/ 599227 h 3744998"/>
              <a:gd name="T6" fmla="*/ 37230 w 1607226"/>
              <a:gd name="T7" fmla="*/ 830403 h 3744998"/>
              <a:gd name="T8" fmla="*/ 306304 w 1607226"/>
              <a:gd name="T9" fmla="*/ 2109097 h 3744998"/>
              <a:gd name="T10" fmla="*/ 306304 w 1607226"/>
              <a:gd name="T11" fmla="*/ 2109097 h 3744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434983 w 1571046"/>
              <a:gd name="connsiteY0" fmla="*/ 353286 h 3957865"/>
              <a:gd name="connsiteX1" fmla="*/ 1507561 w 1571046"/>
              <a:gd name="connsiteY1" fmla="*/ 37669 h 3957865"/>
              <a:gd name="connsiteX2" fmla="*/ 1294538 w 1571046"/>
              <a:gd name="connsiteY2" fmla="*/ 1276879 h 3957865"/>
              <a:gd name="connsiteX3" fmla="*/ 37278 w 1571046"/>
              <a:gd name="connsiteY3" fmla="*/ 1687365 h 3957865"/>
              <a:gd name="connsiteX4" fmla="*/ 306691 w 1571046"/>
              <a:gd name="connsiteY4" fmla="*/ 3957865 h 3957865"/>
              <a:gd name="connsiteX0" fmla="*/ 434983 w 1571046"/>
              <a:gd name="connsiteY0" fmla="*/ 371060 h 3975639"/>
              <a:gd name="connsiteX1" fmla="*/ 1507561 w 1571046"/>
              <a:gd name="connsiteY1" fmla="*/ 55443 h 3975639"/>
              <a:gd name="connsiteX2" fmla="*/ 1294538 w 1571046"/>
              <a:gd name="connsiteY2" fmla="*/ 1294653 h 3975639"/>
              <a:gd name="connsiteX3" fmla="*/ 37278 w 1571046"/>
              <a:gd name="connsiteY3" fmla="*/ 1705139 h 3975639"/>
              <a:gd name="connsiteX4" fmla="*/ 306691 w 1571046"/>
              <a:gd name="connsiteY4" fmla="*/ 3975639 h 39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046" h="3975639">
                <a:moveTo>
                  <a:pt x="434983" y="371060"/>
                </a:moveTo>
                <a:cubicBezTo>
                  <a:pt x="892381" y="87923"/>
                  <a:pt x="1364302" y="-98489"/>
                  <a:pt x="1507561" y="55443"/>
                </a:cubicBezTo>
                <a:cubicBezTo>
                  <a:pt x="1650820" y="209375"/>
                  <a:pt x="1539585" y="1019704"/>
                  <a:pt x="1294538" y="1294653"/>
                </a:cubicBezTo>
                <a:cubicBezTo>
                  <a:pt x="1049491" y="1569602"/>
                  <a:pt x="201919" y="1258308"/>
                  <a:pt x="37278" y="1705139"/>
                </a:cubicBezTo>
                <a:cubicBezTo>
                  <a:pt x="-127363" y="2151970"/>
                  <a:pt x="306691" y="3975639"/>
                  <a:pt x="306691" y="397563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7047" name="TextBox 31"/>
          <p:cNvSpPr txBox="1">
            <a:spLocks noChangeArrowheads="1"/>
          </p:cNvSpPr>
          <p:nvPr/>
        </p:nvSpPr>
        <p:spPr bwMode="auto">
          <a:xfrm>
            <a:off x="4932072" y="5029201"/>
            <a:ext cx="3802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FF0000"/>
                </a:solidFill>
                <a:latin typeface="+mn-lt"/>
              </a:rPr>
              <a:t>Inconsistent Cut</a:t>
            </a:r>
          </a:p>
          <a:p>
            <a:pPr eaLnBrk="1" hangingPunct="1"/>
            <a:r>
              <a:rPr lang="en-US" altLang="x-none" b="0">
                <a:solidFill>
                  <a:srgbClr val="FF0000"/>
                </a:solidFill>
                <a:latin typeface="+mn-lt"/>
              </a:rPr>
              <a:t>G </a:t>
            </a:r>
            <a:r>
              <a:rPr lang="en-US" altLang="x-none" b="0">
                <a:solidFill>
                  <a:srgbClr val="FF0000"/>
                </a:solidFill>
                <a:latin typeface="+mn-lt"/>
                <a:sym typeface="Wingdings" charset="2"/>
              </a:rPr>
              <a:t> D, but only D is in cut</a:t>
            </a:r>
            <a:endParaRPr lang="en-US" altLang="x-none" b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2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3"/>
          <p:cNvGrpSpPr>
            <a:grpSpLocks/>
          </p:cNvGrpSpPr>
          <p:nvPr/>
        </p:nvGrpSpPr>
        <p:grpSpPr bwMode="auto">
          <a:xfrm>
            <a:off x="144203" y="1714500"/>
            <a:ext cx="8466398" cy="3829050"/>
            <a:chOff x="144202" y="1143222"/>
            <a:chExt cx="8465974" cy="5103952"/>
          </a:xfrm>
        </p:grpSpPr>
        <p:grpSp>
          <p:nvGrpSpPr>
            <p:cNvPr id="89092" name="Group 29"/>
            <p:cNvGrpSpPr>
              <a:grpSpLocks/>
            </p:cNvGrpSpPr>
            <p:nvPr/>
          </p:nvGrpSpPr>
          <p:grpSpPr bwMode="auto">
            <a:xfrm>
              <a:off x="144202" y="1828800"/>
              <a:ext cx="8465974" cy="3434780"/>
              <a:chOff x="144202" y="1828800"/>
              <a:chExt cx="8465974" cy="3434780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14362" y="2057362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362" y="3504752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09" name="TextBox 6"/>
              <p:cNvSpPr txBox="1">
                <a:spLocks noChangeArrowheads="1"/>
              </p:cNvSpPr>
              <p:nvPr/>
            </p:nvSpPr>
            <p:spPr bwMode="auto">
              <a:xfrm>
                <a:off x="144202" y="3200401"/>
                <a:ext cx="526080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P2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38645" y="2057362"/>
                <a:ext cx="914354" cy="289477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11" name="TextBox 9"/>
              <p:cNvSpPr txBox="1">
                <a:spLocks noChangeArrowheads="1"/>
              </p:cNvSpPr>
              <p:nvPr/>
            </p:nvSpPr>
            <p:spPr bwMode="auto">
              <a:xfrm>
                <a:off x="7727865" y="2362200"/>
                <a:ext cx="820825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/>
                  <a:t>Time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2362089" y="3504752"/>
                <a:ext cx="1295335" cy="144738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501" y="2057362"/>
                <a:ext cx="685766" cy="144738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5702" y="2057362"/>
                <a:ext cx="517499" cy="144315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15" name="TextBox 24"/>
              <p:cNvSpPr txBox="1">
                <a:spLocks noChangeArrowheads="1"/>
              </p:cNvSpPr>
              <p:nvPr/>
            </p:nvSpPr>
            <p:spPr bwMode="auto">
              <a:xfrm>
                <a:off x="144202" y="1828800"/>
                <a:ext cx="526080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558" y="4952141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17" name="TextBox 26"/>
              <p:cNvSpPr txBox="1">
                <a:spLocks noChangeArrowheads="1"/>
              </p:cNvSpPr>
              <p:nvPr/>
            </p:nvSpPr>
            <p:spPr bwMode="auto">
              <a:xfrm>
                <a:off x="144202" y="4648201"/>
                <a:ext cx="526080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735" y="1966372"/>
                <a:ext cx="152392" cy="152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563" y="1981184"/>
                <a:ext cx="152392" cy="152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8956" y="4875963"/>
                <a:ext cx="152392" cy="152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 bwMode="auto">
            <a:xfrm flipV="1">
              <a:off x="2971659" y="1752649"/>
              <a:ext cx="152392" cy="30471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4266994" y="4952141"/>
              <a:ext cx="304785" cy="30471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5790918" y="1600292"/>
              <a:ext cx="152392" cy="30471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6552879" y="3504752"/>
              <a:ext cx="0" cy="1523568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7086253" y="3580930"/>
              <a:ext cx="761962" cy="167592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flipH="1">
              <a:off x="7086253" y="1143222"/>
              <a:ext cx="304785" cy="837962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7010056" y="4952141"/>
              <a:ext cx="228589" cy="1295033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0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Our Global Snapshot Example … </a:t>
            </a: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1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smtClean="0">
                <a:solidFill>
                  <a:schemeClr val="accent2"/>
                </a:solidFill>
                <a:latin typeface="+mn-lt"/>
              </a:rPr>
              <a:t>S1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dirty="0">
                <a:latin typeface="+mn-lt"/>
                <a:ea typeface="ＭＳ Ｐゴシック" charset="-128"/>
                <a:cs typeface="MS PGothic" charset="-128"/>
              </a:rPr>
              <a:t>… is causally correct</a:t>
            </a:r>
          </a:p>
        </p:txBody>
      </p:sp>
      <p:grpSp>
        <p:nvGrpSpPr>
          <p:cNvPr id="91142" name="Group 3"/>
          <p:cNvGrpSpPr>
            <a:grpSpLocks/>
          </p:cNvGrpSpPr>
          <p:nvPr/>
        </p:nvGrpSpPr>
        <p:grpSpPr bwMode="auto">
          <a:xfrm>
            <a:off x="144203" y="1714500"/>
            <a:ext cx="8466398" cy="3886201"/>
            <a:chOff x="144202" y="1143175"/>
            <a:chExt cx="8465974" cy="5179538"/>
          </a:xfrm>
        </p:grpSpPr>
        <p:grpSp>
          <p:nvGrpSpPr>
            <p:cNvPr id="91145" name="Group 29"/>
            <p:cNvGrpSpPr>
              <a:grpSpLocks/>
            </p:cNvGrpSpPr>
            <p:nvPr/>
          </p:nvGrpSpPr>
          <p:grpSpPr bwMode="auto">
            <a:xfrm>
              <a:off x="144202" y="1828799"/>
              <a:ext cx="8465974" cy="3434710"/>
              <a:chOff x="144202" y="1828799"/>
              <a:chExt cx="8465974" cy="3434710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14362" y="2057212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362" y="3504435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0" name="TextBox 6"/>
              <p:cNvSpPr txBox="1">
                <a:spLocks noChangeArrowheads="1"/>
              </p:cNvSpPr>
              <p:nvPr/>
            </p:nvSpPr>
            <p:spPr bwMode="auto">
              <a:xfrm>
                <a:off x="144202" y="3200401"/>
                <a:ext cx="526080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P2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38645" y="2057212"/>
                <a:ext cx="914354" cy="289444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2" name="TextBox 9"/>
              <p:cNvSpPr txBox="1">
                <a:spLocks noChangeArrowheads="1"/>
              </p:cNvSpPr>
              <p:nvPr/>
            </p:nvSpPr>
            <p:spPr bwMode="auto">
              <a:xfrm>
                <a:off x="7727865" y="2362200"/>
                <a:ext cx="820825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/>
                  <a:t>Time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2362089" y="3504435"/>
                <a:ext cx="1295335" cy="1447224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501" y="2057212"/>
                <a:ext cx="685766" cy="1447224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5702" y="2057212"/>
                <a:ext cx="517499" cy="1442992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6" name="TextBox 24"/>
              <p:cNvSpPr txBox="1">
                <a:spLocks noChangeArrowheads="1"/>
              </p:cNvSpPr>
              <p:nvPr/>
            </p:nvSpPr>
            <p:spPr bwMode="auto">
              <a:xfrm>
                <a:off x="144202" y="1828799"/>
                <a:ext cx="526080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558" y="4951659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8" name="TextBox 26"/>
              <p:cNvSpPr txBox="1">
                <a:spLocks noChangeArrowheads="1"/>
              </p:cNvSpPr>
              <p:nvPr/>
            </p:nvSpPr>
            <p:spPr bwMode="auto">
              <a:xfrm>
                <a:off x="144202" y="4648201"/>
                <a:ext cx="526080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735" y="1966232"/>
                <a:ext cx="152392" cy="152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563" y="1981042"/>
                <a:ext cx="152392" cy="152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8956" y="4875490"/>
                <a:ext cx="152392" cy="152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 bwMode="auto">
            <a:xfrm flipV="1">
              <a:off x="2971659" y="1752533"/>
              <a:ext cx="152392" cy="304679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4266994" y="4951659"/>
              <a:ext cx="304785" cy="304679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5790918" y="1600193"/>
              <a:ext cx="152392" cy="304679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6552879" y="3504435"/>
              <a:ext cx="0" cy="152339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7086253" y="3580605"/>
              <a:ext cx="761962" cy="1675733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flipH="1">
              <a:off x="7086253" y="1143175"/>
              <a:ext cx="304785" cy="837866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7010056" y="4951659"/>
              <a:ext cx="228589" cy="1294885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438285" y="1566340"/>
              <a:ext cx="4157455" cy="4756373"/>
            </a:xfrm>
            <a:custGeom>
              <a:avLst/>
              <a:gdLst>
                <a:gd name="T0" fmla="*/ 49894 w 4157844"/>
                <a:gd name="T1" fmla="*/ 0 h 4759071"/>
                <a:gd name="T2" fmla="*/ 473147 w 4157844"/>
                <a:gd name="T3" fmla="*/ 486906 h 4759071"/>
                <a:gd name="T4" fmla="*/ 3474394 w 4157844"/>
                <a:gd name="T5" fmla="*/ 1140385 h 4759071"/>
                <a:gd name="T6" fmla="*/ 4141338 w 4157844"/>
                <a:gd name="T7" fmla="*/ 1896370 h 4759071"/>
                <a:gd name="T8" fmla="*/ 3089618 w 4157844"/>
                <a:gd name="T9" fmla="*/ 2908623 h 4759071"/>
                <a:gd name="T10" fmla="*/ 2050725 w 4157844"/>
                <a:gd name="T11" fmla="*/ 3382716 h 4759071"/>
                <a:gd name="T12" fmla="*/ 1152916 w 4157844"/>
                <a:gd name="T13" fmla="*/ 4753741 h 47590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connsiteX0" fmla="*/ 49907 w 4157844"/>
                <a:gd name="connsiteY0" fmla="*/ 0 h 4759071"/>
                <a:gd name="connsiteX1" fmla="*/ 473270 w 4157844"/>
                <a:gd name="connsiteY1" fmla="*/ 487452 h 4759071"/>
                <a:gd name="connsiteX2" fmla="*/ 3475299 w 4157844"/>
                <a:gd name="connsiteY2" fmla="*/ 1141664 h 4759071"/>
                <a:gd name="connsiteX3" fmla="*/ 4142416 w 4157844"/>
                <a:gd name="connsiteY3" fmla="*/ 1898497 h 4759071"/>
                <a:gd name="connsiteX4" fmla="*/ 3090423 w 4157844"/>
                <a:gd name="connsiteY4" fmla="*/ 2911884 h 4759071"/>
                <a:gd name="connsiteX5" fmla="*/ 1848050 w 4157844"/>
                <a:gd name="connsiteY5" fmla="*/ 3425219 h 4759071"/>
                <a:gd name="connsiteX6" fmla="*/ 1153216 w 4157844"/>
                <a:gd name="connsiteY6" fmla="*/ 4759071 h 4759071"/>
                <a:gd name="connsiteX0" fmla="*/ 49907 w 4157844"/>
                <a:gd name="connsiteY0" fmla="*/ 0 h 4759071"/>
                <a:gd name="connsiteX1" fmla="*/ 473270 w 4157844"/>
                <a:gd name="connsiteY1" fmla="*/ 487452 h 4759071"/>
                <a:gd name="connsiteX2" fmla="*/ 3475299 w 4157844"/>
                <a:gd name="connsiteY2" fmla="*/ 1141664 h 4759071"/>
                <a:gd name="connsiteX3" fmla="*/ 4142416 w 4157844"/>
                <a:gd name="connsiteY3" fmla="*/ 1898497 h 4759071"/>
                <a:gd name="connsiteX4" fmla="*/ 3090423 w 4157844"/>
                <a:gd name="connsiteY4" fmla="*/ 2911884 h 4759071"/>
                <a:gd name="connsiteX5" fmla="*/ 1848050 w 4157844"/>
                <a:gd name="connsiteY5" fmla="*/ 3425219 h 4759071"/>
                <a:gd name="connsiteX6" fmla="*/ 1051612 w 4157844"/>
                <a:gd name="connsiteY6" fmla="*/ 4759071 h 475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844" h="4759071">
                  <a:moveTo>
                    <a:pt x="49907" y="0"/>
                  </a:moveTo>
                  <a:cubicBezTo>
                    <a:pt x="-23861" y="148587"/>
                    <a:pt x="-97629" y="297175"/>
                    <a:pt x="473270" y="487452"/>
                  </a:cubicBezTo>
                  <a:cubicBezTo>
                    <a:pt x="1044169" y="677729"/>
                    <a:pt x="2863775" y="906490"/>
                    <a:pt x="3475299" y="1141664"/>
                  </a:cubicBezTo>
                  <a:cubicBezTo>
                    <a:pt x="4086823" y="1376838"/>
                    <a:pt x="4206562" y="1603460"/>
                    <a:pt x="4142416" y="1898497"/>
                  </a:cubicBezTo>
                  <a:cubicBezTo>
                    <a:pt x="4078270" y="2193534"/>
                    <a:pt x="3472817" y="2657430"/>
                    <a:pt x="3090423" y="2911884"/>
                  </a:cubicBezTo>
                  <a:cubicBezTo>
                    <a:pt x="2708029" y="3166338"/>
                    <a:pt x="2170918" y="3117355"/>
                    <a:pt x="1848050" y="3425219"/>
                  </a:cubicBezTo>
                  <a:cubicBezTo>
                    <a:pt x="1525182" y="3733083"/>
                    <a:pt x="1339199" y="4226722"/>
                    <a:pt x="1051612" y="4759071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143" name="TextBox 1"/>
          <p:cNvSpPr txBox="1">
            <a:spLocks noChangeArrowheads="1"/>
          </p:cNvSpPr>
          <p:nvPr/>
        </p:nvSpPr>
        <p:spPr bwMode="auto">
          <a:xfrm>
            <a:off x="424112" y="5711511"/>
            <a:ext cx="4605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rgbClr val="008000"/>
                </a:solidFill>
                <a:latin typeface="+mn-lt"/>
              </a:rPr>
              <a:t>Consistent Cut captured by our Global Snapshot Example</a:t>
            </a: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3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6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smtClean="0">
                <a:solidFill>
                  <a:schemeClr val="accent2"/>
                </a:solidFill>
                <a:latin typeface="+mn-lt"/>
              </a:rPr>
              <a:t>S1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7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Checkpointing</a:t>
            </a:r>
            <a:endParaRPr lang="en-US" sz="2800" dirty="0"/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restart distributed system on failure</a:t>
            </a:r>
          </a:p>
          <a:p>
            <a:r>
              <a:rPr lang="en-US" sz="2800" b="1" dirty="0" err="1"/>
              <a:t>Gargabe</a:t>
            </a:r>
            <a:r>
              <a:rPr lang="en-US" sz="2800" b="1" dirty="0"/>
              <a:t> collection</a:t>
            </a:r>
            <a:r>
              <a:rPr lang="en-US" sz="2800" dirty="0"/>
              <a:t> of </a:t>
            </a:r>
            <a:r>
              <a:rPr lang="en-US" sz="2800" dirty="0" smtClean="0"/>
              <a:t>objects</a:t>
            </a:r>
          </a:p>
          <a:p>
            <a:pPr lvl="1"/>
            <a:r>
              <a:rPr lang="en-US" sz="2800" dirty="0" smtClean="0"/>
              <a:t>objects </a:t>
            </a:r>
            <a:r>
              <a:rPr lang="en-US" sz="2800" dirty="0"/>
              <a:t>at servers that don’t </a:t>
            </a:r>
            <a:r>
              <a:rPr lang="en-US" sz="2800" dirty="0" smtClean="0"/>
              <a:t>have </a:t>
            </a:r>
            <a:r>
              <a:rPr lang="en-US" sz="2800" dirty="0"/>
              <a:t>any other objects (at any servers) with references to them</a:t>
            </a:r>
          </a:p>
          <a:p>
            <a:r>
              <a:rPr lang="en-US" sz="2800" b="1" dirty="0"/>
              <a:t>Deadlock </a:t>
            </a:r>
            <a:r>
              <a:rPr lang="en-US" sz="2800" b="1" dirty="0" smtClean="0"/>
              <a:t>detection</a:t>
            </a:r>
            <a:endParaRPr lang="en-US" sz="2800" dirty="0"/>
          </a:p>
          <a:p>
            <a:pPr lvl="1"/>
            <a:r>
              <a:rPr lang="en-US" sz="2800" dirty="0" smtClean="0"/>
              <a:t>useful </a:t>
            </a:r>
            <a:r>
              <a:rPr lang="en-US" sz="2800" dirty="0"/>
              <a:t>in database transaction systems</a:t>
            </a:r>
          </a:p>
          <a:p>
            <a:r>
              <a:rPr lang="en-US" sz="2800" b="1" dirty="0"/>
              <a:t>Termination of </a:t>
            </a:r>
            <a:r>
              <a:rPr lang="en-US" sz="2800" b="1" dirty="0" smtClean="0"/>
              <a:t>computation</a:t>
            </a:r>
          </a:p>
          <a:p>
            <a:pPr lvl="1"/>
            <a:r>
              <a:rPr lang="en-US" sz="2800" dirty="0" smtClean="0"/>
              <a:t>useful </a:t>
            </a:r>
            <a:r>
              <a:rPr lang="en-US" sz="2800" dirty="0"/>
              <a:t>in batch computing systems</a:t>
            </a:r>
          </a:p>
          <a:p>
            <a:r>
              <a:rPr lang="en-US" sz="2800" b="1" dirty="0" smtClean="0"/>
              <a:t>Debugging</a:t>
            </a:r>
          </a:p>
          <a:p>
            <a:pPr lvl="1"/>
            <a:r>
              <a:rPr lang="en-US" sz="2800" dirty="0" smtClean="0"/>
              <a:t>useful to inspect the global state of the system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of </a:t>
            </a:r>
            <a:r>
              <a:rPr lang="en-US" dirty="0" smtClean="0"/>
              <a:t>global system snapshot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3200">
                <a:solidFill>
                  <a:srgbClr val="008000"/>
                </a:solidFill>
                <a:ea typeface="ＭＳ Ｐゴシック" charset="-128"/>
                <a:cs typeface="MS PGothic" charset="-128"/>
              </a:rPr>
              <a:t>Any run of the </a:t>
            </a:r>
            <a:r>
              <a:rPr lang="en-US" altLang="x-none" sz="3200" dirty="0" err="1">
                <a:solidFill>
                  <a:srgbClr val="008000"/>
                </a:solidFill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sz="3200" dirty="0">
                <a:solidFill>
                  <a:srgbClr val="008000"/>
                </a:solidFill>
                <a:ea typeface="ＭＳ Ｐゴシック" charset="-128"/>
                <a:cs typeface="MS PGothic" charset="-128"/>
              </a:rPr>
              <a:t> Global Snapshot algorithm creates a consistent cut</a:t>
            </a:r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In fact…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x-none" sz="3200" b="1" dirty="0">
                <a:ea typeface="ＭＳ Ｐゴシック" charset="-128"/>
                <a:cs typeface="MS PGothic" charset="-128"/>
              </a:rPr>
              <a:t>Let</a:t>
            </a:r>
            <a:r>
              <a:rPr lang="en-US" altLang="en-US" sz="3200" b="1" dirty="0">
                <a:ea typeface="ＭＳ Ｐゴシック" charset="-128"/>
                <a:cs typeface="MS PGothic" charset="-128"/>
              </a:rPr>
              <a:t>’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s quickly look at the </a:t>
            </a:r>
            <a:r>
              <a:rPr lang="en-US" altLang="x-none" sz="3200" b="1" dirty="0" smtClean="0">
                <a:ea typeface="ＭＳ Ｐゴシック" charset="-128"/>
                <a:cs typeface="MS PGothic" charset="-128"/>
              </a:rPr>
              <a:t>proof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Let </a:t>
            </a:r>
            <a:r>
              <a:rPr lang="en-US" altLang="x-none" sz="3200" dirty="0" err="1" smtClean="0">
                <a:ea typeface="ＭＳ Ｐゴシック" charset="-128"/>
                <a:cs typeface="MS PGothic" charset="-128"/>
              </a:rPr>
              <a:t>e</a:t>
            </a:r>
            <a:r>
              <a:rPr lang="en-US" altLang="x-none" sz="3200" baseline="-25000" dirty="0" err="1" smtClean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 and </a:t>
            </a:r>
            <a:r>
              <a:rPr lang="en-US" altLang="x-none" sz="3200" dirty="0" err="1" smtClean="0">
                <a:ea typeface="ＭＳ Ｐゴシック" charset="-128"/>
                <a:cs typeface="MS PGothic" charset="-128"/>
              </a:rPr>
              <a:t>e</a:t>
            </a:r>
            <a:r>
              <a:rPr lang="en-US" altLang="x-none" sz="3200" baseline="-25000" dirty="0" err="1" smtClean="0">
                <a:ea typeface="ＭＳ Ｐゴシック" charset="-128"/>
                <a:cs typeface="MS PGothic" charset="-128"/>
              </a:rPr>
              <a:t>j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 be events occurring at P</a:t>
            </a:r>
            <a:r>
              <a:rPr lang="en-US" altLang="x-none" sz="3200" i="1" dirty="0" smtClean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 and </a:t>
            </a:r>
            <a:r>
              <a:rPr lang="en-US" altLang="x-none" sz="3200" dirty="0" err="1" smtClean="0">
                <a:ea typeface="ＭＳ Ｐゴシック" charset="-128"/>
                <a:cs typeface="MS PGothic" charset="-128"/>
              </a:rPr>
              <a:t>P</a:t>
            </a:r>
            <a:r>
              <a:rPr lang="en-US" altLang="x-none" sz="3200" i="1" dirty="0" err="1" smtClean="0">
                <a:ea typeface="ＭＳ Ｐゴシック" charset="-128"/>
                <a:cs typeface="MS PGothic" charset="-128"/>
              </a:rPr>
              <a:t>j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, respectively such that </a:t>
            </a:r>
          </a:p>
          <a:p>
            <a:pPr lvl="1">
              <a:lnSpc>
                <a:spcPct val="100000"/>
              </a:lnSpc>
            </a:pPr>
            <a:r>
              <a:rPr lang="en-US" altLang="x-none" sz="3200" dirty="0" err="1" smtClean="0">
                <a:ea typeface="MS PGothic" charset="-128"/>
                <a:cs typeface="MS PGothic" charset="-128"/>
              </a:rPr>
              <a:t>e</a:t>
            </a:r>
            <a:r>
              <a:rPr lang="en-US" altLang="x-none" sz="3200" baseline="-25000" dirty="0" err="1" smtClean="0">
                <a:ea typeface="MS PGothic" charset="-128"/>
                <a:cs typeface="MS PGothic" charset="-128"/>
              </a:rPr>
              <a:t>i</a:t>
            </a:r>
            <a:r>
              <a:rPr lang="en-US" altLang="x-none" sz="3200" dirty="0" smtClean="0">
                <a:ea typeface="MS PGothic" charset="-128"/>
                <a:cs typeface="MS PGothic" charset="-128"/>
              </a:rPr>
              <a:t> </a:t>
            </a:r>
            <a:r>
              <a:rPr lang="en-US" altLang="x-none" sz="3200" dirty="0">
                <a:ea typeface="MS PGothic" charset="-128"/>
                <a:cs typeface="MS PGothic" charset="-128"/>
                <a:sym typeface="Wingdings" charset="2"/>
              </a:rPr>
              <a:t> </a:t>
            </a:r>
            <a:r>
              <a:rPr lang="en-US" altLang="x-none" sz="3200" dirty="0" err="1">
                <a:ea typeface="MS PGothic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ea typeface="MS PGothic" charset="-128"/>
                <a:cs typeface="MS PGothic" charset="-128"/>
                <a:sym typeface="Wingdings" charset="2"/>
              </a:rPr>
              <a:t>j</a:t>
            </a:r>
            <a:r>
              <a:rPr lang="en-US" altLang="x-none" sz="3200" i="1" baseline="-25000" dirty="0">
                <a:ea typeface="MS PGothic" charset="-128"/>
                <a:cs typeface="MS PGothic" charset="-128"/>
                <a:sym typeface="Wingdings" charset="2"/>
              </a:rPr>
              <a:t> </a:t>
            </a:r>
            <a:r>
              <a:rPr lang="en-US" altLang="x-none" sz="3200" i="1" dirty="0">
                <a:ea typeface="MS PGothic" charset="-128"/>
                <a:cs typeface="MS PGothic" charset="-128"/>
                <a:sym typeface="Wingdings" charset="2"/>
              </a:rPr>
              <a:t>   </a:t>
            </a:r>
            <a:r>
              <a:rPr lang="en-US" altLang="x-none" sz="3200" dirty="0">
                <a:ea typeface="MS PGothic" charset="-128"/>
                <a:cs typeface="MS PGothic" charset="-128"/>
              </a:rPr>
              <a:t>(</a:t>
            </a:r>
            <a:r>
              <a:rPr lang="en-US" altLang="x-none" sz="3200" dirty="0" err="1">
                <a:ea typeface="MS PGothic" charset="-128"/>
                <a:cs typeface="MS PGothic" charset="-128"/>
              </a:rPr>
              <a:t>e</a:t>
            </a:r>
            <a:r>
              <a:rPr lang="en-US" altLang="x-none" sz="3200" baseline="-25000" dirty="0" err="1">
                <a:ea typeface="MS PGothic" charset="-128"/>
                <a:cs typeface="MS PGothic" charset="-128"/>
              </a:rPr>
              <a:t>i</a:t>
            </a:r>
            <a:r>
              <a:rPr lang="en-US" altLang="x-none" sz="3200" baseline="-25000" dirty="0">
                <a:ea typeface="MS PGothic" charset="-128"/>
                <a:cs typeface="MS PGothic" charset="-128"/>
              </a:rPr>
              <a:t> </a:t>
            </a:r>
            <a:r>
              <a:rPr lang="en-US" altLang="x-none" sz="3200" dirty="0">
                <a:ea typeface="MS PGothic" charset="-128"/>
                <a:cs typeface="MS PGothic" charset="-128"/>
              </a:rPr>
              <a:t>happens before </a:t>
            </a:r>
            <a:r>
              <a:rPr lang="en-US" altLang="x-none" sz="3200" dirty="0" err="1">
                <a:ea typeface="MS PGothic" charset="-128"/>
                <a:cs typeface="MS PGothic" charset="-128"/>
              </a:rPr>
              <a:t>e</a:t>
            </a:r>
            <a:r>
              <a:rPr lang="en-US" altLang="x-none" sz="3200" baseline="-25000" dirty="0" err="1">
                <a:ea typeface="MS PGothic" charset="-128"/>
                <a:cs typeface="MS PGothic" charset="-128"/>
              </a:rPr>
              <a:t>j</a:t>
            </a:r>
            <a:r>
              <a:rPr lang="en-US" altLang="x-none" sz="3200" dirty="0">
                <a:ea typeface="MS PGothic" charset="-128"/>
                <a:cs typeface="MS PGothic" charset="-128"/>
              </a:rPr>
              <a:t>)</a:t>
            </a:r>
            <a:endParaRPr lang="en-US" altLang="x-none" sz="3200" i="1" baseline="-25000" dirty="0">
              <a:ea typeface="MS PGothic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The snapshot algorithm ensures that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	</a:t>
            </a:r>
            <a:r>
              <a:rPr lang="en-US" altLang="x-none" sz="3200" dirty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 if </a:t>
            </a:r>
            <a:r>
              <a:rPr lang="en-US" altLang="x-none" sz="32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j</a:t>
            </a:r>
            <a:r>
              <a:rPr lang="en-US" altLang="x-none" sz="3200" dirty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 is in the cut then </a:t>
            </a:r>
            <a:r>
              <a:rPr lang="en-US" altLang="x-none" sz="32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i</a:t>
            </a:r>
            <a:r>
              <a:rPr lang="en-US" altLang="x-none" sz="3200" dirty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 is also in the </a:t>
            </a:r>
            <a:r>
              <a:rPr lang="en-US" altLang="x-none" sz="3200" dirty="0" smtClean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cut</a:t>
            </a:r>
            <a:endParaRPr lang="en-US" altLang="x-none" sz="3200" dirty="0">
              <a:solidFill>
                <a:srgbClr val="FF6600"/>
              </a:solidFill>
              <a:ea typeface="ＭＳ Ｐゴシック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 smtClean="0">
                <a:ea typeface="ＭＳ Ｐゴシック" charset="-128"/>
                <a:cs typeface="MS PGothic" charset="-128"/>
                <a:sym typeface="Wingdings" charset="2"/>
              </a:rPr>
              <a:t>That </a:t>
            </a: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is: if </a:t>
            </a:r>
            <a:r>
              <a:rPr lang="en-US" altLang="x-none" sz="3200" dirty="0" err="1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j</a:t>
            </a:r>
            <a:r>
              <a:rPr lang="en-US" altLang="x-none" sz="3200" dirty="0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  &lt;</a:t>
            </a:r>
            <a:r>
              <a:rPr lang="en-US" altLang="x-none" sz="3200" dirty="0" err="1">
                <a:ea typeface="ＭＳ Ｐゴシック" charset="-128"/>
                <a:cs typeface="MS PGothic" charset="-128"/>
              </a:rPr>
              <a:t>P</a:t>
            </a:r>
            <a:r>
              <a:rPr lang="en-US" altLang="x-none" sz="3200" i="1" dirty="0" err="1">
                <a:ea typeface="ＭＳ Ｐゴシック" charset="-128"/>
                <a:cs typeface="MS PGothic" charset="-128"/>
              </a:rPr>
              <a:t>j</a:t>
            </a:r>
            <a:r>
              <a:rPr lang="en-US" altLang="x-none" sz="3200" dirty="0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 records its state&gt;</a:t>
            </a: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, then</a:t>
            </a:r>
          </a:p>
          <a:p>
            <a:pPr lvl="1">
              <a:lnSpc>
                <a:spcPct val="100000"/>
              </a:lnSpc>
            </a:pPr>
            <a:r>
              <a:rPr lang="en-US" altLang="x-none" sz="2400" dirty="0">
                <a:ea typeface="MS PGothic" charset="-128"/>
                <a:cs typeface="MS PGothic" charset="-128"/>
                <a:sym typeface="Wingdings" charset="2"/>
              </a:rPr>
              <a:t>it must be true that </a:t>
            </a:r>
            <a:r>
              <a:rPr lang="en-US" altLang="x-none" sz="2400" dirty="0" err="1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2400" baseline="-25000" dirty="0" err="1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i</a:t>
            </a:r>
            <a:r>
              <a:rPr lang="en-US" altLang="x-none" sz="2400" dirty="0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  &lt;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P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 records its state</a:t>
            </a:r>
            <a:r>
              <a:rPr lang="en-US" altLang="x-none" sz="2400" dirty="0" smtClean="0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&gt;</a:t>
            </a:r>
            <a:endParaRPr lang="en-US" altLang="x-none" sz="2400" dirty="0">
              <a:ea typeface="MS PGothic" charset="-128"/>
              <a:cs typeface="MS PGothic" charset="-128"/>
              <a:sym typeface="Wingdings" charset="2"/>
            </a:endParaRPr>
          </a:p>
          <a:p>
            <a:pPr lvl="1">
              <a:lnSpc>
                <a:spcPct val="100000"/>
              </a:lnSpc>
              <a:buFontTx/>
              <a:buChar char="•"/>
            </a:pPr>
            <a:endParaRPr lang="en-US" altLang="x-none" sz="3200" dirty="0">
              <a:ea typeface="MS PGothic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x-none" sz="3600" dirty="0">
              <a:ea typeface="ＭＳ Ｐゴシック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</a:pPr>
            <a:endParaRPr lang="en-US" altLang="x-none" sz="3600" dirty="0">
              <a:ea typeface="ＭＳ Ｐゴシック" charset="-128"/>
              <a:cs typeface="MS PGothic" charset="-128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Font typeface="Wingdings" charset="2"/>
              <a:buChar char="v"/>
            </a:pPr>
            <a:endParaRPr lang="en-US" altLang="x-none" sz="3600" dirty="0">
              <a:ea typeface="ＭＳ Ｐゴシック" charset="-128"/>
              <a:cs typeface="MS PGothic" charset="-128"/>
            </a:endParaRPr>
          </a:p>
          <a:p>
            <a:pPr marL="0" indent="0">
              <a:lnSpc>
                <a:spcPct val="100000"/>
              </a:lnSpc>
            </a:pPr>
            <a:endParaRPr lang="en-US" altLang="x-none" sz="4800" dirty="0">
              <a:ea typeface="ＭＳ Ｐゴシック" charset="-128"/>
              <a:cs typeface="MS PGothic" charset="-128"/>
            </a:endParaRPr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dirty="0" err="1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 algorithm creates a consistent </a:t>
            </a:r>
            <a:r>
              <a:rPr lang="en-US" altLang="x-none" dirty="0" smtClean="0">
                <a:ea typeface="ＭＳ Ｐゴシック" charset="-128"/>
                <a:cs typeface="MS PGothic" charset="-128"/>
              </a:rPr>
              <a:t>cut</a:t>
            </a:r>
            <a:endParaRPr lang="en-US" altLang="x-none" dirty="0">
              <a:ea typeface="ＭＳ Ｐゴシック" charset="-128"/>
              <a:cs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b="1" dirty="0"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if </a:t>
            </a:r>
            <a:r>
              <a:rPr lang="en-US" sz="3200" b="1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e</a:t>
            </a:r>
            <a:r>
              <a:rPr lang="en-US" sz="3200" b="1" baseline="-25000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j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 &lt;</a:t>
            </a:r>
            <a:r>
              <a:rPr lang="en-US" sz="3200" b="1" dirty="0" err="1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sz="3200" b="1" i="1" dirty="0" err="1">
                <a:ea typeface="ＭＳ Ｐゴシック" pitchFamily="-111" charset="-128"/>
                <a:cs typeface="ＭＳ Ｐゴシック" pitchFamily="-111" charset="-128"/>
              </a:rPr>
              <a:t>j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records its state&gt;</a:t>
            </a:r>
            <a:r>
              <a:rPr lang="en-US" sz="3200" b="1" dirty="0"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, then it must be true that </a:t>
            </a:r>
            <a:r>
              <a:rPr lang="en-US" sz="3200" b="1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e</a:t>
            </a:r>
            <a:r>
              <a:rPr lang="en-US" sz="3200" b="1" baseline="-25000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i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 &lt;</a:t>
            </a:r>
            <a:r>
              <a:rPr lang="en-US" sz="3200" b="1" dirty="0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sz="3200" b="1" i="1" dirty="0">
                <a:ea typeface="ＭＳ Ｐゴシック" pitchFamily="-111" charset="-128"/>
                <a:cs typeface="ＭＳ Ｐゴシック" pitchFamily="-111" charset="-128"/>
              </a:rPr>
              <a:t>i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records its state</a:t>
            </a:r>
            <a:r>
              <a:rPr lang="en-US" sz="3200" b="1" dirty="0" smtClean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&gt;</a:t>
            </a:r>
            <a:endParaRPr lang="en-US" sz="3200" b="1" dirty="0">
              <a:ea typeface="ＭＳ Ｐゴシック" pitchFamily="-111" charset="-128"/>
              <a:cs typeface="ＭＳ Ｐゴシック" pitchFamily="-111" charset="-128"/>
              <a:sym typeface="Wingdings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By contradiction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, suppose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  &lt;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P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j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 records its state&gt; and 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P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 records its state&gt; 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i</a:t>
            </a:r>
            <a:endParaRPr lang="en-US" sz="2800" baseline="-25000" dirty="0">
              <a:solidFill>
                <a:schemeClr val="accent1">
                  <a:lumMod val="75000"/>
                </a:schemeClr>
              </a:solidFill>
              <a:ea typeface="ＭＳ Ｐゴシック" pitchFamily="-111" charset="-128"/>
              <a:sym typeface="Wingdings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Consider the path of app messages (through other processes) that go from </a:t>
            </a:r>
            <a:r>
              <a:rPr lang="en-US" sz="2800" dirty="0" err="1">
                <a:ea typeface="ＭＳ Ｐゴシック" pitchFamily="-111" charset="-128"/>
              </a:rPr>
              <a:t>e</a:t>
            </a:r>
            <a:r>
              <a:rPr lang="en-US" sz="2800" baseline="-25000" dirty="0" err="1">
                <a:ea typeface="ＭＳ Ｐゴシック" pitchFamily="-111" charset="-128"/>
              </a:rPr>
              <a:t>i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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baseline="-25000" dirty="0">
                <a:ea typeface="ＭＳ Ｐゴシック" pitchFamily="-111" charset="-128"/>
                <a:sym typeface="Wingdings" charset="0"/>
              </a:rPr>
              <a:t> </a:t>
            </a:r>
            <a:endParaRPr lang="en-US" sz="2800" dirty="0">
              <a:ea typeface="ＭＳ Ｐゴシック" pitchFamily="-111" charset="-128"/>
              <a:sym typeface="Wingdings" charset="0"/>
            </a:endParaRP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Due to FIFO ordering, markers on each link in above path will precede regular app messages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Thus, since &lt;</a:t>
            </a:r>
            <a:r>
              <a:rPr lang="en-US" sz="2800" dirty="0">
                <a:ea typeface="ＭＳ Ｐゴシック" pitchFamily="-111" charset="-128"/>
              </a:rPr>
              <a:t>P</a:t>
            </a:r>
            <a:r>
              <a:rPr lang="en-US" sz="2800" i="1" dirty="0">
                <a:ea typeface="ＭＳ Ｐゴシック" pitchFamily="-111" charset="-128"/>
              </a:rPr>
              <a:t>i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records its state&gt; 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i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, it must be true that </a:t>
            </a:r>
            <a:r>
              <a:rPr lang="en-US" sz="2800" dirty="0" err="1">
                <a:ea typeface="ＭＳ Ｐゴシック" pitchFamily="-111" charset="-128"/>
              </a:rPr>
              <a:t>P</a:t>
            </a:r>
            <a:r>
              <a:rPr lang="en-US" sz="2800" i="1" dirty="0" err="1">
                <a:ea typeface="ＭＳ Ｐゴシック" pitchFamily="-111" charset="-128"/>
              </a:rPr>
              <a:t>j</a:t>
            </a:r>
            <a:r>
              <a:rPr lang="en-US" sz="2800" baseline="-25000" dirty="0">
                <a:ea typeface="ＭＳ Ｐゴシック" pitchFamily="-111" charset="-128"/>
                <a:sym typeface="Wingdings" charset="0"/>
              </a:rPr>
              <a:t> 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received a marker before 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Thus 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is not in the cut =&gt; contradiction</a:t>
            </a:r>
          </a:p>
        </p:txBody>
      </p:sp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</a:t>
            </a:r>
            <a:br>
              <a:rPr lang="en-US" altLang="x-none" dirty="0">
                <a:ea typeface="ＭＳ Ｐゴシック" charset="-128"/>
                <a:cs typeface="MS PGothic" charset="-128"/>
              </a:rPr>
            </a:br>
            <a:r>
              <a:rPr lang="en-US" altLang="x-none" dirty="0">
                <a:ea typeface="ＭＳ Ｐゴシック" charset="-128"/>
                <a:cs typeface="MS PGothic" charset="-128"/>
              </a:rPr>
              <a:t>algorithm creates a consistent cut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3200" dirty="0">
                <a:ea typeface="ＭＳ Ｐゴシック" charset="-128"/>
                <a:cs typeface="MS PGothic" charset="-128"/>
              </a:rPr>
              <a:t>The ability to calculate global snapshots in a distributed system is very important</a:t>
            </a:r>
          </a:p>
          <a:p>
            <a:pPr>
              <a:lnSpc>
                <a:spcPct val="100000"/>
              </a:lnSpc>
            </a:pPr>
            <a:r>
              <a:rPr lang="en-US" altLang="x-none" sz="3200" dirty="0">
                <a:ea typeface="ＭＳ Ｐゴシック" charset="-128"/>
                <a:cs typeface="MS PGothic" charset="-128"/>
              </a:rPr>
              <a:t>But don</a:t>
            </a:r>
            <a:r>
              <a:rPr lang="en-US" altLang="en-US" sz="3200" dirty="0">
                <a:ea typeface="ＭＳ Ｐゴシック" charset="-128"/>
                <a:cs typeface="MS PGothic" charset="-128"/>
              </a:rPr>
              <a:t>’</a:t>
            </a:r>
            <a:r>
              <a:rPr lang="en-US" altLang="x-none" sz="3200" dirty="0">
                <a:ea typeface="ＭＳ Ｐゴシック" charset="-128"/>
                <a:cs typeface="MS PGothic" charset="-128"/>
              </a:rPr>
              <a:t>t want to interrupt running distributed application</a:t>
            </a:r>
          </a:p>
          <a:p>
            <a:pPr>
              <a:lnSpc>
                <a:spcPct val="100000"/>
              </a:lnSpc>
            </a:pPr>
            <a:r>
              <a:rPr lang="en-US" altLang="x-none" sz="3200" dirty="0" err="1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sz="3200" dirty="0">
                <a:ea typeface="ＭＳ Ｐゴシック" charset="-128"/>
                <a:cs typeface="MS PGothic" charset="-128"/>
              </a:rPr>
              <a:t> algorithm calculates global snapshot</a:t>
            </a:r>
          </a:p>
          <a:p>
            <a:pPr>
              <a:lnSpc>
                <a:spcPct val="100000"/>
              </a:lnSpc>
            </a:pPr>
            <a:r>
              <a:rPr lang="en-US" altLang="x-none" sz="3200" dirty="0">
                <a:ea typeface="ＭＳ Ｐゴシック" charset="-128"/>
                <a:cs typeface="MS PGothic" charset="-128"/>
              </a:rPr>
              <a:t>Obeys causality (creates a consistent cut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)</a:t>
            </a:r>
            <a:endParaRPr lang="en-US" altLang="x-none" sz="3200" dirty="0">
              <a:ea typeface="ＭＳ Ｐゴシック" charset="-128"/>
              <a:cs typeface="MS PGothic" charset="-128"/>
            </a:endParaRPr>
          </a:p>
        </p:txBody>
      </p:sp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Chandy</a:t>
            </a:r>
            <a:r>
              <a:rPr lang="en-US" sz="2800" dirty="0" smtClean="0"/>
              <a:t> &amp; Lamport,1985</a:t>
            </a:r>
            <a:endParaRPr lang="en-US" sz="2800" dirty="0"/>
          </a:p>
          <a:p>
            <a:pPr lvl="1"/>
            <a:r>
              <a:rPr lang="en-US" sz="2800" dirty="0" smtClean="0"/>
              <a:t>algorithm </a:t>
            </a:r>
            <a:r>
              <a:rPr lang="en-US" sz="2800" dirty="0"/>
              <a:t>to select a consistent cut</a:t>
            </a:r>
          </a:p>
          <a:p>
            <a:pPr lvl="1"/>
            <a:r>
              <a:rPr lang="en-US" sz="2800" dirty="0" smtClean="0"/>
              <a:t>any </a:t>
            </a:r>
            <a:r>
              <a:rPr lang="en-US" sz="2800" dirty="0"/>
              <a:t>process may initiate a snapshot at </a:t>
            </a:r>
            <a:r>
              <a:rPr lang="en-US" sz="2800" dirty="0" smtClean="0"/>
              <a:t>any time</a:t>
            </a:r>
            <a:endParaRPr lang="en-US" sz="2800" dirty="0"/>
          </a:p>
          <a:p>
            <a:pPr lvl="1"/>
            <a:r>
              <a:rPr lang="en-US" sz="2800" dirty="0" smtClean="0"/>
              <a:t>processes </a:t>
            </a:r>
            <a:r>
              <a:rPr lang="en-US" sz="2800" dirty="0"/>
              <a:t>can continue normal </a:t>
            </a:r>
            <a:r>
              <a:rPr lang="en-US" sz="2800" dirty="0" smtClean="0"/>
              <a:t>execution</a:t>
            </a:r>
          </a:p>
          <a:p>
            <a:pPr lvl="2"/>
            <a:r>
              <a:rPr lang="en-US" sz="2800" dirty="0" smtClean="0"/>
              <a:t>send </a:t>
            </a:r>
            <a:r>
              <a:rPr lang="en-US" sz="2800" dirty="0"/>
              <a:t>and receive messages</a:t>
            </a:r>
          </a:p>
          <a:p>
            <a:pPr lvl="1"/>
            <a:r>
              <a:rPr lang="en-US" sz="2800" dirty="0" smtClean="0"/>
              <a:t>assumes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smtClean="0"/>
              <a:t>no </a:t>
            </a:r>
            <a:r>
              <a:rPr lang="en-US" sz="2800" dirty="0"/>
              <a:t>failures of processes &amp; </a:t>
            </a:r>
            <a:r>
              <a:rPr lang="en-US" sz="2800" dirty="0" smtClean="0"/>
              <a:t>channels</a:t>
            </a:r>
          </a:p>
          <a:p>
            <a:pPr lvl="2"/>
            <a:r>
              <a:rPr lang="en-US" sz="2800" dirty="0" smtClean="0"/>
              <a:t>strong </a:t>
            </a:r>
            <a:r>
              <a:rPr lang="en-US" sz="2800" dirty="0"/>
              <a:t>connectivity</a:t>
            </a:r>
          </a:p>
          <a:p>
            <a:pPr lvl="3"/>
            <a:r>
              <a:rPr lang="en-US" sz="2800" dirty="0" smtClean="0"/>
              <a:t>at </a:t>
            </a:r>
            <a:r>
              <a:rPr lang="en-US" sz="2800" dirty="0"/>
              <a:t>least one path between each process pair</a:t>
            </a:r>
          </a:p>
          <a:p>
            <a:pPr lvl="2"/>
            <a:r>
              <a:rPr lang="en-US" sz="2800" dirty="0" smtClean="0"/>
              <a:t>unidirectional</a:t>
            </a:r>
            <a:r>
              <a:rPr lang="en-US" sz="2800" dirty="0"/>
              <a:t>, FIFO </a:t>
            </a:r>
            <a:r>
              <a:rPr lang="en-US" sz="2800" dirty="0" smtClean="0"/>
              <a:t>channels</a:t>
            </a:r>
          </a:p>
          <a:p>
            <a:pPr lvl="2"/>
            <a:r>
              <a:rPr lang="en-US" sz="2800" dirty="0" smtClean="0"/>
              <a:t>reliable </a:t>
            </a:r>
            <a:r>
              <a:rPr lang="en-US" sz="2800" dirty="0"/>
              <a:t>delivery of 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snapshot algorithm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</a:t>
            </a:r>
            <a:endParaRPr lang="en-US" alt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Global snapshot of a distributed system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err="1" smtClean="0">
                <a:solidFill>
                  <a:schemeClr val="bg1">
                    <a:lumMod val="50000"/>
                  </a:schemeClr>
                </a:solidFill>
              </a:rPr>
              <a:t>Chandy-Lamport’s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 algorithm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b="1" dirty="0" smtClean="0"/>
              <a:t>Gossip</a:t>
            </a:r>
            <a:endParaRPr lang="en-US" altLang="en-US" sz="3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problem</a:t>
            </a:r>
            <a:endParaRPr lang="en-US" dirty="0"/>
          </a:p>
        </p:txBody>
      </p:sp>
      <p:pic>
        <p:nvPicPr>
          <p:cNvPr id="4" name="Content Placeholder 3" descr="gossip-02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909"/>
          <a:stretch>
            <a:fillRect/>
          </a:stretch>
        </p:blipFill>
        <p:spPr>
          <a:xfrm>
            <a:off x="0" y="2006600"/>
            <a:ext cx="6685200" cy="43196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 and Scalability</a:t>
            </a:r>
          </a:p>
        </p:txBody>
      </p:sp>
      <p:pic>
        <p:nvPicPr>
          <p:cNvPr id="7" name="Content Placeholder 6" descr="gossip-03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TextBox 2"/>
          <p:cNvSpPr txBox="1"/>
          <p:nvPr/>
        </p:nvSpPr>
        <p:spPr>
          <a:xfrm>
            <a:off x="5392823" y="4575712"/>
            <a:ext cx="2912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latin typeface="+mn-lt"/>
              </a:rPr>
              <a:t>Needs: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>
                <a:latin typeface="+mn-lt"/>
              </a:rPr>
              <a:t>Reliability (Atomicity)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b="0" dirty="0">
                <a:latin typeface="+mn-lt"/>
              </a:rPr>
              <a:t>100% receipt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>
                <a:latin typeface="+mn-lt"/>
              </a:rPr>
              <a:t>Speed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</p:txBody>
      </p:sp>
      <p:pic>
        <p:nvPicPr>
          <p:cNvPr id="5" name="Content Placeholder 4" descr="gossip-04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</a:t>
            </a:r>
          </a:p>
        </p:txBody>
      </p:sp>
      <p:pic>
        <p:nvPicPr>
          <p:cNvPr id="5" name="Picture 4" descr="gossip-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486"/>
            <a:ext cx="8425946" cy="46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Snapshot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= 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State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= </a:t>
            </a:r>
          </a:p>
          <a:p>
            <a:pPr marL="457200" lvl="1" indent="0">
              <a:buNone/>
            </a:pPr>
            <a:r>
              <a:rPr lang="en-US" altLang="x-none" sz="2800" dirty="0">
                <a:ea typeface="MS PGothic" charset="-128"/>
                <a:cs typeface="MS PGothic" charset="-128"/>
              </a:rPr>
              <a:t>Individual state of each process in the distributed system </a:t>
            </a:r>
          </a:p>
          <a:p>
            <a:pPr marL="457200" lvl="1" indent="0">
              <a:buNone/>
            </a:pPr>
            <a:r>
              <a:rPr lang="en-US" altLang="x-none" sz="2800" dirty="0">
                <a:ea typeface="MS PGothic" charset="-128"/>
                <a:cs typeface="MS PGothic" charset="-128"/>
              </a:rPr>
              <a:t>+ </a:t>
            </a:r>
          </a:p>
          <a:p>
            <a:pPr marL="457200" lvl="1" indent="0">
              <a:buNone/>
            </a:pPr>
            <a:r>
              <a:rPr lang="en-US" altLang="x-none" sz="2800" dirty="0">
                <a:ea typeface="MS PGothic" charset="-128"/>
                <a:cs typeface="MS PGothic" charset="-128"/>
              </a:rPr>
              <a:t>Individual state of each communication channel in the distributed system</a:t>
            </a:r>
          </a:p>
          <a:p>
            <a:endParaRPr lang="en-US" altLang="x-none" sz="2800" dirty="0">
              <a:ea typeface="ＭＳ Ｐゴシック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Capture the </a:t>
            </a:r>
            <a:r>
              <a:rPr lang="en-US" altLang="x-none" sz="2800" dirty="0">
                <a:solidFill>
                  <a:schemeClr val="accent2"/>
                </a:solidFill>
                <a:ea typeface="ＭＳ Ｐゴシック" charset="-128"/>
                <a:cs typeface="MS PGothic" charset="-128"/>
              </a:rPr>
              <a:t>instantaneous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</a:t>
            </a:r>
            <a:r>
              <a:rPr lang="en-US" altLang="x-none" sz="2800" i="1" dirty="0">
                <a:ea typeface="ＭＳ Ｐゴシック" charset="-128"/>
                <a:cs typeface="MS PGothic" charset="-128"/>
              </a:rPr>
              <a:t>state 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of </a:t>
            </a:r>
            <a:r>
              <a:rPr lang="en-US" altLang="x-none" sz="2800" u="sng" dirty="0">
                <a:ea typeface="ＭＳ Ｐゴシック" charset="-128"/>
                <a:cs typeface="MS PGothic" charset="-128"/>
              </a:rPr>
              <a:t>each process</a:t>
            </a:r>
          </a:p>
          <a:p>
            <a:endParaRPr lang="en-US" altLang="x-none" sz="2800" u="sng" dirty="0">
              <a:ea typeface="ＭＳ Ｐゴシック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And the instantaneous </a:t>
            </a:r>
            <a:r>
              <a:rPr lang="en-US" altLang="x-none" sz="2800" i="1" dirty="0">
                <a:ea typeface="ＭＳ Ｐゴシック" charset="-128"/>
                <a:cs typeface="MS PGothic" charset="-128"/>
              </a:rPr>
              <a:t>state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of </a:t>
            </a:r>
            <a:r>
              <a:rPr lang="en-US" altLang="x-none" sz="2800" u="sng" dirty="0">
                <a:ea typeface="ＭＳ Ｐゴシック" charset="-128"/>
                <a:cs typeface="MS PGothic" charset="-128"/>
              </a:rPr>
              <a:t>each communication channel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, i.e., </a:t>
            </a:r>
            <a:r>
              <a:rPr lang="en-US" altLang="x-none" sz="2800" i="1" dirty="0" smtClean="0">
                <a:ea typeface="ＭＳ Ｐゴシック" charset="-128"/>
                <a:cs typeface="MS PGothic" charset="-128"/>
              </a:rPr>
              <a:t>messages 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in transit on the channels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global snapshot?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a spanning tree among the processes of the multicast group</a:t>
            </a:r>
          </a:p>
          <a:p>
            <a:r>
              <a:rPr lang="en-US" dirty="0" smtClean="0"/>
              <a:t>Use spanning tree to disseminate multicasts</a:t>
            </a:r>
          </a:p>
          <a:p>
            <a:r>
              <a:rPr lang="en-US" dirty="0" smtClean="0"/>
              <a:t>Use either acknowledgments (ACKs) or negative acknowledgements (NAKs) to repair multicasts not received</a:t>
            </a:r>
          </a:p>
          <a:p>
            <a:r>
              <a:rPr lang="en-US" dirty="0" smtClean="0"/>
              <a:t>SRM (Scalable Reliable Multicast)</a:t>
            </a:r>
          </a:p>
          <a:p>
            <a:pPr lvl="1"/>
            <a:r>
              <a:rPr lang="en-US" dirty="0" smtClean="0"/>
              <a:t>Uses NAKs</a:t>
            </a:r>
          </a:p>
          <a:p>
            <a:pPr lvl="1"/>
            <a:r>
              <a:rPr lang="en-US" dirty="0" smtClean="0"/>
              <a:t>But adds random delays, and uses exponential </a:t>
            </a:r>
            <a:r>
              <a:rPr lang="en-US" dirty="0" err="1" smtClean="0"/>
              <a:t>backoff</a:t>
            </a:r>
            <a:r>
              <a:rPr lang="en-US" dirty="0" smtClean="0"/>
              <a:t> to avoid NAK storms</a:t>
            </a:r>
          </a:p>
          <a:p>
            <a:r>
              <a:rPr lang="en-US" dirty="0" smtClean="0"/>
              <a:t>RMTP (Reliable Multicast Transport Protocol)</a:t>
            </a:r>
          </a:p>
          <a:p>
            <a:pPr lvl="1"/>
            <a:r>
              <a:rPr lang="en-US" dirty="0" smtClean="0"/>
              <a:t>Uses ACKs</a:t>
            </a:r>
          </a:p>
          <a:p>
            <a:pPr lvl="1"/>
            <a:r>
              <a:rPr lang="en-US" dirty="0" smtClean="0"/>
              <a:t>But ACKs only sent to designated receivers,</a:t>
            </a:r>
            <a:r>
              <a:rPr lang="en-US" dirty="0"/>
              <a:t> </a:t>
            </a:r>
            <a:r>
              <a:rPr lang="en-US" dirty="0" smtClean="0"/>
              <a:t>which then re-transmit missing multicasts</a:t>
            </a:r>
          </a:p>
          <a:p>
            <a:r>
              <a:rPr lang="en-US" dirty="0" smtClean="0"/>
              <a:t>These protocols still cause an O(N) ACK/NAK overhead [Birman99]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Multicast Protocols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5" name="Content Placeholder 4" descr="gossip-08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5" r="-2455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5" name="Content Placeholder 4" descr="gossip-09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8" b="-2418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5" name="Content Placeholder 4" descr="gossip-10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 descr="gossip-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7" t="28121" r="37893" b="50000"/>
          <a:stretch/>
        </p:blipFill>
        <p:spPr>
          <a:xfrm rot="3917689">
            <a:off x="2615939" y="3935950"/>
            <a:ext cx="1310831" cy="940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26" name="Content Placeholder 4" descr="gossip-10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0" y="2005013"/>
            <a:ext cx="6684963" cy="4319587"/>
          </a:xfrm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934248" y="4764832"/>
            <a:ext cx="180552" cy="18816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“Epidemic” Multicast (or “Gossip”)</a:t>
            </a:r>
          </a:p>
        </p:txBody>
      </p:sp>
      <p:pic>
        <p:nvPicPr>
          <p:cNvPr id="9" name="Content Placeholder 8" descr="gossip-11.png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23" b="-7723"/>
          <a:stretch/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 that was “Push” gossip</a:t>
            </a:r>
          </a:p>
          <a:p>
            <a:pPr lvl="1"/>
            <a:r>
              <a:rPr lang="en-US" sz="2800" dirty="0" smtClean="0"/>
              <a:t>Once you have a multicast message, you start gossiping about it</a:t>
            </a:r>
          </a:p>
          <a:p>
            <a:pPr lvl="1"/>
            <a:r>
              <a:rPr lang="en-US" sz="2800" dirty="0" smtClean="0"/>
              <a:t>Multiple messages? Gossip a random subset of them, or recently-received ones, or higher priority ones</a:t>
            </a:r>
          </a:p>
          <a:p>
            <a:r>
              <a:rPr lang="en-US" sz="2800" dirty="0" smtClean="0"/>
              <a:t>There’s also “Pull” gossip</a:t>
            </a:r>
          </a:p>
          <a:p>
            <a:pPr lvl="1"/>
            <a:r>
              <a:rPr lang="en-US" sz="2800" dirty="0" smtClean="0"/>
              <a:t>Periodically poll a few randomly selected processes for new multicast messages that you haven’t received</a:t>
            </a:r>
          </a:p>
          <a:p>
            <a:pPr lvl="1"/>
            <a:r>
              <a:rPr lang="en-US" sz="2800" dirty="0" smtClean="0"/>
              <a:t>Get those messages</a:t>
            </a:r>
          </a:p>
          <a:p>
            <a:r>
              <a:rPr lang="en-US" sz="2800" dirty="0" smtClean="0"/>
              <a:t>Hybrid variant: Push-Pull</a:t>
            </a:r>
          </a:p>
          <a:p>
            <a:pPr lvl="1"/>
            <a:r>
              <a:rPr lang="en-US" sz="2800" dirty="0" smtClean="0"/>
              <a:t>As the name suggests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vs. Pull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Claim </a:t>
            </a:r>
            <a:r>
              <a:rPr lang="en-US" sz="3200" dirty="0"/>
              <a:t>that </a:t>
            </a:r>
            <a:r>
              <a:rPr lang="en-US" sz="3200" dirty="0" smtClean="0"/>
              <a:t>the </a:t>
            </a:r>
            <a:r>
              <a:rPr lang="en-US" sz="3200" dirty="0"/>
              <a:t>simple </a:t>
            </a:r>
            <a:r>
              <a:rPr lang="en-US" sz="3200" dirty="0" smtClean="0"/>
              <a:t>Push protocol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Is lightweight in large groups</a:t>
            </a:r>
          </a:p>
          <a:p>
            <a:r>
              <a:rPr lang="en-US" sz="3200" dirty="0"/>
              <a:t>Spreads a multicast quickly</a:t>
            </a:r>
          </a:p>
          <a:p>
            <a:r>
              <a:rPr lang="en-US" sz="3200" dirty="0"/>
              <a:t>Is highly fault-</a:t>
            </a:r>
            <a:r>
              <a:rPr lang="en-US" sz="3200" dirty="0" smtClean="0"/>
              <a:t>tolerant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90000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From old mathematical branch of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Epidemiology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[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Bailey75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Population of (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n+1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individuals mixing homogeneously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Contact rate between any individual pair is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At any time, each individual is either uninfected (numbering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infected (numbering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Then,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 and at all times				                        </a:t>
            </a:r>
            <a:r>
              <a:rPr lang="en-US" sz="2800" i="1" dirty="0">
                <a:ea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Infected–uninfected contact turns latter infected, and it stays infected</a:t>
            </a:r>
          </a:p>
          <a:p>
            <a:pPr eaLnBrk="1" hangingPunct="1">
              <a:lnSpc>
                <a:spcPct val="90000"/>
              </a:lnSpc>
            </a:pPr>
            <a:endParaRPr lang="en-US" sz="2800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6514"/>
              </p:ext>
            </p:extLst>
          </p:nvPr>
        </p:nvGraphicFramePr>
        <p:xfrm>
          <a:off x="7028542" y="2420258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8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542" y="2420258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19223"/>
              </p:ext>
            </p:extLst>
          </p:nvPr>
        </p:nvGraphicFramePr>
        <p:xfrm>
          <a:off x="1629227" y="3653965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9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227" y="3653965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56956"/>
              </p:ext>
            </p:extLst>
          </p:nvPr>
        </p:nvGraphicFramePr>
        <p:xfrm>
          <a:off x="3229879" y="4132930"/>
          <a:ext cx="185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0" name="Equation" r:id="rId8" imgW="761669" imgH="203112" progId="Equation.3">
                  <p:embed/>
                </p:oleObj>
              </mc:Choice>
              <mc:Fallback>
                <p:oleObj name="Equation" r:id="rId8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879" y="4132930"/>
                        <a:ext cx="1857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4800" y="3792538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w</a:t>
            </a:r>
            <a:r>
              <a:rPr lang="en-US" sz="2400" b="0" dirty="0">
                <a:latin typeface="+mn-lt"/>
              </a:rPr>
              <a:t>ith solution: </a:t>
            </a:r>
          </a:p>
          <a:p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						  			</a:t>
            </a:r>
            <a:endParaRPr lang="en-US" sz="2400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(contd.)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400" y="2209800"/>
            <a:ext cx="7543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0" dirty="0">
                <a:latin typeface="+mn-lt"/>
              </a:rPr>
              <a:t>Continuous time process</a:t>
            </a:r>
          </a:p>
          <a:p>
            <a:pPr>
              <a:lnSpc>
                <a:spcPct val="90000"/>
              </a:lnSpc>
            </a:pPr>
            <a:r>
              <a:rPr lang="en-US" altLang="en-US" sz="2800" b="0" dirty="0">
                <a:latin typeface="+mn-lt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b="0" dirty="0">
                <a:latin typeface="+mn-lt"/>
              </a:rPr>
              <a:t>					</a:t>
            </a:r>
            <a:r>
              <a:rPr lang="en-US" altLang="en-US" sz="2800" b="0" dirty="0">
                <a:latin typeface="+mn-lt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0" dirty="0">
                <a:latin typeface="+mn-lt"/>
              </a:rPr>
              <a:t>	</a:t>
            </a:r>
            <a:r>
              <a:rPr lang="en-US" altLang="en-US" sz="2800" b="0" dirty="0">
                <a:latin typeface="+mn-lt"/>
              </a:rPr>
              <a:t>				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1809750" y="2895600"/>
          <a:ext cx="1562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Equation" r:id="rId4" imgW="685800" imgH="393700" progId="Equation.3">
                  <p:embed/>
                </p:oleObj>
              </mc:Choice>
              <mc:Fallback>
                <p:oleObj name="Equation" r:id="rId4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895600"/>
                        <a:ext cx="15621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291687"/>
              </p:ext>
            </p:extLst>
          </p:nvPr>
        </p:nvGraphicFramePr>
        <p:xfrm>
          <a:off x="2362201" y="4274002"/>
          <a:ext cx="4429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Equation" r:id="rId6" imgW="1968500" imgH="393700" progId="Equation.3">
                  <p:embed/>
                </p:oleObj>
              </mc:Choice>
              <mc:Fallback>
                <p:oleObj name="Equation" r:id="rId6" imgW="196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274002"/>
                        <a:ext cx="4429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43103" y="552586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(can </a:t>
            </a:r>
            <a:r>
              <a:rPr lang="en-US" altLang="en-US" sz="2400" b="0" dirty="0">
                <a:latin typeface="+mn-lt"/>
              </a:rPr>
              <a:t>you derive it?)</a:t>
            </a:r>
          </a:p>
          <a:p>
            <a:endParaRPr lang="en-US" sz="2400" b="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3200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(why</a:t>
            </a:r>
            <a:r>
              <a:rPr lang="en-US" altLang="en-US" sz="2400" b="0" dirty="0">
                <a:latin typeface="+mn-lt"/>
              </a:rPr>
              <a:t>?)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800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Synchronize clocks of all processes</a:t>
            </a:r>
          </a:p>
          <a:p>
            <a:r>
              <a:rPr lang="en-US" altLang="x-none" sz="2800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Ask all processes to record their states at known time </a:t>
            </a:r>
            <a:r>
              <a:rPr lang="en-US" altLang="x-none" sz="2800" i="1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t</a:t>
            </a:r>
            <a:endParaRPr lang="en-US" altLang="x-none" sz="2800" dirty="0">
              <a:solidFill>
                <a:schemeClr val="hlink"/>
              </a:solidFill>
              <a:ea typeface="ＭＳ Ｐゴシック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Problems?</a:t>
            </a:r>
          </a:p>
          <a:p>
            <a:pPr lvl="1"/>
            <a:r>
              <a:rPr lang="en-US" altLang="x-none" sz="2800" dirty="0">
                <a:ea typeface="MS PGothic" charset="-128"/>
                <a:cs typeface="MS PGothic" charset="-128"/>
              </a:rPr>
              <a:t>Time synchronization always has error</a:t>
            </a:r>
          </a:p>
          <a:p>
            <a:pPr lvl="2"/>
            <a:r>
              <a:rPr lang="en-US" altLang="x-none" sz="2800" dirty="0">
                <a:ea typeface="MS PGothic" charset="-128"/>
                <a:cs typeface="MS PGothic" charset="-128"/>
              </a:rPr>
              <a:t>Your bank might inform you, 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“</a:t>
            </a:r>
            <a:r>
              <a:rPr lang="en-US" altLang="x-none" sz="2800" dirty="0">
                <a:ea typeface="MS PGothic" charset="-128"/>
                <a:cs typeface="MS PGothic" charset="-128"/>
              </a:rPr>
              <a:t>We lost the state of our distributed cluster due to a 1 </a:t>
            </a:r>
            <a:r>
              <a:rPr lang="en-US" altLang="x-none" sz="2800" dirty="0" err="1">
                <a:ea typeface="MS PGothic" charset="-128"/>
                <a:cs typeface="MS PGothic" charset="-128"/>
              </a:rPr>
              <a:t>ms</a:t>
            </a:r>
            <a:r>
              <a:rPr lang="en-US" altLang="x-none" sz="2800" dirty="0">
                <a:ea typeface="MS PGothic" charset="-128"/>
                <a:cs typeface="MS PGothic" charset="-128"/>
              </a:rPr>
              <a:t> clock skew in our snapshot algorithm.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”</a:t>
            </a:r>
            <a:endParaRPr lang="en-US" altLang="x-none" sz="2800" dirty="0">
              <a:ea typeface="MS PGothic" charset="-128"/>
              <a:cs typeface="MS PGothic" charset="-128"/>
            </a:endParaRPr>
          </a:p>
          <a:p>
            <a:pPr lvl="1"/>
            <a:r>
              <a:rPr lang="en-US" altLang="x-none" sz="2800" dirty="0">
                <a:ea typeface="MS PGothic" charset="-128"/>
                <a:cs typeface="MS PGothic" charset="-128"/>
              </a:rPr>
              <a:t>Also, does not record the state of messages in the channels</a:t>
            </a:r>
          </a:p>
          <a:p>
            <a:pPr lvl="1"/>
            <a:endParaRPr lang="en-US" altLang="x-none" sz="2800" dirty="0">
              <a:ea typeface="MS PGothic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Again: synchronization not required – causality is enough</a:t>
            </a:r>
            <a:r>
              <a:rPr lang="en-US" altLang="x-none" sz="2800" dirty="0" smtClean="0">
                <a:ea typeface="ＭＳ Ｐゴシック" charset="-128"/>
                <a:cs typeface="MS PGothic" charset="-128"/>
              </a:rPr>
              <a:t>!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strawman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Multicast</a:t>
            </a:r>
          </a:p>
        </p:txBody>
      </p:sp>
      <p:pic>
        <p:nvPicPr>
          <p:cNvPr id="5" name="Content Placeholder 4" descr="gossip-1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23" b="-7723"/>
          <a:stretch>
            <a:fillRect/>
          </a:stretch>
        </p:blipFill>
        <p:spPr>
          <a:xfrm>
            <a:off x="0" y="2006600"/>
            <a:ext cx="6685601" cy="432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Multicast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676401" y="2438401"/>
          <a:ext cx="9747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1" name="Equation" r:id="rId4" imgW="406048" imgH="393359" progId="Equation.3">
                  <p:embed/>
                </p:oleObj>
              </mc:Choice>
              <mc:Fallback>
                <p:oleObj name="Equation" r:id="rId4" imgW="406048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438401"/>
                        <a:ext cx="9747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707357" y="4177105"/>
          <a:ext cx="29860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2" name="Equation" r:id="rId6" imgW="1104900" imgH="393700" progId="Equation.3">
                  <p:embed/>
                </p:oleObj>
              </mc:Choice>
              <mc:Fallback>
                <p:oleObj name="Equation" r:id="rId6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357" y="4177105"/>
                        <a:ext cx="29860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41618" y="5410201"/>
            <a:ext cx="420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(correct? </a:t>
            </a:r>
            <a:r>
              <a:rPr lang="en-US" altLang="en-US" sz="2400" b="0" dirty="0">
                <a:latin typeface="+mn-lt"/>
              </a:rPr>
              <a:t>can you derive it</a:t>
            </a:r>
            <a:r>
              <a:rPr lang="en-US" altLang="en-US" sz="2400" b="0" dirty="0" smtClean="0">
                <a:latin typeface="+mn-lt"/>
              </a:rPr>
              <a:t>?)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592135"/>
            <a:ext cx="799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Substituting, at time </a:t>
            </a:r>
            <a:r>
              <a:rPr lang="en-US" altLang="en-US" sz="2400" b="0" i="1" dirty="0">
                <a:latin typeface="+mn-lt"/>
              </a:rPr>
              <a:t>t=clog(n)</a:t>
            </a:r>
            <a:r>
              <a:rPr lang="en-US" altLang="en-US" sz="2400" b="0" dirty="0">
                <a:latin typeface="+mn-lt"/>
              </a:rPr>
              <a:t>, </a:t>
            </a:r>
            <a:r>
              <a:rPr lang="en-US" altLang="en-US" sz="2400" b="0" dirty="0">
                <a:latin typeface="+mn-lt"/>
              </a:rPr>
              <a:t>the number of </a:t>
            </a:r>
            <a:r>
              <a:rPr lang="en-US" altLang="en-US" sz="2400" b="0" dirty="0">
                <a:latin typeface="+mn-lt"/>
              </a:rPr>
              <a:t>infected is</a:t>
            </a:r>
            <a:endParaRPr lang="en-US" altLang="en-US" sz="2400" b="0" i="1" dirty="0">
              <a:latin typeface="+mn-lt"/>
            </a:endParaRPr>
          </a:p>
          <a:p>
            <a:endParaRPr lang="en-US" sz="24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743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(why</a:t>
            </a:r>
            <a:r>
              <a:rPr lang="en-US" altLang="en-US" sz="2400" b="0" dirty="0">
                <a:latin typeface="+mn-lt"/>
              </a:rPr>
              <a:t>?)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(contd.)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362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0" dirty="0">
                <a:latin typeface="+mn-lt"/>
              </a:rPr>
              <a:t>Set </a:t>
            </a:r>
            <a:r>
              <a:rPr lang="en-US" altLang="en-US" sz="2400" b="0" i="1" dirty="0">
                <a:latin typeface="+mn-lt"/>
              </a:rPr>
              <a:t>c</a:t>
            </a:r>
            <a:r>
              <a:rPr lang="en-US" altLang="en-US" sz="2400" b="0" i="1" dirty="0" smtClean="0">
                <a:latin typeface="+mn-lt"/>
              </a:rPr>
              <a:t>, b</a:t>
            </a:r>
            <a:r>
              <a:rPr lang="en-US" altLang="en-US" sz="2400" b="0" dirty="0" smtClean="0">
                <a:latin typeface="+mn-lt"/>
              </a:rPr>
              <a:t> </a:t>
            </a:r>
            <a:r>
              <a:rPr lang="en-US" altLang="en-US" sz="2400" b="0" dirty="0">
                <a:latin typeface="+mn-lt"/>
              </a:rPr>
              <a:t>to be small numbers independent of </a:t>
            </a:r>
            <a:r>
              <a:rPr lang="en-US" altLang="en-US" sz="2400" b="0" i="1" dirty="0">
                <a:latin typeface="+mn-lt"/>
              </a:rPr>
              <a:t>n</a:t>
            </a:r>
            <a:endParaRPr lang="en-US" altLang="en-US" sz="2400" b="0" dirty="0">
              <a:latin typeface="+mn-lt"/>
            </a:endParaRPr>
          </a:p>
          <a:p>
            <a:r>
              <a:rPr lang="en-US" altLang="en-US" sz="2400" b="0" dirty="0">
                <a:latin typeface="+mn-lt"/>
              </a:rPr>
              <a:t>Within </a:t>
            </a:r>
            <a:r>
              <a:rPr lang="en-US" altLang="en-US" sz="2400" b="0" i="1" dirty="0">
                <a:latin typeface="+mn-lt"/>
              </a:rPr>
              <a:t>clog(n) </a:t>
            </a:r>
            <a:r>
              <a:rPr lang="en-US" altLang="en-US" sz="2400" b="0" dirty="0">
                <a:latin typeface="+mn-lt"/>
              </a:rPr>
              <a:t>rounds, [low latency]</a:t>
            </a:r>
          </a:p>
          <a:p>
            <a:pPr marL="0" indent="0">
              <a:buNone/>
            </a:pPr>
            <a:endParaRPr lang="en-US" altLang="en-US" sz="2400" b="0" dirty="0">
              <a:latin typeface="+mn-lt"/>
            </a:endParaRPr>
          </a:p>
          <a:p>
            <a:pPr lvl="1"/>
            <a:r>
              <a:rPr lang="en-US" altLang="en-US" sz="2400" b="0" dirty="0">
                <a:latin typeface="+mn-lt"/>
              </a:rPr>
              <a:t>all but              	number of nodes receive the multicast </a:t>
            </a:r>
          </a:p>
          <a:p>
            <a:pPr lvl="1">
              <a:buFontTx/>
              <a:buNone/>
            </a:pPr>
            <a:r>
              <a:rPr lang="en-US" altLang="en-US" sz="2400" b="0" dirty="0">
                <a:latin typeface="+mn-lt"/>
              </a:rPr>
              <a:t>					</a:t>
            </a:r>
          </a:p>
          <a:p>
            <a:pPr lvl="1">
              <a:buFontTx/>
              <a:buNone/>
            </a:pPr>
            <a:r>
              <a:rPr lang="en-US" altLang="en-US" sz="2400" b="0" dirty="0">
                <a:latin typeface="+mn-lt"/>
              </a:rPr>
              <a:t>	</a:t>
            </a:r>
            <a:r>
              <a:rPr lang="en-US" altLang="en-US" sz="2400" b="0" dirty="0">
                <a:latin typeface="+mn-lt"/>
              </a:rPr>
              <a:t>			 [reliability]</a:t>
            </a:r>
          </a:p>
          <a:p>
            <a:pPr lvl="1"/>
            <a:endParaRPr lang="en-US" altLang="en-US" sz="2400" b="0" dirty="0">
              <a:latin typeface="+mn-lt"/>
            </a:endParaRPr>
          </a:p>
          <a:p>
            <a:pPr lvl="1"/>
            <a:r>
              <a:rPr lang="en-US" altLang="en-US" sz="2400" b="0" dirty="0">
                <a:latin typeface="+mn-lt"/>
              </a:rPr>
              <a:t>each node has transmitted no more than</a:t>
            </a:r>
            <a:r>
              <a:rPr lang="en-US" altLang="en-US" sz="2400" b="0" dirty="0">
                <a:latin typeface="+mn-lt"/>
              </a:rPr>
              <a:t> </a:t>
            </a:r>
            <a:r>
              <a:rPr lang="en-US" altLang="en-US" sz="2400" b="0" i="1" dirty="0" err="1">
                <a:latin typeface="+mn-lt"/>
              </a:rPr>
              <a:t>cblog</a:t>
            </a:r>
            <a:r>
              <a:rPr lang="en-US" altLang="en-US" sz="2400" b="0" i="1" dirty="0">
                <a:latin typeface="+mn-lt"/>
              </a:rPr>
              <a:t>(n</a:t>
            </a:r>
            <a:r>
              <a:rPr lang="en-US" altLang="en-US" sz="2400" b="0" i="1" dirty="0" smtClean="0">
                <a:latin typeface="+mn-lt"/>
              </a:rPr>
              <a:t>) </a:t>
            </a:r>
            <a:r>
              <a:rPr lang="en-US" altLang="en-US" sz="2400" b="0" dirty="0" smtClean="0">
                <a:latin typeface="+mn-lt"/>
              </a:rPr>
              <a:t>gossip </a:t>
            </a:r>
            <a:r>
              <a:rPr lang="en-US" altLang="en-US" sz="2400" b="0" dirty="0">
                <a:latin typeface="+mn-lt"/>
              </a:rPr>
              <a:t>messages [lightweight]</a:t>
            </a:r>
          </a:p>
          <a:p>
            <a:pPr lvl="1">
              <a:buFontTx/>
              <a:buNone/>
            </a:pPr>
            <a:endParaRPr lang="en-US" altLang="en-US" sz="2400" b="0" dirty="0">
              <a:latin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72673"/>
              </p:ext>
            </p:extLst>
          </p:nvPr>
        </p:nvGraphicFramePr>
        <p:xfrm>
          <a:off x="2311398" y="3533775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398" y="3533775"/>
                        <a:ext cx="800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og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(N) is not constant in theory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But pragmatically, it is a very slowly growing number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Base 2</a:t>
            </a:r>
          </a:p>
          <a:p>
            <a:pPr lvl="1"/>
            <a:r>
              <a:rPr lang="en-US" sz="3200" dirty="0" smtClean="0">
                <a:ea typeface="ＭＳ Ｐゴシック" charset="0"/>
              </a:rPr>
              <a:t>log</a:t>
            </a:r>
            <a:r>
              <a:rPr lang="en-US" sz="3200" dirty="0">
                <a:ea typeface="ＭＳ Ｐゴシック" charset="0"/>
              </a:rPr>
              <a:t>(1000) ~ 10</a:t>
            </a:r>
          </a:p>
          <a:p>
            <a:pPr lvl="1"/>
            <a:r>
              <a:rPr lang="en-US" sz="3200" dirty="0">
                <a:ea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</a:rPr>
              <a:t>og</a:t>
            </a:r>
            <a:r>
              <a:rPr lang="en-US" sz="3200" dirty="0">
                <a:ea typeface="ＭＳ Ｐゴシック" charset="0"/>
              </a:rPr>
              <a:t>(1M) ~ 20</a:t>
            </a:r>
          </a:p>
          <a:p>
            <a:pPr lvl="1"/>
            <a:r>
              <a:rPr lang="en-US" sz="3200" dirty="0">
                <a:ea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</a:rPr>
              <a:t>og </a:t>
            </a:r>
            <a:r>
              <a:rPr lang="en-US" sz="3200" dirty="0">
                <a:ea typeface="ＭＳ Ｐゴシック" charset="0"/>
              </a:rPr>
              <a:t>(1B) ~ 30</a:t>
            </a:r>
          </a:p>
          <a:p>
            <a:pPr lvl="1"/>
            <a:r>
              <a:rPr lang="en-US" sz="3200" dirty="0">
                <a:ea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</a:rPr>
              <a:t>og</a:t>
            </a:r>
            <a:r>
              <a:rPr lang="en-US" sz="3200" dirty="0">
                <a:ea typeface="ＭＳ Ｐゴシック" charset="0"/>
              </a:rPr>
              <a:t>(all IPv4 address) = 32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log(</a:t>
            </a:r>
            <a:r>
              <a:rPr lang="en-US" dirty="0"/>
              <a:t>N) low?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Packet loss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50% packet loss: analyze with </a:t>
            </a:r>
            <a:r>
              <a:rPr lang="en-US" sz="3200" i="1" dirty="0">
                <a:ea typeface="ＭＳ Ｐゴシック" charset="0"/>
              </a:rPr>
              <a:t>b </a:t>
            </a:r>
            <a:r>
              <a:rPr lang="en-US" sz="3200" dirty="0">
                <a:ea typeface="ＭＳ Ｐゴシック" charset="0"/>
              </a:rPr>
              <a:t>replaced with </a:t>
            </a:r>
            <a:r>
              <a:rPr lang="en-US" sz="3200" i="1" dirty="0">
                <a:ea typeface="ＭＳ Ｐゴシック" charset="0"/>
              </a:rPr>
              <a:t>b/2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To achieve same reliability as 0% packet loss, takes twice as many rounds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Node failure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50% of nodes fail: analyze with </a:t>
            </a:r>
            <a:r>
              <a:rPr lang="en-US" sz="3200" i="1" dirty="0">
                <a:ea typeface="ＭＳ Ｐゴシック" charset="0"/>
              </a:rPr>
              <a:t>n</a:t>
            </a:r>
            <a:r>
              <a:rPr lang="en-US" sz="3200" dirty="0">
                <a:ea typeface="ＭＳ Ｐゴシック" charset="0"/>
              </a:rPr>
              <a:t> replaced with </a:t>
            </a:r>
            <a:r>
              <a:rPr lang="en-US" sz="3200" i="1" dirty="0">
                <a:ea typeface="ＭＳ Ｐゴシック" charset="0"/>
              </a:rPr>
              <a:t>n/2 </a:t>
            </a:r>
            <a:r>
              <a:rPr lang="en-US" sz="3200" dirty="0">
                <a:ea typeface="ＭＳ Ｐゴシック" charset="0"/>
              </a:rPr>
              <a:t>and </a:t>
            </a:r>
            <a:r>
              <a:rPr lang="en-US" sz="3200" i="1" dirty="0">
                <a:ea typeface="ＭＳ Ｐゴシック" charset="0"/>
              </a:rPr>
              <a:t>b</a:t>
            </a:r>
            <a:r>
              <a:rPr lang="en-US" sz="3200" dirty="0">
                <a:ea typeface="ＭＳ Ｐゴシック" charset="0"/>
              </a:rPr>
              <a:t> replaced with </a:t>
            </a:r>
            <a:r>
              <a:rPr lang="en-US" sz="3200" i="1" dirty="0">
                <a:ea typeface="ＭＳ Ｐゴシック" charset="0"/>
              </a:rPr>
              <a:t>b/2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Same as above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With failures, is it possible that the epidemic might die out quickly?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Possible, but improbable: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ea typeface="ＭＳ Ｐゴシック" charset="0"/>
              </a:rPr>
              <a:t>Once a few nodes are infected, with high probability, the epidemic will not die out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ea typeface="ＭＳ Ｐゴシック" charset="0"/>
              </a:rPr>
              <a:t>So the analysis we saw in the previous slides is actually behavior </a:t>
            </a:r>
            <a:r>
              <a:rPr lang="en-US" sz="2400" i="1" dirty="0">
                <a:ea typeface="ＭＳ Ｐゴシック" charset="0"/>
              </a:rPr>
              <a:t>with high probability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ea typeface="ＭＳ Ｐゴシック" charset="0"/>
              </a:rPr>
              <a:t>[Galey and </a:t>
            </a:r>
            <a:r>
              <a:rPr lang="en-US" sz="2400" dirty="0" err="1">
                <a:ea typeface="ＭＳ Ｐゴシック" charset="0"/>
              </a:rPr>
              <a:t>Dani</a:t>
            </a:r>
            <a:r>
              <a:rPr lang="en-US" sz="2400" dirty="0">
                <a:ea typeface="ＭＳ Ｐゴシック" charset="0"/>
              </a:rPr>
              <a:t> 98]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Think: why do rumors spread so fast? why do infectious diseases cascade quickly into epidemics? why does a virus or worm spread rapidly?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all forms of gossip, it takes O(log(N)) rounds before about N/2 processes get the gossip</a:t>
            </a:r>
          </a:p>
          <a:p>
            <a:pPr lvl="1"/>
            <a:r>
              <a:rPr lang="en-US" dirty="0" smtClean="0"/>
              <a:t>Why? Because that’s the fastest you can spread a message – a spanning tree with </a:t>
            </a:r>
            <a:r>
              <a:rPr lang="en-US" dirty="0" err="1" smtClean="0"/>
              <a:t>fanout</a:t>
            </a:r>
            <a:r>
              <a:rPr lang="en-US" dirty="0" smtClean="0"/>
              <a:t> (degree) of constant degree has O(log(N)) total nodes</a:t>
            </a:r>
          </a:p>
          <a:p>
            <a:r>
              <a:rPr lang="en-US" dirty="0" smtClean="0"/>
              <a:t>Thereafter, pull gossip is faster than push gossip</a:t>
            </a:r>
          </a:p>
          <a:p>
            <a:r>
              <a:rPr lang="en-US" dirty="0" smtClean="0"/>
              <a:t>After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, round let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be </a:t>
            </a:r>
            <a:r>
              <a:rPr lang="en-US" dirty="0" smtClean="0"/>
              <a:t>the fraction of non-infected processes. Let each round have </a:t>
            </a:r>
            <a:r>
              <a:rPr lang="en-US" i="1" dirty="0" smtClean="0"/>
              <a:t>k</a:t>
            </a:r>
            <a:r>
              <a:rPr lang="en-US" dirty="0" smtClean="0"/>
              <a:t> pulls. Then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super-exponential</a:t>
            </a:r>
          </a:p>
          <a:p>
            <a:r>
              <a:rPr lang="en-US" dirty="0" smtClean="0"/>
              <a:t>Second half of pull gossip finishes in time O(log(log(N))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Gossip: Analysis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1752600" y="4467278"/>
          <a:ext cx="1447800" cy="56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5" name="Equation" r:id="rId4" imgW="850680" imgH="330120" progId="Equation.3">
                  <p:embed/>
                </p:oleObj>
              </mc:Choice>
              <mc:Fallback>
                <p:oleObj name="Equation" r:id="rId4" imgW="850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67278"/>
                        <a:ext cx="1447800" cy="561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Multicast is an important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Tree-based multicast protocols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When concerned about scale and fault-tolerance, gossip is an attractive solution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Also known as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epidemics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Fast, reliable, fault-tolerant</a:t>
            </a:r>
            <a:r>
              <a:rPr lang="en-US" smtClean="0">
                <a:ea typeface="ＭＳ Ｐゴシック" charset="0"/>
                <a:cs typeface="ＭＳ Ｐゴシック" charset="0"/>
              </a:rPr>
              <a:t>, </a:t>
            </a:r>
            <a:r>
              <a:rPr lang="en-US" smtClean="0">
                <a:ea typeface="ＭＳ Ｐゴシック" charset="0"/>
                <a:cs typeface="ＭＳ Ｐゴシック" charset="0"/>
              </a:rPr>
              <a:t>scalable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Next Topic</a:t>
            </a:r>
            <a:r>
              <a:rPr lang="en-US" sz="4000" b="1" dirty="0" smtClean="0"/>
              <a:t>: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Primary-backup replication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(pre-reading: VM replication)</a:t>
            </a:r>
            <a:endParaRPr lang="en-US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27650" name="Group 22"/>
          <p:cNvGrpSpPr>
            <a:grpSpLocks/>
          </p:cNvGrpSpPr>
          <p:nvPr/>
        </p:nvGrpSpPr>
        <p:grpSpPr bwMode="auto">
          <a:xfrm>
            <a:off x="3307672" y="2343150"/>
            <a:ext cx="1873020" cy="2976515"/>
            <a:chOff x="412067" y="1981200"/>
            <a:chExt cx="1872704" cy="3968290"/>
          </a:xfrm>
        </p:grpSpPr>
        <p:grpSp>
          <p:nvGrpSpPr>
            <p:cNvPr id="27652" name="Group 5"/>
            <p:cNvGrpSpPr>
              <a:grpSpLocks/>
            </p:cNvGrpSpPr>
            <p:nvPr/>
          </p:nvGrpSpPr>
          <p:grpSpPr bwMode="auto">
            <a:xfrm>
              <a:off x="990497" y="1981200"/>
              <a:ext cx="685684" cy="691690"/>
              <a:chOff x="1600097" y="1981200"/>
              <a:chExt cx="685684" cy="69169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600097" y="1981200"/>
                <a:ext cx="685684" cy="68573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61" name="TextBox 4"/>
              <p:cNvSpPr txBox="1">
                <a:spLocks noChangeArrowheads="1"/>
              </p:cNvSpPr>
              <p:nvPr/>
            </p:nvSpPr>
            <p:spPr bwMode="auto">
              <a:xfrm>
                <a:off x="1758306" y="2057400"/>
                <a:ext cx="457099" cy="61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/>
                  <a:t>P</a:t>
                </a:r>
                <a:r>
                  <a:rPr lang="en-US" altLang="x-none" i="1" dirty="0"/>
                  <a:t>i</a:t>
                </a:r>
              </a:p>
            </p:txBody>
          </p:sp>
        </p:grpSp>
        <p:grpSp>
          <p:nvGrpSpPr>
            <p:cNvPr id="27653" name="Group 6"/>
            <p:cNvGrpSpPr>
              <a:grpSpLocks/>
            </p:cNvGrpSpPr>
            <p:nvPr/>
          </p:nvGrpSpPr>
          <p:grpSpPr bwMode="auto">
            <a:xfrm>
              <a:off x="990497" y="5257472"/>
              <a:ext cx="685684" cy="692018"/>
              <a:chOff x="1600097" y="1980872"/>
              <a:chExt cx="685684" cy="6920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600097" y="1980872"/>
                <a:ext cx="685684" cy="68573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59" name="TextBox 8"/>
              <p:cNvSpPr txBox="1">
                <a:spLocks noChangeArrowheads="1"/>
              </p:cNvSpPr>
              <p:nvPr/>
            </p:nvSpPr>
            <p:spPr bwMode="auto">
              <a:xfrm>
                <a:off x="1758306" y="2057400"/>
                <a:ext cx="457099" cy="61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</a:t>
                </a:r>
                <a:r>
                  <a:rPr lang="en-US" altLang="x-none" i="1"/>
                  <a:t>j</a:t>
                </a:r>
              </a:p>
            </p:txBody>
          </p:sp>
        </p:grp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 bwMode="auto">
            <a:xfrm>
              <a:off x="1090493" y="2567459"/>
              <a:ext cx="0" cy="2789487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4" idx="5"/>
            </p:cNvCxnSpPr>
            <p:nvPr/>
          </p:nvCxnSpPr>
          <p:spPr bwMode="auto">
            <a:xfrm flipH="1" flipV="1">
              <a:off x="1576187" y="2567459"/>
              <a:ext cx="23808" cy="284239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6" name="TextBox 20"/>
            <p:cNvSpPr txBox="1">
              <a:spLocks noChangeArrowheads="1"/>
            </p:cNvSpPr>
            <p:nvPr/>
          </p:nvSpPr>
          <p:spPr bwMode="auto">
            <a:xfrm>
              <a:off x="412067" y="2590800"/>
              <a:ext cx="577304" cy="6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C</a:t>
              </a:r>
              <a:r>
                <a:rPr lang="en-US" altLang="x-none" i="1"/>
                <a:t>ij</a:t>
              </a:r>
            </a:p>
          </p:txBody>
        </p:sp>
        <p:sp>
          <p:nvSpPr>
            <p:cNvPr id="27657" name="TextBox 21"/>
            <p:cNvSpPr txBox="1">
              <a:spLocks noChangeArrowheads="1"/>
            </p:cNvSpPr>
            <p:nvPr/>
          </p:nvSpPr>
          <p:spPr bwMode="auto">
            <a:xfrm>
              <a:off x="1707467" y="4876800"/>
              <a:ext cx="577304" cy="6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C</a:t>
              </a:r>
              <a:r>
                <a:rPr lang="en-US" altLang="x-none" i="1"/>
                <a:t>ji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793628" y="2286001"/>
            <a:ext cx="3665910" cy="3952647"/>
            <a:chOff x="2717433" y="1905000"/>
            <a:chExt cx="3665162" cy="5269719"/>
          </a:xfrm>
        </p:grpSpPr>
        <p:grpSp>
          <p:nvGrpSpPr>
            <p:cNvPr id="29699" name="Group 26"/>
            <p:cNvGrpSpPr>
              <a:grpSpLocks/>
            </p:cNvGrpSpPr>
            <p:nvPr/>
          </p:nvGrpSpPr>
          <p:grpSpPr bwMode="auto">
            <a:xfrm>
              <a:off x="3231481" y="1981194"/>
              <a:ext cx="1872682" cy="3968308"/>
              <a:chOff x="412081" y="1981194"/>
              <a:chExt cx="1872682" cy="3968308"/>
            </a:xfrm>
          </p:grpSpPr>
          <p:grpSp>
            <p:nvGrpSpPr>
              <p:cNvPr id="29705" name="Group 27"/>
              <p:cNvGrpSpPr>
                <a:grpSpLocks/>
              </p:cNvGrpSpPr>
              <p:nvPr/>
            </p:nvGrpSpPr>
            <p:grpSpPr bwMode="auto">
              <a:xfrm>
                <a:off x="990383" y="1981194"/>
                <a:ext cx="685660" cy="691706"/>
                <a:chOff x="1599983" y="1981194"/>
                <a:chExt cx="685660" cy="69170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599983" y="1981194"/>
                  <a:ext cx="68566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714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758318" y="2057402"/>
                  <a:ext cx="457083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dirty="0"/>
                    <a:t>P</a:t>
                  </a:r>
                  <a:r>
                    <a:rPr lang="en-US" altLang="x-none" i="1" dirty="0"/>
                    <a:t>i</a:t>
                  </a:r>
                </a:p>
              </p:txBody>
            </p:sp>
          </p:grpSp>
          <p:grpSp>
            <p:nvGrpSpPr>
              <p:cNvPr id="29706" name="Group 28"/>
              <p:cNvGrpSpPr>
                <a:grpSpLocks/>
              </p:cNvGrpSpPr>
              <p:nvPr/>
            </p:nvGrpSpPr>
            <p:grpSpPr bwMode="auto">
              <a:xfrm>
                <a:off x="990383" y="5257500"/>
                <a:ext cx="685660" cy="692002"/>
                <a:chOff x="1599983" y="1980900"/>
                <a:chExt cx="685660" cy="69200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599983" y="1980900"/>
                  <a:ext cx="68566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712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58318" y="2057403"/>
                  <a:ext cx="457083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30" name="Straight Arrow Connector 29"/>
              <p:cNvCxnSpPr>
                <a:stCxn id="36" idx="3"/>
                <a:endCxn id="34" idx="1"/>
              </p:cNvCxnSpPr>
              <p:nvPr/>
            </p:nvCxnSpPr>
            <p:spPr bwMode="auto">
              <a:xfrm>
                <a:off x="1090375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36" idx="5"/>
              </p:cNvCxnSpPr>
              <p:nvPr/>
            </p:nvCxnSpPr>
            <p:spPr bwMode="auto">
              <a:xfrm flipH="1" flipV="1">
                <a:off x="1576051" y="2567459"/>
                <a:ext cx="23807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09" name="TextBox 31"/>
              <p:cNvSpPr txBox="1">
                <a:spLocks noChangeArrowheads="1"/>
              </p:cNvSpPr>
              <p:nvPr/>
            </p:nvSpPr>
            <p:spPr bwMode="auto">
              <a:xfrm>
                <a:off x="412081" y="2590801"/>
                <a:ext cx="577283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29710" name="TextBox 32"/>
              <p:cNvSpPr txBox="1">
                <a:spLocks noChangeArrowheads="1"/>
              </p:cNvSpPr>
              <p:nvPr/>
            </p:nvSpPr>
            <p:spPr bwMode="auto">
              <a:xfrm>
                <a:off x="1707480" y="4876799"/>
                <a:ext cx="577283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29700" name="TextBox 37"/>
            <p:cNvSpPr txBox="1">
              <a:spLocks noChangeArrowheads="1"/>
            </p:cNvSpPr>
            <p:nvPr/>
          </p:nvSpPr>
          <p:spPr bwMode="auto">
            <a:xfrm>
              <a:off x="4394037" y="1905000"/>
              <a:ext cx="1851411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[$1000,</a:t>
              </a:r>
            </a:p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100 iPhones]</a:t>
              </a:r>
            </a:p>
          </p:txBody>
        </p:sp>
        <p:sp>
          <p:nvSpPr>
            <p:cNvPr id="29701" name="TextBox 38"/>
            <p:cNvSpPr txBox="1">
              <a:spLocks noChangeArrowheads="1"/>
            </p:cNvSpPr>
            <p:nvPr/>
          </p:nvSpPr>
          <p:spPr bwMode="auto">
            <a:xfrm>
              <a:off x="4455012" y="5334001"/>
              <a:ext cx="1881863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[$600,</a:t>
              </a:r>
            </a:p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50 Androids]</a:t>
              </a:r>
            </a:p>
          </p:txBody>
        </p:sp>
        <p:sp>
          <p:nvSpPr>
            <p:cNvPr id="29702" name="TextBox 39"/>
            <p:cNvSpPr txBox="1">
              <a:spLocks noChangeArrowheads="1"/>
            </p:cNvSpPr>
            <p:nvPr/>
          </p:nvSpPr>
          <p:spPr bwMode="auto">
            <a:xfrm>
              <a:off x="4317634" y="3276600"/>
              <a:ext cx="1210342" cy="6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[empty]</a:t>
              </a:r>
            </a:p>
          </p:txBody>
        </p:sp>
        <p:sp>
          <p:nvSpPr>
            <p:cNvPr id="29703" name="TextBox 40"/>
            <p:cNvSpPr txBox="1">
              <a:spLocks noChangeArrowheads="1"/>
            </p:cNvSpPr>
            <p:nvPr/>
          </p:nvSpPr>
          <p:spPr bwMode="auto">
            <a:xfrm>
              <a:off x="2717433" y="3733801"/>
              <a:ext cx="1210342" cy="6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[empty]</a:t>
              </a:r>
            </a:p>
          </p:txBody>
        </p:sp>
        <p:sp>
          <p:nvSpPr>
            <p:cNvPr id="29704" name="TextBox 41"/>
            <p:cNvSpPr txBox="1">
              <a:spLocks noChangeArrowheads="1"/>
            </p:cNvSpPr>
            <p:nvPr/>
          </p:nvSpPr>
          <p:spPr bwMode="auto">
            <a:xfrm>
              <a:off x="3581400" y="6559204"/>
              <a:ext cx="2801195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[Global Snapshot 0]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>
            <a:grpSpLocks/>
          </p:cNvGrpSpPr>
          <p:nvPr/>
        </p:nvGrpSpPr>
        <p:grpSpPr bwMode="auto">
          <a:xfrm>
            <a:off x="555180" y="2286001"/>
            <a:ext cx="5904358" cy="3952647"/>
            <a:chOff x="555240" y="1905000"/>
            <a:chExt cx="5903663" cy="5269719"/>
          </a:xfrm>
        </p:grpSpPr>
        <p:grpSp>
          <p:nvGrpSpPr>
            <p:cNvPr id="31747" name="Group 26"/>
            <p:cNvGrpSpPr>
              <a:grpSpLocks/>
            </p:cNvGrpSpPr>
            <p:nvPr/>
          </p:nvGrpSpPr>
          <p:grpSpPr bwMode="auto">
            <a:xfrm>
              <a:off x="3307667" y="1981194"/>
              <a:ext cx="1872735" cy="3968308"/>
              <a:chOff x="412067" y="1981194"/>
              <a:chExt cx="1872735" cy="3968308"/>
            </a:xfrm>
          </p:grpSpPr>
          <p:grpSp>
            <p:nvGrpSpPr>
              <p:cNvPr id="31753" name="Group 27"/>
              <p:cNvGrpSpPr>
                <a:grpSpLocks/>
              </p:cNvGrpSpPr>
              <p:nvPr/>
            </p:nvGrpSpPr>
            <p:grpSpPr bwMode="auto">
              <a:xfrm>
                <a:off x="990264" y="1981194"/>
                <a:ext cx="685720" cy="691706"/>
                <a:chOff x="1599864" y="1981194"/>
                <a:chExt cx="685720" cy="69170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599864" y="1981194"/>
                  <a:ext cx="68572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62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758308" y="2057402"/>
                  <a:ext cx="457123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31754" name="Group 28"/>
              <p:cNvGrpSpPr>
                <a:grpSpLocks/>
              </p:cNvGrpSpPr>
              <p:nvPr/>
            </p:nvGrpSpPr>
            <p:grpSpPr bwMode="auto">
              <a:xfrm>
                <a:off x="990264" y="5257500"/>
                <a:ext cx="685720" cy="692002"/>
                <a:chOff x="1599864" y="1980900"/>
                <a:chExt cx="685720" cy="69200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599864" y="1980900"/>
                  <a:ext cx="68572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6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58308" y="2057403"/>
                  <a:ext cx="457123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30" name="Straight Arrow Connector 29"/>
              <p:cNvCxnSpPr>
                <a:stCxn id="36" idx="3"/>
                <a:endCxn id="34" idx="1"/>
              </p:cNvCxnSpPr>
              <p:nvPr/>
            </p:nvCxnSpPr>
            <p:spPr bwMode="auto">
              <a:xfrm>
                <a:off x="1090266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36" idx="5"/>
              </p:cNvCxnSpPr>
              <p:nvPr/>
            </p:nvCxnSpPr>
            <p:spPr bwMode="auto">
              <a:xfrm flipH="1" flipV="1">
                <a:off x="1575984" y="2567459"/>
                <a:ext cx="23809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57" name="TextBox 31"/>
              <p:cNvSpPr txBox="1">
                <a:spLocks noChangeArrowheads="1"/>
              </p:cNvSpPr>
              <p:nvPr/>
            </p:nvSpPr>
            <p:spPr bwMode="auto">
              <a:xfrm>
                <a:off x="412067" y="2590801"/>
                <a:ext cx="577334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31758" name="TextBox 32"/>
              <p:cNvSpPr txBox="1">
                <a:spLocks noChangeArrowheads="1"/>
              </p:cNvSpPr>
              <p:nvPr/>
            </p:nvSpPr>
            <p:spPr bwMode="auto">
              <a:xfrm>
                <a:off x="1707468" y="4876799"/>
                <a:ext cx="577334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31748" name="TextBox 37"/>
            <p:cNvSpPr txBox="1">
              <a:spLocks noChangeArrowheads="1"/>
            </p:cNvSpPr>
            <p:nvPr/>
          </p:nvSpPr>
          <p:spPr bwMode="auto">
            <a:xfrm>
              <a:off x="4470191" y="1905000"/>
              <a:ext cx="1851574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</a:t>
              </a:r>
              <a:r>
                <a:rPr lang="en-US" altLang="x-none">
                  <a:solidFill>
                    <a:srgbClr val="FF0000"/>
                  </a:solidFill>
                </a:rPr>
                <a:t>$701</a:t>
              </a:r>
              <a:r>
                <a:rPr lang="en-US" altLang="x-none"/>
                <a:t>,</a:t>
              </a:r>
            </a:p>
            <a:p>
              <a:pPr eaLnBrk="1" hangingPunct="1"/>
              <a:r>
                <a:rPr lang="en-US" altLang="x-none"/>
                <a:t>100 iPhones]</a:t>
              </a:r>
            </a:p>
          </p:txBody>
        </p:sp>
        <p:sp>
          <p:nvSpPr>
            <p:cNvPr id="31749" name="TextBox 38"/>
            <p:cNvSpPr txBox="1">
              <a:spLocks noChangeArrowheads="1"/>
            </p:cNvSpPr>
            <p:nvPr/>
          </p:nvSpPr>
          <p:spPr bwMode="auto">
            <a:xfrm>
              <a:off x="4531164" y="5334001"/>
              <a:ext cx="1882028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[$600,</a:t>
              </a:r>
            </a:p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50 Androids]</a:t>
              </a:r>
            </a:p>
          </p:txBody>
        </p:sp>
        <p:sp>
          <p:nvSpPr>
            <p:cNvPr id="31750" name="TextBox 39"/>
            <p:cNvSpPr txBox="1">
              <a:spLocks noChangeArrowheads="1"/>
            </p:cNvSpPr>
            <p:nvPr/>
          </p:nvSpPr>
          <p:spPr bwMode="auto">
            <a:xfrm>
              <a:off x="4393802" y="3276600"/>
              <a:ext cx="1210448" cy="6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  <p:sp>
          <p:nvSpPr>
            <p:cNvPr id="31751" name="TextBox 40"/>
            <p:cNvSpPr txBox="1">
              <a:spLocks noChangeArrowheads="1"/>
            </p:cNvSpPr>
            <p:nvPr/>
          </p:nvSpPr>
          <p:spPr bwMode="auto">
            <a:xfrm>
              <a:off x="555240" y="3657600"/>
              <a:ext cx="3657600" cy="615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[$299, Order Android ]</a:t>
              </a:r>
            </a:p>
          </p:txBody>
        </p:sp>
        <p:sp>
          <p:nvSpPr>
            <p:cNvPr id="31752" name="TextBox 41"/>
            <p:cNvSpPr txBox="1">
              <a:spLocks noChangeArrowheads="1"/>
            </p:cNvSpPr>
            <p:nvPr/>
          </p:nvSpPr>
          <p:spPr bwMode="auto">
            <a:xfrm>
              <a:off x="3657600" y="6559204"/>
              <a:ext cx="2801303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1]</a:t>
              </a:r>
            </a:p>
          </p:txBody>
        </p:sp>
      </p:grp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28575">
          <a:solidFill>
            <a:schemeClr val="tx1"/>
          </a:solidFill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prstDash val="sysDash"/>
          <a:headEnd type="none" w="med" len="med"/>
          <a:tailEnd type="none" w="med" len="med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47697</TotalTime>
  <Words>2873</Words>
  <Application>Microsoft Macintosh PowerPoint</Application>
  <PresentationFormat>On-screen Show (4:3)</PresentationFormat>
  <Paragraphs>731</Paragraphs>
  <Slides>68</Slides>
  <Notes>62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Calibri</vt:lpstr>
      <vt:lpstr>Courier New</vt:lpstr>
      <vt:lpstr>MS PGothic</vt:lpstr>
      <vt:lpstr>ＭＳ Ｐゴシック</vt:lpstr>
      <vt:lpstr>Symbol</vt:lpstr>
      <vt:lpstr>Times New Roman</vt:lpstr>
      <vt:lpstr>Whitney-BlackSC</vt:lpstr>
      <vt:lpstr>Wingdings</vt:lpstr>
      <vt:lpstr>Arial</vt:lpstr>
      <vt:lpstr>1_Office Theme</vt:lpstr>
      <vt:lpstr>Equation</vt:lpstr>
      <vt:lpstr>Global State and Gossip</vt:lpstr>
      <vt:lpstr>Today</vt:lpstr>
      <vt:lpstr>Distributed snapshot</vt:lpstr>
      <vt:lpstr>Some uses of global system snapshot</vt:lpstr>
      <vt:lpstr>What’s a global snapshot?</vt:lpstr>
      <vt:lpstr>A strawman solution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from State to State</vt:lpstr>
      <vt:lpstr>Today</vt:lpstr>
      <vt:lpstr>System Model</vt:lpstr>
      <vt:lpstr>Requirements</vt:lpstr>
      <vt:lpstr>Chandy-Lamport Global Snapshot Algorithm</vt:lpstr>
      <vt:lpstr>Chandy-Lamport Global Snapshot Algorithm (2)</vt:lpstr>
      <vt:lpstr>Chandy-Lamport Global Snapshot Algorithm (3)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has terminated</vt:lpstr>
      <vt:lpstr>Collect the global snapshot pieces</vt:lpstr>
      <vt:lpstr>Next</vt:lpstr>
      <vt:lpstr>Cuts</vt:lpstr>
      <vt:lpstr>Consistent Cuts</vt:lpstr>
      <vt:lpstr>Example</vt:lpstr>
      <vt:lpstr>Our Global Snapshot Example … </vt:lpstr>
      <vt:lpstr>… is causally correct</vt:lpstr>
      <vt:lpstr>In fact…</vt:lpstr>
      <vt:lpstr>Chandy-Lamport Global Snapshot algorithm creates a consistent cut</vt:lpstr>
      <vt:lpstr>Chandy-Lamport Global Snapshot algorithm creates a consistent cut</vt:lpstr>
      <vt:lpstr>Summary</vt:lpstr>
      <vt:lpstr>Distributed snapshot algorithm summary</vt:lpstr>
      <vt:lpstr>Today</vt:lpstr>
      <vt:lpstr>Multicast problem</vt:lpstr>
      <vt:lpstr>Fault-tolerance and Scalability</vt:lpstr>
      <vt:lpstr>Centralized</vt:lpstr>
      <vt:lpstr>Tree-Based</vt:lpstr>
      <vt:lpstr>Tree-based Multicast Protocols</vt:lpstr>
      <vt:lpstr>A Third Approach</vt:lpstr>
      <vt:lpstr>A Third Approach</vt:lpstr>
      <vt:lpstr>A Third Approach</vt:lpstr>
      <vt:lpstr>A Third Approach</vt:lpstr>
      <vt:lpstr>“Epidemic” Multicast (or “Gossip”)</vt:lpstr>
      <vt:lpstr>Push vs. Pull</vt:lpstr>
      <vt:lpstr>Properties</vt:lpstr>
      <vt:lpstr>Analysis</vt:lpstr>
      <vt:lpstr>Analysis (contd.)</vt:lpstr>
      <vt:lpstr>Epidemic Multicast</vt:lpstr>
      <vt:lpstr>Epidemic Multicast Analysis</vt:lpstr>
      <vt:lpstr>Analysis (contd.)</vt:lpstr>
      <vt:lpstr>Why is log(N) low?</vt:lpstr>
      <vt:lpstr>Fault-tolerance</vt:lpstr>
      <vt:lpstr>Fault-tolerance</vt:lpstr>
      <vt:lpstr>Pull Gossip: Analysis</vt:lpstr>
      <vt:lpstr>Summary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1852</cp:revision>
  <cp:lastPrinted>2017-09-27T11:19:21Z</cp:lastPrinted>
  <dcterms:created xsi:type="dcterms:W3CDTF">2013-10-08T01:49:25Z</dcterms:created>
  <dcterms:modified xsi:type="dcterms:W3CDTF">2017-09-27T13:16:02Z</dcterms:modified>
</cp:coreProperties>
</file>