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80" r:id="rId15"/>
    <p:sldId id="274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90" r:id="rId24"/>
    <p:sldId id="293" r:id="rId25"/>
    <p:sldId id="294" r:id="rId26"/>
    <p:sldId id="295" r:id="rId27"/>
    <p:sldId id="296" r:id="rId28"/>
    <p:sldId id="308" r:id="rId29"/>
    <p:sldId id="300" r:id="rId30"/>
    <p:sldId id="302" r:id="rId31"/>
    <p:sldId id="303" r:id="rId32"/>
    <p:sldId id="310" r:id="rId33"/>
    <p:sldId id="305" r:id="rId34"/>
    <p:sldId id="327" r:id="rId35"/>
    <p:sldId id="328" r:id="rId36"/>
    <p:sldId id="306" r:id="rId37"/>
    <p:sldId id="313" r:id="rId38"/>
    <p:sldId id="317" r:id="rId39"/>
    <p:sldId id="318" r:id="rId40"/>
    <p:sldId id="319" r:id="rId41"/>
    <p:sldId id="320" r:id="rId42"/>
    <p:sldId id="321" r:id="rId43"/>
    <p:sldId id="323" r:id="rId44"/>
    <p:sldId id="322" r:id="rId45"/>
    <p:sldId id="324" r:id="rId46"/>
    <p:sldId id="326" r:id="rId4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  <a:srgbClr val="FF3300"/>
    <a:srgbClr val="FFFF99"/>
    <a:srgbClr val="92D050"/>
    <a:srgbClr val="FFCC99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28" autoAdjust="0"/>
    <p:restoredTop sz="83929" autoAdjust="0"/>
  </p:normalViewPr>
  <p:slideViewPr>
    <p:cSldViewPr snapToGrid="0">
      <p:cViewPr varScale="1">
        <p:scale>
          <a:sx n="105" d="100"/>
          <a:sy n="105" d="100"/>
        </p:scale>
        <p:origin x="9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9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7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Consensus </a:t>
            </a:r>
            <a:r>
              <a:rPr lang="en-US" sz="3800" b="0" dirty="0" smtClean="0"/>
              <a:t>I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200" b="0" dirty="0" smtClean="0"/>
              <a:t>FLP </a:t>
            </a:r>
            <a:r>
              <a:rPr lang="en-US" sz="3200" b="0" dirty="0"/>
              <a:t>Impossibility, </a:t>
            </a:r>
            <a:r>
              <a:rPr lang="en-US" sz="3200" b="0" dirty="0" err="1"/>
              <a:t>Paxos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/>
              <a:t>Lecture </a:t>
            </a:r>
            <a:r>
              <a:rPr lang="en-US" smtClean="0"/>
              <a:t>9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176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40292" y="1854415"/>
            <a:ext cx="4974077" cy="107721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Two nodes think they are TC:</a:t>
            </a:r>
          </a:p>
          <a:p>
            <a:pPr>
              <a:lnSpc>
                <a:spcPct val="150000"/>
              </a:lnSpc>
            </a:pPr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“Split brain” scenario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Curved Connector 8"/>
          <p:cNvCxnSpPr>
            <a:stCxn id="18" idx="2"/>
          </p:cNvCxnSpPr>
          <p:nvPr/>
        </p:nvCxnSpPr>
        <p:spPr>
          <a:xfrm rot="5400000">
            <a:off x="3635364" y="3968656"/>
            <a:ext cx="906935" cy="104749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8"/>
          <p:cNvCxnSpPr>
            <a:stCxn id="18" idx="2"/>
          </p:cNvCxnSpPr>
          <p:nvPr/>
        </p:nvCxnSpPr>
        <p:spPr>
          <a:xfrm rot="5400000">
            <a:off x="3135489" y="3468781"/>
            <a:ext cx="906935" cy="204724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05199" y="1960615"/>
            <a:ext cx="5703708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solidFill>
                  <a:srgbClr val="0000FF"/>
                </a:solidFill>
                <a:latin typeface="Arial"/>
                <a:ea typeface="Gill Sans" pitchFamily="-84" charset="0"/>
                <a:cs typeface="Arial"/>
              </a:rPr>
              <a:t>Safety invariant: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Only 1 node is TC at any single time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Curved Connector 8"/>
          <p:cNvCxnSpPr>
            <a:stCxn id="18" idx="2"/>
          </p:cNvCxnSpPr>
          <p:nvPr/>
        </p:nvCxnSpPr>
        <p:spPr>
          <a:xfrm rot="5400000">
            <a:off x="3635364" y="3968656"/>
            <a:ext cx="906935" cy="104749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8"/>
          <p:cNvCxnSpPr>
            <a:stCxn id="18" idx="2"/>
          </p:cNvCxnSpPr>
          <p:nvPr/>
        </p:nvCxnSpPr>
        <p:spPr>
          <a:xfrm rot="5400000">
            <a:off x="3135489" y="3468781"/>
            <a:ext cx="906935" cy="204724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/>
          </p:cNvSpPr>
          <p:nvPr/>
        </p:nvSpPr>
        <p:spPr bwMode="auto">
          <a:xfrm>
            <a:off x="3141409" y="5098269"/>
            <a:ext cx="5703708" cy="129266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solidFill>
                  <a:srgbClr val="FF0000"/>
                </a:solidFill>
                <a:latin typeface="Arial"/>
                <a:ea typeface="Gill Sans" pitchFamily="-84" charset="0"/>
                <a:cs typeface="Arial"/>
              </a:rPr>
              <a:t>Another problem: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A and B need to know (and agree upon) who the TC is…</a:t>
            </a:r>
          </a:p>
        </p:txBody>
      </p:sp>
    </p:spTree>
    <p:extLst>
      <p:ext uri="{BB962C8B-B14F-4D97-AF65-F5344CB8AC3E}">
        <p14:creationId xmlns:p14="http://schemas.microsoft.com/office/powerpoint/2010/main" val="6283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2" y="572081"/>
            <a:ext cx="7772400" cy="1166478"/>
          </a:xfrm>
        </p:spPr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1920240"/>
            <a:ext cx="8143027" cy="3653808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800" dirty="0" smtClean="0"/>
              <a:t>Definition: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general agreement about something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idea or opinion that is shared by all the people in 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group</a:t>
            </a:r>
          </a:p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endParaRPr lang="en-US" sz="2800" dirty="0" smtClean="0"/>
          </a:p>
          <a:p>
            <a:pPr algn="l">
              <a:lnSpc>
                <a:spcPct val="100000"/>
              </a:lnSpc>
            </a:pPr>
            <a:r>
              <a:rPr lang="en-US" sz="2800" dirty="0"/>
              <a:t>Origin: Latin, from </a:t>
            </a:r>
            <a:r>
              <a:rPr lang="en-US" sz="2800" i="1" dirty="0" err="1"/>
              <a:t>consentire</a:t>
            </a:r>
            <a:r>
              <a:rPr lang="en-US" sz="2800" dirty="0"/>
              <a:t>  </a:t>
            </a:r>
          </a:p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1920240"/>
            <a:ext cx="7535049" cy="46329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Given </a:t>
            </a:r>
            <a:r>
              <a:rPr lang="en-US" sz="2600" dirty="0"/>
              <a:t>a set of processors, each with an initial </a:t>
            </a:r>
            <a:r>
              <a:rPr lang="en-US" sz="2600" dirty="0" smtClean="0"/>
              <a:t>value: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600" b="1" dirty="0" smtClean="0"/>
              <a:t>Termination:</a:t>
            </a:r>
            <a:r>
              <a:rPr lang="en-US" sz="2600" b="1" dirty="0"/>
              <a:t> </a:t>
            </a:r>
            <a:r>
              <a:rPr lang="en-US" sz="2600" dirty="0" smtClean="0"/>
              <a:t>All </a:t>
            </a:r>
            <a:r>
              <a:rPr lang="en-US" sz="2600" dirty="0"/>
              <a:t>non-faulty processes eventually decide on a </a:t>
            </a:r>
            <a:r>
              <a:rPr lang="en-US" sz="2600" dirty="0" smtClean="0"/>
              <a:t>value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600" b="1" dirty="0" smtClean="0"/>
              <a:t>Agreement:</a:t>
            </a:r>
            <a:r>
              <a:rPr lang="en-US" sz="2600" b="1" dirty="0"/>
              <a:t> </a:t>
            </a:r>
            <a:r>
              <a:rPr lang="en-US" sz="2600" dirty="0" smtClean="0"/>
              <a:t>All </a:t>
            </a:r>
            <a:r>
              <a:rPr lang="en-US" sz="2600" dirty="0"/>
              <a:t>processes that decide do so on the same </a:t>
            </a:r>
            <a:r>
              <a:rPr lang="en-US" sz="2600" dirty="0" smtClean="0"/>
              <a:t>value 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600" b="1" dirty="0" smtClean="0"/>
              <a:t>Validity:</a:t>
            </a:r>
            <a:r>
              <a:rPr lang="en-US" sz="2600" b="1" dirty="0"/>
              <a:t> </a:t>
            </a:r>
            <a:r>
              <a:rPr lang="en-US" sz="2600" dirty="0" smtClean="0"/>
              <a:t>The </a:t>
            </a:r>
            <a:r>
              <a:rPr lang="en-US" sz="2600" dirty="0"/>
              <a:t>value that has been decided must have proposed by </a:t>
            </a:r>
            <a:r>
              <a:rPr lang="en-US" sz="2600" dirty="0" smtClean="0"/>
              <a:t>some process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372" y="57208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none" baseline="0">
                <a:solidFill>
                  <a:schemeClr val="bg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mtClean="0"/>
              <a:t>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001324" cy="500812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roup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of servers attempting: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Make sure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all servers in group receive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same updates in the same order as each other 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Maintain own lists (views) on who is a current member of the group, and update lists when somebody leaves/fails 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Elect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 leader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 group, and inform everybody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nsure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mutually exclusive (one process at a time only) access to a critical resource like a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used in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Network model:</a:t>
            </a:r>
          </a:p>
          <a:p>
            <a:pPr lvl="1"/>
            <a:r>
              <a:rPr lang="en-US" dirty="0" smtClean="0"/>
              <a:t>Synchronous (time-bounded delay) or  asynchronous (arbitrary delay)</a:t>
            </a:r>
          </a:p>
          <a:p>
            <a:pPr lvl="1"/>
            <a:r>
              <a:rPr lang="en-US" dirty="0" smtClean="0"/>
              <a:t> Reliable or unreliable communication</a:t>
            </a:r>
          </a:p>
          <a:p>
            <a:pPr lvl="1"/>
            <a:r>
              <a:rPr lang="en-US" dirty="0" smtClean="0"/>
              <a:t> Unicast </a:t>
            </a:r>
            <a:r>
              <a:rPr lang="en-US" dirty="0"/>
              <a:t>or multicast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failures:</a:t>
            </a:r>
          </a:p>
          <a:p>
            <a:pPr lvl="1"/>
            <a:r>
              <a:rPr lang="en-US" dirty="0" smtClean="0"/>
              <a:t>Fail-stop (correct/dead) or Byzantine (arbitrary)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Define your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Network model:</a:t>
            </a:r>
          </a:p>
          <a:p>
            <a:pPr lvl="1"/>
            <a:r>
              <a:rPr lang="en-US" dirty="0" smtClean="0"/>
              <a:t>Synchronous (time-bounded delay) or  asynchronous (arbitrary delay)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Reliable</a:t>
            </a:r>
            <a:r>
              <a:rPr lang="en-US" dirty="0" smtClean="0"/>
              <a:t> or unreliable communication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Unicast</a:t>
            </a:r>
            <a:r>
              <a:rPr lang="en-US" dirty="0" smtClean="0"/>
              <a:t> </a:t>
            </a:r>
            <a:r>
              <a:rPr lang="en-US" dirty="0"/>
              <a:t>or multicast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failures: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Fail-stop</a:t>
            </a:r>
            <a:r>
              <a:rPr lang="en-US" dirty="0" smtClean="0"/>
              <a:t> (correct/dead) or Byzantine (arbitrary)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Define your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1291" r="5432" b="292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476" y="3715966"/>
            <a:ext cx="7535049" cy="1361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… abandon hope, all ye who enter here …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457413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none" baseline="0">
                <a:solidFill>
                  <a:schemeClr val="bg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z="4400" dirty="0" smtClean="0"/>
              <a:t>Consensus is impossible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79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831" y="1587564"/>
            <a:ext cx="4271742" cy="3073941"/>
          </a:xfrm>
        </p:spPr>
        <p:txBody>
          <a:bodyPr>
            <a:normAutofit/>
          </a:bodyPr>
          <a:lstStyle/>
          <a:p>
            <a:pPr marL="495300" indent="-495300"/>
            <a:r>
              <a:rPr lang="en-US" sz="3200" smtClean="0"/>
              <a:t>No </a:t>
            </a:r>
            <a:r>
              <a:rPr lang="en-US" sz="3200"/>
              <a:t>deterministic </a:t>
            </a:r>
            <a:r>
              <a:rPr lang="en-US" sz="3200" smtClean="0"/>
              <a:t>     1-crash-robust </a:t>
            </a:r>
            <a:r>
              <a:rPr lang="en-US" sz="3200" dirty="0"/>
              <a:t>consensus algorithm exists </a:t>
            </a:r>
            <a:r>
              <a:rPr lang="en-US" sz="3200"/>
              <a:t>for </a:t>
            </a:r>
            <a:r>
              <a:rPr lang="en-US" sz="3200" smtClean="0"/>
              <a:t>asynchronous </a:t>
            </a:r>
            <a:r>
              <a:rPr lang="en-US" sz="3200" dirty="0"/>
              <a:t>model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“FLP”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98" y="194553"/>
            <a:ext cx="4271742" cy="410054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91831" y="4661505"/>
            <a:ext cx="8565204" cy="189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Holds even for “weak” consensus (i.e., only </a:t>
            </a:r>
            <a:r>
              <a:rPr lang="en-US" b="0" i="1" dirty="0" smtClean="0"/>
              <a:t>some</a:t>
            </a:r>
            <a:r>
              <a:rPr lang="en-US" b="0" dirty="0" smtClean="0"/>
              <a:t> process needs to decide, not </a:t>
            </a:r>
            <a:r>
              <a:rPr lang="en-US" b="0" i="1" dirty="0" smtClean="0"/>
              <a:t>all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Holds even for only two states: 0 and 1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865946" y="1945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1985</a:t>
            </a:r>
          </a:p>
        </p:txBody>
      </p:sp>
    </p:spTree>
    <p:extLst>
      <p:ext uri="{BB962C8B-B14F-4D97-AF65-F5344CB8AC3E}">
        <p14:creationId xmlns:p14="http://schemas.microsoft.com/office/powerpoint/2010/main" val="19264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r>
              <a:rPr lang="en-US" dirty="0" smtClean="0"/>
              <a:t>Initial state of system can end in decision “0” or “1”</a:t>
            </a:r>
          </a:p>
          <a:p>
            <a:r>
              <a:rPr lang="en-US" dirty="0" smtClean="0"/>
              <a:t>Consider 5 processes, each in some initial state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[ 1,1,0,1,1 </a:t>
            </a:r>
            <a:r>
              <a:rPr lang="en-US" sz="3000" dirty="0"/>
              <a:t>]   →  </a:t>
            </a:r>
            <a:r>
              <a:rPr lang="en-US" sz="3000" dirty="0" smtClean="0"/>
              <a:t>1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 </a:t>
            </a:r>
            <a:r>
              <a:rPr lang="en-US" sz="3000" dirty="0"/>
              <a:t>]   →  </a:t>
            </a:r>
            <a:r>
              <a:rPr lang="en-US" sz="3000" dirty="0" smtClean="0"/>
              <a:t>?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,0 </a:t>
            </a:r>
            <a:r>
              <a:rPr lang="en-US" sz="3000" dirty="0"/>
              <a:t>]   →  </a:t>
            </a:r>
            <a:r>
              <a:rPr lang="en-US" sz="3000" dirty="0" smtClean="0"/>
              <a:t>?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</a:t>
            </a:r>
            <a:r>
              <a:rPr lang="en-US" sz="3000" dirty="0" smtClean="0">
                <a:solidFill>
                  <a:srgbClr val="FF0000"/>
                </a:solidFill>
              </a:rPr>
              <a:t>1</a:t>
            </a:r>
            <a:r>
              <a:rPr lang="en-US" sz="3000" dirty="0" smtClean="0"/>
              <a:t>,0,0 </a:t>
            </a:r>
            <a:r>
              <a:rPr lang="en-US" sz="3000" dirty="0"/>
              <a:t>]   →  </a:t>
            </a:r>
            <a:r>
              <a:rPr lang="en-US" sz="3000" dirty="0" smtClean="0"/>
              <a:t>?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[ 1,0,1,0,0 </a:t>
            </a:r>
            <a:r>
              <a:rPr lang="en-US" sz="3000" dirty="0"/>
              <a:t>]   </a:t>
            </a:r>
            <a:r>
              <a:rPr lang="en-US" sz="3000" dirty="0" smtClean="0"/>
              <a:t>→  0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7098" y="3564375"/>
            <a:ext cx="2819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Must exist two configurations here which differ in decision</a:t>
            </a:r>
          </a:p>
        </p:txBody>
      </p:sp>
    </p:spTree>
    <p:extLst>
      <p:ext uri="{BB962C8B-B14F-4D97-AF65-F5344CB8AC3E}">
        <p14:creationId xmlns:p14="http://schemas.microsoft.com/office/powerpoint/2010/main" val="4762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2PC commit problem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2528" y="2189303"/>
            <a:ext cx="4819673" cy="32063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TC </a:t>
            </a:r>
            <a:r>
              <a:rPr lang="en-US" sz="2400" b="1" dirty="0" smtClean="0">
                <a:sym typeface="Wingdings"/>
              </a:rPr>
              <a:t> A, B: </a:t>
            </a:r>
            <a:r>
              <a:rPr lang="en-US" sz="2400" i="1" dirty="0" smtClean="0"/>
              <a:t>“prepare!”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/>
              <a:t>A, B </a:t>
            </a:r>
            <a:r>
              <a:rPr lang="en-US" sz="2400" b="1" spc="-100" dirty="0" smtClean="0">
                <a:sym typeface="Wingdings"/>
              </a:rPr>
              <a:t> P: </a:t>
            </a:r>
            <a:r>
              <a:rPr lang="en-US" sz="2400" i="1" spc="-100" dirty="0" smtClean="0">
                <a:sym typeface="Wingdings"/>
              </a:rPr>
              <a:t>“yes”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“no”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>
                <a:sym typeface="Wingdings"/>
              </a:rPr>
              <a:t>TC  A, B:</a:t>
            </a:r>
            <a:r>
              <a:rPr lang="en-US" sz="2400" spc="-100" dirty="0" smtClean="0">
                <a:sym typeface="Wingdings"/>
              </a:rPr>
              <a:t> </a:t>
            </a:r>
            <a:r>
              <a:rPr lang="en-US" sz="2400" i="1" spc="-100" dirty="0" smtClean="0">
                <a:sym typeface="Wingdings"/>
              </a:rPr>
              <a:t>“</a:t>
            </a:r>
            <a:r>
              <a:rPr lang="en-US" sz="2400" i="1" spc="-100" dirty="0" smtClean="0">
                <a:solidFill>
                  <a:srgbClr val="0000FF"/>
                </a:solidFill>
                <a:sym typeface="Wingdings"/>
              </a:rPr>
              <a:t>commit!</a:t>
            </a:r>
            <a:r>
              <a:rPr lang="en-US" sz="2400" i="1" spc="-100" dirty="0" smtClean="0">
                <a:sym typeface="Wingdings"/>
              </a:rPr>
              <a:t>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</a:t>
            </a:r>
            <a:r>
              <a:rPr lang="en-US" sz="2400" i="1" spc="-100" dirty="0" smtClean="0">
                <a:solidFill>
                  <a:srgbClr val="FF3300"/>
                </a:solidFill>
                <a:sym typeface="Wingdings"/>
              </a:rPr>
              <a:t>abort!</a:t>
            </a:r>
            <a:r>
              <a:rPr lang="en-US" sz="2400" i="1" spc="-100" dirty="0" smtClean="0">
                <a:sym typeface="Wingdings"/>
              </a:rPr>
              <a:t>”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44344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847541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202766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21821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r>
              <a:rPr lang="en-US" dirty="0" smtClean="0"/>
              <a:t>Initial state of system can end in decision “0” or “1”</a:t>
            </a:r>
          </a:p>
          <a:p>
            <a:r>
              <a:rPr lang="en-US" dirty="0" smtClean="0"/>
              <a:t>Consider 5 processes, each in some initial state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[ 1,1,0,1,1 </a:t>
            </a:r>
            <a:r>
              <a:rPr lang="en-US" sz="3000" dirty="0"/>
              <a:t>]   →  </a:t>
            </a:r>
            <a:r>
              <a:rPr lang="en-US" sz="3000" dirty="0" smtClean="0"/>
              <a:t>1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[ 1,1,0,1,0 </a:t>
            </a:r>
            <a:r>
              <a:rPr lang="en-US" sz="3000" dirty="0"/>
              <a:t>]   →  1</a:t>
            </a: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[ 1,1,0,0,0 </a:t>
            </a:r>
            <a:r>
              <a:rPr lang="en-US" sz="3000" dirty="0"/>
              <a:t>]   →  </a:t>
            </a:r>
            <a:r>
              <a:rPr lang="en-US" sz="3000" dirty="0" smtClean="0"/>
              <a:t>1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[ 1,1,1,0,0 </a:t>
            </a:r>
            <a:r>
              <a:rPr lang="en-US" sz="3000" dirty="0"/>
              <a:t>]   →  0</a:t>
            </a: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[ 1,0,1,0,0 </a:t>
            </a:r>
            <a:r>
              <a:rPr lang="en-US" sz="3000" dirty="0"/>
              <a:t>]   </a:t>
            </a:r>
            <a:r>
              <a:rPr lang="en-US" sz="3000" dirty="0" smtClean="0"/>
              <a:t>→  0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8281" y="4181138"/>
            <a:ext cx="464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Assume decision differs between these two 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40405" y="4027250"/>
            <a:ext cx="369651" cy="10156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r>
              <a:rPr lang="en-US" dirty="0" smtClean="0"/>
              <a:t>Goal:  Consensus holds in face of 1 failure</a:t>
            </a:r>
          </a:p>
          <a:p>
            <a:endParaRPr lang="en-US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3000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[ 1,1,0,0,0 ]   →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</a:t>
            </a:r>
            <a:r>
              <a:rPr lang="en-US" sz="3000" dirty="0"/>
              <a:t>1,1,1,0,0 ]   →  </a:t>
            </a:r>
            <a:r>
              <a:rPr lang="en-US" sz="3000" dirty="0" smtClean="0"/>
              <a:t> </a:t>
            </a:r>
            <a:endParaRPr lang="en-US" sz="3000" dirty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5911" y="2612618"/>
            <a:ext cx="635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One of these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configs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must be “bi-valent”: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futures possible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40405" y="4027250"/>
            <a:ext cx="369651" cy="1015663"/>
          </a:xfrm>
          <a:prstGeom prst="roundRect">
            <a:avLst/>
          </a:prstGeom>
          <a:solidFill>
            <a:srgbClr val="FF0000"/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900265" y="4046704"/>
            <a:ext cx="797668" cy="11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1 | 0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0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41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7909884" cy="5316505"/>
          </a:xfrm>
        </p:spPr>
        <p:txBody>
          <a:bodyPr>
            <a:normAutofit/>
          </a:bodyPr>
          <a:lstStyle/>
          <a:p>
            <a:r>
              <a:rPr lang="en-US" dirty="0" smtClean="0"/>
              <a:t>Goal:  Consensus holds in face of 1 failure</a:t>
            </a:r>
          </a:p>
          <a:p>
            <a:endParaRPr lang="en-US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3000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[ 1,1,0,0,0 ]   → 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[ 1,1,1,0,0 </a:t>
            </a:r>
            <a:r>
              <a:rPr lang="en-US" sz="3000" dirty="0"/>
              <a:t>]   </a:t>
            </a:r>
            <a:r>
              <a:rPr lang="en-US" sz="3000" dirty="0" smtClean="0"/>
              <a:t>→</a:t>
            </a:r>
            <a:endParaRPr lang="en-US" sz="3000" dirty="0"/>
          </a:p>
          <a:p>
            <a:pPr>
              <a:spcBef>
                <a:spcPts val="3600"/>
              </a:spcBef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Key result:  All bi-valent states can remain in </a:t>
            </a:r>
            <a:r>
              <a:rPr lang="en-US" dirty="0" smtClean="0"/>
              <a:t>bi-valent </a:t>
            </a:r>
            <a:r>
              <a:rPr lang="en-US" dirty="0"/>
              <a:t>states after performing some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40405" y="4027250"/>
            <a:ext cx="369651" cy="1015663"/>
          </a:xfrm>
          <a:prstGeom prst="roundRect">
            <a:avLst/>
          </a:prstGeom>
          <a:solidFill>
            <a:srgbClr val="FF0000"/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5911" y="2612618"/>
            <a:ext cx="635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One of these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configs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must be “bi-valent”: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futures possible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900265" y="4046704"/>
            <a:ext cx="797668" cy="11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1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0 | 1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155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won’t believe this one trick!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196" y="2052538"/>
            <a:ext cx="8380379" cy="3706237"/>
          </a:xfrm>
          <a:prstGeom prst="roundRect">
            <a:avLst>
              <a:gd name="adj" fmla="val 497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  <a:effectLst/>
              </a:rPr>
              <a:t>System thinks process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p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crashes, adapts to it…</a:t>
            </a:r>
          </a:p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  <a:effectLst/>
              </a:rPr>
              <a:t>But then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p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recovers and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q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crashes…</a:t>
            </a:r>
          </a:p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  <a:effectLst/>
              </a:rPr>
              <a:t>Needs to wait for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to rejoin, because can only handle 1 failure, which takes time for system to adapt …</a:t>
            </a:r>
          </a:p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i="1" dirty="0">
                <a:solidFill>
                  <a:schemeClr val="tx1"/>
                </a:solidFill>
                <a:effectLst/>
              </a:rPr>
              <a:t>… </a:t>
            </a:r>
            <a:r>
              <a:rPr lang="en-US" sz="2400" b="0" i="1" dirty="0" smtClean="0">
                <a:solidFill>
                  <a:schemeClr val="tx1"/>
                </a:solidFill>
                <a:effectLst/>
              </a:rPr>
              <a:t>repeat ad infinitum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…</a:t>
            </a:r>
            <a:endParaRPr lang="en-US" sz="24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7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Autofit/>
          </a:bodyPr>
          <a:lstStyle/>
          <a:p>
            <a:r>
              <a:rPr lang="en-US" sz="2800" dirty="0" smtClean="0"/>
              <a:t>But remember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“Impossible” in the formal sense, i.e., “there does not exist”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Even though such situations are extremely unlikely …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Circumventing FLP Impossibility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Probabilistically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Randomization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Partial Synchrony (e.g., “failure detectors”)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876" y="193657"/>
            <a:ext cx="7772400" cy="1166478"/>
          </a:xfrm>
        </p:spPr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76" y="1375200"/>
            <a:ext cx="2250900" cy="22509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02095" y="1755057"/>
            <a:ext cx="7918344" cy="484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marL="0" indent="0" algn="ctr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3200" kern="1200" spc="-50">
                <a:solidFill>
                  <a:schemeClr val="bg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4572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8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9144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6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3716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4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18288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4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en-US" sz="2800" b="0" i="1" dirty="0" smtClean="0">
                <a:solidFill>
                  <a:schemeClr val="bg1"/>
                </a:solidFill>
              </a:rPr>
              <a:t>Werner </a:t>
            </a:r>
            <a:r>
              <a:rPr lang="en-US" sz="2800" b="0" i="1" dirty="0" err="1" smtClean="0">
                <a:solidFill>
                  <a:schemeClr val="bg1"/>
                </a:solidFill>
              </a:rPr>
              <a:t>Vogels</a:t>
            </a:r>
            <a:r>
              <a:rPr lang="en-US" sz="2800" b="0" i="1" dirty="0" smtClean="0">
                <a:solidFill>
                  <a:schemeClr val="bg1"/>
                </a:solidFill>
              </a:rPr>
              <a:t>, Amazon CTO</a:t>
            </a:r>
            <a:endParaRPr lang="en-US" sz="2200" b="0" i="1" dirty="0">
              <a:solidFill>
                <a:schemeClr val="bg1"/>
              </a:solidFill>
            </a:endParaRPr>
          </a:p>
          <a:p>
            <a:pPr lvl="1">
              <a:lnSpc>
                <a:spcPct val="220000"/>
              </a:lnSpc>
            </a:pPr>
            <a:r>
              <a:rPr lang="en-US" sz="2200" b="0" u="sng" dirty="0">
                <a:solidFill>
                  <a:schemeClr val="bg1"/>
                </a:solidFill>
              </a:rPr>
              <a:t>Job </a:t>
            </a:r>
            <a:r>
              <a:rPr lang="en-US" sz="2200" b="0" u="sng" dirty="0" smtClean="0">
                <a:solidFill>
                  <a:schemeClr val="bg1"/>
                </a:solidFill>
              </a:rPr>
              <a:t>openings </a:t>
            </a:r>
            <a:r>
              <a:rPr lang="en-US" sz="2200" b="0" u="sng" dirty="0">
                <a:solidFill>
                  <a:schemeClr val="bg1"/>
                </a:solidFill>
              </a:rPr>
              <a:t>in m</a:t>
            </a:r>
            <a:r>
              <a:rPr lang="en-US" sz="2200" b="0" u="sng" dirty="0" smtClean="0">
                <a:solidFill>
                  <a:schemeClr val="bg1"/>
                </a:solidFill>
              </a:rPr>
              <a:t>y group</a:t>
            </a:r>
            <a:endParaRPr lang="en-US" sz="2200" b="0" u="sng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sz="2200" b="0" dirty="0">
                <a:solidFill>
                  <a:schemeClr val="bg1"/>
                </a:solidFill>
              </a:rPr>
              <a:t>What kind of things am I looking for in you?</a:t>
            </a:r>
          </a:p>
          <a:p>
            <a:pPr lvl="1"/>
            <a:endParaRPr lang="en-US" sz="2200" b="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i="1" dirty="0" smtClean="0">
                <a:solidFill>
                  <a:schemeClr val="bg1"/>
                </a:solidFill>
              </a:rPr>
              <a:t>“You </a:t>
            </a:r>
            <a:r>
              <a:rPr lang="en-US" sz="2200" i="1" dirty="0">
                <a:solidFill>
                  <a:schemeClr val="bg1"/>
                </a:solidFill>
              </a:rPr>
              <a:t>know your distributed systems theory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b="0" dirty="0">
                <a:solidFill>
                  <a:schemeClr val="bg1"/>
                </a:solidFill>
              </a:rPr>
              <a:t>You know about logical time, snapshots, stability, message ordering, but also acid and multi-level transactions. </a:t>
            </a:r>
            <a:r>
              <a:rPr lang="en-US" sz="2200" dirty="0">
                <a:solidFill>
                  <a:srgbClr val="FFFF00"/>
                </a:solidFill>
              </a:rPr>
              <a:t>You have heard about the FLP impossibility argument. </a:t>
            </a:r>
            <a:r>
              <a:rPr lang="en-US" sz="2200" b="0" dirty="0">
                <a:solidFill>
                  <a:schemeClr val="bg1"/>
                </a:solidFill>
              </a:rPr>
              <a:t>You know why failure detectors can solve it (but you do not have to remember which one diamond-w was). </a:t>
            </a:r>
            <a:r>
              <a:rPr lang="en-US" sz="2200" dirty="0">
                <a:solidFill>
                  <a:srgbClr val="FFFF00"/>
                </a:solidFill>
              </a:rPr>
              <a:t>You have at least once tried to understand </a:t>
            </a:r>
            <a:r>
              <a:rPr lang="en-US" sz="2200" dirty="0" err="1">
                <a:solidFill>
                  <a:srgbClr val="FFFF00"/>
                </a:solidFill>
              </a:rPr>
              <a:t>Paxos</a:t>
            </a:r>
            <a:r>
              <a:rPr lang="en-US" sz="2200" dirty="0">
                <a:solidFill>
                  <a:srgbClr val="FFFF00"/>
                </a:solidFill>
              </a:rPr>
              <a:t> by reading the original </a:t>
            </a:r>
            <a:r>
              <a:rPr lang="en-US" sz="2200" dirty="0" smtClean="0">
                <a:solidFill>
                  <a:srgbClr val="FFFF00"/>
                </a:solidFill>
              </a:rPr>
              <a:t>paper.”</a:t>
            </a:r>
            <a:endParaRPr lang="en-US" sz="2200" i="1" dirty="0">
              <a:solidFill>
                <a:srgbClr val="FFFF00"/>
              </a:solidFill>
            </a:endParaRPr>
          </a:p>
          <a:p>
            <a:pPr lvl="1"/>
            <a:endParaRPr lang="en-US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0" y="562550"/>
            <a:ext cx="7772400" cy="1166478"/>
          </a:xfrm>
        </p:spPr>
        <p:txBody>
          <a:bodyPr/>
          <a:lstStyle/>
          <a:p>
            <a:r>
              <a:rPr lang="en-US" sz="3600" dirty="0" err="1" smtClean="0"/>
              <a:t>Paxos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730" y="1850948"/>
            <a:ext cx="7672040" cy="436697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600" dirty="0" smtClean="0"/>
              <a:t>Safety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Only a single value is chosen 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Only a proposed value can be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chosen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Only chosen values are learned by processes </a:t>
            </a:r>
          </a:p>
          <a:p>
            <a:pPr marL="457200" indent="-45720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600" dirty="0" smtClean="0"/>
              <a:t>Liveness ***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Some proposed value eventually chosen if fewer than half of processes fail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If value is chosen, a process eventually learns it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843547"/>
            <a:ext cx="8565204" cy="4613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Three conceptual roles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Proposers</a:t>
            </a:r>
            <a:r>
              <a:rPr lang="en-US" sz="2400" dirty="0" smtClean="0"/>
              <a:t> propose values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Acceptors</a:t>
            </a:r>
            <a:r>
              <a:rPr lang="en-US" sz="2400" dirty="0"/>
              <a:t> </a:t>
            </a:r>
            <a:r>
              <a:rPr lang="en-US" sz="2400" dirty="0" smtClean="0"/>
              <a:t>accept values, where chosen if majority accept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sz="2400" dirty="0" smtClean="0">
                <a:sym typeface="Wingdings"/>
              </a:rPr>
              <a:t> learn the outcome (chosen value)</a:t>
            </a:r>
          </a:p>
          <a:p>
            <a:endParaRPr lang="en-US" sz="2800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In reality, a process can play any/all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843547"/>
            <a:ext cx="8565204" cy="50144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 proposers, 1 acceptor</a:t>
            </a:r>
          </a:p>
          <a:p>
            <a:pPr lvl="1"/>
            <a:r>
              <a:rPr lang="en-US" sz="2400" dirty="0" smtClean="0">
                <a:sym typeface="Wingdings"/>
              </a:rPr>
              <a:t>Acceptor accepts first value received</a:t>
            </a:r>
          </a:p>
          <a:p>
            <a:pPr lvl="1"/>
            <a:r>
              <a:rPr lang="en-US" sz="2400" dirty="0" smtClean="0">
                <a:sym typeface="Wingdings"/>
              </a:rPr>
              <a:t>No liveness on failure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ym typeface="Wingdings"/>
              </a:rPr>
              <a:t>3 proposals, 3 acceptors</a:t>
            </a:r>
          </a:p>
          <a:p>
            <a:pPr lvl="1"/>
            <a:r>
              <a:rPr lang="en-US" sz="2400" dirty="0" smtClean="0">
                <a:sym typeface="Wingdings"/>
              </a:rPr>
              <a:t>Accept first value received, acceptors choose common value known by majority</a:t>
            </a:r>
          </a:p>
          <a:p>
            <a:pPr lvl="1"/>
            <a:r>
              <a:rPr lang="en-US" sz="2400" dirty="0" smtClean="0">
                <a:sym typeface="Wingdings"/>
              </a:rPr>
              <a:t>But no such majority is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acceptor accepts </a:t>
            </a:r>
            <a:r>
              <a:rPr lang="en-US" sz="2800" i="1" dirty="0" smtClean="0">
                <a:solidFill>
                  <a:srgbClr val="FF0000"/>
                </a:solidFill>
              </a:rPr>
              <a:t>multiple proposals</a:t>
            </a:r>
            <a:endParaRPr lang="en-US" sz="2800" dirty="0" smtClean="0"/>
          </a:p>
          <a:p>
            <a:pPr lvl="1"/>
            <a:r>
              <a:rPr lang="en-US" sz="2400" dirty="0" smtClean="0"/>
              <a:t>Hopefully one of multiple accepted proposals will have a majority vote (and we determine that)</a:t>
            </a:r>
          </a:p>
          <a:p>
            <a:pPr lvl="1"/>
            <a:r>
              <a:rPr lang="en-US" sz="2400" dirty="0" smtClean="0"/>
              <a:t>If not, rinse and repeat (more on this)</a:t>
            </a:r>
          </a:p>
          <a:p>
            <a:r>
              <a:rPr lang="en-US" sz="2800" dirty="0" smtClean="0"/>
              <a:t>How do we select among multiple proposals?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Ordering: </a:t>
            </a:r>
            <a:r>
              <a:rPr lang="en-US" sz="2800" dirty="0" smtClean="0"/>
              <a:t>proposal is tuple </a:t>
            </a:r>
            <a:r>
              <a:rPr lang="en-US" sz="2800" dirty="0" smtClean="0">
                <a:solidFill>
                  <a:srgbClr val="0000FF"/>
                </a:solidFill>
              </a:rPr>
              <a:t>(proposal #, value) = (n, </a:t>
            </a:r>
            <a:r>
              <a:rPr lang="en-US" sz="2800" dirty="0">
                <a:solidFill>
                  <a:srgbClr val="0000FF"/>
                </a:solidFill>
              </a:rPr>
              <a:t>v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2400" dirty="0" smtClean="0"/>
              <a:t>Proposal </a:t>
            </a:r>
            <a:r>
              <a:rPr lang="en-US" sz="2400" dirty="0"/>
              <a:t># strictly increasing, globally </a:t>
            </a:r>
            <a:r>
              <a:rPr lang="en-US" sz="2400" dirty="0" smtClean="0"/>
              <a:t>unique</a:t>
            </a:r>
          </a:p>
          <a:p>
            <a:pPr lvl="1"/>
            <a:r>
              <a:rPr lang="en-US" sz="2400" dirty="0" smtClean="0"/>
              <a:t>Globally unique?  Trick: set </a:t>
            </a:r>
            <a:r>
              <a:rPr lang="en-US" sz="2400" dirty="0"/>
              <a:t>low-order bits to proposer’s </a:t>
            </a:r>
            <a:r>
              <a:rPr lang="en-US" sz="2400" dirty="0" smtClean="0"/>
              <a:t>ID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2PC commit problem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2528" y="2189303"/>
            <a:ext cx="4782872" cy="39780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Who acts as TC?</a:t>
            </a:r>
          </a:p>
          <a:p>
            <a:pPr>
              <a:lnSpc>
                <a:spcPct val="90000"/>
              </a:lnSpc>
            </a:pPr>
            <a:r>
              <a:rPr lang="en-US" sz="2800" spc="-100" dirty="0" smtClean="0">
                <a:sym typeface="Wingdings"/>
              </a:rPr>
              <a:t>Which server(s) own the account of A?  B?</a:t>
            </a:r>
          </a:p>
          <a:p>
            <a:pPr>
              <a:lnSpc>
                <a:spcPct val="90000"/>
              </a:lnSpc>
            </a:pPr>
            <a:endParaRPr lang="en-US" sz="2800" spc="-100" dirty="0" smtClean="0"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sz="2800" spc="-100" dirty="0" smtClean="0">
                <a:sym typeface="Wingdings"/>
              </a:rPr>
              <a:t>Who takes over if TC fails?  What about if A or B fail?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44344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847541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202766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21821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Protocol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Proposers:</a:t>
            </a:r>
            <a:endParaRPr lang="en-US" dirty="0">
              <a:solidFill>
                <a:srgbClr val="0000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Choose a proposal number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Ask acceptors </a:t>
            </a:r>
            <a:r>
              <a:rPr lang="en-US" sz="2600" dirty="0"/>
              <a:t>if </a:t>
            </a:r>
            <a:r>
              <a:rPr lang="en-US" sz="2600" dirty="0" smtClean="0"/>
              <a:t>any accepted proposals with </a:t>
            </a:r>
            <a:r>
              <a:rPr lang="en-US" sz="2600" dirty="0" err="1" smtClean="0"/>
              <a:t>n</a:t>
            </a:r>
            <a:r>
              <a:rPr lang="en-US" sz="2600" baseline="-25000" dirty="0" err="1"/>
              <a:t>a</a:t>
            </a:r>
            <a:r>
              <a:rPr lang="en-US" sz="2600" dirty="0" smtClean="0"/>
              <a:t> &lt; n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If </a:t>
            </a:r>
            <a:r>
              <a:rPr lang="en-US" sz="2600" dirty="0" smtClean="0"/>
              <a:t>existing proposal </a:t>
            </a:r>
            <a:r>
              <a:rPr lang="en-US" sz="2600" dirty="0" err="1" smtClean="0"/>
              <a:t>v</a:t>
            </a:r>
            <a:r>
              <a:rPr lang="en-US" sz="2600" baseline="-25000" dirty="0" err="1"/>
              <a:t>a</a:t>
            </a:r>
            <a:r>
              <a:rPr lang="en-US" sz="2600" dirty="0" smtClean="0"/>
              <a:t> returned, propose same value (n, </a:t>
            </a:r>
            <a:r>
              <a:rPr lang="en-US" sz="2600" dirty="0" err="1" smtClean="0"/>
              <a:t>v</a:t>
            </a:r>
            <a:r>
              <a:rPr lang="en-US" sz="2600" baseline="-25000" dirty="0" err="1"/>
              <a:t>a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Otherwise, propose own value (n, v)</a:t>
            </a:r>
            <a:endParaRPr lang="en-US" sz="2600" dirty="0"/>
          </a:p>
          <a:p>
            <a:pPr marL="457200" lvl="1" indent="0">
              <a:buNone/>
            </a:pPr>
            <a:r>
              <a:rPr lang="en-US" dirty="0" smtClean="0"/>
              <a:t>Note </a:t>
            </a:r>
            <a:r>
              <a:rPr lang="en-US" dirty="0" smtClean="0">
                <a:solidFill>
                  <a:srgbClr val="FF0000"/>
                </a:solidFill>
              </a:rPr>
              <a:t>altruism</a:t>
            </a:r>
            <a:r>
              <a:rPr lang="en-US" dirty="0" smtClean="0"/>
              <a:t>: goal is to reach consensus, not “win”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Accepters </a:t>
            </a:r>
            <a:r>
              <a:rPr lang="en-US" dirty="0" smtClean="0"/>
              <a:t>try to accept value with highest proposal 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Learners </a:t>
            </a:r>
            <a:r>
              <a:rPr lang="en-US" dirty="0" smtClean="0"/>
              <a:t>are passive and wait for the outcome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Proposer: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Choose proposal number n, send &lt;prepare, n&gt; to acceptors</a:t>
            </a:r>
          </a:p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Acceptors: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/>
              <a:t>If n </a:t>
            </a:r>
            <a:r>
              <a:rPr lang="en-US" sz="2400" dirty="0"/>
              <a:t>&gt;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h</a:t>
            </a:r>
            <a:endParaRPr lang="en-US" sz="2400" baseline="-25000" dirty="0" smtClean="0"/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n</a:t>
            </a:r>
            <a:r>
              <a:rPr lang="en-US" baseline="-25000" dirty="0" err="1"/>
              <a:t>h</a:t>
            </a:r>
            <a:r>
              <a:rPr lang="en-US" dirty="0"/>
              <a:t> = n     </a:t>
            </a:r>
            <a:r>
              <a:rPr lang="en-US" sz="2000" dirty="0">
                <a:solidFill>
                  <a:srgbClr val="FF0000"/>
                </a:solidFill>
              </a:rPr>
              <a:t>← promise not to accept any new proposals n’ &lt;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If no </a:t>
            </a:r>
            <a:r>
              <a:rPr lang="en-US" dirty="0"/>
              <a:t>prior proposal accepted</a:t>
            </a:r>
            <a:endParaRPr lang="en-US" sz="2400" baseline="-25000" dirty="0" smtClean="0"/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Reply </a:t>
            </a:r>
            <a:r>
              <a:rPr lang="en-US" dirty="0"/>
              <a:t>&lt; </a:t>
            </a:r>
            <a:r>
              <a:rPr lang="en-US" dirty="0" smtClean="0"/>
              <a:t>promise, n, </a:t>
            </a:r>
            <a:r>
              <a:rPr lang="en-US" dirty="0" err="1" smtClean="0"/>
              <a:t>Ø</a:t>
            </a:r>
            <a:r>
              <a:rPr lang="en-US" dirty="0" smtClean="0"/>
              <a:t> &gt;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Else 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Reply &lt; promise, n, (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baseline="-25000" dirty="0"/>
              <a:t> , </a:t>
            </a:r>
            <a:r>
              <a:rPr lang="en-US" dirty="0" err="1"/>
              <a:t>v</a:t>
            </a:r>
            <a:r>
              <a:rPr lang="en-US" baseline="-25000" dirty="0" err="1"/>
              <a:t>a</a:t>
            </a:r>
            <a:r>
              <a:rPr lang="en-US" dirty="0"/>
              <a:t>)  </a:t>
            </a:r>
            <a:r>
              <a:rPr lang="en-US" dirty="0" smtClean="0"/>
              <a:t>&gt;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Reply &lt; prepare-failed &gt;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Proposer:</a:t>
            </a:r>
          </a:p>
          <a:p>
            <a:pPr lvl="1"/>
            <a:r>
              <a:rPr lang="en-US" sz="2400" dirty="0" smtClean="0"/>
              <a:t>If receive promise from majority of acceptors, </a:t>
            </a:r>
          </a:p>
          <a:p>
            <a:pPr lvl="2">
              <a:spcAft>
                <a:spcPts val="400"/>
              </a:spcAft>
            </a:pPr>
            <a:r>
              <a:rPr lang="en-US" dirty="0" smtClean="0"/>
              <a:t>Determine </a:t>
            </a:r>
            <a:r>
              <a:rPr lang="en-US" dirty="0" err="1" smtClean="0"/>
              <a:t>v</a:t>
            </a:r>
            <a:r>
              <a:rPr lang="en-US" baseline="-25000" dirty="0" err="1"/>
              <a:t>a</a:t>
            </a:r>
            <a:r>
              <a:rPr lang="en-US" dirty="0" smtClean="0"/>
              <a:t> returned with highest </a:t>
            </a:r>
            <a:r>
              <a:rPr lang="en-US" dirty="0" err="1" smtClean="0"/>
              <a:t>n</a:t>
            </a:r>
            <a:r>
              <a:rPr lang="en-US" baseline="-25000" dirty="0" err="1"/>
              <a:t>a</a:t>
            </a:r>
            <a:r>
              <a:rPr lang="en-US" dirty="0" smtClean="0"/>
              <a:t>, if exists</a:t>
            </a:r>
          </a:p>
          <a:p>
            <a:pPr lvl="2">
              <a:spcAft>
                <a:spcPts val="400"/>
              </a:spcAft>
            </a:pPr>
            <a:r>
              <a:rPr lang="en-US" dirty="0" smtClean="0"/>
              <a:t>Send  &lt;accept, (n, </a:t>
            </a:r>
            <a:r>
              <a:rPr lang="en-US" dirty="0" err="1" smtClean="0"/>
              <a:t>v</a:t>
            </a:r>
            <a:r>
              <a:rPr lang="en-US" baseline="-25000" dirty="0" err="1"/>
              <a:t>a</a:t>
            </a:r>
            <a:r>
              <a:rPr lang="en-US" dirty="0" smtClean="0"/>
              <a:t> || v)&gt;  to acceptors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Acceptors:</a:t>
            </a:r>
          </a:p>
          <a:p>
            <a:pPr lvl="1"/>
            <a:r>
              <a:rPr lang="en-US" sz="2400" dirty="0" smtClean="0"/>
              <a:t>Upon receiving (n, v),  if n ≥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,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ccept proposal and notify learner(s)</a:t>
            </a:r>
          </a:p>
          <a:p>
            <a:pPr marL="1371600" lvl="3" indent="0">
              <a:buNone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= n</a:t>
            </a:r>
          </a:p>
          <a:p>
            <a:pPr marL="1371600" lvl="3" indent="0">
              <a:buNone/>
            </a:pPr>
            <a:r>
              <a:rPr lang="en-US" sz="2400" dirty="0" err="1"/>
              <a:t>v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v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Learners</a:t>
            </a:r>
            <a:r>
              <a:rPr lang="en-US" dirty="0" smtClean="0"/>
              <a:t> need to know which value chosen</a:t>
            </a:r>
          </a:p>
          <a:p>
            <a:r>
              <a:rPr lang="en-US" dirty="0" smtClean="0"/>
              <a:t>Approach #1</a:t>
            </a:r>
          </a:p>
          <a:p>
            <a:pPr lvl="1"/>
            <a:r>
              <a:rPr lang="en-US" dirty="0" smtClean="0"/>
              <a:t>Each acceptor notifies all learners</a:t>
            </a:r>
          </a:p>
          <a:p>
            <a:pPr lvl="1"/>
            <a:r>
              <a:rPr lang="en-US" dirty="0" smtClean="0"/>
              <a:t>More expensive</a:t>
            </a:r>
          </a:p>
          <a:p>
            <a:r>
              <a:rPr lang="en-US" dirty="0" smtClean="0"/>
              <a:t>Approach #2</a:t>
            </a:r>
          </a:p>
          <a:p>
            <a:pPr lvl="1"/>
            <a:r>
              <a:rPr lang="en-US" dirty="0" smtClean="0"/>
              <a:t>Elect a “distinguished learner”</a:t>
            </a:r>
          </a:p>
          <a:p>
            <a:pPr lvl="1"/>
            <a:r>
              <a:rPr lang="en-US" dirty="0" smtClean="0"/>
              <a:t>Acceptors notify elected learner, which informs others</a:t>
            </a:r>
          </a:p>
          <a:p>
            <a:pPr lvl="1"/>
            <a:r>
              <a:rPr lang="en-US" dirty="0" smtClean="0"/>
              <a:t>Failure-prone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 Well-behaved Run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331067" y="2055952"/>
            <a:ext cx="2427268" cy="3235820"/>
            <a:chOff x="5331067" y="2055952"/>
            <a:chExt cx="2427268" cy="323582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331067" y="4891662"/>
              <a:ext cx="24272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accepted, (1 </a:t>
              </a:r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,v</a:t>
              </a:r>
              <a:r>
                <a:rPr lang="en-US" altLang="en-US" baseline="-25000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)&gt;</a:t>
              </a:r>
              <a:endParaRPr lang="en-US" alt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23211" y="2436952"/>
              <a:ext cx="9906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99410" y="2360751"/>
              <a:ext cx="934867" cy="6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6175611" y="2284552"/>
              <a:ext cx="822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099411" y="4646752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023211" y="2384506"/>
              <a:ext cx="1011067" cy="2033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7222359" y="2055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222359" y="2817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7222359" y="4341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298559" y="3198952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6023211" y="3154842"/>
              <a:ext cx="1139825" cy="1415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745357" y="53768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>
              <a:latin typeface="Times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72991" y="2055952"/>
            <a:ext cx="2296584" cy="2743200"/>
            <a:chOff x="372991" y="2055952"/>
            <a:chExt cx="2296584" cy="2743200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840775" y="2055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374175" y="2284552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297975" y="2436952"/>
              <a:ext cx="762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212375" y="2055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212375" y="2817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212375" y="4341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221775" y="2513152"/>
              <a:ext cx="9906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288575" y="3198952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72991" y="4054989"/>
              <a:ext cx="1707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&lt;prepare, 1&gt;</a:t>
              </a:r>
              <a:endParaRPr lang="en-US" altLang="en-US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45775" y="2055952"/>
            <a:ext cx="1895320" cy="2404974"/>
            <a:chOff x="2745775" y="2055952"/>
            <a:chExt cx="1895320" cy="2404974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864712" y="2055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2745775" y="2669561"/>
              <a:ext cx="1188866" cy="1676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2773849" y="2513152"/>
              <a:ext cx="990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2745775" y="2284552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877471" y="4060816"/>
              <a:ext cx="17636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promise, 1&gt;</a:t>
              </a:r>
              <a:endParaRPr lang="en-US" alt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95853" y="2055952"/>
            <a:ext cx="2151158" cy="2743200"/>
            <a:chOff x="3795853" y="2055952"/>
            <a:chExt cx="2151158" cy="27432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4454260" y="2284552"/>
              <a:ext cx="835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374049" y="2360752"/>
              <a:ext cx="987425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489811" y="2055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489811" y="2817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489811" y="4341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74049" y="2513152"/>
              <a:ext cx="1139825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566011" y="3198952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795853" y="3132146"/>
              <a:ext cx="128753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&lt;accept</a:t>
              </a:r>
              <a:r>
                <a:rPr lang="en-US" altLang="en-US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, </a:t>
              </a:r>
            </a:p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(1,v</a:t>
              </a:r>
              <a:r>
                <a:rPr lang="en-US" altLang="en-US" baseline="-25000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)&gt;</a:t>
              </a:r>
              <a:endParaRPr lang="en-US" alt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782997" y="2232415"/>
            <a:ext cx="1464645" cy="2362200"/>
            <a:chOff x="7782997" y="2232415"/>
            <a:chExt cx="1464645" cy="2362200"/>
          </a:xfrm>
        </p:grpSpPr>
        <p:sp>
          <p:nvSpPr>
            <p:cNvPr id="26" name="AutoShape 24"/>
            <p:cNvSpPr>
              <a:spLocks/>
            </p:cNvSpPr>
            <p:nvPr/>
          </p:nvSpPr>
          <p:spPr bwMode="auto">
            <a:xfrm>
              <a:off x="7782997" y="2232415"/>
              <a:ext cx="304800" cy="2362200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7815082" y="3106977"/>
              <a:ext cx="143256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ecide </a:t>
              </a:r>
            </a:p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v</a:t>
              </a:r>
              <a:r>
                <a:rPr lang="en-US" altLang="en-US" baseline="-25000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altLang="en-US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5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Intuition</a:t>
            </a:r>
            <a:r>
              <a:rPr lang="en-US" altLang="en-US" dirty="0" smtClean="0"/>
              <a:t>:  if proposal with value v decided, then every higher-numbered proposal issued by any proposer has value v.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safe</a:t>
            </a:r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8788" y="3495622"/>
            <a:ext cx="3814010" cy="256242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9810" y="3926904"/>
            <a:ext cx="25908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ajority </a:t>
            </a: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of acceptors accept </a:t>
            </a:r>
            <a:r>
              <a:rPr lang="en-US" altLang="en-US" sz="2600" b="0" i="1" dirty="0">
                <a:latin typeface="Arial" charset="0"/>
                <a:ea typeface="Arial" charset="0"/>
                <a:cs typeface="Arial" charset="0"/>
              </a:rPr>
              <a:t>(n, v</a:t>
            </a:r>
            <a:r>
              <a:rPr lang="en-US" altLang="en-US" sz="2600" b="0" i="1" dirty="0" smtClean="0"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b="0" i="1" dirty="0" smtClean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is decided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974431" y="3533572"/>
            <a:ext cx="4279232" cy="22861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31894" y="4306496"/>
            <a:ext cx="3505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Next </a:t>
            </a: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prepare </a:t>
            </a: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request with proposal n+1</a:t>
            </a:r>
            <a:endParaRPr lang="en-US" altLang="en-US" sz="2600" b="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178968" y="4572299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600" dirty="0" smtClean="0"/>
              <a:t>Race condition leads to liveness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335" y="2131209"/>
            <a:ext cx="2593912" cy="12071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200" dirty="0"/>
              <a:t>C</a:t>
            </a:r>
            <a:r>
              <a:rPr lang="en-US" sz="2200" dirty="0" smtClean="0"/>
              <a:t>ompletes phase 1 with proposal n0</a:t>
            </a:r>
            <a:endParaRPr lang="en-US" sz="22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33678" y="2031624"/>
            <a:ext cx="44245" cy="4218039"/>
          </a:xfrm>
          <a:prstGeom prst="straightConnector1">
            <a:avLst/>
          </a:prstGeom>
          <a:ln w="508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90266" y="2031624"/>
            <a:ext cx="44245" cy="4218039"/>
          </a:xfrm>
          <a:prstGeom prst="straightConnector1">
            <a:avLst/>
          </a:prstGeom>
          <a:ln w="508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37808" y="2660204"/>
            <a:ext cx="3622815" cy="11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Starts and completes phase 1 with proposal n1 &gt; n0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406157" y="3469343"/>
            <a:ext cx="2718090" cy="8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b="0" dirty="0"/>
              <a:t>P</a:t>
            </a:r>
            <a:r>
              <a:rPr lang="en-US" sz="2200" b="0" dirty="0" smtClean="0"/>
              <a:t>erforms phase 2, acceptors reject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5661" y="4413237"/>
            <a:ext cx="3908586" cy="93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b="0" dirty="0"/>
              <a:t>R</a:t>
            </a:r>
            <a:r>
              <a:rPr lang="en-US" sz="2200" b="0" dirty="0" smtClean="0"/>
              <a:t>estarts and completes phase 1 with proposal n2 &gt; n1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25850" y="1428728"/>
            <a:ext cx="2593912" cy="5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-1" charset="0"/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Process 0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75106" y="1428728"/>
            <a:ext cx="2593912" cy="5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-1" charset="0"/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Process 1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147392" y="5164333"/>
            <a:ext cx="3092245" cy="86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Performs phase 2, acceptors reject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610350" y="6292948"/>
            <a:ext cx="3923301" cy="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0" dirty="0" smtClean="0"/>
              <a:t>… can go on indefinitely …</a:t>
            </a:r>
          </a:p>
        </p:txBody>
      </p:sp>
    </p:spTree>
    <p:extLst>
      <p:ext uri="{BB962C8B-B14F-4D97-AF65-F5344CB8AC3E}">
        <p14:creationId xmlns:p14="http://schemas.microsoft.com/office/powerpoint/2010/main" val="19865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4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171818"/>
            <a:ext cx="7772400" cy="1166478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with leader 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2035277"/>
            <a:ext cx="7772400" cy="423770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ts val="3200"/>
              </a:lnSpc>
              <a:spcBef>
                <a:spcPts val="180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2400" dirty="0" smtClean="0"/>
              <a:t>Simplify model with each process playing all three roles</a:t>
            </a:r>
          </a:p>
          <a:p>
            <a:pPr marL="457200" indent="-457200" algn="l">
              <a:lnSpc>
                <a:spcPts val="3200"/>
              </a:lnSpc>
              <a:spcBef>
                <a:spcPts val="180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2400" dirty="0" smtClean="0"/>
              <a:t>If elected proposer </a:t>
            </a:r>
            <a:r>
              <a:rPr lang="en-US" sz="2400" dirty="0"/>
              <a:t>can </a:t>
            </a:r>
            <a:r>
              <a:rPr lang="en-US" sz="2400" dirty="0" smtClean="0"/>
              <a:t>communicate </a:t>
            </a:r>
            <a:r>
              <a:rPr lang="en-US" sz="2400" dirty="0"/>
              <a:t>with a majority, </a:t>
            </a:r>
            <a:r>
              <a:rPr lang="en-US" sz="2400" dirty="0" smtClean="0"/>
              <a:t>protocol </a:t>
            </a:r>
            <a:r>
              <a:rPr lang="en-US" sz="2400" dirty="0"/>
              <a:t>guarantees </a:t>
            </a:r>
            <a:r>
              <a:rPr lang="en-US" sz="2400" dirty="0" smtClean="0"/>
              <a:t>liveness</a:t>
            </a:r>
          </a:p>
          <a:p>
            <a:pPr marL="457200" indent="-457200" algn="l">
              <a:lnSpc>
                <a:spcPts val="3200"/>
              </a:lnSpc>
              <a:spcBef>
                <a:spcPts val="180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2400" dirty="0" err="1" smtClean="0"/>
              <a:t>Paxos</a:t>
            </a:r>
            <a:r>
              <a:rPr lang="en-US" sz="2400" dirty="0" smtClean="0"/>
              <a:t> can tolerate failures f &lt; N / 2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Paxos</a:t>
            </a:r>
            <a:r>
              <a:rPr lang="en-US" dirty="0" smtClean="0"/>
              <a:t> in system</a:t>
            </a:r>
            <a:endParaRPr lang="en-US" dirty="0"/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12684" y="2038446"/>
            <a:ext cx="4622363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Leader election to decide transaction coordinator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3126661" y="3283055"/>
            <a:ext cx="284928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576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126661" y="3283055"/>
            <a:ext cx="284928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Paxos</a:t>
            </a:r>
            <a:r>
              <a:rPr lang="en-US" dirty="0" smtClean="0"/>
              <a:t> in system</a:t>
            </a:r>
            <a:endParaRPr lang="en-US" dirty="0"/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857494" y="2239254"/>
            <a:ext cx="4622363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New leader election protocol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  <p:sp>
        <p:nvSpPr>
          <p:cNvPr id="20" name="Lightning Bolt 19"/>
          <p:cNvSpPr/>
          <p:nvPr/>
        </p:nvSpPr>
        <p:spPr>
          <a:xfrm rot="1172955">
            <a:off x="3531484" y="3043965"/>
            <a:ext cx="507236" cy="1270544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857494" y="4619027"/>
            <a:ext cx="4622363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solidFill>
                  <a:srgbClr val="FF0000"/>
                </a:solidFill>
                <a:latin typeface="Arial"/>
                <a:ea typeface="Gill Sans" pitchFamily="-84" charset="0"/>
                <a:cs typeface="Arial"/>
              </a:rPr>
              <a:t>Still have split-brain scenario!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4795949" y="3268307"/>
            <a:ext cx="915495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L </a:t>
            </a:r>
            <a:r>
              <a:rPr lang="en-US" sz="2400" spc="-150" baseline="-25000" smtClean="0">
                <a:latin typeface="Arial"/>
                <a:ea typeface="Gill Sans" pitchFamily="-84" charset="0"/>
                <a:cs typeface="Arial"/>
              </a:rPr>
              <a:t>new</a:t>
            </a:r>
            <a:endParaRPr lang="en-US" sz="2400" spc="-150" baseline="-2500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38" name="Picture 3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0" grpId="0" animBg="1"/>
      <p:bldP spid="2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98" y="3036681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98" y="40389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748340" y="1949986"/>
            <a:ext cx="2988116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Which node </a:t>
            </a:r>
            <a:r>
              <a:rPr lang="en-US" sz="2800" b="0" spc="-150" smtClean="0">
                <a:latin typeface="Arial"/>
                <a:ea typeface="Gill Sans" pitchFamily="-84" charset="0"/>
                <a:cs typeface="Arial"/>
              </a:rPr>
              <a:t>takes 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over as backup?</a:t>
            </a:r>
            <a:endParaRPr lang="en-US" sz="2800" b="0" spc="-150" dirty="0">
              <a:latin typeface="Arial"/>
              <a:ea typeface="Gill Sans" pitchFamily="-8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803" y="3989230"/>
            <a:ext cx="8793805" cy="253447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Tells mythical story of Greek island of </a:t>
            </a:r>
            <a:r>
              <a:rPr lang="en-US" sz="2400" dirty="0" err="1" smtClean="0"/>
              <a:t>Paxos</a:t>
            </a:r>
            <a:r>
              <a:rPr lang="en-US" sz="2400" dirty="0" smtClean="0"/>
              <a:t> with “</a:t>
            </a:r>
            <a:r>
              <a:rPr lang="en-US" sz="2400" dirty="0"/>
              <a:t>legislators” and </a:t>
            </a:r>
            <a:r>
              <a:rPr lang="en-US" sz="2400" dirty="0" smtClean="0"/>
              <a:t>“</a:t>
            </a:r>
            <a:r>
              <a:rPr lang="en-US" sz="2400" dirty="0"/>
              <a:t>current law” </a:t>
            </a:r>
            <a:r>
              <a:rPr lang="en-US" sz="2400" dirty="0" smtClean="0"/>
              <a:t>passed through </a:t>
            </a:r>
            <a:r>
              <a:rPr lang="en-US" sz="2400" dirty="0"/>
              <a:t>parliamentary voting </a:t>
            </a:r>
            <a:r>
              <a:rPr lang="en-US" sz="2400" dirty="0" smtClean="0"/>
              <a:t>protocol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M</a:t>
            </a:r>
            <a:r>
              <a:rPr lang="en-US" sz="2400" dirty="0" smtClean="0"/>
              <a:t>isunderstood paper:  submitted 1990, published 1998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 smtClean="0"/>
              <a:t>Lamport</a:t>
            </a:r>
            <a:r>
              <a:rPr lang="en-US" sz="2400" dirty="0" smtClean="0"/>
              <a:t> won the Turing Award in 2013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/>
          <a:srcRect b="18944"/>
          <a:stretch/>
        </p:blipFill>
        <p:spPr bwMode="auto">
          <a:xfrm>
            <a:off x="3489220" y="187095"/>
            <a:ext cx="5143500" cy="35000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0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775354"/>
            <a:ext cx="8138160" cy="3076866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400" dirty="0"/>
              <a:t>As </a:t>
            </a:r>
            <a:r>
              <a:rPr lang="en-US" sz="2400" dirty="0" err="1"/>
              <a:t>Paxos</a:t>
            </a:r>
            <a:r>
              <a:rPr lang="en-US" sz="2400" dirty="0"/>
              <a:t> prospered, legislators became very busy.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Parliament </a:t>
            </a:r>
            <a:r>
              <a:rPr lang="en-US" sz="2400" dirty="0"/>
              <a:t>could no longer handle all details of government, so a bureaucracy was established.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Instead </a:t>
            </a:r>
            <a:r>
              <a:rPr lang="en-US" sz="2400" dirty="0"/>
              <a:t>of passing a decree to declare whether each lot of cheese was fit for sale, Parliament passed a decree appointing a cheese inspector to make those decisions.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98318" y="5235674"/>
            <a:ext cx="5947365" cy="131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Cheese inspector ≈ leader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using quorum-based voting protocol  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0513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445346"/>
            <a:ext cx="8138160" cy="4527750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Parliament </a:t>
            </a:r>
            <a:r>
              <a:rPr lang="en-US" sz="2200" dirty="0"/>
              <a:t>passed a decree making </a:t>
            </a:r>
            <a:r>
              <a:rPr lang="en-US" sz="2200" dirty="0" smtClean="0"/>
              <a:t>∆̆</a:t>
            </a:r>
            <a:r>
              <a:rPr lang="en-US" sz="2200" dirty="0" err="1"/>
              <a:t>ικστρ</a:t>
            </a:r>
            <a:r>
              <a:rPr lang="en-US" sz="2200" dirty="0"/>
              <a:t>α the first cheese inspector. </a:t>
            </a:r>
            <a:r>
              <a:rPr lang="en-US" sz="2200" dirty="0" smtClean="0"/>
              <a:t>After </a:t>
            </a:r>
            <a:r>
              <a:rPr lang="en-US" sz="2200" dirty="0"/>
              <a:t>some months, merchants complained that </a:t>
            </a:r>
            <a:r>
              <a:rPr lang="en-US" sz="2200" dirty="0" smtClean="0"/>
              <a:t>∆̆</a:t>
            </a:r>
            <a:r>
              <a:rPr lang="en-US" sz="2200" dirty="0" err="1"/>
              <a:t>ικστρ</a:t>
            </a:r>
            <a:r>
              <a:rPr lang="en-US" sz="2200" dirty="0"/>
              <a:t>α was too strict and was rejecting perfectly good cheese. </a:t>
            </a:r>
            <a:endParaRPr lang="en-US" sz="22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Parliament </a:t>
            </a:r>
            <a:r>
              <a:rPr lang="en-US" sz="2200" dirty="0"/>
              <a:t>then replaced him by passing the </a:t>
            </a:r>
            <a:r>
              <a:rPr lang="en-US" sz="2200" dirty="0" smtClean="0"/>
              <a:t>decree</a:t>
            </a:r>
            <a:endParaRPr lang="en-US" sz="2200" dirty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		1375</a:t>
            </a:r>
            <a:r>
              <a:rPr lang="en-US" sz="2200" dirty="0"/>
              <a:t>: </a:t>
            </a:r>
            <a:r>
              <a:rPr lang="en-US" sz="2200" dirty="0" err="1"/>
              <a:t>Γωυδ</a:t>
            </a:r>
            <a:r>
              <a:rPr lang="en-US" sz="2200" dirty="0"/>
              <a:t>α is the new cheese </a:t>
            </a:r>
            <a:r>
              <a:rPr lang="en-US" sz="2200" dirty="0" smtClean="0"/>
              <a:t>inspector</a:t>
            </a:r>
            <a:endParaRPr lang="en-US" sz="2200" dirty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But ∆̆</a:t>
            </a:r>
            <a:r>
              <a:rPr lang="en-US" sz="2200" dirty="0" err="1"/>
              <a:t>ικστρ</a:t>
            </a:r>
            <a:r>
              <a:rPr lang="en-US" sz="2200" dirty="0"/>
              <a:t>α did not pay close attention to what Parliament did, so he did not learn of this decree right away. </a:t>
            </a:r>
            <a:endParaRPr lang="en-US" sz="22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There </a:t>
            </a:r>
            <a:r>
              <a:rPr lang="en-US" sz="2200" dirty="0"/>
              <a:t>was a period of confusion in the cheese market when both </a:t>
            </a:r>
            <a:r>
              <a:rPr lang="en-US" sz="2200" dirty="0" smtClean="0"/>
              <a:t>∆</a:t>
            </a:r>
            <a:r>
              <a:rPr lang="en-US" sz="2200" dirty="0" err="1" smtClean="0"/>
              <a:t>ῐκστρ</a:t>
            </a:r>
            <a:r>
              <a:rPr lang="en-US" sz="2200" dirty="0" smtClean="0"/>
              <a:t>α </a:t>
            </a:r>
            <a:r>
              <a:rPr lang="en-US" sz="2200" dirty="0"/>
              <a:t>and </a:t>
            </a:r>
            <a:r>
              <a:rPr lang="en-US" sz="2200" dirty="0" err="1"/>
              <a:t>Γωυδ</a:t>
            </a:r>
            <a:r>
              <a:rPr lang="en-US" sz="2200" dirty="0"/>
              <a:t>α were inspecting cheese and making conflicting decisions.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98318" y="6120580"/>
            <a:ext cx="5947365" cy="58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Split-brain!</a:t>
            </a:r>
          </a:p>
        </p:txBody>
      </p:sp>
    </p:spTree>
    <p:extLst>
      <p:ext uri="{BB962C8B-B14F-4D97-AF65-F5344CB8AC3E}">
        <p14:creationId xmlns:p14="http://schemas.microsoft.com/office/powerpoint/2010/main" val="5033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563329"/>
            <a:ext cx="8138160" cy="3908323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400" dirty="0"/>
              <a:t>To prevent such confusion, the </a:t>
            </a:r>
            <a:r>
              <a:rPr lang="en-US" sz="2400" dirty="0" err="1"/>
              <a:t>Paxons</a:t>
            </a:r>
            <a:r>
              <a:rPr lang="en-US" sz="2400" dirty="0"/>
              <a:t> had to guarantee that a position could be held by at most one bureaucrat at any time.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To </a:t>
            </a:r>
            <a:r>
              <a:rPr lang="en-US" sz="2400" dirty="0"/>
              <a:t>do this, a president included as part of each decree the time and date when it was proposed.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decree making </a:t>
            </a:r>
            <a:r>
              <a:rPr lang="en-US" sz="2400" dirty="0" smtClean="0"/>
              <a:t>∆</a:t>
            </a:r>
            <a:r>
              <a:rPr lang="en-US" sz="2400" dirty="0" err="1" smtClean="0"/>
              <a:t>ῐκστρ</a:t>
            </a:r>
            <a:r>
              <a:rPr lang="en-US" sz="2400" dirty="0" smtClean="0"/>
              <a:t>α the </a:t>
            </a:r>
            <a:r>
              <a:rPr lang="en-US" sz="2400" dirty="0"/>
              <a:t>cheese inspector might read </a:t>
            </a:r>
          </a:p>
          <a:p>
            <a:pPr marL="58293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2716</a:t>
            </a:r>
            <a:r>
              <a:rPr lang="en-US" sz="2400" dirty="0">
                <a:solidFill>
                  <a:schemeClr val="tx1"/>
                </a:solidFill>
              </a:rPr>
              <a:t>: 8:30 15 Jan </a:t>
            </a:r>
            <a:r>
              <a:rPr lang="en-US" sz="2400" dirty="0" smtClean="0">
                <a:solidFill>
                  <a:schemeClr val="tx1"/>
                </a:solidFill>
              </a:rPr>
              <a:t>72 – ∆</a:t>
            </a:r>
            <a:r>
              <a:rPr lang="en-US" sz="2400" dirty="0" err="1">
                <a:solidFill>
                  <a:schemeClr val="tx1"/>
                </a:solidFill>
              </a:rPr>
              <a:t>ῐκστρ</a:t>
            </a:r>
            <a:r>
              <a:rPr lang="en-US" sz="2400" dirty="0">
                <a:solidFill>
                  <a:schemeClr val="tx1"/>
                </a:solidFill>
              </a:rPr>
              <a:t>α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dirty="0">
                <a:solidFill>
                  <a:schemeClr val="tx1"/>
                </a:solidFill>
              </a:rPr>
              <a:t>cheese inspector for 3 months.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98318" y="5892974"/>
            <a:ext cx="5947365" cy="90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Leader gets a lease!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202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563624"/>
            <a:ext cx="8138160" cy="3451119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400" dirty="0"/>
              <a:t>A bureaucrat needed to tell time to determine if he currently held a post. </a:t>
            </a:r>
            <a:r>
              <a:rPr lang="en-US" sz="2400" dirty="0" smtClean="0"/>
              <a:t>Mechanical </a:t>
            </a:r>
            <a:r>
              <a:rPr lang="en-US" sz="2400" dirty="0"/>
              <a:t>clocks were unknown on </a:t>
            </a:r>
            <a:r>
              <a:rPr lang="en-US" sz="2400" dirty="0" err="1"/>
              <a:t>Paxos</a:t>
            </a:r>
            <a:r>
              <a:rPr lang="en-US" sz="2400" dirty="0"/>
              <a:t>, but </a:t>
            </a:r>
            <a:r>
              <a:rPr lang="en-US" sz="2400" dirty="0" err="1"/>
              <a:t>Paxons</a:t>
            </a:r>
            <a:r>
              <a:rPr lang="en-US" sz="2400" dirty="0"/>
              <a:t> could tell time accurately to within 15 minutes by the position of the sun or the stars.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/>
              <a:t>∆̆</a:t>
            </a:r>
            <a:r>
              <a:rPr lang="en-US" sz="2400" dirty="0" err="1"/>
              <a:t>ικστρ</a:t>
            </a:r>
            <a:r>
              <a:rPr lang="en-US" sz="2400" dirty="0"/>
              <a:t>α’s term began at 8:30, he would not start inspecting cheese until his celestial observations indicated that it was 8:45.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050619" y="5368905"/>
            <a:ext cx="7042762" cy="116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Handle clock skew: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dirty="0" smtClean="0"/>
              <a:t>Lease doesn’t end until expiry + max skew</a:t>
            </a:r>
          </a:p>
        </p:txBody>
      </p:sp>
    </p:spTree>
    <p:extLst>
      <p:ext uri="{BB962C8B-B14F-4D97-AF65-F5344CB8AC3E}">
        <p14:creationId xmlns:p14="http://schemas.microsoft.com/office/powerpoint/2010/main" val="15424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126661" y="3283055"/>
            <a:ext cx="284928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Split Brain</a:t>
            </a:r>
            <a:endParaRPr lang="en-US" dirty="0"/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857494" y="2239254"/>
            <a:ext cx="4622363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New leader election protocol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  <p:sp>
        <p:nvSpPr>
          <p:cNvPr id="20" name="Lightning Bolt 19"/>
          <p:cNvSpPr/>
          <p:nvPr/>
        </p:nvSpPr>
        <p:spPr>
          <a:xfrm rot="1172955">
            <a:off x="3531484" y="3043965"/>
            <a:ext cx="507236" cy="1270544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795949" y="3268307"/>
            <a:ext cx="915495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L </a:t>
            </a:r>
            <a:r>
              <a:rPr lang="en-US" sz="2400" spc="-150" baseline="-25000" smtClean="0">
                <a:latin typeface="Arial"/>
                <a:ea typeface="Gill Sans" pitchFamily="-84" charset="0"/>
                <a:cs typeface="Arial"/>
              </a:rPr>
              <a:t>new</a:t>
            </a:r>
            <a:endParaRPr lang="en-US" sz="2400" spc="-150" baseline="-2500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519756" y="4504326"/>
            <a:ext cx="5297838" cy="183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0" u="sng" spc="-150" dirty="0" smtClean="0">
                <a:solidFill>
                  <a:srgbClr val="FF0000"/>
                </a:solidFill>
                <a:latin typeface="Arial"/>
                <a:ea typeface="Gill Sans" pitchFamily="-84" charset="0"/>
                <a:cs typeface="Arial"/>
              </a:rPr>
              <a:t>Solution</a:t>
            </a:r>
          </a:p>
          <a:p>
            <a:pPr lvl="1" algn="l">
              <a:spcBef>
                <a:spcPts val="400"/>
              </a:spcBef>
              <a:spcAft>
                <a:spcPts val="400"/>
              </a:spcAft>
            </a:pP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If L isn’t part </a:t>
            </a:r>
            <a:r>
              <a:rPr lang="en-US" sz="2600" b="0" spc="-150" dirty="0">
                <a:latin typeface="Arial"/>
                <a:ea typeface="Gill Sans" pitchFamily="-84" charset="0"/>
                <a:cs typeface="Arial"/>
              </a:rPr>
              <a:t>of majority electing L </a:t>
            </a:r>
            <a:r>
              <a:rPr lang="en-US" sz="2600" b="0" spc="-150" baseline="-25000" dirty="0" smtClean="0">
                <a:latin typeface="Arial"/>
                <a:ea typeface="Gill Sans" pitchFamily="-84" charset="0"/>
                <a:cs typeface="Arial"/>
              </a:rPr>
              <a:t>new</a:t>
            </a:r>
            <a:r>
              <a:rPr lang="en-US" sz="2600" b="0" spc="-150" dirty="0">
                <a:latin typeface="Arial"/>
                <a:ea typeface="Gill Sans" pitchFamily="-84" charset="0"/>
                <a:cs typeface="Arial"/>
              </a:rPr>
              <a:t> </a:t>
            </a: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 </a:t>
            </a:r>
          </a:p>
          <a:p>
            <a:pPr lvl="2" algn="l">
              <a:spcBef>
                <a:spcPts val="400"/>
              </a:spcBef>
              <a:spcAft>
                <a:spcPts val="400"/>
              </a:spcAft>
            </a:pP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L </a:t>
            </a:r>
            <a:r>
              <a:rPr lang="en-US" sz="2600" b="0" spc="-150" baseline="-25000" dirty="0" smtClean="0">
                <a:latin typeface="Arial"/>
                <a:ea typeface="Gill Sans" pitchFamily="-84" charset="0"/>
                <a:cs typeface="Arial"/>
              </a:rPr>
              <a:t>new</a:t>
            </a: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 waits until L’s lease expires before accepting new ops</a:t>
            </a:r>
          </a:p>
        </p:txBody>
      </p: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2" y="1916120"/>
            <a:ext cx="7772400" cy="1166478"/>
          </a:xfrm>
        </p:spPr>
        <p:txBody>
          <a:bodyPr/>
          <a:lstStyle/>
          <a:p>
            <a:r>
              <a:rPr lang="en-US" dirty="0" smtClean="0"/>
              <a:t>Next lecture:  Sunday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11" y="3324816"/>
            <a:ext cx="6295379" cy="298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Other consensus protocols with group membership + leader election at core </a:t>
            </a:r>
          </a:p>
          <a:p>
            <a:pPr marL="914400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Viewstamped</a:t>
            </a:r>
            <a:r>
              <a:rPr lang="en-US" sz="2800" dirty="0" smtClean="0">
                <a:solidFill>
                  <a:schemeClr val="bg1"/>
                </a:solidFill>
              </a:rPr>
              <a:t> Replication</a:t>
            </a:r>
          </a:p>
          <a:p>
            <a:pPr marL="914400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RAFT (</a:t>
            </a:r>
            <a:r>
              <a:rPr lang="en-US" sz="2800" smtClean="0">
                <a:solidFill>
                  <a:schemeClr val="bg1"/>
                </a:solidFill>
              </a:rPr>
              <a:t>assignment 3)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717484" y="1898908"/>
            <a:ext cx="4622363" cy="113184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Okay, so specify some ordering</a:t>
            </a:r>
          </a:p>
          <a:p>
            <a:pPr>
              <a:lnSpc>
                <a:spcPct val="150000"/>
              </a:lnSpc>
            </a:pPr>
            <a:r>
              <a:rPr lang="en-US" sz="2400" b="0" spc="-150" dirty="0" smtClean="0">
                <a:latin typeface="Arial"/>
                <a:ea typeface="Gill Sans" pitchFamily="-84" charset="0"/>
                <a:cs typeface="Arial"/>
              </a:rPr>
              <a:t>(manually, using some identifier)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64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240410" y="2172244"/>
            <a:ext cx="4622363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But who determines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 if 1 failed?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4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240410" y="2074032"/>
            <a:ext cx="4622363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Easy, right</a:t>
            </a:r>
            <a:r>
              <a:rPr lang="en-US" sz="2800" b="0" spc="-150" smtClean="0">
                <a:latin typeface="Arial"/>
                <a:ea typeface="Gill Sans" pitchFamily="-84" charset="0"/>
                <a:cs typeface="Arial"/>
              </a:rPr>
              <a:t>?  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Just ping and timeout!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76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664085" y="1959154"/>
            <a:ext cx="4210977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Is the server or the network actually dead/slow?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583749" y="2935806"/>
            <a:ext cx="570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+mn-lt"/>
                <a:ea typeface="Webdings" charset="2"/>
                <a:cs typeface="Webdings" charset="2"/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3204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40292" y="1854415"/>
            <a:ext cx="4974077" cy="107721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Two nodes think they are TC:</a:t>
            </a:r>
          </a:p>
          <a:p>
            <a:pPr>
              <a:lnSpc>
                <a:spcPct val="150000"/>
              </a:lnSpc>
            </a:pPr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“Split brain” scenario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7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37932</TotalTime>
  <Words>2106</Words>
  <Application>Microsoft Macintosh PowerPoint</Application>
  <PresentationFormat>On-screen Show (4:3)</PresentationFormat>
  <Paragraphs>409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.HelveticaNeueDeskInterface-Regular</vt:lpstr>
      <vt:lpstr>Calibri</vt:lpstr>
      <vt:lpstr>Courier New</vt:lpstr>
      <vt:lpstr>Gill Sans</vt:lpstr>
      <vt:lpstr>ＭＳ Ｐゴシック</vt:lpstr>
      <vt:lpstr>Times</vt:lpstr>
      <vt:lpstr>Times New Roman</vt:lpstr>
      <vt:lpstr>Webdings</vt:lpstr>
      <vt:lpstr>Wingdings</vt:lpstr>
      <vt:lpstr>Arial</vt:lpstr>
      <vt:lpstr>1_Office Theme</vt:lpstr>
      <vt:lpstr>Consensus I FLP Impossibility, Paxos</vt:lpstr>
      <vt:lpstr>Recall our 2PC commit problem</vt:lpstr>
      <vt:lpstr>Recall our 2PC commit problem</vt:lpstr>
      <vt:lpstr>Doing failover “correctly” isn’t easy</vt:lpstr>
      <vt:lpstr>Doing failover “correctly” isn’t easy</vt:lpstr>
      <vt:lpstr>Doing failover “correctly” isn’t easy</vt:lpstr>
      <vt:lpstr>Doing failover “correctly” isn’t easy</vt:lpstr>
      <vt:lpstr>Doing failover “correctly” isn’t easy</vt:lpstr>
      <vt:lpstr>What can go wrong?</vt:lpstr>
      <vt:lpstr>What can go wrong?</vt:lpstr>
      <vt:lpstr>What can go wrong?</vt:lpstr>
      <vt:lpstr>Consensus</vt:lpstr>
      <vt:lpstr>PowerPoint Presentation</vt:lpstr>
      <vt:lpstr>Consensus used in systems</vt:lpstr>
      <vt:lpstr>Step one: Define your system model</vt:lpstr>
      <vt:lpstr>Step one: Define your system model</vt:lpstr>
      <vt:lpstr>PowerPoint Presentation</vt:lpstr>
      <vt:lpstr>“FLP” result</vt:lpstr>
      <vt:lpstr>Main technical approach</vt:lpstr>
      <vt:lpstr>Main technical approach</vt:lpstr>
      <vt:lpstr>Main technical approach</vt:lpstr>
      <vt:lpstr>Main technical approach</vt:lpstr>
      <vt:lpstr>You won’t believe this one trick!</vt:lpstr>
      <vt:lpstr>All is not lost…</vt:lpstr>
      <vt:lpstr>Why should you care?</vt:lpstr>
      <vt:lpstr>Paxos</vt:lpstr>
      <vt:lpstr>Roles of a Process</vt:lpstr>
      <vt:lpstr>Strawman</vt:lpstr>
      <vt:lpstr>Paxos</vt:lpstr>
      <vt:lpstr>Paxos Protocol Overview</vt:lpstr>
      <vt:lpstr>Paxos Phase 1</vt:lpstr>
      <vt:lpstr>Paxos Phase 2</vt:lpstr>
      <vt:lpstr>Paxos Phase 3</vt:lpstr>
      <vt:lpstr>Paxos:  Well-behaved Run</vt:lpstr>
      <vt:lpstr>Paxos is safe</vt:lpstr>
      <vt:lpstr>Race condition leads to liveness problem</vt:lpstr>
      <vt:lpstr>Paxos with leader election</vt:lpstr>
      <vt:lpstr>Using Paxos in system</vt:lpstr>
      <vt:lpstr>Using Paxos in system</vt:lpstr>
      <vt:lpstr>PowerPoint Presentation</vt:lpstr>
      <vt:lpstr>The Paxos story…</vt:lpstr>
      <vt:lpstr>The Paxos story…</vt:lpstr>
      <vt:lpstr>The Paxos story…</vt:lpstr>
      <vt:lpstr>The Paxos story…</vt:lpstr>
      <vt:lpstr>Solving Split Brain</vt:lpstr>
      <vt:lpstr>Next lecture:  Sunday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1521</cp:revision>
  <cp:lastPrinted>2017-10-11T09:15:26Z</cp:lastPrinted>
  <dcterms:created xsi:type="dcterms:W3CDTF">2013-10-08T01:49:25Z</dcterms:created>
  <dcterms:modified xsi:type="dcterms:W3CDTF">2017-10-15T10:29:31Z</dcterms:modified>
</cp:coreProperties>
</file>