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0"/>
  </p:notesMasterIdLst>
  <p:handoutMasterIdLst>
    <p:handoutMasterId r:id="rId61"/>
  </p:handoutMasterIdLst>
  <p:sldIdLst>
    <p:sldId id="258" r:id="rId2"/>
    <p:sldId id="259" r:id="rId3"/>
    <p:sldId id="381" r:id="rId4"/>
    <p:sldId id="356" r:id="rId5"/>
    <p:sldId id="357" r:id="rId6"/>
    <p:sldId id="374" r:id="rId7"/>
    <p:sldId id="382" r:id="rId8"/>
    <p:sldId id="358" r:id="rId9"/>
    <p:sldId id="362" r:id="rId10"/>
    <p:sldId id="368" r:id="rId11"/>
    <p:sldId id="360" r:id="rId12"/>
    <p:sldId id="363" r:id="rId13"/>
    <p:sldId id="364" r:id="rId14"/>
    <p:sldId id="365" r:id="rId15"/>
    <p:sldId id="366" r:id="rId16"/>
    <p:sldId id="367" r:id="rId17"/>
    <p:sldId id="369" r:id="rId18"/>
    <p:sldId id="359" r:id="rId19"/>
    <p:sldId id="371" r:id="rId20"/>
    <p:sldId id="372" r:id="rId21"/>
    <p:sldId id="373" r:id="rId22"/>
    <p:sldId id="380" r:id="rId23"/>
    <p:sldId id="376" r:id="rId24"/>
    <p:sldId id="379" r:id="rId25"/>
    <p:sldId id="383" r:id="rId26"/>
    <p:sldId id="384" r:id="rId27"/>
    <p:sldId id="378" r:id="rId28"/>
    <p:sldId id="385" r:id="rId29"/>
    <p:sldId id="386" r:id="rId30"/>
    <p:sldId id="387" r:id="rId31"/>
    <p:sldId id="388" r:id="rId32"/>
    <p:sldId id="370" r:id="rId33"/>
    <p:sldId id="391" r:id="rId34"/>
    <p:sldId id="392" r:id="rId35"/>
    <p:sldId id="418" r:id="rId36"/>
    <p:sldId id="419" r:id="rId37"/>
    <p:sldId id="420" r:id="rId38"/>
    <p:sldId id="421" r:id="rId39"/>
    <p:sldId id="397" r:id="rId40"/>
    <p:sldId id="422" r:id="rId41"/>
    <p:sldId id="399" r:id="rId42"/>
    <p:sldId id="400" r:id="rId43"/>
    <p:sldId id="401" r:id="rId44"/>
    <p:sldId id="403" r:id="rId45"/>
    <p:sldId id="404" r:id="rId46"/>
    <p:sldId id="406" r:id="rId47"/>
    <p:sldId id="407" r:id="rId48"/>
    <p:sldId id="408" r:id="rId49"/>
    <p:sldId id="409" r:id="rId50"/>
    <p:sldId id="410" r:id="rId51"/>
    <p:sldId id="411" r:id="rId52"/>
    <p:sldId id="412" r:id="rId53"/>
    <p:sldId id="413" r:id="rId54"/>
    <p:sldId id="414" r:id="rId55"/>
    <p:sldId id="416" r:id="rId56"/>
    <p:sldId id="417" r:id="rId57"/>
    <p:sldId id="423" r:id="rId58"/>
    <p:sldId id="424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4B241-9ED2-8346-A6FC-7C573C4D8827}" type="datetimeFigureOut">
              <a:rPr lang="en-US" smtClean="0"/>
              <a:t>24/3/14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7DFB7-6964-0041-9EF8-3BBD137BF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08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6CE95-EF84-4C40-B522-FCC6C3A04E14}" type="datetimeFigureOut">
              <a:rPr lang="en-US" smtClean="0"/>
              <a:t>24/3/14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82084-2C80-C847-9CCA-97BFC438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3F84A-6DCB-6146-B39D-030C9A738A1E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</a:t>
            </a:r>
            <a:r>
              <a:rPr lang="en-US" baseline="0" dirty="0" smtClean="0"/>
              <a:t> </a:t>
            </a:r>
            <a:r>
              <a:rPr lang="en-US" dirty="0" smtClean="0"/>
              <a:t>http://2.bp.blogspot.com/-M8oKe2_nLFQ/</a:t>
            </a:r>
            <a:r>
              <a:rPr lang="en-US" dirty="0" err="1" smtClean="0"/>
              <a:t>TyqaGyrOVcI</a:t>
            </a:r>
            <a:r>
              <a:rPr lang="en-US" dirty="0" smtClean="0"/>
              <a:t>/AAAAAAAAA1U/</a:t>
            </a:r>
            <a:r>
              <a:rPr lang="en-US" dirty="0" err="1" smtClean="0"/>
              <a:t>MJUJDGRGewo</a:t>
            </a:r>
            <a:r>
              <a:rPr lang="en-US" dirty="0" smtClean="0"/>
              <a:t>/s1600/</a:t>
            </a:r>
            <a:r>
              <a:rPr lang="en-US" dirty="0" err="1" smtClean="0"/>
              <a:t>wpa+secure.jpg</a:t>
            </a:r>
            <a:r>
              <a:rPr lang="en-US" dirty="0" smtClean="0"/>
              <a:t> | https://</a:t>
            </a:r>
            <a:r>
              <a:rPr lang="en-US" dirty="0" err="1" smtClean="0"/>
              <a:t>blog.dbrgn.ch</a:t>
            </a:r>
            <a:r>
              <a:rPr lang="en-US" dirty="0" smtClean="0"/>
              <a:t>/images/2014/1/</a:t>
            </a:r>
            <a:r>
              <a:rPr lang="en-US" dirty="0" err="1" smtClean="0"/>
              <a:t>ssl_ok.png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562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F197BF-E510-334D-9E25-768CE8048F43}" type="slidenum">
              <a:rPr lang="en-US"/>
              <a:pPr/>
              <a:t>45</a:t>
            </a:fld>
            <a:endParaRPr lang="en-US"/>
          </a:p>
        </p:txBody>
      </p:sp>
      <p:sp>
        <p:nvSpPr>
          <p:cNvPr id="52019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B2E99B-F1E9-E44B-A35D-EBE5ED4FD986}" type="slidenum">
              <a:rPr lang="en-US"/>
              <a:pPr/>
              <a:t>46</a:t>
            </a:fld>
            <a:endParaRPr lang="en-US"/>
          </a:p>
        </p:txBody>
      </p:sp>
      <p:sp>
        <p:nvSpPr>
          <p:cNvPr id="52429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868B7-7373-BC4E-A939-37C4DFC719D4}" type="slidenum">
              <a:rPr lang="en-US"/>
              <a:pPr/>
              <a:t>47</a:t>
            </a:fld>
            <a:endParaRPr lang="en-US"/>
          </a:p>
        </p:txBody>
      </p:sp>
      <p:sp>
        <p:nvSpPr>
          <p:cNvPr id="52633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14280-6729-314A-A23F-2DD21FD7C122}" type="slidenum">
              <a:rPr lang="en-US"/>
              <a:pPr/>
              <a:t>48</a:t>
            </a:fld>
            <a:endParaRPr lang="en-US"/>
          </a:p>
        </p:txBody>
      </p:sp>
      <p:sp>
        <p:nvSpPr>
          <p:cNvPr id="52838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61DFEB-BF31-8C47-B7C5-CA012129C2BB}" type="slidenum">
              <a:rPr lang="en-US"/>
              <a:pPr/>
              <a:t>49</a:t>
            </a:fld>
            <a:endParaRPr lang="en-US"/>
          </a:p>
        </p:txBody>
      </p:sp>
      <p:sp>
        <p:nvSpPr>
          <p:cNvPr id="53043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F46E1E-06FF-A346-B062-7693D62F53FF}" type="slidenum">
              <a:rPr lang="en-US"/>
              <a:pPr/>
              <a:t>50</a:t>
            </a:fld>
            <a:endParaRPr lang="en-US"/>
          </a:p>
        </p:txBody>
      </p:sp>
      <p:sp>
        <p:nvSpPr>
          <p:cNvPr id="53248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D914BF-5392-7C46-AB8A-10A7D7EC2571}" type="slidenum">
              <a:rPr lang="en-US"/>
              <a:pPr/>
              <a:t>51</a:t>
            </a:fld>
            <a:endParaRPr lang="en-US"/>
          </a:p>
        </p:txBody>
      </p:sp>
      <p:sp>
        <p:nvSpPr>
          <p:cNvPr id="53453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B62900-FF6A-3A4F-8A9E-1CD0ABB96A67}" type="slidenum">
              <a:rPr lang="en-US"/>
              <a:pPr/>
              <a:t>52</a:t>
            </a:fld>
            <a:endParaRPr lang="en-US"/>
          </a:p>
        </p:txBody>
      </p:sp>
      <p:sp>
        <p:nvSpPr>
          <p:cNvPr id="53657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40AA9F-0EA9-8E45-B8AF-0AE41E89EBD5}" type="slidenum">
              <a:rPr lang="en-US"/>
              <a:pPr/>
              <a:t>53</a:t>
            </a:fld>
            <a:endParaRPr lang="en-US"/>
          </a:p>
        </p:txBody>
      </p:sp>
      <p:sp>
        <p:nvSpPr>
          <p:cNvPr id="53862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3AC098-2108-DB4E-841A-9725D17BFBB1}" type="slidenum">
              <a:rPr lang="en-US"/>
              <a:pPr/>
              <a:t>54</a:t>
            </a:fld>
            <a:endParaRPr lang="en-US"/>
          </a:p>
        </p:txBody>
      </p:sp>
      <p:sp>
        <p:nvSpPr>
          <p:cNvPr id="54067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118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0DBC23-3FD4-DF4B-8E0C-4526B1BA2728}" type="slidenum">
              <a:rPr lang="en-US"/>
              <a:pPr/>
              <a:t>55</a:t>
            </a:fld>
            <a:endParaRPr lang="en-US"/>
          </a:p>
        </p:txBody>
      </p:sp>
      <p:sp>
        <p:nvSpPr>
          <p:cNvPr id="54477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8D567A-B98A-6C4E-9547-761D6727646C}" type="slidenum">
              <a:rPr lang="en-US"/>
              <a:pPr/>
              <a:t>56</a:t>
            </a:fld>
            <a:endParaRPr lang="en-US"/>
          </a:p>
        </p:txBody>
      </p:sp>
      <p:sp>
        <p:nvSpPr>
          <p:cNvPr id="54681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637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</a:t>
            </a:r>
            <a:r>
              <a:rPr lang="en-US" dirty="0" smtClean="0"/>
              <a:t>http://1.bp.blogspot.com/-5ggMWTO_KvU/T3ABUC0YktI/</a:t>
            </a:r>
            <a:r>
              <a:rPr lang="en-US" dirty="0" err="1" smtClean="0"/>
              <a:t>AAAAAAAAAog</a:t>
            </a:r>
            <a:r>
              <a:rPr lang="en-US" dirty="0" smtClean="0"/>
              <a:t>/oH-YhOz4LXY/s1600/spy_password_hacker-5223066.jpg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Gildas Avoine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B7364-6128-7345-A504-A4AD8B7F3AD9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07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511C4A-C572-7E4D-84D6-5CAFCD8E8979}" type="slidenum">
              <a:rPr lang="en-US"/>
              <a:pPr/>
              <a:t>33</a:t>
            </a:fld>
            <a:endParaRPr lang="en-US"/>
          </a:p>
        </p:txBody>
      </p:sp>
      <p:sp>
        <p:nvSpPr>
          <p:cNvPr id="49561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18FDA7-E733-1043-8547-BFA4D60A5A26}" type="slidenum">
              <a:rPr lang="en-US"/>
              <a:pPr/>
              <a:t>34</a:t>
            </a:fld>
            <a:endParaRPr lang="en-US"/>
          </a:p>
        </p:txBody>
      </p:sp>
      <p:sp>
        <p:nvSpPr>
          <p:cNvPr id="49766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06B349-C41A-BA46-BDF5-058AE447ED3B}" type="slidenum">
              <a:rPr lang="en-US"/>
              <a:pPr/>
              <a:t>39</a:t>
            </a:fld>
            <a:endParaRPr lang="en-US"/>
          </a:p>
        </p:txBody>
      </p:sp>
      <p:sp>
        <p:nvSpPr>
          <p:cNvPr id="50790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0E14A8-F379-B740-8759-9D92492ECC54}" type="slidenum">
              <a:rPr lang="en-US"/>
              <a:pPr/>
              <a:t>41</a:t>
            </a:fld>
            <a:endParaRPr lang="en-US"/>
          </a:p>
        </p:txBody>
      </p:sp>
      <p:sp>
        <p:nvSpPr>
          <p:cNvPr id="50995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AF4F7D-706B-9E47-86D3-E91129974671}" type="slidenum">
              <a:rPr lang="en-US"/>
              <a:pPr/>
              <a:t>42</a:t>
            </a:fld>
            <a:endParaRPr lang="en-US"/>
          </a:p>
        </p:txBody>
      </p:sp>
      <p:sp>
        <p:nvSpPr>
          <p:cNvPr id="51200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C4AC31-9408-6C42-B67C-700D93377300}" type="slidenum">
              <a:rPr lang="en-US"/>
              <a:pPr/>
              <a:t>43</a:t>
            </a:fld>
            <a:endParaRPr lang="en-US"/>
          </a:p>
        </p:txBody>
      </p:sp>
      <p:sp>
        <p:nvSpPr>
          <p:cNvPr id="51405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04D30F-6068-0F41-8F4B-811275302B07}" type="slidenum">
              <a:rPr lang="en-US"/>
              <a:pPr/>
              <a:t>44</a:t>
            </a:fld>
            <a:endParaRPr lang="en-US"/>
          </a:p>
        </p:txBody>
      </p:sp>
      <p:sp>
        <p:nvSpPr>
          <p:cNvPr id="51814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575" y="4624667"/>
            <a:ext cx="8556625" cy="131332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1934" y="5937990"/>
            <a:ext cx="7037266" cy="37316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3176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3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2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904253"/>
            <a:ext cx="8727141" cy="451933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Rockwell"/>
                <a:ea typeface="+mj-ea"/>
                <a:cs typeface="Rockwel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3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/>
            </a:gs>
            <a:gs pos="75000">
              <a:schemeClr val="bg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706" y="484094"/>
            <a:ext cx="7853081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06" y="1600200"/>
            <a:ext cx="8727141" cy="4823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Rockwell"/>
          <a:ea typeface="+mj-ea"/>
          <a:cs typeface="Rockwell"/>
        </a:defRPr>
      </a:lvl1pPr>
    </p:titleStyle>
    <p:bodyStyle>
      <a:lvl1pPr marL="342000" indent="-342000" algn="l" defTabSz="914400" rtl="0" eaLnBrk="1" latinLnBrk="0" hangingPunct="1">
        <a:spcBef>
          <a:spcPts val="2000"/>
        </a:spcBef>
        <a:buClr>
          <a:schemeClr val="accent6"/>
        </a:buClr>
        <a:buSzPct val="75000"/>
        <a:buFont typeface="Wingdings" pitchFamily="2" charset="2"/>
        <a:buChar char="n"/>
        <a:defRPr sz="28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1pPr>
      <a:lvl2pPr marL="496800" indent="-270000" algn="l" defTabSz="914400" rtl="0" eaLnBrk="1" latinLnBrk="0" hangingPunct="1">
        <a:spcBef>
          <a:spcPts val="600"/>
        </a:spcBef>
        <a:buClr>
          <a:schemeClr val="accent2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4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4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OQooma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NIXhZk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igle.net/gps/gps/main/ssidstats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WAP | SSL/TLS</a:t>
            </a: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5410200"/>
            <a:ext cx="7037266" cy="9009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INGI2347: COMPUTER SYSTEM SECURITY (Spring 2014)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Marco Canini</a:t>
            </a:r>
            <a:endParaRPr lang="en-US" dirty="0"/>
          </a:p>
        </p:txBody>
      </p:sp>
      <p:pic>
        <p:nvPicPr>
          <p:cNvPr id="2" name="Picture 1" descr="UCL_mention_RVB_we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4495800"/>
            <a:ext cx="1111383" cy="1539240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152400" y="6400800"/>
            <a:ext cx="6580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Lecture slides adapted from UCL INGI2347 by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Gildas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Avoine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Reproduced with permission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675" y="583970"/>
            <a:ext cx="1917655" cy="1230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969" y="1180234"/>
            <a:ext cx="3123625" cy="2826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5793" y="2835746"/>
            <a:ext cx="1919612" cy="115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851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802.1X Authentication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4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802.1X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Extensible Authentication Protocol (EAP</a:t>
            </a:r>
            <a:r>
              <a:rPr lang="en-US" dirty="0" smtClean="0"/>
              <a:t>) over LAN:</a:t>
            </a:r>
            <a:br>
              <a:rPr lang="en-US" dirty="0" smtClean="0"/>
            </a:br>
            <a:r>
              <a:rPr lang="en-US" dirty="0" err="1" smtClean="0"/>
              <a:t>EAPoL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8929" y="2675358"/>
            <a:ext cx="1676400" cy="955431"/>
          </a:xfrm>
          <a:prstGeom prst="rect">
            <a:avLst/>
          </a:prstGeom>
          <a:solidFill>
            <a:schemeClr val="accent3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Authenticator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1048" y="3905530"/>
            <a:ext cx="1676400" cy="955431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Supplicant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38841" y="4859580"/>
            <a:ext cx="1676400" cy="955431"/>
          </a:xfrm>
          <a:prstGeom prst="rect">
            <a:avLst/>
          </a:prstGeom>
          <a:solidFill>
            <a:srgbClr val="800000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Authentication server</a:t>
            </a:r>
            <a:endParaRPr lang="en-US" dirty="0">
              <a:latin typeface="Tahoma"/>
              <a:cs typeface="Tahoma"/>
            </a:endParaRPr>
          </a:p>
        </p:txBody>
      </p:sp>
      <p:pic>
        <p:nvPicPr>
          <p:cNvPr id="10" name="Shape 11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646424" y="2907827"/>
            <a:ext cx="584373" cy="748409"/>
          </a:xfrm>
          <a:prstGeom prst="rect">
            <a:avLst/>
          </a:prstGeom>
        </p:spPr>
      </p:pic>
      <p:sp>
        <p:nvSpPr>
          <p:cNvPr id="11" name="Cloud 10"/>
          <p:cNvSpPr/>
          <p:nvPr/>
        </p:nvSpPr>
        <p:spPr>
          <a:xfrm>
            <a:off x="6260830" y="2603771"/>
            <a:ext cx="2032422" cy="1098606"/>
          </a:xfrm>
          <a:prstGeom prst="cloud">
            <a:avLst/>
          </a:prstGeom>
          <a:ln w="28575" cmpd="sng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LAN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2229744" y="3282032"/>
            <a:ext cx="1213071" cy="992286"/>
          </a:xfrm>
          <a:custGeom>
            <a:avLst/>
            <a:gdLst>
              <a:gd name="connsiteX0" fmla="*/ 0 w 1270000"/>
              <a:gd name="connsiteY0" fmla="*/ 60476 h 484148"/>
              <a:gd name="connsiteX1" fmla="*/ 387047 w 1270000"/>
              <a:gd name="connsiteY1" fmla="*/ 483810 h 484148"/>
              <a:gd name="connsiteX2" fmla="*/ 1270000 w 1270000"/>
              <a:gd name="connsiteY2" fmla="*/ 0 h 484148"/>
              <a:gd name="connsiteX0" fmla="*/ 0 w 1270000"/>
              <a:gd name="connsiteY0" fmla="*/ 60476 h 315735"/>
              <a:gd name="connsiteX1" fmla="*/ 507999 w 1270000"/>
              <a:gd name="connsiteY1" fmla="*/ 314477 h 315735"/>
              <a:gd name="connsiteX2" fmla="*/ 1270000 w 1270000"/>
              <a:gd name="connsiteY2" fmla="*/ 0 h 315735"/>
              <a:gd name="connsiteX0" fmla="*/ 0 w 955524"/>
              <a:gd name="connsiteY0" fmla="*/ 0 h 736172"/>
              <a:gd name="connsiteX1" fmla="*/ 507999 w 955524"/>
              <a:gd name="connsiteY1" fmla="*/ 254001 h 736172"/>
              <a:gd name="connsiteX2" fmla="*/ 955524 w 955524"/>
              <a:gd name="connsiteY2" fmla="*/ 677333 h 736172"/>
              <a:gd name="connsiteX0" fmla="*/ 0 w 955524"/>
              <a:gd name="connsiteY0" fmla="*/ 0 h 677333"/>
              <a:gd name="connsiteX1" fmla="*/ 507999 w 955524"/>
              <a:gd name="connsiteY1" fmla="*/ 254001 h 677333"/>
              <a:gd name="connsiteX2" fmla="*/ 955524 w 955524"/>
              <a:gd name="connsiteY2" fmla="*/ 677333 h 677333"/>
              <a:gd name="connsiteX0" fmla="*/ 0 w 955524"/>
              <a:gd name="connsiteY0" fmla="*/ 0 h 677333"/>
              <a:gd name="connsiteX1" fmla="*/ 604761 w 955524"/>
              <a:gd name="connsiteY1" fmla="*/ 133048 h 677333"/>
              <a:gd name="connsiteX2" fmla="*/ 955524 w 955524"/>
              <a:gd name="connsiteY2" fmla="*/ 677333 h 677333"/>
              <a:gd name="connsiteX0" fmla="*/ 0 w 955524"/>
              <a:gd name="connsiteY0" fmla="*/ 16135 h 693468"/>
              <a:gd name="connsiteX1" fmla="*/ 604761 w 955524"/>
              <a:gd name="connsiteY1" fmla="*/ 149183 h 693468"/>
              <a:gd name="connsiteX2" fmla="*/ 955524 w 955524"/>
              <a:gd name="connsiteY2" fmla="*/ 693468 h 693468"/>
              <a:gd name="connsiteX0" fmla="*/ 0 w 1479498"/>
              <a:gd name="connsiteY0" fmla="*/ 1047099 h 1185845"/>
              <a:gd name="connsiteX1" fmla="*/ 604761 w 1479498"/>
              <a:gd name="connsiteY1" fmla="*/ 1180147 h 1185845"/>
              <a:gd name="connsiteX2" fmla="*/ 1479498 w 1479498"/>
              <a:gd name="connsiteY2" fmla="*/ 54890 h 1185845"/>
              <a:gd name="connsiteX0" fmla="*/ 0 w 1479498"/>
              <a:gd name="connsiteY0" fmla="*/ 1100098 h 1100098"/>
              <a:gd name="connsiteX1" fmla="*/ 400500 w 1479498"/>
              <a:gd name="connsiteY1" fmla="*/ 327331 h 1100098"/>
              <a:gd name="connsiteX2" fmla="*/ 1479498 w 1479498"/>
              <a:gd name="connsiteY2" fmla="*/ 107889 h 1100098"/>
              <a:gd name="connsiteX0" fmla="*/ 0 w 1479498"/>
              <a:gd name="connsiteY0" fmla="*/ 1100098 h 1100098"/>
              <a:gd name="connsiteX1" fmla="*/ 400500 w 1479498"/>
              <a:gd name="connsiteY1" fmla="*/ 327331 h 1100098"/>
              <a:gd name="connsiteX2" fmla="*/ 1479498 w 1479498"/>
              <a:gd name="connsiteY2" fmla="*/ 107889 h 1100098"/>
              <a:gd name="connsiteX0" fmla="*/ 0 w 1479498"/>
              <a:gd name="connsiteY0" fmla="*/ 1100098 h 1100098"/>
              <a:gd name="connsiteX1" fmla="*/ 400500 w 1479498"/>
              <a:gd name="connsiteY1" fmla="*/ 327331 h 1100098"/>
              <a:gd name="connsiteX2" fmla="*/ 1479498 w 1479498"/>
              <a:gd name="connsiteY2" fmla="*/ 107889 h 1100098"/>
              <a:gd name="connsiteX0" fmla="*/ 0 w 1479498"/>
              <a:gd name="connsiteY0" fmla="*/ 1136453 h 1136453"/>
              <a:gd name="connsiteX1" fmla="*/ 400500 w 1479498"/>
              <a:gd name="connsiteY1" fmla="*/ 363686 h 1136453"/>
              <a:gd name="connsiteX2" fmla="*/ 1479498 w 1479498"/>
              <a:gd name="connsiteY2" fmla="*/ 144244 h 1136453"/>
              <a:gd name="connsiteX0" fmla="*/ 0 w 1479498"/>
              <a:gd name="connsiteY0" fmla="*/ 1006442 h 1006442"/>
              <a:gd name="connsiteX1" fmla="*/ 400500 w 1479498"/>
              <a:gd name="connsiteY1" fmla="*/ 233675 h 1006442"/>
              <a:gd name="connsiteX2" fmla="*/ 1479498 w 1479498"/>
              <a:gd name="connsiteY2" fmla="*/ 14233 h 1006442"/>
              <a:gd name="connsiteX0" fmla="*/ 0 w 1479498"/>
              <a:gd name="connsiteY0" fmla="*/ 1006442 h 1006442"/>
              <a:gd name="connsiteX1" fmla="*/ 400500 w 1479498"/>
              <a:gd name="connsiteY1" fmla="*/ 233675 h 1006442"/>
              <a:gd name="connsiteX2" fmla="*/ 1479498 w 1479498"/>
              <a:gd name="connsiteY2" fmla="*/ 14233 h 1006442"/>
              <a:gd name="connsiteX0" fmla="*/ 0 w 1479498"/>
              <a:gd name="connsiteY0" fmla="*/ 1020194 h 1020194"/>
              <a:gd name="connsiteX1" fmla="*/ 427143 w 1479498"/>
              <a:gd name="connsiteY1" fmla="*/ 149741 h 1020194"/>
              <a:gd name="connsiteX2" fmla="*/ 1479498 w 1479498"/>
              <a:gd name="connsiteY2" fmla="*/ 27985 h 1020194"/>
              <a:gd name="connsiteX0" fmla="*/ 0 w 1479498"/>
              <a:gd name="connsiteY0" fmla="*/ 1007717 h 1007717"/>
              <a:gd name="connsiteX1" fmla="*/ 427143 w 1479498"/>
              <a:gd name="connsiteY1" fmla="*/ 137264 h 1007717"/>
              <a:gd name="connsiteX2" fmla="*/ 1479498 w 1479498"/>
              <a:gd name="connsiteY2" fmla="*/ 15508 h 1007717"/>
              <a:gd name="connsiteX0" fmla="*/ 0 w 1479498"/>
              <a:gd name="connsiteY0" fmla="*/ 1006919 h 1006919"/>
              <a:gd name="connsiteX1" fmla="*/ 507071 w 1479498"/>
              <a:gd name="connsiteY1" fmla="*/ 145346 h 1006919"/>
              <a:gd name="connsiteX2" fmla="*/ 1479498 w 1479498"/>
              <a:gd name="connsiteY2" fmla="*/ 14710 h 1006919"/>
              <a:gd name="connsiteX0" fmla="*/ 0 w 1479498"/>
              <a:gd name="connsiteY0" fmla="*/ 1002586 h 1002586"/>
              <a:gd name="connsiteX1" fmla="*/ 356096 w 1479498"/>
              <a:gd name="connsiteY1" fmla="*/ 212057 h 1002586"/>
              <a:gd name="connsiteX2" fmla="*/ 1479498 w 1479498"/>
              <a:gd name="connsiteY2" fmla="*/ 10377 h 1002586"/>
              <a:gd name="connsiteX0" fmla="*/ 0 w 1213071"/>
              <a:gd name="connsiteY0" fmla="*/ 1009027 h 1009027"/>
              <a:gd name="connsiteX1" fmla="*/ 356096 w 1213071"/>
              <a:gd name="connsiteY1" fmla="*/ 218498 h 1009027"/>
              <a:gd name="connsiteX2" fmla="*/ 1213071 w 1213071"/>
              <a:gd name="connsiteY2" fmla="*/ 16818 h 1009027"/>
              <a:gd name="connsiteX0" fmla="*/ 0 w 1213071"/>
              <a:gd name="connsiteY0" fmla="*/ 992449 h 992449"/>
              <a:gd name="connsiteX1" fmla="*/ 356096 w 1213071"/>
              <a:gd name="connsiteY1" fmla="*/ 201920 h 992449"/>
              <a:gd name="connsiteX2" fmla="*/ 1213071 w 1213071"/>
              <a:gd name="connsiteY2" fmla="*/ 240 h 992449"/>
              <a:gd name="connsiteX0" fmla="*/ 0 w 1213071"/>
              <a:gd name="connsiteY0" fmla="*/ 992286 h 992286"/>
              <a:gd name="connsiteX1" fmla="*/ 356096 w 1213071"/>
              <a:gd name="connsiteY1" fmla="*/ 201757 h 992286"/>
              <a:gd name="connsiteX2" fmla="*/ 1213071 w 1213071"/>
              <a:gd name="connsiteY2" fmla="*/ 77 h 99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071" h="992286">
                <a:moveTo>
                  <a:pt x="0" y="992286"/>
                </a:moveTo>
                <a:cubicBezTo>
                  <a:pt x="69763" y="392303"/>
                  <a:pt x="287132" y="269439"/>
                  <a:pt x="356096" y="201757"/>
                </a:cubicBezTo>
                <a:cubicBezTo>
                  <a:pt x="425060" y="134075"/>
                  <a:pt x="802073" y="-3717"/>
                  <a:pt x="1213071" y="77"/>
                </a:cubicBezTo>
              </a:path>
            </a:pathLst>
          </a:custGeom>
          <a:ln w="5715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1" idx="1"/>
            <a:endCxn id="9" idx="0"/>
          </p:cNvCxnSpPr>
          <p:nvPr/>
        </p:nvCxnSpPr>
        <p:spPr>
          <a:xfrm>
            <a:off x="7277041" y="3701207"/>
            <a:ext cx="0" cy="1158373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3"/>
            <a:endCxn id="11" idx="2"/>
          </p:cNvCxnSpPr>
          <p:nvPr/>
        </p:nvCxnSpPr>
        <p:spPr>
          <a:xfrm>
            <a:off x="5965329" y="3153074"/>
            <a:ext cx="301805" cy="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229744" y="3507815"/>
            <a:ext cx="1597925" cy="962975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03554" y="3929073"/>
            <a:ext cx="81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Tahoma"/>
                <a:cs typeface="Tahoma"/>
              </a:rPr>
              <a:t>EAPoL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56777" y="3507815"/>
            <a:ext cx="1065707" cy="1278798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91606" y="4131501"/>
            <a:ext cx="81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Tahoma"/>
                <a:cs typeface="Tahoma"/>
              </a:rPr>
              <a:t>EAPoL</a:t>
            </a:r>
            <a:endParaRPr lang="en-US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01573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Extensible Authentication Protocol (EAP)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 </a:t>
            </a:r>
            <a:r>
              <a:rPr lang="en-US" dirty="0"/>
              <a:t>framework for transporting authentication protocols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Not </a:t>
            </a:r>
            <a:r>
              <a:rPr lang="en-US" dirty="0"/>
              <a:t>really an authentication protocol itself</a:t>
            </a:r>
          </a:p>
          <a:p>
            <a:pPr>
              <a:lnSpc>
                <a:spcPct val="120000"/>
              </a:lnSpc>
            </a:pPr>
            <a:r>
              <a:rPr lang="en-US" dirty="0"/>
              <a:t>Four types of </a:t>
            </a:r>
            <a:r>
              <a:rPr lang="en-US" dirty="0" smtClean="0"/>
              <a:t>packet: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request</a:t>
            </a:r>
            <a:r>
              <a:rPr lang="en-US" dirty="0"/>
              <a:t>, response, success and failure</a:t>
            </a:r>
          </a:p>
          <a:p>
            <a:pPr>
              <a:lnSpc>
                <a:spcPct val="120000"/>
              </a:lnSpc>
            </a:pPr>
            <a:r>
              <a:rPr lang="en-US" dirty="0"/>
              <a:t>Request packets are issued by the authenticator and solicit a response from the supplicant</a:t>
            </a:r>
          </a:p>
          <a:p>
            <a:pPr>
              <a:lnSpc>
                <a:spcPct val="120000"/>
              </a:lnSpc>
            </a:pPr>
            <a:r>
              <a:rPr lang="en-US" dirty="0"/>
              <a:t>Any number of request-response exchanges may be used to complete the authentication</a:t>
            </a:r>
          </a:p>
          <a:p>
            <a:pPr>
              <a:lnSpc>
                <a:spcPct val="120000"/>
              </a:lnSpc>
            </a:pPr>
            <a:r>
              <a:rPr lang="en-US" dirty="0"/>
              <a:t>A success (resp. failure) packet is sent to the supplicant if the authentication succeeded (resp. failed)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41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EAP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Legacy based methods</a:t>
            </a:r>
          </a:p>
          <a:p>
            <a:pPr lvl="1"/>
            <a:r>
              <a:rPr lang="en-US" dirty="0"/>
              <a:t>EAP-MD5</a:t>
            </a:r>
          </a:p>
          <a:p>
            <a:r>
              <a:rPr lang="en-US" dirty="0"/>
              <a:t>Certificate based methods</a:t>
            </a:r>
          </a:p>
          <a:p>
            <a:pPr lvl="1"/>
            <a:r>
              <a:rPr lang="en-US" dirty="0"/>
              <a:t>EAP-TLS, EAP-TTLS, PEAP</a:t>
            </a:r>
          </a:p>
          <a:p>
            <a:r>
              <a:rPr lang="en-US" dirty="0"/>
              <a:t>Password based methods</a:t>
            </a:r>
          </a:p>
          <a:p>
            <a:pPr lvl="1"/>
            <a:r>
              <a:rPr lang="en-US" dirty="0"/>
              <a:t>LEAP, SPEKE</a:t>
            </a:r>
          </a:p>
          <a:p>
            <a:r>
              <a:rPr lang="en-US" dirty="0"/>
              <a:t>And many </a:t>
            </a:r>
            <a:r>
              <a:rPr lang="en-US" dirty="0" smtClean="0"/>
              <a:t>others …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46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EAP-MD5 (not secure!) [RFC2284]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of the client only</a:t>
            </a:r>
          </a:p>
          <a:p>
            <a:r>
              <a:rPr lang="en-US" dirty="0"/>
              <a:t>MD5 message hashing algorithm</a:t>
            </a:r>
          </a:p>
          <a:p>
            <a:r>
              <a:rPr lang="en-US" dirty="0"/>
              <a:t>Very simple EAP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1706" y="3805579"/>
            <a:ext cx="1676400" cy="955431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Supplicant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83438" y="3805579"/>
            <a:ext cx="1676400" cy="955431"/>
          </a:xfrm>
          <a:prstGeom prst="rect">
            <a:avLst/>
          </a:prstGeom>
          <a:solidFill>
            <a:srgbClr val="800000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Authentication server</a:t>
            </a:r>
            <a:endParaRPr lang="en-US" dirty="0">
              <a:latin typeface="Tahoma"/>
              <a:cs typeface="Tahoma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39906" y="4910492"/>
            <a:ext cx="7014881" cy="400110"/>
            <a:chOff x="1039906" y="3864861"/>
            <a:chExt cx="7014881" cy="40011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039906" y="4253780"/>
              <a:ext cx="7014881" cy="0"/>
            </a:xfrm>
            <a:prstGeom prst="straightConnector1">
              <a:avLst/>
            </a:prstGeom>
            <a:ln>
              <a:prstDash val="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231201" y="3864861"/>
              <a:ext cx="1551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ahoma"/>
                  <a:cs typeface="Tahoma"/>
                </a:rPr>
                <a:t>1. challenge</a:t>
              </a:r>
              <a:endParaRPr lang="en-US" sz="2000" dirty="0">
                <a:latin typeface="Tahoma"/>
                <a:cs typeface="Tahoma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39906" y="5525202"/>
            <a:ext cx="7014881" cy="400110"/>
            <a:chOff x="1039906" y="3864861"/>
            <a:chExt cx="7014881" cy="40011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039906" y="4253780"/>
              <a:ext cx="7014881" cy="0"/>
            </a:xfrm>
            <a:prstGeom prst="straightConnector1">
              <a:avLst/>
            </a:prstGeom>
            <a:ln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231201" y="3864861"/>
              <a:ext cx="34848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ahoma"/>
                  <a:cs typeface="Tahoma"/>
                </a:rPr>
                <a:t>2</a:t>
              </a:r>
              <a:r>
                <a:rPr lang="en-US" sz="2000" dirty="0" smtClean="0">
                  <a:latin typeface="Tahoma"/>
                  <a:cs typeface="Tahoma"/>
                </a:rPr>
                <a:t>. MD5(password, challenge)</a:t>
              </a:r>
              <a:endParaRPr lang="en-US" sz="2000" dirty="0">
                <a:latin typeface="Tahoma"/>
                <a:cs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8696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EAP-TLS [RFC5216]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Mutual authentication and key exchange</a:t>
            </a:r>
          </a:p>
          <a:p>
            <a:r>
              <a:rPr lang="en-US" dirty="0"/>
              <a:t>Public key </a:t>
            </a:r>
            <a:r>
              <a:rPr lang="en-US" dirty="0" smtClean="0"/>
              <a:t>certificates, also at the client</a:t>
            </a:r>
            <a:endParaRPr lang="en-US" dirty="0"/>
          </a:p>
          <a:p>
            <a:r>
              <a:rPr lang="en-US" dirty="0"/>
              <a:t>Strong authentication but requires PKI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1706" y="3805579"/>
            <a:ext cx="1676400" cy="955431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Supplicant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83438" y="3805579"/>
            <a:ext cx="1676400" cy="955431"/>
          </a:xfrm>
          <a:prstGeom prst="rect">
            <a:avLst/>
          </a:prstGeom>
          <a:solidFill>
            <a:srgbClr val="800000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Authentication server</a:t>
            </a:r>
            <a:endParaRPr lang="en-US" dirty="0">
              <a:latin typeface="Tahoma"/>
              <a:cs typeface="Tahoma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39906" y="4910492"/>
            <a:ext cx="7014881" cy="400110"/>
            <a:chOff x="1039906" y="3864861"/>
            <a:chExt cx="7014881" cy="40011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039906" y="4253780"/>
              <a:ext cx="7014881" cy="0"/>
            </a:xfrm>
            <a:prstGeom prst="straightConnector1">
              <a:avLst/>
            </a:prstGeom>
            <a:ln>
              <a:prstDash val="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971858" y="3864861"/>
              <a:ext cx="31542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Tahoma"/>
                  <a:cs typeface="Tahoma"/>
                </a:rPr>
                <a:t>TLS mutual authentication</a:t>
              </a:r>
              <a:endParaRPr lang="en-US" sz="2000" dirty="0">
                <a:latin typeface="Tahoma"/>
                <a:cs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42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EAP-TTLS (Tunneled TLS) [RFC5281]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Mutual authentication and key exchange</a:t>
            </a:r>
          </a:p>
          <a:p>
            <a:r>
              <a:rPr lang="en-US" dirty="0"/>
              <a:t>Public key </a:t>
            </a:r>
            <a:r>
              <a:rPr lang="en-US" dirty="0" smtClean="0"/>
              <a:t>certificates, only at the AS</a:t>
            </a:r>
            <a:endParaRPr lang="en-US" dirty="0"/>
          </a:p>
          <a:p>
            <a:r>
              <a:rPr lang="en-US" dirty="0"/>
              <a:t>Allows less secure authentication </a:t>
            </a:r>
            <a:r>
              <a:rPr lang="en-US" dirty="0" smtClean="0"/>
              <a:t>methods</a:t>
            </a:r>
            <a:r>
              <a:rPr lang="en-US" dirty="0"/>
              <a:t> </a:t>
            </a:r>
            <a:r>
              <a:rPr lang="en-US" dirty="0" smtClean="0"/>
              <a:t>through </a:t>
            </a:r>
            <a:r>
              <a:rPr lang="en-US" dirty="0"/>
              <a:t>a secure channel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1706" y="4104543"/>
            <a:ext cx="1676400" cy="955431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Supplicant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83438" y="4104543"/>
            <a:ext cx="1676400" cy="955431"/>
          </a:xfrm>
          <a:prstGeom prst="rect">
            <a:avLst/>
          </a:prstGeom>
          <a:solidFill>
            <a:srgbClr val="800000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Authentication server</a:t>
            </a:r>
            <a:endParaRPr lang="en-US" dirty="0">
              <a:latin typeface="Tahoma"/>
              <a:cs typeface="Tahoma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39906" y="5209456"/>
            <a:ext cx="7014881" cy="400110"/>
            <a:chOff x="1039906" y="3864861"/>
            <a:chExt cx="7014881" cy="40011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039906" y="4253780"/>
              <a:ext cx="7014881" cy="0"/>
            </a:xfrm>
            <a:prstGeom prst="straightConnector1">
              <a:avLst/>
            </a:prstGeom>
            <a:ln>
              <a:prstDash val="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971858" y="3864861"/>
              <a:ext cx="31542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Tahoma"/>
                  <a:cs typeface="Tahoma"/>
                </a:rPr>
                <a:t>TLS mutual authentication</a:t>
              </a:r>
              <a:endParaRPr lang="en-US" sz="2000" dirty="0">
                <a:latin typeface="Tahoma"/>
                <a:cs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7209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 dirty="0" smtClean="0"/>
              <a:t>derivation and distribution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85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derivation and distribution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92572" y="1644605"/>
            <a:ext cx="1676400" cy="955431"/>
          </a:xfrm>
          <a:prstGeom prst="rect">
            <a:avLst/>
          </a:prstGeom>
          <a:solidFill>
            <a:schemeClr val="accent3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Authenticator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706" y="1644605"/>
            <a:ext cx="1676400" cy="955431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Supplicant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3438" y="1644605"/>
            <a:ext cx="1676400" cy="955431"/>
          </a:xfrm>
          <a:prstGeom prst="rect">
            <a:avLst/>
          </a:prstGeom>
          <a:solidFill>
            <a:srgbClr val="800000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Authentication server</a:t>
            </a:r>
            <a:endParaRPr lang="en-US" dirty="0">
              <a:latin typeface="Tahoma"/>
              <a:cs typeface="Tahoma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39906" y="4108842"/>
            <a:ext cx="6705944" cy="1015663"/>
            <a:chOff x="1039906" y="3238117"/>
            <a:chExt cx="6705944" cy="1015663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1039906" y="4253780"/>
              <a:ext cx="3490866" cy="0"/>
            </a:xfrm>
            <a:prstGeom prst="straightConnector1">
              <a:avLst/>
            </a:prstGeom>
            <a:ln>
              <a:prstDash val="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31201" y="3238117"/>
              <a:ext cx="651464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ahoma"/>
                  <a:cs typeface="Tahoma"/>
                </a:rPr>
                <a:t>2</a:t>
              </a:r>
              <a:r>
                <a:rPr lang="en-US" sz="2000" dirty="0" smtClean="0">
                  <a:latin typeface="Tahoma"/>
                  <a:cs typeface="Tahoma"/>
                </a:rPr>
                <a:t>. 4-way handshake for key derivation and distribution:</a:t>
              </a:r>
              <a:br>
                <a:rPr lang="en-US" sz="2000" dirty="0" smtClean="0">
                  <a:latin typeface="Tahoma"/>
                  <a:cs typeface="Tahoma"/>
                </a:rPr>
              </a:br>
              <a:r>
                <a:rPr lang="en-US" sz="2000" dirty="0" smtClean="0">
                  <a:latin typeface="Tahoma"/>
                  <a:cs typeface="Tahoma"/>
                </a:rPr>
                <a:t>Pairwise Transient Key (PTK), used for unicast</a:t>
              </a:r>
              <a:br>
                <a:rPr lang="en-US" sz="2000" dirty="0" smtClean="0">
                  <a:latin typeface="Tahoma"/>
                  <a:cs typeface="Tahoma"/>
                </a:rPr>
              </a:br>
              <a:r>
                <a:rPr lang="en-US" sz="2000" dirty="0" smtClean="0">
                  <a:latin typeface="Tahoma"/>
                  <a:cs typeface="Tahoma"/>
                </a:rPr>
                <a:t>Group Transient Key (GTK), used for multicast</a:t>
              </a:r>
              <a:endParaRPr lang="en-US" sz="2000" dirty="0">
                <a:latin typeface="Tahoma"/>
                <a:cs typeface="Tahoma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39906" y="5514100"/>
            <a:ext cx="5050468" cy="451406"/>
            <a:chOff x="1039906" y="5144768"/>
            <a:chExt cx="5050468" cy="451406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039906" y="5596174"/>
              <a:ext cx="3490866" cy="0"/>
            </a:xfrm>
            <a:prstGeom prst="straightConnector1">
              <a:avLst/>
            </a:prstGeom>
            <a:ln>
              <a:prstDash val="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231201" y="5144768"/>
              <a:ext cx="4859173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000" dirty="0">
                  <a:latin typeface="Tahoma"/>
                  <a:cs typeface="Tahoma"/>
                </a:rPr>
                <a:t>3</a:t>
              </a:r>
              <a:r>
                <a:rPr lang="en-US" sz="2000" dirty="0" smtClean="0">
                  <a:latin typeface="Tahoma"/>
                  <a:cs typeface="Tahoma"/>
                </a:rPr>
                <a:t>. Group Key handshake for GTK renewal</a:t>
              </a:r>
              <a:endParaRPr lang="en-US" sz="2000" dirty="0">
                <a:latin typeface="Tahoma"/>
                <a:cs typeface="Tahoma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530772" y="3319136"/>
            <a:ext cx="4035066" cy="400110"/>
            <a:chOff x="1039906" y="3218406"/>
            <a:chExt cx="4035066" cy="40011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1039906" y="3614381"/>
              <a:ext cx="3490866" cy="0"/>
            </a:xfrm>
            <a:prstGeom prst="straightConnector1">
              <a:avLst/>
            </a:prstGeom>
            <a:ln>
              <a:prstDash val="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231201" y="3218406"/>
              <a:ext cx="38437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ahoma"/>
                  <a:cs typeface="Tahoma"/>
                </a:rPr>
                <a:t>1. Master Key (MK) transmission</a:t>
              </a:r>
              <a:endParaRPr lang="en-US" sz="2000" dirty="0">
                <a:latin typeface="Tahoma"/>
                <a:cs typeface="Tahoma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878106" y="1718754"/>
            <a:ext cx="1814466" cy="403567"/>
            <a:chOff x="1039906" y="3218406"/>
            <a:chExt cx="1814466" cy="403567"/>
          </a:xfrm>
        </p:grpSpPr>
        <p:cxnSp>
          <p:nvCxnSpPr>
            <p:cNvPr id="31" name="Straight Arrow Connector 30"/>
            <p:cNvCxnSpPr>
              <a:stCxn id="8" idx="3"/>
              <a:endCxn id="7" idx="1"/>
            </p:cNvCxnSpPr>
            <p:nvPr/>
          </p:nvCxnSpPr>
          <p:spPr>
            <a:xfrm>
              <a:off x="1039906" y="3621973"/>
              <a:ext cx="1814466" cy="0"/>
            </a:xfrm>
            <a:prstGeom prst="straightConnector1">
              <a:avLst/>
            </a:prstGeom>
            <a:ln>
              <a:prstDash val="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399938" y="3218406"/>
              <a:ext cx="9712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Tahoma"/>
                  <a:cs typeface="Tahoma"/>
                </a:rPr>
                <a:t>802.1X</a:t>
              </a:r>
              <a:endParaRPr lang="en-US" sz="2000" dirty="0">
                <a:latin typeface="Tahoma"/>
                <a:cs typeface="Tahoma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368972" y="1718754"/>
            <a:ext cx="1814466" cy="403567"/>
            <a:chOff x="1039906" y="3218406"/>
            <a:chExt cx="1814466" cy="403567"/>
          </a:xfrm>
        </p:grpSpPr>
        <p:cxnSp>
          <p:nvCxnSpPr>
            <p:cNvPr id="36" name="Straight Arrow Connector 35"/>
            <p:cNvCxnSpPr>
              <a:stCxn id="7" idx="3"/>
              <a:endCxn id="9" idx="1"/>
            </p:cNvCxnSpPr>
            <p:nvPr/>
          </p:nvCxnSpPr>
          <p:spPr>
            <a:xfrm>
              <a:off x="1039906" y="3621973"/>
              <a:ext cx="1814466" cy="0"/>
            </a:xfrm>
            <a:prstGeom prst="straightConnector1">
              <a:avLst/>
            </a:prstGeom>
            <a:ln>
              <a:prstDash val="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528499" y="3218406"/>
              <a:ext cx="9340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Tahoma"/>
                  <a:cs typeface="Tahoma"/>
                </a:rPr>
                <a:t>Radius</a:t>
              </a:r>
              <a:endParaRPr lang="en-US" sz="2000" dirty="0">
                <a:latin typeface="Tahoma"/>
                <a:cs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1384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Pairwise Key Hierarchy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499107" y="1263168"/>
            <a:ext cx="1562331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lt1"/>
                </a:solidFill>
                <a:latin typeface="Tahoma"/>
                <a:cs typeface="Tahoma"/>
              </a:rPr>
              <a:t>PSK or MK</a:t>
            </a:r>
            <a:endParaRPr lang="en-US" sz="2000" dirty="0">
              <a:solidFill>
                <a:schemeClr val="lt1"/>
              </a:solidFill>
              <a:latin typeface="Tahoma"/>
              <a:cs typeface="Tahoma"/>
            </a:endParaRPr>
          </a:p>
        </p:txBody>
      </p:sp>
      <p:sp>
        <p:nvSpPr>
          <p:cNvPr id="8" name="Trapezoid 7"/>
          <p:cNvSpPr/>
          <p:nvPr/>
        </p:nvSpPr>
        <p:spPr bwMode="auto">
          <a:xfrm>
            <a:off x="1752600" y="3415256"/>
            <a:ext cx="5715000" cy="721799"/>
          </a:xfrm>
          <a:prstGeom prst="trapezoid">
            <a:avLst>
              <a:gd name="adj" fmla="val 243342"/>
            </a:avLst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bIns="93600" rtlCol="0" anchor="ctr"/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key expansion using</a:t>
            </a:r>
            <a:br>
              <a:rPr lang="en-US" sz="2000" dirty="0" smtClean="0">
                <a:latin typeface="Tahoma"/>
                <a:cs typeface="Tahoma"/>
              </a:rPr>
            </a:br>
            <a:r>
              <a:rPr lang="en-US" sz="2000" dirty="0" smtClean="0">
                <a:latin typeface="Tahoma"/>
                <a:cs typeface="Tahoma"/>
              </a:rPr>
              <a:t>HMAC-SHA1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1" name="Straight Arrow Connector 10"/>
          <p:cNvCxnSpPr>
            <a:stCxn id="13" idx="2"/>
            <a:endCxn id="8" idx="0"/>
          </p:cNvCxnSpPr>
          <p:nvPr/>
        </p:nvCxnSpPr>
        <p:spPr bwMode="auto">
          <a:xfrm>
            <a:off x="4607917" y="2915919"/>
            <a:ext cx="2183" cy="499337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3379338" y="1263168"/>
            <a:ext cx="2461523" cy="431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46800" bIns="46800" rtlCol="0" anchor="ctr"/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PBKDF2(SSID, key)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167939" y="2195921"/>
            <a:ext cx="2879956" cy="719998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lt1"/>
                </a:solidFill>
                <a:latin typeface="Tahoma"/>
                <a:cs typeface="Tahoma"/>
              </a:rPr>
              <a:t>Pairwise Master Key</a:t>
            </a:r>
            <a:br>
              <a:rPr lang="en-US" sz="2000" dirty="0" smtClean="0">
                <a:solidFill>
                  <a:schemeClr val="lt1"/>
                </a:solidFill>
                <a:latin typeface="Tahoma"/>
                <a:cs typeface="Tahoma"/>
              </a:rPr>
            </a:br>
            <a:r>
              <a:rPr lang="en-US" sz="2000" dirty="0" smtClean="0">
                <a:solidFill>
                  <a:schemeClr val="lt1"/>
                </a:solidFill>
                <a:latin typeface="Tahoma"/>
                <a:cs typeface="Tahoma"/>
              </a:rPr>
              <a:t>(PMK) – 256 bits</a:t>
            </a:r>
            <a:endParaRPr lang="en-US" sz="2000" dirty="0">
              <a:solidFill>
                <a:schemeClr val="lt1"/>
              </a:solidFill>
              <a:latin typeface="Tahoma"/>
              <a:cs typeface="Tahoma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748234" y="4137055"/>
            <a:ext cx="5719366" cy="1007998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lt1"/>
                </a:solidFill>
                <a:latin typeface="Tahoma"/>
                <a:cs typeface="Tahoma"/>
              </a:rPr>
              <a:t>PTK</a:t>
            </a:r>
            <a:br>
              <a:rPr lang="en-US" sz="2000" dirty="0" smtClean="0">
                <a:solidFill>
                  <a:schemeClr val="lt1"/>
                </a:solidFill>
                <a:latin typeface="Tahoma"/>
                <a:cs typeface="Tahoma"/>
              </a:rPr>
            </a:br>
            <a:r>
              <a:rPr lang="en-US" sz="2000" dirty="0" smtClean="0">
                <a:solidFill>
                  <a:schemeClr val="lt1"/>
                </a:solidFill>
                <a:latin typeface="Tahoma"/>
                <a:cs typeface="Tahoma"/>
              </a:rPr>
              <a:t>512 bits for TKIP</a:t>
            </a:r>
            <a:br>
              <a:rPr lang="en-US" sz="2000" dirty="0" smtClean="0">
                <a:solidFill>
                  <a:schemeClr val="lt1"/>
                </a:solidFill>
                <a:latin typeface="Tahoma"/>
                <a:cs typeface="Tahoma"/>
              </a:rPr>
            </a:br>
            <a:r>
              <a:rPr lang="en-US" sz="2000" dirty="0" smtClean="0">
                <a:solidFill>
                  <a:schemeClr val="lt1"/>
                </a:solidFill>
                <a:latin typeface="Tahoma"/>
                <a:cs typeface="Tahoma"/>
              </a:rPr>
              <a:t>384 bits for CCMP</a:t>
            </a:r>
            <a:endParaRPr lang="en-US" sz="2000" dirty="0">
              <a:solidFill>
                <a:schemeClr val="lt1"/>
              </a:solidFill>
              <a:latin typeface="Tahoma"/>
              <a:cs typeface="Tahoma"/>
            </a:endParaRPr>
          </a:p>
        </p:txBody>
      </p:sp>
      <p:cxnSp>
        <p:nvCxnSpPr>
          <p:cNvPr id="22" name="Straight Arrow Connector 21"/>
          <p:cNvCxnSpPr>
            <a:stCxn id="12" idx="2"/>
            <a:endCxn id="13" idx="0"/>
          </p:cNvCxnSpPr>
          <p:nvPr/>
        </p:nvCxnSpPr>
        <p:spPr bwMode="auto">
          <a:xfrm flipH="1">
            <a:off x="4607917" y="1695167"/>
            <a:ext cx="2183" cy="500754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12" idx="1"/>
          </p:cNvCxnSpPr>
          <p:nvPr/>
        </p:nvCxnSpPr>
        <p:spPr bwMode="auto">
          <a:xfrm>
            <a:off x="2061438" y="1479168"/>
            <a:ext cx="131790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33942" y="1063113"/>
            <a:ext cx="57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key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0853" y="5145054"/>
            <a:ext cx="1698710" cy="93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ahoma"/>
                <a:cs typeface="Tahoma"/>
              </a:rPr>
              <a:t>EAPoL</a:t>
            </a:r>
            <a:r>
              <a:rPr lang="en-US" dirty="0" smtClean="0">
                <a:latin typeface="Tahoma"/>
                <a:cs typeface="Tahoma"/>
              </a:rPr>
              <a:t/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smtClean="0">
                <a:latin typeface="Tahoma"/>
                <a:cs typeface="Tahoma"/>
              </a:rPr>
              <a:t>Confirmation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smtClean="0">
                <a:latin typeface="Tahoma"/>
                <a:cs typeface="Tahoma"/>
              </a:rPr>
              <a:t>Key – 128 bits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911749" y="5145054"/>
            <a:ext cx="1698710" cy="93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ahoma"/>
                <a:cs typeface="Tahoma"/>
              </a:rPr>
              <a:t>EAPoL</a:t>
            </a:r>
            <a:r>
              <a:rPr lang="en-US" dirty="0" smtClean="0">
                <a:latin typeface="Tahoma"/>
                <a:cs typeface="Tahoma"/>
              </a:rPr>
              <a:t/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smtClean="0">
                <a:latin typeface="Tahoma"/>
                <a:cs typeface="Tahoma"/>
              </a:rPr>
              <a:t>Encryption Key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smtClean="0">
                <a:latin typeface="Tahoma"/>
                <a:cs typeface="Tahoma"/>
              </a:rPr>
              <a:t>128 bits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722645" y="5145054"/>
            <a:ext cx="1698710" cy="93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Temporal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smtClean="0">
                <a:latin typeface="Tahoma"/>
                <a:cs typeface="Tahoma"/>
              </a:rPr>
              <a:t>Encryption Key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smtClean="0">
                <a:latin typeface="Tahoma"/>
                <a:cs typeface="Tahoma"/>
              </a:rPr>
              <a:t>128 bits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33541" y="5145054"/>
            <a:ext cx="1698710" cy="93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Temporal AP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err="1" smtClean="0">
                <a:latin typeface="Tahoma"/>
                <a:cs typeface="Tahoma"/>
              </a:rPr>
              <a:t>Tx</a:t>
            </a:r>
            <a:r>
              <a:rPr lang="en-US" dirty="0" smtClean="0">
                <a:latin typeface="Tahoma"/>
                <a:cs typeface="Tahoma"/>
              </a:rPr>
              <a:t> MIC Key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smtClean="0">
                <a:latin typeface="Tahoma"/>
                <a:cs typeface="Tahoma"/>
              </a:rPr>
              <a:t>64 bits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344437" y="5145054"/>
            <a:ext cx="1698710" cy="93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Temporal AP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>
                <a:latin typeface="Tahoma"/>
                <a:cs typeface="Tahoma"/>
              </a:rPr>
              <a:t>R</a:t>
            </a:r>
            <a:r>
              <a:rPr lang="en-US" dirty="0" smtClean="0">
                <a:latin typeface="Tahoma"/>
                <a:cs typeface="Tahoma"/>
              </a:rPr>
              <a:t>x MIC Key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smtClean="0">
                <a:latin typeface="Tahoma"/>
                <a:cs typeface="Tahoma"/>
              </a:rPr>
              <a:t>64 bits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499234" y="5115197"/>
            <a:ext cx="3599999" cy="1368000"/>
          </a:xfrm>
          <a:prstGeom prst="rect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33942" y="6086248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KCK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44602" y="6086248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KEK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67441" y="6086248"/>
            <a:ext cx="1276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TEK = TK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13169" y="6086248"/>
            <a:ext cx="822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TMK1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79583" y="6086248"/>
            <a:ext cx="822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TMK2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05800" y="440731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TKIP</a:t>
            </a:r>
            <a:br>
              <a:rPr lang="en-US" sz="2000" dirty="0" smtClean="0">
                <a:latin typeface="Tahoma"/>
                <a:cs typeface="Tahoma"/>
              </a:rPr>
            </a:br>
            <a:r>
              <a:rPr lang="en-US" sz="2000" dirty="0" smtClean="0">
                <a:latin typeface="Tahoma"/>
                <a:cs typeface="Tahoma"/>
              </a:rPr>
              <a:t>only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36030" y="1679778"/>
            <a:ext cx="21238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/>
                <a:cs typeface="Tahoma"/>
              </a:rPr>
              <a:t>PBKDF2 =</a:t>
            </a:r>
            <a:br>
              <a:rPr lang="en-US" sz="1600" dirty="0" smtClean="0">
                <a:latin typeface="Tahoma"/>
                <a:cs typeface="Tahoma"/>
              </a:rPr>
            </a:br>
            <a:r>
              <a:rPr lang="en-US" sz="1600" dirty="0" smtClean="0">
                <a:latin typeface="Tahoma"/>
                <a:cs typeface="Tahoma"/>
              </a:rPr>
              <a:t>Password-Based Key Derivation Function 2 [RFC2898]</a:t>
            </a:r>
            <a:endParaRPr lang="en-US" sz="16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44169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5"/>
                </a:solidFill>
              </a:rPr>
              <a:t>WiFi</a:t>
            </a:r>
            <a:r>
              <a:rPr lang="en-US" dirty="0" smtClean="0">
                <a:solidFill>
                  <a:schemeClr val="accent5"/>
                </a:solidFill>
              </a:rPr>
              <a:t> Protection Access (WPA)</a:t>
            </a:r>
            <a:endParaRPr lang="en-US" dirty="0" smtClean="0">
              <a:solidFill>
                <a:schemeClr val="accent5"/>
              </a:solidFill>
            </a:endParaRPr>
          </a:p>
          <a:p>
            <a:pPr lvl="1"/>
            <a:r>
              <a:rPr lang="en-US" dirty="0" smtClean="0"/>
              <a:t>Protocol phases</a:t>
            </a:r>
          </a:p>
          <a:p>
            <a:pPr lvl="1"/>
            <a:r>
              <a:rPr lang="en-US" dirty="0" smtClean="0"/>
              <a:t>WPA attacks</a:t>
            </a:r>
          </a:p>
          <a:p>
            <a:r>
              <a:rPr lang="en-US" dirty="0" smtClean="0"/>
              <a:t>SSL / TLS</a:t>
            </a:r>
          </a:p>
          <a:p>
            <a:pPr lvl="1"/>
            <a:r>
              <a:rPr lang="en-US" dirty="0" smtClean="0"/>
              <a:t>Protocol details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Lecture 10</a:t>
            </a:r>
            <a:endParaRPr lang="en-US" dirty="0"/>
          </a:p>
        </p:txBody>
      </p:sp>
      <p:grpSp>
        <p:nvGrpSpPr>
          <p:cNvPr id="9" name="Group 6"/>
          <p:cNvGrpSpPr/>
          <p:nvPr/>
        </p:nvGrpSpPr>
        <p:grpSpPr>
          <a:xfrm>
            <a:off x="5629275" y="1981200"/>
            <a:ext cx="695325" cy="419100"/>
            <a:chOff x="6143624" y="2514600"/>
            <a:chExt cx="695325" cy="419100"/>
          </a:xfrm>
        </p:grpSpPr>
        <p:sp>
          <p:nvSpPr>
            <p:cNvPr id="10" name="Right Arrow 9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chemeClr val="accent5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15838" y="2611083"/>
              <a:ext cx="4915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Tahoma"/>
                  <a:cs typeface="Tahoma"/>
                </a:rPr>
                <a:t>NEXT</a:t>
              </a:r>
              <a:endParaRPr lang="en-US" sz="1000" dirty="0">
                <a:latin typeface="Tahoma"/>
                <a:cs typeface="Tahoma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9356-BDAD-D446-A147-EB1C34A4A2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36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Pairwise Key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KCK </a:t>
            </a:r>
            <a:r>
              <a:rPr lang="en-US" b="1" dirty="0" smtClean="0"/>
              <a:t>(Key Confirmation Key)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Key </a:t>
            </a:r>
            <a:r>
              <a:rPr lang="en-US" dirty="0"/>
              <a:t>for authenticating messages </a:t>
            </a:r>
            <a:r>
              <a:rPr lang="en-US" dirty="0" smtClean="0"/>
              <a:t>during </a:t>
            </a:r>
            <a:r>
              <a:rPr lang="en-US" dirty="0"/>
              <a:t>the 4</a:t>
            </a:r>
            <a:r>
              <a:rPr lang="en-US" dirty="0" smtClean="0"/>
              <a:t>-</a:t>
            </a:r>
            <a:r>
              <a:rPr lang="en-US" dirty="0"/>
              <a:t>w</a:t>
            </a:r>
            <a:r>
              <a:rPr lang="en-US" dirty="0" smtClean="0"/>
              <a:t>ay handshake </a:t>
            </a:r>
            <a:r>
              <a:rPr lang="en-US" dirty="0"/>
              <a:t>and Group Key </a:t>
            </a:r>
            <a:r>
              <a:rPr lang="en-US" dirty="0" smtClean="0"/>
              <a:t>handshake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KEK (Key Encryption </a:t>
            </a:r>
            <a:r>
              <a:rPr lang="en-US" b="1" dirty="0" smtClean="0"/>
              <a:t>Key)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Key </a:t>
            </a:r>
            <a:r>
              <a:rPr lang="en-US" dirty="0"/>
              <a:t>for ensuring data confidentiality during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4-way handshake </a:t>
            </a:r>
            <a:r>
              <a:rPr lang="en-US" dirty="0"/>
              <a:t>and Group Key </a:t>
            </a:r>
            <a:r>
              <a:rPr lang="en-US" dirty="0" smtClean="0"/>
              <a:t>Handshake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48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Pairwise Key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TK (Temporary Key)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Key for data encryption (used by TKIP or CMMP)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TMK </a:t>
            </a:r>
            <a:r>
              <a:rPr lang="en-US" b="1" dirty="0"/>
              <a:t>(Temporary MIC </a:t>
            </a:r>
            <a:r>
              <a:rPr lang="en-US" b="1" dirty="0" smtClean="0"/>
              <a:t>Key)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Key </a:t>
            </a:r>
            <a:r>
              <a:rPr lang="en-US" dirty="0"/>
              <a:t>for data authentication (used only by Michael with TKIP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A </a:t>
            </a:r>
            <a:r>
              <a:rPr lang="en-US" dirty="0"/>
              <a:t>dedicated key is used for each side of the </a:t>
            </a:r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18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Details of 4-way handshake and Group Key handshake: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://bit.ly/</a:t>
            </a:r>
            <a:r>
              <a:rPr lang="en-US" dirty="0" smtClean="0">
                <a:hlinkClick r:id="rId2"/>
              </a:rPr>
              <a:t>OQooma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18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confidentiality and integrity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06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TKIP Key-Mixing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RC4 stream cipher </a:t>
            </a:r>
            <a:r>
              <a:rPr lang="en-US" dirty="0" smtClean="0"/>
              <a:t>used </a:t>
            </a:r>
            <a:r>
              <a:rPr lang="en-US" dirty="0"/>
              <a:t>with a 128-bit per-packet </a:t>
            </a:r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24</a:t>
            </a:fld>
            <a:endParaRPr lang="en-US"/>
          </a:p>
        </p:txBody>
      </p:sp>
      <p:cxnSp>
        <p:nvCxnSpPr>
          <p:cNvPr id="9" name="Straight Arrow Connector 8"/>
          <p:cNvCxnSpPr>
            <a:stCxn id="40" idx="0"/>
          </p:cNvCxnSpPr>
          <p:nvPr/>
        </p:nvCxnSpPr>
        <p:spPr bwMode="auto">
          <a:xfrm flipV="1">
            <a:off x="1893952" y="5473960"/>
            <a:ext cx="0" cy="549515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684" y="5723065"/>
            <a:ext cx="1662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MAC Address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211759" y="3704036"/>
            <a:ext cx="2451014" cy="719998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Per-Packet Key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smtClean="0">
                <a:latin typeface="Tahoma"/>
                <a:cs typeface="Tahoma"/>
              </a:rPr>
              <a:t>104 </a:t>
            </a:r>
            <a:r>
              <a:rPr lang="en-US" dirty="0" smtClean="0">
                <a:latin typeface="Tahoma"/>
                <a:cs typeface="Tahoma"/>
              </a:rPr>
              <a:t>bits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32509" y="2305543"/>
            <a:ext cx="2461523" cy="719998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46800" bIns="46800" rtlCol="0" anchor="ctr"/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48-bit IV</a:t>
            </a:r>
            <a:r>
              <a:rPr lang="en-US" sz="2000" dirty="0">
                <a:latin typeface="Tahoma"/>
                <a:cs typeface="Tahoma"/>
              </a:rPr>
              <a:t/>
            </a:r>
            <a:br>
              <a:rPr lang="en-US" sz="2000" dirty="0">
                <a:latin typeface="Tahoma"/>
                <a:cs typeface="Tahoma"/>
              </a:rPr>
            </a:br>
            <a:r>
              <a:rPr lang="en-US" sz="1200" dirty="0" smtClean="0">
                <a:latin typeface="Tahoma"/>
                <a:cs typeface="Tahoma"/>
              </a:rPr>
              <a:t>Upper IV (32) | Lower IV (16)</a:t>
            </a:r>
            <a:endParaRPr lang="en-US" sz="2000" dirty="0" smtClean="0">
              <a:latin typeface="Tahoma"/>
              <a:cs typeface="Tahoma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50236" y="3704036"/>
            <a:ext cx="2461523" cy="719998"/>
          </a:xfrm>
          <a:prstGeom prst="rect">
            <a:avLst/>
          </a:prstGeom>
          <a:solidFill>
            <a:schemeClr val="accent2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46800" bIns="46800" rtlCol="0" anchor="ctr"/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IV</a:t>
            </a:r>
            <a:r>
              <a:rPr lang="en-US" sz="2000" dirty="0">
                <a:latin typeface="Tahoma"/>
                <a:cs typeface="Tahoma"/>
              </a:rPr>
              <a:t> </a:t>
            </a:r>
            <a:r>
              <a:rPr lang="en-US" sz="2000" dirty="0" smtClean="0">
                <a:latin typeface="Tahoma"/>
                <a:cs typeface="Tahoma"/>
              </a:rPr>
              <a:t>|| dummy || IV</a:t>
            </a:r>
            <a:br>
              <a:rPr lang="en-US" sz="2000" dirty="0" smtClean="0">
                <a:latin typeface="Tahoma"/>
                <a:cs typeface="Tahoma"/>
              </a:rPr>
            </a:br>
            <a:r>
              <a:rPr lang="en-US" sz="2000" dirty="0" smtClean="0">
                <a:latin typeface="Tahoma"/>
                <a:cs typeface="Tahoma"/>
              </a:rPr>
              <a:t>byte</a:t>
            </a:r>
            <a:endParaRPr lang="en-US" sz="2000" dirty="0" smtClean="0">
              <a:latin typeface="Tahoma"/>
              <a:cs typeface="Tahoma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32509" y="4753962"/>
            <a:ext cx="1646404" cy="7199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46800" bIns="46800" rtlCol="0" anchor="ctr"/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Phase 1</a:t>
            </a:r>
            <a:br>
              <a:rPr lang="en-US" sz="2000" dirty="0" smtClean="0">
                <a:latin typeface="Tahoma"/>
                <a:cs typeface="Tahoma"/>
              </a:rPr>
            </a:br>
            <a:r>
              <a:rPr lang="en-US" sz="2000" dirty="0" smtClean="0">
                <a:latin typeface="Tahoma"/>
                <a:cs typeface="Tahoma"/>
              </a:rPr>
              <a:t>Key Mixing</a:t>
            </a:r>
            <a:endParaRPr lang="en-US" sz="2000" dirty="0" smtClean="0">
              <a:latin typeface="Tahoma"/>
              <a:cs typeface="Tahoma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572004" y="4753962"/>
            <a:ext cx="1646404" cy="7199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46800" bIns="46800" rtlCol="0" anchor="ctr"/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Phase 2</a:t>
            </a:r>
            <a:br>
              <a:rPr lang="en-US" sz="2000" dirty="0" smtClean="0">
                <a:latin typeface="Tahoma"/>
                <a:cs typeface="Tahoma"/>
              </a:rPr>
            </a:br>
            <a:r>
              <a:rPr lang="en-US" sz="2000" dirty="0" smtClean="0">
                <a:latin typeface="Tahoma"/>
                <a:cs typeface="Tahoma"/>
              </a:rPr>
              <a:t>Key Mixing</a:t>
            </a:r>
            <a:endParaRPr lang="en-US" sz="2000" dirty="0" smtClean="0">
              <a:latin typeface="Tahoma"/>
              <a:cs typeface="Tahom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88951" y="2565865"/>
            <a:ext cx="2841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RC4 Encryption Key</a:t>
            </a:r>
            <a:endParaRPr lang="en-US" sz="2400" dirty="0">
              <a:latin typeface="Tahoma"/>
              <a:cs typeface="Tahoma"/>
            </a:endParaRPr>
          </a:p>
        </p:txBody>
      </p:sp>
      <p:cxnSp>
        <p:nvCxnSpPr>
          <p:cNvPr id="21" name="Straight Arrow Connector 20"/>
          <p:cNvCxnSpPr>
            <a:endCxn id="18" idx="0"/>
          </p:cNvCxnSpPr>
          <p:nvPr/>
        </p:nvCxnSpPr>
        <p:spPr bwMode="auto">
          <a:xfrm>
            <a:off x="1255711" y="2676974"/>
            <a:ext cx="0" cy="207698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 bwMode="auto">
          <a:xfrm>
            <a:off x="2078913" y="5113961"/>
            <a:ext cx="493091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9" idx="3"/>
            <a:endCxn id="11" idx="2"/>
          </p:cNvCxnSpPr>
          <p:nvPr/>
        </p:nvCxnSpPr>
        <p:spPr>
          <a:xfrm flipV="1">
            <a:off x="4218408" y="4424034"/>
            <a:ext cx="3218858" cy="689927"/>
          </a:xfrm>
          <a:prstGeom prst="bentConnector2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19" idx="0"/>
          </p:cNvCxnSpPr>
          <p:nvPr/>
        </p:nvCxnSpPr>
        <p:spPr>
          <a:xfrm rot="16200000" flipH="1">
            <a:off x="1998082" y="3356837"/>
            <a:ext cx="1728421" cy="1065827"/>
          </a:xfrm>
          <a:prstGeom prst="bentConnector3">
            <a:avLst>
              <a:gd name="adj1" fmla="val 19190"/>
            </a:avLst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0"/>
          </p:cNvCxnSpPr>
          <p:nvPr/>
        </p:nvCxnSpPr>
        <p:spPr bwMode="auto">
          <a:xfrm flipV="1">
            <a:off x="887027" y="5473960"/>
            <a:ext cx="0" cy="249105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323" y="6023475"/>
            <a:ext cx="150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Session key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46" name="Elbow Connector 45"/>
          <p:cNvCxnSpPr/>
          <p:nvPr/>
        </p:nvCxnSpPr>
        <p:spPr>
          <a:xfrm>
            <a:off x="3168080" y="3357019"/>
            <a:ext cx="938998" cy="347017"/>
          </a:xfrm>
          <a:prstGeom prst="bentConnector2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3795262" y="3357019"/>
            <a:ext cx="2086966" cy="347017"/>
          </a:xfrm>
          <a:prstGeom prst="bentConnector2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1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TKIP 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Message Integrity Code (MIC)</a:t>
            </a:r>
          </a:p>
          <a:p>
            <a:r>
              <a:rPr lang="en-US" dirty="0"/>
              <a:t>Michael algorithm instead of </a:t>
            </a:r>
            <a:r>
              <a:rPr lang="en-US" dirty="0" smtClean="0"/>
              <a:t>CRC32</a:t>
            </a:r>
            <a:endParaRPr lang="en-US" dirty="0"/>
          </a:p>
          <a:p>
            <a:r>
              <a:rPr lang="en-US" dirty="0"/>
              <a:t>Michael is </a:t>
            </a:r>
            <a:r>
              <a:rPr lang="en-US" dirty="0" smtClean="0"/>
              <a:t>keyed</a:t>
            </a:r>
            <a:endParaRPr lang="en-US" dirty="0"/>
          </a:p>
          <a:p>
            <a:r>
              <a:rPr lang="en-US" dirty="0"/>
              <a:t>Strongest MIC that was available with most older network </a:t>
            </a:r>
            <a:r>
              <a:rPr lang="en-US" dirty="0" smtClean="0"/>
              <a:t>cards</a:t>
            </a:r>
            <a:endParaRPr lang="en-US" dirty="0"/>
          </a:p>
          <a:p>
            <a:r>
              <a:rPr lang="en-US" dirty="0"/>
              <a:t>Due to weaknesses of Michael, the network is shut down during one minute if two frames fail to pass </a:t>
            </a:r>
            <a:r>
              <a:rPr lang="en-US" dirty="0" smtClean="0"/>
              <a:t>Michael’s check</a:t>
            </a:r>
          </a:p>
          <a:p>
            <a:pPr lvl="1"/>
            <a:r>
              <a:rPr lang="en-US" dirty="0" smtClean="0"/>
              <a:t>Generation </a:t>
            </a:r>
            <a:r>
              <a:rPr lang="en-US" dirty="0"/>
              <a:t>of new keys and </a:t>
            </a:r>
            <a:r>
              <a:rPr lang="en-US" dirty="0" smtClean="0"/>
              <a:t>re-authentication </a:t>
            </a:r>
            <a:r>
              <a:rPr lang="en-US" dirty="0"/>
              <a:t>are </a:t>
            </a:r>
            <a:r>
              <a:rPr lang="en-US" dirty="0" smtClean="0"/>
              <a:t>required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79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Details of </a:t>
            </a:r>
            <a:r>
              <a:rPr lang="en-US" dirty="0" smtClean="0"/>
              <a:t>AES-CCMP: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>
                <a:hlinkClick r:id="rId2"/>
              </a:rPr>
              <a:t>http://bit.ly/</a:t>
            </a:r>
            <a:r>
              <a:rPr lang="en-US" dirty="0" smtClean="0">
                <a:hlinkClick r:id="rId2"/>
              </a:rPr>
              <a:t>NIXhZk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95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 on WPA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64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on Weak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All the keys derive from </a:t>
            </a:r>
            <a:r>
              <a:rPr lang="en-US" dirty="0" smtClean="0"/>
              <a:t>PSK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PMK = PBKDF2(SSID, PSK) then 4-way </a:t>
            </a:r>
            <a:r>
              <a:rPr lang="en-US" dirty="0" smtClean="0"/>
              <a:t>handshake </a:t>
            </a:r>
            <a:r>
              <a:rPr lang="en-US" dirty="0"/>
              <a:t>to </a:t>
            </a:r>
            <a:r>
              <a:rPr lang="en-US" dirty="0" smtClean="0"/>
              <a:t>derive the </a:t>
            </a:r>
            <a:r>
              <a:rPr lang="en-US" dirty="0"/>
              <a:t>other </a:t>
            </a:r>
            <a:r>
              <a:rPr lang="en-US" dirty="0" smtClean="0"/>
              <a:t>keys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Handshake is </a:t>
            </a:r>
            <a:r>
              <a:rPr lang="en-US" dirty="0"/>
              <a:t>eavesdropped and used to check a candidate </a:t>
            </a:r>
            <a:r>
              <a:rPr lang="en-US" dirty="0" smtClean="0"/>
              <a:t>passphrase: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For </a:t>
            </a:r>
            <a:r>
              <a:rPr lang="en-US" dirty="0"/>
              <a:t>every candidate passphrase, compute the associated </a:t>
            </a:r>
            <a:r>
              <a:rPr lang="en-US" dirty="0" smtClean="0"/>
              <a:t>PMK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Compute </a:t>
            </a:r>
            <a:r>
              <a:rPr lang="en-US" dirty="0"/>
              <a:t>the PTK (4 HMAC-SHA1 computed on PMK </a:t>
            </a:r>
            <a:r>
              <a:rPr lang="en-US" dirty="0" smtClean="0"/>
              <a:t>and random </a:t>
            </a:r>
            <a:r>
              <a:rPr lang="en-US" dirty="0"/>
              <a:t>values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Compute </a:t>
            </a:r>
            <a:r>
              <a:rPr lang="en-US" dirty="0"/>
              <a:t>the MIC (1 HMAC-SHA1 or </a:t>
            </a:r>
            <a:r>
              <a:rPr lang="en-US" dirty="0" smtClean="0"/>
              <a:t>MD5) </a:t>
            </a:r>
            <a:r>
              <a:rPr lang="en-US" dirty="0"/>
              <a:t>and compare </a:t>
            </a:r>
            <a:r>
              <a:rPr lang="en-US" dirty="0" smtClean="0"/>
              <a:t>with the eavesdropped one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To mitigate the problem, the </a:t>
            </a:r>
            <a:r>
              <a:rPr lang="en-US" dirty="0" smtClean="0"/>
              <a:t>network’s </a:t>
            </a:r>
            <a:r>
              <a:rPr lang="en-US" dirty="0"/>
              <a:t>SSID should not match any entry in the top 1000 </a:t>
            </a:r>
            <a:r>
              <a:rPr lang="en-US" dirty="0" smtClean="0"/>
              <a:t>SSIDs </a:t>
            </a:r>
            <a:r>
              <a:rPr lang="en-US" sz="1400" dirty="0" smtClean="0"/>
              <a:t>[</a:t>
            </a:r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://wigle.net/gps/gps/main/</a:t>
            </a:r>
            <a:r>
              <a:rPr lang="en-US" sz="1400" dirty="0" smtClean="0">
                <a:hlinkClick r:id="rId2"/>
              </a:rPr>
              <a:t>ssidstats</a:t>
            </a:r>
            <a:r>
              <a:rPr lang="en-US" sz="1400" dirty="0" smtClean="0"/>
              <a:t>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5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on TKIP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dirty="0"/>
              <a:t>Packet injection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E.Tews</a:t>
            </a:r>
            <a:r>
              <a:rPr lang="en-US" dirty="0"/>
              <a:t> and </a:t>
            </a:r>
            <a:r>
              <a:rPr lang="en-US" dirty="0" err="1"/>
              <a:t>M.Beck</a:t>
            </a:r>
            <a:r>
              <a:rPr lang="en-US" dirty="0"/>
              <a:t> (2008)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T.Ohigashi</a:t>
            </a:r>
            <a:r>
              <a:rPr lang="en-US" dirty="0"/>
              <a:t> and </a:t>
            </a:r>
            <a:r>
              <a:rPr lang="en-US" dirty="0" err="1"/>
              <a:t>M.Morii</a:t>
            </a:r>
            <a:r>
              <a:rPr lang="en-US" dirty="0"/>
              <a:t> (2009)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F.Halvorsen</a:t>
            </a:r>
            <a:r>
              <a:rPr lang="en-US" dirty="0"/>
              <a:t>, </a:t>
            </a:r>
            <a:r>
              <a:rPr lang="en-US" dirty="0" err="1"/>
              <a:t>O.Haugen</a:t>
            </a:r>
            <a:r>
              <a:rPr lang="en-US" dirty="0"/>
              <a:t>, </a:t>
            </a:r>
            <a:r>
              <a:rPr lang="en-US" dirty="0" err="1"/>
              <a:t>M.Eian</a:t>
            </a:r>
            <a:r>
              <a:rPr lang="en-US" dirty="0"/>
              <a:t>, S. </a:t>
            </a:r>
            <a:r>
              <a:rPr lang="en-US" dirty="0" err="1"/>
              <a:t>Mjølsnes</a:t>
            </a:r>
            <a:r>
              <a:rPr lang="en-US" dirty="0"/>
              <a:t> (2009)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596 bytes within 18 min 25</a:t>
            </a:r>
          </a:p>
          <a:p>
            <a:pPr>
              <a:lnSpc>
                <a:spcPct val="150000"/>
              </a:lnSpc>
            </a:pPr>
            <a:r>
              <a:rPr lang="en-US" dirty="0"/>
              <a:t>Decryption of packets from AP to </a:t>
            </a:r>
            <a:r>
              <a:rPr lang="en-US" dirty="0" smtClean="0"/>
              <a:t>client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M.Beck</a:t>
            </a:r>
            <a:r>
              <a:rPr lang="en-US" dirty="0"/>
              <a:t> (2010)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0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Weaknesses of WEP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IV is </a:t>
            </a:r>
            <a:r>
              <a:rPr lang="en-US" dirty="0"/>
              <a:t>too short and not protected from reuse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The way keys are constructed from the IV makes it susceptible to weak key attacks (FMS attack)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There is no effective detection of message tampering (message integrity)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It directly uses the master key and has no built-in provision to update the keys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There is no protection against message replay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45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WPA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642103"/>
              </p:ext>
            </p:extLst>
          </p:nvPr>
        </p:nvGraphicFramePr>
        <p:xfrm>
          <a:off x="304800" y="1987636"/>
          <a:ext cx="8534399" cy="4083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875"/>
                <a:gridCol w="2999284"/>
                <a:gridCol w="3131240"/>
              </a:tblGrid>
              <a:tr h="670126">
                <a:tc>
                  <a:txBody>
                    <a:bodyPr/>
                    <a:lstStyle/>
                    <a:p>
                      <a:endParaRPr lang="en-US" sz="2400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ahoma"/>
                          <a:cs typeface="Tahoma"/>
                        </a:rPr>
                        <a:t>WPA</a:t>
                      </a:r>
                      <a:endParaRPr lang="en-US" sz="2400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ahoma"/>
                          <a:cs typeface="Tahoma"/>
                        </a:rPr>
                        <a:t>WPA2</a:t>
                      </a:r>
                      <a:endParaRPr lang="en-US" sz="2400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ahoma"/>
                          <a:cs typeface="Tahoma"/>
                        </a:rPr>
                        <a:t>Enterprise Mode</a:t>
                      </a:r>
                      <a:endParaRPr lang="en-US" sz="2400" dirty="0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ahoma"/>
                          <a:cs typeface="Tahoma"/>
                        </a:rPr>
                        <a:t>Authentication</a:t>
                      </a:r>
                    </a:p>
                    <a:p>
                      <a:r>
                        <a:rPr lang="en-US" sz="2400" b="1" dirty="0" smtClean="0">
                          <a:latin typeface="Tahoma"/>
                          <a:cs typeface="Tahoma"/>
                        </a:rPr>
                        <a:t>IEEE 802.1X/EAP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2400" dirty="0" smtClean="0">
                          <a:latin typeface="Tahoma"/>
                          <a:cs typeface="Tahoma"/>
                        </a:rPr>
                        <a:t>Encryption</a:t>
                      </a:r>
                    </a:p>
                    <a:p>
                      <a:r>
                        <a:rPr lang="en-US" sz="2400" b="1" dirty="0" smtClean="0">
                          <a:latin typeface="Tahoma"/>
                          <a:cs typeface="Tahoma"/>
                        </a:rPr>
                        <a:t>TKIP/MIC</a:t>
                      </a:r>
                      <a:endParaRPr lang="en-US" sz="2400" b="1" dirty="0" smtClean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ahoma"/>
                          <a:cs typeface="Tahoma"/>
                        </a:rPr>
                        <a:t>Authentication</a:t>
                      </a:r>
                    </a:p>
                    <a:p>
                      <a:r>
                        <a:rPr lang="en-US" sz="2400" b="1" dirty="0" smtClean="0">
                          <a:latin typeface="Tahoma"/>
                          <a:cs typeface="Tahoma"/>
                        </a:rPr>
                        <a:t>IEEE 802.1X/EAP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2400" dirty="0" smtClean="0">
                          <a:latin typeface="Tahoma"/>
                          <a:cs typeface="Tahoma"/>
                        </a:rPr>
                        <a:t>Encryption</a:t>
                      </a:r>
                    </a:p>
                    <a:p>
                      <a:r>
                        <a:rPr lang="en-US" sz="2400" b="1" dirty="0" smtClean="0">
                          <a:latin typeface="Tahoma"/>
                          <a:cs typeface="Tahoma"/>
                        </a:rPr>
                        <a:t>AES-CCMP</a:t>
                      </a:r>
                      <a:endParaRPr lang="en-US" sz="2400" b="1" dirty="0" smtClean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ahoma"/>
                          <a:cs typeface="Tahoma"/>
                        </a:rPr>
                        <a:t>Personal Mode</a:t>
                      </a:r>
                      <a:endParaRPr lang="en-US" sz="2400" dirty="0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ahoma"/>
                          <a:cs typeface="Tahoma"/>
                        </a:rPr>
                        <a:t>Authentication</a:t>
                      </a:r>
                    </a:p>
                    <a:p>
                      <a:r>
                        <a:rPr lang="en-US" sz="2400" b="1" dirty="0" smtClean="0">
                          <a:latin typeface="Tahoma"/>
                          <a:cs typeface="Tahoma"/>
                        </a:rPr>
                        <a:t>PSK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2400" dirty="0" smtClean="0">
                          <a:latin typeface="Tahoma"/>
                          <a:cs typeface="Tahoma"/>
                        </a:rPr>
                        <a:t>Encryption</a:t>
                      </a:r>
                    </a:p>
                    <a:p>
                      <a:r>
                        <a:rPr lang="en-US" sz="2400" b="1" dirty="0" smtClean="0">
                          <a:latin typeface="Tahoma"/>
                          <a:cs typeface="Tahoma"/>
                        </a:rPr>
                        <a:t>TKIP/MIC</a:t>
                      </a:r>
                      <a:endParaRPr lang="en-US" sz="2400" b="1" dirty="0" smtClean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ahoma"/>
                          <a:cs typeface="Tahoma"/>
                        </a:rPr>
                        <a:t>Authentication</a:t>
                      </a:r>
                    </a:p>
                    <a:p>
                      <a:r>
                        <a:rPr lang="en-US" sz="2400" b="1" dirty="0" smtClean="0">
                          <a:latin typeface="Tahoma"/>
                          <a:cs typeface="Tahoma"/>
                        </a:rPr>
                        <a:t>PSK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2400" dirty="0" smtClean="0">
                          <a:latin typeface="Tahoma"/>
                          <a:cs typeface="Tahoma"/>
                        </a:rPr>
                        <a:t>Encryption</a:t>
                      </a:r>
                    </a:p>
                    <a:p>
                      <a:r>
                        <a:rPr lang="en-US" sz="2400" b="1" dirty="0" smtClean="0">
                          <a:latin typeface="Tahoma"/>
                          <a:cs typeface="Tahoma"/>
                        </a:rPr>
                        <a:t>AES-CCMP</a:t>
                      </a:r>
                      <a:endParaRPr lang="en-US" sz="2400" b="1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203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/ TLS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268" y="418890"/>
            <a:ext cx="4492239" cy="270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22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Authentication of server based on public key</a:t>
            </a:r>
          </a:p>
          <a:p>
            <a:r>
              <a:rPr lang="en-US" dirty="0"/>
              <a:t>Trusted third party: </a:t>
            </a:r>
            <a:r>
              <a:rPr lang="en-US" dirty="0" smtClean="0"/>
              <a:t>certification </a:t>
            </a:r>
            <a:r>
              <a:rPr lang="en-US" dirty="0"/>
              <a:t>authority (CA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4" descr="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861" y="2111375"/>
            <a:ext cx="7366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711" y="2111375"/>
            <a:ext cx="7366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806336" y="2827338"/>
            <a:ext cx="954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/>
                <a:cs typeface="Tahoma"/>
              </a:rPr>
              <a:t>client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738449" y="2762250"/>
            <a:ext cx="954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ahoma"/>
                <a:cs typeface="Tahoma"/>
              </a:rPr>
              <a:t>server</a:t>
            </a:r>
          </a:p>
        </p:txBody>
      </p: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4711336" y="1601788"/>
            <a:ext cx="2238375" cy="704850"/>
            <a:chOff x="3840" y="1281"/>
            <a:chExt cx="1410" cy="444"/>
          </a:xfrm>
        </p:grpSpPr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4029" y="1479"/>
              <a:ext cx="243" cy="246"/>
            </a:xfrm>
            <a:prstGeom prst="lightningBol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3840" y="1281"/>
              <a:ext cx="14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accent1"/>
                  </a:solidFill>
                  <a:latin typeface="Tahoma"/>
                  <a:cs typeface="Tahoma"/>
                </a:rPr>
                <a:t>eavesdropping</a:t>
              </a:r>
            </a:p>
          </p:txBody>
        </p:sp>
      </p:grp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3692161" y="2436813"/>
            <a:ext cx="20462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3692161" y="2566988"/>
            <a:ext cx="3152775" cy="1995487"/>
            <a:chOff x="3198" y="1889"/>
            <a:chExt cx="1986" cy="1257"/>
          </a:xfrm>
        </p:grpSpPr>
        <p:pic>
          <p:nvPicPr>
            <p:cNvPr id="16" name="Picture 13" descr="Comput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0" y="2422"/>
              <a:ext cx="464" cy="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3971" y="2915"/>
              <a:ext cx="1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solidFill>
                    <a:schemeClr val="accent1"/>
                  </a:solidFill>
                  <a:latin typeface="Tahoma"/>
                  <a:cs typeface="Tahoma"/>
                </a:rPr>
                <a:t>fake server</a:t>
              </a: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198" y="1889"/>
              <a:ext cx="1289" cy="739"/>
            </a:xfrm>
            <a:custGeom>
              <a:avLst/>
              <a:gdLst>
                <a:gd name="T0" fmla="*/ 0 w 1440"/>
                <a:gd name="T1" fmla="*/ 0 h 864"/>
                <a:gd name="T2" fmla="*/ 720 w 1440"/>
                <a:gd name="T3" fmla="*/ 0 h 864"/>
                <a:gd name="T4" fmla="*/ 1440 w 1440"/>
                <a:gd name="T5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0" h="864">
                  <a:moveTo>
                    <a:pt x="0" y="0"/>
                  </a:moveTo>
                  <a:lnTo>
                    <a:pt x="720" y="0"/>
                  </a:lnTo>
                  <a:lnTo>
                    <a:pt x="1440" y="864"/>
                  </a:ln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</p:grp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2196736" y="2566988"/>
            <a:ext cx="3473450" cy="2060575"/>
            <a:chOff x="2256" y="1889"/>
            <a:chExt cx="2188" cy="1298"/>
          </a:xfrm>
        </p:grpSpPr>
        <p:pic>
          <p:nvPicPr>
            <p:cNvPr id="20" name="Picture 17" descr="Comput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6" y="2463"/>
              <a:ext cx="464" cy="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256" y="2956"/>
              <a:ext cx="14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accent1"/>
                  </a:solidFill>
                  <a:latin typeface="Tahoma"/>
                  <a:cs typeface="Tahoma"/>
                </a:rPr>
                <a:t>fake client</a:t>
              </a: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 flipV="1">
              <a:off x="3198" y="1889"/>
              <a:ext cx="1246" cy="780"/>
            </a:xfrm>
            <a:custGeom>
              <a:avLst/>
              <a:gdLst>
                <a:gd name="T0" fmla="*/ 0 w 1440"/>
                <a:gd name="T1" fmla="*/ 0 h 864"/>
                <a:gd name="T2" fmla="*/ 720 w 1440"/>
                <a:gd name="T3" fmla="*/ 0 h 864"/>
                <a:gd name="T4" fmla="*/ 1440 w 1440"/>
                <a:gd name="T5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0" h="864">
                  <a:moveTo>
                    <a:pt x="0" y="0"/>
                  </a:moveTo>
                  <a:lnTo>
                    <a:pt x="720" y="0"/>
                  </a:lnTo>
                  <a:lnTo>
                    <a:pt x="1440" y="864"/>
                  </a:ln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2425336" y="1625600"/>
            <a:ext cx="2238375" cy="681038"/>
            <a:chOff x="2400" y="1296"/>
            <a:chExt cx="1410" cy="429"/>
          </a:xfrm>
        </p:grpSpPr>
        <p:sp>
          <p:nvSpPr>
            <p:cNvPr id="24" name="AutoShape 21"/>
            <p:cNvSpPr>
              <a:spLocks noChangeArrowheads="1"/>
            </p:cNvSpPr>
            <p:nvPr/>
          </p:nvSpPr>
          <p:spPr bwMode="auto">
            <a:xfrm rot="10292509">
              <a:off x="3312" y="1479"/>
              <a:ext cx="243" cy="246"/>
            </a:xfrm>
            <a:prstGeom prst="lightningBol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2400" y="1296"/>
              <a:ext cx="14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>
                  <a:solidFill>
                    <a:schemeClr val="accent1"/>
                  </a:solidFill>
                  <a:latin typeface="Tahoma"/>
                  <a:cs typeface="Tahoma"/>
                </a:rPr>
                <a:t>tampering</a:t>
              </a:r>
              <a:endParaRPr lang="en-US" b="1" dirty="0">
                <a:solidFill>
                  <a:schemeClr val="accent1"/>
                </a:solidFill>
                <a:latin typeface="Tahoma"/>
                <a:cs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1851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Secure Sockets Layer (SSL)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</a:t>
            </a:r>
            <a:r>
              <a:rPr lang="en-US" dirty="0"/>
              <a:t>widely deployed security protocol in the </a:t>
            </a:r>
            <a:r>
              <a:rPr lang="en-US" dirty="0" smtClean="0"/>
              <a:t>world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SSL</a:t>
            </a:r>
            <a:r>
              <a:rPr lang="en-US" dirty="0"/>
              <a:t> was developed by </a:t>
            </a:r>
            <a:r>
              <a:rPr lang="en-US" dirty="0">
                <a:solidFill>
                  <a:schemeClr val="accent2"/>
                </a:solidFill>
              </a:rPr>
              <a:t>Netscape</a:t>
            </a:r>
            <a:r>
              <a:rPr lang="en-US" dirty="0"/>
              <a:t> to offer secure access to web servers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/>
                </a:solidFill>
              </a:rPr>
              <a:t>HTTPS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History</a:t>
            </a:r>
          </a:p>
          <a:p>
            <a:pPr lvl="1"/>
            <a:r>
              <a:rPr lang="en-US" dirty="0"/>
              <a:t>SSL v1.0 never publicly </a:t>
            </a:r>
            <a:r>
              <a:rPr lang="en-US" dirty="0" smtClean="0"/>
              <a:t>released</a:t>
            </a:r>
            <a:endParaRPr lang="en-US" dirty="0"/>
          </a:p>
          <a:p>
            <a:pPr lvl="1"/>
            <a:r>
              <a:rPr lang="en-US" dirty="0"/>
              <a:t>SSL v2.0 released in 1994 (flawed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SSL v3.0 released in 1996, leads to TLS 1.0 </a:t>
            </a:r>
            <a:r>
              <a:rPr lang="en-US" dirty="0" smtClean="0"/>
              <a:t>in 1999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22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Transport Layer Security (TLS) 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TLS</a:t>
            </a:r>
            <a:r>
              <a:rPr lang="en-US" dirty="0"/>
              <a:t> is an </a:t>
            </a:r>
            <a:r>
              <a:rPr lang="en-US" dirty="0" smtClean="0"/>
              <a:t>IETF standard </a:t>
            </a:r>
            <a:r>
              <a:rPr lang="en-US" dirty="0"/>
              <a:t>based on SSL </a:t>
            </a:r>
            <a:r>
              <a:rPr lang="en-US" dirty="0" smtClean="0"/>
              <a:t>v3.0</a:t>
            </a:r>
            <a:endParaRPr lang="en-US" dirty="0"/>
          </a:p>
          <a:p>
            <a:pPr lvl="1"/>
            <a:r>
              <a:rPr lang="en-US" dirty="0"/>
              <a:t>Slight modifications compared to SSL </a:t>
            </a:r>
            <a:r>
              <a:rPr lang="en-US" dirty="0" smtClean="0"/>
              <a:t>v3.0</a:t>
            </a:r>
            <a:endParaRPr lang="en-US" dirty="0"/>
          </a:p>
          <a:p>
            <a:pPr lvl="1"/>
            <a:r>
              <a:rPr lang="en-US" dirty="0">
                <a:solidFill>
                  <a:schemeClr val="accent2"/>
                </a:solidFill>
              </a:rPr>
              <a:t>TLS v1.0</a:t>
            </a:r>
            <a:r>
              <a:rPr lang="en-US" dirty="0"/>
              <a:t> and SSL v3.0 do not </a:t>
            </a:r>
            <a:r>
              <a:rPr lang="en-US" dirty="0" smtClean="0"/>
              <a:t>interoperate</a:t>
            </a:r>
            <a:endParaRPr lang="en-US" dirty="0"/>
          </a:p>
          <a:p>
            <a:pPr lvl="1"/>
            <a:r>
              <a:rPr lang="en-US" dirty="0">
                <a:solidFill>
                  <a:schemeClr val="accent2"/>
                </a:solidFill>
              </a:rPr>
              <a:t>TLS v1.0</a:t>
            </a:r>
            <a:r>
              <a:rPr lang="en-US" dirty="0"/>
              <a:t> sometimes called SSL </a:t>
            </a:r>
            <a:r>
              <a:rPr lang="en-US" dirty="0" smtClean="0"/>
              <a:t>v3.1</a:t>
            </a:r>
            <a:endParaRPr lang="en-US" dirty="0"/>
          </a:p>
          <a:p>
            <a:pPr lvl="1"/>
            <a:r>
              <a:rPr lang="en-US" dirty="0">
                <a:solidFill>
                  <a:schemeClr val="accent2"/>
                </a:solidFill>
              </a:rPr>
              <a:t>TLS v1.0</a:t>
            </a:r>
            <a:r>
              <a:rPr lang="en-US" dirty="0"/>
              <a:t> defined in RFC </a:t>
            </a:r>
            <a:r>
              <a:rPr lang="en-US" dirty="0" smtClean="0"/>
              <a:t>2246</a:t>
            </a:r>
          </a:p>
          <a:p>
            <a:pPr lvl="1"/>
            <a:r>
              <a:rPr lang="en-US" dirty="0" smtClean="0"/>
              <a:t>TLS v1.2 updated in RFC 5246 (August 2008)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Current </a:t>
            </a:r>
            <a:r>
              <a:rPr lang="en-US" dirty="0"/>
              <a:t>version </a:t>
            </a:r>
            <a:r>
              <a:rPr lang="en-US" dirty="0" smtClean="0"/>
              <a:t>(March 2011)</a:t>
            </a:r>
            <a:endParaRPr lang="en-US" dirty="0"/>
          </a:p>
          <a:p>
            <a:pPr lvl="1"/>
            <a:r>
              <a:rPr lang="en-US" dirty="0">
                <a:solidFill>
                  <a:schemeClr val="accent2"/>
                </a:solidFill>
              </a:rPr>
              <a:t>TLS </a:t>
            </a:r>
            <a:r>
              <a:rPr lang="en-US" dirty="0" smtClean="0">
                <a:solidFill>
                  <a:schemeClr val="accent2"/>
                </a:solidFill>
              </a:rPr>
              <a:t>v1.2 (prohibits SSL v2.0)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RFC </a:t>
            </a:r>
            <a:r>
              <a:rPr lang="en-US" dirty="0" smtClean="0"/>
              <a:t>6176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79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in the layered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2057399"/>
            <a:ext cx="1371600" cy="42203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Application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3428999"/>
            <a:ext cx="1371600" cy="42203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Transport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4114799"/>
            <a:ext cx="1371600" cy="42203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Internet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4800600"/>
            <a:ext cx="1371600" cy="42203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Link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11" name="Straight Arrow Connector 10"/>
          <p:cNvCxnSpPr>
            <a:stCxn id="28" idx="2"/>
            <a:endCxn id="8" idx="0"/>
          </p:cNvCxnSpPr>
          <p:nvPr/>
        </p:nvCxnSpPr>
        <p:spPr>
          <a:xfrm>
            <a:off x="1066799" y="3165230"/>
            <a:ext cx="1" cy="263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9" idx="0"/>
          </p:cNvCxnSpPr>
          <p:nvPr/>
        </p:nvCxnSpPr>
        <p:spPr>
          <a:xfrm>
            <a:off x="1066800" y="3851030"/>
            <a:ext cx="0" cy="263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>
            <a:off x="1066800" y="4536830"/>
            <a:ext cx="0" cy="263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2"/>
            <a:endCxn id="17" idx="2"/>
          </p:cNvCxnSpPr>
          <p:nvPr/>
        </p:nvCxnSpPr>
        <p:spPr>
          <a:xfrm rot="16200000" flipH="1">
            <a:off x="2023011" y="4266419"/>
            <a:ext cx="682869" cy="259529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18" idx="1"/>
          </p:cNvCxnSpPr>
          <p:nvPr/>
        </p:nvCxnSpPr>
        <p:spPr>
          <a:xfrm>
            <a:off x="1752600" y="2268415"/>
            <a:ext cx="5257800" cy="1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47319" y="1828800"/>
            <a:ext cx="209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ahoma"/>
                <a:cs typeface="Tahoma"/>
              </a:rPr>
              <a:t>p</a:t>
            </a:r>
            <a:r>
              <a:rPr lang="en-US" dirty="0" smtClean="0">
                <a:latin typeface="Tahoma"/>
                <a:cs typeface="Tahoma"/>
              </a:rPr>
              <a:t>rocess-to-process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17" name="Cloud 16"/>
          <p:cNvSpPr/>
          <p:nvPr/>
        </p:nvSpPr>
        <p:spPr>
          <a:xfrm>
            <a:off x="3657600" y="5410200"/>
            <a:ext cx="1447800" cy="990600"/>
          </a:xfrm>
          <a:prstGeom prst="cloud">
            <a:avLst/>
          </a:prstGeom>
          <a:ln w="28575" cmpd="sng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ahoma"/>
                <a:cs typeface="Tahoma"/>
              </a:rPr>
              <a:t>Ethernet</a:t>
            </a:r>
            <a:endParaRPr lang="en-US" sz="1600" dirty="0">
              <a:latin typeface="Tahoma"/>
              <a:cs typeface="Tahom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10400" y="2057400"/>
            <a:ext cx="1371600" cy="42203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Application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10400" y="3429000"/>
            <a:ext cx="1371600" cy="42203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Transport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10400" y="4114800"/>
            <a:ext cx="1371600" cy="42203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Internet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10400" y="4800601"/>
            <a:ext cx="1371600" cy="42203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Link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22" name="Straight Arrow Connector 21"/>
          <p:cNvCxnSpPr>
            <a:stCxn id="29" idx="2"/>
            <a:endCxn id="19" idx="0"/>
          </p:cNvCxnSpPr>
          <p:nvPr/>
        </p:nvCxnSpPr>
        <p:spPr>
          <a:xfrm>
            <a:off x="7696200" y="3165231"/>
            <a:ext cx="0" cy="26376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  <a:endCxn id="20" idx="0"/>
          </p:cNvCxnSpPr>
          <p:nvPr/>
        </p:nvCxnSpPr>
        <p:spPr>
          <a:xfrm>
            <a:off x="7696200" y="3851031"/>
            <a:ext cx="0" cy="26376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  <a:endCxn id="21" idx="0"/>
          </p:cNvCxnSpPr>
          <p:nvPr/>
        </p:nvCxnSpPr>
        <p:spPr>
          <a:xfrm>
            <a:off x="7696200" y="4536831"/>
            <a:ext cx="0" cy="26377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1" idx="2"/>
            <a:endCxn id="17" idx="0"/>
          </p:cNvCxnSpPr>
          <p:nvPr/>
        </p:nvCxnSpPr>
        <p:spPr>
          <a:xfrm rot="5400000">
            <a:off x="6058763" y="4268063"/>
            <a:ext cx="682868" cy="2592006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80999" y="2743199"/>
            <a:ext cx="1371600" cy="42203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SSL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10400" y="2743200"/>
            <a:ext cx="1371600" cy="42203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SSL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31" name="Straight Arrow Connector 30"/>
          <p:cNvCxnSpPr>
            <a:stCxn id="7" idx="2"/>
            <a:endCxn id="28" idx="0"/>
          </p:cNvCxnSpPr>
          <p:nvPr/>
        </p:nvCxnSpPr>
        <p:spPr>
          <a:xfrm flipH="1">
            <a:off x="1066799" y="2479430"/>
            <a:ext cx="1" cy="263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8" idx="2"/>
            <a:endCxn id="29" idx="0"/>
          </p:cNvCxnSpPr>
          <p:nvPr/>
        </p:nvCxnSpPr>
        <p:spPr>
          <a:xfrm>
            <a:off x="7696200" y="2479431"/>
            <a:ext cx="0" cy="26376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3"/>
            <a:endCxn id="29" idx="1"/>
          </p:cNvCxnSpPr>
          <p:nvPr/>
        </p:nvCxnSpPr>
        <p:spPr>
          <a:xfrm>
            <a:off x="1752599" y="2954215"/>
            <a:ext cx="5257801" cy="1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63045" y="2597172"/>
            <a:ext cx="24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ahoma"/>
                <a:cs typeface="Tahoma"/>
              </a:rPr>
              <a:t>secure communication</a:t>
            </a:r>
            <a:endParaRPr lang="en-US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39230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Create </a:t>
            </a:r>
            <a:r>
              <a:rPr lang="en-US" dirty="0"/>
              <a:t>a new protocol from an existing </a:t>
            </a:r>
            <a:r>
              <a:rPr lang="en-US" dirty="0" smtClean="0"/>
              <a:t>protocol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Examples:</a:t>
            </a:r>
            <a:br>
              <a:rPr lang="en-US" dirty="0" smtClean="0"/>
            </a:br>
            <a:r>
              <a:rPr lang="en-US" dirty="0" smtClean="0"/>
              <a:t>HTTP (80) </a:t>
            </a:r>
            <a:r>
              <a:rPr lang="en-US" dirty="0"/>
              <a:t>/ HTTPS (443), FTP (21) / FTPS (990), SMTP (25) / SMTPS (995), POP3 (110) / POP3S (995), IMAP (143) / IMAPS (993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Disadvantage: only clients supporting TLS can connect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Advantage: we are sure that </a:t>
            </a:r>
            <a:r>
              <a:rPr lang="en-US" dirty="0" smtClean="0"/>
              <a:t>communications </a:t>
            </a:r>
            <a:r>
              <a:rPr lang="en-US" dirty="0"/>
              <a:t>are </a:t>
            </a:r>
            <a:r>
              <a:rPr lang="en-US" dirty="0" smtClean="0"/>
              <a:t>secure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E</a:t>
            </a:r>
            <a:r>
              <a:rPr lang="en-US" dirty="0" smtClean="0"/>
              <a:t>xtend </a:t>
            </a:r>
            <a:r>
              <a:rPr lang="en-US" dirty="0"/>
              <a:t>a protocol to negotiate SSL/</a:t>
            </a:r>
            <a:r>
              <a:rPr lang="en-US" dirty="0" smtClean="0"/>
              <a:t>TLS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Examples: (E)SMTP, POP3, IMAP, with the help of the STARTTLS command the client can ask to use </a:t>
            </a:r>
            <a:r>
              <a:rPr lang="en-US" dirty="0" smtClean="0"/>
              <a:t>TLS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Advantage: the client is not required to support TLS to use the </a:t>
            </a:r>
            <a:r>
              <a:rPr lang="en-US" dirty="0" smtClean="0"/>
              <a:t>service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39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OpenSSL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0106" y="1295400"/>
            <a:ext cx="9153167" cy="5182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bash$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openssl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s_client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-connect www.uclouvain.be:443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latin typeface="Consolas"/>
                <a:cs typeface="Consolas"/>
              </a:rPr>
              <a:t>CONNECTED(00000003)</a:t>
            </a:r>
          </a:p>
          <a:p>
            <a:pPr>
              <a:lnSpc>
                <a:spcPct val="120000"/>
              </a:lnSpc>
            </a:pPr>
            <a:r>
              <a:rPr lang="en-US" sz="1200" dirty="0" smtClean="0">
                <a:latin typeface="Consolas"/>
                <a:cs typeface="Consolas"/>
              </a:rPr>
              <a:t>[...]</a:t>
            </a:r>
            <a:endParaRPr lang="en-US" sz="1200" dirty="0"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latin typeface="Consolas"/>
                <a:cs typeface="Consolas"/>
              </a:rPr>
              <a:t>Certificate chain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latin typeface="Consolas"/>
                <a:cs typeface="Consolas"/>
              </a:rPr>
              <a:t> 0 s:/C=BE/L=Louvain-la-</a:t>
            </a:r>
            <a:r>
              <a:rPr lang="en-US" sz="1200" dirty="0" err="1">
                <a:latin typeface="Consolas"/>
                <a:cs typeface="Consolas"/>
              </a:rPr>
              <a:t>Neuve</a:t>
            </a:r>
            <a:r>
              <a:rPr lang="en-US" sz="1200" dirty="0">
                <a:latin typeface="Consolas"/>
                <a:cs typeface="Consolas"/>
              </a:rPr>
              <a:t>/O=</a:t>
            </a:r>
            <a:r>
              <a:rPr lang="en-US" sz="1200" dirty="0" err="1">
                <a:latin typeface="Consolas"/>
                <a:cs typeface="Consolas"/>
              </a:rPr>
              <a:t>Universit</a:t>
            </a:r>
            <a:r>
              <a:rPr lang="en-US" sz="1200" dirty="0">
                <a:latin typeface="Consolas"/>
                <a:cs typeface="Consolas"/>
              </a:rPr>
              <a:t>\xC3\xA9 </a:t>
            </a:r>
            <a:r>
              <a:rPr lang="en-US" sz="1200" dirty="0" err="1">
                <a:latin typeface="Consolas"/>
                <a:cs typeface="Consolas"/>
              </a:rPr>
              <a:t>Catholique</a:t>
            </a:r>
            <a:r>
              <a:rPr lang="en-US" sz="1200" dirty="0">
                <a:latin typeface="Consolas"/>
                <a:cs typeface="Consolas"/>
              </a:rPr>
              <a:t> de Louvain/OU=</a:t>
            </a:r>
            <a:r>
              <a:rPr lang="en-US" sz="1200" dirty="0" err="1">
                <a:latin typeface="Consolas"/>
                <a:cs typeface="Consolas"/>
              </a:rPr>
              <a:t>Portail</a:t>
            </a:r>
            <a:r>
              <a:rPr lang="en-US" sz="1200" dirty="0">
                <a:latin typeface="Consolas"/>
                <a:cs typeface="Consolas"/>
              </a:rPr>
              <a:t> UCL/CN=</a:t>
            </a:r>
            <a:r>
              <a:rPr lang="en-US" sz="1200" dirty="0" err="1">
                <a:latin typeface="Consolas"/>
                <a:cs typeface="Consolas"/>
              </a:rPr>
              <a:t>www.uclouvain.be</a:t>
            </a:r>
            <a:endParaRPr lang="en-US" sz="1200" dirty="0"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latin typeface="Consolas"/>
                <a:cs typeface="Consolas"/>
              </a:rPr>
              <a:t>  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:/C=NL/O=TERENA/CN=TERENA SSL </a:t>
            </a:r>
            <a:r>
              <a:rPr lang="en-US" sz="1200" dirty="0" smtClean="0">
                <a:latin typeface="Consolas"/>
                <a:cs typeface="Consolas"/>
              </a:rPr>
              <a:t>CA</a:t>
            </a:r>
          </a:p>
          <a:p>
            <a:pPr>
              <a:lnSpc>
                <a:spcPct val="120000"/>
              </a:lnSpc>
            </a:pPr>
            <a:r>
              <a:rPr lang="en-US" sz="1200" dirty="0" smtClean="0">
                <a:latin typeface="Consolas"/>
                <a:cs typeface="Consolas"/>
              </a:rPr>
              <a:t>[...]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latin typeface="Consolas"/>
                <a:cs typeface="Consolas"/>
              </a:rPr>
              <a:t>Server certificate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latin typeface="Consolas"/>
                <a:cs typeface="Consolas"/>
              </a:rPr>
              <a:t>-----BEGIN CERTIFICATE-----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latin typeface="Consolas"/>
                <a:cs typeface="Consolas"/>
              </a:rPr>
              <a:t>MIIErDCCA5SgAwIBAgIRAOjy08jirG7k+</a:t>
            </a:r>
            <a:r>
              <a:rPr lang="en-US" sz="1200" dirty="0" smtClean="0">
                <a:latin typeface="Consolas"/>
                <a:cs typeface="Consolas"/>
              </a:rPr>
              <a:t>6k8Ln7bZxQwDQYJKoZIhvcNAQEFBQAw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latin typeface="Consolas"/>
                <a:cs typeface="Consolas"/>
              </a:rPr>
              <a:t>[...]</a:t>
            </a:r>
          </a:p>
          <a:p>
            <a:pPr>
              <a:lnSpc>
                <a:spcPct val="120000"/>
              </a:lnSpc>
            </a:pPr>
            <a:r>
              <a:rPr lang="en-US" sz="1200" dirty="0" smtClean="0">
                <a:latin typeface="Consolas"/>
                <a:cs typeface="Consolas"/>
              </a:rPr>
              <a:t>-</a:t>
            </a:r>
            <a:r>
              <a:rPr lang="en-US" sz="1200" dirty="0">
                <a:latin typeface="Consolas"/>
                <a:cs typeface="Consolas"/>
              </a:rPr>
              <a:t>----END CERTIFICATE-----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latin typeface="Consolas"/>
                <a:cs typeface="Consolas"/>
              </a:rPr>
              <a:t>[...]</a:t>
            </a:r>
          </a:p>
          <a:p>
            <a:pPr>
              <a:lnSpc>
                <a:spcPct val="120000"/>
              </a:lnSpc>
            </a:pPr>
            <a:r>
              <a:rPr lang="en-US" sz="1200" dirty="0" smtClean="0">
                <a:latin typeface="Consolas"/>
                <a:cs typeface="Consolas"/>
              </a:rPr>
              <a:t>SSL </a:t>
            </a:r>
            <a:r>
              <a:rPr lang="en-US" sz="1200" dirty="0">
                <a:latin typeface="Consolas"/>
                <a:cs typeface="Consolas"/>
              </a:rPr>
              <a:t>handshake has read 5258 bytes and written 328 bytes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latin typeface="Consolas"/>
                <a:cs typeface="Consolas"/>
              </a:rPr>
              <a:t>---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latin typeface="Consolas"/>
                <a:cs typeface="Consolas"/>
              </a:rPr>
              <a:t>New, TLSv1/SSLv3, Cipher is DHE-RSA-AES256-SHA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latin typeface="Consolas"/>
                <a:cs typeface="Consolas"/>
              </a:rPr>
              <a:t>Server public key is 2048 bit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latin typeface="Consolas"/>
                <a:cs typeface="Consolas"/>
              </a:rPr>
              <a:t>[...]</a:t>
            </a:r>
          </a:p>
          <a:p>
            <a:pPr>
              <a:lnSpc>
                <a:spcPct val="120000"/>
              </a:lnSpc>
            </a:pPr>
            <a:r>
              <a:rPr lang="en-US" sz="1200" dirty="0" smtClean="0">
                <a:latin typeface="Consolas"/>
                <a:cs typeface="Consolas"/>
              </a:rPr>
              <a:t>SSL</a:t>
            </a:r>
            <a:r>
              <a:rPr lang="en-US" sz="1200" dirty="0">
                <a:latin typeface="Consolas"/>
                <a:cs typeface="Consolas"/>
              </a:rPr>
              <a:t>-Session: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latin typeface="Consolas"/>
                <a:cs typeface="Consolas"/>
              </a:rPr>
              <a:t>    Protocol  : TLSv1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latin typeface="Consolas"/>
                <a:cs typeface="Consolas"/>
              </a:rPr>
              <a:t>    Cipher    : DHE-RSA-AES256-SHA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latin typeface="Consolas"/>
                <a:cs typeface="Consolas"/>
              </a:rPr>
              <a:t>    Session-ID: C0FE449DC7345355B4119A095C27DA72691326880FE52271FB2CB3B0DCF29FE0</a:t>
            </a:r>
          </a:p>
          <a:p>
            <a:pPr>
              <a:lnSpc>
                <a:spcPct val="120000"/>
              </a:lnSpc>
            </a:pPr>
            <a:r>
              <a:rPr lang="en-US" sz="1200" dirty="0" smtClean="0">
                <a:latin typeface="Consolas"/>
                <a:cs typeface="Consolas"/>
              </a:rPr>
              <a:t>    Master-Key: 7A8DE9425505930A2F11AFC241F9236ABA61DAC7BFC0A9709C6F887D819BAA42C5F1B7A9E01CC26945A</a:t>
            </a:r>
            <a:r>
              <a:rPr lang="en-US" sz="1200" dirty="0">
                <a:latin typeface="Consolas"/>
                <a:cs typeface="Consolas"/>
              </a:rPr>
              <a:t>[...</a:t>
            </a:r>
            <a:r>
              <a:rPr lang="en-US" sz="1200" dirty="0" smtClean="0">
                <a:latin typeface="Consolas"/>
                <a:cs typeface="Consolas"/>
              </a:rPr>
              <a:t>]</a:t>
            </a:r>
            <a:endParaRPr lang="en-US"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79860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HTTPS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7" y="1600200"/>
            <a:ext cx="4846324" cy="4823385"/>
          </a:xfrm>
        </p:spPr>
        <p:txBody>
          <a:bodyPr/>
          <a:lstStyle/>
          <a:p>
            <a:r>
              <a:rPr lang="en-US" dirty="0" smtClean="0"/>
              <a:t>TLS guarantees data </a:t>
            </a:r>
            <a:r>
              <a:rPr lang="en-US" dirty="0" smtClean="0">
                <a:solidFill>
                  <a:schemeClr val="accent2"/>
                </a:solidFill>
              </a:rPr>
              <a:t>confidentiality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2"/>
                </a:solidFill>
              </a:rPr>
              <a:t>authenticity</a:t>
            </a:r>
            <a:r>
              <a:rPr lang="en-US" dirty="0"/>
              <a:t> (server, possibly client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The server must have a </a:t>
            </a:r>
            <a:r>
              <a:rPr lang="en-US" dirty="0">
                <a:solidFill>
                  <a:schemeClr val="accent2"/>
                </a:solidFill>
              </a:rPr>
              <a:t>certificate</a:t>
            </a:r>
          </a:p>
          <a:p>
            <a:pPr lvl="1"/>
            <a:r>
              <a:rPr lang="en-US" dirty="0"/>
              <a:t>The client can have </a:t>
            </a:r>
            <a:r>
              <a:rPr lang="en-US" dirty="0" smtClean="0"/>
              <a:t>one</a:t>
            </a:r>
          </a:p>
          <a:p>
            <a:pPr lvl="2"/>
            <a:r>
              <a:rPr lang="en-US" dirty="0" smtClean="0"/>
              <a:t>e.g. e-banking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030" y="1600200"/>
            <a:ext cx="3811808" cy="482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06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Mail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ESMTP (sending </a:t>
            </a:r>
            <a:r>
              <a:rPr lang="en-US" dirty="0" smtClean="0"/>
              <a:t>mail</a:t>
            </a:r>
            <a:r>
              <a:rPr lang="en-US" dirty="0"/>
              <a:t>), POP3 </a:t>
            </a:r>
            <a:r>
              <a:rPr lang="en-US" dirty="0" smtClean="0"/>
              <a:t>(mailbox access)</a:t>
            </a:r>
            <a:r>
              <a:rPr lang="en-US" dirty="0"/>
              <a:t>, IMAP </a:t>
            </a:r>
            <a:r>
              <a:rPr lang="en-US" dirty="0" smtClean="0"/>
              <a:t>(better mailbox access)</a:t>
            </a:r>
            <a:endParaRPr lang="en-US" dirty="0"/>
          </a:p>
          <a:p>
            <a:pPr lvl="1"/>
            <a:r>
              <a:rPr lang="en-US" dirty="0"/>
              <a:t>TLS is implemented as a protocol </a:t>
            </a:r>
            <a:r>
              <a:rPr lang="en-US" dirty="0" smtClean="0"/>
              <a:t>extension</a:t>
            </a:r>
            <a:endParaRPr lang="en-US" dirty="0"/>
          </a:p>
          <a:p>
            <a:pPr lvl="1"/>
            <a:r>
              <a:rPr lang="en-US" dirty="0"/>
              <a:t>The use of TLS is optional </a:t>
            </a:r>
            <a:r>
              <a:rPr lang="en-US" dirty="0" smtClean="0"/>
              <a:t>(needs to </a:t>
            </a:r>
            <a:r>
              <a:rPr lang="en-US" dirty="0"/>
              <a:t>be configured</a:t>
            </a:r>
            <a:r>
              <a:rPr lang="en-US" dirty="0" smtClean="0"/>
              <a:t>)</a:t>
            </a:r>
            <a:endParaRPr lang="en-US" sz="1800" dirty="0"/>
          </a:p>
          <a:p>
            <a:r>
              <a:rPr lang="en-US" dirty="0"/>
              <a:t>By </a:t>
            </a:r>
            <a:r>
              <a:rPr lang="en-US" dirty="0" smtClean="0"/>
              <a:t>default </a:t>
            </a:r>
            <a:r>
              <a:rPr lang="en-US" dirty="0"/>
              <a:t>these protocols send </a:t>
            </a:r>
            <a:r>
              <a:rPr lang="en-US" dirty="0" err="1" smtClean="0"/>
              <a:t>cleartext</a:t>
            </a:r>
            <a:r>
              <a:rPr lang="en-US" dirty="0" smtClean="0"/>
              <a:t> passwords</a:t>
            </a:r>
            <a:endParaRPr lang="en-US" dirty="0"/>
          </a:p>
          <a:p>
            <a:r>
              <a:rPr lang="en-US" dirty="0" smtClean="0"/>
              <a:t>TLS </a:t>
            </a:r>
            <a:r>
              <a:rPr lang="en-US" dirty="0"/>
              <a:t>protects </a:t>
            </a:r>
            <a:r>
              <a:rPr lang="en-US" dirty="0">
                <a:solidFill>
                  <a:schemeClr val="accent2"/>
                </a:solidFill>
              </a:rPr>
              <a:t>passwords</a:t>
            </a:r>
            <a:r>
              <a:rPr lang="en-US" dirty="0"/>
              <a:t> </a:t>
            </a:r>
            <a:r>
              <a:rPr lang="en-US" dirty="0" smtClean="0"/>
              <a:t>and email </a:t>
            </a:r>
            <a:r>
              <a:rPr lang="en-US" dirty="0" smtClean="0">
                <a:solidFill>
                  <a:schemeClr val="accent2"/>
                </a:solidFill>
              </a:rPr>
              <a:t>contents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86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 Protected Access (WPA)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replace WEP</a:t>
            </a:r>
            <a:endParaRPr lang="en-US" dirty="0"/>
          </a:p>
          <a:p>
            <a:r>
              <a:rPr lang="en-US" dirty="0"/>
              <a:t>WPA </a:t>
            </a:r>
            <a:r>
              <a:rPr lang="en-US" dirty="0" smtClean="0"/>
              <a:t>was developed as a </a:t>
            </a:r>
            <a:r>
              <a:rPr lang="en-US" dirty="0"/>
              <a:t>urgent patch before the publication of </a:t>
            </a:r>
            <a:r>
              <a:rPr lang="en-US" dirty="0" smtClean="0"/>
              <a:t>the 802.11i </a:t>
            </a:r>
            <a:r>
              <a:rPr lang="en-US" dirty="0"/>
              <a:t>standard (WPA2</a:t>
            </a:r>
            <a:r>
              <a:rPr lang="en-US" dirty="0" smtClean="0"/>
              <a:t>)</a:t>
            </a:r>
          </a:p>
          <a:p>
            <a:r>
              <a:rPr lang="en-US" dirty="0"/>
              <a:t>WPA </a:t>
            </a:r>
            <a:r>
              <a:rPr lang="en-US" dirty="0" smtClean="0"/>
              <a:t>was </a:t>
            </a:r>
            <a:r>
              <a:rPr lang="en-US" dirty="0"/>
              <a:t>designed </a:t>
            </a:r>
            <a:r>
              <a:rPr lang="en-US" dirty="0" smtClean="0"/>
              <a:t>to be deployed on</a:t>
            </a:r>
            <a:br>
              <a:rPr lang="en-US" dirty="0" smtClean="0"/>
            </a:br>
            <a:r>
              <a:rPr lang="en-US" dirty="0" smtClean="0"/>
              <a:t>old </a:t>
            </a:r>
            <a:r>
              <a:rPr lang="en-US" dirty="0" err="1"/>
              <a:t>WiFi</a:t>
            </a:r>
            <a:r>
              <a:rPr lang="en-US" dirty="0"/>
              <a:t>-compliant </a:t>
            </a:r>
            <a:r>
              <a:rPr lang="en-US" dirty="0" smtClean="0"/>
              <a:t>through </a:t>
            </a:r>
            <a:r>
              <a:rPr lang="en-US" dirty="0"/>
              <a:t>a firmware </a:t>
            </a:r>
            <a:r>
              <a:rPr lang="en-US" dirty="0" smtClean="0"/>
              <a:t>update</a:t>
            </a:r>
            <a:endParaRPr lang="en-US" dirty="0"/>
          </a:p>
          <a:p>
            <a:r>
              <a:rPr lang="en-US" dirty="0" err="1"/>
              <a:t>WiFi</a:t>
            </a:r>
            <a:r>
              <a:rPr lang="en-US" dirty="0"/>
              <a:t>-compliant devices </a:t>
            </a:r>
            <a:r>
              <a:rPr lang="en-US" dirty="0" smtClean="0"/>
              <a:t>now must </a:t>
            </a:r>
            <a:r>
              <a:rPr lang="en-US" dirty="0"/>
              <a:t>implement </a:t>
            </a:r>
            <a:r>
              <a:rPr lang="en-US" dirty="0" smtClean="0"/>
              <a:t>WPA2 </a:t>
            </a:r>
            <a:r>
              <a:rPr lang="en-US" dirty="0"/>
              <a:t>since </a:t>
            </a:r>
            <a:r>
              <a:rPr lang="en-US" dirty="0" smtClean="0"/>
              <a:t>2006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608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Protocol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32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TLS Layers</a:t>
            </a:r>
          </a:p>
        </p:txBody>
      </p:sp>
      <p:pic>
        <p:nvPicPr>
          <p:cNvPr id="508931" name="Picture 3" descr="figure-tlslay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6965950" cy="35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8932" name="AutoShape 4"/>
          <p:cNvSpPr>
            <a:spLocks/>
          </p:cNvSpPr>
          <p:nvPr/>
        </p:nvSpPr>
        <p:spPr bwMode="auto">
          <a:xfrm>
            <a:off x="457200" y="1562100"/>
            <a:ext cx="1600200" cy="952500"/>
          </a:xfrm>
          <a:prstGeom prst="borderCallout1">
            <a:avLst>
              <a:gd name="adj1" fmla="val 12000"/>
              <a:gd name="adj2" fmla="val 104764"/>
              <a:gd name="adj3" fmla="val 188000"/>
              <a:gd name="adj4" fmla="val 133333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 dirty="0"/>
              <a:t>For initializing a session</a:t>
            </a:r>
          </a:p>
        </p:txBody>
      </p:sp>
      <p:sp>
        <p:nvSpPr>
          <p:cNvPr id="508933" name="AutoShape 5"/>
          <p:cNvSpPr>
            <a:spLocks/>
          </p:cNvSpPr>
          <p:nvPr/>
        </p:nvSpPr>
        <p:spPr bwMode="auto">
          <a:xfrm>
            <a:off x="5410200" y="5181600"/>
            <a:ext cx="1981200" cy="838200"/>
          </a:xfrm>
          <a:prstGeom prst="borderCallout1">
            <a:avLst>
              <a:gd name="adj1" fmla="val 13634"/>
              <a:gd name="adj2" fmla="val 103847"/>
              <a:gd name="adj3" fmla="val -159282"/>
              <a:gd name="adj4" fmla="val 111537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/>
              <a:t>For setting-up cryptographic algorithms</a:t>
            </a:r>
          </a:p>
        </p:txBody>
      </p:sp>
      <p:sp>
        <p:nvSpPr>
          <p:cNvPr id="508934" name="AutoShape 6"/>
          <p:cNvSpPr>
            <a:spLocks/>
          </p:cNvSpPr>
          <p:nvPr/>
        </p:nvSpPr>
        <p:spPr bwMode="auto">
          <a:xfrm>
            <a:off x="6705600" y="1905000"/>
            <a:ext cx="1981200" cy="876300"/>
          </a:xfrm>
          <a:prstGeom prst="borderCallout1">
            <a:avLst>
              <a:gd name="adj1" fmla="val 13042"/>
              <a:gd name="adj2" fmla="val -3847"/>
              <a:gd name="adj3" fmla="val 195653"/>
              <a:gd name="adj4" fmla="val -38463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/>
              <a:t>For managing warnings and fatal errors</a:t>
            </a:r>
          </a:p>
        </p:txBody>
      </p:sp>
      <p:sp>
        <p:nvSpPr>
          <p:cNvPr id="508935" name="AutoShape 7"/>
          <p:cNvSpPr>
            <a:spLocks/>
          </p:cNvSpPr>
          <p:nvPr/>
        </p:nvSpPr>
        <p:spPr bwMode="auto">
          <a:xfrm>
            <a:off x="3657600" y="762000"/>
            <a:ext cx="2743200" cy="1066800"/>
          </a:xfrm>
          <a:prstGeom prst="borderCallout1">
            <a:avLst>
              <a:gd name="adj1" fmla="val 10713"/>
              <a:gd name="adj2" fmla="val -2778"/>
              <a:gd name="adj3" fmla="val 238394"/>
              <a:gd name="adj4" fmla="val -20139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/>
              <a:t>For passing data from an application to the record layer in a transparent manner</a:t>
            </a:r>
          </a:p>
        </p:txBody>
      </p:sp>
      <p:sp>
        <p:nvSpPr>
          <p:cNvPr id="508936" name="AutoShape 8"/>
          <p:cNvSpPr>
            <a:spLocks/>
          </p:cNvSpPr>
          <p:nvPr/>
        </p:nvSpPr>
        <p:spPr bwMode="auto">
          <a:xfrm>
            <a:off x="533400" y="5067300"/>
            <a:ext cx="1905000" cy="723900"/>
          </a:xfrm>
          <a:prstGeom prst="borderCallout1">
            <a:avLst>
              <a:gd name="adj1" fmla="val 15792"/>
              <a:gd name="adj2" fmla="val 104000"/>
              <a:gd name="adj3" fmla="val -100000"/>
              <a:gd name="adj4" fmla="val 132000"/>
            </a:avLst>
          </a:prstGeom>
          <a:solidFill>
            <a:srgbClr val="F5A9A9"/>
          </a:solidFill>
          <a:ln w="12700">
            <a:solidFill>
              <a:schemeClr val="tx1"/>
            </a:solidFill>
            <a:miter lim="800000"/>
            <a:headEnd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Processing data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07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2" grpId="0" animBg="1"/>
      <p:bldP spid="508933" grpId="0" animBg="1"/>
      <p:bldP spid="508934" grpId="0" animBg="1"/>
      <p:bldP spid="508935" grpId="0" animBg="1"/>
      <p:bldP spid="50893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TLS Record Layer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of 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 smtClean="0"/>
              <a:t>Fragmentation</a:t>
            </a:r>
            <a:endParaRPr lang="en-US" dirty="0"/>
          </a:p>
          <a:p>
            <a:pPr lvl="1"/>
            <a:r>
              <a:rPr lang="en-US" dirty="0"/>
              <a:t>Compression (</a:t>
            </a:r>
            <a:r>
              <a:rPr lang="en-US" dirty="0">
                <a:solidFill>
                  <a:schemeClr val="accent2"/>
                </a:solidFill>
              </a:rPr>
              <a:t>optional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Authentication</a:t>
            </a:r>
            <a:endParaRPr lang="en-US" dirty="0"/>
          </a:p>
          <a:p>
            <a:pPr lvl="1"/>
            <a:r>
              <a:rPr lang="en-US" dirty="0" smtClean="0"/>
              <a:t>Encryption</a:t>
            </a:r>
            <a:endParaRPr lang="en-US" dirty="0"/>
          </a:p>
          <a:p>
            <a:r>
              <a:rPr lang="en-US" dirty="0"/>
              <a:t>It delivers processed fragments to the transport layer (TCP)</a:t>
            </a:r>
          </a:p>
          <a:p>
            <a:r>
              <a:rPr lang="en-US" dirty="0" smtClean="0"/>
              <a:t>At </a:t>
            </a:r>
            <a:r>
              <a:rPr lang="en-US" dirty="0"/>
              <a:t>the receiving end, the inverse operations are carried </a:t>
            </a:r>
            <a:r>
              <a:rPr lang="en-US" dirty="0" smtClean="0"/>
              <a:t>out</a:t>
            </a:r>
            <a:endParaRPr lang="en-US" dirty="0"/>
          </a:p>
        </p:txBody>
      </p:sp>
      <p:grpSp>
        <p:nvGrpSpPr>
          <p:cNvPr id="510980" name="Group 4"/>
          <p:cNvGrpSpPr>
            <a:grpSpLocks/>
          </p:cNvGrpSpPr>
          <p:nvPr/>
        </p:nvGrpSpPr>
        <p:grpSpPr bwMode="auto">
          <a:xfrm>
            <a:off x="5660837" y="242234"/>
            <a:ext cx="2393950" cy="1214438"/>
            <a:chOff x="3936" y="288"/>
            <a:chExt cx="1508" cy="765"/>
          </a:xfrm>
        </p:grpSpPr>
        <p:pic>
          <p:nvPicPr>
            <p:cNvPr id="510981" name="Picture 5" descr="figure-tlslay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288"/>
              <a:ext cx="1508" cy="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0982" name="Oval 6"/>
            <p:cNvSpPr>
              <a:spLocks noChangeArrowheads="1"/>
            </p:cNvSpPr>
            <p:nvPr/>
          </p:nvSpPr>
          <p:spPr bwMode="auto">
            <a:xfrm>
              <a:off x="4416" y="673"/>
              <a:ext cx="530" cy="19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21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 Layer Summary</a:t>
            </a:r>
          </a:p>
        </p:txBody>
      </p:sp>
      <p:sp>
        <p:nvSpPr>
          <p:cNvPr id="513027" name="Text Box 3"/>
          <p:cNvSpPr txBox="1">
            <a:spLocks noChangeArrowheads="1"/>
          </p:cNvSpPr>
          <p:nvPr/>
        </p:nvSpPr>
        <p:spPr bwMode="auto">
          <a:xfrm>
            <a:off x="3657600" y="2424113"/>
            <a:ext cx="3656013" cy="395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/>
              <a:t>Data</a:t>
            </a:r>
          </a:p>
        </p:txBody>
      </p:sp>
      <p:sp>
        <p:nvSpPr>
          <p:cNvPr id="513028" name="Text Box 4"/>
          <p:cNvSpPr txBox="1">
            <a:spLocks noChangeArrowheads="1"/>
          </p:cNvSpPr>
          <p:nvPr/>
        </p:nvSpPr>
        <p:spPr bwMode="auto">
          <a:xfrm>
            <a:off x="1676400" y="3629025"/>
            <a:ext cx="2741613" cy="395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/>
              <a:t>Data</a:t>
            </a:r>
          </a:p>
        </p:txBody>
      </p:sp>
      <p:sp>
        <p:nvSpPr>
          <p:cNvPr id="513029" name="Text Box 5"/>
          <p:cNvSpPr txBox="1">
            <a:spLocks noChangeArrowheads="1"/>
          </p:cNvSpPr>
          <p:nvPr/>
        </p:nvSpPr>
        <p:spPr bwMode="auto">
          <a:xfrm>
            <a:off x="6934200" y="3629025"/>
            <a:ext cx="914400" cy="395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/>
              <a:t>Data</a:t>
            </a:r>
          </a:p>
        </p:txBody>
      </p:sp>
      <p:sp>
        <p:nvSpPr>
          <p:cNvPr id="513030" name="Text Box 6"/>
          <p:cNvSpPr txBox="1">
            <a:spLocks noChangeArrowheads="1"/>
          </p:cNvSpPr>
          <p:nvPr/>
        </p:nvSpPr>
        <p:spPr bwMode="auto">
          <a:xfrm>
            <a:off x="7848600" y="3629025"/>
            <a:ext cx="914400" cy="395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/>
              <a:t>MAC</a:t>
            </a:r>
          </a:p>
        </p:txBody>
      </p:sp>
      <p:sp>
        <p:nvSpPr>
          <p:cNvPr id="513031" name="Text Box 7"/>
          <p:cNvSpPr txBox="1">
            <a:spLocks noChangeArrowheads="1"/>
          </p:cNvSpPr>
          <p:nvPr/>
        </p:nvSpPr>
        <p:spPr bwMode="auto">
          <a:xfrm>
            <a:off x="4419600" y="3629025"/>
            <a:ext cx="914400" cy="395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/>
              <a:t>MAC</a:t>
            </a:r>
          </a:p>
        </p:txBody>
      </p:sp>
      <p:sp>
        <p:nvSpPr>
          <p:cNvPr id="513032" name="Text Box 8"/>
          <p:cNvSpPr txBox="1">
            <a:spLocks noChangeArrowheads="1"/>
          </p:cNvSpPr>
          <p:nvPr/>
        </p:nvSpPr>
        <p:spPr bwMode="auto">
          <a:xfrm>
            <a:off x="1677988" y="4786313"/>
            <a:ext cx="3656012" cy="395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/>
              <a:t>Encrypted Data and MAC</a:t>
            </a:r>
          </a:p>
        </p:txBody>
      </p:sp>
      <p:sp>
        <p:nvSpPr>
          <p:cNvPr id="513033" name="Text Box 9"/>
          <p:cNvSpPr txBox="1">
            <a:spLocks noChangeArrowheads="1"/>
          </p:cNvSpPr>
          <p:nvPr/>
        </p:nvSpPr>
        <p:spPr bwMode="auto">
          <a:xfrm>
            <a:off x="6934200" y="4786313"/>
            <a:ext cx="1828800" cy="395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/>
              <a:t>Encrypted</a:t>
            </a:r>
          </a:p>
        </p:txBody>
      </p:sp>
      <p:sp>
        <p:nvSpPr>
          <p:cNvPr id="513034" name="Text Box 10"/>
          <p:cNvSpPr txBox="1">
            <a:spLocks noChangeArrowheads="1"/>
          </p:cNvSpPr>
          <p:nvPr/>
        </p:nvSpPr>
        <p:spPr bwMode="auto">
          <a:xfrm>
            <a:off x="5745163" y="4786313"/>
            <a:ext cx="1189037" cy="39528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/>
              <a:t>HEADER</a:t>
            </a:r>
          </a:p>
        </p:txBody>
      </p:sp>
      <p:sp>
        <p:nvSpPr>
          <p:cNvPr id="513035" name="Text Box 11"/>
          <p:cNvSpPr txBox="1">
            <a:spLocks noChangeArrowheads="1"/>
          </p:cNvSpPr>
          <p:nvPr/>
        </p:nvSpPr>
        <p:spPr bwMode="auto">
          <a:xfrm>
            <a:off x="487363" y="4786313"/>
            <a:ext cx="1189037" cy="39528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/>
              <a:t>HEADER</a:t>
            </a:r>
          </a:p>
        </p:txBody>
      </p:sp>
      <p:sp>
        <p:nvSpPr>
          <p:cNvPr id="513036" name="Line 12"/>
          <p:cNvSpPr>
            <a:spLocks noChangeShapeType="1"/>
          </p:cNvSpPr>
          <p:nvPr/>
        </p:nvSpPr>
        <p:spPr bwMode="auto">
          <a:xfrm>
            <a:off x="6937375" y="4025900"/>
            <a:ext cx="0" cy="758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37" name="Line 13"/>
          <p:cNvSpPr>
            <a:spLocks noChangeShapeType="1"/>
          </p:cNvSpPr>
          <p:nvPr/>
        </p:nvSpPr>
        <p:spPr bwMode="auto">
          <a:xfrm>
            <a:off x="8763000" y="402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38" name="Line 14"/>
          <p:cNvSpPr>
            <a:spLocks noChangeShapeType="1"/>
          </p:cNvSpPr>
          <p:nvPr/>
        </p:nvSpPr>
        <p:spPr bwMode="auto">
          <a:xfrm>
            <a:off x="5334000" y="4024313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39" name="Line 15"/>
          <p:cNvSpPr>
            <a:spLocks noChangeShapeType="1"/>
          </p:cNvSpPr>
          <p:nvPr/>
        </p:nvSpPr>
        <p:spPr bwMode="auto">
          <a:xfrm>
            <a:off x="1676400" y="402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40" name="Line 16"/>
          <p:cNvSpPr>
            <a:spLocks noChangeShapeType="1"/>
          </p:cNvSpPr>
          <p:nvPr/>
        </p:nvSpPr>
        <p:spPr bwMode="auto">
          <a:xfrm flipH="1">
            <a:off x="1676400" y="2805113"/>
            <a:ext cx="19812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41" name="Line 17"/>
          <p:cNvSpPr>
            <a:spLocks noChangeShapeType="1"/>
          </p:cNvSpPr>
          <p:nvPr/>
        </p:nvSpPr>
        <p:spPr bwMode="auto">
          <a:xfrm>
            <a:off x="7315200" y="2805113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42" name="Line 18"/>
          <p:cNvSpPr>
            <a:spLocks noChangeShapeType="1"/>
          </p:cNvSpPr>
          <p:nvPr/>
        </p:nvSpPr>
        <p:spPr bwMode="auto">
          <a:xfrm flipV="1">
            <a:off x="4419600" y="2805113"/>
            <a:ext cx="19812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43" name="Line 19"/>
          <p:cNvSpPr>
            <a:spLocks noChangeShapeType="1"/>
          </p:cNvSpPr>
          <p:nvPr/>
        </p:nvSpPr>
        <p:spPr bwMode="auto">
          <a:xfrm flipH="1" flipV="1">
            <a:off x="6400800" y="2805113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3044" name="Group 20"/>
          <p:cNvGrpSpPr>
            <a:grpSpLocks/>
          </p:cNvGrpSpPr>
          <p:nvPr/>
        </p:nvGrpSpPr>
        <p:grpSpPr bwMode="auto">
          <a:xfrm>
            <a:off x="5660837" y="242234"/>
            <a:ext cx="2393950" cy="1214438"/>
            <a:chOff x="3936" y="288"/>
            <a:chExt cx="1508" cy="765"/>
          </a:xfrm>
        </p:grpSpPr>
        <p:pic>
          <p:nvPicPr>
            <p:cNvPr id="513045" name="Picture 21" descr="figure-tlslay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288"/>
              <a:ext cx="1508" cy="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3046" name="Oval 22"/>
            <p:cNvSpPr>
              <a:spLocks noChangeArrowheads="1"/>
            </p:cNvSpPr>
            <p:nvPr/>
          </p:nvSpPr>
          <p:spPr bwMode="auto">
            <a:xfrm>
              <a:off x="4416" y="673"/>
              <a:ext cx="530" cy="19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2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 Computation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2"/>
                </a:solidFill>
              </a:rPr>
              <a:t>MAC = </a:t>
            </a:r>
            <a:r>
              <a:rPr lang="en-US" b="1" dirty="0" smtClean="0">
                <a:solidFill>
                  <a:schemeClr val="tx1"/>
                </a:solidFill>
              </a:rPr>
              <a:t>Hash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( </a:t>
            </a:r>
            <a:r>
              <a:rPr lang="en-US" dirty="0" err="1">
                <a:solidFill>
                  <a:schemeClr val="accent2"/>
                </a:solidFill>
              </a:rPr>
              <a:t>MAC_key</a:t>
            </a:r>
            <a:r>
              <a:rPr lang="en-US" dirty="0">
                <a:solidFill>
                  <a:schemeClr val="accent2"/>
                </a:solidFill>
              </a:rPr>
              <a:t> || Pad2 ||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33CC33"/>
                </a:solidFill>
              </a:rPr>
              <a:t>   	    </a:t>
            </a:r>
            <a:r>
              <a:rPr lang="en-US" b="1" dirty="0">
                <a:solidFill>
                  <a:srgbClr val="000000"/>
                </a:solidFill>
              </a:rPr>
              <a:t>H</a:t>
            </a:r>
            <a:r>
              <a:rPr lang="en-US" b="1" dirty="0" smtClean="0">
                <a:solidFill>
                  <a:srgbClr val="000000"/>
                </a:solidFill>
              </a:rPr>
              <a:t>ash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MAC_key</a:t>
            </a:r>
            <a:r>
              <a:rPr lang="en-US" dirty="0">
                <a:solidFill>
                  <a:schemeClr val="accent2"/>
                </a:solidFill>
              </a:rPr>
              <a:t> || Pad1 || </a:t>
            </a:r>
            <a:r>
              <a:rPr lang="en-US" dirty="0" err="1" smtClean="0">
                <a:solidFill>
                  <a:schemeClr val="accent2"/>
                </a:solidFill>
              </a:rPr>
              <a:t>Seq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|| Length || Content)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accent2"/>
                </a:solidFill>
              </a:rPr>
              <a:t>MAC_key</a:t>
            </a:r>
            <a:r>
              <a:rPr lang="en-US" dirty="0"/>
              <a:t>: secret shared by client and </a:t>
            </a:r>
            <a:r>
              <a:rPr lang="en-US" dirty="0" smtClean="0"/>
              <a:t>server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Pad1, Pad2</a:t>
            </a:r>
            <a:r>
              <a:rPr lang="en-US" dirty="0" smtClean="0"/>
              <a:t>: pre-defined constants</a:t>
            </a:r>
          </a:p>
          <a:p>
            <a:pPr>
              <a:lnSpc>
                <a:spcPct val="90000"/>
              </a:lnSpc>
            </a:pPr>
            <a:r>
              <a:rPr lang="en-US" dirty="0" err="1" smtClean="0">
                <a:solidFill>
                  <a:schemeClr val="accent2"/>
                </a:solidFill>
              </a:rPr>
              <a:t>Seq</a:t>
            </a:r>
            <a:r>
              <a:rPr lang="en-US" dirty="0" smtClean="0"/>
              <a:t>: </a:t>
            </a:r>
            <a:r>
              <a:rPr lang="en-US" dirty="0"/>
              <a:t>sequence number of this </a:t>
            </a:r>
            <a:r>
              <a:rPr lang="en-US" dirty="0" smtClean="0"/>
              <a:t>message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Hash</a:t>
            </a:r>
            <a:r>
              <a:rPr lang="en-US" dirty="0"/>
              <a:t>: Either HMAC-MD5 or HMAC-SHA1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Length</a:t>
            </a:r>
            <a:r>
              <a:rPr lang="en-US" dirty="0"/>
              <a:t>: Length in bytes of the </a:t>
            </a:r>
            <a:r>
              <a:rPr lang="en-US" dirty="0" smtClean="0"/>
              <a:t>compressed record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Content</a:t>
            </a:r>
            <a:r>
              <a:rPr lang="en-US" dirty="0"/>
              <a:t>: Compressed </a:t>
            </a:r>
            <a:r>
              <a:rPr lang="en-US" dirty="0" smtClean="0"/>
              <a:t>record</a:t>
            </a:r>
            <a:endParaRPr lang="en-US" dirty="0"/>
          </a:p>
        </p:txBody>
      </p:sp>
      <p:grpSp>
        <p:nvGrpSpPr>
          <p:cNvPr id="517124" name="Group 4"/>
          <p:cNvGrpSpPr>
            <a:grpSpLocks/>
          </p:cNvGrpSpPr>
          <p:nvPr/>
        </p:nvGrpSpPr>
        <p:grpSpPr bwMode="auto">
          <a:xfrm>
            <a:off x="5660837" y="242234"/>
            <a:ext cx="2393950" cy="1214438"/>
            <a:chOff x="3936" y="288"/>
            <a:chExt cx="1508" cy="765"/>
          </a:xfrm>
        </p:grpSpPr>
        <p:pic>
          <p:nvPicPr>
            <p:cNvPr id="517125" name="Picture 5" descr="figure-tlslay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288"/>
              <a:ext cx="1508" cy="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7126" name="Oval 6"/>
            <p:cNvSpPr>
              <a:spLocks noChangeArrowheads="1"/>
            </p:cNvSpPr>
            <p:nvPr/>
          </p:nvSpPr>
          <p:spPr bwMode="auto">
            <a:xfrm>
              <a:off x="4416" y="673"/>
              <a:ext cx="530" cy="19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06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Encryption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2"/>
                </a:solidFill>
              </a:rPr>
              <a:t>Encryption</a:t>
            </a:r>
            <a:r>
              <a:rPr lang="en-US" dirty="0"/>
              <a:t> is performed on compressed and authenticated </a:t>
            </a:r>
            <a:r>
              <a:rPr lang="en-US" dirty="0" smtClean="0"/>
              <a:t>records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2"/>
                </a:solidFill>
              </a:rPr>
              <a:t>Block ciphers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/>
                </a:solidFill>
              </a:rPr>
              <a:t>DES</a:t>
            </a:r>
            <a:r>
              <a:rPr lang="en-US" dirty="0"/>
              <a:t> (40 bits or 56 bits), </a:t>
            </a:r>
            <a:r>
              <a:rPr lang="en-US" dirty="0">
                <a:solidFill>
                  <a:schemeClr val="tx2"/>
                </a:solidFill>
              </a:rPr>
              <a:t>3DES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IDEA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RC2</a:t>
            </a:r>
            <a:r>
              <a:rPr lang="en-US" dirty="0"/>
              <a:t> (40 bits)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tx2"/>
                </a:solidFill>
              </a:rPr>
              <a:t>AES</a:t>
            </a:r>
            <a:r>
              <a:rPr lang="en-US" dirty="0" smtClean="0"/>
              <a:t> </a:t>
            </a:r>
            <a:r>
              <a:rPr lang="en-US" dirty="0"/>
              <a:t>(128 bits or 256 bits) in TLS </a:t>
            </a:r>
            <a:r>
              <a:rPr lang="en-US" dirty="0" smtClean="0"/>
              <a:t>v1.1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2"/>
                </a:solidFill>
              </a:rPr>
              <a:t>Stream ciphers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/>
                </a:solidFill>
              </a:rPr>
              <a:t>NULL, RC4</a:t>
            </a:r>
            <a:r>
              <a:rPr lang="en-US" dirty="0"/>
              <a:t> (40 bits or 128 bits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The client </a:t>
            </a:r>
            <a:r>
              <a:rPr lang="en-US" dirty="0">
                <a:solidFill>
                  <a:schemeClr val="accent2"/>
                </a:solidFill>
              </a:rPr>
              <a:t>should refuse 40-bit</a:t>
            </a:r>
            <a:r>
              <a:rPr lang="en-US" dirty="0"/>
              <a:t> keys if such a cipher is suggested by the server (warning enforced in TLS 1.1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519172" name="Group 4"/>
          <p:cNvGrpSpPr>
            <a:grpSpLocks/>
          </p:cNvGrpSpPr>
          <p:nvPr/>
        </p:nvGrpSpPr>
        <p:grpSpPr bwMode="auto">
          <a:xfrm>
            <a:off x="5660837" y="242234"/>
            <a:ext cx="2393950" cy="1214438"/>
            <a:chOff x="3936" y="288"/>
            <a:chExt cx="1508" cy="765"/>
          </a:xfrm>
        </p:grpSpPr>
        <p:pic>
          <p:nvPicPr>
            <p:cNvPr id="519173" name="Picture 5" descr="figure-tlslay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288"/>
              <a:ext cx="1508" cy="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9174" name="Oval 6"/>
            <p:cNvSpPr>
              <a:spLocks noChangeArrowheads="1"/>
            </p:cNvSpPr>
            <p:nvPr/>
          </p:nvSpPr>
          <p:spPr bwMode="auto">
            <a:xfrm>
              <a:off x="4416" y="673"/>
              <a:ext cx="530" cy="19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64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Handshake in Brief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Negotiation of: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Protocol </a:t>
            </a:r>
            <a:r>
              <a:rPr lang="en-US" dirty="0"/>
              <a:t>version (SSL 3.0, TLS 1.0, TLS 1.1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Algorithms</a:t>
            </a:r>
            <a:r>
              <a:rPr lang="en-US" dirty="0"/>
              <a:t>: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Key exchange (RSA, </a:t>
            </a:r>
            <a:r>
              <a:rPr lang="en-US" dirty="0" err="1"/>
              <a:t>Diffie</a:t>
            </a:r>
            <a:r>
              <a:rPr lang="en-US" dirty="0"/>
              <a:t>-Hellman</a:t>
            </a:r>
            <a:r>
              <a:rPr lang="en-US" dirty="0" smtClean="0"/>
              <a:t>)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/>
              <a:t>Encryption (DES, 3DES, IDEA, RC4, RC2, AES</a:t>
            </a:r>
            <a:r>
              <a:rPr lang="en-US" dirty="0" smtClean="0"/>
              <a:t>)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/>
              <a:t>MAC (HMAC-MD5, HMAC-SHA</a:t>
            </a:r>
            <a:r>
              <a:rPr lang="en-US" dirty="0" smtClean="0"/>
              <a:t>)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/>
              <a:t>The client proposes the desired algorithms in order of preference, the server </a:t>
            </a:r>
            <a:r>
              <a:rPr lang="en-US" dirty="0" smtClean="0"/>
              <a:t>chooses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Optional authentication of the partner using a </a:t>
            </a:r>
            <a:r>
              <a:rPr lang="en-US" dirty="0" smtClean="0"/>
              <a:t>certificate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Messages are not </a:t>
            </a:r>
            <a:r>
              <a:rPr lang="en-US" dirty="0" smtClean="0"/>
              <a:t>encrypted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Last messages authenticate the </a:t>
            </a:r>
            <a:r>
              <a:rPr lang="en-US" dirty="0" smtClean="0"/>
              <a:t>exchange</a:t>
            </a:r>
            <a:endParaRPr lang="en-US" dirty="0"/>
          </a:p>
        </p:txBody>
      </p:sp>
      <p:grpSp>
        <p:nvGrpSpPr>
          <p:cNvPr id="523268" name="Group 4"/>
          <p:cNvGrpSpPr>
            <a:grpSpLocks/>
          </p:cNvGrpSpPr>
          <p:nvPr/>
        </p:nvGrpSpPr>
        <p:grpSpPr bwMode="auto">
          <a:xfrm>
            <a:off x="5581462" y="242234"/>
            <a:ext cx="2473325" cy="1214438"/>
            <a:chOff x="3886" y="288"/>
            <a:chExt cx="1558" cy="765"/>
          </a:xfrm>
        </p:grpSpPr>
        <p:pic>
          <p:nvPicPr>
            <p:cNvPr id="523269" name="Picture 5" descr="figure-tlslay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288"/>
              <a:ext cx="1508" cy="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3270" name="Oval 6"/>
            <p:cNvSpPr>
              <a:spLocks noChangeArrowheads="1"/>
            </p:cNvSpPr>
            <p:nvPr/>
          </p:nvSpPr>
          <p:spPr bwMode="auto">
            <a:xfrm>
              <a:off x="3886" y="506"/>
              <a:ext cx="530" cy="19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63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Handshake Exchanges</a:t>
            </a:r>
          </a:p>
        </p:txBody>
      </p:sp>
      <p:grpSp>
        <p:nvGrpSpPr>
          <p:cNvPr id="525318" name="Group 6"/>
          <p:cNvGrpSpPr>
            <a:grpSpLocks/>
          </p:cNvGrpSpPr>
          <p:nvPr/>
        </p:nvGrpSpPr>
        <p:grpSpPr bwMode="auto">
          <a:xfrm>
            <a:off x="2128838" y="1715697"/>
            <a:ext cx="5434718" cy="4531857"/>
            <a:chOff x="1341" y="1152"/>
            <a:chExt cx="2787" cy="2324"/>
          </a:xfrm>
        </p:grpSpPr>
        <p:grpSp>
          <p:nvGrpSpPr>
            <p:cNvPr id="525319" name="Group 7"/>
            <p:cNvGrpSpPr>
              <a:grpSpLocks/>
            </p:cNvGrpSpPr>
            <p:nvPr/>
          </p:nvGrpSpPr>
          <p:grpSpPr bwMode="auto">
            <a:xfrm>
              <a:off x="1341" y="1152"/>
              <a:ext cx="2781" cy="209"/>
              <a:chOff x="1341" y="1276"/>
              <a:chExt cx="2781" cy="209"/>
            </a:xfrm>
          </p:grpSpPr>
          <p:sp>
            <p:nvSpPr>
              <p:cNvPr id="525320" name="Line 8"/>
              <p:cNvSpPr>
                <a:spLocks noChangeShapeType="1"/>
              </p:cNvSpPr>
              <p:nvPr/>
            </p:nvSpPr>
            <p:spPr bwMode="auto">
              <a:xfrm>
                <a:off x="1341" y="1485"/>
                <a:ext cx="2781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400">
                  <a:latin typeface="Tahoma"/>
                  <a:cs typeface="Tahoma"/>
                </a:endParaRPr>
              </a:p>
            </p:txBody>
          </p:sp>
          <p:sp>
            <p:nvSpPr>
              <p:cNvPr id="525321" name="Text Box 9"/>
              <p:cNvSpPr txBox="1">
                <a:spLocks noChangeArrowheads="1"/>
              </p:cNvSpPr>
              <p:nvPr/>
            </p:nvSpPr>
            <p:spPr bwMode="auto">
              <a:xfrm>
                <a:off x="1392" y="1276"/>
                <a:ext cx="2640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 err="1">
                    <a:solidFill>
                      <a:schemeClr val="accent1"/>
                    </a:solidFill>
                    <a:latin typeface="Tahoma"/>
                    <a:cs typeface="Tahoma"/>
                  </a:rPr>
                  <a:t>Client_Hello</a:t>
                </a:r>
                <a:r>
                  <a:rPr lang="en-US" sz="2000" dirty="0">
                    <a:solidFill>
                      <a:schemeClr val="accent1"/>
                    </a:solidFill>
                    <a:latin typeface="Tahoma"/>
                    <a:cs typeface="Tahoma"/>
                  </a:rPr>
                  <a:t> (crypto, random)</a:t>
                </a:r>
              </a:p>
            </p:txBody>
          </p:sp>
        </p:grpSp>
        <p:grpSp>
          <p:nvGrpSpPr>
            <p:cNvPr id="525322" name="Group 10"/>
            <p:cNvGrpSpPr>
              <a:grpSpLocks/>
            </p:cNvGrpSpPr>
            <p:nvPr/>
          </p:nvGrpSpPr>
          <p:grpSpPr bwMode="auto">
            <a:xfrm>
              <a:off x="1344" y="1488"/>
              <a:ext cx="2784" cy="596"/>
              <a:chOff x="1344" y="1612"/>
              <a:chExt cx="2784" cy="596"/>
            </a:xfrm>
          </p:grpSpPr>
          <p:grpSp>
            <p:nvGrpSpPr>
              <p:cNvPr id="525323" name="Group 11"/>
              <p:cNvGrpSpPr>
                <a:grpSpLocks/>
              </p:cNvGrpSpPr>
              <p:nvPr/>
            </p:nvGrpSpPr>
            <p:grpSpPr bwMode="auto">
              <a:xfrm>
                <a:off x="1347" y="1612"/>
                <a:ext cx="2781" cy="212"/>
                <a:chOff x="1347" y="1612"/>
                <a:chExt cx="2781" cy="212"/>
              </a:xfrm>
            </p:grpSpPr>
            <p:sp>
              <p:nvSpPr>
                <p:cNvPr id="525324" name="Line 12"/>
                <p:cNvSpPr>
                  <a:spLocks noChangeShapeType="1"/>
                </p:cNvSpPr>
                <p:nvPr/>
              </p:nvSpPr>
              <p:spPr bwMode="auto">
                <a:xfrm>
                  <a:off x="1347" y="1821"/>
                  <a:ext cx="2781" cy="3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400">
                    <a:latin typeface="Tahoma"/>
                    <a:cs typeface="Tahoma"/>
                  </a:endParaRPr>
                </a:p>
              </p:txBody>
            </p:sp>
            <p:sp>
              <p:nvSpPr>
                <p:cNvPr id="52532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398" y="1612"/>
                  <a:ext cx="2640" cy="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>
                      <a:solidFill>
                        <a:schemeClr val="tx2"/>
                      </a:solidFill>
                      <a:latin typeface="Tahoma"/>
                      <a:cs typeface="Tahoma"/>
                    </a:rPr>
                    <a:t>Server_Hello (crypto, random)</a:t>
                  </a:r>
                </a:p>
              </p:txBody>
            </p:sp>
          </p:grpSp>
          <p:grpSp>
            <p:nvGrpSpPr>
              <p:cNvPr id="525326" name="Group 14"/>
              <p:cNvGrpSpPr>
                <a:grpSpLocks/>
              </p:cNvGrpSpPr>
              <p:nvPr/>
            </p:nvGrpSpPr>
            <p:grpSpPr bwMode="auto">
              <a:xfrm>
                <a:off x="1344" y="1804"/>
                <a:ext cx="2781" cy="212"/>
                <a:chOff x="1347" y="1612"/>
                <a:chExt cx="2781" cy="212"/>
              </a:xfrm>
            </p:grpSpPr>
            <p:sp>
              <p:nvSpPr>
                <p:cNvPr id="525327" name="Line 15"/>
                <p:cNvSpPr>
                  <a:spLocks noChangeShapeType="1"/>
                </p:cNvSpPr>
                <p:nvPr/>
              </p:nvSpPr>
              <p:spPr bwMode="auto">
                <a:xfrm>
                  <a:off x="1347" y="1821"/>
                  <a:ext cx="2781" cy="3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400">
                    <a:latin typeface="Tahoma"/>
                    <a:cs typeface="Tahoma"/>
                  </a:endParaRPr>
                </a:p>
              </p:txBody>
            </p:sp>
            <p:sp>
              <p:nvSpPr>
                <p:cNvPr id="52532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398" y="1612"/>
                  <a:ext cx="2640" cy="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>
                      <a:solidFill>
                        <a:schemeClr val="tx2"/>
                      </a:solidFill>
                      <a:latin typeface="Tahoma"/>
                      <a:cs typeface="Tahoma"/>
                    </a:rPr>
                    <a:t>Server Certificate</a:t>
                  </a:r>
                </a:p>
              </p:txBody>
            </p:sp>
          </p:grpSp>
          <p:grpSp>
            <p:nvGrpSpPr>
              <p:cNvPr id="525329" name="Group 17"/>
              <p:cNvGrpSpPr>
                <a:grpSpLocks/>
              </p:cNvGrpSpPr>
              <p:nvPr/>
            </p:nvGrpSpPr>
            <p:grpSpPr bwMode="auto">
              <a:xfrm>
                <a:off x="1344" y="1996"/>
                <a:ext cx="2781" cy="212"/>
                <a:chOff x="1347" y="1612"/>
                <a:chExt cx="2781" cy="212"/>
              </a:xfrm>
            </p:grpSpPr>
            <p:sp>
              <p:nvSpPr>
                <p:cNvPr id="525330" name="Line 18"/>
                <p:cNvSpPr>
                  <a:spLocks noChangeShapeType="1"/>
                </p:cNvSpPr>
                <p:nvPr/>
              </p:nvSpPr>
              <p:spPr bwMode="auto">
                <a:xfrm>
                  <a:off x="1347" y="1821"/>
                  <a:ext cx="2781" cy="3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400">
                    <a:latin typeface="Tahoma"/>
                    <a:cs typeface="Tahoma"/>
                  </a:endParaRPr>
                </a:p>
              </p:txBody>
            </p:sp>
            <p:sp>
              <p:nvSpPr>
                <p:cNvPr id="52533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398" y="1612"/>
                  <a:ext cx="2640" cy="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>
                      <a:solidFill>
                        <a:schemeClr val="tx2"/>
                      </a:solidFill>
                      <a:latin typeface="Tahoma"/>
                      <a:cs typeface="Tahoma"/>
                    </a:rPr>
                    <a:t>Server_Hello_Done</a:t>
                  </a:r>
                </a:p>
              </p:txBody>
            </p:sp>
          </p:grpSp>
        </p:grpSp>
        <p:grpSp>
          <p:nvGrpSpPr>
            <p:cNvPr id="525332" name="Group 20"/>
            <p:cNvGrpSpPr>
              <a:grpSpLocks/>
            </p:cNvGrpSpPr>
            <p:nvPr/>
          </p:nvGrpSpPr>
          <p:grpSpPr bwMode="auto">
            <a:xfrm>
              <a:off x="1344" y="2256"/>
              <a:ext cx="2781" cy="593"/>
              <a:chOff x="1344" y="2236"/>
              <a:chExt cx="2781" cy="593"/>
            </a:xfrm>
          </p:grpSpPr>
          <p:grpSp>
            <p:nvGrpSpPr>
              <p:cNvPr id="525333" name="Group 21"/>
              <p:cNvGrpSpPr>
                <a:grpSpLocks/>
              </p:cNvGrpSpPr>
              <p:nvPr/>
            </p:nvGrpSpPr>
            <p:grpSpPr bwMode="auto">
              <a:xfrm>
                <a:off x="1344" y="2236"/>
                <a:ext cx="2781" cy="209"/>
                <a:chOff x="1341" y="1276"/>
                <a:chExt cx="2781" cy="209"/>
              </a:xfrm>
            </p:grpSpPr>
            <p:sp>
              <p:nvSpPr>
                <p:cNvPr id="525334" name="Line 22"/>
                <p:cNvSpPr>
                  <a:spLocks noChangeShapeType="1"/>
                </p:cNvSpPr>
                <p:nvPr/>
              </p:nvSpPr>
              <p:spPr bwMode="auto">
                <a:xfrm>
                  <a:off x="1341" y="1485"/>
                  <a:ext cx="2781" cy="0"/>
                </a:xfrm>
                <a:prstGeom prst="line">
                  <a:avLst/>
                </a:prstGeom>
                <a:noFill/>
                <a:ln w="19050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400">
                    <a:latin typeface="Tahoma"/>
                    <a:cs typeface="Tahoma"/>
                  </a:endParaRPr>
                </a:p>
              </p:txBody>
            </p:sp>
            <p:sp>
              <p:nvSpPr>
                <p:cNvPr id="52533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392" y="1276"/>
                  <a:ext cx="2640" cy="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>
                      <a:solidFill>
                        <a:schemeClr val="accent1"/>
                      </a:solidFill>
                      <a:latin typeface="Tahoma"/>
                      <a:cs typeface="Tahoma"/>
                    </a:rPr>
                    <a:t>Client_Key_Exchange</a:t>
                  </a:r>
                </a:p>
              </p:txBody>
            </p:sp>
          </p:grpSp>
          <p:grpSp>
            <p:nvGrpSpPr>
              <p:cNvPr id="525336" name="Group 24"/>
              <p:cNvGrpSpPr>
                <a:grpSpLocks/>
              </p:cNvGrpSpPr>
              <p:nvPr/>
            </p:nvGrpSpPr>
            <p:grpSpPr bwMode="auto">
              <a:xfrm>
                <a:off x="1344" y="2428"/>
                <a:ext cx="2781" cy="209"/>
                <a:chOff x="1341" y="1276"/>
                <a:chExt cx="2781" cy="209"/>
              </a:xfrm>
            </p:grpSpPr>
            <p:sp>
              <p:nvSpPr>
                <p:cNvPr id="525337" name="Line 25"/>
                <p:cNvSpPr>
                  <a:spLocks noChangeShapeType="1"/>
                </p:cNvSpPr>
                <p:nvPr/>
              </p:nvSpPr>
              <p:spPr bwMode="auto">
                <a:xfrm>
                  <a:off x="1341" y="1485"/>
                  <a:ext cx="2781" cy="0"/>
                </a:xfrm>
                <a:prstGeom prst="line">
                  <a:avLst/>
                </a:prstGeom>
                <a:noFill/>
                <a:ln w="19050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400">
                    <a:latin typeface="Tahoma"/>
                    <a:cs typeface="Tahoma"/>
                  </a:endParaRPr>
                </a:p>
              </p:txBody>
            </p:sp>
            <p:sp>
              <p:nvSpPr>
                <p:cNvPr id="52533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392" y="1276"/>
                  <a:ext cx="2640" cy="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>
                      <a:solidFill>
                        <a:schemeClr val="accent1"/>
                      </a:solidFill>
                      <a:latin typeface="Tahoma"/>
                      <a:cs typeface="Tahoma"/>
                    </a:rPr>
                    <a:t>Change_Cipher_Spec</a:t>
                  </a:r>
                </a:p>
              </p:txBody>
            </p:sp>
          </p:grpSp>
          <p:grpSp>
            <p:nvGrpSpPr>
              <p:cNvPr id="525339" name="Group 27"/>
              <p:cNvGrpSpPr>
                <a:grpSpLocks/>
              </p:cNvGrpSpPr>
              <p:nvPr/>
            </p:nvGrpSpPr>
            <p:grpSpPr bwMode="auto">
              <a:xfrm>
                <a:off x="1344" y="2620"/>
                <a:ext cx="2781" cy="209"/>
                <a:chOff x="1341" y="1276"/>
                <a:chExt cx="2781" cy="209"/>
              </a:xfrm>
            </p:grpSpPr>
            <p:sp>
              <p:nvSpPr>
                <p:cNvPr id="525340" name="Line 28"/>
                <p:cNvSpPr>
                  <a:spLocks noChangeShapeType="1"/>
                </p:cNvSpPr>
                <p:nvPr/>
              </p:nvSpPr>
              <p:spPr bwMode="auto">
                <a:xfrm>
                  <a:off x="1341" y="1485"/>
                  <a:ext cx="2781" cy="0"/>
                </a:xfrm>
                <a:prstGeom prst="line">
                  <a:avLst/>
                </a:prstGeom>
                <a:noFill/>
                <a:ln w="19050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400">
                    <a:latin typeface="Tahoma"/>
                    <a:cs typeface="Tahoma"/>
                  </a:endParaRPr>
                </a:p>
              </p:txBody>
            </p:sp>
            <p:sp>
              <p:nvSpPr>
                <p:cNvPr id="52534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392" y="1276"/>
                  <a:ext cx="2640" cy="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>
                      <a:solidFill>
                        <a:schemeClr val="accent1"/>
                      </a:solidFill>
                      <a:latin typeface="Tahoma"/>
                      <a:cs typeface="Tahoma"/>
                    </a:rPr>
                    <a:t>Handshake_Finished</a:t>
                  </a:r>
                </a:p>
              </p:txBody>
            </p:sp>
          </p:grpSp>
        </p:grpSp>
        <p:grpSp>
          <p:nvGrpSpPr>
            <p:cNvPr id="525342" name="Group 30"/>
            <p:cNvGrpSpPr>
              <a:grpSpLocks/>
            </p:cNvGrpSpPr>
            <p:nvPr/>
          </p:nvGrpSpPr>
          <p:grpSpPr bwMode="auto">
            <a:xfrm>
              <a:off x="1344" y="3024"/>
              <a:ext cx="2781" cy="452"/>
              <a:chOff x="1344" y="2812"/>
              <a:chExt cx="2781" cy="452"/>
            </a:xfrm>
          </p:grpSpPr>
          <p:grpSp>
            <p:nvGrpSpPr>
              <p:cNvPr id="525343" name="Group 31"/>
              <p:cNvGrpSpPr>
                <a:grpSpLocks/>
              </p:cNvGrpSpPr>
              <p:nvPr/>
            </p:nvGrpSpPr>
            <p:grpSpPr bwMode="auto">
              <a:xfrm>
                <a:off x="1344" y="2812"/>
                <a:ext cx="2781" cy="212"/>
                <a:chOff x="1347" y="1612"/>
                <a:chExt cx="2781" cy="212"/>
              </a:xfrm>
            </p:grpSpPr>
            <p:sp>
              <p:nvSpPr>
                <p:cNvPr id="525344" name="Line 32"/>
                <p:cNvSpPr>
                  <a:spLocks noChangeShapeType="1"/>
                </p:cNvSpPr>
                <p:nvPr/>
              </p:nvSpPr>
              <p:spPr bwMode="auto">
                <a:xfrm>
                  <a:off x="1347" y="1821"/>
                  <a:ext cx="2781" cy="3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400">
                    <a:latin typeface="Tahoma"/>
                    <a:cs typeface="Tahoma"/>
                  </a:endParaRPr>
                </a:p>
              </p:txBody>
            </p:sp>
            <p:sp>
              <p:nvSpPr>
                <p:cNvPr id="52534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398" y="1612"/>
                  <a:ext cx="2640" cy="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>
                      <a:solidFill>
                        <a:schemeClr val="tx2"/>
                      </a:solidFill>
                      <a:latin typeface="Tahoma"/>
                      <a:cs typeface="Tahoma"/>
                    </a:rPr>
                    <a:t>Change_Cipher_Spec</a:t>
                  </a:r>
                </a:p>
              </p:txBody>
            </p:sp>
          </p:grpSp>
          <p:grpSp>
            <p:nvGrpSpPr>
              <p:cNvPr id="525346" name="Group 34"/>
              <p:cNvGrpSpPr>
                <a:grpSpLocks/>
              </p:cNvGrpSpPr>
              <p:nvPr/>
            </p:nvGrpSpPr>
            <p:grpSpPr bwMode="auto">
              <a:xfrm>
                <a:off x="1344" y="3052"/>
                <a:ext cx="2781" cy="212"/>
                <a:chOff x="1347" y="1612"/>
                <a:chExt cx="2781" cy="212"/>
              </a:xfrm>
            </p:grpSpPr>
            <p:sp>
              <p:nvSpPr>
                <p:cNvPr id="525347" name="Line 35"/>
                <p:cNvSpPr>
                  <a:spLocks noChangeShapeType="1"/>
                </p:cNvSpPr>
                <p:nvPr/>
              </p:nvSpPr>
              <p:spPr bwMode="auto">
                <a:xfrm>
                  <a:off x="1347" y="1821"/>
                  <a:ext cx="2781" cy="3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400">
                    <a:latin typeface="Tahoma"/>
                    <a:cs typeface="Tahoma"/>
                  </a:endParaRPr>
                </a:p>
              </p:txBody>
            </p:sp>
            <p:sp>
              <p:nvSpPr>
                <p:cNvPr id="52534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398" y="1612"/>
                  <a:ext cx="2640" cy="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>
                      <a:solidFill>
                        <a:schemeClr val="tx2"/>
                      </a:solidFill>
                      <a:latin typeface="Tahoma"/>
                      <a:cs typeface="Tahoma"/>
                    </a:rPr>
                    <a:t>Handshake_Finished</a:t>
                  </a:r>
                </a:p>
              </p:txBody>
            </p:sp>
          </p:grp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47</a:t>
            </a:fld>
            <a:endParaRPr lang="en-US"/>
          </a:p>
        </p:txBody>
      </p:sp>
      <p:grpSp>
        <p:nvGrpSpPr>
          <p:cNvPr id="40" name="Group 4"/>
          <p:cNvGrpSpPr>
            <a:grpSpLocks/>
          </p:cNvGrpSpPr>
          <p:nvPr/>
        </p:nvGrpSpPr>
        <p:grpSpPr bwMode="auto">
          <a:xfrm>
            <a:off x="5581462" y="242234"/>
            <a:ext cx="2473325" cy="1214438"/>
            <a:chOff x="3886" y="288"/>
            <a:chExt cx="1558" cy="765"/>
          </a:xfrm>
        </p:grpSpPr>
        <p:pic>
          <p:nvPicPr>
            <p:cNvPr id="41" name="Picture 5" descr="figure-tlslay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288"/>
              <a:ext cx="1508" cy="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Oval 6"/>
            <p:cNvSpPr>
              <a:spLocks noChangeArrowheads="1"/>
            </p:cNvSpPr>
            <p:nvPr/>
          </p:nvSpPr>
          <p:spPr bwMode="auto">
            <a:xfrm>
              <a:off x="3886" y="506"/>
              <a:ext cx="530" cy="19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1660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Client_Hello Content</a:t>
            </a:r>
          </a:p>
        </p:txBody>
      </p:sp>
      <p:sp>
        <p:nvSpPr>
          <p:cNvPr id="5273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Goal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Used by the client to initiate SSL </a:t>
            </a:r>
            <a:r>
              <a:rPr lang="en-US" dirty="0" smtClean="0"/>
              <a:t>session</a:t>
            </a:r>
            <a:endParaRPr lang="en-US" dirty="0"/>
          </a:p>
          <a:p>
            <a:pPr lvl="1"/>
            <a:r>
              <a:rPr lang="en-US" dirty="0"/>
              <a:t>Sent in </a:t>
            </a:r>
            <a:r>
              <a:rPr lang="en-US" dirty="0" smtClean="0"/>
              <a:t>clear </a:t>
            </a:r>
            <a:r>
              <a:rPr lang="en-US" dirty="0"/>
              <a:t>without </a:t>
            </a:r>
            <a:r>
              <a:rPr lang="en-US" dirty="0" smtClean="0"/>
              <a:t>signature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Content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Protocol </a:t>
            </a:r>
            <a:r>
              <a:rPr lang="en-US" dirty="0" smtClean="0"/>
              <a:t>Version</a:t>
            </a:r>
            <a:endParaRPr lang="en-US" dirty="0"/>
          </a:p>
          <a:p>
            <a:pPr lvl="1"/>
            <a:r>
              <a:rPr lang="en-US" dirty="0"/>
              <a:t>32 bytes long </a:t>
            </a:r>
            <a:r>
              <a:rPr lang="en-US" dirty="0">
                <a:solidFill>
                  <a:srgbClr val="FF0000"/>
                </a:solidFill>
              </a:rPr>
              <a:t>random 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  <a:endParaRPr lang="en-US" dirty="0"/>
          </a:p>
          <a:p>
            <a:pPr lvl="1"/>
            <a:r>
              <a:rPr lang="en-US" dirty="0"/>
              <a:t>Composed of two parts:</a:t>
            </a:r>
          </a:p>
          <a:p>
            <a:pPr lvl="2"/>
            <a:r>
              <a:rPr lang="en-US" dirty="0"/>
              <a:t>4 bytes Unix </a:t>
            </a:r>
            <a:r>
              <a:rPr lang="en-US" dirty="0" smtClean="0"/>
              <a:t>timestamp </a:t>
            </a:r>
            <a:r>
              <a:rPr lang="en-US" dirty="0"/>
              <a:t>(number of seconds since 01/01/1970)</a:t>
            </a:r>
          </a:p>
          <a:p>
            <a:pPr lvl="2"/>
            <a:r>
              <a:rPr lang="en-US" dirty="0"/>
              <a:t>28 bytes random number</a:t>
            </a:r>
          </a:p>
          <a:p>
            <a:pPr lvl="1"/>
            <a:r>
              <a:rPr lang="en-US" dirty="0"/>
              <a:t>Optional Session </a:t>
            </a:r>
            <a:r>
              <a:rPr lang="en-US" dirty="0" smtClean="0"/>
              <a:t>Identifier</a:t>
            </a:r>
            <a:endParaRPr lang="en-US" dirty="0"/>
          </a:p>
          <a:p>
            <a:pPr lvl="2"/>
            <a:r>
              <a:rPr lang="en-US" dirty="0"/>
              <a:t>Each SSL session has an identifier which can be used later to restart a </a:t>
            </a:r>
            <a:r>
              <a:rPr lang="en-US" dirty="0" smtClean="0"/>
              <a:t>session</a:t>
            </a:r>
            <a:endParaRPr lang="en-US" dirty="0"/>
          </a:p>
          <a:p>
            <a:pPr lvl="1"/>
            <a:r>
              <a:rPr lang="en-US" dirty="0"/>
              <a:t>List of </a:t>
            </a:r>
            <a:r>
              <a:rPr lang="en-US" dirty="0">
                <a:solidFill>
                  <a:srgbClr val="FF0000"/>
                </a:solidFill>
              </a:rPr>
              <a:t>supported </a:t>
            </a:r>
            <a:r>
              <a:rPr lang="en-US" dirty="0" smtClean="0">
                <a:solidFill>
                  <a:srgbClr val="FF0000"/>
                </a:solidFill>
              </a:rPr>
              <a:t>Ciphers</a:t>
            </a:r>
            <a:endParaRPr lang="en-US" dirty="0"/>
          </a:p>
          <a:p>
            <a:pPr lvl="1"/>
            <a:r>
              <a:rPr lang="en-US" dirty="0"/>
              <a:t>List of supported Compression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48</a:t>
            </a:fld>
            <a:endParaRPr lang="en-US"/>
          </a:p>
        </p:txBody>
      </p:sp>
      <p:grpSp>
        <p:nvGrpSpPr>
          <p:cNvPr id="36" name="Group 4"/>
          <p:cNvGrpSpPr>
            <a:grpSpLocks/>
          </p:cNvGrpSpPr>
          <p:nvPr/>
        </p:nvGrpSpPr>
        <p:grpSpPr bwMode="auto">
          <a:xfrm>
            <a:off x="5581462" y="242234"/>
            <a:ext cx="2473325" cy="1214438"/>
            <a:chOff x="3886" y="288"/>
            <a:chExt cx="1558" cy="765"/>
          </a:xfrm>
        </p:grpSpPr>
        <p:pic>
          <p:nvPicPr>
            <p:cNvPr id="37" name="Picture 5" descr="figure-tlslay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288"/>
              <a:ext cx="1508" cy="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3886" y="506"/>
              <a:ext cx="530" cy="19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705600" y="2414625"/>
            <a:ext cx="2286000" cy="1512888"/>
            <a:chOff x="6705600" y="5105400"/>
            <a:chExt cx="2286000" cy="1512888"/>
          </a:xfrm>
        </p:grpSpPr>
        <p:sp>
          <p:nvSpPr>
            <p:cNvPr id="40" name="Rectangle 2"/>
            <p:cNvSpPr>
              <a:spLocks noChangeArrowheads="1"/>
            </p:cNvSpPr>
            <p:nvPr/>
          </p:nvSpPr>
          <p:spPr bwMode="auto">
            <a:xfrm>
              <a:off x="6705600" y="5105400"/>
              <a:ext cx="2286000" cy="1447800"/>
            </a:xfrm>
            <a:prstGeom prst="rect">
              <a:avLst/>
            </a:prstGeom>
            <a:solidFill>
              <a:srgbClr val="FFEC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8"/>
            <p:cNvSpPr>
              <a:spLocks noChangeShapeType="1"/>
            </p:cNvSpPr>
            <p:nvPr/>
          </p:nvSpPr>
          <p:spPr bwMode="auto">
            <a:xfrm>
              <a:off x="6781800" y="5221288"/>
              <a:ext cx="213360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6821488" y="5105400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accent1"/>
                </a:solidFill>
              </a:endParaRPr>
            </a:p>
          </p:txBody>
        </p:sp>
        <p:grpSp>
          <p:nvGrpSpPr>
            <p:cNvPr id="43" name="Group 10"/>
            <p:cNvGrpSpPr>
              <a:grpSpLocks/>
            </p:cNvGrpSpPr>
            <p:nvPr/>
          </p:nvGrpSpPr>
          <p:grpSpPr bwMode="auto">
            <a:xfrm>
              <a:off x="6784975" y="5292725"/>
              <a:ext cx="2135188" cy="336550"/>
              <a:chOff x="1347" y="1612"/>
              <a:chExt cx="2781" cy="604"/>
            </a:xfrm>
          </p:grpSpPr>
          <p:sp>
            <p:nvSpPr>
              <p:cNvPr id="63" name="Line 11"/>
              <p:cNvSpPr>
                <a:spLocks noChangeShapeType="1"/>
              </p:cNvSpPr>
              <p:nvPr/>
            </p:nvSpPr>
            <p:spPr bwMode="auto">
              <a:xfrm>
                <a:off x="1347" y="1821"/>
                <a:ext cx="2781" cy="3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Text Box 12"/>
              <p:cNvSpPr txBox="1">
                <a:spLocks noChangeArrowheads="1"/>
              </p:cNvSpPr>
              <p:nvPr/>
            </p:nvSpPr>
            <p:spPr bwMode="auto">
              <a:xfrm>
                <a:off x="1399" y="1612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44" name="Group 13"/>
            <p:cNvGrpSpPr>
              <a:grpSpLocks/>
            </p:cNvGrpSpPr>
            <p:nvPr/>
          </p:nvGrpSpPr>
          <p:grpSpPr bwMode="auto">
            <a:xfrm>
              <a:off x="6783388" y="5399088"/>
              <a:ext cx="2135187" cy="334962"/>
              <a:chOff x="1347" y="1612"/>
              <a:chExt cx="2781" cy="599"/>
            </a:xfrm>
          </p:grpSpPr>
          <p:sp>
            <p:nvSpPr>
              <p:cNvPr id="61" name="Line 14"/>
              <p:cNvSpPr>
                <a:spLocks noChangeShapeType="1"/>
              </p:cNvSpPr>
              <p:nvPr/>
            </p:nvSpPr>
            <p:spPr bwMode="auto">
              <a:xfrm>
                <a:off x="1347" y="1821"/>
                <a:ext cx="2781" cy="3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Text Box 15"/>
              <p:cNvSpPr txBox="1">
                <a:spLocks noChangeArrowheads="1"/>
              </p:cNvSpPr>
              <p:nvPr/>
            </p:nvSpPr>
            <p:spPr bwMode="auto">
              <a:xfrm>
                <a:off x="1399" y="1612"/>
                <a:ext cx="2638" cy="5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45" name="Group 16"/>
            <p:cNvGrpSpPr>
              <a:grpSpLocks/>
            </p:cNvGrpSpPr>
            <p:nvPr/>
          </p:nvGrpSpPr>
          <p:grpSpPr bwMode="auto">
            <a:xfrm>
              <a:off x="6783388" y="5507038"/>
              <a:ext cx="2135187" cy="336550"/>
              <a:chOff x="1347" y="1612"/>
              <a:chExt cx="2781" cy="604"/>
            </a:xfrm>
          </p:grpSpPr>
          <p:sp>
            <p:nvSpPr>
              <p:cNvPr id="59" name="Line 17"/>
              <p:cNvSpPr>
                <a:spLocks noChangeShapeType="1"/>
              </p:cNvSpPr>
              <p:nvPr/>
            </p:nvSpPr>
            <p:spPr bwMode="auto">
              <a:xfrm>
                <a:off x="1347" y="1821"/>
                <a:ext cx="2781" cy="3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Text Box 18"/>
              <p:cNvSpPr txBox="1">
                <a:spLocks noChangeArrowheads="1"/>
              </p:cNvSpPr>
              <p:nvPr/>
            </p:nvSpPr>
            <p:spPr bwMode="auto">
              <a:xfrm>
                <a:off x="1399" y="1612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46" name="Group 19"/>
            <p:cNvGrpSpPr>
              <a:grpSpLocks/>
            </p:cNvGrpSpPr>
            <p:nvPr/>
          </p:nvGrpSpPr>
          <p:grpSpPr bwMode="auto">
            <a:xfrm>
              <a:off x="6783388" y="5722938"/>
              <a:ext cx="2135187" cy="336550"/>
              <a:chOff x="1341" y="1279"/>
              <a:chExt cx="2781" cy="604"/>
            </a:xfrm>
          </p:grpSpPr>
          <p:sp>
            <p:nvSpPr>
              <p:cNvPr id="57" name="Line 20"/>
              <p:cNvSpPr>
                <a:spLocks noChangeShapeType="1"/>
              </p:cNvSpPr>
              <p:nvPr/>
            </p:nvSpPr>
            <p:spPr bwMode="auto">
              <a:xfrm>
                <a:off x="1341" y="1485"/>
                <a:ext cx="2781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Text Box 21"/>
              <p:cNvSpPr txBox="1">
                <a:spLocks noChangeArrowheads="1"/>
              </p:cNvSpPr>
              <p:nvPr/>
            </p:nvSpPr>
            <p:spPr bwMode="auto">
              <a:xfrm>
                <a:off x="1393" y="1279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7" name="Group 22"/>
            <p:cNvGrpSpPr>
              <a:grpSpLocks/>
            </p:cNvGrpSpPr>
            <p:nvPr/>
          </p:nvGrpSpPr>
          <p:grpSpPr bwMode="auto">
            <a:xfrm>
              <a:off x="6783388" y="5827713"/>
              <a:ext cx="2135187" cy="336550"/>
              <a:chOff x="1341" y="1276"/>
              <a:chExt cx="2781" cy="605"/>
            </a:xfrm>
          </p:grpSpPr>
          <p:sp>
            <p:nvSpPr>
              <p:cNvPr id="55" name="Line 23"/>
              <p:cNvSpPr>
                <a:spLocks noChangeShapeType="1"/>
              </p:cNvSpPr>
              <p:nvPr/>
            </p:nvSpPr>
            <p:spPr bwMode="auto">
              <a:xfrm>
                <a:off x="1341" y="1485"/>
                <a:ext cx="2781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24"/>
              <p:cNvSpPr txBox="1">
                <a:spLocks noChangeArrowheads="1"/>
              </p:cNvSpPr>
              <p:nvPr/>
            </p:nvSpPr>
            <p:spPr bwMode="auto">
              <a:xfrm>
                <a:off x="1393" y="1276"/>
                <a:ext cx="2638" cy="6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8" name="Group 25"/>
            <p:cNvGrpSpPr>
              <a:grpSpLocks/>
            </p:cNvGrpSpPr>
            <p:nvPr/>
          </p:nvGrpSpPr>
          <p:grpSpPr bwMode="auto">
            <a:xfrm>
              <a:off x="6783388" y="5934075"/>
              <a:ext cx="2135187" cy="336550"/>
              <a:chOff x="1341" y="1276"/>
              <a:chExt cx="2781" cy="604"/>
            </a:xfrm>
          </p:grpSpPr>
          <p:sp>
            <p:nvSpPr>
              <p:cNvPr id="53" name="Line 26"/>
              <p:cNvSpPr>
                <a:spLocks noChangeShapeType="1"/>
              </p:cNvSpPr>
              <p:nvPr/>
            </p:nvSpPr>
            <p:spPr bwMode="auto">
              <a:xfrm>
                <a:off x="1341" y="1485"/>
                <a:ext cx="2781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Text Box 27"/>
              <p:cNvSpPr txBox="1">
                <a:spLocks noChangeArrowheads="1"/>
              </p:cNvSpPr>
              <p:nvPr/>
            </p:nvSpPr>
            <p:spPr bwMode="auto">
              <a:xfrm>
                <a:off x="1393" y="1276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9" name="Line 28"/>
            <p:cNvSpPr>
              <a:spLocks noChangeShapeType="1"/>
            </p:cNvSpPr>
            <p:nvPr/>
          </p:nvSpPr>
          <p:spPr bwMode="auto">
            <a:xfrm>
              <a:off x="6783388" y="6264275"/>
              <a:ext cx="2135187" cy="15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 Box 29"/>
            <p:cNvSpPr txBox="1">
              <a:spLocks noChangeArrowheads="1"/>
            </p:cNvSpPr>
            <p:nvPr/>
          </p:nvSpPr>
          <p:spPr bwMode="auto">
            <a:xfrm>
              <a:off x="6823075" y="6148388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tx2"/>
                </a:solidFill>
              </a:endParaRPr>
            </a:p>
          </p:txBody>
        </p:sp>
        <p:sp>
          <p:nvSpPr>
            <p:cNvPr id="51" name="Line 30"/>
            <p:cNvSpPr>
              <a:spLocks noChangeShapeType="1"/>
            </p:cNvSpPr>
            <p:nvPr/>
          </p:nvSpPr>
          <p:spPr bwMode="auto">
            <a:xfrm>
              <a:off x="6783388" y="6397625"/>
              <a:ext cx="2135187" cy="31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Text Box 31"/>
            <p:cNvSpPr txBox="1">
              <a:spLocks noChangeArrowheads="1"/>
            </p:cNvSpPr>
            <p:nvPr/>
          </p:nvSpPr>
          <p:spPr bwMode="auto">
            <a:xfrm>
              <a:off x="6823075" y="6281738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64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Client_Hello Crypto</a:t>
            </a:r>
          </a:p>
        </p:txBody>
      </p:sp>
      <p:sp>
        <p:nvSpPr>
          <p:cNvPr id="5294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supported cryptographic </a:t>
            </a:r>
            <a:r>
              <a:rPr lang="en-US" dirty="0" smtClean="0"/>
              <a:t>algorithms</a:t>
            </a:r>
            <a:endParaRPr lang="en-US" dirty="0"/>
          </a:p>
          <a:p>
            <a:pPr lvl="1"/>
            <a:r>
              <a:rPr lang="en-US" dirty="0"/>
              <a:t>Authentication + key exchange + cipher + </a:t>
            </a:r>
            <a:r>
              <a:rPr lang="en-US" dirty="0" smtClean="0"/>
              <a:t>hash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Authentication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RSA or </a:t>
            </a:r>
            <a:r>
              <a:rPr lang="en-US" dirty="0" smtClean="0"/>
              <a:t>DSS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Key </a:t>
            </a:r>
            <a:r>
              <a:rPr lang="en-US" dirty="0" smtClean="0">
                <a:solidFill>
                  <a:srgbClr val="FF0000"/>
                </a:solidFill>
              </a:rPr>
              <a:t>Exchange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RSA, </a:t>
            </a:r>
            <a:r>
              <a:rPr lang="en-US" dirty="0" err="1"/>
              <a:t>Diffie</a:t>
            </a:r>
            <a:r>
              <a:rPr lang="en-US" dirty="0"/>
              <a:t> </a:t>
            </a:r>
            <a:r>
              <a:rPr lang="en-US" dirty="0" smtClean="0"/>
              <a:t>Hellman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Encryption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Hash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9437" name="Text Box 29"/>
          <p:cNvSpPr txBox="1">
            <a:spLocks noChangeArrowheads="1"/>
          </p:cNvSpPr>
          <p:nvPr/>
        </p:nvSpPr>
        <p:spPr bwMode="auto">
          <a:xfrm>
            <a:off x="6823075" y="6281738"/>
            <a:ext cx="2025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49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6705600" y="2414625"/>
            <a:ext cx="2286000" cy="1512888"/>
            <a:chOff x="6705600" y="5105400"/>
            <a:chExt cx="2286000" cy="1512888"/>
          </a:xfrm>
        </p:grpSpPr>
        <p:sp>
          <p:nvSpPr>
            <p:cNvPr id="34" name="Rectangle 2"/>
            <p:cNvSpPr>
              <a:spLocks noChangeArrowheads="1"/>
            </p:cNvSpPr>
            <p:nvPr/>
          </p:nvSpPr>
          <p:spPr bwMode="auto">
            <a:xfrm>
              <a:off x="6705600" y="5105400"/>
              <a:ext cx="2286000" cy="1447800"/>
            </a:xfrm>
            <a:prstGeom prst="rect">
              <a:avLst/>
            </a:prstGeom>
            <a:solidFill>
              <a:srgbClr val="FFEC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8"/>
            <p:cNvSpPr>
              <a:spLocks noChangeShapeType="1"/>
            </p:cNvSpPr>
            <p:nvPr/>
          </p:nvSpPr>
          <p:spPr bwMode="auto">
            <a:xfrm>
              <a:off x="6781800" y="5221288"/>
              <a:ext cx="213360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6821488" y="5105400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accent1"/>
                </a:solidFill>
              </a:endParaRPr>
            </a:p>
          </p:txBody>
        </p:sp>
        <p:grpSp>
          <p:nvGrpSpPr>
            <p:cNvPr id="37" name="Group 10"/>
            <p:cNvGrpSpPr>
              <a:grpSpLocks/>
            </p:cNvGrpSpPr>
            <p:nvPr/>
          </p:nvGrpSpPr>
          <p:grpSpPr bwMode="auto">
            <a:xfrm>
              <a:off x="6784975" y="5292725"/>
              <a:ext cx="2135188" cy="336550"/>
              <a:chOff x="1347" y="1612"/>
              <a:chExt cx="2781" cy="604"/>
            </a:xfrm>
          </p:grpSpPr>
          <p:sp>
            <p:nvSpPr>
              <p:cNvPr id="57" name="Line 11"/>
              <p:cNvSpPr>
                <a:spLocks noChangeShapeType="1"/>
              </p:cNvSpPr>
              <p:nvPr/>
            </p:nvSpPr>
            <p:spPr bwMode="auto">
              <a:xfrm>
                <a:off x="1347" y="1821"/>
                <a:ext cx="2781" cy="3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Text Box 12"/>
              <p:cNvSpPr txBox="1">
                <a:spLocks noChangeArrowheads="1"/>
              </p:cNvSpPr>
              <p:nvPr/>
            </p:nvSpPr>
            <p:spPr bwMode="auto">
              <a:xfrm>
                <a:off x="1399" y="1612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38" name="Group 13"/>
            <p:cNvGrpSpPr>
              <a:grpSpLocks/>
            </p:cNvGrpSpPr>
            <p:nvPr/>
          </p:nvGrpSpPr>
          <p:grpSpPr bwMode="auto">
            <a:xfrm>
              <a:off x="6783388" y="5399088"/>
              <a:ext cx="2135187" cy="334962"/>
              <a:chOff x="1347" y="1612"/>
              <a:chExt cx="2781" cy="599"/>
            </a:xfrm>
          </p:grpSpPr>
          <p:sp>
            <p:nvSpPr>
              <p:cNvPr id="55" name="Line 14"/>
              <p:cNvSpPr>
                <a:spLocks noChangeShapeType="1"/>
              </p:cNvSpPr>
              <p:nvPr/>
            </p:nvSpPr>
            <p:spPr bwMode="auto">
              <a:xfrm>
                <a:off x="1347" y="1821"/>
                <a:ext cx="2781" cy="3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15"/>
              <p:cNvSpPr txBox="1">
                <a:spLocks noChangeArrowheads="1"/>
              </p:cNvSpPr>
              <p:nvPr/>
            </p:nvSpPr>
            <p:spPr bwMode="auto">
              <a:xfrm>
                <a:off x="1399" y="1612"/>
                <a:ext cx="2638" cy="5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39" name="Group 16"/>
            <p:cNvGrpSpPr>
              <a:grpSpLocks/>
            </p:cNvGrpSpPr>
            <p:nvPr/>
          </p:nvGrpSpPr>
          <p:grpSpPr bwMode="auto">
            <a:xfrm>
              <a:off x="6783388" y="5507038"/>
              <a:ext cx="2135187" cy="336550"/>
              <a:chOff x="1347" y="1612"/>
              <a:chExt cx="2781" cy="604"/>
            </a:xfrm>
          </p:grpSpPr>
          <p:sp>
            <p:nvSpPr>
              <p:cNvPr id="53" name="Line 17"/>
              <p:cNvSpPr>
                <a:spLocks noChangeShapeType="1"/>
              </p:cNvSpPr>
              <p:nvPr/>
            </p:nvSpPr>
            <p:spPr bwMode="auto">
              <a:xfrm>
                <a:off x="1347" y="1821"/>
                <a:ext cx="2781" cy="3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Text Box 18"/>
              <p:cNvSpPr txBox="1">
                <a:spLocks noChangeArrowheads="1"/>
              </p:cNvSpPr>
              <p:nvPr/>
            </p:nvSpPr>
            <p:spPr bwMode="auto">
              <a:xfrm>
                <a:off x="1399" y="1612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40" name="Group 19"/>
            <p:cNvGrpSpPr>
              <a:grpSpLocks/>
            </p:cNvGrpSpPr>
            <p:nvPr/>
          </p:nvGrpSpPr>
          <p:grpSpPr bwMode="auto">
            <a:xfrm>
              <a:off x="6783388" y="5722938"/>
              <a:ext cx="2135187" cy="336550"/>
              <a:chOff x="1341" y="1279"/>
              <a:chExt cx="2781" cy="604"/>
            </a:xfrm>
          </p:grpSpPr>
          <p:sp>
            <p:nvSpPr>
              <p:cNvPr id="51" name="Line 20"/>
              <p:cNvSpPr>
                <a:spLocks noChangeShapeType="1"/>
              </p:cNvSpPr>
              <p:nvPr/>
            </p:nvSpPr>
            <p:spPr bwMode="auto">
              <a:xfrm>
                <a:off x="1341" y="1485"/>
                <a:ext cx="2781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Text Box 21"/>
              <p:cNvSpPr txBox="1">
                <a:spLocks noChangeArrowheads="1"/>
              </p:cNvSpPr>
              <p:nvPr/>
            </p:nvSpPr>
            <p:spPr bwMode="auto">
              <a:xfrm>
                <a:off x="1393" y="1279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1" name="Group 22"/>
            <p:cNvGrpSpPr>
              <a:grpSpLocks/>
            </p:cNvGrpSpPr>
            <p:nvPr/>
          </p:nvGrpSpPr>
          <p:grpSpPr bwMode="auto">
            <a:xfrm>
              <a:off x="6783388" y="5827713"/>
              <a:ext cx="2135187" cy="336550"/>
              <a:chOff x="1341" y="1276"/>
              <a:chExt cx="2781" cy="605"/>
            </a:xfrm>
          </p:grpSpPr>
          <p:sp>
            <p:nvSpPr>
              <p:cNvPr id="49" name="Line 23"/>
              <p:cNvSpPr>
                <a:spLocks noChangeShapeType="1"/>
              </p:cNvSpPr>
              <p:nvPr/>
            </p:nvSpPr>
            <p:spPr bwMode="auto">
              <a:xfrm>
                <a:off x="1341" y="1485"/>
                <a:ext cx="2781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Text Box 24"/>
              <p:cNvSpPr txBox="1">
                <a:spLocks noChangeArrowheads="1"/>
              </p:cNvSpPr>
              <p:nvPr/>
            </p:nvSpPr>
            <p:spPr bwMode="auto">
              <a:xfrm>
                <a:off x="1393" y="1276"/>
                <a:ext cx="2638" cy="6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2" name="Group 25"/>
            <p:cNvGrpSpPr>
              <a:grpSpLocks/>
            </p:cNvGrpSpPr>
            <p:nvPr/>
          </p:nvGrpSpPr>
          <p:grpSpPr bwMode="auto">
            <a:xfrm>
              <a:off x="6783388" y="5934075"/>
              <a:ext cx="2135187" cy="336550"/>
              <a:chOff x="1341" y="1276"/>
              <a:chExt cx="2781" cy="604"/>
            </a:xfrm>
          </p:grpSpPr>
          <p:sp>
            <p:nvSpPr>
              <p:cNvPr id="47" name="Line 26"/>
              <p:cNvSpPr>
                <a:spLocks noChangeShapeType="1"/>
              </p:cNvSpPr>
              <p:nvPr/>
            </p:nvSpPr>
            <p:spPr bwMode="auto">
              <a:xfrm>
                <a:off x="1341" y="1485"/>
                <a:ext cx="2781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Text Box 27"/>
              <p:cNvSpPr txBox="1">
                <a:spLocks noChangeArrowheads="1"/>
              </p:cNvSpPr>
              <p:nvPr/>
            </p:nvSpPr>
            <p:spPr bwMode="auto">
              <a:xfrm>
                <a:off x="1393" y="1276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3" name="Line 28"/>
            <p:cNvSpPr>
              <a:spLocks noChangeShapeType="1"/>
            </p:cNvSpPr>
            <p:nvPr/>
          </p:nvSpPr>
          <p:spPr bwMode="auto">
            <a:xfrm>
              <a:off x="6783388" y="6264275"/>
              <a:ext cx="2135187" cy="15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6823075" y="6148388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tx2"/>
                </a:solidFill>
              </a:endParaRPr>
            </a:p>
          </p:txBody>
        </p:sp>
        <p:sp>
          <p:nvSpPr>
            <p:cNvPr id="45" name="Line 30"/>
            <p:cNvSpPr>
              <a:spLocks noChangeShapeType="1"/>
            </p:cNvSpPr>
            <p:nvPr/>
          </p:nvSpPr>
          <p:spPr bwMode="auto">
            <a:xfrm>
              <a:off x="6783388" y="6397625"/>
              <a:ext cx="2135187" cy="31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31"/>
            <p:cNvSpPr txBox="1">
              <a:spLocks noChangeArrowheads="1"/>
            </p:cNvSpPr>
            <p:nvPr/>
          </p:nvSpPr>
          <p:spPr bwMode="auto">
            <a:xfrm>
              <a:off x="6823075" y="6281738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tx2"/>
                </a:solidFill>
              </a:endParaRPr>
            </a:p>
          </p:txBody>
        </p:sp>
      </p:grpSp>
      <p:grpSp>
        <p:nvGrpSpPr>
          <p:cNvPr id="59" name="Group 4"/>
          <p:cNvGrpSpPr>
            <a:grpSpLocks/>
          </p:cNvGrpSpPr>
          <p:nvPr/>
        </p:nvGrpSpPr>
        <p:grpSpPr bwMode="auto">
          <a:xfrm>
            <a:off x="5581462" y="242234"/>
            <a:ext cx="2473325" cy="1214438"/>
            <a:chOff x="3886" y="288"/>
            <a:chExt cx="1558" cy="765"/>
          </a:xfrm>
        </p:grpSpPr>
        <p:pic>
          <p:nvPicPr>
            <p:cNvPr id="60" name="Picture 5" descr="figure-tlslay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288"/>
              <a:ext cx="1508" cy="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886" y="506"/>
              <a:ext cx="530" cy="19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5640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WPA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seq. number </a:t>
            </a:r>
            <a:r>
              <a:rPr lang="en-US" dirty="0"/>
              <a:t>is used to prevent replay </a:t>
            </a:r>
            <a:r>
              <a:rPr lang="en-US" dirty="0" smtClean="0"/>
              <a:t>attacks</a:t>
            </a:r>
            <a:endParaRPr lang="en-US" dirty="0"/>
          </a:p>
          <a:p>
            <a:r>
              <a:rPr lang="en-US" dirty="0" smtClean="0"/>
              <a:t>Initialization Vector (IV) is 48</a:t>
            </a:r>
            <a:r>
              <a:rPr lang="en-US" dirty="0"/>
              <a:t>-bit </a:t>
            </a:r>
            <a:r>
              <a:rPr lang="en-US" dirty="0" smtClean="0"/>
              <a:t>long</a:t>
            </a:r>
            <a:endParaRPr lang="en-US" dirty="0"/>
          </a:p>
          <a:p>
            <a:r>
              <a:rPr lang="en-US" dirty="0"/>
              <a:t>User authentication </a:t>
            </a:r>
            <a:r>
              <a:rPr lang="en-US" dirty="0" smtClean="0"/>
              <a:t>vs. device-only </a:t>
            </a:r>
            <a:r>
              <a:rPr lang="en-US" dirty="0"/>
              <a:t>authentication in </a:t>
            </a:r>
            <a:r>
              <a:rPr lang="en-US" dirty="0" smtClean="0"/>
              <a:t>WEP</a:t>
            </a:r>
            <a:endParaRPr lang="en-US" dirty="0"/>
          </a:p>
          <a:p>
            <a:r>
              <a:rPr lang="en-US" dirty="0"/>
              <a:t>Keys are dynamically </a:t>
            </a:r>
            <a:r>
              <a:rPr lang="en-US" dirty="0" smtClean="0"/>
              <a:t>refreshed</a:t>
            </a:r>
            <a:endParaRPr lang="en-US" dirty="0"/>
          </a:p>
          <a:p>
            <a:r>
              <a:rPr lang="en-US" dirty="0" smtClean="0"/>
              <a:t>WPA2 uses AES instead </a:t>
            </a:r>
            <a:r>
              <a:rPr lang="en-US" dirty="0"/>
              <a:t>of RC4 </a:t>
            </a:r>
            <a:r>
              <a:rPr lang="en-US" dirty="0" smtClean="0"/>
              <a:t>as in </a:t>
            </a:r>
            <a:r>
              <a:rPr lang="en-US" dirty="0"/>
              <a:t>WEP and </a:t>
            </a:r>
            <a:r>
              <a:rPr lang="en-US" dirty="0" smtClean="0"/>
              <a:t>WPA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63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Cipher Suite Examples</a:t>
            </a:r>
          </a:p>
        </p:txBody>
      </p:sp>
      <p:sp>
        <p:nvSpPr>
          <p:cNvPr id="5314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dirty="0" err="1" smtClean="0">
                <a:latin typeface="Consolas"/>
                <a:cs typeface="Consolas"/>
              </a:rPr>
              <a:t>CipherSuite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TLS_DH_DSS_WITH_DES_CBC_SHA = { 0x00,0x0C };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dirty="0" err="1">
                <a:latin typeface="Consolas"/>
                <a:cs typeface="Consolas"/>
              </a:rPr>
              <a:t>CipherSuite</a:t>
            </a:r>
            <a:r>
              <a:rPr lang="en-US" sz="1600" dirty="0">
                <a:latin typeface="Consolas"/>
                <a:cs typeface="Consolas"/>
              </a:rPr>
              <a:t> TLS_DH_DSS_WITH_3DES_EDE_CBC_SHA = { 0x00,0x0D };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dirty="0" err="1">
                <a:latin typeface="Consolas"/>
                <a:cs typeface="Consolas"/>
              </a:rPr>
              <a:t>CipherSuite</a:t>
            </a:r>
            <a:r>
              <a:rPr lang="en-US" sz="1600" dirty="0">
                <a:latin typeface="Consolas"/>
                <a:cs typeface="Consolas"/>
              </a:rPr>
              <a:t> TLS_DH_RSA_WITH_DES_CBC_SHA = { 0x00,0x0F };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dirty="0" err="1">
                <a:latin typeface="Consolas"/>
                <a:cs typeface="Consolas"/>
              </a:rPr>
              <a:t>CipherSuite</a:t>
            </a:r>
            <a:r>
              <a:rPr lang="en-US" sz="1600" dirty="0">
                <a:latin typeface="Consolas"/>
                <a:cs typeface="Consolas"/>
              </a:rPr>
              <a:t> TLS_DH_RSA_WITH_3DES_EDE_CBC_SHA = { 0x00,0x10};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dirty="0" err="1">
                <a:latin typeface="Consolas"/>
                <a:cs typeface="Consolas"/>
              </a:rPr>
              <a:t>CipherSuite</a:t>
            </a:r>
            <a:r>
              <a:rPr lang="en-US" sz="1600" dirty="0">
                <a:latin typeface="Consolas"/>
                <a:cs typeface="Consolas"/>
              </a:rPr>
              <a:t> TLS_DHE_DSS_WITH_DES_CBC_SHA = { 0x00,0x12 };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dirty="0" err="1">
                <a:latin typeface="Consolas"/>
                <a:cs typeface="Consolas"/>
              </a:rPr>
              <a:t>CipherSuite</a:t>
            </a:r>
            <a:r>
              <a:rPr lang="en-US" sz="1600" dirty="0">
                <a:latin typeface="Consolas"/>
                <a:cs typeface="Consolas"/>
              </a:rPr>
              <a:t> TLS_DHE_DSS_WITH_3DES_EDE_CBC_SHA = { 0x00,0x13};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dirty="0" err="1">
                <a:latin typeface="Consolas"/>
                <a:cs typeface="Consolas"/>
              </a:rPr>
              <a:t>CipherSuite</a:t>
            </a:r>
            <a:r>
              <a:rPr lang="en-US" sz="1600" dirty="0">
                <a:latin typeface="Consolas"/>
                <a:cs typeface="Consolas"/>
              </a:rPr>
              <a:t> TLS_DHE_RSA_WITH_DES_CBC_SHA = { 0x00,0x15 };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dirty="0" err="1">
                <a:latin typeface="Consolas"/>
                <a:cs typeface="Consolas"/>
              </a:rPr>
              <a:t>CipherSuite</a:t>
            </a:r>
            <a:r>
              <a:rPr lang="en-US" sz="1600" dirty="0">
                <a:latin typeface="Consolas"/>
                <a:cs typeface="Consolas"/>
              </a:rPr>
              <a:t> TLS_DHE_RSA_WITH_3DES_EDE_CBC_SHA = { 0x00,0x16}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u="sng" dirty="0">
                <a:latin typeface="Consolas"/>
                <a:cs typeface="Consolas"/>
              </a:rPr>
              <a:t>Source</a:t>
            </a:r>
            <a:r>
              <a:rPr lang="en-US" sz="1600" dirty="0">
                <a:latin typeface="Consolas"/>
                <a:cs typeface="Consolas"/>
              </a:rPr>
              <a:t>: RFC4346.</a:t>
            </a:r>
          </a:p>
        </p:txBody>
      </p:sp>
      <p:sp>
        <p:nvSpPr>
          <p:cNvPr id="531464" name="AutoShape 8"/>
          <p:cNvSpPr>
            <a:spLocks/>
          </p:cNvSpPr>
          <p:nvPr/>
        </p:nvSpPr>
        <p:spPr bwMode="auto">
          <a:xfrm>
            <a:off x="1944511" y="3130320"/>
            <a:ext cx="4643438" cy="2325688"/>
          </a:xfrm>
          <a:prstGeom prst="borderCallout1">
            <a:avLst>
              <a:gd name="adj1" fmla="val 6250"/>
              <a:gd name="adj2" fmla="val -1639"/>
              <a:gd name="adj3" fmla="val -45833"/>
              <a:gd name="adj4" fmla="val -16412"/>
            </a:avLst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 dirty="0">
                <a:latin typeface="Tahoma"/>
                <a:cs typeface="Tahoma"/>
              </a:rPr>
              <a:t>DH: </a:t>
            </a:r>
            <a:r>
              <a:rPr lang="en-US" sz="2400" dirty="0" err="1">
                <a:latin typeface="Tahoma"/>
                <a:cs typeface="Tahoma"/>
              </a:rPr>
              <a:t>Diffie</a:t>
            </a:r>
            <a:r>
              <a:rPr lang="en-US" sz="2400" dirty="0">
                <a:latin typeface="Tahoma"/>
                <a:cs typeface="Tahoma"/>
              </a:rPr>
              <a:t>-Hellman</a:t>
            </a:r>
          </a:p>
          <a:p>
            <a:pPr algn="ctr"/>
            <a:r>
              <a:rPr lang="en-US" sz="2400" dirty="0">
                <a:latin typeface="Tahoma"/>
                <a:cs typeface="Tahoma"/>
              </a:rPr>
              <a:t>DSS: Digital Signature Standard</a:t>
            </a:r>
          </a:p>
          <a:p>
            <a:pPr algn="ctr"/>
            <a:r>
              <a:rPr lang="en-US" sz="2400" dirty="0">
                <a:latin typeface="Tahoma"/>
                <a:cs typeface="Tahoma"/>
              </a:rPr>
              <a:t>DES: Data Encryption Standard</a:t>
            </a:r>
          </a:p>
          <a:p>
            <a:pPr algn="ctr"/>
            <a:r>
              <a:rPr lang="en-US" sz="2400" dirty="0">
                <a:latin typeface="Tahoma"/>
                <a:cs typeface="Tahoma"/>
              </a:rPr>
              <a:t>CBC: Cipher Block Chaining</a:t>
            </a:r>
          </a:p>
          <a:p>
            <a:pPr algn="ctr"/>
            <a:r>
              <a:rPr lang="en-US" sz="2400" dirty="0">
                <a:latin typeface="Tahoma"/>
                <a:cs typeface="Tahoma"/>
              </a:rPr>
              <a:t>SHA: Secure Hash Algorithm</a:t>
            </a:r>
          </a:p>
          <a:p>
            <a:pPr algn="ctr"/>
            <a:r>
              <a:rPr lang="en-US" sz="2400" dirty="0">
                <a:latin typeface="Tahoma"/>
                <a:cs typeface="Tahoma"/>
              </a:rPr>
              <a:t>EDE: Encrypt-Decrypt-Encrypt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50</a:t>
            </a:fld>
            <a:endParaRPr lang="en-US"/>
          </a:p>
        </p:txBody>
      </p:sp>
      <p:grpSp>
        <p:nvGrpSpPr>
          <p:cNvPr id="36" name="Group 4"/>
          <p:cNvGrpSpPr>
            <a:grpSpLocks/>
          </p:cNvGrpSpPr>
          <p:nvPr/>
        </p:nvGrpSpPr>
        <p:grpSpPr bwMode="auto">
          <a:xfrm>
            <a:off x="5581462" y="242234"/>
            <a:ext cx="2473325" cy="1214438"/>
            <a:chOff x="3886" y="288"/>
            <a:chExt cx="1558" cy="765"/>
          </a:xfrm>
        </p:grpSpPr>
        <p:pic>
          <p:nvPicPr>
            <p:cNvPr id="37" name="Picture 5" descr="figure-tlslay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288"/>
              <a:ext cx="1508" cy="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3886" y="506"/>
              <a:ext cx="530" cy="19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2243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Server_Hello Content</a:t>
            </a:r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Goal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Used by the server to reply to </a:t>
            </a:r>
            <a:r>
              <a:rPr lang="en-US" dirty="0" err="1" smtClean="0"/>
              <a:t>Client_Hello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Sent in the clear without </a:t>
            </a:r>
            <a:r>
              <a:rPr lang="en-US" dirty="0" smtClean="0"/>
              <a:t>signature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Content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Protocol version: highest version of the protocol supported by both client and </a:t>
            </a:r>
            <a:r>
              <a:rPr lang="en-US" dirty="0" smtClean="0"/>
              <a:t>server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Random 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Optional Session Identifier, if it allows sessions to be </a:t>
            </a:r>
            <a:r>
              <a:rPr lang="en-US" dirty="0" smtClean="0"/>
              <a:t>resumed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Cipher Suite</a:t>
            </a:r>
            <a:r>
              <a:rPr lang="en-US" dirty="0"/>
              <a:t>: One of the cipher suites proposed by </a:t>
            </a:r>
            <a:r>
              <a:rPr lang="en-US" dirty="0" smtClean="0"/>
              <a:t>client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Compression </a:t>
            </a:r>
            <a:r>
              <a:rPr lang="en-US" dirty="0" smtClean="0"/>
              <a:t>Method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705600" y="2414625"/>
            <a:ext cx="2286000" cy="1512888"/>
            <a:chOff x="6705600" y="5105400"/>
            <a:chExt cx="2286000" cy="1512888"/>
          </a:xfrm>
        </p:grpSpPr>
        <p:sp>
          <p:nvSpPr>
            <p:cNvPr id="533506" name="Rectangle 2"/>
            <p:cNvSpPr>
              <a:spLocks noChangeArrowheads="1"/>
            </p:cNvSpPr>
            <p:nvPr/>
          </p:nvSpPr>
          <p:spPr bwMode="auto">
            <a:xfrm>
              <a:off x="6705600" y="5105400"/>
              <a:ext cx="2286000" cy="1447800"/>
            </a:xfrm>
            <a:prstGeom prst="rect">
              <a:avLst/>
            </a:prstGeom>
            <a:solidFill>
              <a:srgbClr val="FFEC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512" name="Line 8"/>
            <p:cNvSpPr>
              <a:spLocks noChangeShapeType="1"/>
            </p:cNvSpPr>
            <p:nvPr/>
          </p:nvSpPr>
          <p:spPr bwMode="auto">
            <a:xfrm>
              <a:off x="6781800" y="5221288"/>
              <a:ext cx="213360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513" name="Text Box 9"/>
            <p:cNvSpPr txBox="1">
              <a:spLocks noChangeArrowheads="1"/>
            </p:cNvSpPr>
            <p:nvPr/>
          </p:nvSpPr>
          <p:spPr bwMode="auto">
            <a:xfrm>
              <a:off x="6821488" y="5105400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533514" name="Line 10"/>
            <p:cNvSpPr>
              <a:spLocks noChangeShapeType="1"/>
            </p:cNvSpPr>
            <p:nvPr/>
          </p:nvSpPr>
          <p:spPr bwMode="auto">
            <a:xfrm>
              <a:off x="6784975" y="5408613"/>
              <a:ext cx="2135188" cy="1587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515" name="Text Box 11"/>
            <p:cNvSpPr txBox="1">
              <a:spLocks noChangeArrowheads="1"/>
            </p:cNvSpPr>
            <p:nvPr/>
          </p:nvSpPr>
          <p:spPr bwMode="auto">
            <a:xfrm>
              <a:off x="6824663" y="5292725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tx2"/>
                </a:solidFill>
              </a:endParaRPr>
            </a:p>
          </p:txBody>
        </p:sp>
        <p:sp>
          <p:nvSpPr>
            <p:cNvPr id="533516" name="Line 12"/>
            <p:cNvSpPr>
              <a:spLocks noChangeShapeType="1"/>
            </p:cNvSpPr>
            <p:nvPr/>
          </p:nvSpPr>
          <p:spPr bwMode="auto">
            <a:xfrm>
              <a:off x="6783388" y="5516563"/>
              <a:ext cx="2135187" cy="158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3517" name="Group 13"/>
            <p:cNvGrpSpPr>
              <a:grpSpLocks/>
            </p:cNvGrpSpPr>
            <p:nvPr/>
          </p:nvGrpSpPr>
          <p:grpSpPr bwMode="auto">
            <a:xfrm>
              <a:off x="6783388" y="5507038"/>
              <a:ext cx="2135187" cy="336550"/>
              <a:chOff x="1347" y="1612"/>
              <a:chExt cx="2781" cy="604"/>
            </a:xfrm>
          </p:grpSpPr>
          <p:sp>
            <p:nvSpPr>
              <p:cNvPr id="533518" name="Line 14"/>
              <p:cNvSpPr>
                <a:spLocks noChangeShapeType="1"/>
              </p:cNvSpPr>
              <p:nvPr/>
            </p:nvSpPr>
            <p:spPr bwMode="auto">
              <a:xfrm>
                <a:off x="1347" y="1821"/>
                <a:ext cx="2781" cy="3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19" name="Text Box 15"/>
              <p:cNvSpPr txBox="1">
                <a:spLocks noChangeArrowheads="1"/>
              </p:cNvSpPr>
              <p:nvPr/>
            </p:nvSpPr>
            <p:spPr bwMode="auto">
              <a:xfrm>
                <a:off x="1399" y="1612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533520" name="Group 16"/>
            <p:cNvGrpSpPr>
              <a:grpSpLocks/>
            </p:cNvGrpSpPr>
            <p:nvPr/>
          </p:nvGrpSpPr>
          <p:grpSpPr bwMode="auto">
            <a:xfrm>
              <a:off x="6783388" y="5722938"/>
              <a:ext cx="2135187" cy="336550"/>
              <a:chOff x="1341" y="1279"/>
              <a:chExt cx="2781" cy="604"/>
            </a:xfrm>
          </p:grpSpPr>
          <p:sp>
            <p:nvSpPr>
              <p:cNvPr id="533521" name="Line 17"/>
              <p:cNvSpPr>
                <a:spLocks noChangeShapeType="1"/>
              </p:cNvSpPr>
              <p:nvPr/>
            </p:nvSpPr>
            <p:spPr bwMode="auto">
              <a:xfrm>
                <a:off x="1341" y="1485"/>
                <a:ext cx="2781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22" name="Text Box 18"/>
              <p:cNvSpPr txBox="1">
                <a:spLocks noChangeArrowheads="1"/>
              </p:cNvSpPr>
              <p:nvPr/>
            </p:nvSpPr>
            <p:spPr bwMode="auto">
              <a:xfrm>
                <a:off x="1393" y="1279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33523" name="Group 19"/>
            <p:cNvGrpSpPr>
              <a:grpSpLocks/>
            </p:cNvGrpSpPr>
            <p:nvPr/>
          </p:nvGrpSpPr>
          <p:grpSpPr bwMode="auto">
            <a:xfrm>
              <a:off x="6783388" y="5827713"/>
              <a:ext cx="2135187" cy="336550"/>
              <a:chOff x="1341" y="1276"/>
              <a:chExt cx="2781" cy="605"/>
            </a:xfrm>
          </p:grpSpPr>
          <p:sp>
            <p:nvSpPr>
              <p:cNvPr id="533524" name="Line 20"/>
              <p:cNvSpPr>
                <a:spLocks noChangeShapeType="1"/>
              </p:cNvSpPr>
              <p:nvPr/>
            </p:nvSpPr>
            <p:spPr bwMode="auto">
              <a:xfrm>
                <a:off x="1341" y="1485"/>
                <a:ext cx="2781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25" name="Text Box 21"/>
              <p:cNvSpPr txBox="1">
                <a:spLocks noChangeArrowheads="1"/>
              </p:cNvSpPr>
              <p:nvPr/>
            </p:nvSpPr>
            <p:spPr bwMode="auto">
              <a:xfrm>
                <a:off x="1393" y="1276"/>
                <a:ext cx="2638" cy="6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33526" name="Group 22"/>
            <p:cNvGrpSpPr>
              <a:grpSpLocks/>
            </p:cNvGrpSpPr>
            <p:nvPr/>
          </p:nvGrpSpPr>
          <p:grpSpPr bwMode="auto">
            <a:xfrm>
              <a:off x="6783388" y="5934075"/>
              <a:ext cx="2135187" cy="336550"/>
              <a:chOff x="1341" y="1276"/>
              <a:chExt cx="2781" cy="604"/>
            </a:xfrm>
          </p:grpSpPr>
          <p:sp>
            <p:nvSpPr>
              <p:cNvPr id="533527" name="Line 23"/>
              <p:cNvSpPr>
                <a:spLocks noChangeShapeType="1"/>
              </p:cNvSpPr>
              <p:nvPr/>
            </p:nvSpPr>
            <p:spPr bwMode="auto">
              <a:xfrm>
                <a:off x="1341" y="1485"/>
                <a:ext cx="2781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28" name="Text Box 24"/>
              <p:cNvSpPr txBox="1">
                <a:spLocks noChangeArrowheads="1"/>
              </p:cNvSpPr>
              <p:nvPr/>
            </p:nvSpPr>
            <p:spPr bwMode="auto">
              <a:xfrm>
                <a:off x="1393" y="1276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533529" name="Line 25"/>
            <p:cNvSpPr>
              <a:spLocks noChangeShapeType="1"/>
            </p:cNvSpPr>
            <p:nvPr/>
          </p:nvSpPr>
          <p:spPr bwMode="auto">
            <a:xfrm>
              <a:off x="6783388" y="6264275"/>
              <a:ext cx="2135187" cy="15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530" name="Text Box 26"/>
            <p:cNvSpPr txBox="1">
              <a:spLocks noChangeArrowheads="1"/>
            </p:cNvSpPr>
            <p:nvPr/>
          </p:nvSpPr>
          <p:spPr bwMode="auto">
            <a:xfrm>
              <a:off x="6823075" y="6148388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tx2"/>
                </a:solidFill>
              </a:endParaRPr>
            </a:p>
          </p:txBody>
        </p:sp>
        <p:sp>
          <p:nvSpPr>
            <p:cNvPr id="533531" name="Line 27"/>
            <p:cNvSpPr>
              <a:spLocks noChangeShapeType="1"/>
            </p:cNvSpPr>
            <p:nvPr/>
          </p:nvSpPr>
          <p:spPr bwMode="auto">
            <a:xfrm>
              <a:off x="6783388" y="6397625"/>
              <a:ext cx="2135187" cy="31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532" name="Text Box 28"/>
            <p:cNvSpPr txBox="1">
              <a:spLocks noChangeArrowheads="1"/>
            </p:cNvSpPr>
            <p:nvPr/>
          </p:nvSpPr>
          <p:spPr bwMode="auto">
            <a:xfrm>
              <a:off x="6823075" y="6281738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tx2"/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51</a:t>
            </a:fld>
            <a:endParaRPr lang="en-US"/>
          </a:p>
        </p:txBody>
      </p:sp>
      <p:grpSp>
        <p:nvGrpSpPr>
          <p:cNvPr id="32" name="Group 4"/>
          <p:cNvGrpSpPr>
            <a:grpSpLocks/>
          </p:cNvGrpSpPr>
          <p:nvPr/>
        </p:nvGrpSpPr>
        <p:grpSpPr bwMode="auto">
          <a:xfrm>
            <a:off x="5581462" y="242234"/>
            <a:ext cx="2473325" cy="1214438"/>
            <a:chOff x="3886" y="288"/>
            <a:chExt cx="1558" cy="765"/>
          </a:xfrm>
        </p:grpSpPr>
        <p:pic>
          <p:nvPicPr>
            <p:cNvPr id="33" name="Picture 5" descr="figure-tlslay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288"/>
              <a:ext cx="1508" cy="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Oval 6"/>
            <p:cNvSpPr>
              <a:spLocks noChangeArrowheads="1"/>
            </p:cNvSpPr>
            <p:nvPr/>
          </p:nvSpPr>
          <p:spPr bwMode="auto">
            <a:xfrm>
              <a:off x="3886" y="506"/>
              <a:ext cx="530" cy="19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8516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 Certificate</a:t>
            </a:r>
          </a:p>
        </p:txBody>
      </p:sp>
      <p:sp>
        <p:nvSpPr>
          <p:cNvPr id="5355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Goal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Sent by the server to authenticate </a:t>
            </a:r>
            <a:r>
              <a:rPr lang="en-US" dirty="0" smtClean="0"/>
              <a:t>itself</a:t>
            </a:r>
            <a:endParaRPr lang="en-US" dirty="0"/>
          </a:p>
          <a:p>
            <a:pPr lvl="1"/>
            <a:r>
              <a:rPr lang="en-US" dirty="0"/>
              <a:t>A server may have several certificates from different certification </a:t>
            </a:r>
            <a:r>
              <a:rPr lang="en-US" dirty="0" smtClean="0"/>
              <a:t>authorities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Content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A list of X.509 certificates:</a:t>
            </a:r>
          </a:p>
          <a:p>
            <a:pPr lvl="2"/>
            <a:r>
              <a:rPr lang="en-US" dirty="0"/>
              <a:t>Server </a:t>
            </a:r>
            <a:r>
              <a:rPr lang="en-US" dirty="0" smtClean="0"/>
              <a:t>certificate</a:t>
            </a:r>
            <a:endParaRPr lang="en-US" dirty="0"/>
          </a:p>
          <a:p>
            <a:pPr lvl="2"/>
            <a:r>
              <a:rPr lang="en-US" dirty="0"/>
              <a:t>Certificates of certification </a:t>
            </a:r>
            <a:r>
              <a:rPr lang="en-US" dirty="0" smtClean="0"/>
              <a:t>authorities</a:t>
            </a:r>
            <a:endParaRPr lang="en-US" dirty="0"/>
          </a:p>
          <a:p>
            <a:r>
              <a:rPr lang="en-US" dirty="0"/>
              <a:t>Certificate can also be sent by the </a:t>
            </a:r>
            <a:r>
              <a:rPr lang="en-US" dirty="0">
                <a:solidFill>
                  <a:srgbClr val="FF0000"/>
                </a:solidFill>
              </a:rPr>
              <a:t>client</a:t>
            </a:r>
          </a:p>
          <a:p>
            <a:pPr>
              <a:buFont typeface="Wingdings" charset="0"/>
              <a:buNone/>
            </a:pPr>
            <a:r>
              <a:rPr lang="en-US" dirty="0"/>
              <a:t>	when client authentication is requested by</a:t>
            </a:r>
          </a:p>
          <a:p>
            <a:pPr>
              <a:buFont typeface="Wingdings" charset="0"/>
              <a:buNone/>
            </a:pPr>
            <a:r>
              <a:rPr lang="en-US" dirty="0"/>
              <a:t>	the server with </a:t>
            </a:r>
            <a:r>
              <a:rPr lang="en-US" dirty="0" err="1" smtClean="0"/>
              <a:t>Certificate_Request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52</a:t>
            </a:fld>
            <a:endParaRPr lang="en-US"/>
          </a:p>
        </p:txBody>
      </p:sp>
      <p:grpSp>
        <p:nvGrpSpPr>
          <p:cNvPr id="30" name="Group 4"/>
          <p:cNvGrpSpPr>
            <a:grpSpLocks/>
          </p:cNvGrpSpPr>
          <p:nvPr/>
        </p:nvGrpSpPr>
        <p:grpSpPr bwMode="auto">
          <a:xfrm>
            <a:off x="5581462" y="242234"/>
            <a:ext cx="2473325" cy="1214438"/>
            <a:chOff x="3886" y="288"/>
            <a:chExt cx="1558" cy="765"/>
          </a:xfrm>
        </p:grpSpPr>
        <p:pic>
          <p:nvPicPr>
            <p:cNvPr id="31" name="Picture 5" descr="figure-tlslay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288"/>
              <a:ext cx="1508" cy="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3886" y="506"/>
              <a:ext cx="530" cy="19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705600" y="2889955"/>
            <a:ext cx="2286000" cy="1512888"/>
            <a:chOff x="6705600" y="5105400"/>
            <a:chExt cx="2286000" cy="1512888"/>
          </a:xfrm>
        </p:grpSpPr>
        <p:sp>
          <p:nvSpPr>
            <p:cNvPr id="56" name="Rectangle 2"/>
            <p:cNvSpPr>
              <a:spLocks noChangeArrowheads="1"/>
            </p:cNvSpPr>
            <p:nvPr/>
          </p:nvSpPr>
          <p:spPr bwMode="auto">
            <a:xfrm>
              <a:off x="6705600" y="5105400"/>
              <a:ext cx="2286000" cy="1447800"/>
            </a:xfrm>
            <a:prstGeom prst="rect">
              <a:avLst/>
            </a:prstGeom>
            <a:solidFill>
              <a:srgbClr val="FFEC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8"/>
            <p:cNvSpPr>
              <a:spLocks noChangeShapeType="1"/>
            </p:cNvSpPr>
            <p:nvPr/>
          </p:nvSpPr>
          <p:spPr bwMode="auto">
            <a:xfrm>
              <a:off x="6781800" y="5221288"/>
              <a:ext cx="213360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6821488" y="5105400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59" name="Line 10"/>
            <p:cNvSpPr>
              <a:spLocks noChangeShapeType="1"/>
            </p:cNvSpPr>
            <p:nvPr/>
          </p:nvSpPr>
          <p:spPr bwMode="auto">
            <a:xfrm>
              <a:off x="6784975" y="5408613"/>
              <a:ext cx="2135188" cy="158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6824663" y="5292725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tx2"/>
                </a:solidFill>
              </a:endParaRPr>
            </a:p>
          </p:txBody>
        </p:sp>
        <p:sp>
          <p:nvSpPr>
            <p:cNvPr id="61" name="Line 12"/>
            <p:cNvSpPr>
              <a:spLocks noChangeShapeType="1"/>
            </p:cNvSpPr>
            <p:nvPr/>
          </p:nvSpPr>
          <p:spPr bwMode="auto">
            <a:xfrm>
              <a:off x="6783388" y="5516563"/>
              <a:ext cx="2135187" cy="1587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3"/>
            <p:cNvSpPr>
              <a:spLocks noChangeShapeType="1"/>
            </p:cNvSpPr>
            <p:nvPr/>
          </p:nvSpPr>
          <p:spPr bwMode="auto">
            <a:xfrm>
              <a:off x="6783388" y="5622925"/>
              <a:ext cx="2135187" cy="15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3" name="Group 14"/>
            <p:cNvGrpSpPr>
              <a:grpSpLocks/>
            </p:cNvGrpSpPr>
            <p:nvPr/>
          </p:nvGrpSpPr>
          <p:grpSpPr bwMode="auto">
            <a:xfrm>
              <a:off x="6783388" y="5722938"/>
              <a:ext cx="2135187" cy="336550"/>
              <a:chOff x="1341" y="1279"/>
              <a:chExt cx="2781" cy="604"/>
            </a:xfrm>
          </p:grpSpPr>
          <p:sp>
            <p:nvSpPr>
              <p:cNvPr id="64" name="Line 15"/>
              <p:cNvSpPr>
                <a:spLocks noChangeShapeType="1"/>
              </p:cNvSpPr>
              <p:nvPr/>
            </p:nvSpPr>
            <p:spPr bwMode="auto">
              <a:xfrm>
                <a:off x="1341" y="1485"/>
                <a:ext cx="2781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Text Box 16"/>
              <p:cNvSpPr txBox="1">
                <a:spLocks noChangeArrowheads="1"/>
              </p:cNvSpPr>
              <p:nvPr/>
            </p:nvSpPr>
            <p:spPr bwMode="auto">
              <a:xfrm>
                <a:off x="1393" y="1279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6" name="Group 17"/>
            <p:cNvGrpSpPr>
              <a:grpSpLocks/>
            </p:cNvGrpSpPr>
            <p:nvPr/>
          </p:nvGrpSpPr>
          <p:grpSpPr bwMode="auto">
            <a:xfrm>
              <a:off x="6783388" y="5827713"/>
              <a:ext cx="2135187" cy="336550"/>
              <a:chOff x="1341" y="1276"/>
              <a:chExt cx="2781" cy="605"/>
            </a:xfrm>
          </p:grpSpPr>
          <p:sp>
            <p:nvSpPr>
              <p:cNvPr id="67" name="Line 18"/>
              <p:cNvSpPr>
                <a:spLocks noChangeShapeType="1"/>
              </p:cNvSpPr>
              <p:nvPr/>
            </p:nvSpPr>
            <p:spPr bwMode="auto">
              <a:xfrm>
                <a:off x="1341" y="1485"/>
                <a:ext cx="2781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Text Box 19"/>
              <p:cNvSpPr txBox="1">
                <a:spLocks noChangeArrowheads="1"/>
              </p:cNvSpPr>
              <p:nvPr/>
            </p:nvSpPr>
            <p:spPr bwMode="auto">
              <a:xfrm>
                <a:off x="1393" y="1276"/>
                <a:ext cx="2638" cy="6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9" name="Group 20"/>
            <p:cNvGrpSpPr>
              <a:grpSpLocks/>
            </p:cNvGrpSpPr>
            <p:nvPr/>
          </p:nvGrpSpPr>
          <p:grpSpPr bwMode="auto">
            <a:xfrm>
              <a:off x="6783388" y="5934075"/>
              <a:ext cx="2135187" cy="336550"/>
              <a:chOff x="1341" y="1276"/>
              <a:chExt cx="2781" cy="604"/>
            </a:xfrm>
          </p:grpSpPr>
          <p:sp>
            <p:nvSpPr>
              <p:cNvPr id="70" name="Line 21"/>
              <p:cNvSpPr>
                <a:spLocks noChangeShapeType="1"/>
              </p:cNvSpPr>
              <p:nvPr/>
            </p:nvSpPr>
            <p:spPr bwMode="auto">
              <a:xfrm>
                <a:off x="1341" y="1485"/>
                <a:ext cx="2781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Text Box 22"/>
              <p:cNvSpPr txBox="1">
                <a:spLocks noChangeArrowheads="1"/>
              </p:cNvSpPr>
              <p:nvPr/>
            </p:nvSpPr>
            <p:spPr bwMode="auto">
              <a:xfrm>
                <a:off x="1393" y="1276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72" name="Line 23"/>
            <p:cNvSpPr>
              <a:spLocks noChangeShapeType="1"/>
            </p:cNvSpPr>
            <p:nvPr/>
          </p:nvSpPr>
          <p:spPr bwMode="auto">
            <a:xfrm>
              <a:off x="6783388" y="6264275"/>
              <a:ext cx="2135187" cy="15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Text Box 24"/>
            <p:cNvSpPr txBox="1">
              <a:spLocks noChangeArrowheads="1"/>
            </p:cNvSpPr>
            <p:nvPr/>
          </p:nvSpPr>
          <p:spPr bwMode="auto">
            <a:xfrm>
              <a:off x="6823075" y="6148388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tx2"/>
                </a:solidFill>
              </a:endParaRPr>
            </a:p>
          </p:txBody>
        </p:sp>
        <p:sp>
          <p:nvSpPr>
            <p:cNvPr id="74" name="Line 25"/>
            <p:cNvSpPr>
              <a:spLocks noChangeShapeType="1"/>
            </p:cNvSpPr>
            <p:nvPr/>
          </p:nvSpPr>
          <p:spPr bwMode="auto">
            <a:xfrm>
              <a:off x="6783388" y="6397625"/>
              <a:ext cx="2135187" cy="31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Text Box 26"/>
            <p:cNvSpPr txBox="1">
              <a:spLocks noChangeArrowheads="1"/>
            </p:cNvSpPr>
            <p:nvPr/>
          </p:nvSpPr>
          <p:spPr bwMode="auto">
            <a:xfrm>
              <a:off x="6823075" y="6281738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247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Server_Hello_Done</a:t>
            </a:r>
          </a:p>
        </p:txBody>
      </p:sp>
      <p:sp>
        <p:nvSpPr>
          <p:cNvPr id="5376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Goal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Indicates that server has finished its </a:t>
            </a:r>
            <a:r>
              <a:rPr lang="en-US" dirty="0" smtClean="0"/>
              <a:t>handshake first phase</a:t>
            </a:r>
            <a:endParaRPr lang="en-US" dirty="0"/>
          </a:p>
          <a:p>
            <a:pPr lvl="1"/>
            <a:r>
              <a:rPr lang="en-US" dirty="0"/>
              <a:t>Sent </a:t>
            </a:r>
            <a:r>
              <a:rPr lang="en-US" dirty="0" smtClean="0"/>
              <a:t>unencrypted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53</a:t>
            </a:fld>
            <a:endParaRPr lang="en-US"/>
          </a:p>
        </p:txBody>
      </p:sp>
      <p:grpSp>
        <p:nvGrpSpPr>
          <p:cNvPr id="32" name="Group 4"/>
          <p:cNvGrpSpPr>
            <a:grpSpLocks/>
          </p:cNvGrpSpPr>
          <p:nvPr/>
        </p:nvGrpSpPr>
        <p:grpSpPr bwMode="auto">
          <a:xfrm>
            <a:off x="5581462" y="242234"/>
            <a:ext cx="2473325" cy="1214438"/>
            <a:chOff x="3886" y="288"/>
            <a:chExt cx="1558" cy="765"/>
          </a:xfrm>
        </p:grpSpPr>
        <p:pic>
          <p:nvPicPr>
            <p:cNvPr id="33" name="Picture 5" descr="figure-tlslay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288"/>
              <a:ext cx="1508" cy="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Oval 6"/>
            <p:cNvSpPr>
              <a:spLocks noChangeArrowheads="1"/>
            </p:cNvSpPr>
            <p:nvPr/>
          </p:nvSpPr>
          <p:spPr bwMode="auto">
            <a:xfrm>
              <a:off x="3886" y="506"/>
              <a:ext cx="530" cy="19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705600" y="3143956"/>
            <a:ext cx="2286000" cy="1512888"/>
            <a:chOff x="6705600" y="5105400"/>
            <a:chExt cx="2286000" cy="1512888"/>
          </a:xfrm>
        </p:grpSpPr>
        <p:sp>
          <p:nvSpPr>
            <p:cNvPr id="58" name="Rectangle 2"/>
            <p:cNvSpPr>
              <a:spLocks noChangeArrowheads="1"/>
            </p:cNvSpPr>
            <p:nvPr/>
          </p:nvSpPr>
          <p:spPr bwMode="auto">
            <a:xfrm>
              <a:off x="6705600" y="5105400"/>
              <a:ext cx="2286000" cy="1447800"/>
            </a:xfrm>
            <a:prstGeom prst="rect">
              <a:avLst/>
            </a:prstGeom>
            <a:solidFill>
              <a:srgbClr val="FFEC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8"/>
            <p:cNvSpPr>
              <a:spLocks noChangeShapeType="1"/>
            </p:cNvSpPr>
            <p:nvPr/>
          </p:nvSpPr>
          <p:spPr bwMode="auto">
            <a:xfrm>
              <a:off x="6781800" y="5221288"/>
              <a:ext cx="213360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6821488" y="5105400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61" name="Line 10"/>
            <p:cNvSpPr>
              <a:spLocks noChangeShapeType="1"/>
            </p:cNvSpPr>
            <p:nvPr/>
          </p:nvSpPr>
          <p:spPr bwMode="auto">
            <a:xfrm>
              <a:off x="6784975" y="5408613"/>
              <a:ext cx="2135188" cy="158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Text Box 11"/>
            <p:cNvSpPr txBox="1">
              <a:spLocks noChangeArrowheads="1"/>
            </p:cNvSpPr>
            <p:nvPr/>
          </p:nvSpPr>
          <p:spPr bwMode="auto">
            <a:xfrm>
              <a:off x="6824663" y="5292725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tx2"/>
                </a:solidFill>
              </a:endParaRPr>
            </a:p>
          </p:txBody>
        </p:sp>
        <p:sp>
          <p:nvSpPr>
            <p:cNvPr id="63" name="Line 12"/>
            <p:cNvSpPr>
              <a:spLocks noChangeShapeType="1"/>
            </p:cNvSpPr>
            <p:nvPr/>
          </p:nvSpPr>
          <p:spPr bwMode="auto">
            <a:xfrm>
              <a:off x="6783388" y="5516563"/>
              <a:ext cx="2135187" cy="158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4" name="Group 13"/>
            <p:cNvGrpSpPr>
              <a:grpSpLocks/>
            </p:cNvGrpSpPr>
            <p:nvPr/>
          </p:nvGrpSpPr>
          <p:grpSpPr bwMode="auto">
            <a:xfrm>
              <a:off x="6783388" y="5507038"/>
              <a:ext cx="2135187" cy="336550"/>
              <a:chOff x="1347" y="1612"/>
              <a:chExt cx="2781" cy="604"/>
            </a:xfrm>
          </p:grpSpPr>
          <p:sp>
            <p:nvSpPr>
              <p:cNvPr id="65" name="Line 14"/>
              <p:cNvSpPr>
                <a:spLocks noChangeShapeType="1"/>
              </p:cNvSpPr>
              <p:nvPr/>
            </p:nvSpPr>
            <p:spPr bwMode="auto">
              <a:xfrm>
                <a:off x="1347" y="1821"/>
                <a:ext cx="2781" cy="3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Text Box 15"/>
              <p:cNvSpPr txBox="1">
                <a:spLocks noChangeArrowheads="1"/>
              </p:cNvSpPr>
              <p:nvPr/>
            </p:nvSpPr>
            <p:spPr bwMode="auto">
              <a:xfrm>
                <a:off x="1399" y="1612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67" name="Group 16"/>
            <p:cNvGrpSpPr>
              <a:grpSpLocks/>
            </p:cNvGrpSpPr>
            <p:nvPr/>
          </p:nvGrpSpPr>
          <p:grpSpPr bwMode="auto">
            <a:xfrm>
              <a:off x="6783388" y="5722938"/>
              <a:ext cx="2135187" cy="336550"/>
              <a:chOff x="1341" y="1279"/>
              <a:chExt cx="2781" cy="604"/>
            </a:xfrm>
          </p:grpSpPr>
          <p:sp>
            <p:nvSpPr>
              <p:cNvPr id="68" name="Line 17"/>
              <p:cNvSpPr>
                <a:spLocks noChangeShapeType="1"/>
              </p:cNvSpPr>
              <p:nvPr/>
            </p:nvSpPr>
            <p:spPr bwMode="auto">
              <a:xfrm>
                <a:off x="1341" y="1485"/>
                <a:ext cx="2781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Text Box 18"/>
              <p:cNvSpPr txBox="1">
                <a:spLocks noChangeArrowheads="1"/>
              </p:cNvSpPr>
              <p:nvPr/>
            </p:nvSpPr>
            <p:spPr bwMode="auto">
              <a:xfrm>
                <a:off x="1393" y="1279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0" name="Group 19"/>
            <p:cNvGrpSpPr>
              <a:grpSpLocks/>
            </p:cNvGrpSpPr>
            <p:nvPr/>
          </p:nvGrpSpPr>
          <p:grpSpPr bwMode="auto">
            <a:xfrm>
              <a:off x="6783388" y="5827713"/>
              <a:ext cx="2135187" cy="336550"/>
              <a:chOff x="1341" y="1276"/>
              <a:chExt cx="2781" cy="605"/>
            </a:xfrm>
          </p:grpSpPr>
          <p:sp>
            <p:nvSpPr>
              <p:cNvPr id="71" name="Line 20"/>
              <p:cNvSpPr>
                <a:spLocks noChangeShapeType="1"/>
              </p:cNvSpPr>
              <p:nvPr/>
            </p:nvSpPr>
            <p:spPr bwMode="auto">
              <a:xfrm>
                <a:off x="1341" y="1485"/>
                <a:ext cx="2781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Text Box 21"/>
              <p:cNvSpPr txBox="1">
                <a:spLocks noChangeArrowheads="1"/>
              </p:cNvSpPr>
              <p:nvPr/>
            </p:nvSpPr>
            <p:spPr bwMode="auto">
              <a:xfrm>
                <a:off x="1393" y="1276"/>
                <a:ext cx="2638" cy="6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3" name="Group 22"/>
            <p:cNvGrpSpPr>
              <a:grpSpLocks/>
            </p:cNvGrpSpPr>
            <p:nvPr/>
          </p:nvGrpSpPr>
          <p:grpSpPr bwMode="auto">
            <a:xfrm>
              <a:off x="6783388" y="5934075"/>
              <a:ext cx="2135187" cy="336550"/>
              <a:chOff x="1341" y="1276"/>
              <a:chExt cx="2781" cy="604"/>
            </a:xfrm>
          </p:grpSpPr>
          <p:sp>
            <p:nvSpPr>
              <p:cNvPr id="74" name="Line 23"/>
              <p:cNvSpPr>
                <a:spLocks noChangeShapeType="1"/>
              </p:cNvSpPr>
              <p:nvPr/>
            </p:nvSpPr>
            <p:spPr bwMode="auto">
              <a:xfrm>
                <a:off x="1341" y="1485"/>
                <a:ext cx="2781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Text Box 24"/>
              <p:cNvSpPr txBox="1">
                <a:spLocks noChangeArrowheads="1"/>
              </p:cNvSpPr>
              <p:nvPr/>
            </p:nvSpPr>
            <p:spPr bwMode="auto">
              <a:xfrm>
                <a:off x="1393" y="1276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76" name="Line 25"/>
            <p:cNvSpPr>
              <a:spLocks noChangeShapeType="1"/>
            </p:cNvSpPr>
            <p:nvPr/>
          </p:nvSpPr>
          <p:spPr bwMode="auto">
            <a:xfrm>
              <a:off x="6783388" y="6264275"/>
              <a:ext cx="2135187" cy="15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Text Box 26"/>
            <p:cNvSpPr txBox="1">
              <a:spLocks noChangeArrowheads="1"/>
            </p:cNvSpPr>
            <p:nvPr/>
          </p:nvSpPr>
          <p:spPr bwMode="auto">
            <a:xfrm>
              <a:off x="6823075" y="6148388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tx2"/>
                </a:solidFill>
              </a:endParaRPr>
            </a:p>
          </p:txBody>
        </p:sp>
        <p:sp>
          <p:nvSpPr>
            <p:cNvPr id="78" name="Line 27"/>
            <p:cNvSpPr>
              <a:spLocks noChangeShapeType="1"/>
            </p:cNvSpPr>
            <p:nvPr/>
          </p:nvSpPr>
          <p:spPr bwMode="auto">
            <a:xfrm>
              <a:off x="6783388" y="6397625"/>
              <a:ext cx="2135187" cy="31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Text Box 28"/>
            <p:cNvSpPr txBox="1">
              <a:spLocks noChangeArrowheads="1"/>
            </p:cNvSpPr>
            <p:nvPr/>
          </p:nvSpPr>
          <p:spPr bwMode="auto">
            <a:xfrm>
              <a:off x="6823075" y="6281738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88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Client_Key_Exchange</a:t>
            </a:r>
          </a:p>
        </p:txBody>
      </p:sp>
      <p:sp>
        <p:nvSpPr>
          <p:cNvPr id="5396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Goal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Used by the client to send the </a:t>
            </a:r>
            <a:r>
              <a:rPr lang="en-US" dirty="0" err="1" smtClean="0">
                <a:solidFill>
                  <a:srgbClr val="FF0000"/>
                </a:solidFill>
              </a:rPr>
              <a:t>PreMasterSecret</a:t>
            </a:r>
            <a:r>
              <a:rPr lang="en-US" dirty="0" smtClean="0"/>
              <a:t>, which is used to derive session keys</a:t>
            </a:r>
            <a:endParaRPr lang="en-US" dirty="0"/>
          </a:p>
          <a:p>
            <a:pPr lvl="1"/>
            <a:r>
              <a:rPr lang="en-US" dirty="0"/>
              <a:t>Encrypted with the </a:t>
            </a:r>
            <a:r>
              <a:rPr lang="en-US" dirty="0" smtClean="0"/>
              <a:t>server’s </a:t>
            </a:r>
            <a:r>
              <a:rPr lang="en-US" dirty="0"/>
              <a:t>public </a:t>
            </a:r>
            <a:r>
              <a:rPr lang="en-US" dirty="0" smtClean="0"/>
              <a:t>key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Content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Encrypted </a:t>
            </a:r>
            <a:r>
              <a:rPr lang="en-US" dirty="0" err="1"/>
              <a:t>PreMasterSecret</a:t>
            </a:r>
            <a:r>
              <a:rPr lang="en-US" dirty="0"/>
              <a:t> with the public key of the </a:t>
            </a:r>
            <a:r>
              <a:rPr lang="en-US" dirty="0" smtClean="0"/>
              <a:t>server</a:t>
            </a:r>
            <a:endParaRPr lang="en-US" dirty="0"/>
          </a:p>
          <a:p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6705600" y="4635500"/>
            <a:ext cx="2286000" cy="1512888"/>
            <a:chOff x="6705600" y="5105400"/>
            <a:chExt cx="2286000" cy="1512888"/>
          </a:xfrm>
        </p:grpSpPr>
        <p:sp>
          <p:nvSpPr>
            <p:cNvPr id="539650" name="Rectangle 2"/>
            <p:cNvSpPr>
              <a:spLocks noChangeArrowheads="1"/>
            </p:cNvSpPr>
            <p:nvPr/>
          </p:nvSpPr>
          <p:spPr bwMode="auto">
            <a:xfrm>
              <a:off x="6705600" y="5105400"/>
              <a:ext cx="2286000" cy="1447800"/>
            </a:xfrm>
            <a:prstGeom prst="rect">
              <a:avLst/>
            </a:prstGeom>
            <a:solidFill>
              <a:srgbClr val="FFEC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9653" name="Line 5"/>
            <p:cNvSpPr>
              <a:spLocks noChangeShapeType="1"/>
            </p:cNvSpPr>
            <p:nvPr/>
          </p:nvSpPr>
          <p:spPr bwMode="auto">
            <a:xfrm>
              <a:off x="6781800" y="5221288"/>
              <a:ext cx="213360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9654" name="Text Box 6"/>
            <p:cNvSpPr txBox="1">
              <a:spLocks noChangeArrowheads="1"/>
            </p:cNvSpPr>
            <p:nvPr/>
          </p:nvSpPr>
          <p:spPr bwMode="auto">
            <a:xfrm>
              <a:off x="6821488" y="5105400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accent1"/>
                </a:solidFill>
              </a:endParaRPr>
            </a:p>
          </p:txBody>
        </p:sp>
        <p:grpSp>
          <p:nvGrpSpPr>
            <p:cNvPr id="539655" name="Group 7"/>
            <p:cNvGrpSpPr>
              <a:grpSpLocks/>
            </p:cNvGrpSpPr>
            <p:nvPr/>
          </p:nvGrpSpPr>
          <p:grpSpPr bwMode="auto">
            <a:xfrm>
              <a:off x="6784975" y="5292725"/>
              <a:ext cx="2135188" cy="336550"/>
              <a:chOff x="1347" y="1612"/>
              <a:chExt cx="2781" cy="604"/>
            </a:xfrm>
          </p:grpSpPr>
          <p:sp>
            <p:nvSpPr>
              <p:cNvPr id="539656" name="Line 8"/>
              <p:cNvSpPr>
                <a:spLocks noChangeShapeType="1"/>
              </p:cNvSpPr>
              <p:nvPr/>
            </p:nvSpPr>
            <p:spPr bwMode="auto">
              <a:xfrm>
                <a:off x="1347" y="1821"/>
                <a:ext cx="2781" cy="3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9657" name="Text Box 9"/>
              <p:cNvSpPr txBox="1">
                <a:spLocks noChangeArrowheads="1"/>
              </p:cNvSpPr>
              <p:nvPr/>
            </p:nvSpPr>
            <p:spPr bwMode="auto">
              <a:xfrm>
                <a:off x="1399" y="1612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539658" name="Group 10"/>
            <p:cNvGrpSpPr>
              <a:grpSpLocks/>
            </p:cNvGrpSpPr>
            <p:nvPr/>
          </p:nvGrpSpPr>
          <p:grpSpPr bwMode="auto">
            <a:xfrm>
              <a:off x="6783388" y="5399088"/>
              <a:ext cx="2135187" cy="334962"/>
              <a:chOff x="1347" y="1612"/>
              <a:chExt cx="2781" cy="599"/>
            </a:xfrm>
          </p:grpSpPr>
          <p:sp>
            <p:nvSpPr>
              <p:cNvPr id="539659" name="Line 11"/>
              <p:cNvSpPr>
                <a:spLocks noChangeShapeType="1"/>
              </p:cNvSpPr>
              <p:nvPr/>
            </p:nvSpPr>
            <p:spPr bwMode="auto">
              <a:xfrm>
                <a:off x="1347" y="1821"/>
                <a:ext cx="2781" cy="3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9660" name="Text Box 12"/>
              <p:cNvSpPr txBox="1">
                <a:spLocks noChangeArrowheads="1"/>
              </p:cNvSpPr>
              <p:nvPr/>
            </p:nvSpPr>
            <p:spPr bwMode="auto">
              <a:xfrm>
                <a:off x="1399" y="1612"/>
                <a:ext cx="2638" cy="5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539661" name="Group 13"/>
            <p:cNvGrpSpPr>
              <a:grpSpLocks/>
            </p:cNvGrpSpPr>
            <p:nvPr/>
          </p:nvGrpSpPr>
          <p:grpSpPr bwMode="auto">
            <a:xfrm>
              <a:off x="6783388" y="5507038"/>
              <a:ext cx="2135187" cy="336550"/>
              <a:chOff x="1347" y="1612"/>
              <a:chExt cx="2781" cy="604"/>
            </a:xfrm>
          </p:grpSpPr>
          <p:sp>
            <p:nvSpPr>
              <p:cNvPr id="539662" name="Line 14"/>
              <p:cNvSpPr>
                <a:spLocks noChangeShapeType="1"/>
              </p:cNvSpPr>
              <p:nvPr/>
            </p:nvSpPr>
            <p:spPr bwMode="auto">
              <a:xfrm>
                <a:off x="1347" y="1821"/>
                <a:ext cx="2781" cy="3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9663" name="Text Box 15"/>
              <p:cNvSpPr txBox="1">
                <a:spLocks noChangeArrowheads="1"/>
              </p:cNvSpPr>
              <p:nvPr/>
            </p:nvSpPr>
            <p:spPr bwMode="auto">
              <a:xfrm>
                <a:off x="1399" y="1612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539664" name="Line 16"/>
            <p:cNvSpPr>
              <a:spLocks noChangeShapeType="1"/>
            </p:cNvSpPr>
            <p:nvPr/>
          </p:nvSpPr>
          <p:spPr bwMode="auto">
            <a:xfrm>
              <a:off x="6783388" y="5837238"/>
              <a:ext cx="2135187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9665" name="Text Box 17"/>
            <p:cNvSpPr txBox="1">
              <a:spLocks noChangeArrowheads="1"/>
            </p:cNvSpPr>
            <p:nvPr/>
          </p:nvSpPr>
          <p:spPr bwMode="auto">
            <a:xfrm>
              <a:off x="6823075" y="5722938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539666" name="Line 18"/>
            <p:cNvSpPr>
              <a:spLocks noChangeShapeType="1"/>
            </p:cNvSpPr>
            <p:nvPr/>
          </p:nvSpPr>
          <p:spPr bwMode="auto">
            <a:xfrm>
              <a:off x="6783388" y="5943600"/>
              <a:ext cx="2135187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9667" name="Group 19"/>
            <p:cNvGrpSpPr>
              <a:grpSpLocks/>
            </p:cNvGrpSpPr>
            <p:nvPr/>
          </p:nvGrpSpPr>
          <p:grpSpPr bwMode="auto">
            <a:xfrm>
              <a:off x="6783388" y="5934075"/>
              <a:ext cx="2135187" cy="336550"/>
              <a:chOff x="1341" y="1276"/>
              <a:chExt cx="2781" cy="604"/>
            </a:xfrm>
          </p:grpSpPr>
          <p:sp>
            <p:nvSpPr>
              <p:cNvPr id="539668" name="Line 20"/>
              <p:cNvSpPr>
                <a:spLocks noChangeShapeType="1"/>
              </p:cNvSpPr>
              <p:nvPr/>
            </p:nvSpPr>
            <p:spPr bwMode="auto">
              <a:xfrm>
                <a:off x="1341" y="1485"/>
                <a:ext cx="2781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9669" name="Text Box 21"/>
              <p:cNvSpPr txBox="1">
                <a:spLocks noChangeArrowheads="1"/>
              </p:cNvSpPr>
              <p:nvPr/>
            </p:nvSpPr>
            <p:spPr bwMode="auto">
              <a:xfrm>
                <a:off x="1393" y="1276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539670" name="Line 22"/>
            <p:cNvSpPr>
              <a:spLocks noChangeShapeType="1"/>
            </p:cNvSpPr>
            <p:nvPr/>
          </p:nvSpPr>
          <p:spPr bwMode="auto">
            <a:xfrm>
              <a:off x="6783388" y="6264275"/>
              <a:ext cx="2135187" cy="15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9671" name="Text Box 23"/>
            <p:cNvSpPr txBox="1">
              <a:spLocks noChangeArrowheads="1"/>
            </p:cNvSpPr>
            <p:nvPr/>
          </p:nvSpPr>
          <p:spPr bwMode="auto">
            <a:xfrm>
              <a:off x="6823075" y="6148388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tx2"/>
                </a:solidFill>
              </a:endParaRPr>
            </a:p>
          </p:txBody>
        </p:sp>
        <p:sp>
          <p:nvSpPr>
            <p:cNvPr id="539672" name="Line 24"/>
            <p:cNvSpPr>
              <a:spLocks noChangeShapeType="1"/>
            </p:cNvSpPr>
            <p:nvPr/>
          </p:nvSpPr>
          <p:spPr bwMode="auto">
            <a:xfrm>
              <a:off x="6783388" y="6397625"/>
              <a:ext cx="2135187" cy="31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9673" name="Text Box 25"/>
            <p:cNvSpPr txBox="1">
              <a:spLocks noChangeArrowheads="1"/>
            </p:cNvSpPr>
            <p:nvPr/>
          </p:nvSpPr>
          <p:spPr bwMode="auto">
            <a:xfrm>
              <a:off x="6823075" y="6281738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tx2"/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54</a:t>
            </a:fld>
            <a:endParaRPr lang="en-US"/>
          </a:p>
        </p:txBody>
      </p:sp>
      <p:grpSp>
        <p:nvGrpSpPr>
          <p:cNvPr id="32" name="Group 4"/>
          <p:cNvGrpSpPr>
            <a:grpSpLocks/>
          </p:cNvGrpSpPr>
          <p:nvPr/>
        </p:nvGrpSpPr>
        <p:grpSpPr bwMode="auto">
          <a:xfrm>
            <a:off x="5581462" y="242234"/>
            <a:ext cx="2473325" cy="1214438"/>
            <a:chOff x="3886" y="288"/>
            <a:chExt cx="1558" cy="765"/>
          </a:xfrm>
        </p:grpSpPr>
        <p:pic>
          <p:nvPicPr>
            <p:cNvPr id="33" name="Picture 5" descr="figure-tlslay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288"/>
              <a:ext cx="1508" cy="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Oval 6"/>
            <p:cNvSpPr>
              <a:spLocks noChangeArrowheads="1"/>
            </p:cNvSpPr>
            <p:nvPr/>
          </p:nvSpPr>
          <p:spPr bwMode="auto">
            <a:xfrm>
              <a:off x="3886" y="506"/>
              <a:ext cx="530" cy="19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098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Change_Cipher_Spec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Goal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Used by client and server to indicate that they start using a (new) </a:t>
            </a:r>
            <a:r>
              <a:rPr lang="en-US" dirty="0" smtClean="0"/>
              <a:t>key</a:t>
            </a:r>
            <a:endParaRPr lang="en-US" dirty="0"/>
          </a:p>
          <a:p>
            <a:pPr lvl="1"/>
            <a:r>
              <a:rPr lang="en-US" dirty="0"/>
              <a:t>During handshake, indicates that next message will be encrypted with the appropriate </a:t>
            </a:r>
            <a:r>
              <a:rPr lang="en-US" dirty="0" smtClean="0"/>
              <a:t>key</a:t>
            </a:r>
            <a:endParaRPr lang="en-US" dirty="0"/>
          </a:p>
          <a:p>
            <a:endParaRPr lang="en-US" sz="1800" dirty="0"/>
          </a:p>
        </p:txBody>
      </p:sp>
      <p:grpSp>
        <p:nvGrpSpPr>
          <p:cNvPr id="5" name="Group 4"/>
          <p:cNvGrpSpPr/>
          <p:nvPr/>
        </p:nvGrpSpPr>
        <p:grpSpPr>
          <a:xfrm>
            <a:off x="6705600" y="3844925"/>
            <a:ext cx="2286000" cy="1447800"/>
            <a:chOff x="6705600" y="5105400"/>
            <a:chExt cx="2286000" cy="1447800"/>
          </a:xfrm>
        </p:grpSpPr>
        <p:sp>
          <p:nvSpPr>
            <p:cNvPr id="543748" name="Rectangle 4"/>
            <p:cNvSpPr>
              <a:spLocks noChangeArrowheads="1"/>
            </p:cNvSpPr>
            <p:nvPr/>
          </p:nvSpPr>
          <p:spPr bwMode="auto">
            <a:xfrm>
              <a:off x="6705600" y="5105400"/>
              <a:ext cx="2286000" cy="1447800"/>
            </a:xfrm>
            <a:prstGeom prst="rect">
              <a:avLst/>
            </a:prstGeom>
            <a:solidFill>
              <a:srgbClr val="FFEC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49" name="Line 5"/>
            <p:cNvSpPr>
              <a:spLocks noChangeShapeType="1"/>
            </p:cNvSpPr>
            <p:nvPr/>
          </p:nvSpPr>
          <p:spPr bwMode="auto">
            <a:xfrm>
              <a:off x="6781800" y="5221288"/>
              <a:ext cx="213360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50" name="Text Box 6"/>
            <p:cNvSpPr txBox="1">
              <a:spLocks noChangeArrowheads="1"/>
            </p:cNvSpPr>
            <p:nvPr/>
          </p:nvSpPr>
          <p:spPr bwMode="auto">
            <a:xfrm>
              <a:off x="6821488" y="5105400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accent1"/>
                </a:solidFill>
              </a:endParaRPr>
            </a:p>
          </p:txBody>
        </p:sp>
        <p:grpSp>
          <p:nvGrpSpPr>
            <p:cNvPr id="543751" name="Group 7"/>
            <p:cNvGrpSpPr>
              <a:grpSpLocks/>
            </p:cNvGrpSpPr>
            <p:nvPr/>
          </p:nvGrpSpPr>
          <p:grpSpPr bwMode="auto">
            <a:xfrm>
              <a:off x="6784975" y="5292725"/>
              <a:ext cx="2135188" cy="336550"/>
              <a:chOff x="1347" y="1612"/>
              <a:chExt cx="2781" cy="604"/>
            </a:xfrm>
          </p:grpSpPr>
          <p:sp>
            <p:nvSpPr>
              <p:cNvPr id="543752" name="Line 8"/>
              <p:cNvSpPr>
                <a:spLocks noChangeShapeType="1"/>
              </p:cNvSpPr>
              <p:nvPr/>
            </p:nvSpPr>
            <p:spPr bwMode="auto">
              <a:xfrm>
                <a:off x="1347" y="1821"/>
                <a:ext cx="2781" cy="3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753" name="Text Box 9"/>
              <p:cNvSpPr txBox="1">
                <a:spLocks noChangeArrowheads="1"/>
              </p:cNvSpPr>
              <p:nvPr/>
            </p:nvSpPr>
            <p:spPr bwMode="auto">
              <a:xfrm>
                <a:off x="1399" y="1612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543754" name="Group 10"/>
            <p:cNvGrpSpPr>
              <a:grpSpLocks/>
            </p:cNvGrpSpPr>
            <p:nvPr/>
          </p:nvGrpSpPr>
          <p:grpSpPr bwMode="auto">
            <a:xfrm>
              <a:off x="6783388" y="5399088"/>
              <a:ext cx="2135187" cy="334962"/>
              <a:chOff x="1347" y="1612"/>
              <a:chExt cx="2781" cy="599"/>
            </a:xfrm>
          </p:grpSpPr>
          <p:sp>
            <p:nvSpPr>
              <p:cNvPr id="543755" name="Line 11"/>
              <p:cNvSpPr>
                <a:spLocks noChangeShapeType="1"/>
              </p:cNvSpPr>
              <p:nvPr/>
            </p:nvSpPr>
            <p:spPr bwMode="auto">
              <a:xfrm>
                <a:off x="1347" y="1821"/>
                <a:ext cx="2781" cy="3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756" name="Text Box 12"/>
              <p:cNvSpPr txBox="1">
                <a:spLocks noChangeArrowheads="1"/>
              </p:cNvSpPr>
              <p:nvPr/>
            </p:nvSpPr>
            <p:spPr bwMode="auto">
              <a:xfrm>
                <a:off x="1399" y="1612"/>
                <a:ext cx="2638" cy="5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543757" name="Group 13"/>
            <p:cNvGrpSpPr>
              <a:grpSpLocks/>
            </p:cNvGrpSpPr>
            <p:nvPr/>
          </p:nvGrpSpPr>
          <p:grpSpPr bwMode="auto">
            <a:xfrm>
              <a:off x="6783388" y="5507038"/>
              <a:ext cx="2135187" cy="336550"/>
              <a:chOff x="1347" y="1612"/>
              <a:chExt cx="2781" cy="604"/>
            </a:xfrm>
          </p:grpSpPr>
          <p:sp>
            <p:nvSpPr>
              <p:cNvPr id="543758" name="Line 14"/>
              <p:cNvSpPr>
                <a:spLocks noChangeShapeType="1"/>
              </p:cNvSpPr>
              <p:nvPr/>
            </p:nvSpPr>
            <p:spPr bwMode="auto">
              <a:xfrm>
                <a:off x="1347" y="1821"/>
                <a:ext cx="2781" cy="3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759" name="Text Box 15"/>
              <p:cNvSpPr txBox="1">
                <a:spLocks noChangeArrowheads="1"/>
              </p:cNvSpPr>
              <p:nvPr/>
            </p:nvSpPr>
            <p:spPr bwMode="auto">
              <a:xfrm>
                <a:off x="1399" y="1612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543760" name="Line 16"/>
            <p:cNvSpPr>
              <a:spLocks noChangeShapeType="1"/>
            </p:cNvSpPr>
            <p:nvPr/>
          </p:nvSpPr>
          <p:spPr bwMode="auto">
            <a:xfrm>
              <a:off x="6783388" y="5837238"/>
              <a:ext cx="2135187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61" name="Text Box 17"/>
            <p:cNvSpPr txBox="1">
              <a:spLocks noChangeArrowheads="1"/>
            </p:cNvSpPr>
            <p:nvPr/>
          </p:nvSpPr>
          <p:spPr bwMode="auto">
            <a:xfrm>
              <a:off x="6823075" y="5722938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543762" name="Line 18"/>
            <p:cNvSpPr>
              <a:spLocks noChangeShapeType="1"/>
            </p:cNvSpPr>
            <p:nvPr/>
          </p:nvSpPr>
          <p:spPr bwMode="auto">
            <a:xfrm>
              <a:off x="6783388" y="5943600"/>
              <a:ext cx="2135187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63" name="Line 19"/>
            <p:cNvSpPr>
              <a:spLocks noChangeShapeType="1"/>
            </p:cNvSpPr>
            <p:nvPr/>
          </p:nvSpPr>
          <p:spPr bwMode="auto">
            <a:xfrm>
              <a:off x="6783388" y="6049963"/>
              <a:ext cx="2135187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64" name="Line 20"/>
            <p:cNvSpPr>
              <a:spLocks noChangeShapeType="1"/>
            </p:cNvSpPr>
            <p:nvPr/>
          </p:nvSpPr>
          <p:spPr bwMode="auto">
            <a:xfrm>
              <a:off x="6783388" y="6264275"/>
              <a:ext cx="2135187" cy="158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65" name="Text Box 21"/>
            <p:cNvSpPr txBox="1">
              <a:spLocks noChangeArrowheads="1"/>
            </p:cNvSpPr>
            <p:nvPr/>
          </p:nvSpPr>
          <p:spPr bwMode="auto">
            <a:xfrm>
              <a:off x="6823075" y="6148388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tx2"/>
                </a:solidFill>
              </a:endParaRPr>
            </a:p>
          </p:txBody>
        </p:sp>
        <p:sp>
          <p:nvSpPr>
            <p:cNvPr id="543766" name="Line 22"/>
            <p:cNvSpPr>
              <a:spLocks noChangeShapeType="1"/>
            </p:cNvSpPr>
            <p:nvPr/>
          </p:nvSpPr>
          <p:spPr bwMode="auto">
            <a:xfrm>
              <a:off x="6783388" y="6397625"/>
              <a:ext cx="2135187" cy="31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60837" y="233767"/>
            <a:ext cx="2441575" cy="1214438"/>
            <a:chOff x="6248400" y="457200"/>
            <a:chExt cx="2441575" cy="1214438"/>
          </a:xfrm>
        </p:grpSpPr>
        <p:pic>
          <p:nvPicPr>
            <p:cNvPr id="543767" name="Picture 23" descr="figure-tlslay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457200"/>
              <a:ext cx="2393950" cy="1214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3768" name="Oval 24"/>
            <p:cNvSpPr>
              <a:spLocks noChangeArrowheads="1"/>
            </p:cNvSpPr>
            <p:nvPr/>
          </p:nvSpPr>
          <p:spPr bwMode="auto">
            <a:xfrm>
              <a:off x="7848600" y="803275"/>
              <a:ext cx="841375" cy="301625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1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Handshake_Finished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Goal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Sent by both client and server to confirm the establishment of the secure SSL </a:t>
            </a:r>
            <a:r>
              <a:rPr lang="en-US" dirty="0" smtClean="0"/>
              <a:t>session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Session is established only </a:t>
            </a:r>
            <a:r>
              <a:rPr lang="en-US" dirty="0" smtClean="0"/>
              <a:t>if </a:t>
            </a:r>
            <a:r>
              <a:rPr lang="en-US" dirty="0"/>
              <a:t>client received expected Finished message from server and vice-</a:t>
            </a:r>
            <a:r>
              <a:rPr lang="en-US" dirty="0" smtClean="0"/>
              <a:t>versa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Allows to detect man in the middle attacks on </a:t>
            </a:r>
            <a:r>
              <a:rPr lang="en-US" dirty="0" err="1"/>
              <a:t>Client_Hello</a:t>
            </a:r>
            <a:r>
              <a:rPr lang="en-US" dirty="0"/>
              <a:t> and </a:t>
            </a:r>
            <a:r>
              <a:rPr lang="en-US" dirty="0" err="1"/>
              <a:t>Server_Hello</a:t>
            </a:r>
            <a:r>
              <a:rPr lang="en-US" dirty="0"/>
              <a:t> </a:t>
            </a:r>
            <a:r>
              <a:rPr lang="en-US" dirty="0" smtClean="0"/>
              <a:t>messages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Example: Attacker changes cipher list to propose weaker </a:t>
            </a:r>
            <a:r>
              <a:rPr lang="en-US" dirty="0" smtClean="0"/>
              <a:t>ciphers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First encrypted message on each </a:t>
            </a:r>
            <a:r>
              <a:rPr lang="en-US" dirty="0" smtClean="0"/>
              <a:t>direction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Contents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Keyed hash (MD5 or SHA-1) of all the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dirty="0"/>
              <a:t>	handshake messages and the </a:t>
            </a:r>
            <a:r>
              <a:rPr lang="en-US" dirty="0" err="1" smtClean="0"/>
              <a:t>MasterSecret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705600" y="4642732"/>
            <a:ext cx="2286000" cy="1447800"/>
            <a:chOff x="6705600" y="5105400"/>
            <a:chExt cx="2286000" cy="1447800"/>
          </a:xfrm>
        </p:grpSpPr>
        <p:sp>
          <p:nvSpPr>
            <p:cNvPr id="545796" name="Rectangle 4"/>
            <p:cNvSpPr>
              <a:spLocks noChangeArrowheads="1"/>
            </p:cNvSpPr>
            <p:nvPr/>
          </p:nvSpPr>
          <p:spPr bwMode="auto">
            <a:xfrm>
              <a:off x="6705600" y="5105400"/>
              <a:ext cx="2286000" cy="1447800"/>
            </a:xfrm>
            <a:prstGeom prst="rect">
              <a:avLst/>
            </a:prstGeom>
            <a:solidFill>
              <a:srgbClr val="FFEC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797" name="Line 5"/>
            <p:cNvSpPr>
              <a:spLocks noChangeShapeType="1"/>
            </p:cNvSpPr>
            <p:nvPr/>
          </p:nvSpPr>
          <p:spPr bwMode="auto">
            <a:xfrm>
              <a:off x="6781800" y="5221288"/>
              <a:ext cx="213360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798" name="Text Box 6"/>
            <p:cNvSpPr txBox="1">
              <a:spLocks noChangeArrowheads="1"/>
            </p:cNvSpPr>
            <p:nvPr/>
          </p:nvSpPr>
          <p:spPr bwMode="auto">
            <a:xfrm>
              <a:off x="6821488" y="5105400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accent1"/>
                </a:solidFill>
              </a:endParaRPr>
            </a:p>
          </p:txBody>
        </p:sp>
        <p:grpSp>
          <p:nvGrpSpPr>
            <p:cNvPr id="545799" name="Group 7"/>
            <p:cNvGrpSpPr>
              <a:grpSpLocks/>
            </p:cNvGrpSpPr>
            <p:nvPr/>
          </p:nvGrpSpPr>
          <p:grpSpPr bwMode="auto">
            <a:xfrm>
              <a:off x="6784975" y="5292725"/>
              <a:ext cx="2135188" cy="336550"/>
              <a:chOff x="1347" y="1612"/>
              <a:chExt cx="2781" cy="604"/>
            </a:xfrm>
          </p:grpSpPr>
          <p:sp>
            <p:nvSpPr>
              <p:cNvPr id="545800" name="Line 8"/>
              <p:cNvSpPr>
                <a:spLocks noChangeShapeType="1"/>
              </p:cNvSpPr>
              <p:nvPr/>
            </p:nvSpPr>
            <p:spPr bwMode="auto">
              <a:xfrm>
                <a:off x="1347" y="1821"/>
                <a:ext cx="2781" cy="3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801" name="Text Box 9"/>
              <p:cNvSpPr txBox="1">
                <a:spLocks noChangeArrowheads="1"/>
              </p:cNvSpPr>
              <p:nvPr/>
            </p:nvSpPr>
            <p:spPr bwMode="auto">
              <a:xfrm>
                <a:off x="1399" y="1612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545802" name="Group 10"/>
            <p:cNvGrpSpPr>
              <a:grpSpLocks/>
            </p:cNvGrpSpPr>
            <p:nvPr/>
          </p:nvGrpSpPr>
          <p:grpSpPr bwMode="auto">
            <a:xfrm>
              <a:off x="6783388" y="5399088"/>
              <a:ext cx="2135187" cy="334962"/>
              <a:chOff x="1347" y="1612"/>
              <a:chExt cx="2781" cy="599"/>
            </a:xfrm>
          </p:grpSpPr>
          <p:sp>
            <p:nvSpPr>
              <p:cNvPr id="545803" name="Line 11"/>
              <p:cNvSpPr>
                <a:spLocks noChangeShapeType="1"/>
              </p:cNvSpPr>
              <p:nvPr/>
            </p:nvSpPr>
            <p:spPr bwMode="auto">
              <a:xfrm>
                <a:off x="1347" y="1821"/>
                <a:ext cx="2781" cy="3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804" name="Text Box 12"/>
              <p:cNvSpPr txBox="1">
                <a:spLocks noChangeArrowheads="1"/>
              </p:cNvSpPr>
              <p:nvPr/>
            </p:nvSpPr>
            <p:spPr bwMode="auto">
              <a:xfrm>
                <a:off x="1399" y="1612"/>
                <a:ext cx="2638" cy="5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545805" name="Group 13"/>
            <p:cNvGrpSpPr>
              <a:grpSpLocks/>
            </p:cNvGrpSpPr>
            <p:nvPr/>
          </p:nvGrpSpPr>
          <p:grpSpPr bwMode="auto">
            <a:xfrm>
              <a:off x="6783388" y="5507038"/>
              <a:ext cx="2135187" cy="336550"/>
              <a:chOff x="1347" y="1612"/>
              <a:chExt cx="2781" cy="604"/>
            </a:xfrm>
          </p:grpSpPr>
          <p:sp>
            <p:nvSpPr>
              <p:cNvPr id="545806" name="Line 14"/>
              <p:cNvSpPr>
                <a:spLocks noChangeShapeType="1"/>
              </p:cNvSpPr>
              <p:nvPr/>
            </p:nvSpPr>
            <p:spPr bwMode="auto">
              <a:xfrm>
                <a:off x="1347" y="1821"/>
                <a:ext cx="2781" cy="3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807" name="Text Box 15"/>
              <p:cNvSpPr txBox="1">
                <a:spLocks noChangeArrowheads="1"/>
              </p:cNvSpPr>
              <p:nvPr/>
            </p:nvSpPr>
            <p:spPr bwMode="auto">
              <a:xfrm>
                <a:off x="1399" y="1612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545808" name="Line 16"/>
            <p:cNvSpPr>
              <a:spLocks noChangeShapeType="1"/>
            </p:cNvSpPr>
            <p:nvPr/>
          </p:nvSpPr>
          <p:spPr bwMode="auto">
            <a:xfrm>
              <a:off x="6783388" y="5837238"/>
              <a:ext cx="2135187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809" name="Text Box 17"/>
            <p:cNvSpPr txBox="1">
              <a:spLocks noChangeArrowheads="1"/>
            </p:cNvSpPr>
            <p:nvPr/>
          </p:nvSpPr>
          <p:spPr bwMode="auto">
            <a:xfrm>
              <a:off x="6823075" y="5722938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545810" name="Line 18"/>
            <p:cNvSpPr>
              <a:spLocks noChangeShapeType="1"/>
            </p:cNvSpPr>
            <p:nvPr/>
          </p:nvSpPr>
          <p:spPr bwMode="auto">
            <a:xfrm>
              <a:off x="6783388" y="6096000"/>
              <a:ext cx="2135187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811" name="Line 19"/>
            <p:cNvSpPr>
              <a:spLocks noChangeShapeType="1"/>
            </p:cNvSpPr>
            <p:nvPr/>
          </p:nvSpPr>
          <p:spPr bwMode="auto">
            <a:xfrm>
              <a:off x="6783388" y="5943600"/>
              <a:ext cx="2135187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812" name="Line 20"/>
            <p:cNvSpPr>
              <a:spLocks noChangeShapeType="1"/>
            </p:cNvSpPr>
            <p:nvPr/>
          </p:nvSpPr>
          <p:spPr bwMode="auto">
            <a:xfrm>
              <a:off x="6783388" y="6264275"/>
              <a:ext cx="2135187" cy="15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813" name="Line 21"/>
            <p:cNvSpPr>
              <a:spLocks noChangeShapeType="1"/>
            </p:cNvSpPr>
            <p:nvPr/>
          </p:nvSpPr>
          <p:spPr bwMode="auto">
            <a:xfrm>
              <a:off x="6783388" y="6397625"/>
              <a:ext cx="2135187" cy="317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5814" name="Text Box 22"/>
          <p:cNvSpPr txBox="1">
            <a:spLocks noChangeArrowheads="1"/>
          </p:cNvSpPr>
          <p:nvPr/>
        </p:nvSpPr>
        <p:spPr bwMode="auto">
          <a:xfrm>
            <a:off x="6823075" y="6281738"/>
            <a:ext cx="2025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56</a:t>
            </a:fld>
            <a:endParaRPr lang="en-US"/>
          </a:p>
        </p:txBody>
      </p:sp>
      <p:grpSp>
        <p:nvGrpSpPr>
          <p:cNvPr id="29" name="Group 4"/>
          <p:cNvGrpSpPr>
            <a:grpSpLocks/>
          </p:cNvGrpSpPr>
          <p:nvPr/>
        </p:nvGrpSpPr>
        <p:grpSpPr bwMode="auto">
          <a:xfrm>
            <a:off x="5581462" y="242234"/>
            <a:ext cx="2473325" cy="1214438"/>
            <a:chOff x="3886" y="288"/>
            <a:chExt cx="1558" cy="765"/>
          </a:xfrm>
        </p:grpSpPr>
        <p:pic>
          <p:nvPicPr>
            <p:cNvPr id="30" name="Picture 5" descr="figure-tlslay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288"/>
              <a:ext cx="1508" cy="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Oval 6"/>
            <p:cNvSpPr>
              <a:spLocks noChangeArrowheads="1"/>
            </p:cNvSpPr>
            <p:nvPr/>
          </p:nvSpPr>
          <p:spPr bwMode="auto">
            <a:xfrm>
              <a:off x="3886" y="506"/>
              <a:ext cx="530" cy="19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6963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pic>
        <p:nvPicPr>
          <p:cNvPr id="7" name="Picture 2" descr="C:\Users\Andreas Haeberlen\AppData\Local\Microsoft\Windows\Temporary Internet Files\Content.IE5\7HA4Z6A0\MC90043441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8022" y="2850776"/>
            <a:ext cx="1326777" cy="1492624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409D-5E2D-FB4E-9A06-44B9D3E20611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648200"/>
            <a:ext cx="5638800" cy="1362075"/>
          </a:xfrm>
        </p:spPr>
        <p:txBody>
          <a:bodyPr anchor="t"/>
          <a:lstStyle/>
          <a:p>
            <a:r>
              <a:rPr lang="en-US" dirty="0"/>
              <a:t>Passwords | Time-memory trade-offs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124200"/>
            <a:ext cx="5638800" cy="1500187"/>
          </a:xfrm>
        </p:spPr>
        <p:txBody>
          <a:bodyPr anchor="b"/>
          <a:lstStyle/>
          <a:p>
            <a:r>
              <a:rPr lang="en-US" dirty="0"/>
              <a:t>Next time you will learn </a:t>
            </a:r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3000" y="1752601"/>
            <a:ext cx="2743200" cy="83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 cap="none" baseline="0">
                <a:solidFill>
                  <a:schemeClr val="bg1"/>
                </a:solidFill>
                <a:latin typeface="Rockwell"/>
                <a:ea typeface="+mj-ea"/>
                <a:cs typeface="Rockwell"/>
              </a:defRPr>
            </a:lvl1pPr>
          </a:lstStyle>
          <a:p>
            <a:r>
              <a:rPr lang="en-US" dirty="0" smtClean="0"/>
              <a:t>Stay tuned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532B-7152-4545-9364-C8561603D0F4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443" y="382587"/>
            <a:ext cx="5009445" cy="334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74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WPA Data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Two major suites of algorithms: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Temporal Key Integrity Protocol (TKIP)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RC4 + Message Integrity Check (MIC)</a:t>
            </a:r>
          </a:p>
          <a:p>
            <a:pPr>
              <a:lnSpc>
                <a:spcPct val="150000"/>
              </a:lnSpc>
            </a:pPr>
            <a:r>
              <a:rPr lang="en-US" dirty="0"/>
              <a:t>Counter Mode CBC-MAC </a:t>
            </a:r>
            <a:r>
              <a:rPr lang="en-US" dirty="0" smtClean="0"/>
              <a:t>Protocol (CCMP)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AES in Counter Mode (WPA2 only)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3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from WEP to TKIP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137017"/>
              </p:ext>
            </p:extLst>
          </p:nvPr>
        </p:nvGraphicFramePr>
        <p:xfrm>
          <a:off x="304800" y="1987636"/>
          <a:ext cx="8534399" cy="3875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875"/>
                <a:gridCol w="4769046"/>
                <a:gridCol w="1361478"/>
              </a:tblGrid>
              <a:tr h="67012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Purpose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Change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Weakness addressed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Message Integrity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Add a message integrity protocol to prevent tampering (implementable in software on a low-power microprocessor)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(3)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IV selection and use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Change the rules for how IV values are selected and reuse the IV as a replay counter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(1)(5)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Per-Packet Key Mixing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Change the encryption key for every frame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(1)(2)(4)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IV Size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ahoma"/>
                          <a:cs typeface="Tahoma"/>
                        </a:rPr>
                        <a:t>Increase the size of the IV to avoid ever reusing the same 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(1)(4)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Key Management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ahoma"/>
                          <a:cs typeface="Tahoma"/>
                        </a:rPr>
                        <a:t>Add a mechanism to distribute and change the broadcast keys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(4)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25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Modes: Personal vs. Enterprise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Personal WPA utilizes pre-shared keys (PSK)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all devices use same passphrase</a:t>
            </a:r>
            <a:endParaRPr lang="en-US" dirty="0"/>
          </a:p>
          <a:p>
            <a:pPr lvl="1"/>
            <a:r>
              <a:rPr lang="en-US" dirty="0" smtClean="0"/>
              <a:t>User need </a:t>
            </a:r>
            <a:r>
              <a:rPr lang="en-US" dirty="0"/>
              <a:t>a 256-bit </a:t>
            </a:r>
            <a:r>
              <a:rPr lang="en-US" dirty="0" smtClean="0"/>
              <a:t>passphrase </a:t>
            </a:r>
            <a:r>
              <a:rPr lang="en-US" sz="1800" dirty="0" smtClean="0"/>
              <a:t>(64 </a:t>
            </a:r>
            <a:r>
              <a:rPr lang="en-US" sz="1800" dirty="0"/>
              <a:t>hex </a:t>
            </a:r>
            <a:r>
              <a:rPr lang="en-US" sz="1800" dirty="0" smtClean="0"/>
              <a:t>digits </a:t>
            </a:r>
            <a:r>
              <a:rPr lang="en-US" sz="1800" dirty="0"/>
              <a:t>or </a:t>
            </a:r>
            <a:r>
              <a:rPr lang="en-US" sz="1800" dirty="0" smtClean="0"/>
              <a:t>8 </a:t>
            </a:r>
            <a:r>
              <a:rPr lang="en-US" sz="1800" dirty="0"/>
              <a:t>to </a:t>
            </a:r>
            <a:r>
              <a:rPr lang="en-US" sz="1800" dirty="0" smtClean="0"/>
              <a:t>63 </a:t>
            </a:r>
            <a:r>
              <a:rPr lang="en-US" sz="1800" dirty="0"/>
              <a:t>ASCII </a:t>
            </a:r>
            <a:r>
              <a:rPr lang="en-US" sz="1800" dirty="0" smtClean="0"/>
              <a:t>characters)</a:t>
            </a:r>
            <a:endParaRPr lang="en-US" dirty="0" smtClean="0"/>
          </a:p>
          <a:p>
            <a:pPr lvl="1"/>
            <a:r>
              <a:rPr lang="en-US" dirty="0" smtClean="0"/>
              <a:t>Authentication between client </a:t>
            </a:r>
            <a:r>
              <a:rPr lang="en-US" dirty="0"/>
              <a:t>and </a:t>
            </a:r>
            <a:r>
              <a:rPr lang="en-US" dirty="0" smtClean="0"/>
              <a:t>Access Point (</a:t>
            </a:r>
            <a:r>
              <a:rPr lang="en-US" dirty="0"/>
              <a:t>based on EAP-</a:t>
            </a:r>
            <a:r>
              <a:rPr lang="en-US" dirty="0" smtClean="0"/>
              <a:t>MD5)</a:t>
            </a:r>
            <a:endParaRPr lang="en-US" dirty="0"/>
          </a:p>
          <a:p>
            <a:pPr lvl="1"/>
            <a:r>
              <a:rPr lang="en-US" dirty="0" smtClean="0"/>
              <a:t>Suited for </a:t>
            </a:r>
            <a:r>
              <a:rPr lang="en-US" dirty="0"/>
              <a:t>home or small office </a:t>
            </a:r>
            <a:r>
              <a:rPr lang="en-US" dirty="0" smtClean="0"/>
              <a:t>infrastructure</a:t>
            </a:r>
            <a:endParaRPr lang="en-US" dirty="0"/>
          </a:p>
          <a:p>
            <a:r>
              <a:rPr lang="en-US" dirty="0"/>
              <a:t>Enterprise WPA </a:t>
            </a:r>
            <a:r>
              <a:rPr lang="en-US" dirty="0" smtClean="0"/>
              <a:t>uses an IEEE </a:t>
            </a:r>
            <a:r>
              <a:rPr lang="en-US" dirty="0"/>
              <a:t>802.1X Authentication Server </a:t>
            </a:r>
            <a:r>
              <a:rPr lang="en-US" dirty="0" smtClean="0"/>
              <a:t>that distributes </a:t>
            </a:r>
            <a:r>
              <a:rPr lang="en-US" dirty="0"/>
              <a:t>different keys to </a:t>
            </a:r>
            <a:r>
              <a:rPr lang="en-US" dirty="0" smtClean="0"/>
              <a:t>users</a:t>
            </a:r>
            <a:endParaRPr lang="en-US" dirty="0"/>
          </a:p>
          <a:p>
            <a:pPr lvl="1"/>
            <a:r>
              <a:rPr lang="en-US" dirty="0" smtClean="0"/>
              <a:t>User authentication</a:t>
            </a:r>
            <a:endParaRPr lang="en-US" dirty="0"/>
          </a:p>
          <a:p>
            <a:pPr lvl="1"/>
            <a:r>
              <a:rPr lang="en-US" dirty="0" smtClean="0"/>
              <a:t>Requires </a:t>
            </a:r>
            <a:r>
              <a:rPr lang="en-US" dirty="0"/>
              <a:t>an authentication server (</a:t>
            </a:r>
            <a:r>
              <a:rPr lang="en-US" dirty="0" smtClean="0"/>
              <a:t>e.g. </a:t>
            </a:r>
            <a:r>
              <a:rPr lang="en-US" dirty="0"/>
              <a:t>Radius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Centralizes </a:t>
            </a:r>
            <a:r>
              <a:rPr lang="en-US" dirty="0"/>
              <a:t>management of user </a:t>
            </a:r>
            <a:r>
              <a:rPr lang="en-US" dirty="0" smtClean="0"/>
              <a:t>credentials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23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802.11i Operational Phases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92572" y="1644605"/>
            <a:ext cx="1676400" cy="955431"/>
          </a:xfrm>
          <a:prstGeom prst="rect">
            <a:avLst/>
          </a:prstGeom>
          <a:solidFill>
            <a:schemeClr val="accent3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Authenticator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706" y="1644605"/>
            <a:ext cx="1676400" cy="955431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Supplicant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3438" y="1644605"/>
            <a:ext cx="1676400" cy="955431"/>
          </a:xfrm>
          <a:prstGeom prst="rect">
            <a:avLst/>
          </a:prstGeom>
          <a:solidFill>
            <a:srgbClr val="800000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Authentication server</a:t>
            </a:r>
            <a:endParaRPr lang="en-US" dirty="0">
              <a:latin typeface="Tahoma"/>
              <a:cs typeface="Tahoma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039906" y="3323271"/>
            <a:ext cx="3620439" cy="707886"/>
            <a:chOff x="1039906" y="3218406"/>
            <a:chExt cx="3620439" cy="707886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1039906" y="3614381"/>
              <a:ext cx="3490866" cy="0"/>
            </a:xfrm>
            <a:prstGeom prst="straightConnector1">
              <a:avLst/>
            </a:prstGeom>
            <a:ln>
              <a:prstDash val="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231201" y="3218406"/>
              <a:ext cx="34291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ahoma"/>
                  <a:cs typeface="Tahoma"/>
                </a:rPr>
                <a:t>1. Security </a:t>
              </a:r>
              <a:r>
                <a:rPr lang="en-US" sz="2000" dirty="0">
                  <a:latin typeface="Tahoma"/>
                  <a:cs typeface="Tahoma"/>
                </a:rPr>
                <a:t>Policy </a:t>
              </a:r>
              <a:r>
                <a:rPr lang="en-US" sz="2000" dirty="0" smtClean="0">
                  <a:latin typeface="Tahoma"/>
                  <a:cs typeface="Tahoma"/>
                </a:rPr>
                <a:t>Agreement</a:t>
              </a:r>
              <a:br>
                <a:rPr lang="en-US" sz="2000" dirty="0" smtClean="0">
                  <a:latin typeface="Tahoma"/>
                  <a:cs typeface="Tahoma"/>
                </a:rPr>
              </a:br>
              <a:endParaRPr lang="en-US" sz="2000" dirty="0">
                <a:latin typeface="Tahoma"/>
                <a:cs typeface="Tahoma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39906" y="4037197"/>
            <a:ext cx="7014881" cy="707886"/>
            <a:chOff x="1039906" y="3864861"/>
            <a:chExt cx="7014881" cy="707886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1039906" y="4253780"/>
              <a:ext cx="7014881" cy="0"/>
            </a:xfrm>
            <a:prstGeom prst="straightConnector1">
              <a:avLst/>
            </a:prstGeom>
            <a:ln>
              <a:prstDash val="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231201" y="3864861"/>
              <a:ext cx="29756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ahoma"/>
                  <a:cs typeface="Tahoma"/>
                </a:rPr>
                <a:t>2</a:t>
              </a:r>
              <a:r>
                <a:rPr lang="en-US" sz="2000" dirty="0" smtClean="0">
                  <a:latin typeface="Tahoma"/>
                  <a:cs typeface="Tahoma"/>
                </a:rPr>
                <a:t>. 802.1X Authentication</a:t>
              </a:r>
              <a:br>
                <a:rPr lang="en-US" sz="2000" dirty="0" smtClean="0">
                  <a:latin typeface="Tahoma"/>
                  <a:cs typeface="Tahoma"/>
                </a:rPr>
              </a:br>
              <a:endParaRPr lang="en-US" sz="2000" dirty="0">
                <a:latin typeface="Tahoma"/>
                <a:cs typeface="Tahoma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39906" y="5525126"/>
            <a:ext cx="3490866" cy="820738"/>
            <a:chOff x="1039906" y="5155794"/>
            <a:chExt cx="3490866" cy="820738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1039906" y="5596174"/>
              <a:ext cx="3490866" cy="0"/>
            </a:xfrm>
            <a:prstGeom prst="straightConnector1">
              <a:avLst/>
            </a:prstGeom>
            <a:ln>
              <a:prstDash val="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231201" y="5155794"/>
              <a:ext cx="2657799" cy="820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000" dirty="0">
                  <a:latin typeface="Tahoma"/>
                  <a:cs typeface="Tahoma"/>
                </a:rPr>
                <a:t>4</a:t>
              </a:r>
              <a:r>
                <a:rPr lang="en-US" sz="2000" dirty="0" smtClean="0">
                  <a:latin typeface="Tahoma"/>
                  <a:cs typeface="Tahoma"/>
                </a:rPr>
                <a:t>. </a:t>
              </a:r>
              <a:r>
                <a:rPr lang="en-US" sz="2000" dirty="0">
                  <a:latin typeface="Tahoma"/>
                  <a:cs typeface="Tahoma"/>
                </a:rPr>
                <a:t>Data </a:t>
              </a:r>
              <a:r>
                <a:rPr lang="en-US" sz="2000" dirty="0" smtClean="0">
                  <a:latin typeface="Tahoma"/>
                  <a:cs typeface="Tahoma"/>
                </a:rPr>
                <a:t>confidentiality</a:t>
              </a:r>
              <a:br>
                <a:rPr lang="en-US" sz="2000" dirty="0" smtClean="0">
                  <a:latin typeface="Tahoma"/>
                  <a:cs typeface="Tahoma"/>
                </a:rPr>
              </a:br>
              <a:r>
                <a:rPr lang="en-US" sz="2000" dirty="0" smtClean="0">
                  <a:latin typeface="Tahoma"/>
                  <a:cs typeface="Tahoma"/>
                </a:rPr>
                <a:t>and </a:t>
              </a:r>
              <a:r>
                <a:rPr lang="en-US" sz="2000" dirty="0">
                  <a:latin typeface="Tahoma"/>
                  <a:cs typeface="Tahoma"/>
                </a:rPr>
                <a:t>integrity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39906" y="4751123"/>
            <a:ext cx="6981732" cy="767963"/>
            <a:chOff x="1039906" y="4475792"/>
            <a:chExt cx="6981732" cy="767963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1039906" y="4893180"/>
              <a:ext cx="3490866" cy="0"/>
            </a:xfrm>
            <a:prstGeom prst="straightConnector1">
              <a:avLst/>
            </a:prstGeom>
            <a:ln>
              <a:prstDash val="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530772" y="4893180"/>
              <a:ext cx="3490866" cy="0"/>
            </a:xfrm>
            <a:prstGeom prst="straightConnector1">
              <a:avLst/>
            </a:prstGeom>
            <a:ln>
              <a:prstDash val="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231201" y="4479443"/>
              <a:ext cx="2080968" cy="764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2000" dirty="0" smtClean="0">
                  <a:latin typeface="Tahoma"/>
                  <a:cs typeface="Tahoma"/>
                </a:rPr>
                <a:t>3. Key derivation</a:t>
              </a:r>
              <a:br>
                <a:rPr lang="en-US" sz="2000" dirty="0" smtClean="0">
                  <a:latin typeface="Tahoma"/>
                  <a:cs typeface="Tahoma"/>
                </a:rPr>
              </a:br>
              <a:r>
                <a:rPr lang="en-US" sz="2000" dirty="0" smtClean="0">
                  <a:latin typeface="Tahoma"/>
                  <a:cs typeface="Tahoma"/>
                </a:rPr>
                <a:t>and </a:t>
              </a:r>
              <a:r>
                <a:rPr lang="en-US" sz="2000" dirty="0">
                  <a:latin typeface="Tahoma"/>
                  <a:cs typeface="Tahoma"/>
                </a:rPr>
                <a:t>distribution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860792" y="4475792"/>
              <a:ext cx="2056047" cy="764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2000" dirty="0" smtClean="0">
                  <a:latin typeface="Tahoma"/>
                  <a:cs typeface="Tahoma"/>
                </a:rPr>
                <a:t>Master Key (MK)</a:t>
              </a:r>
              <a:br>
                <a:rPr lang="en-US" sz="2000" dirty="0" smtClean="0">
                  <a:latin typeface="Tahoma"/>
                  <a:cs typeface="Tahoma"/>
                </a:rPr>
              </a:br>
              <a:r>
                <a:rPr lang="en-US" sz="2000" dirty="0" smtClean="0">
                  <a:latin typeface="Tahoma"/>
                  <a:cs typeface="Tahoma"/>
                </a:rPr>
                <a:t>by Radius</a:t>
              </a:r>
              <a:endParaRPr lang="en-US" sz="2000" dirty="0">
                <a:latin typeface="Tahoma"/>
                <a:cs typeface="Tahoma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52596" y="2600036"/>
            <a:ext cx="1574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ahoma"/>
                <a:cs typeface="Tahoma"/>
              </a:rPr>
              <a:t>Party being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smtClean="0">
                <a:latin typeface="Tahoma"/>
                <a:cs typeface="Tahoma"/>
              </a:rPr>
              <a:t>authenticated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10062" y="2600036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ahoma"/>
                <a:cs typeface="Tahoma"/>
              </a:rPr>
              <a:t>Access Point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25222" y="2600036"/>
            <a:ext cx="85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ahoma"/>
                <a:cs typeface="Tahoma"/>
              </a:rPr>
              <a:t>Radius</a:t>
            </a:r>
            <a:endParaRPr lang="en-US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73801703"/>
      </p:ext>
    </p:extLst>
  </p:cSld>
  <p:clrMapOvr>
    <a:masterClrMapping/>
  </p:clrMapOvr>
</p:sld>
</file>

<file path=ppt/theme/theme1.xml><?xml version="1.0" encoding="utf-8"?>
<a:theme xmlns:a="http://schemas.openxmlformats.org/drawingml/2006/main" name="mcanini-teaching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mcanini-teaching.thmx</Template>
  <TotalTime>8083</TotalTime>
  <Words>2986</Words>
  <Application>Microsoft Macintosh PowerPoint</Application>
  <PresentationFormat>On-screen Show (4:3)</PresentationFormat>
  <Paragraphs>692</Paragraphs>
  <Slides>58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mcanini-teaching</vt:lpstr>
      <vt:lpstr>WAP | SSL/TLS</vt:lpstr>
      <vt:lpstr>Plan for today</vt:lpstr>
      <vt:lpstr>Recall: Weaknesses of WEP</vt:lpstr>
      <vt:lpstr>WiFi Protected Access (WPA)</vt:lpstr>
      <vt:lpstr>WPA Features</vt:lpstr>
      <vt:lpstr>WPA Data Encryption</vt:lpstr>
      <vt:lpstr>Changes from WEP to TKIP</vt:lpstr>
      <vt:lpstr>Modes: Personal vs. Enterprise</vt:lpstr>
      <vt:lpstr>IEEE 802.11i Operational Phases</vt:lpstr>
      <vt:lpstr>Phase 2</vt:lpstr>
      <vt:lpstr>IEEE 802.1X Authentication</vt:lpstr>
      <vt:lpstr>Extensible Authentication Protocol (EAP)</vt:lpstr>
      <vt:lpstr>EAP variants</vt:lpstr>
      <vt:lpstr>EAP-MD5 (not secure!) [RFC2284]</vt:lpstr>
      <vt:lpstr>EAP-TLS [RFC5216]</vt:lpstr>
      <vt:lpstr>EAP-TTLS (Tunneled TLS) [RFC5281]</vt:lpstr>
      <vt:lpstr>Phase 3</vt:lpstr>
      <vt:lpstr>Key derivation and distribution</vt:lpstr>
      <vt:lpstr>Pairwise Key Hierarchy</vt:lpstr>
      <vt:lpstr>Pairwise Key Hierarchy</vt:lpstr>
      <vt:lpstr>Pairwise Key Hierarchy</vt:lpstr>
      <vt:lpstr>Further Reading</vt:lpstr>
      <vt:lpstr>Phase 4</vt:lpstr>
      <vt:lpstr>TKIP Key-Mixing </vt:lpstr>
      <vt:lpstr>TKIP MAC</vt:lpstr>
      <vt:lpstr>Further Reading</vt:lpstr>
      <vt:lpstr>Attacks on WPA</vt:lpstr>
      <vt:lpstr>Attack on Weak Password</vt:lpstr>
      <vt:lpstr>Attack on TKIP</vt:lpstr>
      <vt:lpstr>Recap WPA</vt:lpstr>
      <vt:lpstr>SSL / TLS</vt:lpstr>
      <vt:lpstr>SSL Primer</vt:lpstr>
      <vt:lpstr>Secure Sockets Layer (SSL)</vt:lpstr>
      <vt:lpstr>Transport Layer Security (TLS) </vt:lpstr>
      <vt:lpstr>SSL in the layered model</vt:lpstr>
      <vt:lpstr>Approaches</vt:lpstr>
      <vt:lpstr>OpenSSL</vt:lpstr>
      <vt:lpstr>Example: HTTPS</vt:lpstr>
      <vt:lpstr>Example: Mail</vt:lpstr>
      <vt:lpstr>TLS Protocol</vt:lpstr>
      <vt:lpstr>TLS Layers</vt:lpstr>
      <vt:lpstr>TLS Record Layer</vt:lpstr>
      <vt:lpstr>Record Layer Summary</vt:lpstr>
      <vt:lpstr>MAC Computation</vt:lpstr>
      <vt:lpstr>Encryption</vt:lpstr>
      <vt:lpstr>Handshake in Brief</vt:lpstr>
      <vt:lpstr>Handshake Exchanges</vt:lpstr>
      <vt:lpstr>Client_Hello Content</vt:lpstr>
      <vt:lpstr>Client_Hello Crypto</vt:lpstr>
      <vt:lpstr>Cipher Suite Examples</vt:lpstr>
      <vt:lpstr>Server_Hello Content</vt:lpstr>
      <vt:lpstr>Server Certificate</vt:lpstr>
      <vt:lpstr>Server_Hello_Done</vt:lpstr>
      <vt:lpstr>Client_Key_Exchange</vt:lpstr>
      <vt:lpstr>Change_Cipher_Spec</vt:lpstr>
      <vt:lpstr>Handshake_Finished</vt:lpstr>
      <vt:lpstr>Any questions?</vt:lpstr>
      <vt:lpstr>Passwords | Time-memory trade-offs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1</dc:title>
  <dc:creator>Marco Canini</dc:creator>
  <cp:lastModifiedBy>Marco Canini</cp:lastModifiedBy>
  <cp:revision>599</cp:revision>
  <dcterms:created xsi:type="dcterms:W3CDTF">2014-02-21T15:08:43Z</dcterms:created>
  <dcterms:modified xsi:type="dcterms:W3CDTF">2014-03-24T09:53:55Z</dcterms:modified>
</cp:coreProperties>
</file>