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73"/>
  </p:notesMasterIdLst>
  <p:handoutMasterIdLst>
    <p:handoutMasterId r:id="rId74"/>
  </p:handoutMasterIdLst>
  <p:sldIdLst>
    <p:sldId id="340" r:id="rId2"/>
    <p:sldId id="341" r:id="rId3"/>
    <p:sldId id="343" r:id="rId4"/>
    <p:sldId id="262" r:id="rId5"/>
    <p:sldId id="263" r:id="rId6"/>
    <p:sldId id="342" r:id="rId7"/>
    <p:sldId id="3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54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5" r:id="rId29"/>
    <p:sldId id="273" r:id="rId30"/>
    <p:sldId id="356" r:id="rId31"/>
    <p:sldId id="275" r:id="rId32"/>
    <p:sldId id="276" r:id="rId33"/>
    <p:sldId id="357" r:id="rId34"/>
    <p:sldId id="278" r:id="rId35"/>
    <p:sldId id="279" r:id="rId36"/>
    <p:sldId id="358" r:id="rId37"/>
    <p:sldId id="304" r:id="rId38"/>
    <p:sldId id="305" r:id="rId39"/>
    <p:sldId id="306" r:id="rId40"/>
    <p:sldId id="307" r:id="rId41"/>
    <p:sldId id="359" r:id="rId42"/>
    <p:sldId id="308" r:id="rId43"/>
    <p:sldId id="360" r:id="rId44"/>
    <p:sldId id="310" r:id="rId45"/>
    <p:sldId id="361" r:id="rId46"/>
    <p:sldId id="312" r:id="rId47"/>
    <p:sldId id="363" r:id="rId48"/>
    <p:sldId id="314" r:id="rId49"/>
    <p:sldId id="315" r:id="rId50"/>
    <p:sldId id="364" r:id="rId51"/>
    <p:sldId id="317" r:id="rId52"/>
    <p:sldId id="365" r:id="rId53"/>
    <p:sldId id="318" r:id="rId54"/>
    <p:sldId id="366" r:id="rId55"/>
    <p:sldId id="319" r:id="rId56"/>
    <p:sldId id="320" r:id="rId57"/>
    <p:sldId id="368" r:id="rId58"/>
    <p:sldId id="322" r:id="rId59"/>
    <p:sldId id="367" r:id="rId60"/>
    <p:sldId id="324" r:id="rId61"/>
    <p:sldId id="369" r:id="rId62"/>
    <p:sldId id="370" r:id="rId63"/>
    <p:sldId id="371" r:id="rId64"/>
    <p:sldId id="372" r:id="rId65"/>
    <p:sldId id="328" r:id="rId66"/>
    <p:sldId id="329" r:id="rId67"/>
    <p:sldId id="330" r:id="rId68"/>
    <p:sldId id="373" r:id="rId69"/>
    <p:sldId id="375" r:id="rId70"/>
    <p:sldId id="377" r:id="rId71"/>
    <p:sldId id="376" r:id="rId7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777777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35" autoAdjust="0"/>
  </p:normalViewPr>
  <p:slideViewPr>
    <p:cSldViewPr>
      <p:cViewPr varScale="1">
        <p:scale>
          <a:sx n="143" d="100"/>
          <a:sy n="143" d="100"/>
        </p:scale>
        <p:origin x="-96" y="-1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493" y="-72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commentAuthors" Target="commentAuthors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B3241BF9-9F76-CF4A-BDED-E09BDA59A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4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defTabSz="941388" eaLnBrk="1" hangingPunct="1">
              <a:defRPr sz="1200">
                <a:latin typeface="Arial" charset="0"/>
              </a:defRPr>
            </a:lvl1pPr>
          </a:lstStyle>
          <a:p>
            <a:r>
              <a:rPr lang="en-US"/>
              <a:t>Gildas Avoine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4135" tIns="47068" rIns="94135" bIns="47068" numCol="1" anchor="b" anchorCtr="0" compatLnSpc="1">
            <a:prstTxWarp prst="textNoShape">
              <a:avLst/>
            </a:prstTxWarp>
          </a:bodyPr>
          <a:lstStyle>
            <a:lvl1pPr algn="r" defTabSz="941388" eaLnBrk="1" hangingPunct="1">
              <a:defRPr sz="1200">
                <a:latin typeface="Arial" charset="0"/>
              </a:defRPr>
            </a:lvl1pPr>
          </a:lstStyle>
          <a:p>
            <a:fld id="{DCB89D19-5ECD-AD45-96A7-F4CB3DC04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38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info.netcenter.net</a:t>
            </a:r>
            <a:r>
              <a:rPr lang="en-US" dirty="0" smtClean="0"/>
              <a:t>/Portals/192612/images/firewall2.jpg; http://</a:t>
            </a:r>
            <a:r>
              <a:rPr lang="en-US" dirty="0" err="1" smtClean="0"/>
              <a:t>www.remoteutilities.com</a:t>
            </a:r>
            <a:r>
              <a:rPr lang="en-US" dirty="0" smtClean="0"/>
              <a:t>/images/blog/</a:t>
            </a:r>
            <a:r>
              <a:rPr lang="en-US" dirty="0" err="1" smtClean="0"/>
              <a:t>nat.jpg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33A95-DD9F-A64E-9010-39EFC05AFEFE}" type="slidenum">
              <a:rPr lang="en-US"/>
              <a:pPr/>
              <a:t>14</a:t>
            </a:fld>
            <a:endParaRPr lang="en-US"/>
          </a:p>
        </p:txBody>
      </p:sp>
      <p:sp>
        <p:nvSpPr>
          <p:cNvPr id="4904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D8194-560B-BB4D-AA6A-809E227F14CC}" type="slidenum">
              <a:rPr lang="en-US"/>
              <a:pPr/>
              <a:t>15</a:t>
            </a:fld>
            <a:endParaRPr lang="en-US"/>
          </a:p>
        </p:txBody>
      </p:sp>
      <p:sp>
        <p:nvSpPr>
          <p:cNvPr id="4925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B5F7A-FF41-714D-86CA-ECED64492854}" type="slidenum">
              <a:rPr lang="en-US"/>
              <a:pPr/>
              <a:t>16</a:t>
            </a:fld>
            <a:endParaRPr lang="en-US"/>
          </a:p>
        </p:txBody>
      </p:sp>
      <p:sp>
        <p:nvSpPr>
          <p:cNvPr id="4945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674EA-5B7F-AB4E-9D95-CB0D87435525}" type="slidenum">
              <a:rPr lang="en-US"/>
              <a:pPr/>
              <a:t>29</a:t>
            </a:fld>
            <a:endParaRPr lang="en-US"/>
          </a:p>
        </p:txBody>
      </p:sp>
      <p:sp>
        <p:nvSpPr>
          <p:cNvPr id="49664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205B1-BA05-354A-AF84-E84272C24DDB}" type="slidenum">
              <a:rPr lang="en-US"/>
              <a:pPr/>
              <a:t>31</a:t>
            </a:fld>
            <a:endParaRPr lang="en-US"/>
          </a:p>
        </p:txBody>
      </p:sp>
      <p:sp>
        <p:nvSpPr>
          <p:cNvPr id="50073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06145-91DA-3642-A4E6-5F3AC7C1C485}" type="slidenum">
              <a:rPr lang="en-US"/>
              <a:pPr/>
              <a:t>32</a:t>
            </a:fld>
            <a:endParaRPr lang="en-US"/>
          </a:p>
        </p:txBody>
      </p:sp>
      <p:sp>
        <p:nvSpPr>
          <p:cNvPr id="5027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C2BA94-55C0-8F49-B29A-2730BCB61060}" type="slidenum">
              <a:rPr lang="en-US"/>
              <a:pPr/>
              <a:t>34</a:t>
            </a:fld>
            <a:endParaRPr lang="en-US"/>
          </a:p>
        </p:txBody>
      </p:sp>
      <p:sp>
        <p:nvSpPr>
          <p:cNvPr id="5068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47DC26-1F41-AB43-8B24-C94519F4AAC6}" type="slidenum">
              <a:rPr lang="en-US"/>
              <a:pPr/>
              <a:t>35</a:t>
            </a:fld>
            <a:endParaRPr lang="en-US"/>
          </a:p>
        </p:txBody>
      </p:sp>
      <p:sp>
        <p:nvSpPr>
          <p:cNvPr id="5089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081D1-2BC6-D54E-A000-0EDEF040D045}" type="slidenum">
              <a:rPr lang="en-US"/>
              <a:pPr/>
              <a:t>37</a:t>
            </a:fld>
            <a:endParaRPr lang="en-US"/>
          </a:p>
        </p:txBody>
      </p:sp>
      <p:sp>
        <p:nvSpPr>
          <p:cNvPr id="5601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43FCD-DDB5-C94F-8BCE-7AE3178AF322}" type="slidenum">
              <a:rPr lang="en-US"/>
              <a:pPr/>
              <a:t>38</a:t>
            </a:fld>
            <a:endParaRPr lang="en-US"/>
          </a:p>
        </p:txBody>
      </p:sp>
      <p:sp>
        <p:nvSpPr>
          <p:cNvPr id="5621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B607-2397-A449-BFCD-202BC8691B1F}" type="slidenum">
              <a:rPr lang="en-US"/>
              <a:pPr/>
              <a:t>4</a:t>
            </a:fld>
            <a:endParaRPr lang="en-US"/>
          </a:p>
        </p:txBody>
      </p:sp>
      <p:sp>
        <p:nvSpPr>
          <p:cNvPr id="4741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23743-5863-EC48-9DDA-A82F1250436B}" type="slidenum">
              <a:rPr lang="en-US"/>
              <a:pPr/>
              <a:t>39</a:t>
            </a:fld>
            <a:endParaRPr lang="en-US"/>
          </a:p>
        </p:txBody>
      </p:sp>
      <p:sp>
        <p:nvSpPr>
          <p:cNvPr id="56422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55B9C-E5CA-0E40-B5E9-647B98B8EF8E}" type="slidenum">
              <a:rPr lang="en-US"/>
              <a:pPr/>
              <a:t>40</a:t>
            </a:fld>
            <a:endParaRPr lang="en-US"/>
          </a:p>
        </p:txBody>
      </p:sp>
      <p:sp>
        <p:nvSpPr>
          <p:cNvPr id="5662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57A17-5020-4549-A6F6-9002E560533A}" type="slidenum">
              <a:rPr lang="en-US"/>
              <a:pPr/>
              <a:t>42</a:t>
            </a:fld>
            <a:endParaRPr lang="en-US"/>
          </a:p>
        </p:txBody>
      </p:sp>
      <p:sp>
        <p:nvSpPr>
          <p:cNvPr id="5683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DD3B6-8941-5043-A8F8-0B4EB3C66655}" type="slidenum">
              <a:rPr lang="en-US"/>
              <a:pPr/>
              <a:t>44</a:t>
            </a:fld>
            <a:endParaRPr lang="en-US"/>
          </a:p>
        </p:txBody>
      </p:sp>
      <p:sp>
        <p:nvSpPr>
          <p:cNvPr id="57241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106877-DA33-3541-B3EB-04D2025CC99A}" type="slidenum">
              <a:rPr lang="en-US"/>
              <a:pPr/>
              <a:t>46</a:t>
            </a:fld>
            <a:endParaRPr lang="en-US"/>
          </a:p>
        </p:txBody>
      </p:sp>
      <p:sp>
        <p:nvSpPr>
          <p:cNvPr id="5765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13AB2-E2C9-1A4F-8303-F180C8B0E736}" type="slidenum">
              <a:rPr lang="en-US"/>
              <a:pPr/>
              <a:t>48</a:t>
            </a:fld>
            <a:endParaRPr lang="en-US"/>
          </a:p>
        </p:txBody>
      </p:sp>
      <p:sp>
        <p:nvSpPr>
          <p:cNvPr id="580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CAB12-871D-484B-83A4-D09F73B48A90}" type="slidenum">
              <a:rPr lang="en-US"/>
              <a:pPr/>
              <a:t>49</a:t>
            </a:fld>
            <a:endParaRPr lang="en-US"/>
          </a:p>
        </p:txBody>
      </p:sp>
      <p:sp>
        <p:nvSpPr>
          <p:cNvPr id="5826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428FC-F86D-A44A-92AE-073337673051}" type="slidenum">
              <a:rPr lang="en-US"/>
              <a:pPr/>
              <a:t>51</a:t>
            </a:fld>
            <a:endParaRPr lang="en-US"/>
          </a:p>
        </p:txBody>
      </p:sp>
      <p:sp>
        <p:nvSpPr>
          <p:cNvPr id="5867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CAD7A-8D72-9D43-A6F8-2345778BB560}" type="slidenum">
              <a:rPr lang="en-US"/>
              <a:pPr/>
              <a:t>53</a:t>
            </a:fld>
            <a:endParaRPr lang="en-US"/>
          </a:p>
        </p:txBody>
      </p:sp>
      <p:sp>
        <p:nvSpPr>
          <p:cNvPr id="5888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BCA11-9761-F447-98E3-2B83948D48F5}" type="slidenum">
              <a:rPr lang="en-US"/>
              <a:pPr/>
              <a:t>55</a:t>
            </a:fld>
            <a:endParaRPr lang="en-US"/>
          </a:p>
        </p:txBody>
      </p:sp>
      <p:sp>
        <p:nvSpPr>
          <p:cNvPr id="5908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015C4-3813-DC49-BAA9-C173C1BEA3F5}" type="slidenum">
              <a:rPr lang="en-US"/>
              <a:pPr/>
              <a:t>5</a:t>
            </a:fld>
            <a:endParaRPr lang="en-US"/>
          </a:p>
        </p:txBody>
      </p:sp>
      <p:sp>
        <p:nvSpPr>
          <p:cNvPr id="4761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D0D55-F981-6D4F-83E5-623001E33A80}" type="slidenum">
              <a:rPr lang="en-US"/>
              <a:pPr/>
              <a:t>56</a:t>
            </a:fld>
            <a:endParaRPr lang="en-US"/>
          </a:p>
        </p:txBody>
      </p:sp>
      <p:sp>
        <p:nvSpPr>
          <p:cNvPr id="5928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9DB60-C073-734D-B355-3F3BF8F83EB0}" type="slidenum">
              <a:rPr lang="en-US"/>
              <a:pPr/>
              <a:t>58</a:t>
            </a:fld>
            <a:endParaRPr lang="en-US"/>
          </a:p>
        </p:txBody>
      </p:sp>
      <p:sp>
        <p:nvSpPr>
          <p:cNvPr id="5969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8A707-4369-CA4E-8780-6C3F1CCCAFDB}" type="slidenum">
              <a:rPr lang="en-US"/>
              <a:pPr/>
              <a:t>60</a:t>
            </a:fld>
            <a:endParaRPr lang="en-US"/>
          </a:p>
        </p:txBody>
      </p:sp>
      <p:sp>
        <p:nvSpPr>
          <p:cNvPr id="6010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0A157-5AA7-DE45-900C-303B0D54952B}" type="slidenum">
              <a:rPr lang="en-US"/>
              <a:pPr/>
              <a:t>65</a:t>
            </a:fld>
            <a:endParaRPr lang="en-US"/>
          </a:p>
        </p:txBody>
      </p:sp>
      <p:sp>
        <p:nvSpPr>
          <p:cNvPr id="6092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AAB36-A21B-6545-9F99-FD17A8EB6B28}" type="slidenum">
              <a:rPr lang="en-US"/>
              <a:pPr/>
              <a:t>66</a:t>
            </a:fld>
            <a:endParaRPr lang="en-US"/>
          </a:p>
        </p:txBody>
      </p:sp>
      <p:sp>
        <p:nvSpPr>
          <p:cNvPr id="61133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E929C-7251-A74D-A808-E8924BF9B2AB}" type="slidenum">
              <a:rPr lang="en-US"/>
              <a:pPr/>
              <a:t>67</a:t>
            </a:fld>
            <a:endParaRPr lang="en-US"/>
          </a:p>
        </p:txBody>
      </p:sp>
      <p:sp>
        <p:nvSpPr>
          <p:cNvPr id="6133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info.netcenter.net</a:t>
            </a:r>
            <a:r>
              <a:rPr lang="en-US" dirty="0" smtClean="0"/>
              <a:t>/Portals/192612/images/firewall2.jpg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Gildas Avoine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7364-6128-7345-A504-A4AD8B7F3AD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34792-E9C9-0148-8CC9-FAE97690D83C}" type="slidenum">
              <a:rPr lang="en-US"/>
              <a:pPr/>
              <a:t>8</a:t>
            </a:fld>
            <a:endParaRPr lang="en-US"/>
          </a:p>
        </p:txBody>
      </p:sp>
      <p:sp>
        <p:nvSpPr>
          <p:cNvPr id="4782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7160C-C9CC-B64E-B6F8-0E7145530593}" type="slidenum">
              <a:rPr lang="en-US"/>
              <a:pPr/>
              <a:t>9</a:t>
            </a:fld>
            <a:endParaRPr lang="en-US"/>
          </a:p>
        </p:txBody>
      </p:sp>
      <p:sp>
        <p:nvSpPr>
          <p:cNvPr id="4802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0647F-C794-C24D-94BC-7159CE89F5A6}" type="slidenum">
              <a:rPr lang="en-US"/>
              <a:pPr/>
              <a:t>10</a:t>
            </a:fld>
            <a:endParaRPr lang="en-US"/>
          </a:p>
        </p:txBody>
      </p:sp>
      <p:sp>
        <p:nvSpPr>
          <p:cNvPr id="48230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A2236-2BB6-1440-A1EF-5448541AD8E4}" type="slidenum">
              <a:rPr lang="en-US"/>
              <a:pPr/>
              <a:t>11</a:t>
            </a:fld>
            <a:endParaRPr lang="en-US"/>
          </a:p>
        </p:txBody>
      </p:sp>
      <p:sp>
        <p:nvSpPr>
          <p:cNvPr id="48435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956DF-61C1-934A-8CDD-705F9E833B34}" type="slidenum">
              <a:rPr lang="en-US"/>
              <a:pPr/>
              <a:t>12</a:t>
            </a:fld>
            <a:endParaRPr lang="en-US"/>
          </a:p>
        </p:txBody>
      </p:sp>
      <p:sp>
        <p:nvSpPr>
          <p:cNvPr id="48640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D8694-76E6-A342-BE4E-D4B18E49D71F}" type="slidenum">
              <a:rPr lang="en-US"/>
              <a:pPr/>
              <a:t>13</a:t>
            </a:fld>
            <a:endParaRPr lang="en-US"/>
          </a:p>
        </p:txBody>
      </p:sp>
      <p:sp>
        <p:nvSpPr>
          <p:cNvPr id="48845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0A9F-AA68-D04E-AAB1-608928EAC0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865D-E707-1140-825A-C02D92BD5D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99AC6-3F60-3549-922C-50002EE55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A03E511-4B2D-F746-B4FD-6098E2E66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FBCF6CE4-C948-C047-BA3A-34077F278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427F-5640-934E-B38E-1955455510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10DE2-635E-2943-8BF3-C042825E74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1B20FEC-1A3D-0448-990B-937214C8B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2" r:id="rId2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Firewalls | NAT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Upenn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CSE331 by Steve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Zdancewic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048619"/>
            <a:ext cx="4070063" cy="324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819400"/>
            <a:ext cx="188359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96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Defense in Depth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Layers of </a:t>
            </a:r>
            <a:r>
              <a:rPr lang="en-US" dirty="0">
                <a:solidFill>
                  <a:schemeClr val="accent2"/>
                </a:solidFill>
              </a:rPr>
              <a:t>security </a:t>
            </a:r>
            <a:r>
              <a:rPr lang="en-US" dirty="0" smtClean="0">
                <a:solidFill>
                  <a:schemeClr val="accent2"/>
                </a:solidFill>
              </a:rPr>
              <a:t>are harder to break than a single defense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Examples: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Anti</a:t>
            </a:r>
            <a:r>
              <a:rPr lang="en-US" sz="2000" dirty="0"/>
              <a:t>-viruses on mail servers </a:t>
            </a:r>
            <a:r>
              <a:rPr lang="en-US" sz="2000" dirty="0">
                <a:solidFill>
                  <a:schemeClr val="accent2"/>
                </a:solidFill>
              </a:rPr>
              <a:t>and</a:t>
            </a:r>
            <a:r>
              <a:rPr lang="en-US" sz="2000" dirty="0"/>
              <a:t> on </a:t>
            </a:r>
            <a:r>
              <a:rPr lang="en-US" sz="2000" dirty="0" smtClean="0"/>
              <a:t>desktops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Patch machines even if they </a:t>
            </a:r>
            <a:r>
              <a:rPr lang="en-US" sz="2000" dirty="0"/>
              <a:t>are protected by a </a:t>
            </a:r>
            <a:r>
              <a:rPr lang="en-US" sz="2000" dirty="0" smtClean="0"/>
              <a:t>firewall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Even if </a:t>
            </a:r>
            <a:r>
              <a:rPr lang="en-US" sz="2000" dirty="0">
                <a:solidFill>
                  <a:schemeClr val="accent2"/>
                </a:solidFill>
              </a:rPr>
              <a:t>FTP</a:t>
            </a:r>
            <a:r>
              <a:rPr lang="en-US" sz="2000" dirty="0"/>
              <a:t> connections are blocked by the firewall, workstations should not run FTP </a:t>
            </a:r>
            <a:r>
              <a:rPr lang="en-US" sz="2000" dirty="0" smtClean="0"/>
              <a:t>servers</a:t>
            </a:r>
            <a:endParaRPr lang="en-US" sz="2000" dirty="0"/>
          </a:p>
          <a:p>
            <a:pPr>
              <a:lnSpc>
                <a:spcPct val="13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Choke Point	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It is easier to control security if all data has to go through </a:t>
            </a:r>
            <a:r>
              <a:rPr lang="en-US" dirty="0">
                <a:solidFill>
                  <a:schemeClr val="accent2"/>
                </a:solidFill>
              </a:rPr>
              <a:t>one given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Users should not be allowed to </a:t>
            </a:r>
            <a:r>
              <a:rPr lang="en-US" dirty="0" smtClean="0"/>
              <a:t>bypass the network policy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use alternate Internet connection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Interconnections</a:t>
            </a:r>
            <a:r>
              <a:rPr lang="en-US" dirty="0"/>
              <a:t> with other companies must go through the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8" name="Picture 2" descr="fw-remotepart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001000" cy="619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3424-2B39-E540-9DA2-2028896094F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Weakest Link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Attackers go after the easiest part of the system to attack</a:t>
            </a:r>
          </a:p>
          <a:p>
            <a:pPr lvl="1"/>
            <a:r>
              <a:rPr lang="en-US" dirty="0" smtClean="0"/>
              <a:t>So improving that part will improve security the most</a:t>
            </a: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Useless to install expensive anti-virus software for </a:t>
            </a:r>
            <a:r>
              <a:rPr lang="en-US" dirty="0">
                <a:solidFill>
                  <a:schemeClr val="accent2"/>
                </a:solidFill>
              </a:rPr>
              <a:t>HTTP</a:t>
            </a:r>
            <a:r>
              <a:rPr lang="en-US" dirty="0"/>
              <a:t> traffic if you do not also install one for </a:t>
            </a:r>
            <a:r>
              <a:rPr lang="en-US" dirty="0">
                <a:solidFill>
                  <a:schemeClr val="accent2"/>
                </a:solidFill>
              </a:rPr>
              <a:t>SMTP</a:t>
            </a:r>
            <a:r>
              <a:rPr lang="en-US" dirty="0"/>
              <a:t> traffic</a:t>
            </a:r>
          </a:p>
          <a:p>
            <a:r>
              <a:rPr lang="en-US" dirty="0" smtClean="0"/>
              <a:t>How do you identify it?</a:t>
            </a:r>
          </a:p>
          <a:p>
            <a:r>
              <a:rPr lang="en-US" dirty="0" smtClean="0"/>
              <a:t>Weakest link may not be a software problem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Physical security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Deny by Default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It is better to </a:t>
            </a:r>
            <a:r>
              <a:rPr lang="en-US" dirty="0">
                <a:solidFill>
                  <a:schemeClr val="accent2"/>
                </a:solidFill>
              </a:rPr>
              <a:t>prohibit all</a:t>
            </a:r>
            <a:r>
              <a:rPr lang="en-US" dirty="0"/>
              <a:t> that is not explicitly authorized than to </a:t>
            </a:r>
            <a:r>
              <a:rPr lang="en-US" dirty="0">
                <a:solidFill>
                  <a:schemeClr val="accent2"/>
                </a:solidFill>
              </a:rPr>
              <a:t>authorize all</a:t>
            </a:r>
            <a:r>
              <a:rPr lang="en-US" dirty="0"/>
              <a:t> that is not explicitly </a:t>
            </a:r>
            <a:r>
              <a:rPr lang="en-US" dirty="0" smtClean="0"/>
              <a:t>prohibited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We can </a:t>
            </a:r>
            <a:r>
              <a:rPr lang="en-US" dirty="0">
                <a:solidFill>
                  <a:schemeClr val="accent2"/>
                </a:solidFill>
              </a:rPr>
              <a:t>never know in advance all the threats</a:t>
            </a:r>
            <a:r>
              <a:rPr lang="en-US" dirty="0"/>
              <a:t> to which we will be </a:t>
            </a:r>
            <a:r>
              <a:rPr lang="en-US" dirty="0" smtClean="0"/>
              <a:t>exposed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If we make an error, </a:t>
            </a:r>
            <a:r>
              <a:rPr lang="en-US" dirty="0">
                <a:solidFill>
                  <a:schemeClr val="accent2"/>
                </a:solidFill>
              </a:rPr>
              <a:t>it is better to prohibit</a:t>
            </a:r>
            <a:r>
              <a:rPr lang="en-US" dirty="0"/>
              <a:t> something useful than to allow an attack!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User Participation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protection system is efficient </a:t>
            </a:r>
            <a:r>
              <a:rPr lang="en-US" dirty="0">
                <a:solidFill>
                  <a:schemeClr val="accent2"/>
                </a:solidFill>
              </a:rPr>
              <a:t>only if </a:t>
            </a:r>
            <a:r>
              <a:rPr lang="en-US" b="1" dirty="0">
                <a:solidFill>
                  <a:schemeClr val="accent2"/>
                </a:solidFill>
              </a:rPr>
              <a:t>all users support </a:t>
            </a:r>
            <a:r>
              <a:rPr lang="en-US" b="1" dirty="0" smtClean="0">
                <a:solidFill>
                  <a:schemeClr val="accent2"/>
                </a:solidFill>
              </a:rPr>
              <a:t>it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dirty="0"/>
              <a:t>The goal of a firewall is to </a:t>
            </a:r>
            <a:r>
              <a:rPr lang="en-US" dirty="0">
                <a:solidFill>
                  <a:schemeClr val="accent2"/>
                </a:solidFill>
              </a:rPr>
              <a:t>authorize all that is useful</a:t>
            </a:r>
            <a:r>
              <a:rPr lang="en-US" dirty="0"/>
              <a:t> and at the same time </a:t>
            </a:r>
            <a:r>
              <a:rPr lang="en-US" dirty="0">
                <a:solidFill>
                  <a:schemeClr val="accent2"/>
                </a:solidFill>
              </a:rPr>
              <a:t>avoid </a:t>
            </a:r>
            <a:r>
              <a:rPr lang="en-US" dirty="0" smtClean="0">
                <a:solidFill>
                  <a:schemeClr val="accent2"/>
                </a:solidFill>
              </a:rPr>
              <a:t>dangers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system that is too </a:t>
            </a:r>
            <a:r>
              <a:rPr lang="en-US" dirty="0">
                <a:solidFill>
                  <a:schemeClr val="accent2"/>
                </a:solidFill>
              </a:rPr>
              <a:t>restrictive</a:t>
            </a:r>
            <a:r>
              <a:rPr lang="en-US" dirty="0"/>
              <a:t> pushes users to be </a:t>
            </a:r>
            <a:r>
              <a:rPr lang="en-US" dirty="0" smtClean="0">
                <a:solidFill>
                  <a:schemeClr val="accent2"/>
                </a:solidFill>
              </a:rPr>
              <a:t>creative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Example: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aving confidential email on personal’s Gmail to read remotely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>
                <a:solidFill>
                  <a:schemeClr val="accent2"/>
                </a:solidFill>
              </a:rPr>
              <a:t>understand the </a:t>
            </a:r>
            <a:r>
              <a:rPr lang="en-US" dirty="0" smtClean="0">
                <a:solidFill>
                  <a:schemeClr val="accent2"/>
                </a:solidFill>
              </a:rPr>
              <a:t>user’s </a:t>
            </a:r>
            <a:r>
              <a:rPr lang="en-US" dirty="0">
                <a:solidFill>
                  <a:schemeClr val="accent2"/>
                </a:solidFill>
              </a:rPr>
              <a:t>needs</a:t>
            </a:r>
            <a:r>
              <a:rPr lang="en-US" dirty="0"/>
              <a:t> and make sure that reasons for restrictions are well understood by </a:t>
            </a:r>
            <a:r>
              <a:rPr lang="en-US" dirty="0" smtClean="0"/>
              <a:t>them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Principle: Simplicity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Most security problems originate from </a:t>
            </a:r>
            <a:r>
              <a:rPr lang="en-US" dirty="0">
                <a:solidFill>
                  <a:schemeClr val="accent2"/>
                </a:solidFill>
              </a:rPr>
              <a:t>human </a:t>
            </a:r>
            <a:r>
              <a:rPr lang="en-US" dirty="0" smtClean="0">
                <a:solidFill>
                  <a:schemeClr val="accent2"/>
                </a:solidFill>
              </a:rPr>
              <a:t>error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Complexity leads to bugs and bugs lead to vulnerabilities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Failsafe defaults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default configuration should be secure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simple system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risk of error is </a:t>
            </a:r>
            <a:r>
              <a:rPr lang="en-US" dirty="0" smtClean="0"/>
              <a:t>smaller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It is easier to verify its correct </a:t>
            </a:r>
            <a:r>
              <a:rPr lang="en-US" dirty="0" smtClean="0"/>
              <a:t>functioning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Especially in evolving </a:t>
            </a:r>
            <a:r>
              <a:rPr lang="en-US" dirty="0" smtClean="0"/>
              <a:t>networks and </a:t>
            </a:r>
            <a:r>
              <a:rPr lang="en-US" dirty="0"/>
              <a:t>with several </a:t>
            </a:r>
            <a:r>
              <a:rPr lang="en-US" dirty="0" smtClean="0"/>
              <a:t>administrators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</a:t>
            </a:r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4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Break the invariant that IP addresses are globally unique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7078200" y="6096000"/>
            <a:ext cx="539999" cy="539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10170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517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12888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5249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30480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5800" y="3581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000" y="5638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64008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10.0.0.4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5" idx="2"/>
          </p:cNvCxnSpPr>
          <p:nvPr/>
        </p:nvCxnSpPr>
        <p:spPr>
          <a:xfrm flipV="1">
            <a:off x="3875998" y="4191000"/>
            <a:ext cx="10095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3" idx="0"/>
          </p:cNvCxnSpPr>
          <p:nvPr/>
        </p:nvCxnSpPr>
        <p:spPr>
          <a:xfrm flipH="1" flipV="1">
            <a:off x="6858001" y="4648200"/>
            <a:ext cx="490198" cy="6096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424275" y="35052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130.25.1.246</a:t>
            </a:r>
            <a:endParaRPr lang="en-US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3886200" y="4953000"/>
            <a:ext cx="1676400" cy="609600"/>
          </a:xfrm>
          <a:prstGeom prst="wedgeRoundRectCallout">
            <a:avLst>
              <a:gd name="adj1" fmla="val -48910"/>
              <a:gd name="adj2" fmla="val -1618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NAT port</a:t>
            </a:r>
            <a:endParaRPr lang="en-US" sz="2800" dirty="0"/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6934200" y="52578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NAT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46" name="Straight Connector 45"/>
          <p:cNvCxnSpPr>
            <a:stCxn id="6" idx="0"/>
            <a:endCxn id="43" idx="2"/>
          </p:cNvCxnSpPr>
          <p:nvPr/>
        </p:nvCxnSpPr>
        <p:spPr>
          <a:xfrm flipH="1" flipV="1">
            <a:off x="7348199" y="5869799"/>
            <a:ext cx="1" cy="226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67400" y="6248400"/>
            <a:ext cx="117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10.0.0.1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5200" y="4724400"/>
            <a:ext cx="175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178.11.0.127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Basic principle: Maintain a table of the form: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	</a:t>
            </a:r>
            <a:r>
              <a:rPr lang="en-US" b="1" dirty="0" smtClean="0"/>
              <a:t>&lt;client IP&gt; &lt;client port</a:t>
            </a:r>
            <a:r>
              <a:rPr lang="en-US" b="1" dirty="0"/>
              <a:t>&gt; </a:t>
            </a:r>
            <a:r>
              <a:rPr lang="en-US" b="1" dirty="0" smtClean="0"/>
              <a:t>⇄ &lt;NAT ID&gt;</a:t>
            </a:r>
            <a:endParaRPr lang="en-US" b="1" dirty="0"/>
          </a:p>
          <a:p>
            <a:pPr>
              <a:lnSpc>
                <a:spcPct val="130000"/>
              </a:lnSpc>
            </a:pPr>
            <a:r>
              <a:rPr lang="en-US" dirty="0" smtClean="0"/>
              <a:t>Outgoing packets (on non-NAT port):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Lookup client (source) IP address, client port in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allocate a new unique NAT ID and replace client port with chosen NAT ID (same size as port = 2</a:t>
            </a:r>
            <a:r>
              <a:rPr lang="en-US" baseline="30000" dirty="0" smtClean="0"/>
              <a:t>16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client port with previously allocated NAT ID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Replace client address with NAT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challenge </a:t>
            </a:r>
            <a:r>
              <a:rPr lang="en-US" dirty="0" smtClean="0"/>
              <a:t>deadline 24 Feb 23:59h</a:t>
            </a:r>
          </a:p>
          <a:p>
            <a:r>
              <a:rPr lang="en-US" dirty="0" smtClean="0"/>
              <a:t>From 18 Feb, Tuesdays lectures start at 8:30h</a:t>
            </a:r>
          </a:p>
          <a:p>
            <a:r>
              <a:rPr lang="en-US" dirty="0" smtClean="0"/>
              <a:t>Inform the instructor if you wish to take the exam in French by end of Feb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Incoming packets (on NAT port)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Look up destination port number as NAT ID in port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found, replace destination address and port with client entries from the mapping table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not found, the packet is not for us and should be rejected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Unused table entries expire periodically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after 2-3 minutes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Dynamic </a:t>
            </a:r>
            <a:r>
              <a:rPr lang="en-US" dirty="0"/>
              <a:t>NAT doesn’t allow establishing incoming </a:t>
            </a:r>
            <a:r>
              <a:rPr lang="en-US" dirty="0" smtClean="0"/>
              <a:t>connections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protection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2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00510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 ID must be unique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00736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25908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25908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can hide auto-increasing port numbers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26922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25908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733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5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Table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info. further </a:t>
            </a:r>
            <a:r>
              <a:rPr lang="en-US" dirty="0" err="1" smtClean="0"/>
              <a:t>demultiplexes</a:t>
            </a:r>
            <a:r>
              <a:rPr lang="en-US" dirty="0" smtClean="0"/>
              <a:t> mapping entries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46548"/>
              </p:ext>
            </p:extLst>
          </p:nvPr>
        </p:nvGraphicFramePr>
        <p:xfrm>
          <a:off x="304800" y="2743200"/>
          <a:ext cx="8534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447800"/>
                <a:gridCol w="914400"/>
                <a:gridCol w="1524000"/>
                <a:gridCol w="914400"/>
                <a:gridCol w="1828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192.178.100.4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81.242.186.64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212.27.63.3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18551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81.242.186.64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83.170.84.81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50292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0292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28600" y="3352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228600" y="4495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incoming connections, we have to define certain static entries in the mapping table</a:t>
            </a:r>
          </a:p>
          <a:p>
            <a:r>
              <a:rPr lang="en-US" dirty="0" smtClean="0"/>
              <a:t>Typically </a:t>
            </a:r>
            <a:r>
              <a:rPr lang="en-US" dirty="0"/>
              <a:t>we create one entry per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Example: SSH (22), HTTP (80), SMTP (25), …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47106"/>
              </p:ext>
            </p:extLst>
          </p:nvPr>
        </p:nvGraphicFramePr>
        <p:xfrm>
          <a:off x="914400" y="45720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320"/>
                <a:gridCol w="1638679"/>
                <a:gridCol w="1295400"/>
                <a:gridCol w="1295400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Peer IP &amp;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NAT only allows outbound connections established from internal network</a:t>
            </a:r>
          </a:p>
          <a:p>
            <a:pPr lvl="1"/>
            <a:r>
              <a:rPr lang="en-US" dirty="0" smtClean="0"/>
              <a:t>External hosts can only contact internal hosts that appear in the mapping table, which are only added once they establish a connection</a:t>
            </a:r>
          </a:p>
          <a:p>
            <a:r>
              <a:rPr lang="en-US" dirty="0" smtClean="0"/>
              <a:t>Hides the internal network’s structure</a:t>
            </a:r>
          </a:p>
          <a:p>
            <a:r>
              <a:rPr lang="en-US" dirty="0"/>
              <a:t>Can simplify network administration</a:t>
            </a:r>
          </a:p>
          <a:p>
            <a:pPr lvl="1"/>
            <a:r>
              <a:rPr lang="en-US" dirty="0" smtClean="0"/>
              <a:t>Divide network into small chunks</a:t>
            </a:r>
          </a:p>
          <a:p>
            <a:r>
              <a:rPr lang="en-US" dirty="0" smtClean="0"/>
              <a:t>Reuse IP address space</a:t>
            </a:r>
          </a:p>
          <a:p>
            <a:pPr lvl="1"/>
            <a:r>
              <a:rPr lang="en-US" dirty="0" smtClean="0"/>
              <a:t>Original motivation behind NAT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657600" cy="17526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342000" indent="-342000" defTabSz="91440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accent6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1pPr>
            <a:lvl2pPr marL="496800" lvl="1" indent="-270000" defTabSz="91440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2pPr>
            <a:lvl3pPr marL="6858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3pPr>
            <a:lvl4pPr marL="914400" indent="-228600" defTabSz="914400" eaLnBrk="1" latinLnBrk="0" hangingPunct="1">
              <a:spcBef>
                <a:spcPts val="600"/>
              </a:spcBef>
              <a:buClr>
                <a:schemeClr val="accent4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4pPr>
            <a:lvl5pPr marL="1143000" indent="-228600" defTabSz="91440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ea typeface="+mn-ea"/>
                <a:cs typeface="Tahoma"/>
              </a:defRPr>
            </a:lvl5pPr>
            <a:lvl6pPr marL="1377950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6pPr>
            <a:lvl7pPr marL="1603375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7pPr>
            <a:lvl8pPr marL="1830388" indent="-228600" defTabSz="914400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8pPr>
            <a:lvl9pPr marL="2057400" indent="-228600" defTabSz="9144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9pPr>
          </a:lstStyle>
          <a:p>
            <a:pPr marL="226800" lvl="1" indent="0">
              <a:buNone/>
            </a:pPr>
            <a:r>
              <a:rPr lang="en-US" dirty="0" smtClean="0"/>
              <a:t>IETF-allocated private addresses:</a:t>
            </a:r>
          </a:p>
          <a:p>
            <a:pPr lvl="1"/>
            <a:r>
              <a:rPr lang="en-US" dirty="0" smtClean="0"/>
              <a:t>10.0.0.0 </a:t>
            </a:r>
            <a:r>
              <a:rPr lang="en-US" dirty="0"/>
              <a:t>- 10.255.255.255</a:t>
            </a:r>
          </a:p>
          <a:p>
            <a:pPr lvl="1"/>
            <a:r>
              <a:rPr lang="en-US" dirty="0"/>
              <a:t>172.16.0.0 - 172.31.255.255</a:t>
            </a:r>
          </a:p>
          <a:p>
            <a:pPr lvl="1"/>
            <a:r>
              <a:rPr lang="en-US" dirty="0"/>
              <a:t>192.168.0.0 - </a:t>
            </a:r>
            <a:r>
              <a:rPr lang="en-US" dirty="0" smtClean="0"/>
              <a:t>192.168.255.255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Rewriting IP addresses (and ports) isn’t so easy:</a:t>
            </a:r>
          </a:p>
          <a:p>
            <a:pPr lvl="1"/>
            <a:r>
              <a:rPr lang="en-US" dirty="0" smtClean="0"/>
              <a:t>Must validate/recalculate checksums</a:t>
            </a:r>
          </a:p>
          <a:p>
            <a:pPr lvl="1"/>
            <a:r>
              <a:rPr lang="en-US" dirty="0" smtClean="0"/>
              <a:t>Certain protocols such as IPSec do not support packet modifications</a:t>
            </a:r>
          </a:p>
          <a:p>
            <a:pPr lvl="1"/>
            <a:r>
              <a:rPr lang="en-US" dirty="0" smtClean="0"/>
              <a:t>Has to be aware of protocols that exchange IP addresses (e.g., FTP)</a:t>
            </a:r>
          </a:p>
          <a:p>
            <a:pPr lvl="2"/>
            <a:r>
              <a:rPr lang="en-US" dirty="0" smtClean="0"/>
              <a:t>Must also look for IP addresses beyond packet headers and rewrite them</a:t>
            </a:r>
          </a:p>
          <a:p>
            <a:r>
              <a:rPr lang="en-US" dirty="0" smtClean="0"/>
              <a:t>Hinder throughput</a:t>
            </a:r>
          </a:p>
          <a:p>
            <a:r>
              <a:rPr lang="en-US" dirty="0" smtClean="0"/>
              <a:t>Breaks end-to-end principle</a:t>
            </a:r>
          </a:p>
          <a:p>
            <a:pPr lvl="1"/>
            <a:r>
              <a:rPr lang="en-US" dirty="0" smtClean="0"/>
              <a:t>Prevents host-to-host connection establishment for hosts behind NAT</a:t>
            </a:r>
          </a:p>
          <a:p>
            <a:r>
              <a:rPr lang="en-US" dirty="0" smtClean="0"/>
              <a:t>Slow the adoption of IPv6?</a:t>
            </a:r>
          </a:p>
          <a:p>
            <a:r>
              <a:rPr lang="en-US" dirty="0" smtClean="0"/>
              <a:t>Limited filtering of packets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8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 Features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Stateless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 smtClean="0"/>
              <a:t>Stateful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Packet </a:t>
            </a:r>
            <a:r>
              <a:rPr lang="en-US" dirty="0" smtClean="0"/>
              <a:t>Analysis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Filtering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Address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Authentication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Remote network </a:t>
            </a:r>
            <a:r>
              <a:rPr lang="en-US" dirty="0" smtClean="0"/>
              <a:t>access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Encryption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Logging</a:t>
            </a:r>
            <a:endParaRPr lang="en-US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 and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r>
              <a:rPr lang="en-US" dirty="0"/>
              <a:t>Protecting or isolating one part of the network from other </a:t>
            </a:r>
            <a:r>
              <a:rPr lang="en-US" dirty="0" smtClean="0"/>
              <a:t>parts</a:t>
            </a:r>
          </a:p>
          <a:p>
            <a:pPr lvl="1"/>
            <a:r>
              <a:rPr lang="en-US" dirty="0" smtClean="0"/>
              <a:t>Prevent propagation of an attack while allowing legitimate traffic</a:t>
            </a:r>
          </a:p>
          <a:p>
            <a:r>
              <a:rPr lang="en-US" dirty="0" smtClean="0"/>
              <a:t>Need to filter or otherwise limit network traffic</a:t>
            </a:r>
          </a:p>
          <a:p>
            <a:pPr lvl="1"/>
            <a:r>
              <a:rPr lang="en-US" dirty="0" smtClean="0"/>
              <a:t>How to configure this information?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information do you use to filter?</a:t>
            </a:r>
          </a:p>
          <a:p>
            <a:pPr lvl="1"/>
            <a:r>
              <a:rPr lang="en-US" dirty="0" smtClean="0"/>
              <a:t>Where do you do the filtering?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Stateful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Stateless: without memory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Does not </a:t>
            </a:r>
            <a:r>
              <a:rPr lang="en-US" dirty="0" smtClean="0"/>
              <a:t>maintain state associated with observed packets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err="1" smtClean="0"/>
              <a:t>Stateful</a:t>
            </a:r>
            <a:r>
              <a:rPr lang="en-US" dirty="0" smtClean="0"/>
              <a:t>: with memory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Maintain </a:t>
            </a:r>
            <a:r>
              <a:rPr lang="en-US" dirty="0"/>
              <a:t>state associated with observed packets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Reconstructs </a:t>
            </a:r>
            <a:r>
              <a:rPr lang="en-US" dirty="0"/>
              <a:t>each connection’s state, or even certain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Stateful Firewall: Example TCP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For each connection it knows what the next packet should look </a:t>
            </a:r>
            <a:r>
              <a:rPr lang="en-US" dirty="0" smtClean="0"/>
              <a:t>like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TCP flags</a:t>
            </a:r>
            <a:r>
              <a:rPr lang="en-US" dirty="0"/>
              <a:t>, sequence </a:t>
            </a:r>
            <a:r>
              <a:rPr lang="en-US" dirty="0" smtClean="0"/>
              <a:t>numbers</a:t>
            </a: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/>
              <a:t>It can eliminate packets that do not fit </a:t>
            </a:r>
            <a:r>
              <a:rPr lang="en-US" dirty="0" smtClean="0"/>
              <a:t>in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replace sequence </a:t>
            </a:r>
            <a:r>
              <a:rPr lang="en-US" dirty="0" smtClean="0"/>
              <a:t>numbers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Example: to randomize </a:t>
            </a:r>
            <a:r>
              <a:rPr lang="en-US" dirty="0"/>
              <a:t>initial sequence </a:t>
            </a:r>
            <a:r>
              <a:rPr lang="en-US" dirty="0" smtClean="0"/>
              <a:t>numbers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It can prevent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SYN Flooding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Simple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keeps track of all attempts to open a </a:t>
            </a:r>
            <a:r>
              <a:rPr lang="en-US" dirty="0" smtClean="0"/>
              <a:t>connection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If it judges that a connection stays half-open for too long, it sends a RST to the </a:t>
            </a:r>
            <a:r>
              <a:rPr lang="en-US" dirty="0" smtClean="0"/>
              <a:t>server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accent2"/>
                </a:solidFill>
              </a:rPr>
              <a:t>Advanced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FW </a:t>
            </a:r>
            <a:r>
              <a:rPr lang="en-US" dirty="0"/>
              <a:t>delays </a:t>
            </a:r>
            <a:r>
              <a:rPr lang="en-US" dirty="0" smtClean="0"/>
              <a:t>SYN </a:t>
            </a:r>
            <a:r>
              <a:rPr lang="en-US" dirty="0"/>
              <a:t>packets and generates a </a:t>
            </a:r>
            <a:r>
              <a:rPr lang="en-US" dirty="0" smtClean="0"/>
              <a:t>SYN + ACK </a:t>
            </a:r>
            <a:r>
              <a:rPr lang="en-US" dirty="0"/>
              <a:t>in place of the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130000"/>
              </a:lnSpc>
            </a:pPr>
            <a:r>
              <a:rPr lang="en-US" dirty="0"/>
              <a:t>Only when it receives an </a:t>
            </a:r>
            <a:r>
              <a:rPr lang="en-US" dirty="0" smtClean="0"/>
              <a:t>ACK does </a:t>
            </a:r>
            <a:r>
              <a:rPr lang="en-US" dirty="0"/>
              <a:t>it send the original </a:t>
            </a:r>
            <a:r>
              <a:rPr lang="en-US" dirty="0" smtClean="0"/>
              <a:t>SYN </a:t>
            </a:r>
            <a:r>
              <a:rPr lang="en-US" dirty="0"/>
              <a:t>to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SYN Flooding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201706" y="5867400"/>
            <a:ext cx="8727141" cy="556185"/>
          </a:xfrm>
        </p:spPr>
        <p:txBody>
          <a:bodyPr/>
          <a:lstStyle/>
          <a:p>
            <a:r>
              <a:rPr lang="en-US" dirty="0" smtClean="0"/>
              <a:t>FW must adapt all sequence numbers</a:t>
            </a:r>
            <a:endParaRPr lang="en-US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6200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cs typeface="Arial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469190" y="2308451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772466" y="23483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latin typeface="Arial"/>
                <a:cs typeface="Arial"/>
              </a:rPr>
              <a:t>client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52333" y="1788885"/>
            <a:ext cx="1336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FW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 rot="240000">
            <a:off x="1135116" y="2142275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 rot="240000">
            <a:off x="584974" y="3342146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+</a:t>
            </a:r>
            <a:r>
              <a:rPr lang="en-US" dirty="0">
                <a:latin typeface="Arial"/>
                <a:cs typeface="Arial"/>
              </a:rPr>
              <a:t>1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8193600" y="2322285"/>
            <a:ext cx="0" cy="3392715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391400" y="1788885"/>
            <a:ext cx="1559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Arial"/>
                <a:cs typeface="Arial"/>
              </a:rPr>
              <a:t>server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 rot="21360000">
            <a:off x="541071" y="2739575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b="1" dirty="0" smtClean="0">
                <a:latin typeface="Arial"/>
                <a:cs typeface="Arial"/>
              </a:rPr>
              <a:t>z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 flipH="1">
            <a:off x="772466" y="2971800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772466" y="3567561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4479688" y="38794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 rot="240000">
            <a:off x="4842338" y="3673359"/>
            <a:ext cx="264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)  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 rot="240000">
            <a:off x="4292196" y="4873230"/>
            <a:ext cx="40769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=x+1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=y+1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 rot="21360000">
            <a:off x="4248293" y="4270659"/>
            <a:ext cx="4278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Arial"/>
                <a:cs typeface="Arial"/>
              </a:rPr>
              <a:t>flags=(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SYN</a:t>
            </a:r>
            <a:r>
              <a:rPr lang="en-US" dirty="0" smtClean="0">
                <a:latin typeface="Arial"/>
                <a:cs typeface="Arial"/>
              </a:rPr>
              <a:t>,</a:t>
            </a: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ACK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solidFill>
                  <a:schemeClr val="accent1"/>
                </a:solidFill>
                <a:latin typeface="Arial"/>
                <a:cs typeface="Arial"/>
              </a:rPr>
              <a:t>seq</a:t>
            </a:r>
            <a:r>
              <a:rPr lang="en-US" dirty="0">
                <a:latin typeface="Arial"/>
                <a:cs typeface="Arial"/>
              </a:rPr>
              <a:t>=y </a:t>
            </a:r>
            <a:r>
              <a:rPr lang="en-US" dirty="0" err="1">
                <a:solidFill>
                  <a:schemeClr val="accent1"/>
                </a:solidFill>
                <a:latin typeface="Arial"/>
                <a:cs typeface="Arial"/>
              </a:rPr>
              <a:t>ack</a:t>
            </a:r>
            <a:r>
              <a:rPr lang="en-US" dirty="0">
                <a:latin typeface="Arial"/>
                <a:cs typeface="Arial"/>
              </a:rPr>
              <a:t>=x+1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4479688" y="4502884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4479688" y="5098645"/>
            <a:ext cx="3723334" cy="318639"/>
          </a:xfrm>
          <a:prstGeom prst="line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Arial"/>
              <a:ea typeface="+mn-ea"/>
              <a:cs typeface="Arial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</a:t>
            </a:r>
            <a:r>
              <a:rPr lang="en-US" dirty="0" smtClean="0"/>
              <a:t>Analysis </a:t>
            </a:r>
            <a:r>
              <a:rPr lang="en-US" sz="2800" dirty="0" smtClean="0"/>
              <a:t>(Deep Packet Inspection)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an application protocol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Example: </a:t>
            </a:r>
            <a:r>
              <a:rPr lang="en-US" dirty="0" smtClean="0"/>
              <a:t>Block Skype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Analyze </a:t>
            </a:r>
            <a:r>
              <a:rPr lang="en-US" dirty="0"/>
              <a:t>packets to </a:t>
            </a:r>
            <a:r>
              <a:rPr lang="en-US" dirty="0">
                <a:solidFill>
                  <a:schemeClr val="accent2"/>
                </a:solidFill>
              </a:rPr>
              <a:t>verify their format</a:t>
            </a:r>
            <a:r>
              <a:rPr lang="en-US" dirty="0"/>
              <a:t> and </a:t>
            </a:r>
            <a:r>
              <a:rPr lang="en-US" dirty="0" smtClean="0"/>
              <a:t>content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Eliminate </a:t>
            </a:r>
            <a:r>
              <a:rPr lang="en-US" dirty="0" smtClean="0">
                <a:solidFill>
                  <a:schemeClr val="accent2"/>
                </a:solidFill>
              </a:rPr>
              <a:t>unwanted packets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err="1" smtClean="0"/>
              <a:t>DoS</a:t>
            </a:r>
            <a:r>
              <a:rPr lang="en-US" dirty="0" smtClean="0"/>
              <a:t>, </a:t>
            </a:r>
            <a:r>
              <a:rPr lang="en-US" dirty="0"/>
              <a:t>exploits, </a:t>
            </a:r>
            <a:r>
              <a:rPr lang="en-US" dirty="0" smtClean="0"/>
              <a:t>viruses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Eliminate packets </a:t>
            </a:r>
            <a:r>
              <a:rPr lang="en-US" dirty="0"/>
              <a:t>that do not correspond to </a:t>
            </a:r>
            <a:r>
              <a:rPr lang="en-US" dirty="0" smtClean="0"/>
              <a:t>the current </a:t>
            </a:r>
            <a:r>
              <a:rPr lang="en-US" dirty="0" smtClean="0">
                <a:solidFill>
                  <a:schemeClr val="accent2"/>
                </a:solidFill>
              </a:rPr>
              <a:t>protocol’s state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helps limiting traffic to </a:t>
            </a:r>
            <a:r>
              <a:rPr lang="en-US" dirty="0">
                <a:solidFill>
                  <a:schemeClr val="accent2"/>
                </a:solidFill>
              </a:rPr>
              <a:t>useful </a:t>
            </a:r>
            <a:r>
              <a:rPr lang="en-US" dirty="0" smtClean="0">
                <a:solidFill>
                  <a:schemeClr val="accent2"/>
                </a:solidFill>
              </a:rPr>
              <a:t>services</a:t>
            </a:r>
          </a:p>
          <a:p>
            <a:r>
              <a:rPr lang="en-US" dirty="0" smtClean="0"/>
              <a:t>Can </a:t>
            </a:r>
            <a:r>
              <a:rPr lang="en-US" dirty="0"/>
              <a:t>be based on multiple criteria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SRC </a:t>
            </a:r>
            <a:r>
              <a:rPr lang="en-US" dirty="0"/>
              <a:t>or </a:t>
            </a:r>
            <a:r>
              <a:rPr lang="en-US" dirty="0" smtClean="0"/>
              <a:t>DST </a:t>
            </a:r>
            <a:r>
              <a:rPr lang="en-US" dirty="0"/>
              <a:t>IP address</a:t>
            </a:r>
          </a:p>
          <a:p>
            <a:pPr lvl="1"/>
            <a:r>
              <a:rPr lang="en-US" dirty="0"/>
              <a:t>Protocols (TCP, UDP, ICMP, …) and </a:t>
            </a:r>
            <a:r>
              <a:rPr lang="en-US" dirty="0" smtClean="0"/>
              <a:t>port numbers</a:t>
            </a:r>
            <a:endParaRPr lang="en-US" dirty="0"/>
          </a:p>
          <a:p>
            <a:pPr lvl="1"/>
            <a:r>
              <a:rPr lang="en-US" dirty="0"/>
              <a:t>Flags and options </a:t>
            </a:r>
            <a:r>
              <a:rPr lang="en-US" dirty="0" smtClean="0"/>
              <a:t>(SYN, ACK, </a:t>
            </a:r>
            <a:r>
              <a:rPr lang="en-US" dirty="0"/>
              <a:t>ICMP message type, …</a:t>
            </a:r>
            <a:r>
              <a:rPr lang="en-US" dirty="0" smtClean="0"/>
              <a:t>)</a:t>
            </a:r>
            <a:endParaRPr lang="en-US" sz="1800" dirty="0"/>
          </a:p>
          <a:p>
            <a:r>
              <a:rPr lang="en-US" dirty="0"/>
              <a:t>Filtering of source addresses prevents IP spoofing</a:t>
            </a:r>
          </a:p>
          <a:p>
            <a:r>
              <a:rPr lang="en-US" dirty="0" smtClean="0"/>
              <a:t>Filtering </a:t>
            </a:r>
            <a:r>
              <a:rPr lang="en-US" dirty="0"/>
              <a:t>of flags allows defining the direction in which connections can be </a:t>
            </a:r>
            <a:r>
              <a:rPr lang="en-US" dirty="0" smtClean="0"/>
              <a:t>established</a:t>
            </a:r>
          </a:p>
          <a:p>
            <a:r>
              <a:rPr lang="en-US" dirty="0" smtClean="0"/>
              <a:t>Cons of filtering?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of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Add-on security hampers network </a:t>
            </a:r>
            <a:r>
              <a:rPr lang="en-US" dirty="0" err="1" smtClean="0"/>
              <a:t>evolvability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Hard to deploy new protocols across the Internet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IPv6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Stream Control Transmission Protocol (SCTP)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Multipath TCP (MPTCP) designed to be compatible with existing </a:t>
            </a:r>
            <a:r>
              <a:rPr lang="en-US" dirty="0" err="1" smtClean="0"/>
              <a:t>middleboxes</a:t>
            </a:r>
            <a:endParaRPr lang="en-US" dirty="0" smtClean="0"/>
          </a:p>
          <a:p>
            <a:pPr lvl="2">
              <a:lnSpc>
                <a:spcPct val="130000"/>
              </a:lnSpc>
            </a:pPr>
            <a:r>
              <a:rPr lang="en-US" dirty="0" smtClean="0"/>
              <a:t>Still not easy to deploy because certain </a:t>
            </a:r>
            <a:r>
              <a:rPr lang="en-US" dirty="0" err="1" smtClean="0"/>
              <a:t>middleboxes</a:t>
            </a:r>
            <a:r>
              <a:rPr lang="en-US" dirty="0" smtClean="0"/>
              <a:t> remove unknown TCP options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5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FW can require </a:t>
            </a:r>
            <a:r>
              <a:rPr lang="en-US" dirty="0" smtClean="0"/>
              <a:t>authentication before letting </a:t>
            </a:r>
            <a:r>
              <a:rPr lang="en-US" dirty="0"/>
              <a:t>a connection </a:t>
            </a:r>
            <a:r>
              <a:rPr lang="en-US" dirty="0" smtClean="0"/>
              <a:t>through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Outbound</a:t>
            </a:r>
            <a:r>
              <a:rPr lang="en-US" dirty="0"/>
              <a:t>: allows limiting Internet access only to privileged </a:t>
            </a:r>
            <a:r>
              <a:rPr lang="en-US" dirty="0" smtClean="0"/>
              <a:t>users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Inbound</a:t>
            </a:r>
            <a:r>
              <a:rPr lang="en-US" dirty="0"/>
              <a:t>: allows authorizing access to internal resources </a:t>
            </a:r>
            <a:r>
              <a:rPr lang="en-US" dirty="0" smtClean="0"/>
              <a:t>for offsite employees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Authentication can be done based on a local database or by interaction with a central database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Network Access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A </a:t>
            </a:r>
            <a:r>
              <a:rPr lang="en-US" dirty="0"/>
              <a:t>FW </a:t>
            </a:r>
            <a:r>
              <a:rPr lang="en-US" dirty="0" smtClean="0"/>
              <a:t>may realize a Virtual Private Network (</a:t>
            </a:r>
            <a:r>
              <a:rPr lang="en-US" dirty="0"/>
              <a:t>VPN</a:t>
            </a:r>
            <a:r>
              <a:rPr lang="en-US" dirty="0" smtClean="0"/>
              <a:t>) service to allow </a:t>
            </a:r>
            <a:r>
              <a:rPr lang="en-US" dirty="0" smtClean="0">
                <a:solidFill>
                  <a:schemeClr val="accent2"/>
                </a:solidFill>
              </a:rPr>
              <a:t>remote </a:t>
            </a:r>
            <a:r>
              <a:rPr lang="en-US" dirty="0">
                <a:solidFill>
                  <a:schemeClr val="accent2"/>
                </a:solidFill>
              </a:rPr>
              <a:t>users</a:t>
            </a:r>
            <a:r>
              <a:rPr lang="en-US" dirty="0"/>
              <a:t> to access the </a:t>
            </a:r>
            <a:r>
              <a:rPr lang="en-US" dirty="0" smtClean="0"/>
              <a:t>LAN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More on VPNs in the IPSec lecture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The </a:t>
            </a:r>
            <a:r>
              <a:rPr lang="en-US" dirty="0" smtClean="0"/>
              <a:t>remote </a:t>
            </a:r>
            <a:r>
              <a:rPr lang="en-US" dirty="0"/>
              <a:t>user establishes an encrypted connection (a </a:t>
            </a:r>
            <a:r>
              <a:rPr lang="en-US" dirty="0">
                <a:solidFill>
                  <a:schemeClr val="accent2"/>
                </a:solidFill>
              </a:rPr>
              <a:t>tunnel</a:t>
            </a:r>
            <a:r>
              <a:rPr lang="en-US" dirty="0"/>
              <a:t>) with the </a:t>
            </a:r>
            <a:r>
              <a:rPr lang="en-US" dirty="0" smtClean="0"/>
              <a:t>FW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The user finds himself just as if he </a:t>
            </a:r>
            <a:r>
              <a:rPr lang="en-US" dirty="0" smtClean="0"/>
              <a:t>were in </a:t>
            </a:r>
            <a:r>
              <a:rPr lang="en-US" dirty="0"/>
              <a:t>the </a:t>
            </a:r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A FW can </a:t>
            </a:r>
            <a:r>
              <a:rPr lang="en-US" dirty="0">
                <a:solidFill>
                  <a:schemeClr val="accent2"/>
                </a:solidFill>
              </a:rPr>
              <a:t>encrypt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decrypt</a:t>
            </a:r>
            <a:r>
              <a:rPr lang="en-US" dirty="0"/>
              <a:t> </a:t>
            </a:r>
            <a:r>
              <a:rPr lang="en-US" dirty="0" smtClean="0"/>
              <a:t>traffic </a:t>
            </a:r>
            <a:r>
              <a:rPr lang="en-US" dirty="0"/>
              <a:t>that traverses a less secure </a:t>
            </a:r>
            <a:r>
              <a:rPr lang="en-US" dirty="0" smtClean="0"/>
              <a:t>zone</a:t>
            </a:r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Interconnection </a:t>
            </a:r>
            <a:r>
              <a:rPr lang="en-US" dirty="0"/>
              <a:t>between </a:t>
            </a:r>
            <a:r>
              <a:rPr lang="en-US" dirty="0" smtClean="0"/>
              <a:t>remote </a:t>
            </a:r>
            <a:r>
              <a:rPr lang="en-US" dirty="0"/>
              <a:t>sites </a:t>
            </a:r>
            <a:r>
              <a:rPr lang="en-US" dirty="0" smtClean="0"/>
              <a:t>via the Internet</a:t>
            </a:r>
            <a:endParaRPr lang="en-US" dirty="0"/>
          </a:p>
          <a:p>
            <a:pPr lvl="1"/>
            <a:r>
              <a:rPr lang="en-US" dirty="0"/>
              <a:t>Remote network </a:t>
            </a:r>
            <a:r>
              <a:rPr lang="en-US" dirty="0" smtClean="0"/>
              <a:t>access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dirty="0"/>
              <a:t>of Firewalls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305800" cy="2819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Software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Standard </a:t>
            </a:r>
            <a:r>
              <a:rPr lang="en-US" dirty="0" smtClean="0"/>
              <a:t>firewall </a:t>
            </a:r>
            <a:r>
              <a:rPr lang="en-US" dirty="0"/>
              <a:t>software:</a:t>
            </a:r>
          </a:p>
          <a:p>
            <a:pPr lvl="1">
              <a:buFont typeface="Wingdings" charset="0"/>
              <a:buNone/>
            </a:pPr>
            <a:r>
              <a:rPr lang="en-US" dirty="0" err="1" smtClean="0"/>
              <a:t>Iptables</a:t>
            </a:r>
            <a:r>
              <a:rPr lang="en-US" dirty="0" smtClean="0"/>
              <a:t>, IPFILTER, IPFW, </a:t>
            </a:r>
            <a:r>
              <a:rPr lang="en-US" dirty="0" err="1" smtClean="0"/>
              <a:t>Ipcop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Hardware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Specialized </a:t>
            </a:r>
            <a:r>
              <a:rPr lang="en-US" dirty="0" err="1" smtClean="0"/>
              <a:t>middlebox</a:t>
            </a:r>
            <a:r>
              <a:rPr lang="en-US" dirty="0" smtClean="0"/>
              <a:t> (also runs software as firmware):</a:t>
            </a:r>
          </a:p>
          <a:p>
            <a:pPr marL="226800" lvl="1" indent="0">
              <a:buNone/>
            </a:pPr>
            <a:r>
              <a:rPr lang="en-US" dirty="0" smtClean="0"/>
              <a:t>Cisco </a:t>
            </a:r>
            <a:r>
              <a:rPr lang="en-US" dirty="0"/>
              <a:t>PIX, Juniper, </a:t>
            </a:r>
            <a:r>
              <a:rPr lang="en-US" dirty="0" err="1"/>
              <a:t>WatchGuard</a:t>
            </a:r>
            <a:r>
              <a:rPr lang="en-US" dirty="0"/>
              <a:t>, </a:t>
            </a:r>
            <a:r>
              <a:rPr lang="en-US" dirty="0" err="1" smtClean="0"/>
              <a:t>SonicWall</a:t>
            </a:r>
            <a:r>
              <a:rPr lang="en-US" dirty="0" smtClean="0"/>
              <a:t>, Barracuda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95800"/>
            <a:ext cx="2755900" cy="1747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4800600"/>
            <a:ext cx="3352800" cy="14794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/>
              <a:t>It is important to be protected but we must also know </a:t>
            </a:r>
            <a:r>
              <a:rPr lang="en-US" dirty="0">
                <a:solidFill>
                  <a:schemeClr val="accent2"/>
                </a:solidFill>
              </a:rPr>
              <a:t>when we are attacked</a:t>
            </a:r>
            <a:r>
              <a:rPr lang="en-US" dirty="0"/>
              <a:t> and react </a:t>
            </a:r>
            <a:r>
              <a:rPr lang="en-US" dirty="0" smtClean="0"/>
              <a:t>accordingly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Logs keep a </a:t>
            </a:r>
            <a:r>
              <a:rPr lang="en-US" dirty="0">
                <a:solidFill>
                  <a:schemeClr val="accent2"/>
                </a:solidFill>
              </a:rPr>
              <a:t>trace of attack</a:t>
            </a:r>
            <a:r>
              <a:rPr lang="en-US" dirty="0"/>
              <a:t> </a:t>
            </a:r>
            <a:r>
              <a:rPr lang="en-US" dirty="0" smtClean="0"/>
              <a:t>attempts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They also allow verifying that the ports or destinations that we authorize are really </a:t>
            </a:r>
            <a:r>
              <a:rPr lang="en-US" dirty="0" smtClean="0"/>
              <a:t>needed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least </a:t>
            </a:r>
            <a:r>
              <a:rPr lang="en-US" dirty="0">
                <a:solidFill>
                  <a:schemeClr val="accent2"/>
                </a:solidFill>
              </a:rPr>
              <a:t>privilege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Firewall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8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 Architectures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Personal Firewall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NAT + F</a:t>
            </a:r>
            <a:r>
              <a:rPr lang="en-US" dirty="0" smtClean="0"/>
              <a:t>iltering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FW with demilitarized </a:t>
            </a:r>
            <a:r>
              <a:rPr lang="en-US" dirty="0" smtClean="0"/>
              <a:t>zone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Sandwiched demilitarized </a:t>
            </a:r>
            <a:r>
              <a:rPr lang="en-US" dirty="0" smtClean="0"/>
              <a:t>zone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Firewall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 flipH="1">
            <a:off x="1219200" y="4192200"/>
            <a:ext cx="311399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1219200" y="3962400"/>
            <a:ext cx="523198" cy="4595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206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5" idx="2"/>
          </p:cNvCxnSpPr>
          <p:nvPr/>
        </p:nvCxnSpPr>
        <p:spPr>
          <a:xfrm flipV="1">
            <a:off x="1742398" y="4191000"/>
            <a:ext cx="31431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4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personal firewall </a:t>
            </a:r>
            <a:r>
              <a:rPr lang="en-US" dirty="0" smtClean="0"/>
              <a:t>initially</a:t>
            </a:r>
            <a:br>
              <a:rPr lang="en-US" dirty="0" smtClean="0"/>
            </a:br>
            <a:r>
              <a:rPr lang="en-US" dirty="0" smtClean="0"/>
              <a:t>prohibits </a:t>
            </a:r>
            <a:r>
              <a:rPr lang="en-US" dirty="0"/>
              <a:t>all </a:t>
            </a:r>
            <a:r>
              <a:rPr lang="en-US" dirty="0" smtClean="0"/>
              <a:t>connections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 each alarm, the user </a:t>
            </a:r>
            <a:r>
              <a:rPr lang="en-US" dirty="0" smtClean="0"/>
              <a:t>can</a:t>
            </a:r>
            <a:br>
              <a:rPr lang="en-US" dirty="0" smtClean="0"/>
            </a:br>
            <a:r>
              <a:rPr lang="en-US" dirty="0" smtClean="0"/>
              <a:t>authorize </a:t>
            </a:r>
            <a:r>
              <a:rPr lang="en-US" dirty="0"/>
              <a:t>the application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connect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Allows </a:t>
            </a:r>
            <a:r>
              <a:rPr lang="en-US" dirty="0"/>
              <a:t>blocking backdoors, spywares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An ideal complement to an anti-virus for safe </a:t>
            </a:r>
            <a:r>
              <a:rPr lang="en-US" dirty="0" smtClean="0"/>
              <a:t>surfing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7800" y="1676400"/>
            <a:ext cx="3581400" cy="246456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+ Filtering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806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136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9840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1820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2667000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206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1043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1006" y="6400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3571198" y="4192200"/>
            <a:ext cx="2388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00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7" idx="3"/>
            <a:endCxn id="5" idx="2"/>
          </p:cNvCxnSpPr>
          <p:nvPr/>
        </p:nvCxnSpPr>
        <p:spPr>
          <a:xfrm flipV="1">
            <a:off x="4637998" y="4191000"/>
            <a:ext cx="2475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4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 + Filtering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endParaRPr lang="en-US" dirty="0"/>
          </a:p>
          <a:p>
            <a:pPr lvl="1"/>
            <a:r>
              <a:rPr lang="en-US" dirty="0"/>
              <a:t>Dynamic NAT for all internal </a:t>
            </a:r>
            <a:r>
              <a:rPr lang="en-US" dirty="0" smtClean="0"/>
              <a:t>machines</a:t>
            </a:r>
            <a:endParaRPr lang="en-US" dirty="0"/>
          </a:p>
          <a:p>
            <a:pPr lvl="1"/>
            <a:r>
              <a:rPr lang="en-US" dirty="0"/>
              <a:t>Static NAT for all accessible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dirty="0" smtClean="0"/>
              <a:t>Outbound and Inbound filtering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Limitations</a:t>
            </a:r>
            <a:endParaRPr lang="en-US" dirty="0"/>
          </a:p>
          <a:p>
            <a:pPr lvl="1"/>
            <a:r>
              <a:rPr lang="en-US" dirty="0"/>
              <a:t>No analysis of contents (virus) from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Direct connections </a:t>
            </a:r>
            <a:r>
              <a:rPr lang="en-US" dirty="0" smtClean="0"/>
              <a:t>to </a:t>
            </a:r>
            <a:r>
              <a:rPr lang="en-US" dirty="0"/>
              <a:t>internal servers (exploits, </a:t>
            </a:r>
            <a:r>
              <a:rPr lang="en-US" dirty="0" err="1"/>
              <a:t>DoS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Applicability</a:t>
            </a:r>
            <a:endParaRPr lang="en-US" dirty="0"/>
          </a:p>
          <a:p>
            <a:pPr lvl="1"/>
            <a:r>
              <a:rPr lang="en-US" dirty="0"/>
              <a:t>Low </a:t>
            </a:r>
            <a:r>
              <a:rPr lang="en-US" dirty="0" smtClean="0"/>
              <a:t>security needs</a:t>
            </a:r>
            <a:endParaRPr lang="en-US" dirty="0"/>
          </a:p>
          <a:p>
            <a:pPr lvl="1"/>
            <a:r>
              <a:rPr lang="en-US" dirty="0" smtClean="0"/>
              <a:t>Not for </a:t>
            </a:r>
            <a:r>
              <a:rPr lang="en-US" dirty="0"/>
              <a:t>large public Web </a:t>
            </a:r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</a:t>
            </a:r>
            <a:r>
              <a:rPr lang="en-US" dirty="0" smtClean="0"/>
              <a:t>(DMZ) </a:t>
            </a:r>
            <a:r>
              <a:rPr lang="en-US" sz="2800" dirty="0" smtClean="0"/>
              <a:t>simple case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90600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447800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2667000" y="5867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5806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1905000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2444999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1530599" y="4192200"/>
            <a:ext cx="11364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</p:cNvCxnSpPr>
          <p:nvPr/>
        </p:nvCxnSpPr>
        <p:spPr>
          <a:xfrm flipV="1">
            <a:off x="1987799" y="4419600"/>
            <a:ext cx="984001" cy="9558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12" idx="2"/>
          </p:cNvCxnSpPr>
          <p:nvPr/>
        </p:nvCxnSpPr>
        <p:spPr>
          <a:xfrm flipV="1">
            <a:off x="2937000" y="4498199"/>
            <a:ext cx="182099" cy="1369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2667000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206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1043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01006" y="6400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3571198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48100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7" idx="3"/>
            <a:endCxn id="5" idx="2"/>
          </p:cNvCxnSpPr>
          <p:nvPr/>
        </p:nvCxnSpPr>
        <p:spPr>
          <a:xfrm flipV="1">
            <a:off x="4676098" y="4191000"/>
            <a:ext cx="2094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/>
          </p:cNvSpPr>
          <p:nvPr/>
        </p:nvSpPr>
        <p:spPr>
          <a:xfrm>
            <a:off x="3810000" y="4798201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21" name="Straight Connector 20"/>
          <p:cNvCxnSpPr>
            <a:stCxn id="20" idx="0"/>
            <a:endCxn id="27" idx="2"/>
          </p:cNvCxnSpPr>
          <p:nvPr/>
        </p:nvCxnSpPr>
        <p:spPr>
          <a:xfrm flipV="1">
            <a:off x="4262099" y="4498199"/>
            <a:ext cx="0" cy="30000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flipH="1">
            <a:off x="4342189" y="4265116"/>
            <a:ext cx="1371932" cy="715853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932" h="715853">
                <a:moveTo>
                  <a:pt x="0" y="275806"/>
                </a:moveTo>
                <a:cubicBezTo>
                  <a:pt x="342785" y="-16250"/>
                  <a:pt x="913577" y="-51866"/>
                  <a:pt x="1054903" y="55517"/>
                </a:cubicBezTo>
                <a:cubicBezTo>
                  <a:pt x="1196229" y="162900"/>
                  <a:pt x="1224479" y="356074"/>
                  <a:pt x="1371932" y="715853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H="1">
            <a:off x="2220984" y="3463347"/>
            <a:ext cx="1958072" cy="1522554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  <a:gd name="connsiteX0" fmla="*/ 0 w 2197856"/>
              <a:gd name="connsiteY0" fmla="*/ 1684298 h 1684298"/>
              <a:gd name="connsiteX1" fmla="*/ 1880827 w 2197856"/>
              <a:gd name="connsiteY1" fmla="*/ 34241 h 1684298"/>
              <a:gd name="connsiteX2" fmla="*/ 2197856 w 2197856"/>
              <a:gd name="connsiteY2" fmla="*/ 694577 h 1684298"/>
              <a:gd name="connsiteX0" fmla="*/ 0 w 2197856"/>
              <a:gd name="connsiteY0" fmla="*/ 1122581 h 1122581"/>
              <a:gd name="connsiteX1" fmla="*/ 228979 w 2197856"/>
              <a:gd name="connsiteY1" fmla="*/ 404981 h 1122581"/>
              <a:gd name="connsiteX2" fmla="*/ 2197856 w 2197856"/>
              <a:gd name="connsiteY2" fmla="*/ 132860 h 1122581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2197856"/>
              <a:gd name="connsiteY0" fmla="*/ 1117232 h 1117232"/>
              <a:gd name="connsiteX1" fmla="*/ 228979 w 2197856"/>
              <a:gd name="connsiteY1" fmla="*/ 399632 h 1117232"/>
              <a:gd name="connsiteX2" fmla="*/ 2197856 w 2197856"/>
              <a:gd name="connsiteY2" fmla="*/ 127511 h 1117232"/>
              <a:gd name="connsiteX0" fmla="*/ 0 w 1958072"/>
              <a:gd name="connsiteY0" fmla="*/ 1530605 h 1530605"/>
              <a:gd name="connsiteX1" fmla="*/ 228979 w 1958072"/>
              <a:gd name="connsiteY1" fmla="*/ 813005 h 1530605"/>
              <a:gd name="connsiteX2" fmla="*/ 1958072 w 1958072"/>
              <a:gd name="connsiteY2" fmla="*/ 87976 h 1530605"/>
              <a:gd name="connsiteX0" fmla="*/ 0 w 1958072"/>
              <a:gd name="connsiteY0" fmla="*/ 1442629 h 1442629"/>
              <a:gd name="connsiteX1" fmla="*/ 228979 w 1958072"/>
              <a:gd name="connsiteY1" fmla="*/ 725029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442629 h 1442629"/>
              <a:gd name="connsiteX1" fmla="*/ 211217 w 1958072"/>
              <a:gd name="connsiteY1" fmla="*/ 813835 h 1442629"/>
              <a:gd name="connsiteX2" fmla="*/ 1958072 w 1958072"/>
              <a:gd name="connsiteY2" fmla="*/ 0 h 1442629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  <a:gd name="connsiteX0" fmla="*/ 0 w 1958072"/>
              <a:gd name="connsiteY0" fmla="*/ 1522554 h 1522554"/>
              <a:gd name="connsiteX1" fmla="*/ 211217 w 1958072"/>
              <a:gd name="connsiteY1" fmla="*/ 813835 h 1522554"/>
              <a:gd name="connsiteX2" fmla="*/ 1958072 w 1958072"/>
              <a:gd name="connsiteY2" fmla="*/ 0 h 152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72" h="1522554">
                <a:moveTo>
                  <a:pt x="0" y="1522554"/>
                </a:moveTo>
                <a:cubicBezTo>
                  <a:pt x="94119" y="1079528"/>
                  <a:pt x="106895" y="996549"/>
                  <a:pt x="211217" y="813835"/>
                </a:cubicBezTo>
                <a:cubicBezTo>
                  <a:pt x="315539" y="631121"/>
                  <a:pt x="1588596" y="608201"/>
                  <a:pt x="1958072" y="0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6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DMZ </a:t>
            </a:r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connected neither to the Internet, nor to the internal </a:t>
            </a:r>
            <a:r>
              <a:rPr lang="en-US" dirty="0" smtClean="0">
                <a:solidFill>
                  <a:schemeClr val="accent2"/>
                </a:solidFill>
              </a:rPr>
              <a:t>network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Configuration</a:t>
            </a:r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Only the proxy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Outbound dynamic </a:t>
            </a:r>
            <a:r>
              <a:rPr lang="en-US" dirty="0" smtClean="0"/>
              <a:t>NAT</a:t>
            </a:r>
            <a:endParaRPr lang="en-US" dirty="0"/>
          </a:p>
          <a:p>
            <a:pPr lvl="1"/>
            <a:r>
              <a:rPr lang="en-US" dirty="0"/>
              <a:t>Inbound static NAT toward the </a:t>
            </a:r>
            <a:r>
              <a:rPr lang="en-US" dirty="0" smtClean="0"/>
              <a:t>proxy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filtering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(DMZ) </a:t>
            </a:r>
            <a:r>
              <a:rPr lang="en-US" sz="2800" dirty="0"/>
              <a:t>simple case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Limitations (</a:t>
            </a:r>
            <a:r>
              <a:rPr lang="en-US" b="1" dirty="0"/>
              <a:t>of the example</a:t>
            </a:r>
            <a:r>
              <a:rPr lang="en-US" dirty="0"/>
              <a:t>, not DMZ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The firewall is a </a:t>
            </a:r>
            <a:r>
              <a:rPr lang="en-US" dirty="0">
                <a:solidFill>
                  <a:schemeClr val="accent2"/>
                </a:solidFill>
              </a:rPr>
              <a:t>critical </a:t>
            </a:r>
            <a:r>
              <a:rPr lang="en-US" dirty="0" smtClean="0">
                <a:solidFill>
                  <a:schemeClr val="accent2"/>
                </a:solidFill>
              </a:rPr>
              <a:t>point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All services </a:t>
            </a:r>
            <a:r>
              <a:rPr lang="en-US" dirty="0">
                <a:solidFill>
                  <a:schemeClr val="accent2"/>
                </a:solidFill>
              </a:rPr>
              <a:t>pass through the same proxy</a:t>
            </a:r>
            <a:r>
              <a:rPr lang="en-US" dirty="0"/>
              <a:t>, a vulnerability on a single service can give access to all </a:t>
            </a:r>
            <a:r>
              <a:rPr lang="en-US" dirty="0" smtClean="0"/>
              <a:t>traffic</a:t>
            </a:r>
            <a:endParaRPr lang="en-US" sz="1800" dirty="0"/>
          </a:p>
          <a:p>
            <a:r>
              <a:rPr lang="en-US" dirty="0" smtClean="0"/>
              <a:t>Applicability</a:t>
            </a:r>
            <a:endParaRPr lang="en-US" dirty="0"/>
          </a:p>
          <a:p>
            <a:pPr lvl="1"/>
            <a:r>
              <a:rPr lang="en-US" dirty="0"/>
              <a:t>Medium security </a:t>
            </a:r>
            <a:r>
              <a:rPr lang="en-US" dirty="0" smtClean="0"/>
              <a:t>needs</a:t>
            </a:r>
            <a:endParaRPr lang="en-US" dirty="0"/>
          </a:p>
          <a:p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Firewalls</a:t>
            </a:r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firewalls inherit all </a:t>
            </a:r>
            <a:r>
              <a:rPr lang="en-US" dirty="0">
                <a:solidFill>
                  <a:schemeClr val="accent2"/>
                </a:solidFill>
              </a:rPr>
              <a:t>vulnerabilities of the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OS</a:t>
            </a:r>
            <a:r>
              <a:rPr lang="en-US" dirty="0"/>
              <a:t> on which they </a:t>
            </a:r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Software firewall </a:t>
            </a:r>
            <a:r>
              <a:rPr lang="en-US" dirty="0">
                <a:solidFill>
                  <a:schemeClr val="accent2"/>
                </a:solidFill>
              </a:rPr>
              <a:t>architectures are well known</a:t>
            </a:r>
            <a:r>
              <a:rPr lang="en-US" dirty="0" smtClean="0"/>
              <a:t>, it’s easier </a:t>
            </a:r>
            <a:r>
              <a:rPr lang="en-US" dirty="0"/>
              <a:t>to exploit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chemeClr val="accent2"/>
                </a:solidFill>
              </a:rPr>
              <a:t>vulnerabilities</a:t>
            </a:r>
          </a:p>
          <a:p>
            <a:pPr lvl="1"/>
            <a:r>
              <a:rPr lang="en-US" dirty="0" smtClean="0"/>
              <a:t>Example: buffer overflow</a:t>
            </a:r>
            <a:r>
              <a:rPr lang="en-US" dirty="0"/>
              <a:t>s</a:t>
            </a:r>
          </a:p>
          <a:p>
            <a:r>
              <a:rPr lang="en-US" dirty="0" smtClean="0"/>
              <a:t>Software </a:t>
            </a:r>
            <a:r>
              <a:rPr lang="en-US" dirty="0"/>
              <a:t>firewalls often have </a:t>
            </a:r>
            <a:r>
              <a:rPr lang="en-US" dirty="0" smtClean="0">
                <a:solidFill>
                  <a:schemeClr val="accent2"/>
                </a:solidFill>
              </a:rPr>
              <a:t>good performance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benefit </a:t>
            </a:r>
            <a:r>
              <a:rPr lang="en-US" dirty="0" smtClean="0"/>
              <a:t>from </a:t>
            </a:r>
            <a:r>
              <a:rPr lang="en-US" dirty="0"/>
              <a:t>rapid </a:t>
            </a:r>
            <a:r>
              <a:rPr lang="en-US" dirty="0" smtClean="0"/>
              <a:t>advances in </a:t>
            </a:r>
            <a:r>
              <a:rPr lang="en-US" dirty="0"/>
              <a:t>PC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Sandwiched DMZ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21594" y="3922200"/>
            <a:ext cx="539999" cy="539999"/>
          </a:xfrm>
          <a:prstGeom prst="rect">
            <a:avLst/>
          </a:prstGeom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682228" y="51054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408109" y="48006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1515" y="2590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920709" y="2971800"/>
            <a:ext cx="539999" cy="539999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14" name="Straight Connector 13"/>
          <p:cNvCxnSpPr>
            <a:stCxn id="11" idx="3"/>
            <a:endCxn id="12" idx="0"/>
          </p:cNvCxnSpPr>
          <p:nvPr/>
        </p:nvCxnSpPr>
        <p:spPr>
          <a:xfrm>
            <a:off x="1460708" y="3241800"/>
            <a:ext cx="674100" cy="64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2" idx="1"/>
          </p:cNvCxnSpPr>
          <p:nvPr/>
        </p:nvCxnSpPr>
        <p:spPr>
          <a:xfrm>
            <a:off x="761593" y="4192200"/>
            <a:ext cx="921116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2" idx="2"/>
          </p:cNvCxnSpPr>
          <p:nvPr/>
        </p:nvCxnSpPr>
        <p:spPr>
          <a:xfrm flipV="1">
            <a:off x="1222227" y="4498199"/>
            <a:ext cx="912581" cy="8772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1682709" y="3886200"/>
            <a:ext cx="904198" cy="611999"/>
          </a:xfrm>
          <a:prstGeom prst="rect">
            <a:avLst/>
          </a:prstGeom>
          <a:solidFill>
            <a:schemeClr val="accent3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Switch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5471" y="5638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90593" y="5334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35" name="Straight Connector 34"/>
          <p:cNvCxnSpPr>
            <a:stCxn id="12" idx="3"/>
            <a:endCxn id="27" idx="1"/>
          </p:cNvCxnSpPr>
          <p:nvPr/>
        </p:nvCxnSpPr>
        <p:spPr>
          <a:xfrm>
            <a:off x="2586907" y="4192200"/>
            <a:ext cx="2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6254709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28638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FW2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9" idx="3"/>
            <a:endCxn id="5" idx="2"/>
          </p:cNvCxnSpPr>
          <p:nvPr/>
        </p:nvCxnSpPr>
        <p:spPr>
          <a:xfrm flipV="1">
            <a:off x="6092107" y="4191000"/>
            <a:ext cx="171347" cy="12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8" idx="1"/>
            <a:endCxn id="27" idx="3"/>
          </p:cNvCxnSpPr>
          <p:nvPr/>
        </p:nvCxnSpPr>
        <p:spPr>
          <a:xfrm flipH="1">
            <a:off x="369180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>
            <a:spLocks/>
          </p:cNvSpPr>
          <p:nvPr/>
        </p:nvSpPr>
        <p:spPr>
          <a:xfrm>
            <a:off x="5264109" y="38862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FW1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4025859" y="48006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DNS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1" name="Straight Connector 30"/>
          <p:cNvCxnSpPr>
            <a:stCxn id="9" idx="0"/>
            <a:endCxn id="29" idx="2"/>
          </p:cNvCxnSpPr>
          <p:nvPr/>
        </p:nvCxnSpPr>
        <p:spPr>
          <a:xfrm flipH="1" flipV="1">
            <a:off x="5678108" y="4498199"/>
            <a:ext cx="1" cy="3024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4025859" y="29718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HTTP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4025859" y="3886200"/>
            <a:ext cx="904198" cy="61199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ahoma"/>
                <a:cs typeface="Tahoma"/>
              </a:rPr>
              <a:t>SMTP</a:t>
            </a:r>
            <a:br>
              <a:rPr lang="en-US" dirty="0" smtClean="0">
                <a:latin typeface="Tahoma"/>
                <a:cs typeface="Tahoma"/>
              </a:rPr>
            </a:br>
            <a:r>
              <a:rPr lang="en-US" dirty="0" smtClean="0">
                <a:latin typeface="Tahoma"/>
                <a:cs typeface="Tahoma"/>
              </a:rPr>
              <a:t>Proxy</a:t>
            </a:r>
            <a:endParaRPr lang="en-US" dirty="0">
              <a:latin typeface="Tahoma"/>
              <a:cs typeface="Tahoma"/>
            </a:endParaRPr>
          </a:p>
        </p:txBody>
      </p:sp>
      <p:cxnSp>
        <p:nvCxnSpPr>
          <p:cNvPr id="39" name="Straight Connector 38"/>
          <p:cNvCxnSpPr>
            <a:stCxn id="29" idx="1"/>
            <a:endCxn id="38" idx="3"/>
          </p:cNvCxnSpPr>
          <p:nvPr/>
        </p:nvCxnSpPr>
        <p:spPr>
          <a:xfrm flipH="1">
            <a:off x="4930057" y="4192200"/>
            <a:ext cx="33405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  <a:endCxn id="27" idx="3"/>
          </p:cNvCxnSpPr>
          <p:nvPr/>
        </p:nvCxnSpPr>
        <p:spPr>
          <a:xfrm flipH="1">
            <a:off x="369180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1"/>
            <a:endCxn id="27" idx="3"/>
          </p:cNvCxnSpPr>
          <p:nvPr/>
        </p:nvCxnSpPr>
        <p:spPr>
          <a:xfrm flipH="1" flipV="1">
            <a:off x="369180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1"/>
            <a:endCxn id="37" idx="3"/>
          </p:cNvCxnSpPr>
          <p:nvPr/>
        </p:nvCxnSpPr>
        <p:spPr>
          <a:xfrm flipH="1" flipV="1">
            <a:off x="4930057" y="32778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9" idx="1"/>
            <a:endCxn id="30" idx="3"/>
          </p:cNvCxnSpPr>
          <p:nvPr/>
        </p:nvCxnSpPr>
        <p:spPr>
          <a:xfrm flipH="1">
            <a:off x="4930057" y="4192200"/>
            <a:ext cx="334052" cy="9144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Sandwiched DMZ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Configuration</a:t>
            </a:r>
            <a:endParaRPr lang="en-US" dirty="0"/>
          </a:p>
          <a:p>
            <a:pPr lvl="1"/>
            <a:r>
              <a:rPr lang="en-US" dirty="0"/>
              <a:t>Internal machines can only connect to the </a:t>
            </a:r>
            <a:r>
              <a:rPr lang="en-US" dirty="0" smtClean="0"/>
              <a:t>proxies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one </a:t>
            </a:r>
            <a:r>
              <a:rPr lang="en-US" dirty="0" smtClean="0"/>
              <a:t>proxy per protocol)</a:t>
            </a:r>
            <a:endParaRPr lang="en-US" dirty="0"/>
          </a:p>
          <a:p>
            <a:pPr lvl="1"/>
            <a:r>
              <a:rPr lang="en-US" dirty="0"/>
              <a:t>Only proxies can connect to the </a:t>
            </a:r>
            <a:r>
              <a:rPr lang="en-US" dirty="0" smtClean="0"/>
              <a:t>Internet</a:t>
            </a:r>
            <a:endParaRPr lang="en-US" dirty="0"/>
          </a:p>
          <a:p>
            <a:pPr lvl="1"/>
            <a:r>
              <a:rPr lang="en-US" dirty="0"/>
              <a:t>No routing in </a:t>
            </a:r>
            <a:r>
              <a:rPr lang="en-US" dirty="0" smtClean="0"/>
              <a:t>proxies</a:t>
            </a:r>
            <a:endParaRPr lang="en-US" dirty="0"/>
          </a:p>
          <a:p>
            <a:pPr lvl="1"/>
            <a:r>
              <a:rPr lang="en-US" dirty="0"/>
              <a:t>Outbound dynamic NAT, inbound </a:t>
            </a:r>
            <a:r>
              <a:rPr lang="en-US" dirty="0" smtClean="0"/>
              <a:t>static NAT</a:t>
            </a:r>
            <a:endParaRPr lang="en-US" dirty="0"/>
          </a:p>
          <a:p>
            <a:pPr lvl="1"/>
            <a:r>
              <a:rPr lang="en-US" dirty="0"/>
              <a:t>Outbound </a:t>
            </a:r>
            <a:r>
              <a:rPr lang="en-US" dirty="0" smtClean="0"/>
              <a:t>and Inbound filtering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Applicability</a:t>
            </a:r>
            <a:endParaRPr lang="en-US" dirty="0"/>
          </a:p>
          <a:p>
            <a:pPr lvl="1"/>
            <a:r>
              <a:rPr lang="en-US" dirty="0"/>
              <a:t>High security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3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 Rules (Organization)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Filtering rules are specified in a </a:t>
            </a:r>
            <a:r>
              <a:rPr lang="en-US" dirty="0" smtClean="0">
                <a:solidFill>
                  <a:schemeClr val="accent2"/>
                </a:solidFill>
              </a:rPr>
              <a:t>list</a:t>
            </a:r>
            <a:endParaRPr lang="en-US" dirty="0"/>
          </a:p>
          <a:p>
            <a:r>
              <a:rPr lang="en-US" dirty="0"/>
              <a:t>The firewall </a:t>
            </a:r>
            <a:r>
              <a:rPr lang="en-US" dirty="0">
                <a:solidFill>
                  <a:schemeClr val="accent2"/>
                </a:solidFill>
              </a:rPr>
              <a:t>runs through the list</a:t>
            </a:r>
            <a:r>
              <a:rPr lang="en-US" dirty="0"/>
              <a:t> until it finds a rule that </a:t>
            </a:r>
            <a:r>
              <a:rPr lang="en-US" dirty="0" smtClean="0"/>
              <a:t>applies</a:t>
            </a:r>
            <a:endParaRPr lang="en-US" dirty="0"/>
          </a:p>
          <a:p>
            <a:r>
              <a:rPr lang="en-US" dirty="0"/>
              <a:t>The firewall executes the action specified by the </a:t>
            </a:r>
            <a:r>
              <a:rPr lang="en-US" dirty="0" smtClean="0"/>
              <a:t>matching rule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moves on to the next </a:t>
            </a:r>
            <a:r>
              <a:rPr lang="en-US" dirty="0" smtClean="0">
                <a:solidFill>
                  <a:schemeClr val="accent2"/>
                </a:solidFill>
              </a:rPr>
              <a:t>packet</a:t>
            </a:r>
            <a:endParaRPr lang="en-US" dirty="0"/>
          </a:p>
          <a:p>
            <a:r>
              <a:rPr lang="en-US" dirty="0"/>
              <a:t>We create a last rule that prohibits all that has not been </a:t>
            </a:r>
            <a:r>
              <a:rPr lang="en-US" dirty="0" smtClean="0"/>
              <a:t>authorized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Filtering: </a:t>
            </a:r>
            <a:r>
              <a:rPr lang="en-US" dirty="0"/>
              <a:t>A Simple Example</a:t>
            </a: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362200" y="3924300"/>
            <a:ext cx="539999" cy="539999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6629400" y="5486400"/>
            <a:ext cx="539999" cy="539999"/>
          </a:xfrm>
          <a:prstGeom prst="rect">
            <a:avLst/>
          </a:prstGeom>
          <a:solidFill>
            <a:srgbClr val="800000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/>
              <a:cs typeface="Tahoma"/>
            </a:endParaRPr>
          </a:p>
        </p:txBody>
      </p:sp>
      <p:cxnSp>
        <p:nvCxnSpPr>
          <p:cNvPr id="26" name="Straight Connector 25"/>
          <p:cNvCxnSpPr>
            <a:stCxn id="9" idx="0"/>
            <a:endCxn id="5" idx="1"/>
          </p:cNvCxnSpPr>
          <p:nvPr/>
        </p:nvCxnSpPr>
        <p:spPr>
          <a:xfrm flipH="1" flipV="1">
            <a:off x="6286500" y="4951377"/>
            <a:ext cx="612900" cy="535023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1319" y="4431268"/>
            <a:ext cx="1761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Mail server</a:t>
            </a:r>
          </a:p>
          <a:p>
            <a:pPr algn="ctr"/>
            <a:r>
              <a:rPr lang="en-US" dirty="0" smtClean="0"/>
              <a:t>(TCP port 25)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98882" y="601980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Remote mail</a:t>
            </a:r>
            <a:r>
              <a:rPr lang="en-US" dirty="0" smtClean="0"/>
              <a:t> server</a:t>
            </a:r>
          </a:p>
          <a:p>
            <a:pPr algn="ctr"/>
            <a:r>
              <a:rPr lang="en-US" dirty="0" smtClean="0"/>
              <a:t>(TCP port 25)</a:t>
            </a:r>
            <a:endParaRPr lang="en-US" dirty="0"/>
          </a:p>
        </p:txBody>
      </p:sp>
      <p:cxnSp>
        <p:nvCxnSpPr>
          <p:cNvPr id="35" name="Straight Connector 34"/>
          <p:cNvCxnSpPr>
            <a:stCxn id="8" idx="3"/>
            <a:endCxn id="27" idx="1"/>
          </p:cNvCxnSpPr>
          <p:nvPr/>
        </p:nvCxnSpPr>
        <p:spPr>
          <a:xfrm>
            <a:off x="2902199" y="4194300"/>
            <a:ext cx="90780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loud 4"/>
          <p:cNvSpPr/>
          <p:nvPr/>
        </p:nvSpPr>
        <p:spPr>
          <a:xfrm>
            <a:off x="4876800" y="3429000"/>
            <a:ext cx="2819400" cy="1524000"/>
          </a:xfrm>
          <a:prstGeom prst="cloud">
            <a:avLst/>
          </a:prstGeom>
          <a:ln w="28575" cmpd="sng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Internet</a:t>
            </a:r>
            <a:endParaRPr lang="en-US" sz="2400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3810000" y="3888300"/>
            <a:ext cx="827998" cy="611999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/>
                <a:cs typeface="Tahoma"/>
              </a:rPr>
              <a:t>FW</a:t>
            </a:r>
            <a:endParaRPr lang="en-US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cxnSp>
        <p:nvCxnSpPr>
          <p:cNvPr id="36" name="Straight Connector 35"/>
          <p:cNvCxnSpPr>
            <a:stCxn id="27" idx="3"/>
            <a:endCxn id="5" idx="2"/>
          </p:cNvCxnSpPr>
          <p:nvPr/>
        </p:nvCxnSpPr>
        <p:spPr>
          <a:xfrm flipV="1">
            <a:off x="4637998" y="4191000"/>
            <a:ext cx="247547" cy="330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flipH="1">
            <a:off x="2770269" y="4343400"/>
            <a:ext cx="2943852" cy="162070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  <a:gd name="connsiteX0" fmla="*/ 0 w 2650782"/>
              <a:gd name="connsiteY0" fmla="*/ 340928 h 1864401"/>
              <a:gd name="connsiteX1" fmla="*/ 1054903 w 2650782"/>
              <a:gd name="connsiteY1" fmla="*/ 120639 h 1864401"/>
              <a:gd name="connsiteX2" fmla="*/ 2650782 w 2650782"/>
              <a:gd name="connsiteY2" fmla="*/ 1864401 h 1864401"/>
              <a:gd name="connsiteX0" fmla="*/ 0 w 2650782"/>
              <a:gd name="connsiteY0" fmla="*/ 308927 h 1832400"/>
              <a:gd name="connsiteX1" fmla="*/ 2102849 w 2650782"/>
              <a:gd name="connsiteY1" fmla="*/ 133041 h 1832400"/>
              <a:gd name="connsiteX2" fmla="*/ 2650782 w 2650782"/>
              <a:gd name="connsiteY2" fmla="*/ 1832400 h 1832400"/>
              <a:gd name="connsiteX0" fmla="*/ 0 w 2650782"/>
              <a:gd name="connsiteY0" fmla="*/ 258115 h 1781588"/>
              <a:gd name="connsiteX1" fmla="*/ 2102849 w 2650782"/>
              <a:gd name="connsiteY1" fmla="*/ 82229 h 1781588"/>
              <a:gd name="connsiteX2" fmla="*/ 2650782 w 2650782"/>
              <a:gd name="connsiteY2" fmla="*/ 1781588 h 1781588"/>
              <a:gd name="connsiteX0" fmla="*/ 0 w 2650782"/>
              <a:gd name="connsiteY0" fmla="*/ 219514 h 1742987"/>
              <a:gd name="connsiteX1" fmla="*/ 1703209 w 2650782"/>
              <a:gd name="connsiteY1" fmla="*/ 105792 h 1742987"/>
              <a:gd name="connsiteX2" fmla="*/ 2650782 w 2650782"/>
              <a:gd name="connsiteY2" fmla="*/ 1742987 h 1742987"/>
              <a:gd name="connsiteX0" fmla="*/ 0 w 2943852"/>
              <a:gd name="connsiteY0" fmla="*/ 268718 h 268718"/>
              <a:gd name="connsiteX1" fmla="*/ 1703209 w 2943852"/>
              <a:gd name="connsiteY1" fmla="*/ 154996 h 268718"/>
              <a:gd name="connsiteX2" fmla="*/ 2943852 w 2943852"/>
              <a:gd name="connsiteY2" fmla="*/ 167051 h 268718"/>
              <a:gd name="connsiteX0" fmla="*/ 0 w 2943852"/>
              <a:gd name="connsiteY0" fmla="*/ 162070 h 162070"/>
              <a:gd name="connsiteX1" fmla="*/ 1703209 w 2943852"/>
              <a:gd name="connsiteY1" fmla="*/ 48348 h 162070"/>
              <a:gd name="connsiteX2" fmla="*/ 2943852 w 2943852"/>
              <a:gd name="connsiteY2" fmla="*/ 60403 h 1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852" h="162070">
                <a:moveTo>
                  <a:pt x="0" y="162070"/>
                </a:moveTo>
                <a:cubicBezTo>
                  <a:pt x="342785" y="-129986"/>
                  <a:pt x="1212567" y="65292"/>
                  <a:pt x="1703209" y="48348"/>
                </a:cubicBezTo>
                <a:cubicBezTo>
                  <a:pt x="2193851" y="31404"/>
                  <a:pt x="2210259" y="-50721"/>
                  <a:pt x="2943852" y="60403"/>
                </a:cubicBezTo>
              </a:path>
            </a:pathLst>
          </a:custGeom>
          <a:ln w="5715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flipH="1">
            <a:off x="2682885" y="3962400"/>
            <a:ext cx="2908327" cy="280850"/>
          </a:xfrm>
          <a:custGeom>
            <a:avLst/>
            <a:gdLst>
              <a:gd name="connsiteX0" fmla="*/ 0 w 1270000"/>
              <a:gd name="connsiteY0" fmla="*/ 60476 h 484148"/>
              <a:gd name="connsiteX1" fmla="*/ 387047 w 1270000"/>
              <a:gd name="connsiteY1" fmla="*/ 483810 h 484148"/>
              <a:gd name="connsiteX2" fmla="*/ 1270000 w 1270000"/>
              <a:gd name="connsiteY2" fmla="*/ 0 h 484148"/>
              <a:gd name="connsiteX0" fmla="*/ 0 w 1270000"/>
              <a:gd name="connsiteY0" fmla="*/ 60476 h 315735"/>
              <a:gd name="connsiteX1" fmla="*/ 507999 w 1270000"/>
              <a:gd name="connsiteY1" fmla="*/ 314477 h 315735"/>
              <a:gd name="connsiteX2" fmla="*/ 1270000 w 1270000"/>
              <a:gd name="connsiteY2" fmla="*/ 0 h 315735"/>
              <a:gd name="connsiteX0" fmla="*/ 0 w 955524"/>
              <a:gd name="connsiteY0" fmla="*/ 0 h 736172"/>
              <a:gd name="connsiteX1" fmla="*/ 507999 w 955524"/>
              <a:gd name="connsiteY1" fmla="*/ 254001 h 736172"/>
              <a:gd name="connsiteX2" fmla="*/ 955524 w 955524"/>
              <a:gd name="connsiteY2" fmla="*/ 677333 h 736172"/>
              <a:gd name="connsiteX0" fmla="*/ 0 w 955524"/>
              <a:gd name="connsiteY0" fmla="*/ 0 h 677333"/>
              <a:gd name="connsiteX1" fmla="*/ 507999 w 955524"/>
              <a:gd name="connsiteY1" fmla="*/ 254001 h 677333"/>
              <a:gd name="connsiteX2" fmla="*/ 955524 w 955524"/>
              <a:gd name="connsiteY2" fmla="*/ 677333 h 677333"/>
              <a:gd name="connsiteX0" fmla="*/ 0 w 955524"/>
              <a:gd name="connsiteY0" fmla="*/ 0 h 677333"/>
              <a:gd name="connsiteX1" fmla="*/ 604761 w 955524"/>
              <a:gd name="connsiteY1" fmla="*/ 133048 h 677333"/>
              <a:gd name="connsiteX2" fmla="*/ 955524 w 955524"/>
              <a:gd name="connsiteY2" fmla="*/ 677333 h 677333"/>
              <a:gd name="connsiteX0" fmla="*/ 0 w 955524"/>
              <a:gd name="connsiteY0" fmla="*/ 16135 h 693468"/>
              <a:gd name="connsiteX1" fmla="*/ 604761 w 955524"/>
              <a:gd name="connsiteY1" fmla="*/ 149183 h 693468"/>
              <a:gd name="connsiteX2" fmla="*/ 955524 w 955524"/>
              <a:gd name="connsiteY2" fmla="*/ 693468 h 693468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11774 h 398821"/>
              <a:gd name="connsiteX1" fmla="*/ 604761 w 1028096"/>
              <a:gd name="connsiteY1" fmla="*/ 144822 h 398821"/>
              <a:gd name="connsiteX2" fmla="*/ 1028096 w 1028096"/>
              <a:gd name="connsiteY2" fmla="*/ 398821 h 398821"/>
              <a:gd name="connsiteX0" fmla="*/ 0 w 1028096"/>
              <a:gd name="connsiteY0" fmla="*/ 263926 h 650973"/>
              <a:gd name="connsiteX1" fmla="*/ 326570 w 1028096"/>
              <a:gd name="connsiteY1" fmla="*/ 9926 h 650973"/>
              <a:gd name="connsiteX2" fmla="*/ 1028096 w 1028096"/>
              <a:gd name="connsiteY2" fmla="*/ 650973 h 650973"/>
              <a:gd name="connsiteX0" fmla="*/ 0 w 2225525"/>
              <a:gd name="connsiteY0" fmla="*/ 580711 h 641186"/>
              <a:gd name="connsiteX1" fmla="*/ 1523999 w 2225525"/>
              <a:gd name="connsiteY1" fmla="*/ 139 h 641186"/>
              <a:gd name="connsiteX2" fmla="*/ 2225525 w 2225525"/>
              <a:gd name="connsiteY2" fmla="*/ 641186 h 641186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1692 h 811692"/>
              <a:gd name="connsiteX1" fmla="*/ 931332 w 1632858"/>
              <a:gd name="connsiteY1" fmla="*/ 1310 h 811692"/>
              <a:gd name="connsiteX2" fmla="*/ 1632858 w 1632858"/>
              <a:gd name="connsiteY2" fmla="*/ 642357 h 811692"/>
              <a:gd name="connsiteX0" fmla="*/ 0 w 1632858"/>
              <a:gd name="connsiteY0" fmla="*/ 818184 h 818184"/>
              <a:gd name="connsiteX1" fmla="*/ 931332 w 1632858"/>
              <a:gd name="connsiteY1" fmla="*/ 7802 h 818184"/>
              <a:gd name="connsiteX2" fmla="*/ 1632858 w 1632858"/>
              <a:gd name="connsiteY2" fmla="*/ 648849 h 818184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632858"/>
              <a:gd name="connsiteY0" fmla="*/ 889953 h 889953"/>
              <a:gd name="connsiteX1" fmla="*/ 774094 w 1632858"/>
              <a:gd name="connsiteY1" fmla="*/ 6999 h 889953"/>
              <a:gd name="connsiteX2" fmla="*/ 1632858 w 1632858"/>
              <a:gd name="connsiteY2" fmla="*/ 720618 h 889953"/>
              <a:gd name="connsiteX0" fmla="*/ 0 w 1753811"/>
              <a:gd name="connsiteY0" fmla="*/ 762153 h 762153"/>
              <a:gd name="connsiteX1" fmla="*/ 895047 w 1753811"/>
              <a:gd name="connsiteY1" fmla="*/ 151 h 762153"/>
              <a:gd name="connsiteX2" fmla="*/ 1753811 w 1753811"/>
              <a:gd name="connsiteY2" fmla="*/ 713770 h 762153"/>
              <a:gd name="connsiteX0" fmla="*/ 0 w 1753811"/>
              <a:gd name="connsiteY0" fmla="*/ 708899 h 708899"/>
              <a:gd name="connsiteX1" fmla="*/ 1436782 w 1753811"/>
              <a:gd name="connsiteY1" fmla="*/ 180 h 708899"/>
              <a:gd name="connsiteX2" fmla="*/ 1753811 w 1753811"/>
              <a:gd name="connsiteY2" fmla="*/ 660516 h 708899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233606 h 673653"/>
              <a:gd name="connsiteX1" fmla="*/ 1054903 w 1371932"/>
              <a:gd name="connsiteY1" fmla="*/ 13317 h 673653"/>
              <a:gd name="connsiteX2" fmla="*/ 1371932 w 1371932"/>
              <a:gd name="connsiteY2" fmla="*/ 673653 h 673653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47145 h 787192"/>
              <a:gd name="connsiteX1" fmla="*/ 1054903 w 1371932"/>
              <a:gd name="connsiteY1" fmla="*/ 126856 h 787192"/>
              <a:gd name="connsiteX2" fmla="*/ 1371932 w 1371932"/>
              <a:gd name="connsiteY2" fmla="*/ 787192 h 787192"/>
              <a:gd name="connsiteX0" fmla="*/ 0 w 1371932"/>
              <a:gd name="connsiteY0" fmla="*/ 338956 h 779003"/>
              <a:gd name="connsiteX1" fmla="*/ 1054903 w 1371932"/>
              <a:gd name="connsiteY1" fmla="*/ 118667 h 779003"/>
              <a:gd name="connsiteX2" fmla="*/ 1371932 w 1371932"/>
              <a:gd name="connsiteY2" fmla="*/ 779003 h 779003"/>
              <a:gd name="connsiteX0" fmla="*/ 0 w 1371932"/>
              <a:gd name="connsiteY0" fmla="*/ 275806 h 715853"/>
              <a:gd name="connsiteX1" fmla="*/ 1054903 w 1371932"/>
              <a:gd name="connsiteY1" fmla="*/ 55517 h 715853"/>
              <a:gd name="connsiteX2" fmla="*/ 1371932 w 1371932"/>
              <a:gd name="connsiteY2" fmla="*/ 715853 h 715853"/>
              <a:gd name="connsiteX0" fmla="*/ 0 w 2650782"/>
              <a:gd name="connsiteY0" fmla="*/ 340928 h 1864401"/>
              <a:gd name="connsiteX1" fmla="*/ 1054903 w 2650782"/>
              <a:gd name="connsiteY1" fmla="*/ 120639 h 1864401"/>
              <a:gd name="connsiteX2" fmla="*/ 2650782 w 2650782"/>
              <a:gd name="connsiteY2" fmla="*/ 1864401 h 1864401"/>
              <a:gd name="connsiteX0" fmla="*/ 0 w 2650782"/>
              <a:gd name="connsiteY0" fmla="*/ 308927 h 1832400"/>
              <a:gd name="connsiteX1" fmla="*/ 2102849 w 2650782"/>
              <a:gd name="connsiteY1" fmla="*/ 133041 h 1832400"/>
              <a:gd name="connsiteX2" fmla="*/ 2650782 w 2650782"/>
              <a:gd name="connsiteY2" fmla="*/ 1832400 h 1832400"/>
              <a:gd name="connsiteX0" fmla="*/ 0 w 2650782"/>
              <a:gd name="connsiteY0" fmla="*/ 258115 h 1781588"/>
              <a:gd name="connsiteX1" fmla="*/ 2102849 w 2650782"/>
              <a:gd name="connsiteY1" fmla="*/ 82229 h 1781588"/>
              <a:gd name="connsiteX2" fmla="*/ 2650782 w 2650782"/>
              <a:gd name="connsiteY2" fmla="*/ 1781588 h 1781588"/>
              <a:gd name="connsiteX0" fmla="*/ 0 w 2650782"/>
              <a:gd name="connsiteY0" fmla="*/ 219514 h 1742987"/>
              <a:gd name="connsiteX1" fmla="*/ 1703209 w 2650782"/>
              <a:gd name="connsiteY1" fmla="*/ 105792 h 1742987"/>
              <a:gd name="connsiteX2" fmla="*/ 2650782 w 2650782"/>
              <a:gd name="connsiteY2" fmla="*/ 1742987 h 1742987"/>
              <a:gd name="connsiteX0" fmla="*/ 0 w 2890566"/>
              <a:gd name="connsiteY0" fmla="*/ 247636 h 1486932"/>
              <a:gd name="connsiteX1" fmla="*/ 1703209 w 2890566"/>
              <a:gd name="connsiteY1" fmla="*/ 133914 h 1486932"/>
              <a:gd name="connsiteX2" fmla="*/ 2890566 w 2890566"/>
              <a:gd name="connsiteY2" fmla="*/ 1486932 h 1486932"/>
              <a:gd name="connsiteX0" fmla="*/ 0 w 2890566"/>
              <a:gd name="connsiteY0" fmla="*/ 682850 h 1922146"/>
              <a:gd name="connsiteX1" fmla="*/ 1845304 w 2890566"/>
              <a:gd name="connsiteY1" fmla="*/ 45176 h 1922146"/>
              <a:gd name="connsiteX2" fmla="*/ 2890566 w 2890566"/>
              <a:gd name="connsiteY2" fmla="*/ 1922146 h 1922146"/>
              <a:gd name="connsiteX0" fmla="*/ 0 w 2615258"/>
              <a:gd name="connsiteY0" fmla="*/ 375034 h 1996194"/>
              <a:gd name="connsiteX1" fmla="*/ 1569996 w 2615258"/>
              <a:gd name="connsiteY1" fmla="*/ 119224 h 1996194"/>
              <a:gd name="connsiteX2" fmla="*/ 2615258 w 2615258"/>
              <a:gd name="connsiteY2" fmla="*/ 1996194 h 1996194"/>
              <a:gd name="connsiteX0" fmla="*/ 0 w 2908327"/>
              <a:gd name="connsiteY0" fmla="*/ 305076 h 305076"/>
              <a:gd name="connsiteX1" fmla="*/ 1569996 w 2908327"/>
              <a:gd name="connsiteY1" fmla="*/ 49266 h 305076"/>
              <a:gd name="connsiteX2" fmla="*/ 2908327 w 2908327"/>
              <a:gd name="connsiteY2" fmla="*/ 230052 h 305076"/>
              <a:gd name="connsiteX0" fmla="*/ 0 w 2908327"/>
              <a:gd name="connsiteY0" fmla="*/ 280850 h 280850"/>
              <a:gd name="connsiteX1" fmla="*/ 1569996 w 2908327"/>
              <a:gd name="connsiteY1" fmla="*/ 25040 h 280850"/>
              <a:gd name="connsiteX2" fmla="*/ 2908327 w 2908327"/>
              <a:gd name="connsiteY2" fmla="*/ 205826 h 28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327" h="280850">
                <a:moveTo>
                  <a:pt x="0" y="280850"/>
                </a:moveTo>
                <a:cubicBezTo>
                  <a:pt x="342785" y="-11206"/>
                  <a:pt x="1085275" y="37544"/>
                  <a:pt x="1569996" y="25040"/>
                </a:cubicBezTo>
                <a:cubicBezTo>
                  <a:pt x="2054717" y="12536"/>
                  <a:pt x="2441162" y="-82909"/>
                  <a:pt x="2908327" y="205826"/>
                </a:cubicBezTo>
              </a:path>
            </a:pathLst>
          </a:custGeom>
          <a:ln w="5715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38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Filtering: </a:t>
            </a:r>
            <a:r>
              <a:rPr lang="en-US" dirty="0"/>
              <a:t>A Simple Example</a:t>
            </a:r>
          </a:p>
        </p:txBody>
      </p:sp>
      <p:graphicFrame>
        <p:nvGraphicFramePr>
          <p:cNvPr id="5898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33596"/>
              </p:ext>
            </p:extLst>
          </p:nvPr>
        </p:nvGraphicFramePr>
        <p:xfrm>
          <a:off x="188913" y="2209800"/>
          <a:ext cx="8726487" cy="2590800"/>
        </p:xfrm>
        <a:graphic>
          <a:graphicData uri="http://schemas.openxmlformats.org/drawingml/2006/table">
            <a:tbl>
              <a:tblPr/>
              <a:tblGrid>
                <a:gridCol w="664875"/>
                <a:gridCol w="1579079"/>
                <a:gridCol w="1246641"/>
                <a:gridCol w="1495969"/>
                <a:gridCol w="1246641"/>
                <a:gridCol w="1246641"/>
                <a:gridCol w="1246641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5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marL="99731" marR="9973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Filtering: </a:t>
            </a:r>
            <a:r>
              <a:rPr lang="en-US" dirty="0"/>
              <a:t>A Simple Example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Problem: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All </a:t>
            </a:r>
            <a:r>
              <a:rPr lang="en-US" dirty="0"/>
              <a:t>ports of the server are accessible as long as the </a:t>
            </a:r>
            <a:r>
              <a:rPr lang="en-US" dirty="0" smtClean="0"/>
              <a:t>attacker chooses </a:t>
            </a:r>
            <a:r>
              <a:rPr lang="en-US" dirty="0"/>
              <a:t>port 25 as source port!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Filtering: Corrected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1706" y="5410200"/>
            <a:ext cx="8727141" cy="1013385"/>
          </a:xfrm>
        </p:spPr>
        <p:txBody>
          <a:bodyPr/>
          <a:lstStyle/>
          <a:p>
            <a:r>
              <a:rPr lang="en-US" dirty="0" smtClean="0"/>
              <a:t>Specifying the </a:t>
            </a:r>
            <a:r>
              <a:rPr lang="en-US" dirty="0"/>
              <a:t>ACK flag prevents sending of SYN packets and hence the establishment of </a:t>
            </a:r>
            <a:r>
              <a:rPr lang="en-US" dirty="0" smtClean="0"/>
              <a:t>connections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884605"/>
              </p:ext>
            </p:extLst>
          </p:nvPr>
        </p:nvGraphicFramePr>
        <p:xfrm>
          <a:off x="380999" y="1905000"/>
          <a:ext cx="8382001" cy="3200400"/>
        </p:xfrm>
        <a:graphic>
          <a:graphicData uri="http://schemas.openxmlformats.org/drawingml/2006/table">
            <a:tbl>
              <a:tblPr/>
              <a:tblGrid>
                <a:gridCol w="711679"/>
                <a:gridCol w="1344283"/>
                <a:gridCol w="948906"/>
                <a:gridCol w="1502434"/>
                <a:gridCol w="902898"/>
                <a:gridCol w="838200"/>
                <a:gridCol w="1219200"/>
                <a:gridCol w="914401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 = 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 = 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 = 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 = 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ACK = *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8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Filtering: Corrected Example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smtClean="0"/>
              <a:t>Problem: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The </a:t>
            </a:r>
            <a:r>
              <a:rPr lang="en-US" dirty="0"/>
              <a:t>attacker can still send </a:t>
            </a:r>
            <a:r>
              <a:rPr lang="en-US" dirty="0" smtClean="0"/>
              <a:t>unsolicited ACK </a:t>
            </a:r>
            <a:r>
              <a:rPr lang="en-US" dirty="0"/>
              <a:t>packets (scanning, </a:t>
            </a:r>
            <a:r>
              <a:rPr lang="en-US" dirty="0" err="1"/>
              <a:t>DoS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Filtering: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1706" y="4572000"/>
            <a:ext cx="8727141" cy="18515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Stateful</a:t>
            </a:r>
            <a:r>
              <a:rPr lang="en-US" dirty="0"/>
              <a:t> FW knows </a:t>
            </a:r>
            <a:r>
              <a:rPr lang="en-US" dirty="0" smtClean="0"/>
              <a:t>about established </a:t>
            </a:r>
            <a:r>
              <a:rPr lang="en-US" dirty="0"/>
              <a:t>connections and can automatically authorize returning </a:t>
            </a:r>
            <a:r>
              <a:rPr lang="en-US" dirty="0" smtClean="0"/>
              <a:t>traffic</a:t>
            </a:r>
            <a:endParaRPr lang="en-US" dirty="0"/>
          </a:p>
          <a:p>
            <a:r>
              <a:rPr lang="en-US" dirty="0"/>
              <a:t>Safer:</a:t>
            </a:r>
          </a:p>
          <a:p>
            <a:pPr lvl="1"/>
            <a:r>
              <a:rPr lang="en-US" dirty="0" smtClean="0"/>
              <a:t>No unsolicited packets</a:t>
            </a:r>
          </a:p>
          <a:p>
            <a:pPr lvl="1"/>
            <a:r>
              <a:rPr lang="en-US" dirty="0" smtClean="0"/>
              <a:t>Simpler </a:t>
            </a:r>
            <a:r>
              <a:rPr lang="en-US" dirty="0"/>
              <a:t>to configure, hence less </a:t>
            </a:r>
            <a:r>
              <a:rPr lang="en-US" dirty="0" smtClean="0"/>
              <a:t>errors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92739"/>
              </p:ext>
            </p:extLst>
          </p:nvPr>
        </p:nvGraphicFramePr>
        <p:xfrm>
          <a:off x="188913" y="2301240"/>
          <a:ext cx="8726487" cy="1584960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1295400"/>
                <a:gridCol w="1480173"/>
                <a:gridCol w="1247594"/>
                <a:gridCol w="1245926"/>
                <a:gridCol w="1247594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128.3.3.1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25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5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marL="96071" marR="9607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Basic principles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NAT</a:t>
            </a:r>
          </a:p>
          <a:p>
            <a:r>
              <a:rPr lang="en-US" dirty="0" smtClean="0"/>
              <a:t>Firewall features</a:t>
            </a:r>
          </a:p>
          <a:p>
            <a:r>
              <a:rPr lang="en-US" dirty="0" smtClean="0"/>
              <a:t>Firewall architectures</a:t>
            </a:r>
          </a:p>
          <a:p>
            <a:r>
              <a:rPr lang="en-US" dirty="0" smtClean="0"/>
              <a:t>Filtering rules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3724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0FEC-1A3D-0448-990B-937214C8B7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Filtering Rules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en-US" dirty="0" smtClean="0"/>
              <a:t>The </a:t>
            </a:r>
            <a:r>
              <a:rPr lang="en-US" b="1" dirty="0">
                <a:solidFill>
                  <a:schemeClr val="accent2"/>
                </a:solidFill>
              </a:rPr>
              <a:t>order</a:t>
            </a:r>
            <a:r>
              <a:rPr lang="en-US" dirty="0"/>
              <a:t> in which the rules are specified </a:t>
            </a:r>
            <a:r>
              <a:rPr lang="en-US" dirty="0" smtClean="0"/>
              <a:t>matters!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 smtClean="0"/>
              <a:t>When </a:t>
            </a:r>
            <a:r>
              <a:rPr lang="en-US" dirty="0"/>
              <a:t>there are many rules, it is important to organize them </a:t>
            </a:r>
            <a:r>
              <a:rPr lang="en-US" dirty="0" smtClean="0">
                <a:solidFill>
                  <a:schemeClr val="accent2"/>
                </a:solidFill>
              </a:rPr>
              <a:t>systematically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FW should allow </a:t>
            </a:r>
            <a:r>
              <a:rPr lang="en-US" dirty="0" smtClean="0"/>
              <a:t>inbound connections </a:t>
            </a:r>
            <a:r>
              <a:rPr lang="en-US" dirty="0"/>
              <a:t>to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DMZ Web server</a:t>
            </a:r>
            <a:endParaRPr lang="en-US" dirty="0"/>
          </a:p>
          <a:p>
            <a:r>
              <a:rPr lang="en-US" dirty="0"/>
              <a:t>FW should allow </a:t>
            </a:r>
            <a:r>
              <a:rPr lang="en-US" dirty="0" smtClean="0"/>
              <a:t>outbound </a:t>
            </a:r>
            <a:r>
              <a:rPr lang="en-US" dirty="0"/>
              <a:t>connections to </a:t>
            </a:r>
            <a:r>
              <a:rPr lang="en-US" dirty="0" smtClean="0"/>
              <a:t>the Internet only through the DMZ Proxy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52400" y="3886200"/>
            <a:ext cx="7543800" cy="2444999"/>
            <a:chOff x="152400" y="3886200"/>
            <a:chExt cx="7543800" cy="2444999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990600" y="4836600"/>
              <a:ext cx="539999" cy="539999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6" name="Rectangle 5"/>
            <p:cNvSpPr>
              <a:spLocks/>
            </p:cNvSpPr>
            <p:nvPr/>
          </p:nvSpPr>
          <p:spPr>
            <a:xfrm>
              <a:off x="3810001" y="3886200"/>
              <a:ext cx="914400" cy="611999"/>
            </a:xfrm>
            <a:prstGeom prst="rect">
              <a:avLst/>
            </a:prstGeom>
            <a:solidFill>
              <a:srgbClr val="800000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ahoma"/>
                  <a:cs typeface="Tahoma"/>
                </a:rPr>
                <a:t>Web server</a:t>
              </a:r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6800" y="3886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1905000" y="3886200"/>
              <a:ext cx="539999" cy="539999"/>
            </a:xfrm>
            <a:prstGeom prst="rect">
              <a:avLst/>
            </a:prstGeom>
            <a:solidFill>
              <a:schemeClr val="accent1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9" name="Straight Connector 8"/>
            <p:cNvCxnSpPr>
              <a:stCxn id="8" idx="3"/>
              <a:endCxn id="13" idx="0"/>
            </p:cNvCxnSpPr>
            <p:nvPr/>
          </p:nvCxnSpPr>
          <p:spPr>
            <a:xfrm>
              <a:off x="2444999" y="4156200"/>
              <a:ext cx="674100" cy="64440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3"/>
              <a:endCxn id="13" idx="1"/>
            </p:cNvCxnSpPr>
            <p:nvPr/>
          </p:nvCxnSpPr>
          <p:spPr>
            <a:xfrm>
              <a:off x="1530599" y="5106600"/>
              <a:ext cx="1136401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>
              <a:spLocks/>
            </p:cNvSpPr>
            <p:nvPr/>
          </p:nvSpPr>
          <p:spPr>
            <a:xfrm>
              <a:off x="2667000" y="4800600"/>
              <a:ext cx="904198" cy="611999"/>
            </a:xfrm>
            <a:prstGeom prst="rect">
              <a:avLst/>
            </a:prstGeom>
            <a:solidFill>
              <a:schemeClr val="accent3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ahoma"/>
                  <a:cs typeface="Tahoma"/>
                </a:rPr>
                <a:t>Switch</a:t>
              </a:r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488846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13" idx="3"/>
              <a:endCxn id="19" idx="1"/>
            </p:cNvCxnSpPr>
            <p:nvPr/>
          </p:nvCxnSpPr>
          <p:spPr>
            <a:xfrm>
              <a:off x="3571198" y="5106600"/>
              <a:ext cx="276902" cy="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loud 17"/>
            <p:cNvSpPr/>
            <p:nvPr/>
          </p:nvSpPr>
          <p:spPr>
            <a:xfrm>
              <a:off x="4876800" y="4343400"/>
              <a:ext cx="2819400" cy="1524000"/>
            </a:xfrm>
            <a:prstGeom prst="cloud">
              <a:avLst/>
            </a:prstGeom>
            <a:ln w="28575" cmpd="sng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Internet</a:t>
              </a:r>
              <a:endParaRPr lang="en-US" sz="2400" dirty="0"/>
            </a:p>
          </p:txBody>
        </p:sp>
        <p:sp>
          <p:nvSpPr>
            <p:cNvPr id="19" name="Rectangle 18"/>
            <p:cNvSpPr>
              <a:spLocks/>
            </p:cNvSpPr>
            <p:nvPr/>
          </p:nvSpPr>
          <p:spPr>
            <a:xfrm>
              <a:off x="3848100" y="4800600"/>
              <a:ext cx="827998" cy="611999"/>
            </a:xfrm>
            <a:prstGeom prst="rect">
              <a:avLst/>
            </a:prstGeom>
            <a:solidFill>
              <a:schemeClr val="accent5"/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ahoma"/>
                  <a:cs typeface="Tahoma"/>
                </a:rPr>
                <a:t>FW</a:t>
              </a:r>
              <a:endParaRPr lang="en-US" dirty="0">
                <a:solidFill>
                  <a:schemeClr val="tx1"/>
                </a:solidFill>
                <a:latin typeface="Tahoma"/>
                <a:cs typeface="Tahoma"/>
              </a:endParaRPr>
            </a:p>
          </p:txBody>
        </p:sp>
        <p:cxnSp>
          <p:nvCxnSpPr>
            <p:cNvPr id="20" name="Straight Connector 19"/>
            <p:cNvCxnSpPr>
              <a:stCxn id="19" idx="3"/>
              <a:endCxn id="18" idx="2"/>
            </p:cNvCxnSpPr>
            <p:nvPr/>
          </p:nvCxnSpPr>
          <p:spPr>
            <a:xfrm flipV="1">
              <a:off x="4676098" y="5105400"/>
              <a:ext cx="209447" cy="1200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>
              <a:spLocks/>
            </p:cNvSpPr>
            <p:nvPr/>
          </p:nvSpPr>
          <p:spPr>
            <a:xfrm>
              <a:off x="3810000" y="5712601"/>
              <a:ext cx="904198" cy="61199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ahoma"/>
                  <a:cs typeface="Tahoma"/>
                </a:rPr>
                <a:t>Proxy</a:t>
              </a:r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22" name="Straight Connector 21"/>
            <p:cNvCxnSpPr>
              <a:stCxn id="21" idx="0"/>
              <a:endCxn id="19" idx="2"/>
            </p:cNvCxnSpPr>
            <p:nvPr/>
          </p:nvCxnSpPr>
          <p:spPr>
            <a:xfrm flipV="1">
              <a:off x="4262099" y="5412599"/>
              <a:ext cx="0" cy="300002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6" idx="2"/>
            </p:cNvCxnSpPr>
            <p:nvPr/>
          </p:nvCxnSpPr>
          <p:spPr>
            <a:xfrm flipV="1">
              <a:off x="4262099" y="4498199"/>
              <a:ext cx="5102" cy="302401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1905000" y="5791200"/>
              <a:ext cx="539999" cy="53999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mpd="sng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ahoma"/>
                <a:cs typeface="Tahoma"/>
              </a:endParaRPr>
            </a:p>
          </p:txBody>
        </p:sp>
        <p:cxnSp>
          <p:nvCxnSpPr>
            <p:cNvPr id="32" name="Straight Connector 31"/>
            <p:cNvCxnSpPr>
              <a:stCxn id="31" idx="3"/>
              <a:endCxn id="13" idx="2"/>
            </p:cNvCxnSpPr>
            <p:nvPr/>
          </p:nvCxnSpPr>
          <p:spPr>
            <a:xfrm flipV="1">
              <a:off x="2444999" y="5412599"/>
              <a:ext cx="674100" cy="648601"/>
            </a:xfrm>
            <a:prstGeom prst="line">
              <a:avLst/>
            </a:prstGeom>
            <a:ln w="57150" cmpd="sng"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066800" y="59436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</p:grp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5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Example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609600"/>
            <a:ext cx="2626049" cy="863600"/>
          </a:xfrm>
          <a:prstGeom prst="rect">
            <a:avLst/>
          </a:prstGeom>
        </p:spPr>
      </p:pic>
      <p:graphicFrame>
        <p:nvGraphicFramePr>
          <p:cNvPr id="2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087406"/>
              </p:ext>
            </p:extLst>
          </p:nvPr>
        </p:nvGraphicFramePr>
        <p:xfrm>
          <a:off x="685800" y="2514600"/>
          <a:ext cx="7772400" cy="1996758"/>
        </p:xfrm>
        <a:graphic>
          <a:graphicData uri="http://schemas.openxmlformats.org/drawingml/2006/table">
            <a:tbl>
              <a:tblPr/>
              <a:tblGrid>
                <a:gridCol w="533400"/>
                <a:gridCol w="1371600"/>
                <a:gridCol w="1066800"/>
                <a:gridCol w="1524000"/>
                <a:gridCol w="1055688"/>
                <a:gridCol w="1109662"/>
                <a:gridCol w="11112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dmz-web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dmz-proxy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Example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01706" y="4876800"/>
            <a:ext cx="8727141" cy="1546785"/>
          </a:xfrm>
        </p:spPr>
        <p:txBody>
          <a:bodyPr/>
          <a:lstStyle/>
          <a:p>
            <a:r>
              <a:rPr lang="en-US" dirty="0"/>
              <a:t>Rule 1 allows internal machines to access </a:t>
            </a:r>
            <a:r>
              <a:rPr lang="en-US" dirty="0" err="1"/>
              <a:t>dmz</a:t>
            </a:r>
            <a:r>
              <a:rPr lang="en-US" dirty="0"/>
              <a:t>-web, while rule 3 should have prohibited </a:t>
            </a:r>
            <a:r>
              <a:rPr lang="en-US" dirty="0" smtClean="0"/>
              <a:t>it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609600"/>
            <a:ext cx="2626049" cy="863600"/>
          </a:xfrm>
          <a:prstGeom prst="rect">
            <a:avLst/>
          </a:prstGeom>
        </p:spPr>
      </p:pic>
      <p:graphicFrame>
        <p:nvGraphicFramePr>
          <p:cNvPr id="2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067513"/>
              </p:ext>
            </p:extLst>
          </p:nvPr>
        </p:nvGraphicFramePr>
        <p:xfrm>
          <a:off x="685800" y="2514600"/>
          <a:ext cx="7772400" cy="1996758"/>
        </p:xfrm>
        <a:graphic>
          <a:graphicData uri="http://schemas.openxmlformats.org/drawingml/2006/table">
            <a:tbl>
              <a:tblPr/>
              <a:tblGrid>
                <a:gridCol w="533400"/>
                <a:gridCol w="1371600"/>
                <a:gridCol w="1066800"/>
                <a:gridCol w="1524000"/>
                <a:gridCol w="1055688"/>
                <a:gridCol w="1109662"/>
                <a:gridCol w="11112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dmz-web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dmz-proxy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onut 5"/>
          <p:cNvSpPr/>
          <p:nvPr/>
        </p:nvSpPr>
        <p:spPr>
          <a:xfrm>
            <a:off x="7162800" y="3657600"/>
            <a:ext cx="1447800" cy="9906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454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Example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201706" y="4876800"/>
            <a:ext cx="8727141" cy="1546785"/>
          </a:xfrm>
        </p:spPr>
        <p:txBody>
          <a:bodyPr/>
          <a:lstStyle/>
          <a:p>
            <a:r>
              <a:rPr lang="en-US" dirty="0"/>
              <a:t>Rule 3 does not influence the internal traffic </a:t>
            </a:r>
            <a:r>
              <a:rPr lang="en-US" dirty="0" smtClean="0"/>
              <a:t>anymore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609600"/>
            <a:ext cx="2626049" cy="863600"/>
          </a:xfrm>
          <a:prstGeom prst="rect">
            <a:avLst/>
          </a:prstGeom>
        </p:spPr>
      </p:pic>
      <p:graphicFrame>
        <p:nvGraphicFramePr>
          <p:cNvPr id="2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220039"/>
              </p:ext>
            </p:extLst>
          </p:nvPr>
        </p:nvGraphicFramePr>
        <p:xfrm>
          <a:off x="685800" y="2514600"/>
          <a:ext cx="7772400" cy="1996758"/>
        </p:xfrm>
        <a:graphic>
          <a:graphicData uri="http://schemas.openxmlformats.org/drawingml/2006/table">
            <a:tbl>
              <a:tblPr/>
              <a:tblGrid>
                <a:gridCol w="533400"/>
                <a:gridCol w="1371600"/>
                <a:gridCol w="1066800"/>
                <a:gridCol w="1524000"/>
                <a:gridCol w="1055688"/>
                <a:gridCol w="1109662"/>
                <a:gridCol w="11112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-proxy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Internal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dmz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-web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onut 6"/>
          <p:cNvSpPr/>
          <p:nvPr/>
        </p:nvSpPr>
        <p:spPr>
          <a:xfrm>
            <a:off x="7391400" y="32766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7391400" y="4114800"/>
            <a:ext cx="1066800" cy="457200"/>
          </a:xfrm>
          <a:prstGeom prst="donut">
            <a:avLst>
              <a:gd name="adj" fmla="val 105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3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</a:t>
            </a:r>
            <a:r>
              <a:rPr lang="en-US" dirty="0"/>
              <a:t>Method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define a security level for </a:t>
            </a:r>
            <a:r>
              <a:rPr lang="en-US" dirty="0">
                <a:solidFill>
                  <a:schemeClr val="accent2"/>
                </a:solidFill>
              </a:rPr>
              <a:t>each </a:t>
            </a:r>
            <a:r>
              <a:rPr lang="en-US" dirty="0" smtClean="0">
                <a:solidFill>
                  <a:schemeClr val="accent2"/>
                </a:solidFill>
              </a:rPr>
              <a:t>zone</a:t>
            </a:r>
            <a:endParaRPr lang="en-US" dirty="0"/>
          </a:p>
          <a:p>
            <a:r>
              <a:rPr lang="en-US" dirty="0"/>
              <a:t>We group rules by zones in </a:t>
            </a:r>
            <a:r>
              <a:rPr lang="en-US" dirty="0">
                <a:solidFill>
                  <a:schemeClr val="accent2"/>
                </a:solidFill>
              </a:rPr>
              <a:t>descending order</a:t>
            </a:r>
            <a:r>
              <a:rPr lang="en-US" dirty="0"/>
              <a:t> of security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/>
              <a:t>Each groups consists of </a:t>
            </a:r>
            <a:r>
              <a:rPr lang="en-US" dirty="0">
                <a:solidFill>
                  <a:schemeClr val="accent2"/>
                </a:solidFill>
              </a:rPr>
              <a:t>four parts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Explicit authorizations for inbound </a:t>
            </a:r>
            <a:r>
              <a:rPr lang="en-US" dirty="0" smtClean="0"/>
              <a:t>traffic</a:t>
            </a:r>
            <a:endParaRPr lang="en-US" dirty="0"/>
          </a:p>
          <a:p>
            <a:pPr lvl="1"/>
            <a:r>
              <a:rPr lang="en-US" dirty="0"/>
              <a:t>General prohibition for inbound </a:t>
            </a:r>
            <a:r>
              <a:rPr lang="en-US" dirty="0" smtClean="0"/>
              <a:t>traffic</a:t>
            </a:r>
            <a:endParaRPr lang="en-US" dirty="0"/>
          </a:p>
          <a:p>
            <a:pPr lvl="1"/>
            <a:r>
              <a:rPr lang="en-US" dirty="0"/>
              <a:t>Explicit authorizations for outbound </a:t>
            </a:r>
            <a:r>
              <a:rPr lang="en-US" dirty="0" smtClean="0"/>
              <a:t>traffic</a:t>
            </a:r>
            <a:endParaRPr lang="en-US" dirty="0"/>
          </a:p>
          <a:p>
            <a:pPr lvl="1"/>
            <a:r>
              <a:rPr lang="en-US" dirty="0"/>
              <a:t>General prohibition for outbound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4-zone Example</a:t>
            </a:r>
            <a:endParaRPr lang="en-US" dirty="0"/>
          </a:p>
        </p:txBody>
      </p:sp>
      <p:graphicFrame>
        <p:nvGraphicFramePr>
          <p:cNvPr id="61030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051086225"/>
              </p:ext>
            </p:extLst>
          </p:nvPr>
        </p:nvGraphicFramePr>
        <p:xfrm>
          <a:off x="76200" y="1143000"/>
          <a:ext cx="8077200" cy="5547360"/>
        </p:xfrm>
        <a:graphic>
          <a:graphicData uri="http://schemas.openxmlformats.org/drawingml/2006/table">
            <a:tbl>
              <a:tblPr/>
              <a:tblGrid>
                <a:gridCol w="788988"/>
                <a:gridCol w="1231900"/>
                <a:gridCol w="1008062"/>
                <a:gridCol w="1009650"/>
                <a:gridCol w="1060450"/>
                <a:gridCol w="960438"/>
                <a:gridCol w="1008062"/>
                <a:gridCol w="100965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Zone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Rule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Src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Dst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Port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Prot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Action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</a:tr>
              <a:tr h="3317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bob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alice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</a:tr>
              <a:tr h="327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zone_1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alice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bob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tcp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zone_1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9000"/>
                      </a:srgbClr>
                    </a:solidFill>
                  </a:tcPr>
                </a:tc>
              </a:tr>
              <a:tr h="32543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authorized traffic entering zone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other traffic entering zone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authorized traffic leaving zone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other traffic leaving zone 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39999"/>
                      </a:srgbClr>
                    </a:solidFill>
                  </a:tcPr>
                </a:tc>
              </a:tr>
              <a:tr h="323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authorized traffic entering zone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other traffic entering zone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</a:tr>
              <a:tr h="325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authorized traffic leaving zone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allow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</a:tr>
              <a:tr h="323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other traffic leaving zone 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60001"/>
                      </a:srgbClr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/>
                        <a:ea typeface="ＭＳ Ｐゴシック" charset="0"/>
                        <a:cs typeface="Tahoma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deny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10407" name="Text Box 103"/>
          <p:cNvSpPr txBox="1">
            <a:spLocks noChangeArrowheads="1"/>
          </p:cNvSpPr>
          <p:nvPr/>
        </p:nvSpPr>
        <p:spPr bwMode="auto">
          <a:xfrm rot="16200000">
            <a:off x="-83343" y="214074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Zone 1</a:t>
            </a:r>
          </a:p>
        </p:txBody>
      </p:sp>
      <p:sp>
        <p:nvSpPr>
          <p:cNvPr id="610408" name="Text Box 104"/>
          <p:cNvSpPr txBox="1">
            <a:spLocks noChangeArrowheads="1"/>
          </p:cNvSpPr>
          <p:nvPr/>
        </p:nvSpPr>
        <p:spPr bwMode="auto">
          <a:xfrm rot="16200000">
            <a:off x="-69056" y="37409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Zone 2</a:t>
            </a:r>
          </a:p>
        </p:txBody>
      </p:sp>
      <p:sp>
        <p:nvSpPr>
          <p:cNvPr id="610409" name="Text Box 105"/>
          <p:cNvSpPr txBox="1">
            <a:spLocks noChangeArrowheads="1"/>
          </p:cNvSpPr>
          <p:nvPr/>
        </p:nvSpPr>
        <p:spPr bwMode="auto">
          <a:xfrm rot="16200000">
            <a:off x="-69056" y="5341144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Zone 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Rules: </a:t>
            </a:r>
            <a:r>
              <a:rPr lang="en-US" dirty="0"/>
              <a:t>Properties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 each zone, it is sufficient to </a:t>
            </a:r>
            <a:r>
              <a:rPr lang="en-US" dirty="0">
                <a:solidFill>
                  <a:schemeClr val="accent2"/>
                </a:solidFill>
              </a:rPr>
              <a:t>declare the flow towards less secure </a:t>
            </a:r>
            <a:r>
              <a:rPr lang="en-US" dirty="0" smtClean="0">
                <a:solidFill>
                  <a:schemeClr val="accent2"/>
                </a:solidFill>
              </a:rPr>
              <a:t>zones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flow towards more secure zones cannot </a:t>
            </a:r>
            <a:r>
              <a:rPr lang="en-US" dirty="0" smtClean="0"/>
              <a:t>be influenced anymore (operation goal)</a:t>
            </a:r>
            <a:r>
              <a:rPr lang="en-US" dirty="0"/>
              <a:t>: </a:t>
            </a:r>
            <a:r>
              <a:rPr lang="en-US" dirty="0" smtClean="0"/>
              <a:t>“any” </a:t>
            </a:r>
            <a:r>
              <a:rPr lang="en-US" dirty="0"/>
              <a:t>refers to lower </a:t>
            </a:r>
            <a:r>
              <a:rPr lang="en-US" dirty="0" smtClean="0"/>
              <a:t>levels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 rule that implies 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 zones appears in the block </a:t>
            </a:r>
            <a:r>
              <a:rPr lang="en-US" dirty="0">
                <a:solidFill>
                  <a:schemeClr val="accent2"/>
                </a:solidFill>
              </a:rPr>
              <a:t>related to the more secure </a:t>
            </a:r>
            <a:r>
              <a:rPr lang="en-US" dirty="0" smtClean="0">
                <a:solidFill>
                  <a:schemeClr val="accent2"/>
                </a:solidFill>
              </a:rPr>
              <a:t>zone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block related to the </a:t>
            </a:r>
            <a:r>
              <a:rPr lang="en-US" dirty="0">
                <a:solidFill>
                  <a:schemeClr val="accent2"/>
                </a:solidFill>
              </a:rPr>
              <a:t>last zone is </a:t>
            </a:r>
            <a:r>
              <a:rPr lang="en-US" dirty="0" smtClean="0">
                <a:solidFill>
                  <a:schemeClr val="accent2"/>
                </a:solidFill>
              </a:rPr>
              <a:t>empty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last rule</a:t>
            </a:r>
            <a:r>
              <a:rPr lang="en-US" dirty="0"/>
              <a:t> (any-any) must not be </a:t>
            </a:r>
            <a:r>
              <a:rPr lang="en-US" dirty="0" smtClean="0"/>
              <a:t>required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By </a:t>
            </a:r>
            <a:r>
              <a:rPr lang="en-US" dirty="0"/>
              <a:t>activating </a:t>
            </a:r>
            <a:r>
              <a:rPr lang="en-US" dirty="0" smtClean="0">
                <a:solidFill>
                  <a:schemeClr val="accent2"/>
                </a:solidFill>
              </a:rPr>
              <a:t>logging</a:t>
            </a:r>
            <a:r>
              <a:rPr lang="en-US" dirty="0" smtClean="0"/>
              <a:t> </a:t>
            </a:r>
            <a:r>
              <a:rPr lang="en-US" dirty="0"/>
              <a:t>on that rule we may detect possible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SonicWall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sonicwall.com</a:t>
            </a:r>
            <a:endParaRPr lang="en-US" sz="2000" dirty="0"/>
          </a:p>
        </p:txBody>
      </p:sp>
      <p:pic>
        <p:nvPicPr>
          <p:cNvPr id="3" name="Picture 3" descr="fw-sonicw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8912" y="1654175"/>
            <a:ext cx="8726488" cy="4822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6B53-EB4A-754B-9EC5-18CD19177400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45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 basic principles of secure system design</a:t>
            </a:r>
          </a:p>
          <a:p>
            <a:r>
              <a:rPr lang="en-US" dirty="0" smtClean="0"/>
              <a:t>Firewalls + NAT</a:t>
            </a:r>
          </a:p>
          <a:p>
            <a:pPr lvl="1"/>
            <a:r>
              <a:rPr lang="en-US" dirty="0" smtClean="0"/>
              <a:t>Protect networks, allow useful services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is safer</a:t>
            </a:r>
          </a:p>
          <a:p>
            <a:pPr lvl="1"/>
            <a:r>
              <a:rPr lang="en-US" dirty="0" smtClean="0"/>
              <a:t>But more advanced protection requires looking into packet contents</a:t>
            </a:r>
          </a:p>
          <a:p>
            <a:pPr lvl="1"/>
            <a:r>
              <a:rPr lang="en-US" dirty="0" smtClean="0"/>
              <a:t>How to deal with encrypted traffic?</a:t>
            </a:r>
          </a:p>
          <a:p>
            <a:pPr lvl="1"/>
            <a:r>
              <a:rPr lang="en-US" dirty="0" smtClean="0"/>
              <a:t>Rule ordering matters!</a:t>
            </a:r>
          </a:p>
          <a:p>
            <a:pPr lvl="2"/>
            <a:r>
              <a:rPr lang="en-US" dirty="0" smtClean="0"/>
              <a:t>Manual configuration leads to potential for errors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4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6CE4-C948-C047-BA3A-34077F278F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6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 Jan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8CF7-64E8-1F41-A41E-28D58F3FD788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7" name="Picture 2" descr="C:\Users\Andreas Haeberlen\AppData\Local\Microsoft\Windows\Temporary Internet Files\Content.IE5\7HA4Z6A0\MC90043441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8022" y="2850776"/>
            <a:ext cx="1326777" cy="1492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34497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48200"/>
            <a:ext cx="5638800" cy="1362075"/>
          </a:xfrm>
        </p:spPr>
        <p:txBody>
          <a:bodyPr anchor="t"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124200"/>
            <a:ext cx="5638800" cy="1500187"/>
          </a:xfrm>
        </p:spPr>
        <p:txBody>
          <a:bodyPr anchor="b"/>
          <a:lstStyle/>
          <a:p>
            <a:r>
              <a:rPr lang="en-US" dirty="0"/>
              <a:t>Next time you will learn </a:t>
            </a:r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1752601"/>
            <a:ext cx="27432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 cap="none" baseline="0">
                <a:solidFill>
                  <a:schemeClr val="bg1"/>
                </a:solidFill>
                <a:latin typeface="Rockwell"/>
                <a:ea typeface="+mj-ea"/>
                <a:cs typeface="Rockwell"/>
              </a:defRPr>
            </a:lvl1pPr>
          </a:lstStyle>
          <a:p>
            <a:r>
              <a:rPr lang="en-US" dirty="0" smtClean="0"/>
              <a:t>Stay tuned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809-FAB3-224C-A567-6B861B90C59D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143000"/>
            <a:ext cx="4752000" cy="241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4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Principles: The Seven Principles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Least privileges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Defense in </a:t>
            </a:r>
            <a:r>
              <a:rPr lang="en-US" dirty="0" smtClean="0"/>
              <a:t>depth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Choke </a:t>
            </a:r>
            <a:r>
              <a:rPr lang="en-US" dirty="0" smtClean="0"/>
              <a:t>point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Weakest </a:t>
            </a:r>
            <a:r>
              <a:rPr lang="en-US" dirty="0" smtClean="0"/>
              <a:t>link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Deny by d</a:t>
            </a:r>
            <a:r>
              <a:rPr lang="en-US" dirty="0" smtClean="0"/>
              <a:t>efault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User </a:t>
            </a:r>
            <a:r>
              <a:rPr lang="en-US" dirty="0" smtClean="0"/>
              <a:t>participation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Principle: </a:t>
            </a:r>
            <a:r>
              <a:rPr lang="en-US" dirty="0"/>
              <a:t>Least </a:t>
            </a:r>
            <a:r>
              <a:rPr lang="en-US" dirty="0" smtClean="0"/>
              <a:t>Privilege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smtClean="0"/>
              <a:t>part of the </a:t>
            </a:r>
            <a:r>
              <a:rPr lang="en-US" dirty="0"/>
              <a:t>system </a:t>
            </a:r>
            <a:r>
              <a:rPr lang="en-US" dirty="0" smtClean="0"/>
              <a:t>must </a:t>
            </a:r>
            <a:r>
              <a:rPr lang="en-US" dirty="0"/>
              <a:t>only have the </a:t>
            </a:r>
            <a:r>
              <a:rPr lang="en-US" dirty="0">
                <a:solidFill>
                  <a:schemeClr val="accent2"/>
                </a:solidFill>
              </a:rPr>
              <a:t>minimal rights</a:t>
            </a:r>
            <a:r>
              <a:rPr lang="en-US" dirty="0"/>
              <a:t> necessary to carry out its </a:t>
            </a:r>
            <a:r>
              <a:rPr lang="en-US" dirty="0" smtClean="0"/>
              <a:t>job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Regular users must not be </a:t>
            </a:r>
            <a:r>
              <a:rPr lang="en-US" dirty="0" smtClean="0">
                <a:solidFill>
                  <a:schemeClr val="accent2"/>
                </a:solidFill>
              </a:rPr>
              <a:t>administrators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Administrators must also use </a:t>
            </a:r>
            <a:r>
              <a:rPr lang="en-US" dirty="0">
                <a:solidFill>
                  <a:schemeClr val="accent2"/>
                </a:solidFill>
              </a:rPr>
              <a:t>regular user </a:t>
            </a:r>
            <a:r>
              <a:rPr lang="en-US" dirty="0" smtClean="0">
                <a:solidFill>
                  <a:schemeClr val="accent2"/>
                </a:solidFill>
              </a:rPr>
              <a:t>accounts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 Web server runs under a </a:t>
            </a:r>
            <a:r>
              <a:rPr lang="en-US" dirty="0">
                <a:solidFill>
                  <a:schemeClr val="accent2"/>
                </a:solidFill>
              </a:rPr>
              <a:t>non-privileged </a:t>
            </a:r>
            <a:r>
              <a:rPr lang="en-US" dirty="0" smtClean="0">
                <a:solidFill>
                  <a:schemeClr val="accent2"/>
                </a:solidFill>
              </a:rPr>
              <a:t>account</a:t>
            </a:r>
            <a:endParaRPr lang="en-US" dirty="0">
              <a:solidFill>
                <a:schemeClr val="accent2"/>
              </a:solidFill>
            </a:endParaRPr>
          </a:p>
          <a:p>
            <a:pPr lvl="2"/>
            <a:r>
              <a:rPr lang="en-US" dirty="0" smtClean="0"/>
              <a:t>Unix: nobody</a:t>
            </a:r>
          </a:p>
          <a:p>
            <a:pPr lvl="2"/>
            <a:r>
              <a:rPr lang="en-US" dirty="0" smtClean="0"/>
              <a:t>Windows: </a:t>
            </a:r>
            <a:r>
              <a:rPr lang="en-US" dirty="0" err="1" smtClean="0"/>
              <a:t>IUSR_machine_name</a:t>
            </a:r>
            <a:endParaRPr lang="en-US" dirty="0" smtClean="0"/>
          </a:p>
          <a:p>
            <a:r>
              <a:rPr lang="en-US" dirty="0" smtClean="0"/>
              <a:t>Military’s slogan: “Need to know”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17 Feb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88B2-E7ED-1349-8A67-7181349BD1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13838</TotalTime>
  <Words>3654</Words>
  <Application>Microsoft Macintosh PowerPoint</Application>
  <PresentationFormat>On-screen Show (4:3)</PresentationFormat>
  <Paragraphs>1134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Unicode MS</vt:lpstr>
      <vt:lpstr>Times New Roman</vt:lpstr>
      <vt:lpstr>Verdana</vt:lpstr>
      <vt:lpstr>Wingdings</vt:lpstr>
      <vt:lpstr>mcanini-teaching</vt:lpstr>
      <vt:lpstr>Firewalls | NAT</vt:lpstr>
      <vt:lpstr>Announcements</vt:lpstr>
      <vt:lpstr>Firewalls and NAT</vt:lpstr>
      <vt:lpstr>Types of Firewalls</vt:lpstr>
      <vt:lpstr>Software Firewalls</vt:lpstr>
      <vt:lpstr>Plan for today</vt:lpstr>
      <vt:lpstr>Basic Principles</vt:lpstr>
      <vt:lpstr>Principles: The Seven Principles</vt:lpstr>
      <vt:lpstr>Principle: Least Privilege</vt:lpstr>
      <vt:lpstr>Principle: Defense in Depth</vt:lpstr>
      <vt:lpstr>Principle: Choke Point </vt:lpstr>
      <vt:lpstr>PowerPoint Presentation</vt:lpstr>
      <vt:lpstr>Principle: Weakest Link</vt:lpstr>
      <vt:lpstr>Principle: Deny by Default</vt:lpstr>
      <vt:lpstr>Principle: User Participation</vt:lpstr>
      <vt:lpstr>Principle: Simplicity</vt:lpstr>
      <vt:lpstr>Network Address Translation</vt:lpstr>
      <vt:lpstr>Network Address Translation (NAT)</vt:lpstr>
      <vt:lpstr>Dynamic NAT</vt:lpstr>
      <vt:lpstr>Dynamic NAT</vt:lpstr>
      <vt:lpstr>Mapping Table Example</vt:lpstr>
      <vt:lpstr>Mapping Table Example</vt:lpstr>
      <vt:lpstr>Mapping Table Example</vt:lpstr>
      <vt:lpstr>Mapping Table Example</vt:lpstr>
      <vt:lpstr>Static NAT</vt:lpstr>
      <vt:lpstr>Benefits of NAT</vt:lpstr>
      <vt:lpstr>Drawbacks of NAT</vt:lpstr>
      <vt:lpstr>Firewall Features</vt:lpstr>
      <vt:lpstr>Firewall Features</vt:lpstr>
      <vt:lpstr>Stateless vs Stateful</vt:lpstr>
      <vt:lpstr>Stateful Firewall: Example TCP</vt:lpstr>
      <vt:lpstr>Protection Against SYN Flooding</vt:lpstr>
      <vt:lpstr>Protection Against SYN Flooding</vt:lpstr>
      <vt:lpstr>Packet Analysis (Deep Packet Inspection)</vt:lpstr>
      <vt:lpstr>Filtering</vt:lpstr>
      <vt:lpstr>Cons of Filtering</vt:lpstr>
      <vt:lpstr>Authentication</vt:lpstr>
      <vt:lpstr>Remote Network Access</vt:lpstr>
      <vt:lpstr>Encryption</vt:lpstr>
      <vt:lpstr>Logging</vt:lpstr>
      <vt:lpstr>Firewall Architectures</vt:lpstr>
      <vt:lpstr>Firewall Architectures</vt:lpstr>
      <vt:lpstr>Personal Firewall</vt:lpstr>
      <vt:lpstr>Personal Firewall</vt:lpstr>
      <vt:lpstr>NAT + Filtering</vt:lpstr>
      <vt:lpstr>NAT + Filtering</vt:lpstr>
      <vt:lpstr>Demilitarized Zone (DMZ) simple case</vt:lpstr>
      <vt:lpstr>Demilitarized Zone (DMZ) simple case</vt:lpstr>
      <vt:lpstr>Demilitarized Zone (DMZ) simple case</vt:lpstr>
      <vt:lpstr>Sandwiched DMZ</vt:lpstr>
      <vt:lpstr>Sandwiched DMZ</vt:lpstr>
      <vt:lpstr>Filtering Rules</vt:lpstr>
      <vt:lpstr>Filtering Rules (Organization)</vt:lpstr>
      <vt:lpstr>Filtering: A Simple Example</vt:lpstr>
      <vt:lpstr>Filtering: A Simple Example</vt:lpstr>
      <vt:lpstr>Filtering: A Simple Example</vt:lpstr>
      <vt:lpstr>Filtering: Corrected Example</vt:lpstr>
      <vt:lpstr>Filtering: Corrected Example</vt:lpstr>
      <vt:lpstr>Filtering: Stateful</vt:lpstr>
      <vt:lpstr>Organization of Filtering Rules</vt:lpstr>
      <vt:lpstr>Organizing Rules: Example</vt:lpstr>
      <vt:lpstr>Organizing Rules: Example</vt:lpstr>
      <vt:lpstr>Organizing Rules: Example</vt:lpstr>
      <vt:lpstr>Organizing Rules: Example</vt:lpstr>
      <vt:lpstr>Organizing Rules: Method</vt:lpstr>
      <vt:lpstr>Organizing Rules: 4-zone Example</vt:lpstr>
      <vt:lpstr>Organizing Rules: Properties</vt:lpstr>
      <vt:lpstr>Example: SonicWall https://sonicwall.com</vt:lpstr>
      <vt:lpstr>Summary</vt:lpstr>
      <vt:lpstr>Any questions?</vt:lpstr>
      <vt:lpstr>Proxies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</dc:title>
  <dc:subject>Course Ingi2347 UCL Belgium</dc:subject>
  <dc:creator>Gildas Avoine</dc:creator>
  <dc:description>This document is copyrighted and must not be distributed to people who do not attend the class.</dc:description>
  <cp:lastModifiedBy>Marco Canini</cp:lastModifiedBy>
  <cp:revision>352</cp:revision>
  <dcterms:created xsi:type="dcterms:W3CDTF">2008-01-31T23:36:57Z</dcterms:created>
  <dcterms:modified xsi:type="dcterms:W3CDTF">2014-02-17T12:54:14Z</dcterms:modified>
</cp:coreProperties>
</file>