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6"/>
  </p:notesMasterIdLst>
  <p:handoutMasterIdLst>
    <p:handoutMasterId r:id="rId57"/>
  </p:handoutMasterIdLst>
  <p:sldIdLst>
    <p:sldId id="258" r:id="rId2"/>
    <p:sldId id="259" r:id="rId3"/>
    <p:sldId id="356" r:id="rId4"/>
    <p:sldId id="358" r:id="rId5"/>
    <p:sldId id="359" r:id="rId6"/>
    <p:sldId id="360" r:id="rId7"/>
    <p:sldId id="361" r:id="rId8"/>
    <p:sldId id="362" r:id="rId9"/>
    <p:sldId id="363" r:id="rId10"/>
    <p:sldId id="365" r:id="rId11"/>
    <p:sldId id="364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57" r:id="rId21"/>
    <p:sldId id="374" r:id="rId22"/>
    <p:sldId id="376" r:id="rId23"/>
    <p:sldId id="377" r:id="rId24"/>
    <p:sldId id="378" r:id="rId25"/>
    <p:sldId id="426" r:id="rId26"/>
    <p:sldId id="380" r:id="rId27"/>
    <p:sldId id="384" r:id="rId28"/>
    <p:sldId id="417" r:id="rId29"/>
    <p:sldId id="387" r:id="rId30"/>
    <p:sldId id="414" r:id="rId31"/>
    <p:sldId id="389" r:id="rId32"/>
    <p:sldId id="415" r:id="rId33"/>
    <p:sldId id="392" r:id="rId34"/>
    <p:sldId id="416" r:id="rId35"/>
    <p:sldId id="395" r:id="rId36"/>
    <p:sldId id="427" r:id="rId37"/>
    <p:sldId id="428" r:id="rId38"/>
    <p:sldId id="396" r:id="rId39"/>
    <p:sldId id="397" r:id="rId40"/>
    <p:sldId id="398" r:id="rId41"/>
    <p:sldId id="399" r:id="rId42"/>
    <p:sldId id="418" r:id="rId43"/>
    <p:sldId id="420" r:id="rId44"/>
    <p:sldId id="429" r:id="rId45"/>
    <p:sldId id="421" r:id="rId46"/>
    <p:sldId id="402" r:id="rId47"/>
    <p:sldId id="422" r:id="rId48"/>
    <p:sldId id="423" r:id="rId49"/>
    <p:sldId id="405" r:id="rId50"/>
    <p:sldId id="425" r:id="rId51"/>
    <p:sldId id="424" r:id="rId52"/>
    <p:sldId id="413" r:id="rId53"/>
    <p:sldId id="318" r:id="rId54"/>
    <p:sldId id="355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9321"/>
    <a:srgbClr val="FCD334"/>
    <a:srgbClr val="FFF3C1"/>
    <a:srgbClr val="F9BE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96" y="-2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4B241-9ED2-8346-A6FC-7C573C4D8827}" type="datetimeFigureOut">
              <a:rPr lang="en-US" smtClean="0"/>
              <a:t>16/3/14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7DFB7-6964-0041-9EF8-3BBD137BF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08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6CE95-EF84-4C40-B522-FCC6C3A04E14}" type="datetimeFigureOut">
              <a:rPr lang="en-US" smtClean="0"/>
              <a:t>16/3/14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82084-2C80-C847-9CCA-97BFC4387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5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3F84A-6DCB-6146-B39D-030C9A738A1E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</a:t>
            </a:r>
            <a:r>
              <a:rPr lang="en-US" baseline="0" dirty="0" smtClean="0"/>
              <a:t> </a:t>
            </a:r>
            <a:r>
              <a:rPr lang="en-US" dirty="0" smtClean="0"/>
              <a:t>https://</a:t>
            </a:r>
            <a:r>
              <a:rPr lang="en-US" dirty="0" err="1" smtClean="0"/>
              <a:t>www.webhost.uk.net</a:t>
            </a:r>
            <a:r>
              <a:rPr lang="en-US" dirty="0" smtClean="0"/>
              <a:t>/images/</a:t>
            </a:r>
            <a:r>
              <a:rPr lang="en-US" dirty="0" err="1" smtClean="0"/>
              <a:t>imgs</a:t>
            </a:r>
            <a:r>
              <a:rPr lang="en-US" dirty="0" smtClean="0"/>
              <a:t>/</a:t>
            </a:r>
            <a:r>
              <a:rPr lang="en-US" dirty="0" err="1" smtClean="0"/>
              <a:t>ssl-cert.png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562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77B28-E6B6-CB42-BE1E-54C2AE57F510}" type="slidenum">
              <a:rPr lang="en-US"/>
              <a:pPr/>
              <a:t>31</a:t>
            </a:fld>
            <a:endParaRPr lang="en-US"/>
          </a:p>
        </p:txBody>
      </p:sp>
      <p:sp>
        <p:nvSpPr>
          <p:cNvPr id="69837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r>
              <a:rPr lang="en-US"/>
              <a:t>Mutable = variable.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1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1214E-4E43-E247-8AA9-D9D5FFE25152}" type="slidenum">
              <a:rPr lang="en-US"/>
              <a:pPr/>
              <a:t>33</a:t>
            </a:fld>
            <a:endParaRPr lang="en-US"/>
          </a:p>
        </p:txBody>
      </p:sp>
      <p:sp>
        <p:nvSpPr>
          <p:cNvPr id="70041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8EF88C-642E-B742-AB5D-BACADF4B9A4E}" type="slidenum">
              <a:rPr lang="en-US"/>
              <a:pPr/>
              <a:t>36</a:t>
            </a:fld>
            <a:endParaRPr lang="en-US"/>
          </a:p>
        </p:txBody>
      </p:sp>
      <p:sp>
        <p:nvSpPr>
          <p:cNvPr id="68608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FDC097-DD86-A84F-BA01-6E4177021457}" type="slidenum">
              <a:rPr lang="en-US"/>
              <a:pPr/>
              <a:t>37</a:t>
            </a:fld>
            <a:endParaRPr lang="en-US"/>
          </a:p>
        </p:txBody>
      </p:sp>
      <p:sp>
        <p:nvSpPr>
          <p:cNvPr id="68813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D688C3-251E-DA4C-9DDC-27B4FCDBDE49}" type="slidenum">
              <a:rPr lang="en-US"/>
              <a:pPr/>
              <a:t>38</a:t>
            </a:fld>
            <a:endParaRPr lang="en-US"/>
          </a:p>
        </p:txBody>
      </p:sp>
      <p:sp>
        <p:nvSpPr>
          <p:cNvPr id="70656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r>
              <a:rPr lang="en-US"/>
              <a:t>Draw the packets on the black board.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7A202B-238D-1C4A-9C36-8DEB802BE549}" type="slidenum">
              <a:rPr lang="en-US"/>
              <a:pPr/>
              <a:t>39</a:t>
            </a:fld>
            <a:endParaRPr lang="en-US"/>
          </a:p>
        </p:txBody>
      </p:sp>
      <p:sp>
        <p:nvSpPr>
          <p:cNvPr id="70861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0A2A42-1620-8E4E-911B-41F122938526}" type="slidenum">
              <a:rPr lang="en-US"/>
              <a:pPr/>
              <a:t>40</a:t>
            </a:fld>
            <a:endParaRPr lang="en-US"/>
          </a:p>
        </p:txBody>
      </p:sp>
      <p:sp>
        <p:nvSpPr>
          <p:cNvPr id="71065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B324C-EA39-D84B-A381-45FD3969E319}" type="slidenum">
              <a:rPr lang="en-US"/>
              <a:pPr/>
              <a:t>41</a:t>
            </a:fld>
            <a:endParaRPr lang="en-US"/>
          </a:p>
        </p:txBody>
      </p:sp>
      <p:sp>
        <p:nvSpPr>
          <p:cNvPr id="71270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D0B403-C106-A747-8A6A-AE969003A6FC}" type="slidenum">
              <a:rPr lang="en-US"/>
              <a:pPr/>
              <a:t>42</a:t>
            </a:fld>
            <a:endParaRPr lang="en-US"/>
          </a:p>
        </p:txBody>
      </p:sp>
      <p:sp>
        <p:nvSpPr>
          <p:cNvPr id="72499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118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716FE0-98CC-9346-AD05-1C59E10EE5C5}" type="slidenum">
              <a:rPr lang="en-US"/>
              <a:pPr/>
              <a:t>46</a:t>
            </a:fld>
            <a:endParaRPr lang="en-US"/>
          </a:p>
        </p:txBody>
      </p:sp>
      <p:sp>
        <p:nvSpPr>
          <p:cNvPr id="71680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890DF9-D1BB-4C49-9CEB-95515119DC11}" type="slidenum">
              <a:rPr lang="en-US"/>
              <a:pPr/>
              <a:t>49</a:t>
            </a:fld>
            <a:endParaRPr lang="en-US"/>
          </a:p>
        </p:txBody>
      </p:sp>
      <p:sp>
        <p:nvSpPr>
          <p:cNvPr id="72089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r>
              <a:rPr lang="en-US"/>
              <a:t>Main mode: the first two rounds are done in the clear, the third one is protected. Hence Ids and Hashes (if PSS) are not revealed. This can lead to a brute force when a PSS is used.</a:t>
            </a:r>
          </a:p>
          <a:p>
            <a:r>
              <a:rPr lang="en-US"/>
              <a:t>Aggressive mode: The first two messages are exchanges in the clear. Hence IDs and one hash are revealed.</a:t>
            </a:r>
          </a:p>
          <a:p>
            <a:r>
              <a:rPr lang="en-US"/>
              <a:t>When negotiating: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The following diagram illustrates the payloads exchanged between the two parties in the first round trip exchange. The initiator MAY propose several proposals; the responder MUST reply with one.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(RFC2409)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012E1E-AE0B-E54C-A067-D4355E9A898F}" type="slidenum">
              <a:rPr lang="en-US"/>
              <a:pPr/>
              <a:t>52</a:t>
            </a:fld>
            <a:endParaRPr lang="en-US"/>
          </a:p>
        </p:txBody>
      </p:sp>
      <p:sp>
        <p:nvSpPr>
          <p:cNvPr id="73318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IPSec</a:t>
            </a:r>
            <a:r>
              <a:rPr lang="en-US"/>
              <a:t>, The New Security Standard for the Internet, Intranets, and Virtual Private Networks, </a:t>
            </a:r>
            <a:r>
              <a:rPr lang="en-US">
                <a:solidFill>
                  <a:schemeClr val="hlink"/>
                </a:solidFill>
              </a:rPr>
              <a:t>Prentice Hall</a:t>
            </a:r>
            <a:r>
              <a:rPr lang="en-US"/>
              <a:t>, </a:t>
            </a:r>
            <a:r>
              <a:rPr lang="en-US">
                <a:solidFill>
                  <a:schemeClr val="accent2"/>
                </a:solidFill>
              </a:rPr>
              <a:t>Naganand Doraswamy</a:t>
            </a:r>
            <a:r>
              <a:rPr lang="en-US"/>
              <a:t> and </a:t>
            </a:r>
            <a:r>
              <a:rPr lang="en-US">
                <a:solidFill>
                  <a:schemeClr val="accent2"/>
                </a:solidFill>
              </a:rPr>
              <a:t>Dan Harkins</a:t>
            </a:r>
            <a:r>
              <a:rPr lang="en-US"/>
              <a:t>.</a:t>
            </a:r>
          </a:p>
          <a:p>
            <a:r>
              <a:rPr lang="en-US"/>
              <a:t>IPSec Discussion:</a:t>
            </a:r>
          </a:p>
          <a:p>
            <a:pPr>
              <a:buFontTx/>
              <a:buChar char="-"/>
            </a:pPr>
            <a:r>
              <a:rPr lang="en-US"/>
              <a:t>Safe, flexible, open, complex.</a:t>
            </a:r>
          </a:p>
          <a:p>
            <a:pPr>
              <a:buFontTx/>
              <a:buChar char="-"/>
            </a:pPr>
            <a:r>
              <a:rPr lang="en-US"/>
              <a:t>Included in Windows 2000 (as well as L2TP), Linux (FreeS/Wan).</a:t>
            </a:r>
          </a:p>
          <a:p>
            <a:pPr>
              <a:buFontTx/>
              <a:buChar char="-"/>
            </a:pPr>
            <a:r>
              <a:rPr lang="en-US"/>
              <a:t>Mandatory in </a:t>
            </a:r>
            <a:r>
              <a:rPr lang="en-US">
                <a:solidFill>
                  <a:schemeClr val="accent2"/>
                </a:solidFill>
              </a:rPr>
              <a:t>IPv6</a:t>
            </a:r>
            <a:r>
              <a:rPr lang="en-US"/>
              <a:t>.</a:t>
            </a:r>
          </a:p>
          <a:p>
            <a:pPr>
              <a:buFontTx/>
              <a:buChar char="-"/>
            </a:pPr>
            <a:r>
              <a:rPr lang="en-US"/>
              <a:t>Problems with </a:t>
            </a:r>
            <a:r>
              <a:rPr lang="en-US">
                <a:solidFill>
                  <a:schemeClr val="accent2"/>
                </a:solidFill>
              </a:rPr>
              <a:t>NAT</a:t>
            </a:r>
            <a:r>
              <a:rPr lang="en-US"/>
              <a:t>.</a:t>
            </a:r>
          </a:p>
          <a:p>
            <a:pPr>
              <a:buFontTx/>
              <a:buChar char="-"/>
            </a:pPr>
            <a:r>
              <a:rPr lang="en-US"/>
              <a:t>Hardware:</a:t>
            </a:r>
          </a:p>
          <a:p>
            <a:pPr lvl="1">
              <a:buFontTx/>
              <a:buChar char="-"/>
            </a:pPr>
            <a:r>
              <a:rPr lang="en-US">
                <a:solidFill>
                  <a:schemeClr val="accent2"/>
                </a:solidFill>
              </a:rPr>
              <a:t>AH</a:t>
            </a:r>
            <a:r>
              <a:rPr lang="en-US"/>
              <a:t>: Authentication data must be placed in the header after computation.</a:t>
            </a:r>
          </a:p>
          <a:p>
            <a:pPr lvl="1">
              <a:buFontTx/>
              <a:buChar char="-"/>
            </a:pPr>
            <a:r>
              <a:rPr lang="en-US">
                <a:solidFill>
                  <a:schemeClr val="accent2"/>
                </a:solidFill>
              </a:rPr>
              <a:t>ESP</a:t>
            </a:r>
            <a:r>
              <a:rPr lang="en-US"/>
              <a:t>: Encryption can be done on-the-fly and authentication data is finally placed in the trailer.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637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http://</a:t>
            </a:r>
            <a:r>
              <a:rPr lang="en-US" dirty="0" err="1" smtClean="0"/>
              <a:t>ultimatepeter.com</a:t>
            </a:r>
            <a:r>
              <a:rPr lang="en-US" dirty="0" smtClean="0"/>
              <a:t>/</a:t>
            </a:r>
            <a:r>
              <a:rPr lang="en-US" dirty="0" err="1" smtClean="0"/>
              <a:t>wp</a:t>
            </a:r>
            <a:r>
              <a:rPr lang="en-US" dirty="0" smtClean="0"/>
              <a:t>-content/uploads/2013/12/</a:t>
            </a:r>
            <a:r>
              <a:rPr lang="en-US" dirty="0" err="1" smtClean="0"/>
              <a:t>wep.png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Gildas Avoine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B7364-6128-7345-A504-A4AD8B7F3AD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07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3A650E-9A41-114D-99CA-C28332468DE1}" type="slidenum">
              <a:rPr lang="en-US"/>
              <a:pPr/>
              <a:t>21</a:t>
            </a:fld>
            <a:endParaRPr lang="en-US"/>
          </a:p>
        </p:txBody>
      </p:sp>
      <p:sp>
        <p:nvSpPr>
          <p:cNvPr id="65741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394655-94A9-304E-BE8C-55B67BC9B9CC}" type="slidenum">
              <a:rPr lang="en-US"/>
              <a:pPr/>
              <a:t>22</a:t>
            </a:fld>
            <a:endParaRPr lang="en-US"/>
          </a:p>
        </p:txBody>
      </p:sp>
      <p:sp>
        <p:nvSpPr>
          <p:cNvPr id="66150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DEF9CF-CFB7-E143-AACC-5ECA02823DB5}" type="slidenum">
              <a:rPr lang="en-US"/>
              <a:pPr/>
              <a:t>23</a:t>
            </a:fld>
            <a:endParaRPr lang="en-US"/>
          </a:p>
        </p:txBody>
      </p:sp>
      <p:sp>
        <p:nvSpPr>
          <p:cNvPr id="66355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CA66F8-3F13-0941-B052-79AC0E7D9FBF}" type="slidenum">
              <a:rPr lang="en-US"/>
              <a:pPr/>
              <a:t>24</a:t>
            </a:fld>
            <a:endParaRPr lang="en-US"/>
          </a:p>
        </p:txBody>
      </p:sp>
      <p:sp>
        <p:nvSpPr>
          <p:cNvPr id="66560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D5D31A-0740-4E43-BF1A-7D1435AC86D0}" type="slidenum">
              <a:rPr lang="en-US"/>
              <a:pPr/>
              <a:t>26</a:t>
            </a:fld>
            <a:endParaRPr lang="en-US"/>
          </a:p>
        </p:txBody>
      </p:sp>
      <p:sp>
        <p:nvSpPr>
          <p:cNvPr id="68403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FA734D-BC44-F54A-BF9C-3B86D5FF9C99}" type="slidenum">
              <a:rPr lang="en-US"/>
              <a:pPr/>
              <a:t>27</a:t>
            </a:fld>
            <a:endParaRPr lang="en-US"/>
          </a:p>
        </p:txBody>
      </p:sp>
      <p:sp>
        <p:nvSpPr>
          <p:cNvPr id="69017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D89967-ED53-914B-B913-C9C21FD51E45}" type="slidenum">
              <a:rPr lang="en-US"/>
              <a:pPr/>
              <a:t>29</a:t>
            </a:fld>
            <a:endParaRPr lang="en-US"/>
          </a:p>
        </p:txBody>
      </p:sp>
      <p:sp>
        <p:nvSpPr>
          <p:cNvPr id="69427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575" y="4624667"/>
            <a:ext cx="8556625" cy="131332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1934" y="5937990"/>
            <a:ext cx="7037266" cy="373162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3176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3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2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904253"/>
            <a:ext cx="8727141" cy="451933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Rockwell"/>
                <a:ea typeface="+mj-ea"/>
                <a:cs typeface="Rockwel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3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/>
            </a:gs>
            <a:gs pos="75000">
              <a:schemeClr val="bg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706" y="484094"/>
            <a:ext cx="7853081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706" y="1600200"/>
            <a:ext cx="8727141" cy="4823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Rockwell"/>
          <a:ea typeface="+mj-ea"/>
          <a:cs typeface="Rockwell"/>
        </a:defRPr>
      </a:lvl1pPr>
    </p:titleStyle>
    <p:bodyStyle>
      <a:lvl1pPr marL="342000" indent="-342000" algn="l" defTabSz="914400" rtl="0" eaLnBrk="1" latinLnBrk="0" hangingPunct="1">
        <a:spcBef>
          <a:spcPts val="2000"/>
        </a:spcBef>
        <a:buClr>
          <a:schemeClr val="accent6"/>
        </a:buClr>
        <a:buSzPct val="75000"/>
        <a:buFont typeface="Wingdings" pitchFamily="2" charset="2"/>
        <a:buChar char="n"/>
        <a:defRPr sz="28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1pPr>
      <a:lvl2pPr marL="496800" indent="-270000" algn="l" defTabSz="914400" rtl="0" eaLnBrk="1" latinLnBrk="0" hangingPunct="1">
        <a:spcBef>
          <a:spcPts val="600"/>
        </a:spcBef>
        <a:buClr>
          <a:schemeClr val="accent2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4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4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cure1.securityspace.com/es/s%20survey/data/man.201002/casurvey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Certificates | </a:t>
            </a:r>
            <a:r>
              <a:rPr lang="en-US" sz="4000" dirty="0" err="1" smtClean="0"/>
              <a:t>IPsec</a:t>
            </a: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5410200"/>
            <a:ext cx="7037266" cy="9009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INGI2347: COMPUTER SYSTEM SECURITY (Spring 2014)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mtClean="0"/>
              <a:t>Marco </a:t>
            </a:r>
            <a:r>
              <a:rPr lang="en-US" smtClean="0"/>
              <a:t>Canini</a:t>
            </a:r>
            <a:endParaRPr lang="en-US" dirty="0"/>
          </a:p>
        </p:txBody>
      </p:sp>
      <p:pic>
        <p:nvPicPr>
          <p:cNvPr id="2" name="Picture 1" descr="UCL_mention_RVB_we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4495800"/>
            <a:ext cx="1111383" cy="1539240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152400" y="6400800"/>
            <a:ext cx="6580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Lecture slides adapted from UCL INGI2347 by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Gildas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Avoine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Upenn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CSE331 by Steve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Zdancewic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and</a:t>
            </a:r>
            <a:b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Dan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Boneh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Stanford Cryptography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I@Coursera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Reproduced with permission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22" y="1088672"/>
            <a:ext cx="3500610" cy="2917175"/>
          </a:xfrm>
          <a:prstGeom prst="rect">
            <a:avLst/>
          </a:prstGeom>
        </p:spPr>
      </p:pic>
      <p:pic>
        <p:nvPicPr>
          <p:cNvPr id="3" name="Picture 2" descr="vpn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356" y="512779"/>
            <a:ext cx="1709653" cy="156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851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583" y="1196008"/>
            <a:ext cx="5309219" cy="56619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10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834" y="242234"/>
            <a:ext cx="3584376" cy="758737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2238978" y="860237"/>
            <a:ext cx="1666468" cy="3977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10277" y="860237"/>
            <a:ext cx="3166403" cy="3977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576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Certificates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83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 Authorities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Issuers of certificates found on web </a:t>
            </a:r>
            <a:r>
              <a:rPr lang="en-US" dirty="0" smtClean="0"/>
              <a:t>servers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465069"/>
              </p:ext>
            </p:extLst>
          </p:nvPr>
        </p:nvGraphicFramePr>
        <p:xfrm>
          <a:off x="2153656" y="2162928"/>
          <a:ext cx="439737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754"/>
                <a:gridCol w="16676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CA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 Count</a:t>
                      </a:r>
                      <a:r>
                        <a:rPr lang="en-US" baseline="0" dirty="0" smtClean="0">
                          <a:latin typeface="Tahoma"/>
                          <a:cs typeface="Tahoma"/>
                        </a:rPr>
                        <a:t> [%]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Tahoma"/>
                          <a:cs typeface="Tahoma"/>
                        </a:rPr>
                        <a:t>GeoTrust</a:t>
                      </a:r>
                      <a:endParaRPr lang="en-US" b="1" dirty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25.19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ahoma"/>
                          <a:cs typeface="Tahoma"/>
                        </a:rPr>
                        <a:t>GoDaddy.com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13.65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Tahoma"/>
                          <a:cs typeface="Tahoma"/>
                        </a:rPr>
                        <a:t>Verisign</a:t>
                      </a:r>
                      <a:endParaRPr lang="en-US" b="1" dirty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13.09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Tahoma"/>
                          <a:cs typeface="Tahoma"/>
                        </a:rPr>
                        <a:t>Thawte</a:t>
                      </a:r>
                      <a:endParaRPr lang="en-US" b="1" dirty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9.79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ahoma"/>
                          <a:cs typeface="Tahoma"/>
                        </a:rPr>
                        <a:t>Comodo</a:t>
                      </a:r>
                      <a:r>
                        <a:rPr lang="en-US" dirty="0" smtClean="0">
                          <a:latin typeface="Tahoma"/>
                          <a:cs typeface="Tahoma"/>
                        </a:rPr>
                        <a:t> Limited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7.12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Unknown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2.40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ahoma"/>
                          <a:cs typeface="Tahoma"/>
                        </a:rPr>
                        <a:t>DigiCert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2.39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ahoma"/>
                          <a:cs typeface="Tahoma"/>
                        </a:rPr>
                        <a:t>Network Solutions LLC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2.09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ahoma"/>
                          <a:cs typeface="Tahoma"/>
                        </a:rPr>
                        <a:t>Comodo</a:t>
                      </a:r>
                      <a:r>
                        <a:rPr lang="en-US" dirty="0" smtClean="0">
                          <a:latin typeface="Tahoma"/>
                          <a:cs typeface="Tahoma"/>
                        </a:rPr>
                        <a:t> CA Limited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1.77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ahoma"/>
                          <a:cs typeface="Tahoma"/>
                        </a:rPr>
                        <a:t>GlobalSign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1.64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0202" y="6215271"/>
            <a:ext cx="8074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rPr>
              <a:t>Source: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  <a:hlinkClick r:id="rId2"/>
              </a:rPr>
              <a:t>https://secure1.securityspace.com/es/s survey/data/man.201002/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  <a:hlinkClick r:id="rId2"/>
              </a:rPr>
              <a:t>casurvey.html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rPr>
              <a:t>(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rPr>
              <a:t>Feb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rPr>
              <a:t>2010)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95247" y="3600051"/>
            <a:ext cx="2064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rPr>
              <a:t>NOTE: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rPr>
              <a:t>GeoTrust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rPr>
              <a:t>Verisign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rPr>
              <a:t>, and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rPr>
              <a:t>Thawte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rPr>
              <a:t> are the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rPr>
              <a:t>same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rPr>
              <a:t>group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34247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obtain a certificate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Applicant registers with a CA</a:t>
            </a:r>
          </a:p>
          <a:p>
            <a:r>
              <a:rPr lang="en-US" dirty="0" smtClean="0"/>
              <a:t>CA (physically) authenticates the applicant</a:t>
            </a:r>
          </a:p>
          <a:p>
            <a:r>
              <a:rPr lang="en-US" dirty="0" smtClean="0"/>
              <a:t>CA asks applicant to generate public/private keys</a:t>
            </a:r>
          </a:p>
          <a:p>
            <a:r>
              <a:rPr lang="en-US" dirty="0" smtClean="0"/>
              <a:t>CA creates a certificate with the applicant’s identity, PK, expiration date, etc., and the CA’s signature</a:t>
            </a:r>
          </a:p>
          <a:p>
            <a:r>
              <a:rPr lang="en-US" dirty="0" smtClean="0"/>
              <a:t>CA provides a copy of its own PK to applicant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55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Authority (RA)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CA </a:t>
            </a:r>
            <a:r>
              <a:rPr lang="en-US" dirty="0"/>
              <a:t>can delegate the registration of an applicant to the </a:t>
            </a:r>
            <a:r>
              <a:rPr lang="en-US" b="1" dirty="0"/>
              <a:t>registration authority</a:t>
            </a:r>
            <a:r>
              <a:rPr lang="en-US" dirty="0"/>
              <a:t> (RA)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RA </a:t>
            </a:r>
            <a:r>
              <a:rPr lang="en-US" dirty="0"/>
              <a:t>does not have </a:t>
            </a:r>
            <a:r>
              <a:rPr lang="en-US" dirty="0" smtClean="0"/>
              <a:t>CA’s </a:t>
            </a:r>
            <a:r>
              <a:rPr lang="en-US" dirty="0"/>
              <a:t>private key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CA </a:t>
            </a:r>
            <a:r>
              <a:rPr lang="en-US" dirty="0"/>
              <a:t>trusts the RA to authenticate the applicants</a:t>
            </a:r>
          </a:p>
          <a:p>
            <a:pPr>
              <a:lnSpc>
                <a:spcPct val="110000"/>
              </a:lnSpc>
            </a:pPr>
            <a:r>
              <a:rPr lang="en-US" dirty="0"/>
              <a:t>After </a:t>
            </a:r>
            <a:r>
              <a:rPr lang="en-US" dirty="0" smtClean="0"/>
              <a:t>applicant is authenticated, applicant generates </a:t>
            </a:r>
            <a:r>
              <a:rPr lang="en-US" dirty="0"/>
              <a:t>a pair of keys and sends the public key to the CA to create the certificate</a:t>
            </a:r>
          </a:p>
          <a:p>
            <a:pPr>
              <a:lnSpc>
                <a:spcPct val="110000"/>
              </a:lnSpc>
            </a:pPr>
            <a:r>
              <a:rPr lang="en-US" dirty="0"/>
              <a:t>Technically </a:t>
            </a:r>
            <a:r>
              <a:rPr lang="en-US" dirty="0" smtClean="0"/>
              <a:t>RA </a:t>
            </a:r>
            <a:r>
              <a:rPr lang="en-US" dirty="0"/>
              <a:t>sends </a:t>
            </a:r>
            <a:r>
              <a:rPr lang="en-US" dirty="0" smtClean="0"/>
              <a:t>a signed </a:t>
            </a:r>
            <a:r>
              <a:rPr lang="en-US" dirty="0"/>
              <a:t>Certificate Signing Request (CSR) to the CA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 a 1024-RSA key-pair</a:t>
            </a:r>
          </a:p>
          <a:p>
            <a:pPr lvl="1"/>
            <a:r>
              <a:rPr lang="en-US" dirty="0" err="1"/>
              <a:t>openssl</a:t>
            </a:r>
            <a:r>
              <a:rPr lang="en-US" dirty="0"/>
              <a:t> </a:t>
            </a:r>
            <a:r>
              <a:rPr lang="en-US" dirty="0" err="1"/>
              <a:t>genrsa</a:t>
            </a:r>
            <a:r>
              <a:rPr lang="en-US" dirty="0"/>
              <a:t> 1024 &gt; </a:t>
            </a:r>
            <a:r>
              <a:rPr lang="en-US" dirty="0" err="1" smtClean="0"/>
              <a:t>mykey.key</a:t>
            </a:r>
            <a:endParaRPr lang="en-US" dirty="0" smtClean="0"/>
          </a:p>
          <a:p>
            <a:r>
              <a:rPr lang="en-US" dirty="0" smtClean="0"/>
              <a:t>Generate </a:t>
            </a:r>
            <a:r>
              <a:rPr lang="en-US" dirty="0"/>
              <a:t>a CSR</a:t>
            </a:r>
          </a:p>
          <a:p>
            <a:pPr lvl="1"/>
            <a:r>
              <a:rPr lang="en-US" dirty="0" err="1"/>
              <a:t>openssl</a:t>
            </a:r>
            <a:r>
              <a:rPr lang="en-US" dirty="0"/>
              <a:t> </a:t>
            </a:r>
            <a:r>
              <a:rPr lang="en-US" dirty="0" err="1"/>
              <a:t>req</a:t>
            </a:r>
            <a:r>
              <a:rPr lang="en-US" dirty="0"/>
              <a:t> </a:t>
            </a:r>
            <a:r>
              <a:rPr lang="en-US" dirty="0" smtClean="0"/>
              <a:t>-</a:t>
            </a:r>
            <a:r>
              <a:rPr lang="en-US" dirty="0"/>
              <a:t>new -key </a:t>
            </a:r>
            <a:r>
              <a:rPr lang="en-US" dirty="0" err="1"/>
              <a:t>mykey.key</a:t>
            </a:r>
            <a:r>
              <a:rPr lang="en-US" dirty="0"/>
              <a:t> -out </a:t>
            </a:r>
            <a:r>
              <a:rPr lang="en-US" dirty="0" err="1"/>
              <a:t>myreq.csr</a:t>
            </a:r>
            <a:endParaRPr lang="en-US" dirty="0"/>
          </a:p>
          <a:p>
            <a:r>
              <a:rPr lang="en-US" dirty="0"/>
              <a:t>Verify a CSR</a:t>
            </a:r>
          </a:p>
          <a:p>
            <a:pPr lvl="1"/>
            <a:r>
              <a:rPr lang="en-US" dirty="0" err="1"/>
              <a:t>openssl</a:t>
            </a:r>
            <a:r>
              <a:rPr lang="en-US" dirty="0"/>
              <a:t> </a:t>
            </a:r>
            <a:r>
              <a:rPr lang="en-US" dirty="0" err="1"/>
              <a:t>req</a:t>
            </a:r>
            <a:r>
              <a:rPr lang="en-US" dirty="0"/>
              <a:t> [-text] [-</a:t>
            </a:r>
            <a:r>
              <a:rPr lang="en-US" dirty="0" err="1"/>
              <a:t>noout</a:t>
            </a:r>
            <a:r>
              <a:rPr lang="en-US" dirty="0"/>
              <a:t>] -verify -in </a:t>
            </a:r>
            <a:r>
              <a:rPr lang="en-US" dirty="0" err="1"/>
              <a:t>myreq.csr</a:t>
            </a:r>
            <a:endParaRPr lang="en-US" dirty="0"/>
          </a:p>
          <a:p>
            <a:r>
              <a:rPr lang="en-US" dirty="0"/>
              <a:t>Online checkers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support.ecenica.com</a:t>
            </a:r>
            <a:r>
              <a:rPr lang="en-US" dirty="0"/>
              <a:t>/</a:t>
            </a:r>
            <a:r>
              <a:rPr lang="en-US" dirty="0" err="1"/>
              <a:t>ssl</a:t>
            </a:r>
            <a:r>
              <a:rPr lang="en-US" dirty="0"/>
              <a:t>-certificates/</a:t>
            </a:r>
            <a:r>
              <a:rPr lang="en-US" dirty="0" err="1"/>
              <a:t>csr</a:t>
            </a:r>
            <a:r>
              <a:rPr lang="en-US" dirty="0"/>
              <a:t>-checker/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ssl-tools.verisign.com</a:t>
            </a:r>
            <a:r>
              <a:rPr lang="en-US" dirty="0"/>
              <a:t>/checker/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92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 without 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 can self-sign a certificate</a:t>
            </a:r>
          </a:p>
          <a:p>
            <a:r>
              <a:rPr lang="en-US" dirty="0" smtClean="0"/>
              <a:t>Distribute the certificate through an authenticated channel</a:t>
            </a:r>
          </a:p>
          <a:p>
            <a:r>
              <a:rPr lang="en-US" dirty="0" smtClean="0"/>
              <a:t>Makes sense in enterprise intranet</a:t>
            </a:r>
          </a:p>
          <a:p>
            <a:r>
              <a:rPr lang="en-US" dirty="0" smtClean="0"/>
              <a:t>Not really for public-facing services</a:t>
            </a:r>
          </a:p>
          <a:p>
            <a:r>
              <a:rPr lang="en-US" dirty="0" smtClean="0"/>
              <a:t>Rather get a free certificate…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5270500"/>
            <a:ext cx="5334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34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Certificates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certificate</a:t>
            </a:r>
          </a:p>
          <a:p>
            <a:pPr lvl="1"/>
            <a:r>
              <a:rPr lang="en-US" dirty="0" err="1"/>
              <a:t>openssl</a:t>
            </a:r>
            <a:r>
              <a:rPr lang="en-US" dirty="0"/>
              <a:t> x509 -</a:t>
            </a:r>
            <a:r>
              <a:rPr lang="en-US" dirty="0" err="1"/>
              <a:t>req</a:t>
            </a:r>
            <a:r>
              <a:rPr lang="en-US" dirty="0"/>
              <a:t> -in </a:t>
            </a:r>
            <a:r>
              <a:rPr lang="en-US" dirty="0" err="1"/>
              <a:t>myreq.csr</a:t>
            </a:r>
            <a:r>
              <a:rPr lang="en-US" dirty="0"/>
              <a:t> -</a:t>
            </a:r>
            <a:r>
              <a:rPr lang="en-US" dirty="0" err="1"/>
              <a:t>signkey</a:t>
            </a:r>
            <a:r>
              <a:rPr lang="en-US" dirty="0"/>
              <a:t> </a:t>
            </a:r>
            <a:r>
              <a:rPr lang="en-US" dirty="0" err="1"/>
              <a:t>mykey.key</a:t>
            </a:r>
            <a:r>
              <a:rPr lang="en-US" dirty="0"/>
              <a:t> -out </a:t>
            </a:r>
            <a:r>
              <a:rPr lang="en-US" dirty="0" err="1"/>
              <a:t>mycert.crt</a:t>
            </a:r>
            <a:endParaRPr lang="en-US" dirty="0"/>
          </a:p>
          <a:p>
            <a:r>
              <a:rPr lang="en-US" dirty="0"/>
              <a:t>View a certificate</a:t>
            </a:r>
          </a:p>
          <a:p>
            <a:pPr lvl="1"/>
            <a:r>
              <a:rPr lang="en-US" dirty="0" err="1"/>
              <a:t>openssl</a:t>
            </a:r>
            <a:r>
              <a:rPr lang="en-US" dirty="0"/>
              <a:t> x509 -text -in </a:t>
            </a:r>
            <a:r>
              <a:rPr lang="en-US" dirty="0" err="1"/>
              <a:t>mycert.crt</a:t>
            </a:r>
            <a:endParaRPr lang="en-US" dirty="0"/>
          </a:p>
          <a:p>
            <a:r>
              <a:rPr lang="en-US" dirty="0"/>
              <a:t>Verify a certificate</a:t>
            </a:r>
          </a:p>
          <a:p>
            <a:pPr lvl="1"/>
            <a:r>
              <a:rPr lang="en-US" dirty="0" err="1"/>
              <a:t>openssl</a:t>
            </a:r>
            <a:r>
              <a:rPr lang="en-US" dirty="0"/>
              <a:t> verify </a:t>
            </a:r>
            <a:r>
              <a:rPr lang="en-US" dirty="0" err="1"/>
              <a:t>mycert.crt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74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escrowing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Keys are </a:t>
            </a:r>
            <a:r>
              <a:rPr lang="en-US" dirty="0"/>
              <a:t>held in escrow so that, under certain circumstances, an authorized </a:t>
            </a:r>
            <a:r>
              <a:rPr lang="en-US" dirty="0" smtClean="0"/>
              <a:t>third party </a:t>
            </a:r>
            <a:r>
              <a:rPr lang="en-US" dirty="0"/>
              <a:t>may gain access to those </a:t>
            </a:r>
            <a:r>
              <a:rPr lang="en-US" dirty="0" smtClean="0"/>
              <a:t>keys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r>
              <a:rPr lang="en-US" dirty="0" smtClean="0"/>
              <a:t>A company can provide two key pairs and certificates to each of is employees</a:t>
            </a:r>
          </a:p>
          <a:p>
            <a:pPr lvl="1"/>
            <a:r>
              <a:rPr lang="en-US" dirty="0" smtClean="0"/>
              <a:t>One for signing | One for encrypting</a:t>
            </a:r>
          </a:p>
          <a:p>
            <a:r>
              <a:rPr lang="en-US" dirty="0" smtClean="0"/>
              <a:t>CA escrows a copy of the private encryption key</a:t>
            </a:r>
          </a:p>
          <a:p>
            <a:r>
              <a:rPr lang="en-US" dirty="0" smtClean="0"/>
              <a:t>Only employees can sign, but company can decrypt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90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Verifying a certificate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Verify the </a:t>
            </a:r>
            <a:r>
              <a:rPr lang="en-US" b="1" dirty="0"/>
              <a:t>certification path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Performed locally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Delegated to a server: SCVP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Server-based Certificate Validation </a:t>
            </a:r>
            <a:r>
              <a:rPr lang="en-US" dirty="0" smtClean="0"/>
              <a:t>Protocol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 startAt="2"/>
            </a:pPr>
            <a:r>
              <a:rPr lang="en-US" dirty="0" smtClean="0"/>
              <a:t>Verify </a:t>
            </a:r>
            <a:r>
              <a:rPr lang="en-US" dirty="0"/>
              <a:t>the </a:t>
            </a:r>
            <a:r>
              <a:rPr lang="en-US" b="1" dirty="0"/>
              <a:t>validity period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 startAt="2"/>
            </a:pPr>
            <a:r>
              <a:rPr lang="en-US" dirty="0"/>
              <a:t>Verify that the certificate is </a:t>
            </a:r>
            <a:r>
              <a:rPr lang="en-US" b="1" dirty="0"/>
              <a:t>not revoked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Performed locally: CRL (certificate revocation lists)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Delegated to a server: OCSP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Online Certificate Status </a:t>
            </a:r>
            <a:r>
              <a:rPr lang="en-US" dirty="0" smtClean="0"/>
              <a:t>Protocol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Supported by all major browsers (enabled by default in Firefox and Safari)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0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Certificates</a:t>
            </a:r>
            <a:endParaRPr lang="en-US" dirty="0" smtClean="0">
              <a:solidFill>
                <a:schemeClr val="accent5"/>
              </a:solidFill>
            </a:endParaRPr>
          </a:p>
          <a:p>
            <a:pPr lvl="1"/>
            <a:r>
              <a:rPr lang="en-US" dirty="0" smtClean="0"/>
              <a:t>Working with certificates</a:t>
            </a:r>
          </a:p>
          <a:p>
            <a:r>
              <a:rPr lang="en-US" dirty="0" smtClean="0"/>
              <a:t>VPN</a:t>
            </a:r>
            <a:endParaRPr lang="en-US" dirty="0" smtClean="0"/>
          </a:p>
          <a:p>
            <a:r>
              <a:rPr lang="en-US" dirty="0" err="1" smtClean="0"/>
              <a:t>IPsec</a:t>
            </a:r>
            <a:endParaRPr lang="en-US" dirty="0" smtClean="0"/>
          </a:p>
          <a:p>
            <a:pPr lvl="1"/>
            <a:r>
              <a:rPr lang="en-US" dirty="0"/>
              <a:t>Security Association (SA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Authentication Header (AH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Encapsulated Security Payload (ESP)</a:t>
            </a:r>
            <a:endParaRPr lang="en-US" dirty="0" smtClean="0"/>
          </a:p>
          <a:p>
            <a:pPr lvl="1"/>
            <a:r>
              <a:rPr lang="en-US" dirty="0" smtClean="0"/>
              <a:t>Transport </a:t>
            </a:r>
            <a:r>
              <a:rPr lang="en-US" dirty="0"/>
              <a:t>and Tunnel </a:t>
            </a:r>
            <a:r>
              <a:rPr lang="en-US" dirty="0" smtClean="0"/>
              <a:t>Modes</a:t>
            </a:r>
          </a:p>
          <a:p>
            <a:pPr lvl="1"/>
            <a:r>
              <a:rPr lang="en-US" dirty="0"/>
              <a:t>Internet Key Exchange (IKE)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/>
              <a:t>8</a:t>
            </a:r>
            <a:endParaRPr lang="en-US" dirty="0"/>
          </a:p>
        </p:txBody>
      </p:sp>
      <p:grpSp>
        <p:nvGrpSpPr>
          <p:cNvPr id="9" name="Group 6"/>
          <p:cNvGrpSpPr/>
          <p:nvPr/>
        </p:nvGrpSpPr>
        <p:grpSpPr>
          <a:xfrm>
            <a:off x="3256485" y="1981200"/>
            <a:ext cx="695325" cy="419100"/>
            <a:chOff x="6143624" y="2514600"/>
            <a:chExt cx="695325" cy="419100"/>
          </a:xfrm>
        </p:grpSpPr>
        <p:sp>
          <p:nvSpPr>
            <p:cNvPr id="10" name="Right Arrow 9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chemeClr val="accent5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15838" y="2611083"/>
              <a:ext cx="4915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Tahoma"/>
                  <a:cs typeface="Tahoma"/>
                </a:rPr>
                <a:t>NEXT</a:t>
              </a:r>
              <a:endParaRPr lang="en-US" sz="1000" dirty="0">
                <a:latin typeface="Tahoma"/>
                <a:cs typeface="Tahoma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9356-BDAD-D446-A147-EB1C34A4A2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36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Virtual Private Network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 descr="vp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356" y="512779"/>
            <a:ext cx="1709653" cy="156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85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Private Network (VPN)</a:t>
            </a:r>
            <a:endParaRPr lang="en-US" dirty="0"/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Goal: </a:t>
            </a:r>
            <a:r>
              <a:rPr lang="en-US" dirty="0" smtClean="0">
                <a:solidFill>
                  <a:schemeClr val="accent2"/>
                </a:solidFill>
              </a:rPr>
              <a:t>extend </a:t>
            </a:r>
            <a:r>
              <a:rPr lang="en-US" dirty="0">
                <a:solidFill>
                  <a:schemeClr val="accent2"/>
                </a:solidFill>
              </a:rPr>
              <a:t>a private network</a:t>
            </a:r>
            <a:r>
              <a:rPr lang="en-US" dirty="0"/>
              <a:t> across a public </a:t>
            </a:r>
            <a:r>
              <a:rPr lang="en-US" dirty="0" smtClean="0"/>
              <a:t>network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Scenarios:</a:t>
            </a:r>
            <a:endParaRPr lang="en-US" dirty="0"/>
          </a:p>
          <a:p>
            <a:pPr lvl="1"/>
            <a:r>
              <a:rPr lang="en-US" dirty="0"/>
              <a:t>Interconnection of </a:t>
            </a:r>
            <a:r>
              <a:rPr lang="en-US" dirty="0" smtClean="0">
                <a:solidFill>
                  <a:schemeClr val="accent2"/>
                </a:solidFill>
              </a:rPr>
              <a:t>remote </a:t>
            </a:r>
            <a:r>
              <a:rPr lang="en-US" dirty="0">
                <a:solidFill>
                  <a:schemeClr val="accent2"/>
                </a:solidFill>
              </a:rPr>
              <a:t>sites</a:t>
            </a:r>
            <a:r>
              <a:rPr lang="en-US" dirty="0"/>
              <a:t> through the </a:t>
            </a:r>
            <a:r>
              <a:rPr lang="en-US" dirty="0" smtClean="0"/>
              <a:t>Internet</a:t>
            </a:r>
            <a:endParaRPr lang="en-US" dirty="0"/>
          </a:p>
          <a:p>
            <a:pPr lvl="1"/>
            <a:r>
              <a:rPr lang="en-US" dirty="0"/>
              <a:t>Access to </a:t>
            </a:r>
            <a:r>
              <a:rPr lang="en-US" dirty="0" smtClean="0"/>
              <a:t>a company’s network </a:t>
            </a:r>
            <a:r>
              <a:rPr lang="en-US" dirty="0"/>
              <a:t>from a </a:t>
            </a:r>
            <a:r>
              <a:rPr lang="en-US" dirty="0">
                <a:solidFill>
                  <a:schemeClr val="accent2"/>
                </a:solidFill>
              </a:rPr>
              <a:t>laptop</a:t>
            </a:r>
            <a:r>
              <a:rPr lang="en-US" dirty="0"/>
              <a:t> connected to </a:t>
            </a:r>
            <a:r>
              <a:rPr lang="en-US" dirty="0" smtClean="0"/>
              <a:t>Internet</a:t>
            </a:r>
            <a:endParaRPr lang="en-US" dirty="0"/>
          </a:p>
          <a:p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VPN Illustration</a:t>
            </a:r>
            <a:endParaRPr lang="en-US" dirty="0"/>
          </a:p>
        </p:txBody>
      </p:sp>
      <p:pic>
        <p:nvPicPr>
          <p:cNvPr id="660483" name="Picture 3" descr="vpn-architecture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8" y="1970088"/>
            <a:ext cx="54864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51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VPN basics</a:t>
            </a:r>
            <a:endParaRPr lang="en-US" dirty="0"/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VPN software on </a:t>
            </a:r>
            <a:r>
              <a:rPr lang="en-US" dirty="0">
                <a:solidFill>
                  <a:schemeClr val="accent2"/>
                </a:solidFill>
              </a:rPr>
              <a:t>routers</a:t>
            </a:r>
            <a:r>
              <a:rPr lang="en-US" dirty="0"/>
              <a:t> or </a:t>
            </a:r>
            <a:r>
              <a:rPr lang="en-US" dirty="0">
                <a:solidFill>
                  <a:schemeClr val="accent2"/>
                </a:solidFill>
              </a:rPr>
              <a:t>PCs</a:t>
            </a:r>
            <a:r>
              <a:rPr lang="en-US" dirty="0"/>
              <a:t> (</a:t>
            </a:r>
            <a:r>
              <a:rPr lang="en-US" dirty="0" smtClean="0"/>
              <a:t>e.g</a:t>
            </a:r>
            <a:r>
              <a:rPr lang="en-US" dirty="0"/>
              <a:t>. laptop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Packet </a:t>
            </a:r>
            <a:r>
              <a:rPr lang="en-US" dirty="0">
                <a:solidFill>
                  <a:schemeClr val="accent2"/>
                </a:solidFill>
              </a:rPr>
              <a:t>encapsulation</a:t>
            </a:r>
            <a:r>
              <a:rPr lang="en-US" dirty="0"/>
              <a:t> </a:t>
            </a:r>
            <a:r>
              <a:rPr lang="en-US" dirty="0" smtClean="0"/>
              <a:t>across </a:t>
            </a:r>
            <a:r>
              <a:rPr lang="en-US" dirty="0"/>
              <a:t>the </a:t>
            </a:r>
            <a:r>
              <a:rPr lang="en-US" dirty="0" smtClean="0"/>
              <a:t>Internet</a:t>
            </a:r>
            <a:endParaRPr lang="en-US" dirty="0"/>
          </a:p>
          <a:p>
            <a:endParaRPr lang="en-US" dirty="0"/>
          </a:p>
          <a:p>
            <a:r>
              <a:rPr lang="en-US" dirty="0"/>
              <a:t>Encryption of data to guarantee </a:t>
            </a:r>
            <a:r>
              <a:rPr lang="en-US" dirty="0" smtClean="0">
                <a:solidFill>
                  <a:schemeClr val="accent2"/>
                </a:solidFill>
              </a:rPr>
              <a:t>confidentiality</a:t>
            </a:r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73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</a:t>
            </a:r>
            <a:r>
              <a:rPr lang="en-US" dirty="0" smtClean="0"/>
              <a:t>VPN Protocols</a:t>
            </a:r>
            <a:endParaRPr lang="en-US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Point </a:t>
            </a:r>
            <a:r>
              <a:rPr lang="en-US" dirty="0"/>
              <a:t>to Point Tunneling </a:t>
            </a:r>
            <a:r>
              <a:rPr lang="en-US" dirty="0" smtClean="0"/>
              <a:t>Protocol (PPTP)</a:t>
            </a:r>
          </a:p>
          <a:p>
            <a:pPr lvl="1"/>
            <a:r>
              <a:rPr lang="en-US" dirty="0" smtClean="0"/>
              <a:t>Microsoft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Layer </a:t>
            </a:r>
            <a:r>
              <a:rPr lang="en-US" dirty="0"/>
              <a:t>2 Tunneling </a:t>
            </a:r>
            <a:r>
              <a:rPr lang="en-US" dirty="0" smtClean="0"/>
              <a:t>Protocol (L2TP)</a:t>
            </a:r>
          </a:p>
          <a:p>
            <a:pPr lvl="1"/>
            <a:r>
              <a:rPr lang="en-US" dirty="0" smtClean="0"/>
              <a:t>IETF</a:t>
            </a:r>
            <a:endParaRPr lang="en-US" dirty="0"/>
          </a:p>
          <a:p>
            <a:pPr lvl="1"/>
            <a:r>
              <a:rPr lang="en-US" dirty="0"/>
              <a:t>Result of merging </a:t>
            </a:r>
            <a:r>
              <a:rPr lang="en-US" dirty="0" smtClean="0"/>
              <a:t>Cisco’s Layer </a:t>
            </a:r>
            <a:r>
              <a:rPr lang="en-US" dirty="0"/>
              <a:t>2 </a:t>
            </a:r>
            <a:r>
              <a:rPr lang="en-US" dirty="0" smtClean="0"/>
              <a:t>Forwarding (L2F) </a:t>
            </a:r>
            <a:r>
              <a:rPr lang="en-US" dirty="0"/>
              <a:t>protocol and </a:t>
            </a:r>
            <a:r>
              <a:rPr lang="en-US" dirty="0" smtClean="0"/>
              <a:t>Microsoft’s </a:t>
            </a:r>
            <a:r>
              <a:rPr lang="en-US" dirty="0"/>
              <a:t>PPTP </a:t>
            </a:r>
            <a:r>
              <a:rPr lang="en-US" dirty="0" smtClean="0"/>
              <a:t>protocol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IP Security (</a:t>
            </a:r>
            <a:r>
              <a:rPr lang="en-US" dirty="0" err="1" smtClean="0">
                <a:solidFill>
                  <a:schemeClr val="accent2"/>
                </a:solidFill>
              </a:rPr>
              <a:t>IPsec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IETF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87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IPsec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IP Security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2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IPsec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Open standard </a:t>
            </a:r>
            <a:r>
              <a:rPr lang="en-US" dirty="0"/>
              <a:t>developed by the </a:t>
            </a:r>
            <a:r>
              <a:rPr lang="en-US" dirty="0" smtClean="0"/>
              <a:t>IETF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Public </a:t>
            </a:r>
            <a:r>
              <a:rPr lang="en-US" dirty="0"/>
              <a:t>algorithms for confidentiality, authentication, </a:t>
            </a:r>
            <a:r>
              <a:rPr lang="en-US" dirty="0" smtClean="0"/>
              <a:t>integrity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Authentication Headers (AH)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Provide </a:t>
            </a:r>
            <a:r>
              <a:rPr lang="en-US" dirty="0">
                <a:solidFill>
                  <a:schemeClr val="accent2"/>
                </a:solidFill>
              </a:rPr>
              <a:t>connectionless </a:t>
            </a:r>
            <a:r>
              <a:rPr lang="en-US" b="1" dirty="0">
                <a:solidFill>
                  <a:schemeClr val="accent2"/>
                </a:solidFill>
              </a:rPr>
              <a:t>integrity</a:t>
            </a:r>
            <a:r>
              <a:rPr lang="en-US" dirty="0">
                <a:solidFill>
                  <a:schemeClr val="accent2"/>
                </a:solidFill>
              </a:rPr>
              <a:t> and </a:t>
            </a:r>
            <a:r>
              <a:rPr lang="en-US" dirty="0" smtClean="0">
                <a:solidFill>
                  <a:schemeClr val="accent2"/>
                </a:solidFill>
              </a:rPr>
              <a:t>origin </a:t>
            </a:r>
            <a:r>
              <a:rPr lang="en-US" b="1" dirty="0">
                <a:solidFill>
                  <a:schemeClr val="accent2"/>
                </a:solidFill>
              </a:rPr>
              <a:t>authentication</a:t>
            </a:r>
            <a:r>
              <a:rPr lang="en-US" dirty="0">
                <a:solidFill>
                  <a:schemeClr val="accent2"/>
                </a:solidFill>
              </a:rPr>
              <a:t> for IP </a:t>
            </a:r>
            <a:r>
              <a:rPr lang="en-US" dirty="0" smtClean="0">
                <a:solidFill>
                  <a:schemeClr val="accent2"/>
                </a:solidFill>
              </a:rPr>
              <a:t>packets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2"/>
                </a:solidFill>
              </a:rPr>
              <a:t>Encapsulating Security Payloads (ESP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Provide </a:t>
            </a:r>
            <a:r>
              <a:rPr lang="en-US" b="1" dirty="0">
                <a:solidFill>
                  <a:schemeClr val="accent2"/>
                </a:solidFill>
              </a:rPr>
              <a:t>confidentiality</a:t>
            </a:r>
            <a:r>
              <a:rPr lang="en-US" dirty="0">
                <a:solidFill>
                  <a:schemeClr val="accent2"/>
                </a:solidFill>
              </a:rPr>
              <a:t>, data-origin </a:t>
            </a:r>
            <a:r>
              <a:rPr lang="en-US" b="1" dirty="0">
                <a:solidFill>
                  <a:schemeClr val="accent2"/>
                </a:solidFill>
              </a:rPr>
              <a:t>authentication</a:t>
            </a:r>
            <a:r>
              <a:rPr lang="en-US" dirty="0">
                <a:solidFill>
                  <a:schemeClr val="accent2"/>
                </a:solidFill>
              </a:rPr>
              <a:t>, connectionless </a:t>
            </a:r>
            <a:r>
              <a:rPr lang="en-US" b="1" dirty="0">
                <a:solidFill>
                  <a:schemeClr val="accent2"/>
                </a:solidFill>
              </a:rPr>
              <a:t>integrity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2"/>
                </a:solidFill>
              </a:rPr>
              <a:t>Security Associations (SA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Provide algorithms </a:t>
            </a:r>
            <a:r>
              <a:rPr lang="en-US" dirty="0">
                <a:solidFill>
                  <a:schemeClr val="accent2"/>
                </a:solidFill>
              </a:rPr>
              <a:t>and </a:t>
            </a:r>
            <a:r>
              <a:rPr lang="en-US" dirty="0" smtClean="0">
                <a:solidFill>
                  <a:schemeClr val="accent2"/>
                </a:solidFill>
              </a:rPr>
              <a:t>parameters </a:t>
            </a:r>
            <a:r>
              <a:rPr lang="en-US" dirty="0">
                <a:solidFill>
                  <a:schemeClr val="accent2"/>
                </a:solidFill>
              </a:rPr>
              <a:t>necessary to AH and/or ESP </a:t>
            </a:r>
            <a:r>
              <a:rPr lang="en-US" dirty="0" smtClean="0">
                <a:solidFill>
                  <a:schemeClr val="accent2"/>
                </a:solidFill>
              </a:rPr>
              <a:t>operations</a:t>
            </a:r>
            <a:endParaRPr lang="en-US" dirty="0">
              <a:solidFill>
                <a:schemeClr val="accent2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Internet </a:t>
            </a:r>
            <a:r>
              <a:rPr lang="en-US" dirty="0">
                <a:solidFill>
                  <a:schemeClr val="accent2"/>
                </a:solidFill>
              </a:rPr>
              <a:t>Key Exchange (IKE)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Key </a:t>
            </a:r>
            <a:r>
              <a:rPr lang="en-US" dirty="0">
                <a:solidFill>
                  <a:schemeClr val="accent2"/>
                </a:solidFill>
              </a:rPr>
              <a:t>exchange </a:t>
            </a:r>
            <a:r>
              <a:rPr lang="en-US" dirty="0" smtClean="0">
                <a:solidFill>
                  <a:schemeClr val="accent2"/>
                </a:solidFill>
              </a:rPr>
              <a:t>protocol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2"/>
                </a:solidFill>
              </a:rPr>
              <a:t>Two operation modes: </a:t>
            </a:r>
            <a:r>
              <a:rPr lang="en-US" b="1" dirty="0">
                <a:solidFill>
                  <a:schemeClr val="accent2"/>
                </a:solidFill>
              </a:rPr>
              <a:t>tunnel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b="1" dirty="0" smtClean="0">
                <a:solidFill>
                  <a:schemeClr val="accent2"/>
                </a:solidFill>
              </a:rPr>
              <a:t>transport</a:t>
            </a:r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76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</a:t>
            </a:r>
            <a:r>
              <a:rPr lang="en-US" dirty="0" smtClean="0"/>
              <a:t>Association </a:t>
            </a:r>
            <a:r>
              <a:rPr lang="en-US" dirty="0"/>
              <a:t>(SA)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End hosts willing to exchange packets securely must first establish a </a:t>
            </a:r>
            <a:r>
              <a:rPr lang="en-US" dirty="0">
                <a:solidFill>
                  <a:schemeClr val="accent2"/>
                </a:solidFill>
              </a:rPr>
              <a:t>Security Association</a:t>
            </a:r>
            <a:r>
              <a:rPr lang="en-US" dirty="0"/>
              <a:t> (SA)</a:t>
            </a:r>
          </a:p>
          <a:p>
            <a:r>
              <a:rPr lang="en-US" dirty="0" smtClean="0"/>
              <a:t>A </a:t>
            </a:r>
            <a:r>
              <a:rPr lang="en-US" dirty="0"/>
              <a:t>SA is simply the bundle of algorithms and </a:t>
            </a:r>
            <a:r>
              <a:rPr lang="en-US" dirty="0" smtClean="0"/>
              <a:t>parameters that </a:t>
            </a:r>
            <a:r>
              <a:rPr lang="en-US" dirty="0"/>
              <a:t>is being used to encrypt and authenticate a particular flow in one </a:t>
            </a:r>
            <a:r>
              <a:rPr lang="en-US" dirty="0" smtClean="0"/>
              <a:t>direction</a:t>
            </a:r>
          </a:p>
          <a:p>
            <a:r>
              <a:rPr lang="en-US" dirty="0" smtClean="0"/>
              <a:t>SA memorizes algorithms, keys, validity periods, sequence numbers and peer’s identity</a:t>
            </a:r>
          </a:p>
          <a:p>
            <a:r>
              <a:rPr lang="en-US" dirty="0"/>
              <a:t>In normal bi-directional traffic (like TCP), </a:t>
            </a:r>
            <a:r>
              <a:rPr lang="en-US" dirty="0" smtClean="0"/>
              <a:t>flows </a:t>
            </a:r>
            <a:r>
              <a:rPr lang="en-US" dirty="0"/>
              <a:t>are secured by a pair of </a:t>
            </a:r>
            <a:r>
              <a:rPr lang="en-US" dirty="0" smtClean="0"/>
              <a:t>SAs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73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Association (SA)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SAs are identified by a Security Parameter Index (SPI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source indicates the SPI on all packets that it </a:t>
            </a:r>
            <a:r>
              <a:rPr lang="en-US" dirty="0" smtClean="0"/>
              <a:t>sends</a:t>
            </a:r>
            <a:endParaRPr lang="en-US" dirty="0"/>
          </a:p>
          <a:p>
            <a:pPr lvl="1"/>
            <a:r>
              <a:rPr lang="en-US" dirty="0"/>
              <a:t>The destination uses the SPI to find </a:t>
            </a:r>
            <a:r>
              <a:rPr lang="en-US" dirty="0" smtClean="0"/>
              <a:t>the corresponding SA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source decides which packets must be processed with which </a:t>
            </a:r>
            <a:r>
              <a:rPr lang="en-US" dirty="0" smtClean="0"/>
              <a:t>SA</a:t>
            </a:r>
            <a:endParaRPr lang="en-US" dirty="0"/>
          </a:p>
          <a:p>
            <a:r>
              <a:rPr lang="en-US" dirty="0" smtClean="0"/>
              <a:t>One </a:t>
            </a:r>
            <a:r>
              <a:rPr lang="en-US" dirty="0"/>
              <a:t>SA per destination, per protocol (AH or ESP), per </a:t>
            </a:r>
            <a:r>
              <a:rPr lang="en-US" dirty="0" smtClean="0"/>
              <a:t>flow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54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Header (AH)</a:t>
            </a:r>
          </a:p>
        </p:txBody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addition of an authentication header allows verifying the </a:t>
            </a:r>
            <a:r>
              <a:rPr lang="en-US" dirty="0" smtClean="0"/>
              <a:t>packet’s </a:t>
            </a:r>
            <a:r>
              <a:rPr lang="en-US" b="1" dirty="0" smtClean="0"/>
              <a:t>authenticity</a:t>
            </a:r>
            <a:r>
              <a:rPr lang="en-US" dirty="0" smtClean="0"/>
              <a:t> and </a:t>
            </a:r>
            <a:r>
              <a:rPr lang="en-US" b="1" dirty="0" smtClean="0"/>
              <a:t>integrity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93252" name="Picture 4" descr="figure-a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276600"/>
            <a:ext cx="41148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3253" name="AutoShape 5"/>
          <p:cNvSpPr>
            <a:spLocks/>
          </p:cNvSpPr>
          <p:nvPr/>
        </p:nvSpPr>
        <p:spPr bwMode="auto">
          <a:xfrm rot="5400000">
            <a:off x="4343400" y="1905000"/>
            <a:ext cx="304800" cy="4114800"/>
          </a:xfrm>
          <a:prstGeom prst="rightBrace">
            <a:avLst>
              <a:gd name="adj1" fmla="val 112500"/>
              <a:gd name="adj2" fmla="val 4996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3254" name="Text Box 6"/>
          <p:cNvSpPr txBox="1">
            <a:spLocks noChangeArrowheads="1"/>
          </p:cNvSpPr>
          <p:nvPr/>
        </p:nvSpPr>
        <p:spPr bwMode="auto">
          <a:xfrm>
            <a:off x="4191000" y="4191000"/>
            <a:ext cx="1905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ahoma"/>
                <a:cs typeface="Tahoma"/>
              </a:rPr>
              <a:t>authentication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44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 descr="certifica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523875"/>
            <a:ext cx="3044825" cy="304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379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Header (AH)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01706" y="3747840"/>
            <a:ext cx="8727141" cy="267574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Next </a:t>
            </a:r>
            <a:r>
              <a:rPr lang="en-US" dirty="0" smtClean="0"/>
              <a:t>Header: Specifies </a:t>
            </a:r>
            <a:r>
              <a:rPr lang="en-US" dirty="0"/>
              <a:t>the encapsulated protocol (ICMP, TCP, UDP,…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Length: Size </a:t>
            </a:r>
            <a:r>
              <a:rPr lang="en-US" dirty="0"/>
              <a:t>of this Authentication Header in 32-bit units, minus 2 (i.e., - 64 bits)</a:t>
            </a:r>
          </a:p>
          <a:p>
            <a:pPr>
              <a:lnSpc>
                <a:spcPct val="110000"/>
              </a:lnSpc>
            </a:pPr>
            <a:r>
              <a:rPr lang="en-US" dirty="0"/>
              <a:t>Security Parameters Index: Contains a pseudo random value used to identify the security association for this datagram.</a:t>
            </a:r>
          </a:p>
          <a:p>
            <a:pPr>
              <a:lnSpc>
                <a:spcPct val="110000"/>
              </a:lnSpc>
            </a:pPr>
            <a:r>
              <a:rPr lang="en-US" dirty="0"/>
              <a:t>Sequence Number: Monotonically increasing number to avoid replay-attacks.</a:t>
            </a:r>
          </a:p>
          <a:p>
            <a:pPr>
              <a:lnSpc>
                <a:spcPct val="110000"/>
              </a:lnSpc>
            </a:pPr>
            <a:r>
              <a:rPr lang="en-US" dirty="0"/>
              <a:t>Integrity Check Value: Contains keyed-hash </a:t>
            </a: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EEE-B91E-494C-9FE6-3847446501CB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10" name="Group 1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110428"/>
              </p:ext>
            </p:extLst>
          </p:nvPr>
        </p:nvGraphicFramePr>
        <p:xfrm>
          <a:off x="723900" y="1538040"/>
          <a:ext cx="7696201" cy="2209799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2058373"/>
                <a:gridCol w="1848929"/>
                <a:gridCol w="3788899"/>
              </a:tblGrid>
              <a:tr h="429936">
                <a:tc gridSpan="3"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0       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     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8                        16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                                    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31</a:t>
                      </a:r>
                      <a:endParaRPr lang="en-US" dirty="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93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Next Header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Length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0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527">
                <a:tc gridSpan="3"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Security Parameter Index (SPI)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 gridSpan="3"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Sequence Number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 gridSpan="3"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Integrity Check Value (ICV) (variable length)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460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Authentication Header (AH)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Authentication is calculated </a:t>
            </a:r>
            <a:r>
              <a:rPr lang="en-US" dirty="0" smtClean="0"/>
              <a:t>on: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D</a:t>
            </a:r>
            <a:r>
              <a:rPr lang="en-US" dirty="0" smtClean="0">
                <a:solidFill>
                  <a:schemeClr val="accent2"/>
                </a:solidFill>
              </a:rPr>
              <a:t>ata </a:t>
            </a:r>
            <a:r>
              <a:rPr lang="en-US" dirty="0">
                <a:solidFill>
                  <a:schemeClr val="accent2"/>
                </a:solidFill>
              </a:rPr>
              <a:t>that follow the </a:t>
            </a:r>
            <a:r>
              <a:rPr lang="en-US" dirty="0" smtClean="0">
                <a:solidFill>
                  <a:schemeClr val="accent2"/>
                </a:solidFill>
              </a:rPr>
              <a:t>AH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AH</a:t>
            </a:r>
            <a:r>
              <a:rPr lang="en-US" dirty="0" smtClean="0">
                <a:solidFill>
                  <a:schemeClr val="accent2"/>
                </a:solidFill>
              </a:rPr>
              <a:t> itself </a:t>
            </a:r>
            <a:r>
              <a:rPr lang="en-US" sz="1700" dirty="0" smtClean="0">
                <a:solidFill>
                  <a:schemeClr val="accent2"/>
                </a:solidFill>
              </a:rPr>
              <a:t>(with ICV set to zero)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Pseudo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IP </a:t>
            </a:r>
            <a:r>
              <a:rPr lang="en-US" dirty="0" smtClean="0">
                <a:solidFill>
                  <a:schemeClr val="accent2"/>
                </a:solidFill>
              </a:rPr>
              <a:t>header</a:t>
            </a:r>
            <a:endParaRPr lang="en-US" dirty="0">
              <a:solidFill>
                <a:schemeClr val="accent2"/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dirty="0"/>
              <a:t>Source, destination, protocol, length, version, etc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The algorithm to be used to generate the authentication data is negotiated when the SA is </a:t>
            </a:r>
            <a:r>
              <a:rPr lang="en-US" dirty="0" smtClean="0"/>
              <a:t>created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Two algorithms </a:t>
            </a:r>
            <a:r>
              <a:rPr lang="en-US" dirty="0">
                <a:solidFill>
                  <a:schemeClr val="accent2"/>
                </a:solidFill>
              </a:rPr>
              <a:t>must</a:t>
            </a:r>
            <a:r>
              <a:rPr lang="en-US" dirty="0"/>
              <a:t> be available: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HMAC-SHA-</a:t>
            </a:r>
            <a:r>
              <a:rPr lang="en-US" sz="2000" dirty="0" smtClean="0"/>
              <a:t>96</a:t>
            </a:r>
            <a:endParaRPr lang="en-US" sz="2000" dirty="0"/>
          </a:p>
          <a:p>
            <a:pPr lvl="1">
              <a:lnSpc>
                <a:spcPct val="110000"/>
              </a:lnSpc>
            </a:pPr>
            <a:r>
              <a:rPr lang="en-US" sz="2000" dirty="0"/>
              <a:t>HMAC-MD5-</a:t>
            </a:r>
            <a:r>
              <a:rPr lang="en-US" sz="2000" dirty="0" smtClean="0"/>
              <a:t>96</a:t>
            </a: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08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HMAC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widely used MAC on the Internet</a:t>
            </a:r>
          </a:p>
          <a:p>
            <a:pPr lvl="1"/>
            <a:r>
              <a:rPr lang="en-US" dirty="0" smtClean="0"/>
              <a:t>Proposed by </a:t>
            </a:r>
            <a:r>
              <a:rPr lang="en-US" dirty="0" err="1" smtClean="0"/>
              <a:t>Bellare</a:t>
            </a:r>
            <a:r>
              <a:rPr lang="en-US" dirty="0" smtClean="0"/>
              <a:t>, Canetti</a:t>
            </a:r>
            <a:r>
              <a:rPr lang="en-US" dirty="0"/>
              <a:t>, </a:t>
            </a:r>
            <a:r>
              <a:rPr lang="en-US" dirty="0" err="1"/>
              <a:t>Krawczyk</a:t>
            </a:r>
            <a:r>
              <a:rPr lang="en-US" dirty="0"/>
              <a:t> </a:t>
            </a:r>
            <a:r>
              <a:rPr lang="en-US" dirty="0" smtClean="0"/>
              <a:t> in 1996</a:t>
            </a:r>
          </a:p>
          <a:p>
            <a:pPr lvl="1"/>
            <a:r>
              <a:rPr lang="en-US" dirty="0" smtClean="0"/>
              <a:t>Provably secure</a:t>
            </a:r>
          </a:p>
          <a:p>
            <a:pPr lvl="1"/>
            <a:r>
              <a:rPr lang="en-US" dirty="0" smtClean="0"/>
              <a:t>Standards: FIPS 198-1, RFC 2104, ISO 9797-2</a:t>
            </a:r>
          </a:p>
          <a:p>
            <a:r>
              <a:rPr lang="en-US" dirty="0" smtClean="0"/>
              <a:t>Builds a MAC out of a hash function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Examples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HMAC-SHA256: H = SHA256     ;     output is 256 bits</a:t>
            </a:r>
          </a:p>
          <a:p>
            <a:pPr lvl="2"/>
            <a:r>
              <a:rPr lang="en-US" dirty="0" smtClean="0"/>
              <a:t>HMAC-SHA1-96: H = SHA1       ;     output truncated to 96 bits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1706" y="3905703"/>
            <a:ext cx="8727141" cy="803491"/>
          </a:xfrm>
          <a:prstGeom prst="rect">
            <a:avLst/>
          </a:prstGeom>
          <a:solidFill>
            <a:srgbClr val="CCFF99"/>
          </a:solidFill>
          <a:ln>
            <a:solidFill>
              <a:schemeClr val="accent2"/>
            </a:solidFill>
          </a:ln>
        </p:spPr>
        <p:txBody>
          <a:bodyPr wrap="square" bIns="140400" anchor="ctr">
            <a:spAutoFit/>
          </a:bodyPr>
          <a:lstStyle/>
          <a:p>
            <a:r>
              <a:rPr lang="es-ES_tradnl" sz="2800" dirty="0">
                <a:latin typeface="Tahoma"/>
                <a:cs typeface="Tahoma"/>
              </a:rPr>
              <a:t>HMAC</a:t>
            </a:r>
            <a:r>
              <a:rPr lang="es-ES_tradnl" sz="2800" dirty="0" smtClean="0">
                <a:latin typeface="Tahoma"/>
                <a:cs typeface="Tahoma"/>
              </a:rPr>
              <a:t>: </a:t>
            </a:r>
            <a:r>
              <a:rPr lang="es-ES_tradnl" sz="2800" dirty="0" smtClean="0">
                <a:latin typeface="Cambria Math"/>
                <a:cs typeface="Cambria Math"/>
              </a:rPr>
              <a:t> </a:t>
            </a:r>
            <a:r>
              <a:rPr lang="es-ES_tradnl" sz="2800" i="1" dirty="0" smtClean="0">
                <a:latin typeface="Cambria Math"/>
                <a:cs typeface="Cambria Math"/>
              </a:rPr>
              <a:t>S</a:t>
            </a:r>
            <a:r>
              <a:rPr lang="es-ES_tradnl" sz="2800" dirty="0" smtClean="0">
                <a:latin typeface="Cambria Math"/>
                <a:cs typeface="Cambria Math"/>
              </a:rPr>
              <a:t>(</a:t>
            </a:r>
            <a:r>
              <a:rPr lang="es-ES_tradnl" sz="2800" i="1" dirty="0" smtClean="0">
                <a:latin typeface="Cambria Math"/>
                <a:cs typeface="Cambria Math"/>
              </a:rPr>
              <a:t>k</a:t>
            </a:r>
            <a:r>
              <a:rPr lang="es-ES_tradnl" sz="2800" dirty="0">
                <a:latin typeface="Cambria Math"/>
                <a:cs typeface="Cambria Math"/>
              </a:rPr>
              <a:t>, </a:t>
            </a:r>
            <a:r>
              <a:rPr lang="es-ES_tradnl" sz="2800" i="1" dirty="0" smtClean="0">
                <a:latin typeface="Cambria Math"/>
                <a:cs typeface="Cambria Math"/>
              </a:rPr>
              <a:t>m</a:t>
            </a:r>
            <a:r>
              <a:rPr lang="es-ES_tradnl" sz="2800" dirty="0" smtClean="0">
                <a:latin typeface="Cambria Math"/>
                <a:cs typeface="Cambria Math"/>
              </a:rPr>
              <a:t>) = </a:t>
            </a:r>
            <a:r>
              <a:rPr lang="es-ES_tradnl" sz="2800" i="1" dirty="0">
                <a:latin typeface="Cambria Math"/>
                <a:cs typeface="Cambria Math"/>
              </a:rPr>
              <a:t>H</a:t>
            </a:r>
            <a:r>
              <a:rPr lang="es-ES_tradnl" sz="4000" dirty="0" smtClean="0">
                <a:solidFill>
                  <a:schemeClr val="accent6">
                    <a:lumMod val="50000"/>
                  </a:schemeClr>
                </a:solidFill>
                <a:latin typeface="Cambria Math"/>
                <a:cs typeface="Cambria Math"/>
              </a:rPr>
              <a:t>(</a:t>
            </a:r>
            <a:r>
              <a:rPr lang="es-ES_tradnl" sz="2800" dirty="0" smtClean="0">
                <a:latin typeface="Cambria Math"/>
                <a:cs typeface="Cambria Math"/>
              </a:rPr>
              <a:t> </a:t>
            </a:r>
            <a:r>
              <a:rPr lang="es-ES_tradnl" sz="2800" i="1" dirty="0" err="1">
                <a:latin typeface="Cambria Math"/>
                <a:cs typeface="Cambria Math"/>
              </a:rPr>
              <a:t>k</a:t>
            </a:r>
            <a:r>
              <a:rPr lang="es-ES_tradnl" sz="2800" dirty="0" err="1">
                <a:latin typeface="Cambria Math"/>
                <a:cs typeface="Cambria Math"/>
              </a:rPr>
              <a:t>opad</a:t>
            </a:r>
            <a:r>
              <a:rPr lang="es-ES_tradnl" sz="2800" dirty="0">
                <a:latin typeface="Cambria Math"/>
                <a:cs typeface="Cambria Math"/>
              </a:rPr>
              <a:t> </a:t>
            </a:r>
            <a:r>
              <a:rPr lang="es-ES_tradnl" sz="2800" dirty="0" smtClean="0">
                <a:latin typeface="Cambria Math"/>
                <a:cs typeface="Cambria Math"/>
              </a:rPr>
              <a:t> ||  </a:t>
            </a:r>
            <a:r>
              <a:rPr lang="es-ES_tradnl" sz="2800" b="1" i="1" dirty="0">
                <a:latin typeface="Cambria Math"/>
                <a:cs typeface="Cambria Math"/>
              </a:rPr>
              <a:t>H</a:t>
            </a:r>
            <a:r>
              <a:rPr lang="es-ES_tradnl" sz="2800" b="1" dirty="0">
                <a:solidFill>
                  <a:srgbClr val="800000"/>
                </a:solidFill>
                <a:latin typeface="Cambria Math"/>
                <a:cs typeface="Cambria Math"/>
              </a:rPr>
              <a:t>(</a:t>
            </a:r>
            <a:r>
              <a:rPr lang="es-ES_tradnl" sz="2800" b="1" dirty="0">
                <a:latin typeface="Cambria Math"/>
                <a:cs typeface="Cambria Math"/>
              </a:rPr>
              <a:t> </a:t>
            </a:r>
            <a:r>
              <a:rPr lang="es-ES_tradnl" sz="2800" b="1" i="1" dirty="0" err="1">
                <a:latin typeface="Cambria Math"/>
                <a:cs typeface="Cambria Math"/>
              </a:rPr>
              <a:t>k</a:t>
            </a:r>
            <a:r>
              <a:rPr lang="es-ES_tradnl" sz="2800" b="1" dirty="0" err="1">
                <a:latin typeface="Cambria Math"/>
                <a:cs typeface="Cambria Math"/>
              </a:rPr>
              <a:t>ipad</a:t>
            </a:r>
            <a:r>
              <a:rPr lang="es-ES_tradnl" sz="2800" b="1" dirty="0">
                <a:latin typeface="Cambria Math"/>
                <a:cs typeface="Cambria Math"/>
              </a:rPr>
              <a:t> </a:t>
            </a:r>
            <a:r>
              <a:rPr lang="es-ES_tradnl" sz="2800" b="1" dirty="0" smtClean="0">
                <a:latin typeface="Cambria Math"/>
                <a:cs typeface="Cambria Math"/>
              </a:rPr>
              <a:t>|| </a:t>
            </a:r>
            <a:r>
              <a:rPr lang="es-ES_tradnl" sz="2800" b="1" i="1" dirty="0">
                <a:latin typeface="Cambria Math"/>
                <a:cs typeface="Cambria Math"/>
              </a:rPr>
              <a:t>m</a:t>
            </a:r>
            <a:r>
              <a:rPr lang="es-ES_tradnl" sz="2800" b="1" dirty="0">
                <a:latin typeface="Cambria Math"/>
                <a:cs typeface="Cambria Math"/>
              </a:rPr>
              <a:t> </a:t>
            </a:r>
            <a:r>
              <a:rPr lang="es-ES_tradnl" sz="2800" b="1" dirty="0">
                <a:solidFill>
                  <a:srgbClr val="800000"/>
                </a:solidFill>
                <a:latin typeface="Cambria Math"/>
                <a:cs typeface="Cambria Math"/>
              </a:rPr>
              <a:t>)</a:t>
            </a:r>
            <a:r>
              <a:rPr lang="es-ES_tradnl" sz="2800" dirty="0">
                <a:latin typeface="Cambria Math"/>
                <a:cs typeface="Cambria Math"/>
              </a:rPr>
              <a:t>  </a:t>
            </a:r>
            <a:r>
              <a:rPr lang="es-ES_tradnl" sz="4000" dirty="0">
                <a:solidFill>
                  <a:schemeClr val="accent6">
                    <a:lumMod val="50000"/>
                  </a:schemeClr>
                </a:solidFill>
                <a:latin typeface="Cambria Math"/>
                <a:cs typeface="Cambria Math"/>
              </a:rPr>
              <a:t>)</a:t>
            </a:r>
            <a:endParaRPr lang="es-ES_tradnl" sz="2800" dirty="0">
              <a:solidFill>
                <a:schemeClr val="accent6">
                  <a:lumMod val="50000"/>
                </a:schemeClr>
              </a:solidFill>
              <a:latin typeface="Cambria Math"/>
              <a:cs typeface="Cambria Math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35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01706" y="484094"/>
            <a:ext cx="7986487" cy="1116106"/>
          </a:xfrm>
        </p:spPr>
        <p:txBody>
          <a:bodyPr/>
          <a:lstStyle/>
          <a:p>
            <a:r>
              <a:rPr lang="en-US" dirty="0"/>
              <a:t>Encapsulated Security </a:t>
            </a:r>
            <a:r>
              <a:rPr lang="en-US" dirty="0" smtClean="0"/>
              <a:t>Payload (</a:t>
            </a:r>
            <a:r>
              <a:rPr lang="en-US" dirty="0"/>
              <a:t>ESP)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ESP header allows packet </a:t>
            </a:r>
            <a:r>
              <a:rPr lang="en-US" dirty="0">
                <a:solidFill>
                  <a:schemeClr val="accent2"/>
                </a:solidFill>
              </a:rPr>
              <a:t>encryption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accent2"/>
                </a:solidFill>
              </a:rPr>
              <a:t>authentication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Encryption </a:t>
            </a:r>
            <a:r>
              <a:rPr lang="en-US" dirty="0"/>
              <a:t>is done only on the </a:t>
            </a:r>
            <a:r>
              <a:rPr lang="en-US" dirty="0">
                <a:solidFill>
                  <a:schemeClr val="accent2"/>
                </a:solidFill>
              </a:rPr>
              <a:t>encapsulated data </a:t>
            </a:r>
            <a:r>
              <a:rPr lang="en-US" dirty="0"/>
              <a:t>and the </a:t>
            </a:r>
            <a:r>
              <a:rPr lang="en-US" dirty="0" smtClean="0">
                <a:solidFill>
                  <a:schemeClr val="accent2"/>
                </a:solidFill>
              </a:rPr>
              <a:t>trailer</a:t>
            </a:r>
            <a:endParaRPr lang="en-US" dirty="0"/>
          </a:p>
          <a:p>
            <a:r>
              <a:rPr lang="en-US" dirty="0"/>
              <a:t>Encryption is done neither on the </a:t>
            </a:r>
            <a:r>
              <a:rPr lang="en-US" dirty="0" smtClean="0"/>
              <a:t>header’s fields</a:t>
            </a:r>
            <a:r>
              <a:rPr lang="en-US" dirty="0"/>
              <a:t>, </a:t>
            </a:r>
            <a:r>
              <a:rPr lang="en-US" dirty="0" smtClean="0"/>
              <a:t>nor </a:t>
            </a:r>
            <a:r>
              <a:rPr lang="en-US" dirty="0"/>
              <a:t>on the authentication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/>
              <a:t>Optional authentication is done on the </a:t>
            </a:r>
            <a:r>
              <a:rPr lang="en-US" dirty="0">
                <a:solidFill>
                  <a:schemeClr val="accent2"/>
                </a:solidFill>
              </a:rPr>
              <a:t>ESP header and all that follow</a:t>
            </a:r>
            <a:r>
              <a:rPr lang="en-US" dirty="0"/>
              <a:t>, but not on the IP </a:t>
            </a:r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699396" name="Picture 4" descr="figure-es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14600"/>
            <a:ext cx="504190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9397" name="AutoShape 5"/>
          <p:cNvSpPr>
            <a:spLocks/>
          </p:cNvSpPr>
          <p:nvPr/>
        </p:nvSpPr>
        <p:spPr bwMode="auto">
          <a:xfrm rot="5400000">
            <a:off x="4686300" y="1562100"/>
            <a:ext cx="228600" cy="2895600"/>
          </a:xfrm>
          <a:prstGeom prst="rightBrace">
            <a:avLst>
              <a:gd name="adj1" fmla="val 10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9398" name="Text Box 6"/>
          <p:cNvSpPr txBox="1">
            <a:spLocks noChangeArrowheads="1"/>
          </p:cNvSpPr>
          <p:nvPr/>
        </p:nvSpPr>
        <p:spPr bwMode="auto">
          <a:xfrm>
            <a:off x="4953000" y="28956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/>
                <a:cs typeface="Tahoma"/>
              </a:rPr>
              <a:t>encryption</a:t>
            </a:r>
          </a:p>
        </p:txBody>
      </p:sp>
      <p:sp>
        <p:nvSpPr>
          <p:cNvPr id="699399" name="AutoShape 7"/>
          <p:cNvSpPr>
            <a:spLocks/>
          </p:cNvSpPr>
          <p:nvPr/>
        </p:nvSpPr>
        <p:spPr bwMode="auto">
          <a:xfrm rot="5400000">
            <a:off x="4686300" y="1104900"/>
            <a:ext cx="304800" cy="4495800"/>
          </a:xfrm>
          <a:prstGeom prst="rightBrace">
            <a:avLst>
              <a:gd name="adj1" fmla="val 122917"/>
              <a:gd name="adj2" fmla="val 4996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9400" name="Text Box 8"/>
          <p:cNvSpPr txBox="1">
            <a:spLocks noChangeArrowheads="1"/>
          </p:cNvSpPr>
          <p:nvPr/>
        </p:nvSpPr>
        <p:spPr bwMode="auto">
          <a:xfrm>
            <a:off x="4876800" y="33528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/>
                <a:cs typeface="Tahoma"/>
              </a:rPr>
              <a:t>authentication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9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01706" y="484094"/>
            <a:ext cx="7986487" cy="1116106"/>
          </a:xfrm>
        </p:spPr>
        <p:txBody>
          <a:bodyPr/>
          <a:lstStyle/>
          <a:p>
            <a:r>
              <a:rPr lang="en-US" dirty="0"/>
              <a:t>Encapsulated Security Payload (ESP)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01706" y="4845119"/>
            <a:ext cx="8727141" cy="157846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mandatory</a:t>
            </a:r>
            <a:r>
              <a:rPr lang="en-US" dirty="0"/>
              <a:t> algorithms </a:t>
            </a:r>
            <a:r>
              <a:rPr lang="en-US" dirty="0" smtClean="0"/>
              <a:t>are: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tx2"/>
                </a:solidFill>
              </a:rPr>
              <a:t>Encryption</a:t>
            </a:r>
            <a:r>
              <a:rPr lang="en-US" dirty="0"/>
              <a:t>: DES-CBC, NULL (RFC </a:t>
            </a:r>
            <a:r>
              <a:rPr lang="en-US" dirty="0" smtClean="0"/>
              <a:t>2410</a:t>
            </a:r>
            <a:r>
              <a:rPr lang="en-US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tx2"/>
                </a:solidFill>
              </a:rPr>
              <a:t>Authentication</a:t>
            </a:r>
            <a:r>
              <a:rPr lang="en-US" dirty="0"/>
              <a:t>: HMAC-SHA-96 (RFC2404), HMAC-MD5-96 (RFC2403), </a:t>
            </a:r>
            <a:r>
              <a:rPr lang="en-US" dirty="0" smtClean="0"/>
              <a:t>NULL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2"/>
                </a:solidFill>
              </a:rPr>
              <a:t>NULL</a:t>
            </a:r>
            <a:r>
              <a:rPr lang="en-US" dirty="0"/>
              <a:t> encryption and </a:t>
            </a:r>
            <a:r>
              <a:rPr lang="en-US" dirty="0">
                <a:solidFill>
                  <a:schemeClr val="accent2"/>
                </a:solidFill>
              </a:rPr>
              <a:t>NULL</a:t>
            </a:r>
            <a:r>
              <a:rPr lang="en-US" dirty="0"/>
              <a:t> authentication in the same SA is not </a:t>
            </a:r>
            <a:r>
              <a:rPr lang="en-US" dirty="0" smtClean="0"/>
              <a:t>allowed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EEE-B91E-494C-9FE6-3847446501CB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10" name="Group 1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9599034"/>
              </p:ext>
            </p:extLst>
          </p:nvPr>
        </p:nvGraphicFramePr>
        <p:xfrm>
          <a:off x="723900" y="1538040"/>
          <a:ext cx="7704049" cy="3307079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2064196"/>
                <a:gridCol w="1932774"/>
                <a:gridCol w="1824578"/>
                <a:gridCol w="1882501"/>
              </a:tblGrid>
              <a:tr h="429936">
                <a:tc gridSpan="4"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0       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     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8                        16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                    24            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31</a:t>
                      </a:r>
                      <a:endParaRPr lang="en-US" dirty="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993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Next Header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Length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0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5527">
                <a:tc gridSpan="4"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Security Parameter Index (SPI)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gridSpan="4"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Sequence Number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gridSpan="4"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Payload data (variable length)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Padding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(0 -255</a:t>
                      </a:r>
                      <a:r>
                        <a:rPr lang="en-US" baseline="0" dirty="0" smtClean="0"/>
                        <a:t> bytes)</a:t>
                      </a:r>
                      <a:endParaRPr lang="en-US" dirty="0"/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Pad Length</a:t>
                      </a:r>
                      <a:endParaRPr lang="en-US" dirty="0"/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Next Header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 gridSpan="4">
                  <a:txBody>
                    <a:bodyPr/>
                    <a:lstStyle/>
                    <a:p>
                      <a:r>
                        <a:rPr lang="en-US" dirty="0" smtClean="0">
                          <a:latin typeface="Tahoma"/>
                          <a:cs typeface="Tahoma"/>
                        </a:rPr>
                        <a:t>Integrity Check Value (ICV) (variable length)</a:t>
                      </a:r>
                      <a:endParaRPr lang="en-US" dirty="0">
                        <a:latin typeface="Tahoma"/>
                        <a:cs typeface="Tahoma"/>
                      </a:endParaRPr>
                    </a:p>
                  </a:txBody>
                  <a:tcPr marL="156295" marR="156295" anchor="ctr" anchorCtr="1" horzOverflow="overflow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624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Transport </a:t>
            </a:r>
            <a:r>
              <a:rPr lang="en-US" dirty="0"/>
              <a:t>and Tunnel Modes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07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85058" name="Line 2"/>
          <p:cNvSpPr>
            <a:spLocks noChangeShapeType="1"/>
          </p:cNvSpPr>
          <p:nvPr/>
        </p:nvSpPr>
        <p:spPr bwMode="auto">
          <a:xfrm flipV="1">
            <a:off x="3124200" y="3886200"/>
            <a:ext cx="106680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5059" name="Line 3"/>
          <p:cNvSpPr>
            <a:spLocks noChangeShapeType="1"/>
          </p:cNvSpPr>
          <p:nvPr/>
        </p:nvSpPr>
        <p:spPr bwMode="auto">
          <a:xfrm>
            <a:off x="1447800" y="3810000"/>
            <a:ext cx="144780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5060" name="Line 4"/>
          <p:cNvSpPr>
            <a:spLocks noChangeShapeType="1"/>
          </p:cNvSpPr>
          <p:nvPr/>
        </p:nvSpPr>
        <p:spPr bwMode="auto">
          <a:xfrm flipV="1">
            <a:off x="1828800" y="5257800"/>
            <a:ext cx="175260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5061" name="Line 5"/>
          <p:cNvSpPr>
            <a:spLocks noChangeShapeType="1"/>
          </p:cNvSpPr>
          <p:nvPr/>
        </p:nvSpPr>
        <p:spPr bwMode="auto">
          <a:xfrm flipV="1">
            <a:off x="3733800" y="4800600"/>
            <a:ext cx="121920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5062" name="Line 6"/>
          <p:cNvSpPr>
            <a:spLocks noChangeShapeType="1"/>
          </p:cNvSpPr>
          <p:nvPr/>
        </p:nvSpPr>
        <p:spPr bwMode="auto">
          <a:xfrm>
            <a:off x="4343400" y="3810000"/>
            <a:ext cx="1828800" cy="152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5063" name="Line 7"/>
          <p:cNvSpPr>
            <a:spLocks noChangeShapeType="1"/>
          </p:cNvSpPr>
          <p:nvPr/>
        </p:nvSpPr>
        <p:spPr bwMode="auto">
          <a:xfrm flipV="1">
            <a:off x="6248400" y="3581400"/>
            <a:ext cx="1524000" cy="381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5064" name="Line 8"/>
          <p:cNvSpPr>
            <a:spLocks noChangeShapeType="1"/>
          </p:cNvSpPr>
          <p:nvPr/>
        </p:nvSpPr>
        <p:spPr bwMode="auto">
          <a:xfrm>
            <a:off x="5105400" y="4800600"/>
            <a:ext cx="121920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5065" name="Line 9"/>
          <p:cNvSpPr>
            <a:spLocks noChangeShapeType="1"/>
          </p:cNvSpPr>
          <p:nvPr/>
        </p:nvSpPr>
        <p:spPr bwMode="auto">
          <a:xfrm flipV="1">
            <a:off x="5105400" y="3962400"/>
            <a:ext cx="990600" cy="762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5066" name="Line 10"/>
          <p:cNvSpPr>
            <a:spLocks noChangeShapeType="1"/>
          </p:cNvSpPr>
          <p:nvPr/>
        </p:nvSpPr>
        <p:spPr bwMode="auto">
          <a:xfrm flipH="1" flipV="1">
            <a:off x="6172200" y="3962400"/>
            <a:ext cx="152400" cy="1295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5067" name="Line 11"/>
          <p:cNvSpPr>
            <a:spLocks noChangeShapeType="1"/>
          </p:cNvSpPr>
          <p:nvPr/>
        </p:nvSpPr>
        <p:spPr bwMode="auto">
          <a:xfrm>
            <a:off x="3048000" y="4495800"/>
            <a:ext cx="533400" cy="685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506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&amp; Tunnel Modes</a:t>
            </a:r>
          </a:p>
        </p:txBody>
      </p:sp>
      <p:sp>
        <p:nvSpPr>
          <p:cNvPr id="685069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Transport</a:t>
            </a:r>
            <a:r>
              <a:rPr lang="en-US" dirty="0"/>
              <a:t>: only protects the </a:t>
            </a:r>
            <a:r>
              <a:rPr lang="en-US" dirty="0" smtClean="0"/>
              <a:t>packet’s payload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Tunnel</a:t>
            </a:r>
            <a:r>
              <a:rPr lang="en-US" dirty="0"/>
              <a:t>: </a:t>
            </a:r>
            <a:r>
              <a:rPr lang="en-US" dirty="0" smtClean="0"/>
              <a:t>entire </a:t>
            </a:r>
            <a:r>
              <a:rPr lang="en-US" dirty="0"/>
              <a:t>packet is </a:t>
            </a:r>
            <a:r>
              <a:rPr lang="en-US" dirty="0" smtClean="0"/>
              <a:t>encapsulated</a:t>
            </a:r>
            <a:endParaRPr lang="en-US" dirty="0"/>
          </a:p>
        </p:txBody>
      </p:sp>
      <p:pic>
        <p:nvPicPr>
          <p:cNvPr id="685070" name="Picture 14" descr="Compu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257800"/>
            <a:ext cx="754063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5071" name="Picture 15" descr="rou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227513"/>
            <a:ext cx="457200" cy="34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5072" name="Picture 16" descr="rou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105400"/>
            <a:ext cx="457200" cy="34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5073" name="Picture 17" descr="rou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657600"/>
            <a:ext cx="457200" cy="34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5074" name="Picture 18" descr="rou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810000"/>
            <a:ext cx="457200" cy="34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5075" name="Picture 19" descr="rou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648200"/>
            <a:ext cx="457200" cy="34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5076" name="Picture 20" descr="rou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181600"/>
            <a:ext cx="457200" cy="34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5077" name="Picture 21" descr="Compu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276600"/>
            <a:ext cx="754063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5078" name="Picture 22" descr="Compu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429000"/>
            <a:ext cx="754063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5079" name="Group 23"/>
          <p:cNvGrpSpPr>
            <a:grpSpLocks/>
          </p:cNvGrpSpPr>
          <p:nvPr/>
        </p:nvGrpSpPr>
        <p:grpSpPr bwMode="auto">
          <a:xfrm>
            <a:off x="1828800" y="3581400"/>
            <a:ext cx="5867400" cy="2424113"/>
            <a:chOff x="1152" y="2256"/>
            <a:chExt cx="3696" cy="1527"/>
          </a:xfrm>
        </p:grpSpPr>
        <p:sp>
          <p:nvSpPr>
            <p:cNvPr id="685080" name="Freeform 24"/>
            <p:cNvSpPr>
              <a:spLocks/>
            </p:cNvSpPr>
            <p:nvPr/>
          </p:nvSpPr>
          <p:spPr bwMode="auto">
            <a:xfrm>
              <a:off x="1152" y="2256"/>
              <a:ext cx="3696" cy="1392"/>
            </a:xfrm>
            <a:custGeom>
              <a:avLst/>
              <a:gdLst>
                <a:gd name="T0" fmla="*/ 0 w 3696"/>
                <a:gd name="T1" fmla="*/ 1392 h 1392"/>
                <a:gd name="T2" fmla="*/ 1104 w 3696"/>
                <a:gd name="T3" fmla="*/ 1056 h 1392"/>
                <a:gd name="T4" fmla="*/ 2016 w 3696"/>
                <a:gd name="T5" fmla="*/ 768 h 1392"/>
                <a:gd name="T6" fmla="*/ 2736 w 3696"/>
                <a:gd name="T7" fmla="*/ 240 h 1392"/>
                <a:gd name="T8" fmla="*/ 3696 w 3696"/>
                <a:gd name="T9" fmla="*/ 0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96" h="1392">
                  <a:moveTo>
                    <a:pt x="0" y="1392"/>
                  </a:moveTo>
                  <a:lnTo>
                    <a:pt x="1104" y="1056"/>
                  </a:lnTo>
                  <a:lnTo>
                    <a:pt x="2016" y="768"/>
                  </a:lnTo>
                  <a:lnTo>
                    <a:pt x="2736" y="240"/>
                  </a:lnTo>
                  <a:lnTo>
                    <a:pt x="3696" y="0"/>
                  </a:lnTo>
                </a:path>
              </a:pathLst>
            </a:custGeom>
            <a:noFill/>
            <a:ln w="63500" cap="flat">
              <a:solidFill>
                <a:srgbClr val="FF0000"/>
              </a:solidFill>
              <a:prstDash val="sysDot"/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5081" name="Text Box 25"/>
            <p:cNvSpPr txBox="1">
              <a:spLocks noChangeArrowheads="1"/>
            </p:cNvSpPr>
            <p:nvPr/>
          </p:nvSpPr>
          <p:spPr bwMode="auto">
            <a:xfrm>
              <a:off x="1584" y="3552"/>
              <a:ext cx="9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Transport</a:t>
              </a:r>
            </a:p>
          </p:txBody>
        </p:sp>
      </p:grpSp>
      <p:grpSp>
        <p:nvGrpSpPr>
          <p:cNvPr id="685082" name="Group 26"/>
          <p:cNvGrpSpPr>
            <a:grpSpLocks/>
          </p:cNvGrpSpPr>
          <p:nvPr/>
        </p:nvGrpSpPr>
        <p:grpSpPr bwMode="auto">
          <a:xfrm>
            <a:off x="2667000" y="3581400"/>
            <a:ext cx="3505200" cy="1676400"/>
            <a:chOff x="1680" y="2256"/>
            <a:chExt cx="2208" cy="1056"/>
          </a:xfrm>
        </p:grpSpPr>
        <p:sp>
          <p:nvSpPr>
            <p:cNvPr id="685083" name="Text Box 27"/>
            <p:cNvSpPr txBox="1">
              <a:spLocks noChangeArrowheads="1"/>
            </p:cNvSpPr>
            <p:nvPr/>
          </p:nvSpPr>
          <p:spPr bwMode="auto">
            <a:xfrm>
              <a:off x="1680" y="2256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33CC33"/>
                  </a:solidFill>
                </a:rPr>
                <a:t>Tunnel</a:t>
              </a:r>
            </a:p>
          </p:txBody>
        </p:sp>
        <p:sp>
          <p:nvSpPr>
            <p:cNvPr id="685084" name="Freeform 28"/>
            <p:cNvSpPr>
              <a:spLocks/>
            </p:cNvSpPr>
            <p:nvPr/>
          </p:nvSpPr>
          <p:spPr bwMode="auto">
            <a:xfrm>
              <a:off x="1872" y="2352"/>
              <a:ext cx="2016" cy="960"/>
            </a:xfrm>
            <a:custGeom>
              <a:avLst/>
              <a:gdLst>
                <a:gd name="T0" fmla="*/ 432 w 2016"/>
                <a:gd name="T1" fmla="*/ 960 h 960"/>
                <a:gd name="T2" fmla="*/ 0 w 2016"/>
                <a:gd name="T3" fmla="*/ 384 h 960"/>
                <a:gd name="T4" fmla="*/ 864 w 2016"/>
                <a:gd name="T5" fmla="*/ 0 h 960"/>
                <a:gd name="T6" fmla="*/ 2016 w 2016"/>
                <a:gd name="T7" fmla="*/ 96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16" h="960">
                  <a:moveTo>
                    <a:pt x="432" y="960"/>
                  </a:moveTo>
                  <a:lnTo>
                    <a:pt x="0" y="384"/>
                  </a:lnTo>
                  <a:lnTo>
                    <a:pt x="864" y="0"/>
                  </a:lnTo>
                  <a:lnTo>
                    <a:pt x="2016" y="96"/>
                  </a:lnTo>
                </a:path>
              </a:pathLst>
            </a:custGeom>
            <a:noFill/>
            <a:ln w="63500" cap="flat">
              <a:pattFill prst="trellis">
                <a:fgClr>
                  <a:srgbClr val="33CC33"/>
                </a:fgClr>
                <a:bgClr>
                  <a:srgbClr val="FFFFFF"/>
                </a:bgClr>
              </a:pattFill>
              <a:prstDash val="solid"/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49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85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85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&amp; Tunnel Modes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Which </a:t>
            </a:r>
            <a:r>
              <a:rPr lang="en-US" dirty="0"/>
              <a:t>packets need to be encrypted/authenticated</a:t>
            </a:r>
            <a:r>
              <a:rPr lang="en-US" dirty="0" smtClean="0"/>
              <a:t>?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dirty="0"/>
              <a:t>Each router contains a </a:t>
            </a:r>
            <a:r>
              <a:rPr lang="en-US" dirty="0">
                <a:solidFill>
                  <a:schemeClr val="accent2"/>
                </a:solidFill>
              </a:rPr>
              <a:t>Security Policy </a:t>
            </a:r>
            <a:r>
              <a:rPr lang="en-US" dirty="0" smtClean="0">
                <a:solidFill>
                  <a:schemeClr val="accent2"/>
                </a:solidFill>
              </a:rPr>
              <a:t>Database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SPD defines </a:t>
            </a:r>
            <a:r>
              <a:rPr lang="en-US" dirty="0"/>
              <a:t>which packet needs to be </a:t>
            </a:r>
            <a:r>
              <a:rPr lang="en-US" dirty="0" smtClean="0"/>
              <a:t>secured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According to discriminators: destination </a:t>
            </a:r>
            <a:r>
              <a:rPr lang="en-US" dirty="0"/>
              <a:t>address, s</a:t>
            </a:r>
            <a:r>
              <a:rPr lang="en-US" dirty="0" smtClean="0"/>
              <a:t>ource address, …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Example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Secure all </a:t>
            </a:r>
            <a:r>
              <a:rPr lang="en-US" dirty="0" smtClean="0"/>
              <a:t>HTTP traffic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Secure packets sent to </a:t>
            </a:r>
            <a:r>
              <a:rPr lang="en-US" dirty="0" smtClean="0"/>
              <a:t>remote sites </a:t>
            </a:r>
            <a:r>
              <a:rPr lang="en-US" dirty="0"/>
              <a:t>but not </a:t>
            </a:r>
            <a:r>
              <a:rPr lang="en-US" dirty="0" smtClean="0"/>
              <a:t>to the </a:t>
            </a:r>
            <a:r>
              <a:rPr lang="en-US" dirty="0"/>
              <a:t>I</a:t>
            </a:r>
            <a:r>
              <a:rPr lang="en-US" dirty="0" smtClean="0"/>
              <a:t>nternet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Secure </a:t>
            </a:r>
            <a:r>
              <a:rPr lang="en-US" dirty="0" smtClean="0"/>
              <a:t>UDP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Secure TCP but not </a:t>
            </a:r>
            <a:r>
              <a:rPr lang="en-US" dirty="0" smtClean="0"/>
              <a:t>SSL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33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&amp; Tunnel Modes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Transport mode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Only IP packet </a:t>
            </a:r>
            <a:r>
              <a:rPr lang="en-US" b="1" dirty="0" smtClean="0"/>
              <a:t>payload</a:t>
            </a:r>
            <a:r>
              <a:rPr lang="en-US" dirty="0" smtClean="0"/>
              <a:t> </a:t>
            </a:r>
            <a:r>
              <a:rPr lang="en-US" dirty="0"/>
              <a:t>is encrypted and/or </a:t>
            </a:r>
            <a:r>
              <a:rPr lang="en-US" dirty="0" smtClean="0"/>
              <a:t>authenticated</a:t>
            </a: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Tunnel mode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entire packet is encapsulated in a new </a:t>
            </a:r>
            <a:r>
              <a:rPr lang="en-US" dirty="0" smtClean="0"/>
              <a:t>packet</a:t>
            </a:r>
            <a:endParaRPr lang="en-US" dirty="0"/>
          </a:p>
        </p:txBody>
      </p:sp>
      <p:pic>
        <p:nvPicPr>
          <p:cNvPr id="705540" name="Picture 4" descr="figure-ah-es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191000"/>
            <a:ext cx="58928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29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Mode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Security </a:t>
            </a:r>
            <a:r>
              <a:rPr lang="en-US" dirty="0"/>
              <a:t>is done </a:t>
            </a:r>
            <a:r>
              <a:rPr lang="en-US" dirty="0" smtClean="0">
                <a:solidFill>
                  <a:schemeClr val="accent2"/>
                </a:solidFill>
              </a:rPr>
              <a:t>end</a:t>
            </a:r>
            <a:r>
              <a:rPr lang="en-US" dirty="0">
                <a:solidFill>
                  <a:schemeClr val="accent2"/>
                </a:solidFill>
              </a:rPr>
              <a:t>-to-</a:t>
            </a:r>
            <a:r>
              <a:rPr lang="en-US" dirty="0" smtClean="0">
                <a:solidFill>
                  <a:schemeClr val="accent2"/>
                </a:solidFill>
              </a:rPr>
              <a:t>end</a:t>
            </a:r>
            <a:endParaRPr lang="en-US" dirty="0"/>
          </a:p>
          <a:p>
            <a:pPr>
              <a:buFont typeface="Wingdings" charset="0"/>
              <a:buNone/>
            </a:pPr>
            <a:endParaRPr lang="en-US" dirty="0"/>
          </a:p>
        </p:txBody>
      </p:sp>
      <p:pic>
        <p:nvPicPr>
          <p:cNvPr id="707588" name="Picture 4" descr="vpn-ipsec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19400"/>
            <a:ext cx="4724400" cy="174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99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certificate?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01706" y="1600200"/>
            <a:ext cx="8824516" cy="482338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dirty="0" smtClean="0"/>
              <a:t>Certificate’s goal is to </a:t>
            </a:r>
            <a:r>
              <a:rPr lang="en-US" b="1" dirty="0" smtClean="0"/>
              <a:t>link</a:t>
            </a:r>
            <a:r>
              <a:rPr lang="en-US" dirty="0" smtClean="0"/>
              <a:t> a public key (PK) with its owner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The pair (PK, owner) is signed by a trusted party (TP)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The TP is named </a:t>
            </a:r>
            <a:r>
              <a:rPr lang="en-US" b="1" dirty="0" smtClean="0"/>
              <a:t>Certification Authority</a:t>
            </a:r>
            <a:r>
              <a:rPr lang="en-US" dirty="0" smtClean="0"/>
              <a:t> (CA)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To check the signature, the CA’s PK is needed</a:t>
            </a:r>
          </a:p>
          <a:p>
            <a:pPr lvl="1">
              <a:lnSpc>
                <a:spcPct val="140000"/>
              </a:lnSpc>
            </a:pPr>
            <a:r>
              <a:rPr lang="en-US" b="1" dirty="0" smtClean="0"/>
              <a:t>Root certificate</a:t>
            </a:r>
            <a:r>
              <a:rPr lang="en-US" dirty="0" smtClean="0"/>
              <a:t>: the pair (CA’s PK, CA) is self-signed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The authenticity of the root certificate is fundamental (included in browsers)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701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Tunnel Mode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Security </a:t>
            </a:r>
            <a:r>
              <a:rPr lang="en-US" dirty="0"/>
              <a:t>can be </a:t>
            </a:r>
            <a:r>
              <a:rPr lang="en-US" dirty="0" smtClean="0"/>
              <a:t>added </a:t>
            </a:r>
            <a:r>
              <a:rPr lang="en-US" dirty="0"/>
              <a:t>by intermediate </a:t>
            </a:r>
            <a:r>
              <a:rPr lang="en-US" dirty="0" smtClean="0"/>
              <a:t>routers</a:t>
            </a:r>
            <a:endParaRPr lang="en-US" dirty="0"/>
          </a:p>
          <a:p>
            <a:endParaRPr lang="en-US" dirty="0"/>
          </a:p>
        </p:txBody>
      </p:sp>
      <p:pic>
        <p:nvPicPr>
          <p:cNvPr id="709636" name="Picture 4" descr="figure-ipsecvpn-ha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267200"/>
            <a:ext cx="5245100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9637" name="Picture 5" descr="vpn-ipsec-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65151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9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pic>
        <p:nvPicPr>
          <p:cNvPr id="711692" name="Picture 12" descr="ipsecn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528763"/>
            <a:ext cx="6762750" cy="494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Quiz: </a:t>
            </a:r>
            <a:r>
              <a:rPr lang="en-US" dirty="0"/>
              <a:t>What is the Applied Mode? </a:t>
            </a:r>
          </a:p>
        </p:txBody>
      </p:sp>
      <p:sp>
        <p:nvSpPr>
          <p:cNvPr id="711685" name="Text Box 5"/>
          <p:cNvSpPr txBox="1">
            <a:spLocks noChangeArrowheads="1"/>
          </p:cNvSpPr>
          <p:nvPr/>
        </p:nvSpPr>
        <p:spPr bwMode="auto">
          <a:xfrm>
            <a:off x="381000" y="2824163"/>
            <a:ext cx="190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11686" name="Text Box 6"/>
          <p:cNvSpPr txBox="1">
            <a:spLocks noChangeArrowheads="1"/>
          </p:cNvSpPr>
          <p:nvPr/>
        </p:nvSpPr>
        <p:spPr bwMode="auto">
          <a:xfrm rot="-863616">
            <a:off x="400050" y="1843088"/>
            <a:ext cx="1752600" cy="36671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711687" name="Text Box 7"/>
          <p:cNvSpPr txBox="1">
            <a:spLocks noChangeArrowheads="1"/>
          </p:cNvSpPr>
          <p:nvPr/>
        </p:nvSpPr>
        <p:spPr bwMode="auto">
          <a:xfrm rot="-863616">
            <a:off x="400050" y="2605088"/>
            <a:ext cx="175260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</a:rPr>
              <a:t>TUNNEL</a:t>
            </a:r>
          </a:p>
        </p:txBody>
      </p:sp>
      <p:sp>
        <p:nvSpPr>
          <p:cNvPr id="711688" name="Text Box 8"/>
          <p:cNvSpPr txBox="1">
            <a:spLocks noChangeArrowheads="1"/>
          </p:cNvSpPr>
          <p:nvPr/>
        </p:nvSpPr>
        <p:spPr bwMode="auto">
          <a:xfrm rot="-863616">
            <a:off x="400050" y="3332163"/>
            <a:ext cx="1752600" cy="36671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711689" name="Text Box 9"/>
          <p:cNvSpPr txBox="1">
            <a:spLocks noChangeArrowheads="1"/>
          </p:cNvSpPr>
          <p:nvPr/>
        </p:nvSpPr>
        <p:spPr bwMode="auto">
          <a:xfrm rot="-863616">
            <a:off x="400050" y="4049713"/>
            <a:ext cx="1752600" cy="36671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711690" name="Text Box 10"/>
          <p:cNvSpPr txBox="1">
            <a:spLocks noChangeArrowheads="1"/>
          </p:cNvSpPr>
          <p:nvPr/>
        </p:nvSpPr>
        <p:spPr bwMode="auto">
          <a:xfrm rot="-863616">
            <a:off x="400050" y="4768850"/>
            <a:ext cx="1752600" cy="36671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711691" name="Text Box 11"/>
          <p:cNvSpPr txBox="1">
            <a:spLocks noChangeArrowheads="1"/>
          </p:cNvSpPr>
          <p:nvPr/>
        </p:nvSpPr>
        <p:spPr bwMode="auto">
          <a:xfrm rot="-863616">
            <a:off x="400050" y="5486400"/>
            <a:ext cx="1752600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</a:rPr>
              <a:t>TUNNEL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28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6" grpId="0" animBg="1"/>
      <p:bldP spid="711687" grpId="0" animBg="1"/>
      <p:bldP spid="711688" grpId="0" animBg="1"/>
      <p:bldP spid="711689" grpId="0" animBg="1"/>
      <p:bldP spid="711690" grpId="0" animBg="1"/>
      <p:bldP spid="71169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23970" name="Rectangle 2"/>
          <p:cNvSpPr>
            <a:spLocks noChangeArrowheads="1"/>
          </p:cNvSpPr>
          <p:nvPr/>
        </p:nvSpPr>
        <p:spPr bwMode="auto">
          <a:xfrm>
            <a:off x="2209800" y="5943600"/>
            <a:ext cx="53340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IPsec</a:t>
            </a:r>
            <a:r>
              <a:rPr lang="en-US" dirty="0" smtClean="0"/>
              <a:t> </a:t>
            </a:r>
            <a:r>
              <a:rPr lang="en-US" dirty="0"/>
              <a:t>and NAT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42</a:t>
            </a:fld>
            <a:endParaRPr lang="en-US"/>
          </a:p>
        </p:txBody>
      </p:sp>
      <p:pic>
        <p:nvPicPr>
          <p:cNvPr id="8" name="Picture 12" descr="ipsecn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528763"/>
            <a:ext cx="6762750" cy="494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vpn-ipsec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88" y="2302613"/>
            <a:ext cx="3406207" cy="2217583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946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IPsec</a:t>
            </a:r>
            <a:r>
              <a:rPr lang="en-US" dirty="0"/>
              <a:t> and NAT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TCP and UDP checksum calculation includes a pseudo header made of </a:t>
            </a:r>
            <a:r>
              <a:rPr lang="en-US" dirty="0" err="1"/>
              <a:t>src</a:t>
            </a:r>
            <a:r>
              <a:rPr lang="en-US" dirty="0"/>
              <a:t> and </a:t>
            </a:r>
            <a:r>
              <a:rPr lang="en-US" dirty="0" err="1"/>
              <a:t>dst</a:t>
            </a:r>
            <a:r>
              <a:rPr lang="en-US" dirty="0"/>
              <a:t> IP </a:t>
            </a:r>
            <a:r>
              <a:rPr lang="en-US" dirty="0" smtClean="0"/>
              <a:t>addresses </a:t>
            </a:r>
            <a:r>
              <a:rPr lang="en-US" dirty="0"/>
              <a:t>and </a:t>
            </a:r>
            <a:r>
              <a:rPr lang="en-US" dirty="0" smtClean="0"/>
              <a:t>ports</a:t>
            </a:r>
            <a:endParaRPr lang="en-US" dirty="0"/>
          </a:p>
          <a:p>
            <a:r>
              <a:rPr lang="en-US" dirty="0"/>
              <a:t>When doing NAT, the checksum has to be readjusted every time the source IP address </a:t>
            </a:r>
            <a:r>
              <a:rPr lang="en-US" dirty="0" smtClean="0"/>
              <a:t>(and port) changes</a:t>
            </a:r>
            <a:endParaRPr lang="en-US" dirty="0"/>
          </a:p>
          <a:p>
            <a:r>
              <a:rPr lang="en-US" dirty="0"/>
              <a:t>This does not work if the payload is encrypted or </a:t>
            </a:r>
            <a:r>
              <a:rPr lang="en-US" dirty="0" smtClean="0"/>
              <a:t>authenticated</a:t>
            </a:r>
            <a:endParaRPr lang="en-US" dirty="0"/>
          </a:p>
          <a:p>
            <a:r>
              <a:rPr lang="en-US" b="1" dirty="0"/>
              <a:t>NAT-</a:t>
            </a:r>
            <a:r>
              <a:rPr lang="en-US" b="1" dirty="0" smtClean="0"/>
              <a:t>T</a:t>
            </a:r>
            <a:r>
              <a:rPr lang="en-US" dirty="0" smtClean="0"/>
              <a:t> mechanism: </a:t>
            </a:r>
            <a:r>
              <a:rPr lang="en-US" dirty="0"/>
              <a:t>encapsulate </a:t>
            </a:r>
            <a:r>
              <a:rPr lang="en-US" dirty="0" err="1" smtClean="0"/>
              <a:t>IPsec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UDP to traverse NAT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711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Key Exchange (IKE)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966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Key Exchange (IKE)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Internet </a:t>
            </a:r>
            <a:r>
              <a:rPr lang="en-US" dirty="0"/>
              <a:t>Key </a:t>
            </a:r>
            <a:r>
              <a:rPr lang="en-US" dirty="0" smtClean="0"/>
              <a:t>Exchange (IKE) </a:t>
            </a:r>
            <a:r>
              <a:rPr lang="en-US" dirty="0"/>
              <a:t>is a protocol used </a:t>
            </a:r>
            <a:r>
              <a:rPr lang="en-US" dirty="0" smtClean="0"/>
              <a:t>to establish a SA between communicating partners</a:t>
            </a:r>
            <a:endParaRPr lang="en-US" dirty="0"/>
          </a:p>
          <a:p>
            <a:r>
              <a:rPr lang="en-US" dirty="0"/>
              <a:t>IKE’s </a:t>
            </a:r>
            <a:r>
              <a:rPr lang="en-US" dirty="0" smtClean="0"/>
              <a:t>aims:</a:t>
            </a:r>
            <a:endParaRPr lang="en-US" dirty="0"/>
          </a:p>
          <a:p>
            <a:pPr lvl="1"/>
            <a:r>
              <a:rPr lang="en-US" dirty="0"/>
              <a:t>Partner </a:t>
            </a:r>
            <a:r>
              <a:rPr lang="en-US" dirty="0" smtClean="0"/>
              <a:t>authentication</a:t>
            </a:r>
            <a:endParaRPr lang="en-US" dirty="0"/>
          </a:p>
          <a:p>
            <a:pPr lvl="1"/>
            <a:r>
              <a:rPr lang="en-US" dirty="0"/>
              <a:t>Key exchange between </a:t>
            </a:r>
            <a:r>
              <a:rPr lang="en-US" dirty="0" smtClean="0"/>
              <a:t>partners</a:t>
            </a:r>
            <a:endParaRPr lang="en-US" dirty="0"/>
          </a:p>
          <a:p>
            <a:pPr lvl="1"/>
            <a:r>
              <a:rPr lang="en-US" dirty="0" smtClean="0"/>
              <a:t>Parameters negotiation</a:t>
            </a:r>
            <a:endParaRPr lang="en-US" dirty="0"/>
          </a:p>
          <a:p>
            <a:r>
              <a:rPr lang="en-US" dirty="0" smtClean="0"/>
              <a:t>IKE’s </a:t>
            </a:r>
            <a:r>
              <a:rPr lang="en-US" dirty="0"/>
              <a:t>result is a Security Association (SA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SA is identified with a given Security Parameter Index (SPI</a:t>
            </a:r>
            <a:r>
              <a:rPr lang="en-US" dirty="0" smtClean="0"/>
              <a:t>)</a:t>
            </a:r>
          </a:p>
          <a:p>
            <a:r>
              <a:rPr lang="en-US" dirty="0" smtClean="0"/>
              <a:t>IKEv1 RFC 2409, 1998</a:t>
            </a:r>
          </a:p>
          <a:p>
            <a:r>
              <a:rPr lang="en-US" dirty="0" smtClean="0"/>
              <a:t>IKEv2 RFC 4306, 2005, updated RFC 5996, 2010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124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Phases of IKEv1</a:t>
            </a:r>
            <a:endParaRPr lang="en-US" dirty="0"/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accent2"/>
                </a:solidFill>
              </a:rPr>
              <a:t>Phase </a:t>
            </a:r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dirty="0"/>
              <a:t>: </a:t>
            </a:r>
            <a:r>
              <a:rPr lang="en-US" dirty="0" smtClean="0"/>
              <a:t>set up </a:t>
            </a:r>
            <a:r>
              <a:rPr lang="en-US" dirty="0"/>
              <a:t>an </a:t>
            </a:r>
            <a:r>
              <a:rPr lang="en-US" dirty="0" smtClean="0"/>
              <a:t>SA </a:t>
            </a:r>
            <a:r>
              <a:rPr lang="en-US" dirty="0"/>
              <a:t>to protect the </a:t>
            </a:r>
            <a:r>
              <a:rPr lang="en-US" dirty="0" smtClean="0"/>
              <a:t>negotiations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Phase 2</a:t>
            </a:r>
            <a:r>
              <a:rPr lang="en-US" dirty="0"/>
              <a:t>: </a:t>
            </a:r>
            <a:r>
              <a:rPr lang="en-US" dirty="0" smtClean="0"/>
              <a:t>set up </a:t>
            </a:r>
            <a:r>
              <a:rPr lang="en-US" dirty="0"/>
              <a:t>the </a:t>
            </a:r>
            <a:r>
              <a:rPr lang="en-US" dirty="0" smtClean="0"/>
              <a:t>SA for an </a:t>
            </a:r>
            <a:r>
              <a:rPr lang="en-US" dirty="0"/>
              <a:t>ESP or AH </a:t>
            </a:r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715780" name="Rectangle 4"/>
          <p:cNvSpPr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endParaRPr lang="en-US"/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endParaRPr lang="en-US"/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endParaRPr lang="en-US"/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38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IKEv1: phase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Authentication</a:t>
            </a:r>
            <a:endParaRPr lang="en-US" dirty="0"/>
          </a:p>
          <a:p>
            <a:pPr lvl="1"/>
            <a:r>
              <a:rPr lang="en-US" dirty="0"/>
              <a:t>Pre-shared secrets (PSS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Public keys peer-</a:t>
            </a:r>
            <a:r>
              <a:rPr lang="en-US" dirty="0" smtClean="0"/>
              <a:t>exchanged</a:t>
            </a:r>
            <a:endParaRPr lang="en-US" dirty="0"/>
          </a:p>
          <a:p>
            <a:pPr lvl="1"/>
            <a:r>
              <a:rPr lang="en-US" dirty="0"/>
              <a:t>X.509 </a:t>
            </a:r>
            <a:r>
              <a:rPr lang="en-US" dirty="0" smtClean="0"/>
              <a:t>certificates</a:t>
            </a:r>
            <a:endParaRPr lang="en-US" dirty="0"/>
          </a:p>
          <a:p>
            <a:pPr lvl="2"/>
            <a:r>
              <a:rPr lang="en-US" dirty="0" smtClean="0"/>
              <a:t>Require public key </a:t>
            </a:r>
            <a:r>
              <a:rPr lang="en-US" dirty="0"/>
              <a:t>of certification </a:t>
            </a:r>
            <a:r>
              <a:rPr lang="en-US" dirty="0" smtClean="0"/>
              <a:t>authority</a:t>
            </a:r>
            <a:endParaRPr lang="en-US" dirty="0"/>
          </a:p>
          <a:p>
            <a:r>
              <a:rPr lang="en-US" dirty="0" smtClean="0"/>
              <a:t>Key Exchange</a:t>
            </a:r>
            <a:endParaRPr lang="en-US" dirty="0"/>
          </a:p>
          <a:p>
            <a:r>
              <a:rPr lang="en-US" dirty="0" smtClean="0"/>
              <a:t>Generate a shared key </a:t>
            </a:r>
            <a:r>
              <a:rPr lang="en-US" dirty="0"/>
              <a:t>using </a:t>
            </a:r>
            <a:r>
              <a:rPr lang="en-US" dirty="0" err="1"/>
              <a:t>Diffie</a:t>
            </a:r>
            <a:r>
              <a:rPr lang="en-US" dirty="0"/>
              <a:t>-</a:t>
            </a:r>
            <a:r>
              <a:rPr lang="en-US" dirty="0" smtClean="0"/>
              <a:t>Hellman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567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IKEv1: phase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Parameter </a:t>
            </a:r>
            <a:r>
              <a:rPr lang="en-US" dirty="0" smtClean="0"/>
              <a:t>negotiation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48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01706" y="2312075"/>
            <a:ext cx="4487411" cy="3637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spcBef>
                <a:spcPts val="2000"/>
              </a:spcBef>
              <a:buClr>
                <a:schemeClr val="accent6"/>
              </a:buClr>
              <a:buSzPct val="75000"/>
              <a:buFont typeface="Wingdings" pitchFamily="2" charset="2"/>
              <a:buChar char="n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1pPr>
            <a:lvl2pPr marL="496800" indent="-27000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4"/>
              </a:buClr>
              <a:buSzPct val="75000"/>
              <a:buFont typeface="Wingdings" pitchFamily="2" charset="2"/>
              <a:buChar char="n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4"/>
              </a:buClr>
              <a:buSzPct val="75000"/>
              <a:buFont typeface="Wingdings" pitchFamily="2" charset="2"/>
              <a:buChar char="n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/>
              <a:t>Main Mode</a:t>
            </a:r>
          </a:p>
          <a:p>
            <a:r>
              <a:rPr lang="en-US" dirty="0" smtClean="0"/>
              <a:t>More negotiation possibilities</a:t>
            </a:r>
          </a:p>
          <a:p>
            <a:pPr lvl="1"/>
            <a:r>
              <a:rPr lang="en-US" dirty="0" smtClean="0"/>
              <a:t>E.g., DH parameters</a:t>
            </a:r>
          </a:p>
          <a:p>
            <a:r>
              <a:rPr lang="en-US" dirty="0" smtClean="0"/>
              <a:t>Protects the initiator’s identity, and PSS’s hash value (if used)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40451" y="2307759"/>
            <a:ext cx="4488395" cy="3642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spcBef>
                <a:spcPts val="2000"/>
              </a:spcBef>
              <a:buClr>
                <a:schemeClr val="accent6"/>
              </a:buClr>
              <a:buSzPct val="75000"/>
              <a:buFont typeface="Wingdings" pitchFamily="2" charset="2"/>
              <a:buChar char="n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1pPr>
            <a:lvl2pPr marL="496800" indent="-27000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4"/>
              </a:buClr>
              <a:buSzPct val="75000"/>
              <a:buFont typeface="Wingdings" pitchFamily="2" charset="2"/>
              <a:buChar char="n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4"/>
              </a:buClr>
              <a:buSzPct val="75000"/>
              <a:buFont typeface="Wingdings" pitchFamily="2" charset="2"/>
              <a:buChar char="n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Aggressive Mode</a:t>
            </a:r>
          </a:p>
          <a:p>
            <a:r>
              <a:rPr lang="en-US" dirty="0" smtClean="0"/>
              <a:t>Faster but less negotiation possibilities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Reveals the initiator’s identity, and PSS’s hash value (if used)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35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Mode &amp; Aggressive Mode</a:t>
            </a:r>
          </a:p>
        </p:txBody>
      </p:sp>
      <p:pic>
        <p:nvPicPr>
          <p:cNvPr id="719875" name="Picture 3" descr="vpn-ipsec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33600"/>
            <a:ext cx="65151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42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197" y="3429822"/>
            <a:ext cx="2362385" cy="24851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>
                <a:latin typeface="Tahoma"/>
                <a:cs typeface="Tahoma"/>
              </a:rPr>
              <a:t>Lorem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ipsum</a:t>
            </a:r>
            <a:r>
              <a:rPr lang="en-US" dirty="0">
                <a:latin typeface="Tahoma"/>
                <a:cs typeface="Tahoma"/>
              </a:rPr>
              <a:t> dolor sit </a:t>
            </a:r>
            <a:r>
              <a:rPr lang="en-US" dirty="0" err="1">
                <a:latin typeface="Tahoma"/>
                <a:cs typeface="Tahoma"/>
              </a:rPr>
              <a:t>amet</a:t>
            </a:r>
            <a:r>
              <a:rPr lang="en-US" dirty="0">
                <a:latin typeface="Tahoma"/>
                <a:cs typeface="Tahoma"/>
              </a:rPr>
              <a:t>, </a:t>
            </a:r>
            <a:r>
              <a:rPr lang="en-US" dirty="0" err="1">
                <a:latin typeface="Tahoma"/>
                <a:cs typeface="Tahoma"/>
              </a:rPr>
              <a:t>consectetur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adipiscing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elit</a:t>
            </a:r>
            <a:r>
              <a:rPr lang="en-US" dirty="0">
                <a:latin typeface="Tahoma"/>
                <a:cs typeface="Tahoma"/>
              </a:rPr>
              <a:t>. </a:t>
            </a:r>
            <a:r>
              <a:rPr lang="en-US" dirty="0" err="1">
                <a:latin typeface="Tahoma"/>
                <a:cs typeface="Tahoma"/>
              </a:rPr>
              <a:t>Fusce</a:t>
            </a:r>
            <a:r>
              <a:rPr lang="en-US" dirty="0">
                <a:latin typeface="Tahoma"/>
                <a:cs typeface="Tahoma"/>
              </a:rPr>
              <a:t> vitae </a:t>
            </a:r>
            <a:r>
              <a:rPr lang="en-US" dirty="0" err="1">
                <a:latin typeface="Tahoma"/>
                <a:cs typeface="Tahoma"/>
              </a:rPr>
              <a:t>risus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ultricies</a:t>
            </a:r>
            <a:r>
              <a:rPr lang="en-US" dirty="0">
                <a:latin typeface="Tahoma"/>
                <a:cs typeface="Tahoma"/>
              </a:rPr>
              <a:t>, </a:t>
            </a:r>
            <a:r>
              <a:rPr lang="en-US" dirty="0" err="1">
                <a:latin typeface="Tahoma"/>
                <a:cs typeface="Tahoma"/>
              </a:rPr>
              <a:t>dapibus</a:t>
            </a:r>
            <a:r>
              <a:rPr lang="en-US" dirty="0">
                <a:latin typeface="Tahoma"/>
                <a:cs typeface="Tahoma"/>
              </a:rPr>
              <a:t> magna </a:t>
            </a:r>
            <a:r>
              <a:rPr lang="en-US" dirty="0" err="1">
                <a:latin typeface="Tahoma"/>
                <a:cs typeface="Tahoma"/>
              </a:rPr>
              <a:t>vel</a:t>
            </a:r>
            <a:r>
              <a:rPr lang="en-US" dirty="0">
                <a:latin typeface="Tahoma"/>
                <a:cs typeface="Tahoma"/>
              </a:rPr>
              <a:t>, </a:t>
            </a:r>
            <a:r>
              <a:rPr lang="en-US" dirty="0" err="1">
                <a:latin typeface="Tahoma"/>
                <a:cs typeface="Tahoma"/>
              </a:rPr>
              <a:t>ultricies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elit</a:t>
            </a:r>
            <a:r>
              <a:rPr lang="en-US" dirty="0">
                <a:latin typeface="Tahoma"/>
                <a:cs typeface="Tahoma"/>
              </a:rPr>
              <a:t>. </a:t>
            </a:r>
            <a:r>
              <a:rPr lang="en-US" dirty="0" err="1">
                <a:latin typeface="Tahoma"/>
                <a:cs typeface="Tahoma"/>
              </a:rPr>
              <a:t>Nunc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suscipit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felis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eu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facilisis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vestibulum</a:t>
            </a:r>
            <a:r>
              <a:rPr lang="en-US" dirty="0">
                <a:latin typeface="Tahoma"/>
                <a:cs typeface="Tahoma"/>
              </a:rPr>
              <a:t>.</a:t>
            </a:r>
            <a:endParaRPr lang="en-US" dirty="0">
              <a:latin typeface="Tahoma"/>
              <a:cs typeface="Tahoma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644616" y="2231637"/>
            <a:ext cx="3359632" cy="3324886"/>
            <a:chOff x="2453446" y="2369063"/>
            <a:chExt cx="3359632" cy="3324886"/>
          </a:xfrm>
        </p:grpSpPr>
        <p:sp>
          <p:nvSpPr>
            <p:cNvPr id="10" name="Vertical Scroll 9"/>
            <p:cNvSpPr/>
            <p:nvPr/>
          </p:nvSpPr>
          <p:spPr>
            <a:xfrm>
              <a:off x="2453446" y="2396373"/>
              <a:ext cx="3359632" cy="3297576"/>
            </a:xfrm>
            <a:prstGeom prst="verticalScroll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65525" y="2915247"/>
              <a:ext cx="2253142" cy="14405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Tahoma"/>
                  <a:cs typeface="Tahoma"/>
                </a:rPr>
                <a:t>(Alice’s PK, Alice)</a:t>
              </a:r>
              <a:endParaRPr lang="en-US" sz="2800" dirty="0">
                <a:solidFill>
                  <a:schemeClr val="bg1"/>
                </a:solidFill>
                <a:latin typeface="Tahoma"/>
                <a:cs typeface="Tahom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97376" y="2369063"/>
              <a:ext cx="15531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Certificate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716089" y="1672189"/>
            <a:ext cx="3359632" cy="3338150"/>
            <a:chOff x="5716089" y="1948363"/>
            <a:chExt cx="3359632" cy="3338150"/>
          </a:xfrm>
        </p:grpSpPr>
        <p:sp>
          <p:nvSpPr>
            <p:cNvPr id="15" name="Vertical Scroll 14"/>
            <p:cNvSpPr/>
            <p:nvPr/>
          </p:nvSpPr>
          <p:spPr>
            <a:xfrm>
              <a:off x="5716089" y="1988937"/>
              <a:ext cx="3359632" cy="3297576"/>
            </a:xfrm>
            <a:prstGeom prst="verticalScroll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ahoma"/>
                <a:cs typeface="Tahoma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28168" y="2507811"/>
              <a:ext cx="2253142" cy="14405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Tahoma"/>
                  <a:cs typeface="Tahoma"/>
                </a:rPr>
                <a:t>(TP’s PK, TP)</a:t>
              </a:r>
              <a:endParaRPr lang="en-US" sz="2800" dirty="0">
                <a:solidFill>
                  <a:schemeClr val="bg1"/>
                </a:solidFill>
                <a:latin typeface="Tahoma"/>
                <a:cs typeface="Tahom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28660" y="1948363"/>
              <a:ext cx="2271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Root Certificate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286400" y="3719818"/>
            <a:ext cx="3211694" cy="3211694"/>
            <a:chOff x="-2634464" y="1534163"/>
            <a:chExt cx="3211694" cy="3211694"/>
          </a:xfrm>
        </p:grpSpPr>
        <p:pic>
          <p:nvPicPr>
            <p:cNvPr id="36" name="Picture 35" descr="certificate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634464" y="1534163"/>
              <a:ext cx="3211694" cy="3211694"/>
            </a:xfrm>
            <a:prstGeom prst="rect">
              <a:avLst/>
            </a:prstGeom>
          </p:spPr>
        </p:pic>
        <p:sp>
          <p:nvSpPr>
            <p:cNvPr id="38" name="Rectangle 37"/>
            <p:cNvSpPr/>
            <p:nvPr/>
          </p:nvSpPr>
          <p:spPr>
            <a:xfrm>
              <a:off x="-1817179" y="2232123"/>
              <a:ext cx="1690913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 smtClean="0">
                  <a:latin typeface="Tahoma"/>
                  <a:cs typeface="Tahoma"/>
                </a:rPr>
                <a:t>Signature</a:t>
              </a:r>
              <a:br>
                <a:rPr lang="en-US" sz="2800" dirty="0" smtClean="0">
                  <a:latin typeface="Tahoma"/>
                  <a:cs typeface="Tahoma"/>
                </a:rPr>
              </a:br>
              <a:r>
                <a:rPr lang="en-US" sz="2800" dirty="0" smtClean="0">
                  <a:latin typeface="Tahoma"/>
                  <a:cs typeface="Tahoma"/>
                </a:rPr>
                <a:t>by TP</a:t>
              </a:r>
              <a:endParaRPr lang="en-US" sz="2800" dirty="0">
                <a:latin typeface="Tahoma"/>
                <a:cs typeface="Tahoma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01706" y="4359220"/>
            <a:ext cx="3211694" cy="3211694"/>
            <a:chOff x="-63790" y="1201312"/>
            <a:chExt cx="3211694" cy="3211694"/>
          </a:xfrm>
        </p:grpSpPr>
        <p:pic>
          <p:nvPicPr>
            <p:cNvPr id="37" name="Picture 36" descr="certificate-no-badge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790" y="1201312"/>
              <a:ext cx="3211694" cy="3211694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742544" y="1907469"/>
              <a:ext cx="1690913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 smtClean="0">
                  <a:latin typeface="Tahoma"/>
                  <a:cs typeface="Tahoma"/>
                </a:rPr>
                <a:t>Signature</a:t>
              </a:r>
              <a:br>
                <a:rPr lang="en-US" sz="2800" dirty="0" smtClean="0">
                  <a:latin typeface="Tahoma"/>
                  <a:cs typeface="Tahoma"/>
                </a:rPr>
              </a:br>
              <a:r>
                <a:rPr lang="en-US" sz="2800" dirty="0" smtClean="0">
                  <a:latin typeface="Tahoma"/>
                  <a:cs typeface="Tahoma"/>
                </a:rPr>
                <a:t>by </a:t>
              </a:r>
              <a:r>
                <a:rPr lang="en-US" sz="2800" dirty="0">
                  <a:latin typeface="Tahoma"/>
                  <a:cs typeface="Tahoma"/>
                </a:rPr>
                <a:t>Alice</a:t>
              </a:r>
              <a:endParaRPr lang="en-US" sz="2800" dirty="0">
                <a:latin typeface="Tahoma"/>
                <a:cs typeface="Tahoma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8940" y="3179978"/>
            <a:ext cx="3211694" cy="3211694"/>
            <a:chOff x="-2634464" y="1534163"/>
            <a:chExt cx="3211694" cy="3211694"/>
          </a:xfrm>
        </p:grpSpPr>
        <p:pic>
          <p:nvPicPr>
            <p:cNvPr id="43" name="Picture 42" descr="certificate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634464" y="1534163"/>
              <a:ext cx="3211694" cy="3211694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-1817179" y="2232123"/>
              <a:ext cx="1690913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 smtClean="0">
                  <a:latin typeface="Tahoma"/>
                  <a:cs typeface="Tahoma"/>
                </a:rPr>
                <a:t>Signature</a:t>
              </a:r>
              <a:br>
                <a:rPr lang="en-US" sz="2800" dirty="0" smtClean="0">
                  <a:latin typeface="Tahoma"/>
                  <a:cs typeface="Tahoma"/>
                </a:rPr>
              </a:br>
              <a:r>
                <a:rPr lang="en-US" sz="2800" dirty="0" smtClean="0">
                  <a:latin typeface="Tahoma"/>
                  <a:cs typeface="Tahoma"/>
                </a:rPr>
                <a:t>by TP</a:t>
              </a:r>
              <a:endParaRPr lang="en-US" sz="2800" dirty="0">
                <a:latin typeface="Tahoma"/>
                <a:cs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54096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Forward Secrecy (PFS)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key-agreement protocol has PFS if it </a:t>
            </a:r>
            <a:r>
              <a:rPr lang="en-US" dirty="0"/>
              <a:t>ensures </a:t>
            </a:r>
            <a:r>
              <a:rPr lang="en-US" dirty="0" smtClean="0"/>
              <a:t>that </a:t>
            </a:r>
            <a:r>
              <a:rPr lang="en-US" dirty="0"/>
              <a:t>a session key derived from a set of long-term keys will not be compromised if one of the long-term keys is compromised in the </a:t>
            </a:r>
            <a:r>
              <a:rPr lang="en-US" dirty="0" smtClean="0"/>
              <a:t>future</a:t>
            </a:r>
          </a:p>
          <a:p>
            <a:r>
              <a:rPr lang="en-US" dirty="0"/>
              <a:t>Forward secrecy is designed </a:t>
            </a:r>
            <a:r>
              <a:rPr lang="en-US" dirty="0" smtClean="0"/>
              <a:t>so that the compromise of </a:t>
            </a:r>
            <a:r>
              <a:rPr lang="en-US" dirty="0"/>
              <a:t>one message cannot lead to the compromise of </a:t>
            </a:r>
            <a:r>
              <a:rPr lang="en-US" dirty="0" smtClean="0"/>
              <a:t>others</a:t>
            </a:r>
            <a:endParaRPr lang="en-US" dirty="0"/>
          </a:p>
          <a:p>
            <a:r>
              <a:rPr lang="en-US" dirty="0" smtClean="0"/>
              <a:t>Also </a:t>
            </a:r>
            <a:r>
              <a:rPr lang="en-US" dirty="0"/>
              <a:t>that there is not a single secret value which can lead to the compromise of multiple messages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789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IKEv1: phase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Only one mode, called “quick mode</a:t>
            </a:r>
            <a:r>
              <a:rPr lang="en-US" dirty="0" smtClean="0"/>
              <a:t>”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Without </a:t>
            </a:r>
            <a:r>
              <a:rPr lang="en-US" dirty="0" smtClean="0"/>
              <a:t>PFS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/>
              <a:t>Keys are periodically refreshed (typically every hour): session keys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Session keys are derived from the same </a:t>
            </a:r>
            <a:r>
              <a:rPr lang="en-US" dirty="0" smtClean="0"/>
              <a:t>secret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/>
              <a:t>Stealing this secret compromises all </a:t>
            </a:r>
            <a:r>
              <a:rPr lang="en-US" dirty="0" smtClean="0"/>
              <a:t>keys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With </a:t>
            </a:r>
            <a:r>
              <a:rPr lang="en-US" dirty="0" smtClean="0"/>
              <a:t>PFS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/>
              <a:t>A </a:t>
            </a:r>
            <a:r>
              <a:rPr lang="en-US" dirty="0" err="1"/>
              <a:t>Diffie</a:t>
            </a:r>
            <a:r>
              <a:rPr lang="en-US" dirty="0"/>
              <a:t>-Hellman is done for each new session key (slower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/>
              <a:t>Stealing one key does not compromise the previous </a:t>
            </a:r>
            <a:r>
              <a:rPr lang="en-US" dirty="0" smtClean="0"/>
              <a:t>ones</a:t>
            </a:r>
            <a:endParaRPr lang="en-US" dirty="0"/>
          </a:p>
          <a:p>
            <a:pPr>
              <a:lnSpc>
                <a:spcPct val="13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49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Glossary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VPN</a:t>
            </a:r>
            <a:r>
              <a:rPr lang="en-US" dirty="0"/>
              <a:t>: Virtual Private Network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PPTP: </a:t>
            </a:r>
            <a:r>
              <a:rPr lang="en-US" dirty="0"/>
              <a:t>Point to Point Tunneling Protocol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L2TP</a:t>
            </a:r>
            <a:r>
              <a:rPr lang="en-US" dirty="0"/>
              <a:t>: Layer 2 Tunneling Protocol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L2F</a:t>
            </a:r>
            <a:r>
              <a:rPr lang="en-US" dirty="0"/>
              <a:t>: Layer 2 </a:t>
            </a:r>
            <a:r>
              <a:rPr lang="en-US" dirty="0" smtClean="0"/>
              <a:t>Forwarding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 smtClean="0">
                <a:solidFill>
                  <a:schemeClr val="accent2"/>
                </a:solidFill>
              </a:rPr>
              <a:t>IPsec</a:t>
            </a:r>
            <a:r>
              <a:rPr lang="en-US" dirty="0"/>
              <a:t>: IP Security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AH</a:t>
            </a:r>
            <a:r>
              <a:rPr lang="en-US" dirty="0"/>
              <a:t>: Authentication Header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ESP</a:t>
            </a:r>
            <a:r>
              <a:rPr lang="en-US" dirty="0"/>
              <a:t>: Encapsulated Security Payload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IKE</a:t>
            </a:r>
            <a:r>
              <a:rPr lang="en-US" dirty="0"/>
              <a:t>: Internet Key Exchange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SPI</a:t>
            </a:r>
            <a:r>
              <a:rPr lang="en-US" dirty="0"/>
              <a:t>: Security Parameter Index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06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pic>
        <p:nvPicPr>
          <p:cNvPr id="7" name="Picture 2" descr="C:\Users\Andreas Haeberlen\AppData\Local\Microsoft\Windows\Temporary Internet Files\Content.IE5\7HA4Z6A0\MC90043441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8022" y="2850776"/>
            <a:ext cx="1326777" cy="1492624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409D-5E2D-FB4E-9A06-44B9D3E20611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79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648200"/>
            <a:ext cx="5638800" cy="1362075"/>
          </a:xfrm>
        </p:spPr>
        <p:txBody>
          <a:bodyPr anchor="t"/>
          <a:lstStyle/>
          <a:p>
            <a:r>
              <a:rPr lang="en-US" dirty="0" smtClean="0"/>
              <a:t>WEP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124200"/>
            <a:ext cx="5638800" cy="1500187"/>
          </a:xfrm>
        </p:spPr>
        <p:txBody>
          <a:bodyPr anchor="b"/>
          <a:lstStyle/>
          <a:p>
            <a:r>
              <a:rPr lang="en-US" dirty="0"/>
              <a:t>Next time you will learn </a:t>
            </a:r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43000" y="1752601"/>
            <a:ext cx="2743200" cy="83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 cap="none" baseline="0">
                <a:solidFill>
                  <a:schemeClr val="bg1"/>
                </a:solidFill>
                <a:latin typeface="Rockwell"/>
                <a:ea typeface="+mj-ea"/>
                <a:cs typeface="Rockwell"/>
              </a:defRPr>
            </a:lvl1pPr>
          </a:lstStyle>
          <a:p>
            <a:r>
              <a:rPr lang="en-US" dirty="0" smtClean="0"/>
              <a:t>Stay tuned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532B-7152-4545-9364-C8561603D0F4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394" y="508669"/>
            <a:ext cx="2528606" cy="252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07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X.509 Certificates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X.</a:t>
            </a:r>
            <a:r>
              <a:rPr lang="en-US" dirty="0" smtClean="0"/>
              <a:t>509</a:t>
            </a:r>
            <a:endParaRPr lang="en-US" dirty="0"/>
          </a:p>
          <a:p>
            <a:pPr lvl="1"/>
            <a:r>
              <a:rPr lang="en-US" dirty="0" smtClean="0"/>
              <a:t>Standard </a:t>
            </a:r>
            <a:r>
              <a:rPr lang="en-US" dirty="0"/>
              <a:t>from International Telecommunication Union (ITU), </a:t>
            </a:r>
            <a:r>
              <a:rPr lang="en-US" dirty="0" smtClean="0"/>
              <a:t>1988</a:t>
            </a:r>
          </a:p>
          <a:p>
            <a:pPr lvl="1"/>
            <a:r>
              <a:rPr lang="en-US" dirty="0" smtClean="0"/>
              <a:t>Also </a:t>
            </a:r>
            <a:r>
              <a:rPr lang="en-US" dirty="0"/>
              <a:t>IETF RFC-2459 (and updates)</a:t>
            </a:r>
          </a:p>
          <a:p>
            <a:pPr marL="0" indent="0">
              <a:buNone/>
            </a:pPr>
            <a:r>
              <a:rPr lang="en-US" dirty="0"/>
              <a:t>Three required fields:</a:t>
            </a:r>
          </a:p>
          <a:p>
            <a:r>
              <a:rPr lang="en-US" dirty="0"/>
              <a:t>TBS Certificate (TBS = “To Be Signed”)</a:t>
            </a:r>
          </a:p>
          <a:p>
            <a:pPr lvl="1"/>
            <a:r>
              <a:rPr lang="en-US" dirty="0"/>
              <a:t>The useful payload of the </a:t>
            </a:r>
            <a:r>
              <a:rPr lang="en-US" dirty="0" smtClean="0"/>
              <a:t>certificate</a:t>
            </a:r>
            <a:endParaRPr lang="en-US" dirty="0"/>
          </a:p>
          <a:p>
            <a:r>
              <a:rPr lang="en-US" dirty="0"/>
              <a:t>CA signature algorithm</a:t>
            </a:r>
          </a:p>
          <a:p>
            <a:pPr lvl="1"/>
            <a:r>
              <a:rPr lang="en-US" dirty="0"/>
              <a:t>Identifier for the </a:t>
            </a:r>
            <a:r>
              <a:rPr lang="en-US" dirty="0" smtClean="0"/>
              <a:t>crypto </a:t>
            </a:r>
            <a:r>
              <a:rPr lang="en-US" dirty="0"/>
              <a:t>algorithm used by the CA to sign this certificate</a:t>
            </a:r>
          </a:p>
          <a:p>
            <a:r>
              <a:rPr lang="en-US" dirty="0"/>
              <a:t>CA signature value</a:t>
            </a:r>
          </a:p>
          <a:p>
            <a:pPr lvl="1"/>
            <a:r>
              <a:rPr lang="en-US" dirty="0"/>
              <a:t>Signature of the certificate by the CA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13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X.509 TBS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Serial number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Unique number assigned by the CA to the certificate</a:t>
            </a:r>
          </a:p>
          <a:p>
            <a:pPr>
              <a:lnSpc>
                <a:spcPct val="130000"/>
              </a:lnSpc>
            </a:pPr>
            <a:r>
              <a:rPr lang="en-US" dirty="0"/>
              <a:t>Issuer field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Identifies the entity who has signed and issued the certificate</a:t>
            </a:r>
          </a:p>
          <a:p>
            <a:pPr>
              <a:lnSpc>
                <a:spcPct val="130000"/>
              </a:lnSpc>
            </a:pPr>
            <a:r>
              <a:rPr lang="en-US" dirty="0"/>
              <a:t>Subject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Identifies the entity associated with the public </a:t>
            </a:r>
            <a:r>
              <a:rPr lang="en-US" dirty="0" smtClean="0"/>
              <a:t>key</a:t>
            </a:r>
          </a:p>
          <a:p>
            <a:pPr lvl="2">
              <a:lnSpc>
                <a:spcPct val="130000"/>
              </a:lnSpc>
            </a:pPr>
            <a:r>
              <a:rPr lang="en-US" dirty="0" smtClean="0"/>
              <a:t>O: organization</a:t>
            </a:r>
            <a:r>
              <a:rPr lang="en-US" dirty="0"/>
              <a:t>, C: country, OU: </a:t>
            </a:r>
            <a:r>
              <a:rPr lang="en-US" dirty="0" smtClean="0"/>
              <a:t>organization unit</a:t>
            </a:r>
            <a:r>
              <a:rPr lang="en-US" dirty="0"/>
              <a:t>, CN: common </a:t>
            </a:r>
            <a:r>
              <a:rPr lang="en-US" dirty="0" smtClean="0"/>
              <a:t>name, </a:t>
            </a:r>
            <a:r>
              <a:rPr lang="en-US" dirty="0"/>
              <a:t>ST: state, L: city, etc. no IP </a:t>
            </a:r>
            <a:r>
              <a:rPr lang="en-US" dirty="0" smtClean="0"/>
              <a:t>address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3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X.509 TBS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Validity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Not before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N</a:t>
            </a:r>
            <a:r>
              <a:rPr lang="en-US" dirty="0" smtClean="0"/>
              <a:t>ot after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Subject Public Key Info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Public key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Identifies the algorithm with which the key is used</a:t>
            </a:r>
          </a:p>
          <a:p>
            <a:pPr lvl="2">
              <a:lnSpc>
                <a:spcPct val="130000"/>
              </a:lnSpc>
            </a:pPr>
            <a:r>
              <a:rPr lang="en-US" dirty="0" smtClean="0"/>
              <a:t>e.g., RSA, DSA, or DH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3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Mar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9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834" y="242234"/>
            <a:ext cx="3584376" cy="758737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2238978" y="860237"/>
            <a:ext cx="1666468" cy="3977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10277" y="860237"/>
            <a:ext cx="3166403" cy="3977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583" y="1196008"/>
            <a:ext cx="5309219" cy="566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81884"/>
      </p:ext>
    </p:extLst>
  </p:cSld>
  <p:clrMapOvr>
    <a:masterClrMapping/>
  </p:clrMapOvr>
</p:sld>
</file>

<file path=ppt/theme/theme1.xml><?xml version="1.0" encoding="utf-8"?>
<a:theme xmlns:a="http://schemas.openxmlformats.org/drawingml/2006/main" name="mcanini-teaching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mcanini-teaching.thmx</Template>
  <TotalTime>7611</TotalTime>
  <Words>3051</Words>
  <Application>Microsoft Macintosh PowerPoint</Application>
  <PresentationFormat>On-screen Show (4:3)</PresentationFormat>
  <Paragraphs>577</Paragraphs>
  <Slides>54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mcanini-teaching</vt:lpstr>
      <vt:lpstr>Certificates | IPsec</vt:lpstr>
      <vt:lpstr>Plan for today</vt:lpstr>
      <vt:lpstr>Certificates</vt:lpstr>
      <vt:lpstr>What is a certificate?</vt:lpstr>
      <vt:lpstr>Illustration</vt:lpstr>
      <vt:lpstr>X.509 Certificates</vt:lpstr>
      <vt:lpstr>X.509 TBS</vt:lpstr>
      <vt:lpstr>X.509 TBS (Continued)</vt:lpstr>
      <vt:lpstr>Example:</vt:lpstr>
      <vt:lpstr>Example:</vt:lpstr>
      <vt:lpstr>Working with Certificates</vt:lpstr>
      <vt:lpstr>Certificate Authorities</vt:lpstr>
      <vt:lpstr>How to obtain a certificate</vt:lpstr>
      <vt:lpstr>Registration Authority (RA)</vt:lpstr>
      <vt:lpstr>CSR in practice</vt:lpstr>
      <vt:lpstr>Certificate without CA</vt:lpstr>
      <vt:lpstr>Certificates in practice</vt:lpstr>
      <vt:lpstr>Key escrowing</vt:lpstr>
      <vt:lpstr>Verifying a certificate</vt:lpstr>
      <vt:lpstr>VPN</vt:lpstr>
      <vt:lpstr>Virtual Private Network (VPN)</vt:lpstr>
      <vt:lpstr>VPN Illustration</vt:lpstr>
      <vt:lpstr>VPN basics</vt:lpstr>
      <vt:lpstr>Existing VPN Protocols</vt:lpstr>
      <vt:lpstr>IPsec</vt:lpstr>
      <vt:lpstr>IPsec Overview</vt:lpstr>
      <vt:lpstr>Security Association (SA)</vt:lpstr>
      <vt:lpstr>Security Association (SA)</vt:lpstr>
      <vt:lpstr>Authentication Header (AH)</vt:lpstr>
      <vt:lpstr>Authentication Header (AH)</vt:lpstr>
      <vt:lpstr>Authentication Header (AH)</vt:lpstr>
      <vt:lpstr>Recall HMAC</vt:lpstr>
      <vt:lpstr>Encapsulated Security Payload (ESP)</vt:lpstr>
      <vt:lpstr>Encapsulated Security Payload (ESP)</vt:lpstr>
      <vt:lpstr>Transport and Tunnel Modes</vt:lpstr>
      <vt:lpstr>Transport &amp; Tunnel Modes</vt:lpstr>
      <vt:lpstr>Transport &amp; Tunnel Modes</vt:lpstr>
      <vt:lpstr>Transport &amp; Tunnel Modes</vt:lpstr>
      <vt:lpstr>Transport Mode</vt:lpstr>
      <vt:lpstr>Tunnel Mode</vt:lpstr>
      <vt:lpstr>Quiz: What is the Applied Mode? </vt:lpstr>
      <vt:lpstr>IPsec and NAT</vt:lpstr>
      <vt:lpstr>IPsec and NAT</vt:lpstr>
      <vt:lpstr>Internet Key Exchange (IKE)</vt:lpstr>
      <vt:lpstr>Internet Key Exchange (IKE)</vt:lpstr>
      <vt:lpstr>Two Phases of IKEv1</vt:lpstr>
      <vt:lpstr>IKEv1: phase 1</vt:lpstr>
      <vt:lpstr>IKEv1: phase 1</vt:lpstr>
      <vt:lpstr>Main Mode &amp; Aggressive Mode</vt:lpstr>
      <vt:lpstr>Perfect Forward Secrecy (PFS)</vt:lpstr>
      <vt:lpstr>IKEv1: phase 2</vt:lpstr>
      <vt:lpstr>Glossary</vt:lpstr>
      <vt:lpstr>Any questions?</vt:lpstr>
      <vt:lpstr>WEP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1</dc:title>
  <dc:creator>Marco Canini</dc:creator>
  <cp:lastModifiedBy>Marco Canini</cp:lastModifiedBy>
  <cp:revision>548</cp:revision>
  <dcterms:created xsi:type="dcterms:W3CDTF">2014-02-21T15:08:43Z</dcterms:created>
  <dcterms:modified xsi:type="dcterms:W3CDTF">2014-03-17T09:30:57Z</dcterms:modified>
</cp:coreProperties>
</file>