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1"/>
  </p:sldMasterIdLst>
  <p:notesMasterIdLst>
    <p:notesMasterId r:id="rId44"/>
  </p:notesMasterIdLst>
  <p:handoutMasterIdLst>
    <p:handoutMasterId r:id="rId45"/>
  </p:handoutMasterIdLst>
  <p:sldIdLst>
    <p:sldId id="306" r:id="rId2"/>
    <p:sldId id="307" r:id="rId3"/>
    <p:sldId id="308" r:id="rId4"/>
    <p:sldId id="309" r:id="rId5"/>
    <p:sldId id="263" r:id="rId6"/>
    <p:sldId id="265" r:id="rId7"/>
    <p:sldId id="312" r:id="rId8"/>
    <p:sldId id="313" r:id="rId9"/>
    <p:sldId id="310" r:id="rId10"/>
    <p:sldId id="311" r:id="rId11"/>
    <p:sldId id="31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15" r:id="rId24"/>
    <p:sldId id="316" r:id="rId25"/>
    <p:sldId id="284" r:id="rId26"/>
    <p:sldId id="285" r:id="rId27"/>
    <p:sldId id="286" r:id="rId28"/>
    <p:sldId id="317" r:id="rId29"/>
    <p:sldId id="296" r:id="rId30"/>
    <p:sldId id="297" r:id="rId31"/>
    <p:sldId id="298" r:id="rId32"/>
    <p:sldId id="299" r:id="rId33"/>
    <p:sldId id="300" r:id="rId34"/>
    <p:sldId id="318" r:id="rId35"/>
    <p:sldId id="302" r:id="rId36"/>
    <p:sldId id="303" r:id="rId37"/>
    <p:sldId id="304" r:id="rId38"/>
    <p:sldId id="319" r:id="rId39"/>
    <p:sldId id="320" r:id="rId40"/>
    <p:sldId id="321" r:id="rId41"/>
    <p:sldId id="322" r:id="rId42"/>
    <p:sldId id="323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35" autoAdjust="0"/>
  </p:normalViewPr>
  <p:slideViewPr>
    <p:cSldViewPr>
      <p:cViewPr varScale="1">
        <p:scale>
          <a:sx n="143" d="100"/>
          <a:sy n="143" d="100"/>
        </p:scale>
        <p:origin x="-96" y="-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493" y="-7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E63FEFED-811C-CA46-A589-02A39FF2C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27" tIns="47064" rIns="94127" bIns="47064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825604F5-0AF8-F745-BEAB-14140C76C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54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www.marcofolio.net</a:t>
            </a:r>
            <a:r>
              <a:rPr lang="en-US" dirty="0" smtClean="0"/>
              <a:t>/images/stories/useful/tools/proxy/</a:t>
            </a:r>
            <a:r>
              <a:rPr lang="en-US" dirty="0" err="1" smtClean="0"/>
              <a:t>proxy_websites.png</a:t>
            </a:r>
            <a:r>
              <a:rPr lang="en-US" dirty="0" smtClean="0"/>
              <a:t>; http://</a:t>
            </a:r>
            <a:r>
              <a:rPr lang="en-US" dirty="0" err="1" smtClean="0"/>
              <a:t>coreitx.com</a:t>
            </a:r>
            <a:r>
              <a:rPr lang="en-US" dirty="0" smtClean="0"/>
              <a:t>/images/</a:t>
            </a:r>
            <a:r>
              <a:rPr lang="en-US" dirty="0" err="1" smtClean="0"/>
              <a:t>firewallmanagement.jpg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A64DA-0CEC-8741-8908-CB92879C6FBE}" type="slidenum">
              <a:rPr lang="en-US"/>
              <a:pPr/>
              <a:t>18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C0335-F0F3-E246-A219-26C04787A5DF}" type="slidenum">
              <a:rPr lang="en-US"/>
              <a:pPr/>
              <a:t>19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3388-2380-1B46-B8CD-4F1F11D13B98}" type="slidenum">
              <a:rPr lang="en-US"/>
              <a:pPr/>
              <a:t>20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52482-A170-7648-90A5-7D680786CA9A}" type="slidenum">
              <a:rPr lang="en-US"/>
              <a:pPr/>
              <a:t>21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14930-252E-F741-B975-E0E3295C151C}" type="slidenum">
              <a:rPr lang="en-US"/>
              <a:pPr/>
              <a:t>22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BB5BF-B495-BB49-9C70-9F4476BF11DD}" type="slidenum">
              <a:rPr lang="en-US"/>
              <a:pPr/>
              <a:t>25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B551D-0EA7-B143-99B2-9A5AAD785BBD}" type="slidenum">
              <a:rPr lang="en-US"/>
              <a:pPr/>
              <a:t>26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E0B51-374C-3046-B6E0-760ADDD9756C}" type="slidenum">
              <a:rPr lang="en-US"/>
              <a:pPr/>
              <a:t>27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blog.simplilearn.com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-content/uploads/2013/08/</a:t>
            </a:r>
            <a:r>
              <a:rPr lang="en-US" dirty="0" err="1" smtClean="0"/>
              <a:t>IDS_BLOG.jpg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5604F5-0AF8-F745-BEAB-14140C76CF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4581B-8CDB-F74B-825C-E07E5BFC9F9F}" type="slidenum">
              <a:rPr lang="en-US"/>
              <a:pPr/>
              <a:t>29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6062D-171C-6A40-A656-D2DE4952A70F}" type="slidenum">
              <a:rPr lang="en-US"/>
              <a:pPr/>
              <a:t>5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8895-9992-004D-BACD-435BFCF5A6B3}" type="slidenum">
              <a:rPr lang="en-US"/>
              <a:pPr/>
              <a:t>30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EC158-8560-AA4F-AEB1-D9AD7CB112A1}" type="slidenum">
              <a:rPr lang="en-US"/>
              <a:pPr/>
              <a:t>31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A1381-3157-D142-B382-614279540504}" type="slidenum">
              <a:rPr lang="en-US"/>
              <a:pPr/>
              <a:t>32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r>
              <a:rPr lang="fr-CH"/>
              <a:t>Honeypot: computer with some weak services.</a:t>
            </a:r>
          </a:p>
          <a:p>
            <a:r>
              <a:rPr lang="fr-CH"/>
              <a:t>Production honeypots, research honeypots.</a:t>
            </a:r>
          </a:p>
          <a:p>
            <a:r>
              <a:rPr lang="fr-CH"/>
              <a:t>Low interactivity, High interactivity.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11841-0537-3743-A36F-8F6438F7DD3B}" type="slidenum">
              <a:rPr lang="en-US"/>
              <a:pPr/>
              <a:t>33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136DF-D329-D84C-B6A7-1C283AB3EB15}" type="slidenum">
              <a:rPr lang="en-US"/>
              <a:pPr/>
              <a:t>35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BCE20-4308-B241-AF9A-226CB0197A72}" type="slidenum">
              <a:rPr lang="en-US"/>
              <a:pPr/>
              <a:t>36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79AD2-017A-C647-9EE3-E425129F36AA}" type="slidenum">
              <a:rPr lang="en-US"/>
              <a:pPr/>
              <a:t>37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4A9E9-BCCE-5645-859B-B712E120C744}" type="slidenum">
              <a:rPr lang="en-US"/>
              <a:pPr/>
              <a:t>6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7748C-465E-CE46-8994-60DD561FB765}" type="slidenum">
              <a:rPr lang="en-US"/>
              <a:pPr/>
              <a:t>12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83F7D-DD0A-E34A-9D0F-C452F477FAE0}" type="slidenum">
              <a:rPr lang="en-US"/>
              <a:pPr/>
              <a:t>13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2B029-B8E3-ED4E-A603-40B397E44AE5}" type="slidenum">
              <a:rPr lang="en-US"/>
              <a:pPr/>
              <a:t>14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0E488-A6E3-894C-8FB7-075ED4D5A859}" type="slidenum">
              <a:rPr lang="en-US"/>
              <a:pPr/>
              <a:t>15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DEC66-1277-0F42-AEF3-E358DB8FDD67}" type="slidenum">
              <a:rPr lang="en-US"/>
              <a:pPr/>
              <a:t>16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9B674-CA5E-2E43-93E1-31FE1C876261}" type="slidenum">
              <a:rPr lang="en-US"/>
              <a:pPr/>
              <a:t>17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E3F-8BAD-0544-AE65-0FBF062B0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F96E-E243-DD49-8B4A-0CF3F907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3D8F-CFB2-924B-99CA-5304BFB8C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D1A-D69C-4F40-ADC5-1C2822FBC2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C9B532B-7152-4545-9364-C8561603D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5C9-645B-DF40-8749-87186F7A3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CF8-3A70-3044-A6CF-9ADBAEB57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A999356-BDAD-D446-A147-EB1C34A4A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Proxies | IDS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3629" y="2486552"/>
            <a:ext cx="1879371" cy="184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581146"/>
            <a:ext cx="4038600" cy="20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575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264400" cy="6250534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E3F-8BAD-0544-AE65-0FBF062B01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Proxy </a:t>
            </a:r>
            <a:r>
              <a:rPr lang="en-US" sz="2400" dirty="0" smtClean="0"/>
              <a:t>(intercepting proxy)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Traffic </a:t>
            </a:r>
            <a:r>
              <a:rPr lang="en-US" dirty="0"/>
              <a:t>targeted at a certain port </a:t>
            </a:r>
            <a:r>
              <a:rPr lang="en-US" dirty="0" smtClean="0"/>
              <a:t>is </a:t>
            </a:r>
            <a:r>
              <a:rPr lang="en-US" dirty="0">
                <a:solidFill>
                  <a:schemeClr val="accent2"/>
                </a:solidFill>
              </a:rPr>
              <a:t>automatically </a:t>
            </a:r>
            <a:r>
              <a:rPr lang="en-US" dirty="0" smtClean="0">
                <a:solidFill>
                  <a:schemeClr val="accent2"/>
                </a:solidFill>
              </a:rPr>
              <a:t>redirected</a:t>
            </a:r>
            <a:r>
              <a:rPr lang="en-US" dirty="0" smtClean="0"/>
              <a:t> </a:t>
            </a:r>
            <a:r>
              <a:rPr lang="en-US" dirty="0"/>
              <a:t>towards the proxy by the </a:t>
            </a:r>
            <a:r>
              <a:rPr lang="en-US" dirty="0" smtClean="0"/>
              <a:t>firewall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Avoid </a:t>
            </a:r>
            <a:r>
              <a:rPr lang="en-US" dirty="0"/>
              <a:t>having to configure </a:t>
            </a:r>
            <a:r>
              <a:rPr lang="en-US" dirty="0" smtClean="0"/>
              <a:t>browsers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Enforce usage of the proxy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load balancing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work for </a:t>
            </a:r>
            <a:r>
              <a:rPr lang="en-US" dirty="0" smtClean="0"/>
              <a:t>servers that are not on the configured port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Proxy </a:t>
            </a:r>
            <a:r>
              <a:rPr lang="en-US" sz="2400" dirty="0"/>
              <a:t>(intercepting </a:t>
            </a:r>
            <a:r>
              <a:rPr lang="en-US" sz="2400" dirty="0" smtClean="0"/>
              <a:t>proxy)</a:t>
            </a:r>
            <a:endParaRPr lang="en-US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“A </a:t>
            </a:r>
            <a:r>
              <a:rPr lang="en-US" dirty="0"/>
              <a:t>'transparent proxy' is a proxy </a:t>
            </a:r>
            <a:r>
              <a:rPr lang="en-US" dirty="0">
                <a:solidFill>
                  <a:schemeClr val="accent2"/>
                </a:solidFill>
              </a:rPr>
              <a:t>that does not modify the request or response</a:t>
            </a:r>
            <a:r>
              <a:rPr lang="en-US" dirty="0"/>
              <a:t> beyond what is required for proxy authentication </a:t>
            </a:r>
            <a:r>
              <a:rPr lang="en-US" dirty="0" smtClean="0"/>
              <a:t>and identification.” [</a:t>
            </a:r>
            <a:r>
              <a:rPr lang="en-US" dirty="0"/>
              <a:t>RFC2616]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Detection </a:t>
            </a:r>
            <a:r>
              <a:rPr lang="en-US" dirty="0">
                <a:solidFill>
                  <a:schemeClr val="accent2"/>
                </a:solidFill>
              </a:rPr>
              <a:t>of the use of a proxy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Compare IP address of client with that observed by the server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(</a:t>
            </a:r>
            <a:r>
              <a:rPr lang="en-US" dirty="0"/>
              <a:t>if </a:t>
            </a:r>
            <a:r>
              <a:rPr lang="en-US" dirty="0" smtClean="0"/>
              <a:t>client is </a:t>
            </a:r>
            <a:r>
              <a:rPr lang="en-US" dirty="0"/>
              <a:t>not </a:t>
            </a:r>
            <a:r>
              <a:rPr lang="en-US" dirty="0" err="1"/>
              <a:t>NATed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Examine HTTP request headers at the server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Make </a:t>
            </a:r>
            <a:r>
              <a:rPr lang="en-US" dirty="0"/>
              <a:t>a connection to an IP address at which there is </a:t>
            </a:r>
            <a:r>
              <a:rPr lang="en-US" dirty="0" smtClean="0"/>
              <a:t>no server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Proxy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FTP </a:t>
            </a:r>
            <a:r>
              <a:rPr lang="en-US" dirty="0" smtClean="0"/>
              <a:t>summary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sz="2000" dirty="0"/>
              <a:t>FTP uses a command connection and a data </a:t>
            </a:r>
            <a:r>
              <a:rPr lang="en-US" sz="2000" dirty="0" smtClean="0"/>
              <a:t>connection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The data connection can be directed towards the client (active mode, default setting) or towards the server (passive mode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dirty="0"/>
              <a:t>The FTP protocol has </a:t>
            </a:r>
            <a:r>
              <a:rPr lang="en-US" dirty="0">
                <a:solidFill>
                  <a:schemeClr val="accent2"/>
                </a:solidFill>
              </a:rPr>
              <a:t>not been designed</a:t>
            </a:r>
            <a:r>
              <a:rPr lang="en-US" dirty="0"/>
              <a:t> to be used through a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Proxy using HTTP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Browsers allow specifying URLs </a:t>
            </a:r>
            <a:r>
              <a:rPr lang="en-US" dirty="0" smtClean="0"/>
              <a:t>in the form</a:t>
            </a:r>
            <a:br>
              <a:rPr lang="en-US" dirty="0" smtClean="0"/>
            </a:br>
            <a:r>
              <a:rPr lang="en-US" dirty="0" smtClean="0"/>
              <a:t>ftp:</a:t>
            </a:r>
            <a:r>
              <a:rPr lang="en-US" dirty="0"/>
              <a:t>/</a:t>
            </a:r>
            <a:r>
              <a:rPr lang="en-US" dirty="0" smtClean="0"/>
              <a:t>/</a:t>
            </a:r>
            <a:r>
              <a:rPr lang="en-US" dirty="0" err="1" smtClean="0"/>
              <a:t>example.com</a:t>
            </a:r>
            <a:r>
              <a:rPr lang="en-US" dirty="0"/>
              <a:t>/</a:t>
            </a:r>
            <a:r>
              <a:rPr lang="en-US" dirty="0" smtClean="0"/>
              <a:t>filename</a:t>
            </a:r>
            <a:endParaRPr lang="en-US" dirty="0"/>
          </a:p>
          <a:p>
            <a:r>
              <a:rPr lang="en-US" dirty="0"/>
              <a:t>If the browser is configured to use </a:t>
            </a:r>
            <a:r>
              <a:rPr lang="en-US" dirty="0" smtClean="0"/>
              <a:t>an </a:t>
            </a:r>
            <a:r>
              <a:rPr lang="en-US" dirty="0"/>
              <a:t>HTTP proxy, it will ask the proxy for </a:t>
            </a:r>
            <a:r>
              <a:rPr lang="en-US" dirty="0" smtClean="0"/>
              <a:t>that URL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HTTP proxy carries out the FTP transfer</a:t>
            </a:r>
            <a:r>
              <a:rPr lang="en-US" dirty="0"/>
              <a:t> and provides the document as part of the </a:t>
            </a:r>
            <a:r>
              <a:rPr lang="en-US" dirty="0">
                <a:solidFill>
                  <a:schemeClr val="accent2"/>
                </a:solidFill>
              </a:rPr>
              <a:t>HTTP </a:t>
            </a:r>
            <a:r>
              <a:rPr lang="en-US" dirty="0" smtClean="0">
                <a:solidFill>
                  <a:schemeClr val="accent2"/>
                </a:solidFill>
              </a:rPr>
              <a:t>reply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333999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00" y="53340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5334000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HTTP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1676400" y="5819997"/>
            <a:ext cx="17907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1041" y="51054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4838700" y="5819998"/>
            <a:ext cx="17907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1" y="5105401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FTP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5867400"/>
            <a:ext cx="15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ftp://…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User@ FTP Proxy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User@ proxy behaves </a:t>
            </a:r>
            <a:r>
              <a:rPr lang="en-US" dirty="0"/>
              <a:t>like a standard FTP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Access server through the proxy by connecting with USER </a:t>
            </a:r>
            <a:r>
              <a:rPr lang="en-US" dirty="0" err="1" smtClean="0"/>
              <a:t>user@server</a:t>
            </a:r>
            <a:r>
              <a:rPr lang="en-US" dirty="0" smtClean="0"/>
              <a:t> as </a:t>
            </a:r>
            <a:r>
              <a:rPr lang="en-US" dirty="0"/>
              <a:t>username to the </a:t>
            </a:r>
            <a:r>
              <a:rPr lang="en-US" dirty="0" smtClean="0"/>
              <a:t>proxy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latter connects to the server and relays the password, commands and the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two connections</a:t>
            </a:r>
            <a:r>
              <a:rPr lang="en-US" dirty="0"/>
              <a:t> can use active or passive mode </a:t>
            </a:r>
            <a:r>
              <a:rPr lang="en-US" dirty="0" smtClean="0"/>
              <a:t>independently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333999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00" y="53340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5334000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User@ FTP 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1676400" y="5819997"/>
            <a:ext cx="17907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1042" y="51054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FTP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4838700" y="5819998"/>
            <a:ext cx="17907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1" y="5105401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FTP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7829" y="5867400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x@srv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4459" y="5867400"/>
            <a:ext cx="103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SMTP Proxy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SMTP was conceived for relaying </a:t>
            </a:r>
            <a:r>
              <a:rPr lang="en-US" dirty="0">
                <a:solidFill>
                  <a:schemeClr val="accent2"/>
                </a:solidFill>
              </a:rPr>
              <a:t>mail hop by </a:t>
            </a:r>
            <a:r>
              <a:rPr lang="en-US" dirty="0" smtClean="0">
                <a:solidFill>
                  <a:schemeClr val="accent2"/>
                </a:solidFill>
              </a:rPr>
              <a:t>hop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Hence, </a:t>
            </a:r>
            <a:r>
              <a:rPr lang="en-US" dirty="0">
                <a:solidFill>
                  <a:schemeClr val="accent2"/>
                </a:solidFill>
              </a:rPr>
              <a:t>any SMTP server can work as a </a:t>
            </a:r>
            <a:r>
              <a:rPr lang="en-US" dirty="0" smtClean="0">
                <a:solidFill>
                  <a:schemeClr val="accent2"/>
                </a:solidFill>
              </a:rPr>
              <a:t>proxy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Outbound</a:t>
            </a:r>
            <a:r>
              <a:rPr lang="en-US" dirty="0"/>
              <a:t> (forward path):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Use </a:t>
            </a:r>
            <a:r>
              <a:rPr lang="en-US" dirty="0"/>
              <a:t>specified as SMTP server for outgoing mail in the mail </a:t>
            </a:r>
            <a:r>
              <a:rPr lang="en-US" dirty="0" smtClean="0"/>
              <a:t>client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Inbound</a:t>
            </a:r>
            <a:r>
              <a:rPr lang="en-US" dirty="0"/>
              <a:t> (reverse path):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Proxy </a:t>
            </a:r>
            <a:r>
              <a:rPr lang="en-US" dirty="0"/>
              <a:t>registered in the DNS as the official server for that </a:t>
            </a:r>
            <a:r>
              <a:rPr lang="en-US" dirty="0" smtClean="0"/>
              <a:t>domain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Proxy </a:t>
            </a:r>
            <a:r>
              <a:rPr lang="en-US" dirty="0"/>
              <a:t>has to be configured to forward all mail to the internal </a:t>
            </a:r>
            <a:r>
              <a:rPr lang="en-US" dirty="0" smtClean="0"/>
              <a:t>server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Proxy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DNS </a:t>
            </a:r>
            <a:r>
              <a:rPr lang="en-US" dirty="0"/>
              <a:t>protocol is </a:t>
            </a:r>
            <a:r>
              <a:rPr lang="en-US" dirty="0" smtClean="0"/>
              <a:t>designed </a:t>
            </a:r>
            <a:r>
              <a:rPr lang="en-US" dirty="0"/>
              <a:t>to </a:t>
            </a:r>
            <a:r>
              <a:rPr lang="en-US" dirty="0" smtClean="0"/>
              <a:t>retransmit </a:t>
            </a:r>
            <a:r>
              <a:rPr lang="en-US" dirty="0"/>
              <a:t>requests from </a:t>
            </a:r>
            <a:r>
              <a:rPr lang="en-US" dirty="0" smtClean="0"/>
              <a:t>one server </a:t>
            </a:r>
            <a:r>
              <a:rPr lang="en-US" dirty="0"/>
              <a:t>to </a:t>
            </a:r>
            <a:r>
              <a:rPr lang="en-US" dirty="0" smtClean="0"/>
              <a:t>another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DNS servers can work as </a:t>
            </a:r>
            <a:r>
              <a:rPr lang="en-US" dirty="0" smtClean="0"/>
              <a:t>proxies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DNS servers have a </a:t>
            </a:r>
            <a:r>
              <a:rPr lang="en-US" dirty="0">
                <a:solidFill>
                  <a:schemeClr val="accent2"/>
                </a:solidFill>
              </a:rPr>
              <a:t>cache to limit traffic</a:t>
            </a:r>
            <a:r>
              <a:rPr lang="en-US" dirty="0"/>
              <a:t> and reduce response </a:t>
            </a:r>
            <a:r>
              <a:rPr lang="en-US" dirty="0" smtClean="0"/>
              <a:t>times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is a good idea to </a:t>
            </a:r>
            <a:r>
              <a:rPr lang="en-US" dirty="0">
                <a:solidFill>
                  <a:schemeClr val="accent2"/>
                </a:solidFill>
              </a:rPr>
              <a:t>configure a DNS proxy to direct all its request towards a bigger server</a:t>
            </a:r>
            <a:r>
              <a:rPr lang="en-US" dirty="0"/>
              <a:t> </a:t>
            </a:r>
            <a:r>
              <a:rPr lang="en-US" dirty="0" smtClean="0"/>
              <a:t>(e.g., </a:t>
            </a:r>
            <a:r>
              <a:rPr lang="en-US" dirty="0"/>
              <a:t>that of an ISP) </a:t>
            </a:r>
            <a:r>
              <a:rPr lang="en-US" dirty="0" smtClean="0"/>
              <a:t>to </a:t>
            </a:r>
            <a:r>
              <a:rPr lang="en-US" dirty="0"/>
              <a:t>take advantage of a bigger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SOCKS Proxy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SOCKS (Socket Server) proxy is a </a:t>
            </a:r>
            <a:r>
              <a:rPr lang="en-US" dirty="0">
                <a:solidFill>
                  <a:schemeClr val="accent2"/>
                </a:solidFill>
              </a:rPr>
              <a:t>general proxy for TCP</a:t>
            </a:r>
            <a:r>
              <a:rPr lang="en-US" dirty="0"/>
              <a:t> (and UDP)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Accept </a:t>
            </a:r>
            <a:r>
              <a:rPr lang="en-US" dirty="0"/>
              <a:t>a </a:t>
            </a:r>
            <a:r>
              <a:rPr lang="en-US" dirty="0" smtClean="0"/>
              <a:t>client connection, then </a:t>
            </a:r>
            <a:r>
              <a:rPr lang="en-US" dirty="0" smtClean="0">
                <a:solidFill>
                  <a:schemeClr val="accent2"/>
                </a:solidFill>
              </a:rPr>
              <a:t>open </a:t>
            </a:r>
            <a:r>
              <a:rPr lang="en-US" dirty="0">
                <a:solidFill>
                  <a:schemeClr val="accent2"/>
                </a:solidFill>
              </a:rPr>
              <a:t>another one</a:t>
            </a:r>
            <a:r>
              <a:rPr lang="en-US" dirty="0"/>
              <a:t> towards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Then relay data between </a:t>
            </a:r>
            <a:r>
              <a:rPr lang="en-US" dirty="0"/>
              <a:t>the two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SOCKS </a:t>
            </a:r>
            <a:r>
              <a:rPr lang="en-US" dirty="0"/>
              <a:t>allows any protocol to pass via a </a:t>
            </a:r>
            <a:r>
              <a:rPr lang="en-US" dirty="0" smtClean="0"/>
              <a:t>proxy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Both an advantage and limitation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Proxies</a:t>
            </a:r>
          </a:p>
          <a:p>
            <a:pPr lvl="1"/>
            <a:r>
              <a:rPr lang="en-US" dirty="0" smtClean="0"/>
              <a:t>Proxies features and benefits</a:t>
            </a:r>
          </a:p>
          <a:p>
            <a:pPr lvl="1"/>
            <a:r>
              <a:rPr lang="en-US" dirty="0" smtClean="0"/>
              <a:t>Types of proxies</a:t>
            </a:r>
          </a:p>
          <a:p>
            <a:pPr lvl="1"/>
            <a:r>
              <a:rPr lang="en-US" dirty="0" smtClean="0"/>
              <a:t>Reverse proxies</a:t>
            </a:r>
          </a:p>
          <a:p>
            <a:r>
              <a:rPr lang="en-US" dirty="0" smtClean="0"/>
              <a:t>Intrusion Detection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5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 Proxy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HTTPS is the secure </a:t>
            </a:r>
            <a:r>
              <a:rPr lang="en-US" dirty="0" smtClean="0"/>
              <a:t>version of HTTP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(</a:t>
            </a:r>
            <a:r>
              <a:rPr lang="en-US" dirty="0"/>
              <a:t>encryption, authentication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HTTPS proxies are 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 a secure version </a:t>
            </a:r>
            <a:r>
              <a:rPr lang="en-US" dirty="0" smtClean="0">
                <a:solidFill>
                  <a:schemeClr val="accent2"/>
                </a:solidFill>
              </a:rPr>
              <a:t>of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HTTP </a:t>
            </a:r>
            <a:r>
              <a:rPr lang="en-US" dirty="0">
                <a:solidFill>
                  <a:schemeClr val="accent2"/>
                </a:solidFill>
              </a:rPr>
              <a:t>proxies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HTTPS encrypts and authenticates end-to-</a:t>
            </a:r>
            <a:r>
              <a:rPr lang="en-US" dirty="0" smtClean="0"/>
              <a:t>end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HTTPS proxy </a:t>
            </a:r>
            <a:r>
              <a:rPr lang="en-US" dirty="0" smtClean="0">
                <a:solidFill>
                  <a:schemeClr val="accent2"/>
                </a:solidFill>
              </a:rPr>
              <a:t>just </a:t>
            </a:r>
            <a:r>
              <a:rPr lang="en-US" dirty="0">
                <a:solidFill>
                  <a:schemeClr val="accent2"/>
                </a:solidFill>
              </a:rPr>
              <a:t>transparently </a:t>
            </a:r>
            <a:r>
              <a:rPr lang="en-US" dirty="0" smtClean="0">
                <a:solidFill>
                  <a:schemeClr val="accent2"/>
                </a:solidFill>
              </a:rPr>
              <a:t>relays</a:t>
            </a:r>
            <a:r>
              <a:rPr lang="en-US" dirty="0" smtClean="0"/>
              <a:t> </a:t>
            </a:r>
            <a:r>
              <a:rPr lang="en-US" dirty="0"/>
              <a:t>data between </a:t>
            </a:r>
            <a:r>
              <a:rPr lang="en-US" dirty="0" smtClean="0"/>
              <a:t>client and server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Much </a:t>
            </a:r>
            <a:r>
              <a:rPr lang="en-US" dirty="0"/>
              <a:t>like </a:t>
            </a:r>
            <a:r>
              <a:rPr lang="en-US" dirty="0" smtClean="0"/>
              <a:t>SOCKS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Proxy: Implementation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proxy uses the HTTP </a:t>
            </a:r>
            <a:r>
              <a:rPr lang="en-US" dirty="0" smtClean="0"/>
              <a:t>command CONNECT that </a:t>
            </a:r>
            <a:r>
              <a:rPr lang="en-US" dirty="0"/>
              <a:t>indicates the </a:t>
            </a:r>
            <a:r>
              <a:rPr lang="en-US" dirty="0" smtClean="0"/>
              <a:t>server address</a:t>
            </a:r>
            <a:endParaRPr lang="en-US" dirty="0"/>
          </a:p>
          <a:p>
            <a:r>
              <a:rPr lang="en-US" dirty="0" smtClean="0"/>
              <a:t>Replies with a </a:t>
            </a:r>
            <a:r>
              <a:rPr lang="en-US" dirty="0"/>
              <a:t>status and becomes </a:t>
            </a:r>
            <a:r>
              <a:rPr lang="en-US" dirty="0" smtClean="0">
                <a:solidFill>
                  <a:schemeClr val="accent2"/>
                </a:solidFill>
              </a:rPr>
              <a:t>transparent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419600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00" y="4419601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4419601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HTTPS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4724399"/>
            <a:ext cx="17907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9341" y="373380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br>
              <a:rPr lang="en-US" dirty="0" smtClean="0"/>
            </a:br>
            <a:r>
              <a:rPr lang="en-US" dirty="0" smtClean="0"/>
              <a:t>www…</a:t>
            </a:r>
            <a:br>
              <a:rPr lang="en-US" dirty="0" smtClean="0"/>
            </a:br>
            <a:r>
              <a:rPr lang="en-US" dirty="0" smtClean="0"/>
              <a:t>HTTP/1.0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057999"/>
            <a:ext cx="17907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6400" y="5057998"/>
            <a:ext cx="17907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4660" y="5105400"/>
            <a:ext cx="17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http://…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5105400"/>
            <a:ext cx="17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http://…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Proxy: Security </a:t>
            </a:r>
            <a:r>
              <a:rPr lang="en-US" dirty="0"/>
              <a:t>Issues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HTTPS proxy allows relaying any type of protocol</a:t>
            </a:r>
            <a:r>
              <a:rPr lang="en-US" dirty="0"/>
              <a:t> (it is transparent, just like SOCKS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To limit abuses, the available ports are often limited to </a:t>
            </a:r>
            <a:r>
              <a:rPr lang="en-US" dirty="0">
                <a:solidFill>
                  <a:schemeClr val="accent2"/>
                </a:solidFill>
              </a:rPr>
              <a:t>443</a:t>
            </a:r>
            <a:r>
              <a:rPr lang="en-US" dirty="0"/>
              <a:t> (HTTPS) and </a:t>
            </a:r>
            <a:r>
              <a:rPr lang="en-US" dirty="0">
                <a:solidFill>
                  <a:schemeClr val="accent2"/>
                </a:solidFill>
              </a:rPr>
              <a:t>563</a:t>
            </a:r>
            <a:r>
              <a:rPr lang="en-US" dirty="0"/>
              <a:t> (SNEWS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To allow any protocol to cross a firewall, it is sufficient to run the server on port 443 and </a:t>
            </a:r>
            <a:r>
              <a:rPr lang="en-US" dirty="0">
                <a:solidFill>
                  <a:schemeClr val="accent2"/>
                </a:solidFill>
              </a:rPr>
              <a:t>pass through </a:t>
            </a:r>
            <a:r>
              <a:rPr lang="en-US" dirty="0" smtClean="0">
                <a:solidFill>
                  <a:schemeClr val="accent2"/>
                </a:solidFill>
              </a:rPr>
              <a:t>an </a:t>
            </a:r>
            <a:r>
              <a:rPr lang="en-US" dirty="0">
                <a:solidFill>
                  <a:schemeClr val="accent2"/>
                </a:solidFill>
              </a:rPr>
              <a:t>HTTPS </a:t>
            </a:r>
            <a:r>
              <a:rPr lang="en-US" dirty="0" smtClean="0">
                <a:solidFill>
                  <a:schemeClr val="accent2"/>
                </a:solidFill>
              </a:rPr>
              <a:t>proxy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1752600" y="5031259"/>
            <a:ext cx="1828800" cy="988541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</a:t>
            </a:r>
            <a:r>
              <a:rPr lang="en-US" dirty="0"/>
              <a:t>to clients to be an ordinary </a:t>
            </a:r>
            <a:r>
              <a:rPr lang="en-US" dirty="0" smtClean="0"/>
              <a:t>server</a:t>
            </a:r>
          </a:p>
          <a:p>
            <a:r>
              <a:rPr lang="en-US" dirty="0"/>
              <a:t>Requests are forwarded to one or more origin servers which handle </a:t>
            </a:r>
            <a:r>
              <a:rPr lang="en-US" dirty="0" smtClean="0"/>
              <a:t>the requests</a:t>
            </a:r>
            <a:endParaRPr lang="en-US" dirty="0"/>
          </a:p>
          <a:p>
            <a:r>
              <a:rPr lang="en-US" dirty="0" smtClean="0"/>
              <a:t>Client has </a:t>
            </a:r>
            <a:r>
              <a:rPr lang="en-US" dirty="0"/>
              <a:t>no knowledge of the origin servers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876799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45720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Reverse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5362797"/>
            <a:ext cx="19812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1044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5029200" y="5057998"/>
            <a:ext cx="1600200" cy="3048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1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47244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48768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 flipV="1">
            <a:off x="5029200" y="5210398"/>
            <a:ext cx="1752600" cy="1524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6" idx="1"/>
          </p:cNvCxnSpPr>
          <p:nvPr/>
        </p:nvCxnSpPr>
        <p:spPr>
          <a:xfrm>
            <a:off x="5029200" y="5362798"/>
            <a:ext cx="19050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HTTP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Filter requests</a:t>
            </a:r>
            <a:r>
              <a:rPr lang="en-US" dirty="0" smtClean="0"/>
              <a:t> </a:t>
            </a:r>
            <a:r>
              <a:rPr lang="en-US" dirty="0"/>
              <a:t>(blocking exploits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Authenticate </a:t>
            </a:r>
            <a:r>
              <a:rPr lang="en-US" dirty="0">
                <a:solidFill>
                  <a:schemeClr val="accent2"/>
                </a:solidFill>
              </a:rPr>
              <a:t>clients</a:t>
            </a:r>
            <a:r>
              <a:rPr lang="en-US" dirty="0"/>
              <a:t> even before they </a:t>
            </a:r>
            <a:r>
              <a:rPr lang="en-US" dirty="0" smtClean="0"/>
              <a:t>communicate with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attack the server unless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servers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Encryption acceleration</a:t>
            </a:r>
            <a:endParaRPr lang="en-US" dirty="0"/>
          </a:p>
          <a:p>
            <a:pPr lvl="1"/>
            <a:r>
              <a:rPr lang="en-US" dirty="0" smtClean="0"/>
              <a:t>Caching static content</a:t>
            </a:r>
          </a:p>
          <a:p>
            <a:pPr lvl="1"/>
            <a:r>
              <a:rPr lang="en-US" dirty="0" smtClean="0"/>
              <a:t>Load balancing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clients via content compression</a:t>
            </a:r>
            <a:endParaRPr lang="en-US" dirty="0"/>
          </a:p>
          <a:p>
            <a:pPr>
              <a:buFont typeface="Wingdings" charset="0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57600"/>
            <a:ext cx="19558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800600"/>
            <a:ext cx="1905000" cy="635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HTTPS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HTTPS proxies are used as encryption </a:t>
            </a:r>
            <a:r>
              <a:rPr lang="en-US" dirty="0" smtClean="0"/>
              <a:t>accelerators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/>
              <a:t>reduce the </a:t>
            </a:r>
            <a:r>
              <a:rPr lang="en-US" dirty="0" smtClean="0"/>
              <a:t>server load by </a:t>
            </a:r>
            <a:r>
              <a:rPr lang="en-US" dirty="0">
                <a:solidFill>
                  <a:schemeClr val="accent2"/>
                </a:solidFill>
              </a:rPr>
              <a:t>taking care of </a:t>
            </a:r>
            <a:r>
              <a:rPr lang="en-US" dirty="0" smtClean="0">
                <a:solidFill>
                  <a:schemeClr val="accent2"/>
                </a:solidFill>
              </a:rPr>
              <a:t>encryption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/>
              <a:t>have a </a:t>
            </a:r>
            <a:r>
              <a:rPr lang="en-US" dirty="0">
                <a:solidFill>
                  <a:schemeClr val="accent2"/>
                </a:solidFill>
              </a:rPr>
              <a:t>hardware accelerator</a:t>
            </a:r>
            <a:r>
              <a:rPr lang="en-US" dirty="0"/>
              <a:t> for </a:t>
            </a:r>
            <a:r>
              <a:rPr lang="en-US" dirty="0" smtClean="0"/>
              <a:t>encrypting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connection between the proxy and the server is </a:t>
            </a:r>
            <a:r>
              <a:rPr lang="en-US" dirty="0" smtClean="0">
                <a:solidFill>
                  <a:schemeClr val="accent2"/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dirty="0"/>
              <a:t>and not </a:t>
            </a:r>
            <a:r>
              <a:rPr lang="en-US" dirty="0" smtClean="0">
                <a:solidFill>
                  <a:schemeClr val="accent2"/>
                </a:solidFill>
              </a:rPr>
              <a:t>HTTPS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dirty="0" smtClean="0"/>
              <a:t>Translation Proxy</a:t>
            </a:r>
            <a:endParaRPr lang="en-US" dirty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A proxy can </a:t>
            </a:r>
            <a:r>
              <a:rPr lang="en-US" dirty="0">
                <a:solidFill>
                  <a:schemeClr val="accent2"/>
                </a:solidFill>
              </a:rPr>
              <a:t>use different protocols each </a:t>
            </a:r>
            <a:r>
              <a:rPr lang="en-US" dirty="0" smtClean="0">
                <a:solidFill>
                  <a:schemeClr val="accent2"/>
                </a:solidFill>
              </a:rPr>
              <a:t>side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Web mail </a:t>
            </a:r>
            <a:r>
              <a:rPr lang="en-US" dirty="0" smtClean="0"/>
              <a:t>proxy can </a:t>
            </a:r>
            <a:r>
              <a:rPr lang="en-US" dirty="0"/>
              <a:t>accept </a:t>
            </a:r>
            <a:r>
              <a:rPr lang="en-US" dirty="0">
                <a:solidFill>
                  <a:schemeClr val="accent2"/>
                </a:solidFill>
              </a:rPr>
              <a:t>HTTPS</a:t>
            </a:r>
            <a:r>
              <a:rPr lang="en-US" dirty="0"/>
              <a:t> requests from the Internet and generate </a:t>
            </a:r>
            <a:r>
              <a:rPr lang="en-US" dirty="0">
                <a:solidFill>
                  <a:schemeClr val="accent2"/>
                </a:solidFill>
              </a:rPr>
              <a:t>IMAP</a:t>
            </a:r>
            <a:r>
              <a:rPr lang="en-US" dirty="0"/>
              <a:t> requests towards the mail </a:t>
            </a:r>
            <a:r>
              <a:rPr lang="en-US" dirty="0" smtClean="0"/>
              <a:t>server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MPTCP proxy can enable MPTCP-compatible hosts to connect to TCP-only hosts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accent2"/>
                </a:solidFill>
              </a:rPr>
              <a:t>rotocol </a:t>
            </a:r>
            <a:r>
              <a:rPr lang="en-US" dirty="0">
                <a:solidFill>
                  <a:schemeClr val="accent2"/>
                </a:solidFill>
              </a:rPr>
              <a:t>diversity</a:t>
            </a:r>
            <a:r>
              <a:rPr lang="en-US" dirty="0"/>
              <a:t> strongly limits the chances of exploiting a vulnerability across a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09600"/>
            <a:ext cx="4752000" cy="24948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8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</a:t>
            </a:r>
            <a:r>
              <a:rPr lang="en-US" dirty="0" smtClean="0"/>
              <a:t>System </a:t>
            </a:r>
            <a:r>
              <a:rPr lang="en-US" dirty="0"/>
              <a:t>(IDS)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Idea: don’t </a:t>
            </a:r>
            <a:r>
              <a:rPr lang="en-US" dirty="0">
                <a:solidFill>
                  <a:schemeClr val="accent2"/>
                </a:solidFill>
              </a:rPr>
              <a:t>wait for the symptoms of an attack before </a:t>
            </a:r>
            <a:r>
              <a:rPr lang="en-US" dirty="0" smtClean="0">
                <a:solidFill>
                  <a:schemeClr val="accent2"/>
                </a:solidFill>
              </a:rPr>
              <a:t>reacting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An Intrusion </a:t>
            </a:r>
            <a:r>
              <a:rPr lang="en-US" dirty="0"/>
              <a:t>Detection </a:t>
            </a:r>
            <a:r>
              <a:rPr lang="en-US" dirty="0" smtClean="0"/>
              <a:t>System </a:t>
            </a:r>
            <a:r>
              <a:rPr lang="en-US" dirty="0"/>
              <a:t>(IDS) </a:t>
            </a:r>
            <a:r>
              <a:rPr lang="en-US" dirty="0" smtClean="0"/>
              <a:t>monitors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Network </a:t>
            </a:r>
            <a:r>
              <a:rPr lang="en-US" dirty="0">
                <a:solidFill>
                  <a:schemeClr val="accent2"/>
                </a:solidFill>
              </a:rPr>
              <a:t>traffic</a:t>
            </a:r>
            <a:r>
              <a:rPr lang="en-US" dirty="0"/>
              <a:t> (Network IDS, NIDS), typically in front of the </a:t>
            </a:r>
            <a:r>
              <a:rPr lang="en-US" dirty="0" smtClean="0"/>
              <a:t>firewall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Events on servers</a:t>
            </a:r>
            <a:r>
              <a:rPr lang="en-US" dirty="0"/>
              <a:t> (Host IDS, HIDS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When malicious activities are detected, </a:t>
            </a:r>
            <a:r>
              <a:rPr lang="en-US" dirty="0" smtClean="0">
                <a:solidFill>
                  <a:schemeClr val="accent2"/>
                </a:solidFill>
              </a:rPr>
              <a:t>launch </a:t>
            </a:r>
            <a:r>
              <a:rPr lang="en-US" dirty="0">
                <a:solidFill>
                  <a:schemeClr val="accent2"/>
                </a:solidFill>
              </a:rPr>
              <a:t>an alarm</a:t>
            </a:r>
            <a:r>
              <a:rPr lang="en-US" dirty="0"/>
              <a:t> (SMS, mail, etc.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attempt prevent attacks from succeeding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reconfigure </a:t>
            </a:r>
            <a:r>
              <a:rPr lang="en-US" dirty="0" smtClean="0"/>
              <a:t>firewalls </a:t>
            </a:r>
            <a:r>
              <a:rPr lang="en-US" dirty="0"/>
              <a:t>or </a:t>
            </a:r>
            <a:r>
              <a:rPr lang="en-US" dirty="0" smtClean="0"/>
              <a:t>servers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Analysis can be done in </a:t>
            </a:r>
            <a:r>
              <a:rPr lang="en-US" dirty="0">
                <a:solidFill>
                  <a:schemeClr val="accent2"/>
                </a:solidFill>
              </a:rPr>
              <a:t>real-time</a:t>
            </a:r>
            <a:r>
              <a:rPr lang="en-US" dirty="0"/>
              <a:t> or by </a:t>
            </a:r>
            <a:r>
              <a:rPr lang="en-US" dirty="0">
                <a:solidFill>
                  <a:schemeClr val="accent2"/>
                </a:solidFill>
              </a:rPr>
              <a:t>analyzing </a:t>
            </a:r>
            <a:r>
              <a:rPr lang="en-US" dirty="0" smtClean="0">
                <a:solidFill>
                  <a:schemeClr val="accent2"/>
                </a:solidFill>
              </a:rPr>
              <a:t>logs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 are application relays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057400"/>
            <a:ext cx="1371600" cy="422031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9718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8006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828800" y="24794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1828800" y="33938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828800" y="4308231"/>
            <a:ext cx="0" cy="49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20574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10" idx="2"/>
            <a:endCxn id="22" idx="2"/>
          </p:cNvCxnSpPr>
          <p:nvPr/>
        </p:nvCxnSpPr>
        <p:spPr>
          <a:xfrm rot="16200000" flipH="1">
            <a:off x="1603911" y="5447520"/>
            <a:ext cx="682869" cy="233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66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42672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V="1">
            <a:off x="3503994" y="5181601"/>
            <a:ext cx="1206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05200" y="42672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44196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410200" y="2057401"/>
            <a:ext cx="1371600" cy="4220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102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102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3" idx="2"/>
            <a:endCxn id="54" idx="0"/>
          </p:cNvCxnSpPr>
          <p:nvPr/>
        </p:nvCxnSpPr>
        <p:spPr>
          <a:xfrm>
            <a:off x="6096000" y="24794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5" idx="0"/>
          </p:cNvCxnSpPr>
          <p:nvPr/>
        </p:nvCxnSpPr>
        <p:spPr>
          <a:xfrm>
            <a:off x="6096000" y="33938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6" idx="0"/>
          </p:cNvCxnSpPr>
          <p:nvPr/>
        </p:nvCxnSpPr>
        <p:spPr>
          <a:xfrm>
            <a:off x="6096000" y="4308232"/>
            <a:ext cx="0" cy="4923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  <a:endCxn id="50" idx="0"/>
          </p:cNvCxnSpPr>
          <p:nvPr/>
        </p:nvCxnSpPr>
        <p:spPr>
          <a:xfrm rot="5400000">
            <a:off x="5639663" y="5449164"/>
            <a:ext cx="682868" cy="22980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2057401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19600" y="33528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5200" y="33528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19600" y="24384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505200" y="24384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2"/>
          </p:cNvCxnSpPr>
          <p:nvPr/>
        </p:nvCxnSpPr>
        <p:spPr>
          <a:xfrm flipH="1" flipV="1">
            <a:off x="4419601" y="5181601"/>
            <a:ext cx="449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7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Approaches</a:t>
            </a:r>
          </a:p>
        </p:txBody>
      </p:sp>
      <p:graphicFrame>
        <p:nvGraphicFramePr>
          <p:cNvPr id="622618" name="Group 2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42270045"/>
              </p:ext>
            </p:extLst>
          </p:nvPr>
        </p:nvGraphicFramePr>
        <p:xfrm>
          <a:off x="228600" y="1676400"/>
          <a:ext cx="8229600" cy="4530726"/>
        </p:xfrm>
        <a:graphic>
          <a:graphicData uri="http://schemas.openxmlformats.org/drawingml/2006/table">
            <a:tbl>
              <a:tblPr/>
              <a:tblGrid>
                <a:gridCol w="1676400"/>
                <a:gridCol w="2590800"/>
                <a:gridCol w="1905000"/>
                <a:gridCol w="2057400"/>
              </a:tblGrid>
              <a:tr h="11334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IDS (NIDS)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Off-line Analysis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Analysis of logs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configuration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firewall, routers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sniffer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Real-time Analysis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Examination of system logs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Log/Registry/Sys-call watcher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Host IDS (HIDS)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with Traffic Characterization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IDS </a:t>
            </a:r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2"/>
                </a:solidFill>
              </a:rPr>
              <a:t>statistical analysis </a:t>
            </a:r>
            <a:r>
              <a:rPr lang="en-US" dirty="0">
                <a:solidFill>
                  <a:schemeClr val="accent2"/>
                </a:solidFill>
              </a:rPr>
              <a:t>on </a:t>
            </a:r>
            <a:r>
              <a:rPr lang="en-US" dirty="0" smtClean="0">
                <a:solidFill>
                  <a:schemeClr val="accent2"/>
                </a:solidFill>
              </a:rPr>
              <a:t>traffic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If a value goes </a:t>
            </a:r>
            <a:r>
              <a:rPr lang="en-US" dirty="0">
                <a:solidFill>
                  <a:schemeClr val="accent2"/>
                </a:solidFill>
              </a:rPr>
              <a:t>beyond its usual limits</a:t>
            </a:r>
            <a:r>
              <a:rPr lang="en-US" dirty="0"/>
              <a:t> then </a:t>
            </a:r>
            <a:r>
              <a:rPr lang="en-US" dirty="0" smtClean="0"/>
              <a:t>assume there </a:t>
            </a:r>
            <a:r>
              <a:rPr lang="en-US" dirty="0"/>
              <a:t>is an </a:t>
            </a:r>
            <a:r>
              <a:rPr lang="en-US" dirty="0" smtClean="0"/>
              <a:t>attack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Can </a:t>
            </a:r>
            <a:r>
              <a:rPr lang="en-US" dirty="0"/>
              <a:t>recognize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May </a:t>
            </a:r>
            <a:r>
              <a:rPr lang="en-US" dirty="0"/>
              <a:t>also not recognize them… (</a:t>
            </a:r>
            <a:r>
              <a:rPr lang="en-US" dirty="0">
                <a:solidFill>
                  <a:schemeClr val="accent2"/>
                </a:solidFill>
              </a:rPr>
              <a:t>false negatives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Or see </a:t>
            </a:r>
            <a:r>
              <a:rPr lang="en-US" dirty="0"/>
              <a:t>attacks where there </a:t>
            </a:r>
            <a:r>
              <a:rPr lang="en-US" dirty="0" smtClean="0"/>
              <a:t>aren’t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false positives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High false positives makes this IDS type </a:t>
            </a:r>
            <a:r>
              <a:rPr lang="en-US" dirty="0" smtClean="0">
                <a:solidFill>
                  <a:schemeClr val="accent2"/>
                </a:solidFill>
              </a:rPr>
              <a:t>unpopular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Example: Port </a:t>
            </a:r>
            <a:r>
              <a:rPr lang="en-US" dirty="0"/>
              <a:t>Scanning (slow mode to avoid detection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Signature-based IDS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a </a:t>
            </a:r>
            <a:r>
              <a:rPr lang="en-US" dirty="0">
                <a:solidFill>
                  <a:schemeClr val="accent2"/>
                </a:solidFill>
              </a:rPr>
              <a:t>database </a:t>
            </a:r>
            <a:r>
              <a:rPr lang="en-US" dirty="0" smtClean="0">
                <a:solidFill>
                  <a:schemeClr val="accent2"/>
                </a:solidFill>
              </a:rPr>
              <a:t>of </a:t>
            </a:r>
            <a:r>
              <a:rPr lang="en-US" dirty="0">
                <a:solidFill>
                  <a:schemeClr val="accent2"/>
                </a:solidFill>
              </a:rPr>
              <a:t>known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Example: Web </a:t>
            </a:r>
            <a:r>
              <a:rPr lang="en-US" dirty="0"/>
              <a:t>request with URL of 2000 </a:t>
            </a:r>
            <a:r>
              <a:rPr lang="en-US" dirty="0" smtClean="0"/>
              <a:t>characters == buffer </a:t>
            </a:r>
            <a:r>
              <a:rPr lang="en-US" dirty="0"/>
              <a:t>overflow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Doesn’t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recognize 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Must be constantly updated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Honeypots: traps to detect attack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negatives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Manual attacks can have variations that are not </a:t>
            </a:r>
            <a:r>
              <a:rPr lang="en-US" dirty="0" smtClean="0"/>
              <a:t>detected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Signatures are not always </a:t>
            </a:r>
            <a:r>
              <a:rPr lang="en-US" dirty="0" smtClean="0"/>
              <a:t>precise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positives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an attempted attack was </a:t>
            </a:r>
            <a:r>
              <a:rPr lang="en-US" dirty="0" smtClean="0"/>
              <a:t>successful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the </a:t>
            </a:r>
            <a:r>
              <a:rPr lang="en-US" dirty="0" smtClean="0"/>
              <a:t>target </a:t>
            </a:r>
            <a:r>
              <a:rPr lang="en-US" dirty="0"/>
              <a:t>is vulnerable (e.g. Linux attack on Windows server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Snort: Signature-based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Lightweight IDS</a:t>
            </a:r>
            <a:r>
              <a:rPr lang="en-US" dirty="0" smtClean="0"/>
              <a:t> </a:t>
            </a:r>
            <a:r>
              <a:rPr lang="en-US" dirty="0"/>
              <a:t>for Linux and </a:t>
            </a:r>
            <a:r>
              <a:rPr lang="en-US" dirty="0" smtClean="0"/>
              <a:t>Windows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“Signature</a:t>
            </a:r>
            <a:r>
              <a:rPr lang="en-US" dirty="0"/>
              <a:t>, protocol and anomaly based inspection </a:t>
            </a:r>
            <a:r>
              <a:rPr lang="en-US" dirty="0" smtClean="0"/>
              <a:t>methods”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Analyze </a:t>
            </a:r>
            <a:r>
              <a:rPr lang="en-US" dirty="0"/>
              <a:t>traffic, </a:t>
            </a:r>
            <a:r>
              <a:rPr lang="en-US" dirty="0">
                <a:solidFill>
                  <a:schemeClr val="accent2"/>
                </a:solidFill>
              </a:rPr>
              <a:t>for example in front of the firewall</a:t>
            </a:r>
            <a:r>
              <a:rPr lang="en-US" dirty="0"/>
              <a:t>, to detect </a:t>
            </a:r>
            <a:r>
              <a:rPr lang="en-US" dirty="0" smtClean="0"/>
              <a:t>possible attacks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Send </a:t>
            </a:r>
            <a:r>
              <a:rPr lang="en-US" dirty="0">
                <a:solidFill>
                  <a:schemeClr val="accent2"/>
                </a:solidFill>
              </a:rPr>
              <a:t>mails and/or </a:t>
            </a:r>
            <a:r>
              <a:rPr lang="en-US" dirty="0" smtClean="0">
                <a:solidFill>
                  <a:schemeClr val="accent2"/>
                </a:solidFill>
              </a:rPr>
              <a:t>update </a:t>
            </a:r>
            <a:r>
              <a:rPr lang="en-US" dirty="0">
                <a:solidFill>
                  <a:schemeClr val="accent2"/>
                </a:solidFill>
              </a:rPr>
              <a:t>filtering </a:t>
            </a:r>
            <a:r>
              <a:rPr lang="en-US" dirty="0" smtClean="0">
                <a:solidFill>
                  <a:schemeClr val="accent2"/>
                </a:solidFill>
              </a:rPr>
              <a:t>rules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Huge </a:t>
            </a:r>
            <a:r>
              <a:rPr lang="en-US" dirty="0">
                <a:solidFill>
                  <a:schemeClr val="accent2"/>
                </a:solidFill>
              </a:rPr>
              <a:t>signature database</a:t>
            </a:r>
            <a:r>
              <a:rPr lang="en-US" dirty="0"/>
              <a:t> updated by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628738" name="Picture 2" descr="ids-snort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743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Snort: Example of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/>
                <a:cs typeface="Consolas"/>
              </a:rPr>
              <a:t>log </a:t>
            </a:r>
            <a:r>
              <a:rPr lang="en-US" dirty="0" err="1">
                <a:latin typeface="Consolas"/>
                <a:cs typeface="Consolas"/>
              </a:rPr>
              <a:t>tcp</a:t>
            </a:r>
            <a:r>
              <a:rPr lang="en-US" dirty="0">
                <a:latin typeface="Consolas"/>
                <a:cs typeface="Consolas"/>
              </a:rPr>
              <a:t> any 80 -&gt; any any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Means “Log TCP packets coming from any host, port 80, going to any host, any port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Consolas"/>
                <a:cs typeface="Consolas"/>
              </a:rPr>
              <a:t>alert </a:t>
            </a:r>
            <a:r>
              <a:rPr lang="en-US" dirty="0" err="1">
                <a:latin typeface="Consolas"/>
                <a:cs typeface="Consolas"/>
              </a:rPr>
              <a:t>tcp</a:t>
            </a:r>
            <a:r>
              <a:rPr lang="en-US" dirty="0">
                <a:latin typeface="Consolas"/>
                <a:cs typeface="Consolas"/>
              </a:rPr>
              <a:t> any any -&gt; 192.168.1.0/24 143 (content: "|90C8 C0FF FFFF|/bin/</a:t>
            </a:r>
            <a:r>
              <a:rPr lang="en-US" dirty="0" err="1">
                <a:latin typeface="Consolas"/>
                <a:cs typeface="Consolas"/>
              </a:rPr>
              <a:t>sh</a:t>
            </a:r>
            <a:r>
              <a:rPr lang="en-US" dirty="0">
                <a:latin typeface="Consolas"/>
                <a:cs typeface="Consolas"/>
              </a:rPr>
              <a:t>";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: "IMAP buffer overflow!";)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Means “Alert when receiving a packet from any host, any port to port 143 of a computer with IP </a:t>
            </a:r>
            <a:r>
              <a:rPr lang="en-US" dirty="0" smtClean="0"/>
              <a:t>address in </a:t>
            </a:r>
            <a:r>
              <a:rPr lang="en-US" dirty="0"/>
              <a:t>192.168.1.0/</a:t>
            </a:r>
            <a:r>
              <a:rPr lang="en-US" dirty="0" smtClean="0"/>
              <a:t>24, </a:t>
            </a:r>
            <a:r>
              <a:rPr lang="en-US" dirty="0"/>
              <a:t>when the packet contains the string “|90C8 C0FF FFFF|/bin/</a:t>
            </a:r>
            <a:r>
              <a:rPr lang="en-US" dirty="0" err="1"/>
              <a:t>sh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Integrity-based Host IDS: Tripwire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Typical </a:t>
            </a:r>
            <a:r>
              <a:rPr lang="en-US" dirty="0"/>
              <a:t>example of a HIDS with a differed </a:t>
            </a:r>
            <a:r>
              <a:rPr lang="en-US" dirty="0" smtClean="0"/>
              <a:t>analysis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Create </a:t>
            </a:r>
            <a:r>
              <a:rPr lang="en-US" dirty="0"/>
              <a:t>a digital signature of all files and directories that should not be </a:t>
            </a:r>
            <a:r>
              <a:rPr lang="en-US" dirty="0" smtClean="0"/>
              <a:t>modified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Signatures </a:t>
            </a:r>
            <a:r>
              <a:rPr lang="en-US" dirty="0"/>
              <a:t>cannot be modified by an </a:t>
            </a:r>
            <a:r>
              <a:rPr lang="en-US" dirty="0" smtClean="0"/>
              <a:t>attacker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Regularly compare </a:t>
            </a:r>
            <a:r>
              <a:rPr lang="en-US" dirty="0"/>
              <a:t>files and signatures to detect any </a:t>
            </a:r>
            <a:r>
              <a:rPr lang="en-US" dirty="0" smtClean="0"/>
              <a:t>modification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Generate </a:t>
            </a:r>
            <a:r>
              <a:rPr lang="en-US" dirty="0"/>
              <a:t>an alarm when </a:t>
            </a:r>
            <a:r>
              <a:rPr lang="en-US" dirty="0" smtClean="0"/>
              <a:t>a </a:t>
            </a:r>
            <a:r>
              <a:rPr lang="en-US" dirty="0"/>
              <a:t>modification </a:t>
            </a:r>
            <a:r>
              <a:rPr lang="en-US" dirty="0" smtClean="0"/>
              <a:t>is detected and </a:t>
            </a:r>
            <a:r>
              <a:rPr lang="en-US" dirty="0"/>
              <a:t>can automatically restore the original version of the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Efficiency</a:t>
            </a:r>
          </a:p>
        </p:txBody>
      </p:sp>
      <p:pic>
        <p:nvPicPr>
          <p:cNvPr id="634883" name="Picture 3" descr="ids-use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550" y="1676400"/>
            <a:ext cx="7156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Prevention Systems: IPS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2"/>
                </a:solidFill>
              </a:rPr>
              <a:t>IDS that reacts to an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dirty="0"/>
              <a:t>IP level: Filters the source IP address in the firewall (for a while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TCP level: Sends a spoofed TCP reset packet to the destination to kill the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Application level: </a:t>
            </a:r>
            <a:r>
              <a:rPr lang="en-US" dirty="0" smtClean="0"/>
              <a:t>“Corrects”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request </a:t>
            </a:r>
            <a:r>
              <a:rPr lang="en-US" dirty="0" smtClean="0"/>
              <a:t>by removing</a:t>
            </a:r>
            <a:br>
              <a:rPr lang="en-US" dirty="0" smtClean="0"/>
            </a:br>
            <a:r>
              <a:rPr lang="en-US" dirty="0" smtClean="0"/>
              <a:t>special characters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Beware </a:t>
            </a:r>
            <a:r>
              <a:rPr lang="en-US" dirty="0">
                <a:solidFill>
                  <a:schemeClr val="accent2"/>
                </a:solidFill>
              </a:rPr>
              <a:t>of denial of service through false positives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Traffic-characterization </a:t>
            </a:r>
            <a:r>
              <a:rPr lang="en-US" dirty="0" err="1" smtClean="0"/>
              <a:t>IDSes</a:t>
            </a:r>
            <a:r>
              <a:rPr lang="en-US" dirty="0" smtClean="0"/>
              <a:t> are </a:t>
            </a:r>
            <a:r>
              <a:rPr lang="en-US" dirty="0"/>
              <a:t>not yet very </a:t>
            </a:r>
            <a:r>
              <a:rPr lang="en-US" dirty="0" smtClean="0"/>
              <a:t>efficient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IDS with signatures work well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Majority of the attacks for which we have the signature can be blocked by </a:t>
            </a:r>
            <a:r>
              <a:rPr lang="en-US" dirty="0" smtClean="0"/>
              <a:t>a FW </a:t>
            </a:r>
            <a:r>
              <a:rPr lang="en-US" dirty="0"/>
              <a:t>or </a:t>
            </a:r>
            <a:r>
              <a:rPr lang="en-US" dirty="0" smtClean="0"/>
              <a:t>proxies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We should first prevent before trying to </a:t>
            </a:r>
            <a:r>
              <a:rPr lang="en-US" dirty="0" smtClean="0"/>
              <a:t>detect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Not </a:t>
            </a:r>
            <a:r>
              <a:rPr lang="en-US" dirty="0"/>
              <a:t>sufficient to install an </a:t>
            </a:r>
            <a:r>
              <a:rPr lang="en-US" dirty="0" smtClean="0"/>
              <a:t>IDS: </a:t>
            </a:r>
            <a:r>
              <a:rPr lang="en-US" dirty="0"/>
              <a:t>must also know how to react to attacks and </a:t>
            </a:r>
            <a:r>
              <a:rPr lang="en-US" dirty="0" smtClean="0"/>
              <a:t>deal with many </a:t>
            </a:r>
            <a:r>
              <a:rPr lang="en-US" dirty="0"/>
              <a:t>false </a:t>
            </a:r>
            <a:r>
              <a:rPr lang="en-US" dirty="0" smtClean="0"/>
              <a:t>positives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Automatic reactions are usually not advisable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both traffic characterization and signature-based are possible, it provides </a:t>
            </a:r>
            <a:r>
              <a:rPr lang="en-US" dirty="0"/>
              <a:t>a good </a:t>
            </a:r>
            <a:r>
              <a:rPr lang="en-US" dirty="0" smtClean="0"/>
              <a:t>defense in depth</a:t>
            </a:r>
            <a:endParaRPr lang="en-US" dirty="0"/>
          </a:p>
          <a:p>
            <a:r>
              <a:rPr lang="en-US" dirty="0"/>
              <a:t>IDS deployed in internal networks create less frequent and more critical </a:t>
            </a:r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124200"/>
            <a:ext cx="8727141" cy="329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Proxy acts like both a client and a server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provide other services too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Examples: caching, load balancing</a:t>
            </a:r>
            <a:r>
              <a:rPr lang="en-US" dirty="0"/>
              <a:t>, mobile page transformation</a:t>
            </a:r>
            <a:r>
              <a:rPr lang="en-US" dirty="0" smtClean="0"/>
              <a:t>, content transcoding/compression/translation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typical example of the defense in </a:t>
            </a:r>
            <a:r>
              <a:rPr lang="en-US" dirty="0">
                <a:solidFill>
                  <a:schemeClr val="accent2"/>
                </a:solidFill>
              </a:rPr>
              <a:t>depth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choke point</a:t>
            </a:r>
            <a:r>
              <a:rPr lang="en-US" dirty="0"/>
              <a:t>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8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Internal 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1981199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External 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1981199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2467196"/>
            <a:ext cx="1790700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4838700" y="2467197"/>
            <a:ext cx="17907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3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Prevent direct connections</a:t>
            </a:r>
          </a:p>
          <a:p>
            <a:pPr lvl="1"/>
            <a:r>
              <a:rPr lang="en-US" dirty="0" smtClean="0"/>
              <a:t>Application-level filtering</a:t>
            </a:r>
          </a:p>
          <a:p>
            <a:pPr lvl="1"/>
            <a:r>
              <a:rPr lang="en-US" dirty="0" smtClean="0"/>
              <a:t>Defense </a:t>
            </a:r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depth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choke point</a:t>
            </a:r>
            <a:r>
              <a:rPr lang="en-US" dirty="0"/>
              <a:t> principles</a:t>
            </a:r>
            <a:endParaRPr lang="en-US" dirty="0" smtClean="0"/>
          </a:p>
          <a:p>
            <a:pPr lvl="1"/>
            <a:r>
              <a:rPr lang="en-US" dirty="0" smtClean="0"/>
              <a:t>Other useful features (e.g., load balancing, caching)</a:t>
            </a:r>
          </a:p>
          <a:p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Monitor network and system activities</a:t>
            </a:r>
          </a:p>
          <a:p>
            <a:pPr lvl="1"/>
            <a:r>
              <a:rPr lang="en-US" dirty="0" smtClean="0"/>
              <a:t>Raise alarms</a:t>
            </a:r>
          </a:p>
          <a:p>
            <a:pPr lvl="1"/>
            <a:r>
              <a:rPr lang="en-US" dirty="0" smtClean="0"/>
              <a:t>IPS: react to alarms automatically</a:t>
            </a:r>
          </a:p>
          <a:p>
            <a:pPr lvl="1"/>
            <a:r>
              <a:rPr lang="en-US" dirty="0" smtClean="0"/>
              <a:t>Challenge: deal with false positives (self 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6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5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3759200" cy="375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Benefits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accent2"/>
                </a:solidFill>
              </a:rPr>
              <a:t>revent </a:t>
            </a:r>
            <a:r>
              <a:rPr lang="en-US" dirty="0">
                <a:solidFill>
                  <a:schemeClr val="accent2"/>
                </a:solidFill>
              </a:rPr>
              <a:t>direct connections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/>
              <a:t>internal network towards the </a:t>
            </a:r>
            <a:r>
              <a:rPr lang="en-US" dirty="0" smtClean="0"/>
              <a:t>Internet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Choke point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Possibly </a:t>
            </a:r>
            <a:r>
              <a:rPr lang="en-US" dirty="0" smtClean="0"/>
              <a:t>authentication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Able to filter application-level info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URL or DNS blacklists, URL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Content type (MIME) </a:t>
            </a:r>
            <a:r>
              <a:rPr lang="en-US" dirty="0"/>
              <a:t>filtering, keyword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V</a:t>
            </a:r>
            <a:r>
              <a:rPr lang="en-US" dirty="0" smtClean="0"/>
              <a:t>irus</a:t>
            </a:r>
            <a:r>
              <a:rPr lang="en-US" dirty="0"/>
              <a:t>, exploit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Cache Feature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proxy </a:t>
            </a:r>
            <a:r>
              <a:rPr lang="en-US" dirty="0">
                <a:solidFill>
                  <a:schemeClr val="accent2"/>
                </a:solidFill>
              </a:rPr>
              <a:t>can keep a </a:t>
            </a:r>
            <a:r>
              <a:rPr lang="en-US" dirty="0" smtClean="0">
                <a:solidFill>
                  <a:schemeClr val="accent2"/>
                </a:solidFill>
              </a:rPr>
              <a:t>copy</a:t>
            </a:r>
            <a:r>
              <a:rPr lang="en-US" dirty="0" smtClean="0"/>
              <a:t> </a:t>
            </a:r>
            <a:r>
              <a:rPr lang="en-US" dirty="0"/>
              <a:t>of all the </a:t>
            </a:r>
            <a:r>
              <a:rPr lang="en-US" dirty="0" smtClean="0"/>
              <a:t>contents it has served in a cache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</a:t>
            </a:r>
            <a:r>
              <a:rPr lang="en-US" dirty="0" smtClean="0"/>
              <a:t>another </a:t>
            </a:r>
            <a:r>
              <a:rPr lang="en-US" dirty="0"/>
              <a:t>client asks for the </a:t>
            </a:r>
            <a:r>
              <a:rPr lang="en-US" dirty="0">
                <a:solidFill>
                  <a:schemeClr val="accent2"/>
                </a:solidFill>
              </a:rPr>
              <a:t>same </a:t>
            </a:r>
            <a:r>
              <a:rPr lang="en-US" dirty="0" smtClean="0">
                <a:solidFill>
                  <a:schemeClr val="accent2"/>
                </a:solidFill>
              </a:rPr>
              <a:t>content</a:t>
            </a:r>
            <a:r>
              <a:rPr lang="en-US" dirty="0" smtClean="0"/>
              <a:t>, </a:t>
            </a:r>
            <a:r>
              <a:rPr lang="en-US" dirty="0"/>
              <a:t>it can provide the </a:t>
            </a:r>
            <a:r>
              <a:rPr lang="en-US" dirty="0" smtClean="0"/>
              <a:t>cached copy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Ensure content is up-to-date (Example: in HTTP, use header info)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transfer is </a:t>
            </a:r>
            <a:r>
              <a:rPr lang="en-US" dirty="0">
                <a:solidFill>
                  <a:schemeClr val="accent2"/>
                </a:solidFill>
              </a:rPr>
              <a:t>much faster</a:t>
            </a:r>
            <a:r>
              <a:rPr lang="en-US" dirty="0"/>
              <a:t> (increase </a:t>
            </a:r>
            <a:r>
              <a:rPr lang="en-US" dirty="0" smtClean="0"/>
              <a:t>in </a:t>
            </a:r>
            <a:r>
              <a:rPr lang="en-US" dirty="0" err="1" smtClean="0"/>
              <a:t>QoE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can save on </a:t>
            </a:r>
            <a:r>
              <a:rPr lang="en-US" dirty="0">
                <a:solidFill>
                  <a:schemeClr val="accent2"/>
                </a:solidFill>
              </a:rPr>
              <a:t>bandwidth</a:t>
            </a:r>
            <a:r>
              <a:rPr lang="en-US" dirty="0"/>
              <a:t> (limit cost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Without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5007350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6022652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http://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6" name="Donut 5"/>
          <p:cNvSpPr/>
          <p:nvPr/>
        </p:nvSpPr>
        <p:spPr>
          <a:xfrm>
            <a:off x="1600200" y="1600200"/>
            <a:ext cx="487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6"/>
          <p:cNvSpPr txBox="1">
            <a:spLocks/>
          </p:cNvSpPr>
          <p:nvPr/>
        </p:nvSpPr>
        <p:spPr>
          <a:xfrm>
            <a:off x="6172200" y="2133600"/>
            <a:ext cx="2756647" cy="1546785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browser configuration!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 anonymously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IP address of proxy is visible</a:t>
            </a:r>
          </a:p>
          <a:p>
            <a:r>
              <a:rPr lang="en-US" dirty="0" smtClean="0"/>
              <a:t>HTTP request headers are visible</a:t>
            </a:r>
            <a:endParaRPr lang="en-US" dirty="0"/>
          </a:p>
          <a:p>
            <a:r>
              <a:rPr lang="en-US" dirty="0"/>
              <a:t>Traffic can be analyzed by the proxy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4906"/>
      </p:ext>
    </p:extLst>
  </p:cSld>
  <p:clrMapOvr>
    <a:masterClrMapping/>
  </p:clrMapOvr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13767</TotalTime>
  <Words>2515</Words>
  <Application>Microsoft Macintosh PowerPoint</Application>
  <PresentationFormat>On-screen Show (4:3)</PresentationFormat>
  <Paragraphs>477</Paragraphs>
  <Slides>42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mcanini-teaching</vt:lpstr>
      <vt:lpstr>Proxies | IDS</vt:lpstr>
      <vt:lpstr>Plan for today</vt:lpstr>
      <vt:lpstr>Proxies are application relays </vt:lpstr>
      <vt:lpstr>Proxy</vt:lpstr>
      <vt:lpstr>Proxy Benefits</vt:lpstr>
      <vt:lpstr>Cache Feature</vt:lpstr>
      <vt:lpstr>HTTP Without Proxy</vt:lpstr>
      <vt:lpstr>HTTP With Proxy</vt:lpstr>
      <vt:lpstr>Anonymity?</vt:lpstr>
      <vt:lpstr>PowerPoint Presentation</vt:lpstr>
      <vt:lpstr>Types of Proxies</vt:lpstr>
      <vt:lpstr>Transparent Proxy (intercepting proxy)</vt:lpstr>
      <vt:lpstr>Transparent Proxy (intercepting proxy)</vt:lpstr>
      <vt:lpstr>FTP Proxy</vt:lpstr>
      <vt:lpstr>FTP Proxy using HTTP</vt:lpstr>
      <vt:lpstr>User@ FTP Proxy</vt:lpstr>
      <vt:lpstr>SMTP Proxy</vt:lpstr>
      <vt:lpstr>DNS Proxy</vt:lpstr>
      <vt:lpstr>SOCKS Proxy</vt:lpstr>
      <vt:lpstr>HTTPS Proxy</vt:lpstr>
      <vt:lpstr>HTTPS Proxy: Implementation</vt:lpstr>
      <vt:lpstr>HTTPS Proxy: Security Issues</vt:lpstr>
      <vt:lpstr>Reverse Proxies</vt:lpstr>
      <vt:lpstr>Reverse Proxy</vt:lpstr>
      <vt:lpstr>Reverse HTTP Proxy</vt:lpstr>
      <vt:lpstr>Reverse HTTPS Proxy</vt:lpstr>
      <vt:lpstr>Protocol Translation Proxy</vt:lpstr>
      <vt:lpstr>Intrusion Detection System</vt:lpstr>
      <vt:lpstr>Intrusion Detection System (IDS)</vt:lpstr>
      <vt:lpstr>IDS: Approaches</vt:lpstr>
      <vt:lpstr>IDS with Traffic Characterization</vt:lpstr>
      <vt:lpstr>Signature-based IDS</vt:lpstr>
      <vt:lpstr>Snort: Signature-based</vt:lpstr>
      <vt:lpstr>Snort: Example of Signatures</vt:lpstr>
      <vt:lpstr>Integrity-based Host IDS: Tripwire</vt:lpstr>
      <vt:lpstr>IDS: Efficiency</vt:lpstr>
      <vt:lpstr>Intrusion Prevention Systems: IPS</vt:lpstr>
      <vt:lpstr>IDS: Discussion</vt:lpstr>
      <vt:lpstr>IDS: Discussion</vt:lpstr>
      <vt:lpstr>Summary</vt:lpstr>
      <vt:lpstr>Any questions?</vt:lpstr>
      <vt:lpstr>Cryptography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>Course Ingi2347 UCL Belgium</dc:subject>
  <dc:creator>Gildas Avoine</dc:creator>
  <dc:description>This document is copyrighted and must not be distributed to people who do not attend the class.</dc:description>
  <cp:lastModifiedBy>Marco Canini</cp:lastModifiedBy>
  <cp:revision>312</cp:revision>
  <dcterms:created xsi:type="dcterms:W3CDTF">2008-01-31T23:36:57Z</dcterms:created>
  <dcterms:modified xsi:type="dcterms:W3CDTF">2014-02-18T01:59:14Z</dcterms:modified>
</cp:coreProperties>
</file>