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8" r:id="rId2"/>
    <p:sldId id="315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311" r:id="rId12"/>
    <p:sldId id="312" r:id="rId13"/>
    <p:sldId id="272" r:id="rId14"/>
    <p:sldId id="31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1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18" r:id="rId45"/>
    <p:sldId id="306" r:id="rId46"/>
    <p:sldId id="307" r:id="rId47"/>
    <p:sldId id="319" r:id="rId48"/>
    <p:sldId id="309" r:id="rId49"/>
    <p:sldId id="32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69475-CFFC-6540-ACE0-45D109F70E15}" type="datetimeFigureOut">
              <a:rPr lang="en-US" smtClean="0"/>
              <a:t>30/3/14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3B37-734F-C945-BA9E-E3437633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46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4EB9-8B9B-4448-ABF0-665A5FC00544}" type="datetimeFigureOut">
              <a:rPr lang="en-US" smtClean="0"/>
              <a:t>30/3/14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F929-789D-E940-BF3A-559DE857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82F59-9705-B94F-B926-734A837A0AEE}" type="slidenum">
              <a:rPr lang="en-US"/>
              <a:pPr/>
              <a:t>13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Example with Wireshark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DDE2C-B39B-3246-8C09-FA147CD61E2D}" type="slidenum">
              <a:rPr lang="en-US"/>
              <a:pPr/>
              <a:t>15</a:t>
            </a:fld>
            <a:endParaRPr 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6697-B873-794A-AE9F-7E17E5891D32}" type="slidenum">
              <a:rPr lang="en-US"/>
              <a:pPr/>
              <a:t>16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0BC33-0408-904A-8B11-F852A29E82A0}" type="slidenum">
              <a:rPr lang="en-US"/>
              <a:pPr/>
              <a:t>17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39BAC-9B14-9147-9D5B-36038F60CD14}" type="slidenum">
              <a:rPr lang="en-US"/>
              <a:pPr/>
              <a:t>19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5776"/>
            <a:ext cx="5030018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6F6C0-AB82-E447-AE45-74A9444FF5EC}" type="slidenum">
              <a:rPr lang="en-US"/>
              <a:pPr/>
              <a:t>20</a:t>
            </a:fld>
            <a:endParaRPr lang="en-US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026FE-5B03-5A46-9D94-124B3EA70C2F}" type="slidenum">
              <a:rPr lang="en-US"/>
              <a:pPr/>
              <a:t>21</a:t>
            </a:fld>
            <a:endParaRPr lang="en-US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47118-6392-D344-86CF-4872C31B1C64}" type="slidenum">
              <a:rPr lang="en-US"/>
              <a:pPr/>
              <a:t>22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Problem with captcha: there are today automatic tools to retrieve the word in the captcha. Hence captcha must be harder and harder, even for the legitimate user.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FC5C4-DE2C-1941-AB05-DC7CAFA52329}" type="slidenum">
              <a:rPr lang="en-US"/>
              <a:pPr/>
              <a:t>24</a:t>
            </a:fld>
            <a:endParaRPr lang="en-US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Exhaustive search is also known as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brute force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0DE2A-81F3-284A-B2AB-5976A04883BD}" type="slidenum">
              <a:rPr lang="en-US"/>
              <a:pPr/>
              <a:t>25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5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62C53-93E5-DC4B-912A-0AA3CB0C545F}" type="slidenum">
              <a:rPr lang="en-US"/>
              <a:pPr/>
              <a:t>26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1AFAC-716A-8246-B733-A364EC42686B}" type="slidenum">
              <a:rPr lang="en-US"/>
              <a:pPr/>
              <a:t>27</a:t>
            </a:fld>
            <a:endParaRPr 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2649D-2917-EC4C-ADE1-78AA8B50D61B}" type="slidenum">
              <a:rPr lang="en-US"/>
              <a:pPr/>
              <a:t>29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16C7C-6741-C145-969C-A6B55029033C}" type="slidenum">
              <a:rPr lang="en-US"/>
              <a:pPr/>
              <a:t>30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216C3-F183-0846-AD7A-EE4546676325}" type="slidenum">
              <a:rPr lang="en-US"/>
              <a:pPr/>
              <a:t>31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793A1-F454-C044-8353-9642E2103E62}" type="slidenum">
              <a:rPr lang="en-US"/>
              <a:pPr/>
              <a:t>32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Quip= dire de manière sarcastique.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9C893-23D5-094B-9FE6-E3FC2A3B8A8B}" type="slidenum">
              <a:rPr lang="en-US"/>
              <a:pPr/>
              <a:t>34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00C58-ED96-BD4A-970A-F11C14A48A13}" type="slidenum">
              <a:rPr lang="en-US"/>
              <a:pPr/>
              <a:t>35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r>
              <a:rPr lang="en-US"/>
              <a:t>account:coded password data:uid:gid:GCOS-field:homedir:shell </a:t>
            </a:r>
          </a:p>
          <a:p>
            <a:endParaRPr lang="en-US"/>
          </a:p>
          <a:p>
            <a:r>
              <a:rPr lang="en-US">
                <a:solidFill>
                  <a:schemeClr val="bg2"/>
                </a:solidFill>
              </a:rPr>
              <a:t>Salt: 12 bits encoded in 2 bytes</a:t>
            </a:r>
          </a:p>
          <a:p>
            <a:r>
              <a:rPr lang="en-US">
                <a:solidFill>
                  <a:schemeClr val="bg2"/>
                </a:solidFill>
              </a:rPr>
              <a:t>Ciphertext: 11 bytes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/>
              <a:t>Characters beyond the </a:t>
            </a:r>
            <a:r>
              <a:rPr lang="en-US">
                <a:solidFill>
                  <a:schemeClr val="accent2"/>
                </a:solidFill>
              </a:rPr>
              <a:t>eighth position are ignored</a:t>
            </a:r>
            <a:r>
              <a:rPr lang="en-US"/>
              <a:t>.</a:t>
            </a:r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Seven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bits</a:t>
            </a:r>
            <a:r>
              <a:rPr lang="en-US"/>
              <a:t> are extracted </a:t>
            </a:r>
            <a:r>
              <a:rPr lang="en-US">
                <a:solidFill>
                  <a:schemeClr val="accent2"/>
                </a:solidFill>
              </a:rPr>
              <a:t>per character</a:t>
            </a:r>
            <a:r>
              <a:rPr lang="en-US"/>
              <a:t> of the password to form a </a:t>
            </a:r>
            <a:r>
              <a:rPr lang="en-US">
                <a:solidFill>
                  <a:schemeClr val="accent2"/>
                </a:solidFill>
              </a:rPr>
              <a:t>56-bit key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hash is created by encrypting (</a:t>
            </a:r>
            <a:r>
              <a:rPr lang="en-US">
                <a:solidFill>
                  <a:schemeClr val="accent2"/>
                </a:solidFill>
              </a:rPr>
              <a:t>25 times</a:t>
            </a:r>
            <a:r>
              <a:rPr lang="en-US"/>
              <a:t>) with a </a:t>
            </a:r>
            <a:r>
              <a:rPr lang="en-US">
                <a:solidFill>
                  <a:schemeClr val="accent2"/>
                </a:solidFill>
              </a:rPr>
              <a:t>variant of DES</a:t>
            </a:r>
            <a:r>
              <a:rPr lang="en-US"/>
              <a:t> a </a:t>
            </a:r>
            <a:r>
              <a:rPr lang="en-US">
                <a:solidFill>
                  <a:schemeClr val="accent2"/>
                </a:solidFill>
              </a:rPr>
              <a:t>chain of null characters</a:t>
            </a:r>
            <a:r>
              <a:rPr lang="en-US"/>
              <a:t> with the password as key. </a:t>
            </a:r>
            <a:r>
              <a:rPr lang="en-US">
                <a:solidFill>
                  <a:schemeClr val="tx2"/>
                </a:solidFill>
              </a:rPr>
              <a:t>Why 25 times?</a:t>
            </a:r>
          </a:p>
          <a:p>
            <a:pPr lvl="1"/>
            <a:endParaRPr lang="en-US">
              <a:solidFill>
                <a:schemeClr val="tx2"/>
              </a:solidFill>
            </a:endParaRPr>
          </a:p>
          <a:p>
            <a:r>
              <a:rPr lang="en-US"/>
              <a:t>A grain of </a:t>
            </a:r>
            <a:r>
              <a:rPr lang="en-US">
                <a:solidFill>
                  <a:schemeClr val="accent2"/>
                </a:solidFill>
              </a:rPr>
              <a:t>salt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12 bits</a:t>
            </a:r>
            <a:r>
              <a:rPr lang="en-US"/>
              <a:t>) is added s.t. the same password does not always generate the same hash.</a:t>
            </a:r>
          </a:p>
          <a:p>
            <a:pPr lvl="1"/>
            <a:r>
              <a:rPr lang="en-US"/>
              <a:t>Salt stored jointly with the hash.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Why are attacks harder?</a:t>
            </a:r>
          </a:p>
          <a:p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90FF7-DEA7-DB4D-BED7-9EF4150E9E6B}" type="slidenum">
              <a:rPr lang="en-US"/>
              <a:pPr/>
              <a:t>37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A2717-4CE1-8A40-8686-39E50394B653}" type="slidenum">
              <a:rPr lang="en-US"/>
              <a:pPr/>
              <a:t>38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/>
              <a:t>Characters encoded on 6 bits (Base64): [a-zA-Z0-9./]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E248-B30C-CA4C-8446-B9C81288E8F3}" type="slidenum">
              <a:rPr lang="en-US"/>
              <a:pPr/>
              <a:t>3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80516-C056-9944-AFC0-1C81AF359638}" type="slidenum">
              <a:rPr lang="en-US"/>
              <a:pPr/>
              <a:t>40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0133F-B32A-5D46-8F39-FDE543AD1DD3}" type="slidenum">
              <a:rPr lang="en-US"/>
              <a:pPr/>
              <a:t>41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A441E-224C-8048-A3A2-B60BCE7EEB83}" type="slidenum">
              <a:rPr lang="en-US"/>
              <a:pPr/>
              <a:t>42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E1D44-C67A-FF40-A212-742A80C99D8E}" type="slidenum">
              <a:rPr lang="en-US"/>
              <a:pPr/>
              <a:t>43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A9B62-6EAD-8941-9505-BA354BB25C73}" type="slidenum">
              <a:rPr lang="en-US"/>
              <a:pPr/>
              <a:t>45</a:t>
            </a:fld>
            <a:endParaRPr lang="en-US"/>
          </a:p>
        </p:txBody>
      </p:sp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41CBF-2861-1446-8196-83BCE72C5AC9}" type="slidenum">
              <a:rPr lang="en-US"/>
              <a:pPr/>
              <a:t>48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1C0D4-8EDA-E147-AADC-C91D1846FB84}" type="slidenum">
              <a:rPr lang="en-US"/>
              <a:pPr/>
              <a:t>4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31D9C-242C-2C40-8138-73B168AD2064}" type="slidenum">
              <a:rPr lang="en-US"/>
              <a:pPr/>
              <a:t>5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A25C7-2C28-C64F-913E-CCFB396164B0}" type="slidenum">
              <a:rPr lang="en-US"/>
              <a:pPr/>
              <a:t>7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5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5332B-8B48-6B49-918E-B2BA190CB3DC}" type="slidenum">
              <a:rPr lang="en-US"/>
              <a:pPr/>
              <a:t>8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4481C-2073-5E42-982D-1BDA98B3ECBB}" type="slidenum">
              <a:rPr lang="en-US"/>
              <a:pPr/>
              <a:t>9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45FEE-335F-CB4C-BEFA-A630D6027C9A}" type="slidenum">
              <a:rPr lang="en-US"/>
              <a:pPr/>
              <a:t>10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5776"/>
            <a:ext cx="5487013" cy="411175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D2D05A-E47E-8247-91FC-7B86AE4E6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E5E0207-E1AB-1142-9812-BC4486D34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ophcrack.sourceforge.net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2575" y="4269648"/>
            <a:ext cx="8556625" cy="1313323"/>
          </a:xfrm>
        </p:spPr>
        <p:txBody>
          <a:bodyPr/>
          <a:lstStyle/>
          <a:p>
            <a:r>
              <a:rPr lang="en-US" sz="4000" dirty="0"/>
              <a:t>Passwords </a:t>
            </a:r>
            <a:r>
              <a:rPr lang="en-US" sz="4000" dirty="0" smtClean="0"/>
              <a:t>|</a:t>
            </a:r>
            <a:br>
              <a:rPr lang="en-US" sz="4000" dirty="0" smtClean="0"/>
            </a:br>
            <a:r>
              <a:rPr lang="en-US" sz="4000" dirty="0" smtClean="0"/>
              <a:t>Time</a:t>
            </a:r>
            <a:r>
              <a:rPr lang="en-US" sz="4000" dirty="0"/>
              <a:t>-memory trade-offs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569316"/>
            <a:ext cx="7037266" cy="7418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2014)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 | Guest lecturer: Xavier </a:t>
            </a:r>
            <a:r>
              <a:rPr lang="en-US" dirty="0" err="1" smtClean="0"/>
              <a:t>Carpent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5" y="1163394"/>
            <a:ext cx="3961419" cy="26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32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Engineering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Abuse</a:t>
            </a:r>
            <a:r>
              <a:rPr lang="en-US" dirty="0" smtClean="0"/>
              <a:t> the users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Survey at </a:t>
            </a:r>
            <a:r>
              <a:rPr lang="en-US" dirty="0" err="1" smtClean="0">
                <a:solidFill>
                  <a:schemeClr val="accent2"/>
                </a:solidFill>
              </a:rPr>
              <a:t>AArhus</a:t>
            </a:r>
            <a:r>
              <a:rPr lang="en-US" dirty="0" smtClean="0">
                <a:solidFill>
                  <a:schemeClr val="accent2"/>
                </a:solidFill>
              </a:rPr>
              <a:t> University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336</a:t>
            </a:r>
            <a:r>
              <a:rPr lang="en-US" dirty="0" smtClean="0"/>
              <a:t> students were asked by mail to send back their passwords to validate the password database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138</a:t>
            </a:r>
            <a:r>
              <a:rPr lang="en-US" dirty="0" smtClean="0"/>
              <a:t> revealed their passwords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 few changed their passwords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chemeClr val="accent2"/>
                </a:solidFill>
              </a:rPr>
              <a:t>no one reported</a:t>
            </a:r>
            <a:r>
              <a:rPr lang="en-US" dirty="0" smtClean="0"/>
              <a:t> to the system administrator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Logger, Rootkit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or Hardware</a:t>
            </a:r>
          </a:p>
          <a:p>
            <a:r>
              <a:rPr lang="en-US" dirty="0"/>
              <a:t>Program that runs in the background, recording all the keystrokes.</a:t>
            </a:r>
          </a:p>
          <a:p>
            <a:r>
              <a:rPr lang="en-US" dirty="0"/>
              <a:t>Device between the keyboard and the computer</a:t>
            </a:r>
          </a:p>
          <a:p>
            <a:pPr lvl="1"/>
            <a:r>
              <a:rPr lang="en-US" dirty="0"/>
              <a:t>It has a microcontroller and a non-volatile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Microcontroller </a:t>
            </a:r>
            <a:r>
              <a:rPr lang="en-US" dirty="0"/>
              <a:t>interprets the keystrokes as they are typed and stores them in the memory</a:t>
            </a:r>
          </a:p>
          <a:p>
            <a:r>
              <a:rPr lang="en-US" dirty="0"/>
              <a:t>Software example: </a:t>
            </a:r>
            <a:r>
              <a:rPr lang="en-US" dirty="0" err="1"/>
              <a:t>ActualSpy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Logger, Rootkit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Solution</a:t>
            </a:r>
            <a:r>
              <a:rPr lang="en-US" dirty="0" smtClean="0"/>
              <a:t>: </a:t>
            </a:r>
            <a:r>
              <a:rPr lang="en-US" dirty="0"/>
              <a:t>On-screen keyboard, password typed in different order using the </a:t>
            </a:r>
            <a:r>
              <a:rPr lang="en-US" dirty="0" smtClean="0"/>
              <a:t>mouse</a:t>
            </a:r>
            <a:endParaRPr lang="en-US" dirty="0"/>
          </a:p>
        </p:txBody>
      </p:sp>
      <p:pic>
        <p:nvPicPr>
          <p:cNvPr id="4" name="Picture 4" descr="password-screenkeyp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12" y="2581238"/>
            <a:ext cx="4226888" cy="40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Eavesdropping the network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Passwords sent </a:t>
            </a:r>
            <a:r>
              <a:rPr lang="en-US" dirty="0">
                <a:solidFill>
                  <a:schemeClr val="accent2"/>
                </a:solidFill>
              </a:rPr>
              <a:t>in the clear</a:t>
            </a:r>
            <a:r>
              <a:rPr lang="en-US" dirty="0"/>
              <a:t> through the network: POP, </a:t>
            </a:r>
            <a:r>
              <a:rPr lang="en-US" dirty="0" smtClean="0"/>
              <a:t>FTP</a:t>
            </a:r>
            <a:endParaRPr lang="en-US" dirty="0"/>
          </a:p>
        </p:txBody>
      </p:sp>
      <p:pic>
        <p:nvPicPr>
          <p:cNvPr id="857092" name="Picture 4" descr="password-p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0825"/>
            <a:ext cx="78359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4343400" y="5153025"/>
            <a:ext cx="419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800">
                <a:solidFill>
                  <a:srgbClr val="C0C0C0"/>
                </a:solidFill>
                <a:latin typeface="Tahoma"/>
                <a:cs typeface="Tahoma"/>
              </a:rPr>
              <a:t>A POP session sniffed with Wireshark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Multi-Website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Passwords should never be used for different </a:t>
            </a:r>
            <a:r>
              <a:rPr lang="en-US" dirty="0" smtClean="0"/>
              <a:t>purposes</a:t>
            </a:r>
            <a:endParaRPr lang="en-US" dirty="0"/>
          </a:p>
          <a:p>
            <a:pPr lvl="1"/>
            <a:r>
              <a:rPr lang="en-US" dirty="0" smtClean="0"/>
              <a:t>Never </a:t>
            </a:r>
            <a:r>
              <a:rPr lang="en-US" dirty="0"/>
              <a:t>use the same password for both Windows and </a:t>
            </a:r>
            <a:r>
              <a:rPr lang="en-US" dirty="0" smtClean="0"/>
              <a:t>Unix</a:t>
            </a:r>
            <a:endParaRPr lang="en-US" dirty="0"/>
          </a:p>
          <a:p>
            <a:pPr lvl="1"/>
            <a:r>
              <a:rPr lang="en-US" dirty="0"/>
              <a:t>Never use a </a:t>
            </a:r>
            <a:r>
              <a:rPr lang="en-US" dirty="0" smtClean="0"/>
              <a:t>password received </a:t>
            </a:r>
            <a:r>
              <a:rPr lang="en-US" dirty="0"/>
              <a:t>by email for secure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/>
              <a:t>A common practice is to use different security level </a:t>
            </a:r>
            <a:r>
              <a:rPr lang="en-US" dirty="0" smtClean="0"/>
              <a:t>passwords</a:t>
            </a:r>
            <a:endParaRPr lang="en-US" dirty="0"/>
          </a:p>
          <a:p>
            <a:pPr lvl="1"/>
            <a:r>
              <a:rPr lang="en-US" dirty="0"/>
              <a:t>Good different passwords for Windows accounts, Unix accounts, main </a:t>
            </a:r>
            <a:r>
              <a:rPr lang="en-US" dirty="0" smtClean="0"/>
              <a:t>mailbox</a:t>
            </a:r>
            <a:endParaRPr lang="en-US" dirty="0"/>
          </a:p>
          <a:p>
            <a:pPr lvl="1"/>
            <a:r>
              <a:rPr lang="en-US" dirty="0"/>
              <a:t>A few weaker passwords (easier to remember) for less secure applications, like online registration with </a:t>
            </a:r>
            <a:r>
              <a:rPr lang="en-US" dirty="0" smtClean="0"/>
              <a:t>pseudo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 Trails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Audit Trails can reveal the user name of the users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Password managers</a:t>
            </a:r>
            <a:r>
              <a:rPr lang="en-US" dirty="0"/>
              <a:t> (be careful on public computers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People enter passwords in the </a:t>
            </a:r>
            <a:r>
              <a:rPr lang="en-US" dirty="0">
                <a:solidFill>
                  <a:schemeClr val="accent2"/>
                </a:solidFill>
              </a:rPr>
              <a:t>field of user 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endParaRPr lang="en-US" dirty="0"/>
          </a:p>
          <a:p>
            <a:pPr lvl="1"/>
            <a:r>
              <a:rPr lang="en-US" dirty="0"/>
              <a:t>Passwords in </a:t>
            </a:r>
            <a:r>
              <a:rPr lang="en-US" dirty="0" smtClean="0">
                <a:solidFill>
                  <a:schemeClr val="accent2"/>
                </a:solidFill>
              </a:rPr>
              <a:t>emails</a:t>
            </a:r>
            <a:endParaRPr lang="en-US" dirty="0"/>
          </a:p>
        </p:txBody>
      </p:sp>
      <p:pic>
        <p:nvPicPr>
          <p:cNvPr id="861188" name="Picture 4" descr="passwords-pwdsaved-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59697"/>
            <a:ext cx="3206750" cy="31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1189" name="Picture 5" descr="passwords-pwdwrongfield-firef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438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Guessing some Password(s)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Targeted attack on </a:t>
            </a:r>
            <a:r>
              <a:rPr lang="en-US" dirty="0">
                <a:solidFill>
                  <a:schemeClr val="accent2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>account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Attempt </a:t>
            </a:r>
            <a:r>
              <a:rPr lang="en-US" dirty="0"/>
              <a:t>to penetrate </a:t>
            </a:r>
            <a:r>
              <a:rPr lang="en-US" dirty="0">
                <a:solidFill>
                  <a:schemeClr val="accent2"/>
                </a:solidFill>
              </a:rPr>
              <a:t>any</a:t>
            </a:r>
            <a:r>
              <a:rPr lang="en-US" dirty="0"/>
              <a:t> account </a:t>
            </a:r>
            <a:r>
              <a:rPr lang="en-US" dirty="0">
                <a:solidFill>
                  <a:schemeClr val="accent2"/>
                </a:solidFill>
              </a:rPr>
              <a:t>on a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7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Guessing a (the) Password(s)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Online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The system is used as an oracle (black box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Slow</a:t>
            </a:r>
            <a:endParaRPr lang="en-US" sz="1800" dirty="0"/>
          </a:p>
          <a:p>
            <a:r>
              <a:rPr lang="en-US" dirty="0">
                <a:solidFill>
                  <a:schemeClr val="accent2"/>
                </a:solidFill>
              </a:rPr>
              <a:t>Offline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The attacker steals the hash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The attacker recovers the passwords </a:t>
            </a:r>
            <a:r>
              <a:rPr lang="en-US" dirty="0" smtClean="0"/>
              <a:t>offline</a:t>
            </a:r>
            <a:endParaRPr lang="en-US" dirty="0"/>
          </a:p>
          <a:p>
            <a:pPr lvl="1"/>
            <a:r>
              <a:rPr lang="en-US" dirty="0"/>
              <a:t>The algorithm must be </a:t>
            </a:r>
            <a:r>
              <a:rPr lang="en-US" dirty="0" smtClean="0"/>
              <a:t>known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Target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chemeClr val="accent2"/>
                </a:solidFill>
              </a:rPr>
              <a:t>given</a:t>
            </a:r>
            <a:r>
              <a:rPr lang="en-US" dirty="0"/>
              <a:t> </a:t>
            </a:r>
            <a:r>
              <a:rPr lang="en-US" dirty="0" smtClean="0"/>
              <a:t>account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Any</a:t>
            </a:r>
            <a:r>
              <a:rPr lang="en-US" dirty="0"/>
              <a:t> account on </a:t>
            </a:r>
            <a:r>
              <a:rPr lang="en-US" dirty="0" smtClean="0"/>
              <a:t>the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3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Attacks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19</a:t>
            </a:fld>
            <a:endParaRPr lang="en-US"/>
          </a:p>
        </p:txBody>
      </p:sp>
      <p:sp>
        <p:nvSpPr>
          <p:cNvPr id="869378" name="Text Box 2"/>
          <p:cNvSpPr txBox="1">
            <a:spLocks noChangeArrowheads="1"/>
          </p:cNvSpPr>
          <p:nvPr/>
        </p:nvSpPr>
        <p:spPr bwMode="auto">
          <a:xfrm>
            <a:off x="6927164" y="2212975"/>
            <a:ext cx="1268196" cy="830997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Delayed</a:t>
            </a:r>
          </a:p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Answer</a:t>
            </a: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448860" y="1601788"/>
            <a:ext cx="88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chemeClr val="accent1"/>
                </a:solidFill>
                <a:latin typeface="Tahoma"/>
                <a:cs typeface="Tahoma"/>
              </a:rPr>
              <a:t>User</a:t>
            </a:r>
          </a:p>
        </p:txBody>
      </p:sp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6853018" y="1601788"/>
            <a:ext cx="1708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2400" b="1">
                <a:solidFill>
                  <a:schemeClr val="accent1"/>
                </a:solidFill>
                <a:latin typeface="Tahoma"/>
                <a:cs typeface="Tahoma"/>
              </a:rPr>
              <a:t>Computer</a:t>
            </a:r>
          </a:p>
        </p:txBody>
      </p:sp>
      <p:grpSp>
        <p:nvGrpSpPr>
          <p:cNvPr id="869382" name="Group 6"/>
          <p:cNvGrpSpPr>
            <a:grpSpLocks/>
          </p:cNvGrpSpPr>
          <p:nvPr/>
        </p:nvGrpSpPr>
        <p:grpSpPr bwMode="auto">
          <a:xfrm>
            <a:off x="2590800" y="1758950"/>
            <a:ext cx="4040188" cy="2330450"/>
            <a:chOff x="1632" y="1154"/>
            <a:chExt cx="2545" cy="1468"/>
          </a:xfrm>
        </p:grpSpPr>
        <p:sp>
          <p:nvSpPr>
            <p:cNvPr id="869383" name="Line 7"/>
            <p:cNvSpPr>
              <a:spLocks noChangeShapeType="1"/>
            </p:cNvSpPr>
            <p:nvPr/>
          </p:nvSpPr>
          <p:spPr bwMode="auto">
            <a:xfrm>
              <a:off x="1632" y="1444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84" name="Text Box 8"/>
            <p:cNvSpPr txBox="1">
              <a:spLocks noChangeArrowheads="1"/>
            </p:cNvSpPr>
            <p:nvPr/>
          </p:nvSpPr>
          <p:spPr bwMode="auto">
            <a:xfrm>
              <a:off x="2032" y="1154"/>
              <a:ext cx="1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latin typeface="Tahoma"/>
                  <a:cs typeface="Tahoma"/>
                </a:rPr>
                <a:t>Username </a:t>
              </a:r>
              <a:r>
                <a:rPr lang="en-US" sz="2400" b="1">
                  <a:latin typeface="Tahoma"/>
                  <a:cs typeface="Tahoma"/>
                </a:rPr>
                <a:t>/</a:t>
              </a:r>
              <a:r>
                <a:rPr lang="en-US" sz="2400">
                  <a:latin typeface="Tahoma"/>
                  <a:cs typeface="Tahoma"/>
                </a:rPr>
                <a:t> pwd-1</a:t>
              </a:r>
            </a:p>
          </p:txBody>
        </p:sp>
        <p:sp>
          <p:nvSpPr>
            <p:cNvPr id="869385" name="Line 9"/>
            <p:cNvSpPr>
              <a:spLocks noChangeShapeType="1"/>
            </p:cNvSpPr>
            <p:nvPr/>
          </p:nvSpPr>
          <p:spPr bwMode="auto">
            <a:xfrm>
              <a:off x="1632" y="2229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86" name="Text Box 10"/>
            <p:cNvSpPr txBox="1">
              <a:spLocks noChangeArrowheads="1"/>
            </p:cNvSpPr>
            <p:nvPr/>
          </p:nvSpPr>
          <p:spPr bwMode="auto">
            <a:xfrm>
              <a:off x="2032" y="1922"/>
              <a:ext cx="1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latin typeface="Tahoma"/>
                  <a:cs typeface="Tahoma"/>
                </a:rPr>
                <a:t>Username </a:t>
              </a:r>
              <a:r>
                <a:rPr lang="en-US" sz="2400" b="1">
                  <a:latin typeface="Tahoma"/>
                  <a:cs typeface="Tahoma"/>
                </a:rPr>
                <a:t>/</a:t>
              </a:r>
              <a:r>
                <a:rPr lang="en-US" sz="2400">
                  <a:latin typeface="Tahoma"/>
                  <a:cs typeface="Tahoma"/>
                </a:rPr>
                <a:t> pwd-2</a:t>
              </a:r>
            </a:p>
          </p:txBody>
        </p:sp>
        <p:sp>
          <p:nvSpPr>
            <p:cNvPr id="869387" name="Line 11"/>
            <p:cNvSpPr>
              <a:spLocks noChangeShapeType="1"/>
            </p:cNvSpPr>
            <p:nvPr/>
          </p:nvSpPr>
          <p:spPr bwMode="auto">
            <a:xfrm>
              <a:off x="1632" y="2622"/>
              <a:ext cx="2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88" name="Line 12"/>
            <p:cNvSpPr>
              <a:spLocks noChangeShapeType="1"/>
            </p:cNvSpPr>
            <p:nvPr/>
          </p:nvSpPr>
          <p:spPr bwMode="auto">
            <a:xfrm>
              <a:off x="1633" y="1837"/>
              <a:ext cx="2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89" name="Text Box 13"/>
            <p:cNvSpPr txBox="1">
              <a:spLocks noChangeArrowheads="1"/>
            </p:cNvSpPr>
            <p:nvPr/>
          </p:nvSpPr>
          <p:spPr bwMode="auto">
            <a:xfrm>
              <a:off x="2360" y="1538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ahoma"/>
                  <a:cs typeface="Tahoma"/>
                </a:rPr>
                <a:t>Wrong pwd</a:t>
              </a:r>
            </a:p>
          </p:txBody>
        </p:sp>
        <p:sp>
          <p:nvSpPr>
            <p:cNvPr id="869390" name="Text Box 14"/>
            <p:cNvSpPr txBox="1">
              <a:spLocks noChangeArrowheads="1"/>
            </p:cNvSpPr>
            <p:nvPr/>
          </p:nvSpPr>
          <p:spPr bwMode="auto">
            <a:xfrm>
              <a:off x="2360" y="2306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ahoma"/>
                  <a:cs typeface="Tahoma"/>
                </a:rPr>
                <a:t>Wrong pwd</a:t>
              </a:r>
            </a:p>
          </p:txBody>
        </p:sp>
      </p:grpSp>
      <p:grpSp>
        <p:nvGrpSpPr>
          <p:cNvPr id="869391" name="Group 15"/>
          <p:cNvGrpSpPr>
            <a:grpSpLocks/>
          </p:cNvGrpSpPr>
          <p:nvPr/>
        </p:nvGrpSpPr>
        <p:grpSpPr bwMode="auto">
          <a:xfrm>
            <a:off x="2590800" y="4883150"/>
            <a:ext cx="4038600" cy="1139825"/>
            <a:chOff x="1632" y="2690"/>
            <a:chExt cx="2544" cy="718"/>
          </a:xfrm>
        </p:grpSpPr>
        <p:sp>
          <p:nvSpPr>
            <p:cNvPr id="869392" name="Line 16"/>
            <p:cNvSpPr>
              <a:spLocks noChangeShapeType="1"/>
            </p:cNvSpPr>
            <p:nvPr/>
          </p:nvSpPr>
          <p:spPr bwMode="auto">
            <a:xfrm>
              <a:off x="1632" y="3015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93" name="Text Box 17"/>
            <p:cNvSpPr txBox="1">
              <a:spLocks noChangeArrowheads="1"/>
            </p:cNvSpPr>
            <p:nvPr/>
          </p:nvSpPr>
          <p:spPr bwMode="auto">
            <a:xfrm>
              <a:off x="2032" y="2690"/>
              <a:ext cx="1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latin typeface="Tahoma"/>
                  <a:cs typeface="Tahoma"/>
                </a:rPr>
                <a:t>Username </a:t>
              </a:r>
              <a:r>
                <a:rPr lang="en-US" sz="2400" b="1">
                  <a:latin typeface="Tahoma"/>
                  <a:cs typeface="Tahoma"/>
                </a:rPr>
                <a:t>/</a:t>
              </a:r>
              <a:r>
                <a:rPr lang="en-US" sz="2400">
                  <a:latin typeface="Tahoma"/>
                  <a:cs typeface="Tahoma"/>
                </a:rPr>
                <a:t> pwd-5</a:t>
              </a:r>
            </a:p>
          </p:txBody>
        </p:sp>
        <p:sp>
          <p:nvSpPr>
            <p:cNvPr id="869394" name="Line 18"/>
            <p:cNvSpPr>
              <a:spLocks noChangeShapeType="1"/>
            </p:cNvSpPr>
            <p:nvPr/>
          </p:nvSpPr>
          <p:spPr bwMode="auto">
            <a:xfrm>
              <a:off x="1632" y="3408"/>
              <a:ext cx="254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869395" name="Text Box 19"/>
            <p:cNvSpPr txBox="1">
              <a:spLocks noChangeArrowheads="1"/>
            </p:cNvSpPr>
            <p:nvPr/>
          </p:nvSpPr>
          <p:spPr bwMode="auto">
            <a:xfrm>
              <a:off x="2360" y="3074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ahoma"/>
                  <a:cs typeface="Tahoma"/>
                </a:rPr>
                <a:t>Wrong pwd</a:t>
              </a:r>
            </a:p>
          </p:txBody>
        </p:sp>
      </p:grpSp>
      <p:sp>
        <p:nvSpPr>
          <p:cNvPr id="869396" name="Text Box 20"/>
          <p:cNvSpPr txBox="1">
            <a:spLocks noChangeArrowheads="1"/>
          </p:cNvSpPr>
          <p:nvPr/>
        </p:nvSpPr>
        <p:spPr bwMode="auto">
          <a:xfrm>
            <a:off x="6937967" y="5260975"/>
            <a:ext cx="1265641" cy="830997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</a:p>
          <a:p>
            <a:pPr algn="ctr" eaLnBrk="1" hangingPunct="1"/>
            <a:r>
              <a:rPr lang="en-US" sz="2400">
                <a:solidFill>
                  <a:srgbClr val="FFFFFF"/>
                </a:solidFill>
                <a:latin typeface="Tahoma"/>
                <a:cs typeface="Tahoma"/>
              </a:rPr>
              <a:t>Locked</a:t>
            </a:r>
          </a:p>
        </p:txBody>
      </p:sp>
      <p:sp>
        <p:nvSpPr>
          <p:cNvPr id="869397" name="Text Box 21"/>
          <p:cNvSpPr txBox="1">
            <a:spLocks noChangeArrowheads="1"/>
          </p:cNvSpPr>
          <p:nvPr/>
        </p:nvSpPr>
        <p:spPr bwMode="auto">
          <a:xfrm>
            <a:off x="4455954" y="427037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ahoma"/>
                <a:cs typeface="Tahoma"/>
              </a:rPr>
              <a:t>…</a:t>
            </a:r>
          </a:p>
        </p:txBody>
      </p:sp>
      <p:sp>
        <p:nvSpPr>
          <p:cNvPr id="869398" name="Text Box 22"/>
          <p:cNvSpPr txBox="1">
            <a:spLocks noChangeArrowheads="1"/>
          </p:cNvSpPr>
          <p:nvPr/>
        </p:nvSpPr>
        <p:spPr bwMode="auto">
          <a:xfrm>
            <a:off x="6688138" y="4268788"/>
            <a:ext cx="1725612" cy="8540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Notification</a:t>
            </a:r>
          </a:p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to user</a:t>
            </a:r>
          </a:p>
        </p:txBody>
      </p:sp>
    </p:spTree>
    <p:extLst>
      <p:ext uri="{BB962C8B-B14F-4D97-AF65-F5344CB8AC3E}">
        <p14:creationId xmlns:p14="http://schemas.microsoft.com/office/powerpoint/2010/main" val="90264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78" grpId="0" animBg="1"/>
      <p:bldP spid="869396" grpId="0" animBg="1"/>
      <p:bldP spid="8693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Passwords</a:t>
            </a:r>
          </a:p>
          <a:p>
            <a:pPr lvl="1"/>
            <a:r>
              <a:rPr lang="en-US" dirty="0" smtClean="0"/>
              <a:t>Vulnerabilities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en-US" dirty="0" smtClean="0"/>
              <a:t>Attacks</a:t>
            </a:r>
            <a:endParaRPr lang="en-US" dirty="0"/>
          </a:p>
          <a:p>
            <a:pPr lvl="1"/>
            <a:r>
              <a:rPr lang="en-US" dirty="0"/>
              <a:t>Offline </a:t>
            </a:r>
            <a:r>
              <a:rPr lang="en-US" dirty="0" smtClean="0"/>
              <a:t>Attacks</a:t>
            </a:r>
            <a:endParaRPr lang="en-US" dirty="0"/>
          </a:p>
          <a:p>
            <a:pPr lvl="1"/>
            <a:r>
              <a:rPr lang="en-US" dirty="0"/>
              <a:t>Weak </a:t>
            </a:r>
            <a:r>
              <a:rPr lang="en-US" dirty="0" smtClean="0"/>
              <a:t>Passwords</a:t>
            </a:r>
            <a:endParaRPr lang="en-US" dirty="0"/>
          </a:p>
          <a:p>
            <a:pPr lvl="1"/>
            <a:r>
              <a:rPr lang="en-US" dirty="0"/>
              <a:t>Unix/Windows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Strong Passwords and Good Practices</a:t>
            </a:r>
          </a:p>
          <a:p>
            <a:r>
              <a:rPr lang="en-US" dirty="0" smtClean="0"/>
              <a:t>Time-memory trade-offs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  <p:grpSp>
        <p:nvGrpSpPr>
          <p:cNvPr id="9" name="Group 6"/>
          <p:cNvGrpSpPr/>
          <p:nvPr/>
        </p:nvGrpSpPr>
        <p:grpSpPr>
          <a:xfrm>
            <a:off x="5629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Account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Denial of service </a:t>
            </a:r>
            <a:r>
              <a:rPr lang="en-US" dirty="0" smtClean="0">
                <a:solidFill>
                  <a:schemeClr val="accent2"/>
                </a:solidFill>
              </a:rPr>
              <a:t>attacks:</a:t>
            </a:r>
          </a:p>
          <a:p>
            <a:r>
              <a:rPr lang="en-US" dirty="0" smtClean="0"/>
              <a:t>To </a:t>
            </a:r>
            <a:r>
              <a:rPr lang="en-US" dirty="0"/>
              <a:t>lock a user, try to login into his account with random </a:t>
            </a:r>
            <a:r>
              <a:rPr lang="en-US" dirty="0" smtClean="0"/>
              <a:t>passwords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Customer service </a:t>
            </a:r>
            <a:r>
              <a:rPr lang="en-US" dirty="0" smtClean="0">
                <a:solidFill>
                  <a:schemeClr val="accent2"/>
                </a:solidFill>
              </a:rPr>
              <a:t>costs: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whose accounts are locked call a customer service </a:t>
            </a:r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Cost for the User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login attempt must be accompanied by </a:t>
            </a:r>
            <a:r>
              <a:rPr lang="en-US" dirty="0">
                <a:solidFill>
                  <a:schemeClr val="accent2"/>
                </a:solidFill>
              </a:rPr>
              <a:t>h(</a:t>
            </a:r>
            <a:r>
              <a:rPr lang="en-US" dirty="0" err="1">
                <a:solidFill>
                  <a:schemeClr val="accent2"/>
                </a:solidFill>
              </a:rPr>
              <a:t>username,pwd,r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such that </a:t>
            </a:r>
            <a:r>
              <a:rPr lang="en-US" dirty="0"/>
              <a:t>20 least significant bits are </a:t>
            </a:r>
            <a:r>
              <a:rPr lang="en-US" dirty="0" smtClean="0"/>
              <a:t>0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Negligible overhead for a single </a:t>
            </a:r>
            <a:r>
              <a:rPr lang="en-US" dirty="0" smtClean="0"/>
              <a:t>request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Attacks are </a:t>
            </a:r>
            <a:r>
              <a:rPr lang="en-US" dirty="0" smtClean="0">
                <a:solidFill>
                  <a:schemeClr val="accent2"/>
                </a:solidFill>
              </a:rPr>
              <a:t>slowed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Implementation Issues: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Clients must use a </a:t>
            </a:r>
            <a:r>
              <a:rPr lang="en-US" dirty="0">
                <a:solidFill>
                  <a:schemeClr val="accent2"/>
                </a:solidFill>
              </a:rPr>
              <a:t>special </a:t>
            </a:r>
            <a:r>
              <a:rPr lang="en-US" dirty="0" smtClean="0">
                <a:solidFill>
                  <a:schemeClr val="accent2"/>
                </a:solidFill>
              </a:rPr>
              <a:t>software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Legitimate user with a </a:t>
            </a:r>
            <a:r>
              <a:rPr lang="en-US" dirty="0">
                <a:solidFill>
                  <a:schemeClr val="accent2"/>
                </a:solidFill>
              </a:rPr>
              <a:t>slow </a:t>
            </a:r>
            <a:r>
              <a:rPr lang="en-US" dirty="0" smtClean="0">
                <a:solidFill>
                  <a:schemeClr val="accent2"/>
                </a:solidFill>
              </a:rPr>
              <a:t>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Captcha</a:t>
            </a:r>
            <a:endParaRPr lang="en-US" dirty="0"/>
          </a:p>
        </p:txBody>
      </p:sp>
      <p:sp>
        <p:nvSpPr>
          <p:cNvPr id="8755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Legitimate </a:t>
            </a:r>
            <a:r>
              <a:rPr lang="en-US" dirty="0"/>
              <a:t>logins are done by </a:t>
            </a:r>
            <a:r>
              <a:rPr lang="en-US" dirty="0">
                <a:solidFill>
                  <a:schemeClr val="accent2"/>
                </a:solidFill>
              </a:rPr>
              <a:t>humans</a:t>
            </a:r>
            <a:r>
              <a:rPr lang="en-US" dirty="0"/>
              <a:t> while attacks are done by </a:t>
            </a:r>
            <a:r>
              <a:rPr lang="en-US" dirty="0" smtClean="0">
                <a:solidFill>
                  <a:schemeClr val="accent2"/>
                </a:solidFill>
              </a:rPr>
              <a:t>computers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Captcha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ompletely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utomated </a:t>
            </a: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ublic Turing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/>
              <a:t>est to tell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omputers and </a:t>
            </a:r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dirty="0"/>
              <a:t>umans </a:t>
            </a:r>
            <a:r>
              <a:rPr lang="en-US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part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Login </a:t>
            </a:r>
            <a:r>
              <a:rPr lang="en-US" dirty="0"/>
              <a:t>attempts must be accompanied by a </a:t>
            </a:r>
            <a:r>
              <a:rPr lang="en-US" dirty="0">
                <a:solidFill>
                  <a:schemeClr val="accent2"/>
                </a:solidFill>
              </a:rPr>
              <a:t>computation that is easy  for humans and hard for </a:t>
            </a:r>
            <a:r>
              <a:rPr lang="en-US" dirty="0" smtClean="0">
                <a:solidFill>
                  <a:schemeClr val="accent2"/>
                </a:solidFill>
              </a:rPr>
              <a:t>programs</a:t>
            </a: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22</a:t>
            </a:fld>
            <a:endParaRPr lang="en-US"/>
          </a:p>
        </p:txBody>
      </p:sp>
      <p:pic>
        <p:nvPicPr>
          <p:cNvPr id="875524" name="Picture 4" descr="password-captcha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91906"/>
            <a:ext cx="2667000" cy="735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5525" name="Picture 5" descr="password-captcha-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015706"/>
            <a:ext cx="2895600" cy="79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03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Attacks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Cracking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Hash </a:t>
            </a:r>
            <a:r>
              <a:rPr lang="en-US" dirty="0"/>
              <a:t>algorithm must be </a:t>
            </a:r>
            <a:r>
              <a:rPr lang="en-US" dirty="0" smtClean="0">
                <a:solidFill>
                  <a:schemeClr val="accent2"/>
                </a:solidFill>
              </a:rPr>
              <a:t>known</a:t>
            </a:r>
            <a:endParaRPr lang="en-US" dirty="0"/>
          </a:p>
          <a:p>
            <a:r>
              <a:rPr lang="en-US" dirty="0" smtClean="0"/>
              <a:t>Attacker </a:t>
            </a:r>
            <a:r>
              <a:rPr lang="en-US" dirty="0"/>
              <a:t>must obtain a </a:t>
            </a:r>
            <a:r>
              <a:rPr lang="en-US" dirty="0">
                <a:solidFill>
                  <a:schemeClr val="accent2"/>
                </a:solidFill>
              </a:rPr>
              <a:t>copy of </a:t>
            </a:r>
            <a:r>
              <a:rPr lang="en-US" dirty="0" smtClean="0">
                <a:solidFill>
                  <a:schemeClr val="accent2"/>
                </a:solidFill>
              </a:rPr>
              <a:t>passwords’ hashes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Since </a:t>
            </a:r>
            <a:r>
              <a:rPr lang="en-US" dirty="0"/>
              <a:t>she cannot inverse hashes, she must guess the passwords (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) or perform an </a:t>
            </a:r>
            <a:r>
              <a:rPr lang="en-US" dirty="0">
                <a:solidFill>
                  <a:schemeClr val="accent2"/>
                </a:solidFill>
              </a:rPr>
              <a:t>exhaustive </a:t>
            </a:r>
            <a:r>
              <a:rPr lang="en-US" dirty="0" smtClean="0">
                <a:solidFill>
                  <a:schemeClr val="accent2"/>
                </a:solidFill>
              </a:rPr>
              <a:t>search</a:t>
            </a:r>
            <a:endParaRPr lang="en-US" dirty="0"/>
          </a:p>
          <a:p>
            <a:r>
              <a:rPr lang="en-US" dirty="0"/>
              <a:t>She generates the </a:t>
            </a:r>
            <a:r>
              <a:rPr lang="en-US" dirty="0">
                <a:solidFill>
                  <a:schemeClr val="accent2"/>
                </a:solidFill>
              </a:rPr>
              <a:t>hashes</a:t>
            </a:r>
            <a:r>
              <a:rPr lang="en-US" dirty="0"/>
              <a:t> of those </a:t>
            </a:r>
            <a:r>
              <a:rPr lang="en-US" dirty="0" smtClean="0"/>
              <a:t>words</a:t>
            </a:r>
            <a:endParaRPr lang="en-US" dirty="0"/>
          </a:p>
          <a:p>
            <a:r>
              <a:rPr lang="en-US" dirty="0"/>
              <a:t>She finally </a:t>
            </a:r>
            <a:r>
              <a:rPr lang="en-US" dirty="0" smtClean="0"/>
              <a:t>compares </a:t>
            </a:r>
            <a:r>
              <a:rPr lang="en-US" dirty="0"/>
              <a:t>the generated hashes with the </a:t>
            </a:r>
            <a:r>
              <a:rPr lang="en-US" dirty="0">
                <a:solidFill>
                  <a:schemeClr val="accent2"/>
                </a:solidFill>
              </a:rPr>
              <a:t>stolen hashes</a:t>
            </a:r>
            <a:r>
              <a:rPr lang="en-US" dirty="0"/>
              <a:t> until finding a </a:t>
            </a:r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Attacks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people use </a:t>
            </a:r>
            <a:r>
              <a:rPr lang="en-US" dirty="0">
                <a:solidFill>
                  <a:schemeClr val="accent2"/>
                </a:solidFill>
              </a:rPr>
              <a:t>dictionary words</a:t>
            </a:r>
            <a:r>
              <a:rPr lang="en-US" dirty="0"/>
              <a:t> as </a:t>
            </a:r>
            <a:r>
              <a:rPr lang="en-US" dirty="0" smtClean="0"/>
              <a:t>passwords</a:t>
            </a:r>
            <a:endParaRPr lang="en-US" dirty="0"/>
          </a:p>
          <a:p>
            <a:pPr lvl="1"/>
            <a:r>
              <a:rPr lang="en-US" dirty="0"/>
              <a:t>Average dictionary contains only </a:t>
            </a:r>
            <a:r>
              <a:rPr lang="en-US" dirty="0" smtClean="0"/>
              <a:t>150,000 </a:t>
            </a:r>
            <a:r>
              <a:rPr lang="en-US" dirty="0"/>
              <a:t>to </a:t>
            </a:r>
            <a:r>
              <a:rPr lang="en-US" dirty="0" smtClean="0"/>
              <a:t>200,000 words</a:t>
            </a:r>
            <a:endParaRPr lang="en-US" dirty="0"/>
          </a:p>
          <a:p>
            <a:pPr lvl="1"/>
            <a:r>
              <a:rPr lang="en-US" dirty="0" smtClean="0"/>
              <a:t>People’s </a:t>
            </a:r>
            <a:r>
              <a:rPr lang="en-US" dirty="0"/>
              <a:t>names, common pet names, and ordinary </a:t>
            </a:r>
            <a:r>
              <a:rPr lang="en-US" dirty="0" smtClean="0"/>
              <a:t>words</a:t>
            </a:r>
            <a:endParaRPr lang="en-US" dirty="0"/>
          </a:p>
          <a:p>
            <a:r>
              <a:rPr lang="en-US" dirty="0"/>
              <a:t>Hence files containing hashed passwords are susceptible to </a:t>
            </a:r>
            <a:r>
              <a:rPr lang="en-US" dirty="0">
                <a:solidFill>
                  <a:schemeClr val="accent2"/>
                </a:solidFill>
              </a:rPr>
              <a:t>pre-compiled dictionary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/>
          </a:p>
          <a:p>
            <a:pPr lvl="1"/>
            <a:r>
              <a:rPr lang="en-US" dirty="0"/>
              <a:t>A file of hashes of all possible dictionary words is </a:t>
            </a:r>
            <a:r>
              <a:rPr lang="en-US" dirty="0" smtClean="0"/>
              <a:t>generated</a:t>
            </a:r>
            <a:endParaRPr lang="en-US" dirty="0"/>
          </a:p>
          <a:p>
            <a:r>
              <a:rPr lang="en-US" dirty="0"/>
              <a:t>A PC can generate </a:t>
            </a:r>
            <a:r>
              <a:rPr lang="en-US" dirty="0" smtClean="0">
                <a:solidFill>
                  <a:schemeClr val="accent2"/>
                </a:solidFill>
              </a:rPr>
              <a:t>200,000 </a:t>
            </a:r>
            <a:r>
              <a:rPr lang="en-US" dirty="0">
                <a:solidFill>
                  <a:schemeClr val="accent2"/>
                </a:solidFill>
              </a:rPr>
              <a:t>to </a:t>
            </a:r>
            <a:r>
              <a:rPr lang="en-US" dirty="0" smtClean="0">
                <a:solidFill>
                  <a:schemeClr val="accent2"/>
                </a:solidFill>
              </a:rPr>
              <a:t>10,000,000</a:t>
            </a:r>
            <a:r>
              <a:rPr lang="en-US" dirty="0" smtClean="0"/>
              <a:t> </a:t>
            </a:r>
            <a:r>
              <a:rPr lang="en-US" dirty="0"/>
              <a:t>password hashes per second depending on the type of </a:t>
            </a:r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Attack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Combine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brute </a:t>
            </a:r>
            <a:r>
              <a:rPr lang="en-US" dirty="0" smtClean="0">
                <a:solidFill>
                  <a:schemeClr val="accent2"/>
                </a:solidFill>
              </a:rPr>
              <a:t>force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</a:t>
            </a:r>
            <a:r>
              <a:rPr lang="en-US" dirty="0">
                <a:solidFill>
                  <a:schemeClr val="accent2"/>
                </a:solidFill>
              </a:rPr>
              <a:t>rules</a:t>
            </a:r>
            <a:r>
              <a:rPr lang="en-US" dirty="0"/>
              <a:t> are applied to the dictionary words according to the most used </a:t>
            </a:r>
            <a:r>
              <a:rPr lang="en-US" dirty="0" smtClean="0"/>
              <a:t>practices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Convert to </a:t>
            </a:r>
            <a:r>
              <a:rPr lang="en-US" dirty="0" smtClean="0"/>
              <a:t>lowercase, uppercase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</a:t>
            </a:r>
            <a:r>
              <a:rPr lang="en-US" dirty="0" smtClean="0"/>
              <a:t>apitalize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Reverse</a:t>
            </a:r>
            <a:r>
              <a:rPr lang="en-US" dirty="0"/>
              <a:t>: </a:t>
            </a:r>
            <a:r>
              <a:rPr lang="en-US" dirty="0" smtClean="0"/>
              <a:t>“Fred”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dirty="0" err="1" smtClean="0"/>
              <a:t>derF</a:t>
            </a:r>
            <a:r>
              <a:rPr lang="en-US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Duplicate: “Fred” -&gt; “</a:t>
            </a:r>
            <a:r>
              <a:rPr lang="en-US" dirty="0" err="1" smtClean="0"/>
              <a:t>FredFred</a:t>
            </a:r>
            <a:r>
              <a:rPr lang="en-US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Reflect</a:t>
            </a:r>
            <a:r>
              <a:rPr lang="en-US" dirty="0"/>
              <a:t>: </a:t>
            </a:r>
            <a:r>
              <a:rPr lang="en-US" dirty="0" smtClean="0"/>
              <a:t>“Fred”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dirty="0" err="1" smtClean="0"/>
              <a:t>FredderF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Rotate the word left: </a:t>
            </a:r>
            <a:r>
              <a:rPr lang="en-US" dirty="0" smtClean="0"/>
              <a:t>“</a:t>
            </a:r>
            <a:r>
              <a:rPr lang="en-US" dirty="0" err="1" smtClean="0"/>
              <a:t>jsmith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dirty="0" err="1" smtClean="0"/>
              <a:t>smithj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Rotate the word right: </a:t>
            </a:r>
            <a:r>
              <a:rPr lang="en-US" dirty="0" smtClean="0"/>
              <a:t>“</a:t>
            </a:r>
            <a:r>
              <a:rPr lang="en-US" dirty="0" err="1" smtClean="0"/>
              <a:t>smithj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dirty="0" err="1" smtClean="0"/>
              <a:t>jsmith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Append </a:t>
            </a:r>
            <a:r>
              <a:rPr lang="en-US" dirty="0" smtClean="0"/>
              <a:t>or prefix character </a:t>
            </a:r>
            <a:r>
              <a:rPr lang="en-US" dirty="0"/>
              <a:t>X to the </a:t>
            </a:r>
            <a:r>
              <a:rPr lang="en-US" dirty="0" smtClean="0"/>
              <a:t>word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Prefix the word with character 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Attack Procedure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Progressive cracking:</a:t>
            </a:r>
          </a:p>
          <a:p>
            <a:r>
              <a:rPr lang="en-US" dirty="0"/>
              <a:t>Trivial and short </a:t>
            </a:r>
            <a:r>
              <a:rPr lang="en-US" dirty="0" smtClean="0"/>
              <a:t>passwords</a:t>
            </a:r>
            <a:endParaRPr lang="en-US" dirty="0"/>
          </a:p>
          <a:p>
            <a:r>
              <a:rPr lang="en-US" dirty="0"/>
              <a:t>Dictionary + </a:t>
            </a:r>
            <a:r>
              <a:rPr lang="en-US" dirty="0" smtClean="0"/>
              <a:t>Heuristics</a:t>
            </a:r>
            <a:endParaRPr lang="en-US" dirty="0"/>
          </a:p>
          <a:p>
            <a:r>
              <a:rPr lang="en-US" dirty="0"/>
              <a:t>Brute </a:t>
            </a:r>
            <a:r>
              <a:rPr lang="en-US" dirty="0" smtClean="0"/>
              <a:t>force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Cracking </a:t>
            </a:r>
            <a:r>
              <a:rPr lang="en-US" dirty="0">
                <a:solidFill>
                  <a:schemeClr val="accent2"/>
                </a:solidFill>
              </a:rPr>
              <a:t>Tools:</a:t>
            </a:r>
          </a:p>
          <a:p>
            <a:r>
              <a:rPr lang="en-US" dirty="0">
                <a:solidFill>
                  <a:srgbClr val="000000"/>
                </a:solidFill>
              </a:rPr>
              <a:t>Unix/Windows</a:t>
            </a:r>
            <a:r>
              <a:rPr lang="en-US" dirty="0"/>
              <a:t> cracking: John the ripper, L0phtCrack</a:t>
            </a:r>
          </a:p>
          <a:p>
            <a:r>
              <a:rPr lang="en-US" dirty="0">
                <a:solidFill>
                  <a:srgbClr val="000000"/>
                </a:solidFill>
              </a:rPr>
              <a:t>Windows</a:t>
            </a:r>
            <a:r>
              <a:rPr lang="en-US" dirty="0"/>
              <a:t> password cracking: Cain, </a:t>
            </a:r>
            <a:r>
              <a:rPr lang="en-US" dirty="0" err="1" smtClean="0"/>
              <a:t>Ophcrack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Passwords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Passwords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common dictionary words</a:t>
            </a:r>
          </a:p>
          <a:p>
            <a:r>
              <a:rPr lang="en-US" dirty="0"/>
              <a:t>Based on common </a:t>
            </a:r>
            <a:r>
              <a:rPr lang="en-US" dirty="0" smtClean="0"/>
              <a:t>names</a:t>
            </a:r>
            <a:endParaRPr lang="en-US" dirty="0"/>
          </a:p>
          <a:p>
            <a:r>
              <a:rPr lang="en-US" dirty="0"/>
              <a:t>Based on user/account </a:t>
            </a:r>
            <a:r>
              <a:rPr lang="en-US" dirty="0" smtClean="0"/>
              <a:t>identifier</a:t>
            </a:r>
            <a:endParaRPr lang="en-US" dirty="0"/>
          </a:p>
          <a:p>
            <a:r>
              <a:rPr lang="en-US" dirty="0"/>
              <a:t>Short (under 7 characters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Based on keyboard patterns (e.g.</a:t>
            </a:r>
            <a:r>
              <a:rPr lang="en-US" dirty="0" smtClean="0"/>
              <a:t>, “qwerty”)</a:t>
            </a:r>
            <a:endParaRPr lang="en-US" dirty="0"/>
          </a:p>
          <a:p>
            <a:r>
              <a:rPr lang="en-US" dirty="0"/>
              <a:t>Composed of single symbol type (e.g., </a:t>
            </a:r>
            <a:r>
              <a:rPr lang="en-US" dirty="0" smtClean="0"/>
              <a:t>characters)</a:t>
            </a:r>
            <a:endParaRPr lang="en-US" dirty="0"/>
          </a:p>
          <a:p>
            <a:r>
              <a:rPr lang="fr-CH" dirty="0"/>
              <a:t>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Idea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0" y="1981200"/>
            <a:ext cx="3149600" cy="5334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Password file</a:t>
            </a:r>
          </a:p>
        </p:txBody>
      </p:sp>
      <p:grpSp>
        <p:nvGrpSpPr>
          <p:cNvPr id="836612" name="Group 4"/>
          <p:cNvGrpSpPr>
            <a:grpSpLocks/>
          </p:cNvGrpSpPr>
          <p:nvPr/>
        </p:nvGrpSpPr>
        <p:grpSpPr bwMode="auto">
          <a:xfrm>
            <a:off x="762000" y="3505200"/>
            <a:ext cx="1765300" cy="2374900"/>
            <a:chOff x="719" y="2073"/>
            <a:chExt cx="1112" cy="1496"/>
          </a:xfrm>
        </p:grpSpPr>
        <p:grpSp>
          <p:nvGrpSpPr>
            <p:cNvPr id="836613" name="Group 5"/>
            <p:cNvGrpSpPr>
              <a:grpSpLocks/>
            </p:cNvGrpSpPr>
            <p:nvPr/>
          </p:nvGrpSpPr>
          <p:grpSpPr bwMode="auto">
            <a:xfrm>
              <a:off x="966" y="2582"/>
              <a:ext cx="792" cy="661"/>
              <a:chOff x="966" y="2582"/>
              <a:chExt cx="792" cy="661"/>
            </a:xfrm>
          </p:grpSpPr>
          <p:sp>
            <p:nvSpPr>
              <p:cNvPr id="836614" name="Freeform 6"/>
              <p:cNvSpPr>
                <a:spLocks/>
              </p:cNvSpPr>
              <p:nvPr/>
            </p:nvSpPr>
            <p:spPr bwMode="auto">
              <a:xfrm>
                <a:off x="966" y="2582"/>
                <a:ext cx="514" cy="412"/>
              </a:xfrm>
              <a:custGeom>
                <a:avLst/>
                <a:gdLst>
                  <a:gd name="T0" fmla="*/ 353 w 514"/>
                  <a:gd name="T1" fmla="*/ 163 h 412"/>
                  <a:gd name="T2" fmla="*/ 425 w 514"/>
                  <a:gd name="T3" fmla="*/ 197 h 412"/>
                  <a:gd name="T4" fmla="*/ 446 w 514"/>
                  <a:gd name="T5" fmla="*/ 227 h 412"/>
                  <a:gd name="T6" fmla="*/ 463 w 514"/>
                  <a:gd name="T7" fmla="*/ 304 h 412"/>
                  <a:gd name="T8" fmla="*/ 491 w 514"/>
                  <a:gd name="T9" fmla="*/ 360 h 412"/>
                  <a:gd name="T10" fmla="*/ 514 w 514"/>
                  <a:gd name="T11" fmla="*/ 412 h 412"/>
                  <a:gd name="T12" fmla="*/ 458 w 514"/>
                  <a:gd name="T13" fmla="*/ 365 h 412"/>
                  <a:gd name="T14" fmla="*/ 413 w 514"/>
                  <a:gd name="T15" fmla="*/ 342 h 412"/>
                  <a:gd name="T16" fmla="*/ 348 w 514"/>
                  <a:gd name="T17" fmla="*/ 295 h 412"/>
                  <a:gd name="T18" fmla="*/ 322 w 514"/>
                  <a:gd name="T19" fmla="*/ 250 h 412"/>
                  <a:gd name="T20" fmla="*/ 306 w 514"/>
                  <a:gd name="T21" fmla="*/ 186 h 412"/>
                  <a:gd name="T22" fmla="*/ 72 w 514"/>
                  <a:gd name="T23" fmla="*/ 91 h 412"/>
                  <a:gd name="T24" fmla="*/ 0 w 514"/>
                  <a:gd name="T25" fmla="*/ 3 h 412"/>
                  <a:gd name="T26" fmla="*/ 35 w 514"/>
                  <a:gd name="T27" fmla="*/ 0 h 412"/>
                  <a:gd name="T28" fmla="*/ 112 w 514"/>
                  <a:gd name="T29" fmla="*/ 28 h 412"/>
                  <a:gd name="T30" fmla="*/ 353 w 514"/>
                  <a:gd name="T31" fmla="*/ 16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4" h="412">
                    <a:moveTo>
                      <a:pt x="353" y="163"/>
                    </a:moveTo>
                    <a:lnTo>
                      <a:pt x="425" y="197"/>
                    </a:lnTo>
                    <a:lnTo>
                      <a:pt x="446" y="227"/>
                    </a:lnTo>
                    <a:lnTo>
                      <a:pt x="463" y="304"/>
                    </a:lnTo>
                    <a:lnTo>
                      <a:pt x="491" y="360"/>
                    </a:lnTo>
                    <a:lnTo>
                      <a:pt x="514" y="412"/>
                    </a:lnTo>
                    <a:lnTo>
                      <a:pt x="458" y="365"/>
                    </a:lnTo>
                    <a:lnTo>
                      <a:pt x="413" y="342"/>
                    </a:lnTo>
                    <a:lnTo>
                      <a:pt x="348" y="295"/>
                    </a:lnTo>
                    <a:lnTo>
                      <a:pt x="322" y="250"/>
                    </a:lnTo>
                    <a:lnTo>
                      <a:pt x="306" y="186"/>
                    </a:lnTo>
                    <a:lnTo>
                      <a:pt x="72" y="91"/>
                    </a:lnTo>
                    <a:lnTo>
                      <a:pt x="0" y="3"/>
                    </a:lnTo>
                    <a:lnTo>
                      <a:pt x="35" y="0"/>
                    </a:lnTo>
                    <a:lnTo>
                      <a:pt x="112" y="28"/>
                    </a:lnTo>
                    <a:lnTo>
                      <a:pt x="353" y="163"/>
                    </a:lnTo>
                    <a:close/>
                  </a:path>
                </a:pathLst>
              </a:custGeom>
              <a:solidFill>
                <a:srgbClr val="E040A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6615" name="Group 7"/>
              <p:cNvGrpSpPr>
                <a:grpSpLocks/>
              </p:cNvGrpSpPr>
              <p:nvPr/>
            </p:nvGrpSpPr>
            <p:grpSpPr bwMode="auto">
              <a:xfrm>
                <a:off x="1334" y="2818"/>
                <a:ext cx="424" cy="425"/>
                <a:chOff x="1334" y="2818"/>
                <a:chExt cx="424" cy="425"/>
              </a:xfrm>
            </p:grpSpPr>
            <p:sp>
              <p:nvSpPr>
                <p:cNvPr id="836616" name="Freeform 8"/>
                <p:cNvSpPr>
                  <a:spLocks/>
                </p:cNvSpPr>
                <p:nvPr/>
              </p:nvSpPr>
              <p:spPr bwMode="auto">
                <a:xfrm>
                  <a:off x="1334" y="2818"/>
                  <a:ext cx="424" cy="425"/>
                </a:xfrm>
                <a:custGeom>
                  <a:avLst/>
                  <a:gdLst>
                    <a:gd name="T0" fmla="*/ 0 w 424"/>
                    <a:gd name="T1" fmla="*/ 345 h 425"/>
                    <a:gd name="T2" fmla="*/ 57 w 424"/>
                    <a:gd name="T3" fmla="*/ 321 h 425"/>
                    <a:gd name="T4" fmla="*/ 73 w 424"/>
                    <a:gd name="T5" fmla="*/ 284 h 425"/>
                    <a:gd name="T6" fmla="*/ 87 w 424"/>
                    <a:gd name="T7" fmla="*/ 250 h 425"/>
                    <a:gd name="T8" fmla="*/ 89 w 424"/>
                    <a:gd name="T9" fmla="*/ 208 h 425"/>
                    <a:gd name="T10" fmla="*/ 78 w 424"/>
                    <a:gd name="T11" fmla="*/ 155 h 425"/>
                    <a:gd name="T12" fmla="*/ 68 w 424"/>
                    <a:gd name="T13" fmla="*/ 100 h 425"/>
                    <a:gd name="T14" fmla="*/ 83 w 424"/>
                    <a:gd name="T15" fmla="*/ 90 h 425"/>
                    <a:gd name="T16" fmla="*/ 102 w 424"/>
                    <a:gd name="T17" fmla="*/ 88 h 425"/>
                    <a:gd name="T18" fmla="*/ 125 w 424"/>
                    <a:gd name="T19" fmla="*/ 100 h 425"/>
                    <a:gd name="T20" fmla="*/ 148 w 424"/>
                    <a:gd name="T21" fmla="*/ 130 h 425"/>
                    <a:gd name="T22" fmla="*/ 174 w 424"/>
                    <a:gd name="T23" fmla="*/ 193 h 425"/>
                    <a:gd name="T24" fmla="*/ 197 w 424"/>
                    <a:gd name="T25" fmla="*/ 140 h 425"/>
                    <a:gd name="T26" fmla="*/ 232 w 424"/>
                    <a:gd name="T27" fmla="*/ 98 h 425"/>
                    <a:gd name="T28" fmla="*/ 266 w 424"/>
                    <a:gd name="T29" fmla="*/ 71 h 425"/>
                    <a:gd name="T30" fmla="*/ 313 w 424"/>
                    <a:gd name="T31" fmla="*/ 29 h 425"/>
                    <a:gd name="T32" fmla="*/ 348 w 424"/>
                    <a:gd name="T33" fmla="*/ 2 h 425"/>
                    <a:gd name="T34" fmla="*/ 371 w 424"/>
                    <a:gd name="T35" fmla="*/ 0 h 425"/>
                    <a:gd name="T36" fmla="*/ 386 w 424"/>
                    <a:gd name="T37" fmla="*/ 14 h 425"/>
                    <a:gd name="T38" fmla="*/ 379 w 424"/>
                    <a:gd name="T39" fmla="*/ 35 h 425"/>
                    <a:gd name="T40" fmla="*/ 359 w 424"/>
                    <a:gd name="T41" fmla="*/ 71 h 425"/>
                    <a:gd name="T42" fmla="*/ 330 w 424"/>
                    <a:gd name="T43" fmla="*/ 115 h 425"/>
                    <a:gd name="T44" fmla="*/ 293 w 424"/>
                    <a:gd name="T45" fmla="*/ 161 h 425"/>
                    <a:gd name="T46" fmla="*/ 344 w 424"/>
                    <a:gd name="T47" fmla="*/ 149 h 425"/>
                    <a:gd name="T48" fmla="*/ 385 w 424"/>
                    <a:gd name="T49" fmla="*/ 150 h 425"/>
                    <a:gd name="T50" fmla="*/ 406 w 424"/>
                    <a:gd name="T51" fmla="*/ 161 h 425"/>
                    <a:gd name="T52" fmla="*/ 406 w 424"/>
                    <a:gd name="T53" fmla="*/ 183 h 425"/>
                    <a:gd name="T54" fmla="*/ 395 w 424"/>
                    <a:gd name="T55" fmla="*/ 203 h 425"/>
                    <a:gd name="T56" fmla="*/ 374 w 424"/>
                    <a:gd name="T57" fmla="*/ 224 h 425"/>
                    <a:gd name="T58" fmla="*/ 339 w 424"/>
                    <a:gd name="T59" fmla="*/ 236 h 425"/>
                    <a:gd name="T60" fmla="*/ 379 w 424"/>
                    <a:gd name="T61" fmla="*/ 233 h 425"/>
                    <a:gd name="T62" fmla="*/ 412 w 424"/>
                    <a:gd name="T63" fmla="*/ 243 h 425"/>
                    <a:gd name="T64" fmla="*/ 424 w 424"/>
                    <a:gd name="T65" fmla="*/ 271 h 425"/>
                    <a:gd name="T66" fmla="*/ 413 w 424"/>
                    <a:gd name="T67" fmla="*/ 294 h 425"/>
                    <a:gd name="T68" fmla="*/ 387 w 424"/>
                    <a:gd name="T69" fmla="*/ 306 h 425"/>
                    <a:gd name="T70" fmla="*/ 319 w 424"/>
                    <a:gd name="T71" fmla="*/ 302 h 425"/>
                    <a:gd name="T72" fmla="*/ 352 w 424"/>
                    <a:gd name="T73" fmla="*/ 314 h 425"/>
                    <a:gd name="T74" fmla="*/ 368 w 424"/>
                    <a:gd name="T75" fmla="*/ 327 h 425"/>
                    <a:gd name="T76" fmla="*/ 380 w 424"/>
                    <a:gd name="T77" fmla="*/ 345 h 425"/>
                    <a:gd name="T78" fmla="*/ 376 w 424"/>
                    <a:gd name="T79" fmla="*/ 372 h 425"/>
                    <a:gd name="T80" fmla="*/ 356 w 424"/>
                    <a:gd name="T81" fmla="*/ 388 h 425"/>
                    <a:gd name="T82" fmla="*/ 334 w 424"/>
                    <a:gd name="T83" fmla="*/ 387 h 425"/>
                    <a:gd name="T84" fmla="*/ 304 w 424"/>
                    <a:gd name="T85" fmla="*/ 378 h 425"/>
                    <a:gd name="T86" fmla="*/ 275 w 424"/>
                    <a:gd name="T87" fmla="*/ 363 h 425"/>
                    <a:gd name="T88" fmla="*/ 257 w 424"/>
                    <a:gd name="T89" fmla="*/ 390 h 425"/>
                    <a:gd name="T90" fmla="*/ 238 w 424"/>
                    <a:gd name="T91" fmla="*/ 410 h 425"/>
                    <a:gd name="T92" fmla="*/ 216 w 424"/>
                    <a:gd name="T93" fmla="*/ 420 h 425"/>
                    <a:gd name="T94" fmla="*/ 188 w 424"/>
                    <a:gd name="T95" fmla="*/ 425 h 425"/>
                    <a:gd name="T96" fmla="*/ 71 w 424"/>
                    <a:gd name="T97" fmla="*/ 396 h 425"/>
                    <a:gd name="T98" fmla="*/ 0 w 424"/>
                    <a:gd name="T99" fmla="*/ 34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4" h="425">
                      <a:moveTo>
                        <a:pt x="0" y="345"/>
                      </a:moveTo>
                      <a:lnTo>
                        <a:pt x="57" y="321"/>
                      </a:lnTo>
                      <a:lnTo>
                        <a:pt x="73" y="284"/>
                      </a:lnTo>
                      <a:lnTo>
                        <a:pt x="87" y="250"/>
                      </a:lnTo>
                      <a:lnTo>
                        <a:pt x="89" y="208"/>
                      </a:lnTo>
                      <a:lnTo>
                        <a:pt x="78" y="155"/>
                      </a:lnTo>
                      <a:lnTo>
                        <a:pt x="68" y="100"/>
                      </a:lnTo>
                      <a:lnTo>
                        <a:pt x="83" y="90"/>
                      </a:lnTo>
                      <a:lnTo>
                        <a:pt x="102" y="88"/>
                      </a:lnTo>
                      <a:lnTo>
                        <a:pt x="125" y="100"/>
                      </a:lnTo>
                      <a:lnTo>
                        <a:pt x="148" y="130"/>
                      </a:lnTo>
                      <a:lnTo>
                        <a:pt x="174" y="193"/>
                      </a:lnTo>
                      <a:lnTo>
                        <a:pt x="197" y="140"/>
                      </a:lnTo>
                      <a:lnTo>
                        <a:pt x="232" y="98"/>
                      </a:lnTo>
                      <a:lnTo>
                        <a:pt x="266" y="71"/>
                      </a:lnTo>
                      <a:lnTo>
                        <a:pt x="313" y="29"/>
                      </a:lnTo>
                      <a:lnTo>
                        <a:pt x="348" y="2"/>
                      </a:lnTo>
                      <a:lnTo>
                        <a:pt x="371" y="0"/>
                      </a:lnTo>
                      <a:lnTo>
                        <a:pt x="386" y="14"/>
                      </a:lnTo>
                      <a:lnTo>
                        <a:pt x="379" y="35"/>
                      </a:lnTo>
                      <a:lnTo>
                        <a:pt x="359" y="71"/>
                      </a:lnTo>
                      <a:lnTo>
                        <a:pt x="330" y="115"/>
                      </a:lnTo>
                      <a:lnTo>
                        <a:pt x="293" y="161"/>
                      </a:lnTo>
                      <a:lnTo>
                        <a:pt x="344" y="149"/>
                      </a:lnTo>
                      <a:lnTo>
                        <a:pt x="385" y="150"/>
                      </a:lnTo>
                      <a:lnTo>
                        <a:pt x="406" y="161"/>
                      </a:lnTo>
                      <a:lnTo>
                        <a:pt x="406" y="183"/>
                      </a:lnTo>
                      <a:lnTo>
                        <a:pt x="395" y="203"/>
                      </a:lnTo>
                      <a:lnTo>
                        <a:pt x="374" y="224"/>
                      </a:lnTo>
                      <a:lnTo>
                        <a:pt x="339" y="236"/>
                      </a:lnTo>
                      <a:lnTo>
                        <a:pt x="379" y="233"/>
                      </a:lnTo>
                      <a:lnTo>
                        <a:pt x="412" y="243"/>
                      </a:lnTo>
                      <a:lnTo>
                        <a:pt x="424" y="271"/>
                      </a:lnTo>
                      <a:lnTo>
                        <a:pt x="413" y="294"/>
                      </a:lnTo>
                      <a:lnTo>
                        <a:pt x="387" y="306"/>
                      </a:lnTo>
                      <a:lnTo>
                        <a:pt x="319" y="302"/>
                      </a:lnTo>
                      <a:lnTo>
                        <a:pt x="352" y="314"/>
                      </a:lnTo>
                      <a:lnTo>
                        <a:pt x="368" y="327"/>
                      </a:lnTo>
                      <a:lnTo>
                        <a:pt x="380" y="345"/>
                      </a:lnTo>
                      <a:lnTo>
                        <a:pt x="376" y="372"/>
                      </a:lnTo>
                      <a:lnTo>
                        <a:pt x="356" y="388"/>
                      </a:lnTo>
                      <a:lnTo>
                        <a:pt x="334" y="387"/>
                      </a:lnTo>
                      <a:lnTo>
                        <a:pt x="304" y="378"/>
                      </a:lnTo>
                      <a:lnTo>
                        <a:pt x="275" y="363"/>
                      </a:lnTo>
                      <a:lnTo>
                        <a:pt x="257" y="390"/>
                      </a:lnTo>
                      <a:lnTo>
                        <a:pt x="238" y="410"/>
                      </a:lnTo>
                      <a:lnTo>
                        <a:pt x="216" y="420"/>
                      </a:lnTo>
                      <a:lnTo>
                        <a:pt x="188" y="425"/>
                      </a:lnTo>
                      <a:lnTo>
                        <a:pt x="71" y="396"/>
                      </a:lnTo>
                      <a:lnTo>
                        <a:pt x="0" y="345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36617" name="Group 9"/>
                <p:cNvGrpSpPr>
                  <a:grpSpLocks/>
                </p:cNvGrpSpPr>
                <p:nvPr/>
              </p:nvGrpSpPr>
              <p:grpSpPr bwMode="auto">
                <a:xfrm>
                  <a:off x="1392" y="2999"/>
                  <a:ext cx="294" cy="215"/>
                  <a:chOff x="1392" y="2999"/>
                  <a:chExt cx="294" cy="215"/>
                </a:xfrm>
              </p:grpSpPr>
              <p:sp>
                <p:nvSpPr>
                  <p:cNvPr id="836618" name="Freeform 10"/>
                  <p:cNvSpPr>
                    <a:spLocks/>
                  </p:cNvSpPr>
                  <p:nvPr/>
                </p:nvSpPr>
                <p:spPr bwMode="auto">
                  <a:xfrm>
                    <a:off x="1590" y="3001"/>
                    <a:ext cx="96" cy="61"/>
                  </a:xfrm>
                  <a:custGeom>
                    <a:avLst/>
                    <a:gdLst>
                      <a:gd name="T0" fmla="*/ 96 w 96"/>
                      <a:gd name="T1" fmla="*/ 54 h 61"/>
                      <a:gd name="T2" fmla="*/ 60 w 96"/>
                      <a:gd name="T3" fmla="*/ 61 h 61"/>
                      <a:gd name="T4" fmla="*/ 30 w 96"/>
                      <a:gd name="T5" fmla="*/ 59 h 61"/>
                      <a:gd name="T6" fmla="*/ 9 w 96"/>
                      <a:gd name="T7" fmla="*/ 49 h 61"/>
                      <a:gd name="T8" fmla="*/ 0 w 96"/>
                      <a:gd name="T9" fmla="*/ 31 h 61"/>
                      <a:gd name="T10" fmla="*/ 6 w 96"/>
                      <a:gd name="T11" fmla="*/ 12 h 61"/>
                      <a:gd name="T12" fmla="*/ 26 w 96"/>
                      <a:gd name="T13" fmla="*/ 0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61">
                        <a:moveTo>
                          <a:pt x="96" y="54"/>
                        </a:moveTo>
                        <a:lnTo>
                          <a:pt x="60" y="61"/>
                        </a:lnTo>
                        <a:lnTo>
                          <a:pt x="30" y="59"/>
                        </a:lnTo>
                        <a:lnTo>
                          <a:pt x="9" y="49"/>
                        </a:lnTo>
                        <a:lnTo>
                          <a:pt x="0" y="31"/>
                        </a:lnTo>
                        <a:lnTo>
                          <a:pt x="6" y="12"/>
                        </a:lnTo>
                        <a:lnTo>
                          <a:pt x="26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19" name="Freeform 11"/>
                  <p:cNvSpPr>
                    <a:spLocks/>
                  </p:cNvSpPr>
                  <p:nvPr/>
                </p:nvSpPr>
                <p:spPr bwMode="auto">
                  <a:xfrm>
                    <a:off x="1573" y="3062"/>
                    <a:ext cx="103" cy="64"/>
                  </a:xfrm>
                  <a:custGeom>
                    <a:avLst/>
                    <a:gdLst>
                      <a:gd name="T0" fmla="*/ 103 w 103"/>
                      <a:gd name="T1" fmla="*/ 62 h 64"/>
                      <a:gd name="T2" fmla="*/ 67 w 103"/>
                      <a:gd name="T3" fmla="*/ 64 h 64"/>
                      <a:gd name="T4" fmla="*/ 35 w 103"/>
                      <a:gd name="T5" fmla="*/ 60 h 64"/>
                      <a:gd name="T6" fmla="*/ 13 w 103"/>
                      <a:gd name="T7" fmla="*/ 51 h 64"/>
                      <a:gd name="T8" fmla="*/ 0 w 103"/>
                      <a:gd name="T9" fmla="*/ 33 h 64"/>
                      <a:gd name="T10" fmla="*/ 5 w 103"/>
                      <a:gd name="T11" fmla="*/ 17 h 64"/>
                      <a:gd name="T12" fmla="*/ 21 w 103"/>
                      <a:gd name="T13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" h="64">
                        <a:moveTo>
                          <a:pt x="103" y="62"/>
                        </a:moveTo>
                        <a:lnTo>
                          <a:pt x="67" y="64"/>
                        </a:lnTo>
                        <a:lnTo>
                          <a:pt x="35" y="60"/>
                        </a:lnTo>
                        <a:lnTo>
                          <a:pt x="13" y="51"/>
                        </a:lnTo>
                        <a:lnTo>
                          <a:pt x="0" y="33"/>
                        </a:lnTo>
                        <a:lnTo>
                          <a:pt x="5" y="17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20" name="Freeform 12"/>
                  <p:cNvSpPr>
                    <a:spLocks/>
                  </p:cNvSpPr>
                  <p:nvPr/>
                </p:nvSpPr>
                <p:spPr bwMode="auto">
                  <a:xfrm>
                    <a:off x="1542" y="3107"/>
                    <a:ext cx="66" cy="78"/>
                  </a:xfrm>
                  <a:custGeom>
                    <a:avLst/>
                    <a:gdLst>
                      <a:gd name="T0" fmla="*/ 66 w 66"/>
                      <a:gd name="T1" fmla="*/ 78 h 78"/>
                      <a:gd name="T2" fmla="*/ 33 w 66"/>
                      <a:gd name="T3" fmla="*/ 65 h 78"/>
                      <a:gd name="T4" fmla="*/ 13 w 66"/>
                      <a:gd name="T5" fmla="*/ 50 h 78"/>
                      <a:gd name="T6" fmla="*/ 0 w 66"/>
                      <a:gd name="T7" fmla="*/ 28 h 78"/>
                      <a:gd name="T8" fmla="*/ 7 w 66"/>
                      <a:gd name="T9" fmla="*/ 7 h 78"/>
                      <a:gd name="T10" fmla="*/ 23 w 66"/>
                      <a:gd name="T1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6" h="78">
                        <a:moveTo>
                          <a:pt x="66" y="78"/>
                        </a:moveTo>
                        <a:lnTo>
                          <a:pt x="33" y="65"/>
                        </a:lnTo>
                        <a:lnTo>
                          <a:pt x="13" y="50"/>
                        </a:lnTo>
                        <a:lnTo>
                          <a:pt x="0" y="28"/>
                        </a:lnTo>
                        <a:lnTo>
                          <a:pt x="7" y="7"/>
                        </a:lnTo>
                        <a:lnTo>
                          <a:pt x="23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21" name="Freeform 13"/>
                  <p:cNvSpPr>
                    <a:spLocks/>
                  </p:cNvSpPr>
                  <p:nvPr/>
                </p:nvSpPr>
                <p:spPr bwMode="auto">
                  <a:xfrm>
                    <a:off x="1508" y="2999"/>
                    <a:ext cx="14" cy="74"/>
                  </a:xfrm>
                  <a:custGeom>
                    <a:avLst/>
                    <a:gdLst>
                      <a:gd name="T0" fmla="*/ 0 w 14"/>
                      <a:gd name="T1" fmla="*/ 0 h 74"/>
                      <a:gd name="T2" fmla="*/ 12 w 14"/>
                      <a:gd name="T3" fmla="*/ 33 h 74"/>
                      <a:gd name="T4" fmla="*/ 14 w 14"/>
                      <a:gd name="T5" fmla="*/ 52 h 74"/>
                      <a:gd name="T6" fmla="*/ 12 w 14"/>
                      <a:gd name="T7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74">
                        <a:moveTo>
                          <a:pt x="0" y="0"/>
                        </a:moveTo>
                        <a:lnTo>
                          <a:pt x="12" y="33"/>
                        </a:lnTo>
                        <a:lnTo>
                          <a:pt x="14" y="52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22" name="Freeform 14"/>
                  <p:cNvSpPr>
                    <a:spLocks/>
                  </p:cNvSpPr>
                  <p:nvPr/>
                </p:nvSpPr>
                <p:spPr bwMode="auto">
                  <a:xfrm>
                    <a:off x="1505" y="2999"/>
                    <a:ext cx="56" cy="29"/>
                  </a:xfrm>
                  <a:custGeom>
                    <a:avLst/>
                    <a:gdLst>
                      <a:gd name="T0" fmla="*/ 0 w 56"/>
                      <a:gd name="T1" fmla="*/ 0 h 29"/>
                      <a:gd name="T2" fmla="*/ 24 w 56"/>
                      <a:gd name="T3" fmla="*/ 3 h 29"/>
                      <a:gd name="T4" fmla="*/ 42 w 56"/>
                      <a:gd name="T5" fmla="*/ 12 h 29"/>
                      <a:gd name="T6" fmla="*/ 56 w 56"/>
                      <a:gd name="T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9">
                        <a:moveTo>
                          <a:pt x="0" y="0"/>
                        </a:moveTo>
                        <a:lnTo>
                          <a:pt x="24" y="3"/>
                        </a:lnTo>
                        <a:lnTo>
                          <a:pt x="42" y="12"/>
                        </a:lnTo>
                        <a:lnTo>
                          <a:pt x="56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23" name="Freeform 15"/>
                  <p:cNvSpPr>
                    <a:spLocks/>
                  </p:cNvSpPr>
                  <p:nvPr/>
                </p:nvSpPr>
                <p:spPr bwMode="auto">
                  <a:xfrm>
                    <a:off x="1392" y="3134"/>
                    <a:ext cx="96" cy="80"/>
                  </a:xfrm>
                  <a:custGeom>
                    <a:avLst/>
                    <a:gdLst>
                      <a:gd name="T0" fmla="*/ 0 w 96"/>
                      <a:gd name="T1" fmla="*/ 0 h 80"/>
                      <a:gd name="T2" fmla="*/ 2 w 96"/>
                      <a:gd name="T3" fmla="*/ 12 h 80"/>
                      <a:gd name="T4" fmla="*/ 6 w 96"/>
                      <a:gd name="T5" fmla="*/ 26 h 80"/>
                      <a:gd name="T6" fmla="*/ 12 w 96"/>
                      <a:gd name="T7" fmla="*/ 36 h 80"/>
                      <a:gd name="T8" fmla="*/ 27 w 96"/>
                      <a:gd name="T9" fmla="*/ 47 h 80"/>
                      <a:gd name="T10" fmla="*/ 45 w 96"/>
                      <a:gd name="T11" fmla="*/ 55 h 80"/>
                      <a:gd name="T12" fmla="*/ 65 w 96"/>
                      <a:gd name="T13" fmla="*/ 56 h 80"/>
                      <a:gd name="T14" fmla="*/ 80 w 96"/>
                      <a:gd name="T15" fmla="*/ 60 h 80"/>
                      <a:gd name="T16" fmla="*/ 90 w 96"/>
                      <a:gd name="T17" fmla="*/ 70 h 80"/>
                      <a:gd name="T18" fmla="*/ 96 w 96"/>
                      <a:gd name="T19" fmla="*/ 79 h 80"/>
                      <a:gd name="T20" fmla="*/ 96 w 96"/>
                      <a:gd name="T21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6" h="80">
                        <a:moveTo>
                          <a:pt x="0" y="0"/>
                        </a:moveTo>
                        <a:lnTo>
                          <a:pt x="2" y="12"/>
                        </a:lnTo>
                        <a:lnTo>
                          <a:pt x="6" y="26"/>
                        </a:lnTo>
                        <a:lnTo>
                          <a:pt x="12" y="36"/>
                        </a:lnTo>
                        <a:lnTo>
                          <a:pt x="27" y="47"/>
                        </a:lnTo>
                        <a:lnTo>
                          <a:pt x="45" y="55"/>
                        </a:lnTo>
                        <a:lnTo>
                          <a:pt x="65" y="56"/>
                        </a:lnTo>
                        <a:lnTo>
                          <a:pt x="80" y="60"/>
                        </a:lnTo>
                        <a:lnTo>
                          <a:pt x="90" y="70"/>
                        </a:lnTo>
                        <a:lnTo>
                          <a:pt x="96" y="79"/>
                        </a:lnTo>
                        <a:lnTo>
                          <a:pt x="96" y="8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36624" name="Group 16"/>
            <p:cNvGrpSpPr>
              <a:grpSpLocks/>
            </p:cNvGrpSpPr>
            <p:nvPr/>
          </p:nvGrpSpPr>
          <p:grpSpPr bwMode="auto">
            <a:xfrm>
              <a:off x="719" y="2073"/>
              <a:ext cx="1112" cy="1496"/>
              <a:chOff x="719" y="2073"/>
              <a:chExt cx="1112" cy="1496"/>
            </a:xfrm>
          </p:grpSpPr>
          <p:grpSp>
            <p:nvGrpSpPr>
              <p:cNvPr id="836625" name="Group 17"/>
              <p:cNvGrpSpPr>
                <a:grpSpLocks/>
              </p:cNvGrpSpPr>
              <p:nvPr/>
            </p:nvGrpSpPr>
            <p:grpSpPr bwMode="auto">
              <a:xfrm>
                <a:off x="914" y="2073"/>
                <a:ext cx="884" cy="829"/>
                <a:chOff x="914" y="2073"/>
                <a:chExt cx="884" cy="829"/>
              </a:xfrm>
            </p:grpSpPr>
            <p:sp>
              <p:nvSpPr>
                <p:cNvPr id="836626" name="Freeform 18"/>
                <p:cNvSpPr>
                  <a:spLocks/>
                </p:cNvSpPr>
                <p:nvPr/>
              </p:nvSpPr>
              <p:spPr bwMode="auto">
                <a:xfrm>
                  <a:off x="997" y="2073"/>
                  <a:ext cx="790" cy="829"/>
                </a:xfrm>
                <a:custGeom>
                  <a:avLst/>
                  <a:gdLst>
                    <a:gd name="T0" fmla="*/ 97 w 790"/>
                    <a:gd name="T1" fmla="*/ 657 h 829"/>
                    <a:gd name="T2" fmla="*/ 135 w 790"/>
                    <a:gd name="T3" fmla="*/ 586 h 829"/>
                    <a:gd name="T4" fmla="*/ 135 w 790"/>
                    <a:gd name="T5" fmla="*/ 565 h 829"/>
                    <a:gd name="T6" fmla="*/ 121 w 790"/>
                    <a:gd name="T7" fmla="*/ 537 h 829"/>
                    <a:gd name="T8" fmla="*/ 100 w 790"/>
                    <a:gd name="T9" fmla="*/ 506 h 829"/>
                    <a:gd name="T10" fmla="*/ 61 w 790"/>
                    <a:gd name="T11" fmla="*/ 477 h 829"/>
                    <a:gd name="T12" fmla="*/ 36 w 790"/>
                    <a:gd name="T13" fmla="*/ 437 h 829"/>
                    <a:gd name="T14" fmla="*/ 24 w 790"/>
                    <a:gd name="T15" fmla="*/ 402 h 829"/>
                    <a:gd name="T16" fmla="*/ 9 w 790"/>
                    <a:gd name="T17" fmla="*/ 376 h 829"/>
                    <a:gd name="T18" fmla="*/ 9 w 790"/>
                    <a:gd name="T19" fmla="*/ 345 h 829"/>
                    <a:gd name="T20" fmla="*/ 0 w 790"/>
                    <a:gd name="T21" fmla="*/ 274 h 829"/>
                    <a:gd name="T22" fmla="*/ 9 w 790"/>
                    <a:gd name="T23" fmla="*/ 220 h 829"/>
                    <a:gd name="T24" fmla="*/ 26 w 790"/>
                    <a:gd name="T25" fmla="*/ 173 h 829"/>
                    <a:gd name="T26" fmla="*/ 50 w 790"/>
                    <a:gd name="T27" fmla="*/ 123 h 829"/>
                    <a:gd name="T28" fmla="*/ 79 w 790"/>
                    <a:gd name="T29" fmla="*/ 94 h 829"/>
                    <a:gd name="T30" fmla="*/ 133 w 790"/>
                    <a:gd name="T31" fmla="*/ 59 h 829"/>
                    <a:gd name="T32" fmla="*/ 192 w 790"/>
                    <a:gd name="T33" fmla="*/ 35 h 829"/>
                    <a:gd name="T34" fmla="*/ 254 w 790"/>
                    <a:gd name="T35" fmla="*/ 14 h 829"/>
                    <a:gd name="T36" fmla="*/ 333 w 790"/>
                    <a:gd name="T37" fmla="*/ 2 h 829"/>
                    <a:gd name="T38" fmla="*/ 389 w 790"/>
                    <a:gd name="T39" fmla="*/ 0 h 829"/>
                    <a:gd name="T40" fmla="*/ 445 w 790"/>
                    <a:gd name="T41" fmla="*/ 5 h 829"/>
                    <a:gd name="T42" fmla="*/ 516 w 790"/>
                    <a:gd name="T43" fmla="*/ 19 h 829"/>
                    <a:gd name="T44" fmla="*/ 581 w 790"/>
                    <a:gd name="T45" fmla="*/ 40 h 829"/>
                    <a:gd name="T46" fmla="*/ 628 w 790"/>
                    <a:gd name="T47" fmla="*/ 64 h 829"/>
                    <a:gd name="T48" fmla="*/ 687 w 790"/>
                    <a:gd name="T49" fmla="*/ 109 h 829"/>
                    <a:gd name="T50" fmla="*/ 727 w 790"/>
                    <a:gd name="T51" fmla="*/ 162 h 829"/>
                    <a:gd name="T52" fmla="*/ 757 w 790"/>
                    <a:gd name="T53" fmla="*/ 211 h 829"/>
                    <a:gd name="T54" fmla="*/ 772 w 790"/>
                    <a:gd name="T55" fmla="*/ 247 h 829"/>
                    <a:gd name="T56" fmla="*/ 790 w 790"/>
                    <a:gd name="T57" fmla="*/ 309 h 829"/>
                    <a:gd name="T58" fmla="*/ 790 w 790"/>
                    <a:gd name="T59" fmla="*/ 357 h 829"/>
                    <a:gd name="T60" fmla="*/ 778 w 790"/>
                    <a:gd name="T61" fmla="*/ 426 h 829"/>
                    <a:gd name="T62" fmla="*/ 760 w 790"/>
                    <a:gd name="T63" fmla="*/ 482 h 829"/>
                    <a:gd name="T64" fmla="*/ 733 w 790"/>
                    <a:gd name="T65" fmla="*/ 529 h 829"/>
                    <a:gd name="T66" fmla="*/ 710 w 790"/>
                    <a:gd name="T67" fmla="*/ 556 h 829"/>
                    <a:gd name="T68" fmla="*/ 676 w 790"/>
                    <a:gd name="T69" fmla="*/ 586 h 829"/>
                    <a:gd name="T70" fmla="*/ 620 w 790"/>
                    <a:gd name="T71" fmla="*/ 609 h 829"/>
                    <a:gd name="T72" fmla="*/ 578 w 790"/>
                    <a:gd name="T73" fmla="*/ 624 h 829"/>
                    <a:gd name="T74" fmla="*/ 531 w 790"/>
                    <a:gd name="T75" fmla="*/ 638 h 829"/>
                    <a:gd name="T76" fmla="*/ 457 w 790"/>
                    <a:gd name="T77" fmla="*/ 645 h 829"/>
                    <a:gd name="T78" fmla="*/ 393 w 790"/>
                    <a:gd name="T79" fmla="*/ 657 h 829"/>
                    <a:gd name="T80" fmla="*/ 351 w 790"/>
                    <a:gd name="T81" fmla="*/ 666 h 829"/>
                    <a:gd name="T82" fmla="*/ 339 w 790"/>
                    <a:gd name="T83" fmla="*/ 686 h 829"/>
                    <a:gd name="T84" fmla="*/ 342 w 790"/>
                    <a:gd name="T85" fmla="*/ 711 h 829"/>
                    <a:gd name="T86" fmla="*/ 339 w 790"/>
                    <a:gd name="T87" fmla="*/ 735 h 829"/>
                    <a:gd name="T88" fmla="*/ 330 w 790"/>
                    <a:gd name="T89" fmla="*/ 752 h 829"/>
                    <a:gd name="T90" fmla="*/ 325 w 790"/>
                    <a:gd name="T91" fmla="*/ 785 h 829"/>
                    <a:gd name="T92" fmla="*/ 327 w 790"/>
                    <a:gd name="T93" fmla="*/ 829 h 829"/>
                    <a:gd name="T94" fmla="*/ 274 w 790"/>
                    <a:gd name="T95" fmla="*/ 756 h 829"/>
                    <a:gd name="T96" fmla="*/ 204 w 790"/>
                    <a:gd name="T97" fmla="*/ 696 h 829"/>
                    <a:gd name="T98" fmla="*/ 145 w 790"/>
                    <a:gd name="T99" fmla="*/ 668 h 829"/>
                    <a:gd name="T100" fmla="*/ 97 w 790"/>
                    <a:gd name="T101" fmla="*/ 657 h 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90" h="829">
                      <a:moveTo>
                        <a:pt x="97" y="657"/>
                      </a:moveTo>
                      <a:lnTo>
                        <a:pt x="135" y="586"/>
                      </a:lnTo>
                      <a:lnTo>
                        <a:pt x="135" y="565"/>
                      </a:lnTo>
                      <a:lnTo>
                        <a:pt x="121" y="537"/>
                      </a:lnTo>
                      <a:lnTo>
                        <a:pt x="100" y="506"/>
                      </a:lnTo>
                      <a:lnTo>
                        <a:pt x="61" y="477"/>
                      </a:lnTo>
                      <a:lnTo>
                        <a:pt x="36" y="437"/>
                      </a:lnTo>
                      <a:lnTo>
                        <a:pt x="24" y="402"/>
                      </a:lnTo>
                      <a:lnTo>
                        <a:pt x="9" y="376"/>
                      </a:lnTo>
                      <a:lnTo>
                        <a:pt x="9" y="345"/>
                      </a:lnTo>
                      <a:lnTo>
                        <a:pt x="0" y="274"/>
                      </a:lnTo>
                      <a:lnTo>
                        <a:pt x="9" y="220"/>
                      </a:lnTo>
                      <a:lnTo>
                        <a:pt x="26" y="173"/>
                      </a:lnTo>
                      <a:lnTo>
                        <a:pt x="50" y="123"/>
                      </a:lnTo>
                      <a:lnTo>
                        <a:pt x="79" y="94"/>
                      </a:lnTo>
                      <a:lnTo>
                        <a:pt x="133" y="59"/>
                      </a:lnTo>
                      <a:lnTo>
                        <a:pt x="192" y="35"/>
                      </a:lnTo>
                      <a:lnTo>
                        <a:pt x="254" y="14"/>
                      </a:lnTo>
                      <a:lnTo>
                        <a:pt x="333" y="2"/>
                      </a:lnTo>
                      <a:lnTo>
                        <a:pt x="389" y="0"/>
                      </a:lnTo>
                      <a:lnTo>
                        <a:pt x="445" y="5"/>
                      </a:lnTo>
                      <a:lnTo>
                        <a:pt x="516" y="19"/>
                      </a:lnTo>
                      <a:lnTo>
                        <a:pt x="581" y="40"/>
                      </a:lnTo>
                      <a:lnTo>
                        <a:pt x="628" y="64"/>
                      </a:lnTo>
                      <a:lnTo>
                        <a:pt x="687" y="109"/>
                      </a:lnTo>
                      <a:lnTo>
                        <a:pt x="727" y="162"/>
                      </a:lnTo>
                      <a:lnTo>
                        <a:pt x="757" y="211"/>
                      </a:lnTo>
                      <a:lnTo>
                        <a:pt x="772" y="247"/>
                      </a:lnTo>
                      <a:lnTo>
                        <a:pt x="790" y="309"/>
                      </a:lnTo>
                      <a:lnTo>
                        <a:pt x="790" y="357"/>
                      </a:lnTo>
                      <a:lnTo>
                        <a:pt x="778" y="426"/>
                      </a:lnTo>
                      <a:lnTo>
                        <a:pt x="760" y="482"/>
                      </a:lnTo>
                      <a:lnTo>
                        <a:pt x="733" y="529"/>
                      </a:lnTo>
                      <a:lnTo>
                        <a:pt x="710" y="556"/>
                      </a:lnTo>
                      <a:lnTo>
                        <a:pt x="676" y="586"/>
                      </a:lnTo>
                      <a:lnTo>
                        <a:pt x="620" y="609"/>
                      </a:lnTo>
                      <a:lnTo>
                        <a:pt x="578" y="624"/>
                      </a:lnTo>
                      <a:lnTo>
                        <a:pt x="531" y="638"/>
                      </a:lnTo>
                      <a:lnTo>
                        <a:pt x="457" y="645"/>
                      </a:lnTo>
                      <a:lnTo>
                        <a:pt x="393" y="657"/>
                      </a:lnTo>
                      <a:lnTo>
                        <a:pt x="351" y="666"/>
                      </a:lnTo>
                      <a:lnTo>
                        <a:pt x="339" y="686"/>
                      </a:lnTo>
                      <a:lnTo>
                        <a:pt x="342" y="711"/>
                      </a:lnTo>
                      <a:lnTo>
                        <a:pt x="339" y="735"/>
                      </a:lnTo>
                      <a:lnTo>
                        <a:pt x="330" y="752"/>
                      </a:lnTo>
                      <a:lnTo>
                        <a:pt x="325" y="785"/>
                      </a:lnTo>
                      <a:lnTo>
                        <a:pt x="327" y="829"/>
                      </a:lnTo>
                      <a:lnTo>
                        <a:pt x="274" y="756"/>
                      </a:lnTo>
                      <a:lnTo>
                        <a:pt x="204" y="696"/>
                      </a:lnTo>
                      <a:lnTo>
                        <a:pt x="145" y="668"/>
                      </a:lnTo>
                      <a:lnTo>
                        <a:pt x="97" y="65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36627" name="Group 19"/>
                <p:cNvGrpSpPr>
                  <a:grpSpLocks/>
                </p:cNvGrpSpPr>
                <p:nvPr/>
              </p:nvGrpSpPr>
              <p:grpSpPr bwMode="auto">
                <a:xfrm>
                  <a:off x="914" y="2073"/>
                  <a:ext cx="741" cy="573"/>
                  <a:chOff x="914" y="2073"/>
                  <a:chExt cx="741" cy="573"/>
                </a:xfrm>
              </p:grpSpPr>
              <p:grpSp>
                <p:nvGrpSpPr>
                  <p:cNvPr id="83662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112" y="2073"/>
                    <a:ext cx="510" cy="173"/>
                    <a:chOff x="1112" y="2073"/>
                    <a:chExt cx="510" cy="173"/>
                  </a:xfrm>
                </p:grpSpPr>
                <p:sp>
                  <p:nvSpPr>
                    <p:cNvPr id="83662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53" y="2099"/>
                      <a:ext cx="469" cy="147"/>
                    </a:xfrm>
                    <a:custGeom>
                      <a:avLst/>
                      <a:gdLst>
                        <a:gd name="T0" fmla="*/ 0 w 469"/>
                        <a:gd name="T1" fmla="*/ 147 h 147"/>
                        <a:gd name="T2" fmla="*/ 36 w 469"/>
                        <a:gd name="T3" fmla="*/ 101 h 147"/>
                        <a:gd name="T4" fmla="*/ 83 w 469"/>
                        <a:gd name="T5" fmla="*/ 65 h 147"/>
                        <a:gd name="T6" fmla="*/ 139 w 469"/>
                        <a:gd name="T7" fmla="*/ 35 h 147"/>
                        <a:gd name="T8" fmla="*/ 195 w 469"/>
                        <a:gd name="T9" fmla="*/ 17 h 147"/>
                        <a:gd name="T10" fmla="*/ 257 w 469"/>
                        <a:gd name="T11" fmla="*/ 5 h 147"/>
                        <a:gd name="T12" fmla="*/ 337 w 469"/>
                        <a:gd name="T13" fmla="*/ 0 h 147"/>
                        <a:gd name="T14" fmla="*/ 396 w 469"/>
                        <a:gd name="T15" fmla="*/ 9 h 147"/>
                        <a:gd name="T16" fmla="*/ 469 w 469"/>
                        <a:gd name="T17" fmla="*/ 33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9" h="147">
                          <a:moveTo>
                            <a:pt x="0" y="147"/>
                          </a:moveTo>
                          <a:lnTo>
                            <a:pt x="36" y="101"/>
                          </a:lnTo>
                          <a:lnTo>
                            <a:pt x="83" y="65"/>
                          </a:lnTo>
                          <a:lnTo>
                            <a:pt x="139" y="35"/>
                          </a:lnTo>
                          <a:lnTo>
                            <a:pt x="195" y="17"/>
                          </a:lnTo>
                          <a:lnTo>
                            <a:pt x="257" y="5"/>
                          </a:lnTo>
                          <a:lnTo>
                            <a:pt x="337" y="0"/>
                          </a:lnTo>
                          <a:lnTo>
                            <a:pt x="396" y="9"/>
                          </a:lnTo>
                          <a:lnTo>
                            <a:pt x="469" y="33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663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12" y="2073"/>
                      <a:ext cx="484" cy="162"/>
                    </a:xfrm>
                    <a:custGeom>
                      <a:avLst/>
                      <a:gdLst>
                        <a:gd name="T0" fmla="*/ 0 w 484"/>
                        <a:gd name="T1" fmla="*/ 162 h 162"/>
                        <a:gd name="T2" fmla="*/ 23 w 484"/>
                        <a:gd name="T3" fmla="*/ 115 h 162"/>
                        <a:gd name="T4" fmla="*/ 51 w 484"/>
                        <a:gd name="T5" fmla="*/ 82 h 162"/>
                        <a:gd name="T6" fmla="*/ 82 w 484"/>
                        <a:gd name="T7" fmla="*/ 55 h 162"/>
                        <a:gd name="T8" fmla="*/ 139 w 484"/>
                        <a:gd name="T9" fmla="*/ 26 h 162"/>
                        <a:gd name="T10" fmla="*/ 212 w 484"/>
                        <a:gd name="T11" fmla="*/ 5 h 162"/>
                        <a:gd name="T12" fmla="*/ 280 w 484"/>
                        <a:gd name="T13" fmla="*/ 0 h 162"/>
                        <a:gd name="T14" fmla="*/ 354 w 484"/>
                        <a:gd name="T15" fmla="*/ 8 h 162"/>
                        <a:gd name="T16" fmla="*/ 421 w 484"/>
                        <a:gd name="T17" fmla="*/ 29 h 162"/>
                        <a:gd name="T18" fmla="*/ 454 w 484"/>
                        <a:gd name="T19" fmla="*/ 38 h 162"/>
                        <a:gd name="T20" fmla="*/ 484 w 484"/>
                        <a:gd name="T21" fmla="*/ 47 h 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84" h="162">
                          <a:moveTo>
                            <a:pt x="0" y="162"/>
                          </a:moveTo>
                          <a:lnTo>
                            <a:pt x="23" y="115"/>
                          </a:lnTo>
                          <a:lnTo>
                            <a:pt x="51" y="82"/>
                          </a:lnTo>
                          <a:lnTo>
                            <a:pt x="82" y="55"/>
                          </a:lnTo>
                          <a:lnTo>
                            <a:pt x="139" y="26"/>
                          </a:lnTo>
                          <a:lnTo>
                            <a:pt x="212" y="5"/>
                          </a:lnTo>
                          <a:lnTo>
                            <a:pt x="280" y="0"/>
                          </a:lnTo>
                          <a:lnTo>
                            <a:pt x="354" y="8"/>
                          </a:lnTo>
                          <a:lnTo>
                            <a:pt x="421" y="29"/>
                          </a:lnTo>
                          <a:lnTo>
                            <a:pt x="454" y="38"/>
                          </a:lnTo>
                          <a:lnTo>
                            <a:pt x="484" y="4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3663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914" y="2180"/>
                    <a:ext cx="278" cy="281"/>
                    <a:chOff x="914" y="2180"/>
                    <a:chExt cx="278" cy="281"/>
                  </a:xfrm>
                </p:grpSpPr>
                <p:sp>
                  <p:nvSpPr>
                    <p:cNvPr id="83663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914" y="2180"/>
                      <a:ext cx="278" cy="281"/>
                    </a:xfrm>
                    <a:custGeom>
                      <a:avLst/>
                      <a:gdLst>
                        <a:gd name="T0" fmla="*/ 15 w 278"/>
                        <a:gd name="T1" fmla="*/ 233 h 281"/>
                        <a:gd name="T2" fmla="*/ 8 w 278"/>
                        <a:gd name="T3" fmla="*/ 122 h 281"/>
                        <a:gd name="T4" fmla="*/ 46 w 278"/>
                        <a:gd name="T5" fmla="*/ 53 h 281"/>
                        <a:gd name="T6" fmla="*/ 74 w 278"/>
                        <a:gd name="T7" fmla="*/ 13 h 281"/>
                        <a:gd name="T8" fmla="*/ 101 w 278"/>
                        <a:gd name="T9" fmla="*/ 0 h 281"/>
                        <a:gd name="T10" fmla="*/ 116 w 278"/>
                        <a:gd name="T11" fmla="*/ 25 h 281"/>
                        <a:gd name="T12" fmla="*/ 137 w 278"/>
                        <a:gd name="T13" fmla="*/ 14 h 281"/>
                        <a:gd name="T14" fmla="*/ 150 w 278"/>
                        <a:gd name="T15" fmla="*/ 41 h 281"/>
                        <a:gd name="T16" fmla="*/ 165 w 278"/>
                        <a:gd name="T17" fmla="*/ 58 h 281"/>
                        <a:gd name="T18" fmla="*/ 181 w 278"/>
                        <a:gd name="T19" fmla="*/ 71 h 281"/>
                        <a:gd name="T20" fmla="*/ 178 w 278"/>
                        <a:gd name="T21" fmla="*/ 95 h 281"/>
                        <a:gd name="T22" fmla="*/ 198 w 278"/>
                        <a:gd name="T23" fmla="*/ 81 h 281"/>
                        <a:gd name="T24" fmla="*/ 218 w 278"/>
                        <a:gd name="T25" fmla="*/ 93 h 281"/>
                        <a:gd name="T26" fmla="*/ 219 w 278"/>
                        <a:gd name="T27" fmla="*/ 113 h 281"/>
                        <a:gd name="T28" fmla="*/ 243 w 278"/>
                        <a:gd name="T29" fmla="*/ 116 h 281"/>
                        <a:gd name="T30" fmla="*/ 252 w 278"/>
                        <a:gd name="T31" fmla="*/ 140 h 281"/>
                        <a:gd name="T32" fmla="*/ 269 w 278"/>
                        <a:gd name="T33" fmla="*/ 161 h 281"/>
                        <a:gd name="T34" fmla="*/ 263 w 278"/>
                        <a:gd name="T35" fmla="*/ 210 h 281"/>
                        <a:gd name="T36" fmla="*/ 272 w 278"/>
                        <a:gd name="T37" fmla="*/ 239 h 281"/>
                        <a:gd name="T38" fmla="*/ 278 w 278"/>
                        <a:gd name="T39" fmla="*/ 266 h 281"/>
                        <a:gd name="T40" fmla="*/ 260 w 278"/>
                        <a:gd name="T41" fmla="*/ 281 h 281"/>
                        <a:gd name="T42" fmla="*/ 238 w 278"/>
                        <a:gd name="T43" fmla="*/ 279 h 281"/>
                        <a:gd name="T44" fmla="*/ 218 w 278"/>
                        <a:gd name="T45" fmla="*/ 257 h 281"/>
                        <a:gd name="T46" fmla="*/ 204 w 278"/>
                        <a:gd name="T47" fmla="*/ 255 h 281"/>
                        <a:gd name="T48" fmla="*/ 180 w 278"/>
                        <a:gd name="T49" fmla="*/ 249 h 281"/>
                        <a:gd name="T50" fmla="*/ 165 w 278"/>
                        <a:gd name="T51" fmla="*/ 245 h 281"/>
                        <a:gd name="T52" fmla="*/ 153 w 278"/>
                        <a:gd name="T53" fmla="*/ 240 h 281"/>
                        <a:gd name="T54" fmla="*/ 137 w 278"/>
                        <a:gd name="T55" fmla="*/ 238 h 281"/>
                        <a:gd name="T56" fmla="*/ 126 w 278"/>
                        <a:gd name="T57" fmla="*/ 221 h 281"/>
                        <a:gd name="T58" fmla="*/ 117 w 278"/>
                        <a:gd name="T59" fmla="*/ 238 h 281"/>
                        <a:gd name="T60" fmla="*/ 98 w 278"/>
                        <a:gd name="T61" fmla="*/ 243 h 281"/>
                        <a:gd name="T62" fmla="*/ 90 w 278"/>
                        <a:gd name="T63" fmla="*/ 249 h 281"/>
                        <a:gd name="T64" fmla="*/ 74 w 278"/>
                        <a:gd name="T65" fmla="*/ 26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78" h="281">
                          <a:moveTo>
                            <a:pt x="51" y="267"/>
                          </a:moveTo>
                          <a:lnTo>
                            <a:pt x="15" y="233"/>
                          </a:lnTo>
                          <a:lnTo>
                            <a:pt x="0" y="184"/>
                          </a:lnTo>
                          <a:lnTo>
                            <a:pt x="8" y="122"/>
                          </a:lnTo>
                          <a:lnTo>
                            <a:pt x="29" y="76"/>
                          </a:lnTo>
                          <a:lnTo>
                            <a:pt x="46" y="53"/>
                          </a:lnTo>
                          <a:lnTo>
                            <a:pt x="65" y="23"/>
                          </a:lnTo>
                          <a:lnTo>
                            <a:pt x="74" y="13"/>
                          </a:lnTo>
                          <a:lnTo>
                            <a:pt x="87" y="2"/>
                          </a:lnTo>
                          <a:lnTo>
                            <a:pt x="101" y="0"/>
                          </a:lnTo>
                          <a:lnTo>
                            <a:pt x="109" y="12"/>
                          </a:lnTo>
                          <a:lnTo>
                            <a:pt x="116" y="25"/>
                          </a:lnTo>
                          <a:lnTo>
                            <a:pt x="121" y="16"/>
                          </a:lnTo>
                          <a:lnTo>
                            <a:pt x="137" y="14"/>
                          </a:lnTo>
                          <a:lnTo>
                            <a:pt x="146" y="25"/>
                          </a:lnTo>
                          <a:lnTo>
                            <a:pt x="150" y="41"/>
                          </a:lnTo>
                          <a:lnTo>
                            <a:pt x="153" y="63"/>
                          </a:lnTo>
                          <a:lnTo>
                            <a:pt x="165" y="58"/>
                          </a:lnTo>
                          <a:lnTo>
                            <a:pt x="178" y="64"/>
                          </a:lnTo>
                          <a:lnTo>
                            <a:pt x="181" y="71"/>
                          </a:lnTo>
                          <a:lnTo>
                            <a:pt x="180" y="83"/>
                          </a:lnTo>
                          <a:lnTo>
                            <a:pt x="178" y="95"/>
                          </a:lnTo>
                          <a:lnTo>
                            <a:pt x="186" y="87"/>
                          </a:lnTo>
                          <a:lnTo>
                            <a:pt x="198" y="81"/>
                          </a:lnTo>
                          <a:lnTo>
                            <a:pt x="217" y="83"/>
                          </a:lnTo>
                          <a:lnTo>
                            <a:pt x="218" y="93"/>
                          </a:lnTo>
                          <a:lnTo>
                            <a:pt x="219" y="102"/>
                          </a:lnTo>
                          <a:lnTo>
                            <a:pt x="219" y="113"/>
                          </a:lnTo>
                          <a:lnTo>
                            <a:pt x="231" y="111"/>
                          </a:lnTo>
                          <a:lnTo>
                            <a:pt x="243" y="116"/>
                          </a:lnTo>
                          <a:lnTo>
                            <a:pt x="249" y="125"/>
                          </a:lnTo>
                          <a:lnTo>
                            <a:pt x="252" y="140"/>
                          </a:lnTo>
                          <a:lnTo>
                            <a:pt x="263" y="144"/>
                          </a:lnTo>
                          <a:lnTo>
                            <a:pt x="269" y="161"/>
                          </a:lnTo>
                          <a:lnTo>
                            <a:pt x="267" y="179"/>
                          </a:lnTo>
                          <a:lnTo>
                            <a:pt x="263" y="210"/>
                          </a:lnTo>
                          <a:lnTo>
                            <a:pt x="266" y="227"/>
                          </a:lnTo>
                          <a:lnTo>
                            <a:pt x="272" y="239"/>
                          </a:lnTo>
                          <a:lnTo>
                            <a:pt x="278" y="251"/>
                          </a:lnTo>
                          <a:lnTo>
                            <a:pt x="278" y="266"/>
                          </a:lnTo>
                          <a:lnTo>
                            <a:pt x="269" y="278"/>
                          </a:lnTo>
                          <a:lnTo>
                            <a:pt x="260" y="281"/>
                          </a:lnTo>
                          <a:lnTo>
                            <a:pt x="249" y="281"/>
                          </a:lnTo>
                          <a:lnTo>
                            <a:pt x="238" y="279"/>
                          </a:lnTo>
                          <a:lnTo>
                            <a:pt x="225" y="267"/>
                          </a:lnTo>
                          <a:lnTo>
                            <a:pt x="218" y="257"/>
                          </a:lnTo>
                          <a:lnTo>
                            <a:pt x="216" y="251"/>
                          </a:lnTo>
                          <a:lnTo>
                            <a:pt x="204" y="255"/>
                          </a:lnTo>
                          <a:lnTo>
                            <a:pt x="189" y="254"/>
                          </a:lnTo>
                          <a:lnTo>
                            <a:pt x="180" y="249"/>
                          </a:lnTo>
                          <a:lnTo>
                            <a:pt x="177" y="245"/>
                          </a:lnTo>
                          <a:lnTo>
                            <a:pt x="165" y="245"/>
                          </a:lnTo>
                          <a:lnTo>
                            <a:pt x="158" y="242"/>
                          </a:lnTo>
                          <a:lnTo>
                            <a:pt x="153" y="240"/>
                          </a:lnTo>
                          <a:lnTo>
                            <a:pt x="144" y="240"/>
                          </a:lnTo>
                          <a:lnTo>
                            <a:pt x="137" y="238"/>
                          </a:lnTo>
                          <a:lnTo>
                            <a:pt x="130" y="227"/>
                          </a:lnTo>
                          <a:lnTo>
                            <a:pt x="126" y="221"/>
                          </a:lnTo>
                          <a:lnTo>
                            <a:pt x="121" y="227"/>
                          </a:lnTo>
                          <a:lnTo>
                            <a:pt x="117" y="238"/>
                          </a:lnTo>
                          <a:lnTo>
                            <a:pt x="108" y="242"/>
                          </a:lnTo>
                          <a:lnTo>
                            <a:pt x="98" y="243"/>
                          </a:lnTo>
                          <a:lnTo>
                            <a:pt x="93" y="243"/>
                          </a:lnTo>
                          <a:lnTo>
                            <a:pt x="90" y="249"/>
                          </a:lnTo>
                          <a:lnTo>
                            <a:pt x="83" y="257"/>
                          </a:lnTo>
                          <a:lnTo>
                            <a:pt x="74" y="267"/>
                          </a:lnTo>
                          <a:lnTo>
                            <a:pt x="51" y="26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36633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2195"/>
                      <a:ext cx="211" cy="245"/>
                      <a:chOff x="928" y="2195"/>
                      <a:chExt cx="211" cy="245"/>
                    </a:xfrm>
                  </p:grpSpPr>
                  <p:sp>
                    <p:nvSpPr>
                      <p:cNvPr id="836634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7" y="2359"/>
                        <a:ext cx="42" cy="52"/>
                      </a:xfrm>
                      <a:custGeom>
                        <a:avLst/>
                        <a:gdLst>
                          <a:gd name="T0" fmla="*/ 12 w 42"/>
                          <a:gd name="T1" fmla="*/ 52 h 52"/>
                          <a:gd name="T2" fmla="*/ 9 w 42"/>
                          <a:gd name="T3" fmla="*/ 25 h 52"/>
                          <a:gd name="T4" fmla="*/ 17 w 42"/>
                          <a:gd name="T5" fmla="*/ 11 h 52"/>
                          <a:gd name="T6" fmla="*/ 42 w 42"/>
                          <a:gd name="T7" fmla="*/ 0 h 52"/>
                          <a:gd name="T8" fmla="*/ 26 w 42"/>
                          <a:gd name="T9" fmla="*/ 2 h 52"/>
                          <a:gd name="T10" fmla="*/ 6 w 42"/>
                          <a:gd name="T11" fmla="*/ 8 h 52"/>
                          <a:gd name="T12" fmla="*/ 0 w 42"/>
                          <a:gd name="T13" fmla="*/ 21 h 52"/>
                          <a:gd name="T14" fmla="*/ 12 w 42"/>
                          <a:gd name="T15" fmla="*/ 52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2" h="52">
                            <a:moveTo>
                              <a:pt x="12" y="52"/>
                            </a:moveTo>
                            <a:lnTo>
                              <a:pt x="9" y="25"/>
                            </a:lnTo>
                            <a:lnTo>
                              <a:pt x="17" y="11"/>
                            </a:lnTo>
                            <a:lnTo>
                              <a:pt x="42" y="0"/>
                            </a:lnTo>
                            <a:lnTo>
                              <a:pt x="26" y="2"/>
                            </a:lnTo>
                            <a:lnTo>
                              <a:pt x="6" y="8"/>
                            </a:lnTo>
                            <a:lnTo>
                              <a:pt x="0" y="21"/>
                            </a:lnTo>
                            <a:lnTo>
                              <a:pt x="12" y="52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35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2275"/>
                        <a:ext cx="67" cy="126"/>
                      </a:xfrm>
                      <a:custGeom>
                        <a:avLst/>
                        <a:gdLst>
                          <a:gd name="T0" fmla="*/ 27 w 67"/>
                          <a:gd name="T1" fmla="*/ 126 h 126"/>
                          <a:gd name="T2" fmla="*/ 15 w 67"/>
                          <a:gd name="T3" fmla="*/ 98 h 126"/>
                          <a:gd name="T4" fmla="*/ 15 w 67"/>
                          <a:gd name="T5" fmla="*/ 60 h 126"/>
                          <a:gd name="T6" fmla="*/ 38 w 67"/>
                          <a:gd name="T7" fmla="*/ 30 h 126"/>
                          <a:gd name="T8" fmla="*/ 67 w 67"/>
                          <a:gd name="T9" fmla="*/ 0 h 126"/>
                          <a:gd name="T10" fmla="*/ 49 w 67"/>
                          <a:gd name="T11" fmla="*/ 17 h 126"/>
                          <a:gd name="T12" fmla="*/ 21 w 67"/>
                          <a:gd name="T13" fmla="*/ 38 h 126"/>
                          <a:gd name="T14" fmla="*/ 0 w 67"/>
                          <a:gd name="T15" fmla="*/ 56 h 126"/>
                          <a:gd name="T16" fmla="*/ 4 w 67"/>
                          <a:gd name="T17" fmla="*/ 71 h 126"/>
                          <a:gd name="T18" fmla="*/ 3 w 67"/>
                          <a:gd name="T19" fmla="*/ 88 h 126"/>
                          <a:gd name="T20" fmla="*/ 3 w 67"/>
                          <a:gd name="T21" fmla="*/ 107 h 126"/>
                          <a:gd name="T22" fmla="*/ 27 w 67"/>
                          <a:gd name="T23" fmla="*/ 126 h 1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67" h="126">
                            <a:moveTo>
                              <a:pt x="27" y="126"/>
                            </a:moveTo>
                            <a:lnTo>
                              <a:pt x="15" y="98"/>
                            </a:lnTo>
                            <a:lnTo>
                              <a:pt x="15" y="60"/>
                            </a:lnTo>
                            <a:lnTo>
                              <a:pt x="38" y="30"/>
                            </a:lnTo>
                            <a:lnTo>
                              <a:pt x="67" y="0"/>
                            </a:lnTo>
                            <a:lnTo>
                              <a:pt x="49" y="17"/>
                            </a:lnTo>
                            <a:lnTo>
                              <a:pt x="21" y="38"/>
                            </a:lnTo>
                            <a:lnTo>
                              <a:pt x="0" y="56"/>
                            </a:lnTo>
                            <a:lnTo>
                              <a:pt x="4" y="71"/>
                            </a:lnTo>
                            <a:lnTo>
                              <a:pt x="3" y="88"/>
                            </a:lnTo>
                            <a:lnTo>
                              <a:pt x="3" y="107"/>
                            </a:lnTo>
                            <a:lnTo>
                              <a:pt x="27" y="126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36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2343"/>
                        <a:ext cx="46" cy="97"/>
                      </a:xfrm>
                      <a:custGeom>
                        <a:avLst/>
                        <a:gdLst>
                          <a:gd name="T0" fmla="*/ 20 w 46"/>
                          <a:gd name="T1" fmla="*/ 81 h 97"/>
                          <a:gd name="T2" fmla="*/ 0 w 46"/>
                          <a:gd name="T3" fmla="*/ 51 h 97"/>
                          <a:gd name="T4" fmla="*/ 8 w 46"/>
                          <a:gd name="T5" fmla="*/ 30 h 97"/>
                          <a:gd name="T6" fmla="*/ 25 w 46"/>
                          <a:gd name="T7" fmla="*/ 0 h 97"/>
                          <a:gd name="T8" fmla="*/ 11 w 46"/>
                          <a:gd name="T9" fmla="*/ 52 h 97"/>
                          <a:gd name="T10" fmla="*/ 22 w 46"/>
                          <a:gd name="T11" fmla="*/ 75 h 97"/>
                          <a:gd name="T12" fmla="*/ 46 w 46"/>
                          <a:gd name="T13" fmla="*/ 97 h 97"/>
                          <a:gd name="T14" fmla="*/ 20 w 46"/>
                          <a:gd name="T15" fmla="*/ 81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6" h="97">
                            <a:moveTo>
                              <a:pt x="20" y="81"/>
                            </a:moveTo>
                            <a:lnTo>
                              <a:pt x="0" y="51"/>
                            </a:lnTo>
                            <a:lnTo>
                              <a:pt x="8" y="30"/>
                            </a:lnTo>
                            <a:lnTo>
                              <a:pt x="25" y="0"/>
                            </a:lnTo>
                            <a:lnTo>
                              <a:pt x="11" y="52"/>
                            </a:lnTo>
                            <a:lnTo>
                              <a:pt x="22" y="75"/>
                            </a:lnTo>
                            <a:lnTo>
                              <a:pt x="46" y="97"/>
                            </a:lnTo>
                            <a:lnTo>
                              <a:pt x="20" y="8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37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2195"/>
                        <a:ext cx="63" cy="97"/>
                      </a:xfrm>
                      <a:custGeom>
                        <a:avLst/>
                        <a:gdLst>
                          <a:gd name="T0" fmla="*/ 63 w 63"/>
                          <a:gd name="T1" fmla="*/ 0 h 97"/>
                          <a:gd name="T2" fmla="*/ 33 w 63"/>
                          <a:gd name="T3" fmla="*/ 24 h 97"/>
                          <a:gd name="T4" fmla="*/ 9 w 63"/>
                          <a:gd name="T5" fmla="*/ 48 h 97"/>
                          <a:gd name="T6" fmla="*/ 5 w 63"/>
                          <a:gd name="T7" fmla="*/ 68 h 97"/>
                          <a:gd name="T8" fmla="*/ 0 w 63"/>
                          <a:gd name="T9" fmla="*/ 97 h 97"/>
                          <a:gd name="T10" fmla="*/ 10 w 63"/>
                          <a:gd name="T11" fmla="*/ 74 h 97"/>
                          <a:gd name="T12" fmla="*/ 19 w 63"/>
                          <a:gd name="T13" fmla="*/ 50 h 97"/>
                          <a:gd name="T14" fmla="*/ 45 w 63"/>
                          <a:gd name="T15" fmla="*/ 21 h 97"/>
                          <a:gd name="T16" fmla="*/ 63 w 63"/>
                          <a:gd name="T17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63" h="97">
                            <a:moveTo>
                              <a:pt x="63" y="0"/>
                            </a:moveTo>
                            <a:lnTo>
                              <a:pt x="33" y="24"/>
                            </a:lnTo>
                            <a:lnTo>
                              <a:pt x="9" y="48"/>
                            </a:lnTo>
                            <a:lnTo>
                              <a:pt x="5" y="68"/>
                            </a:lnTo>
                            <a:lnTo>
                              <a:pt x="0" y="97"/>
                            </a:lnTo>
                            <a:lnTo>
                              <a:pt x="10" y="74"/>
                            </a:lnTo>
                            <a:lnTo>
                              <a:pt x="19" y="50"/>
                            </a:lnTo>
                            <a:lnTo>
                              <a:pt x="45" y="21"/>
                            </a:lnTo>
                            <a:lnTo>
                              <a:pt x="63" y="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38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2379"/>
                        <a:ext cx="35" cy="61"/>
                      </a:xfrm>
                      <a:custGeom>
                        <a:avLst/>
                        <a:gdLst>
                          <a:gd name="T0" fmla="*/ 14 w 35"/>
                          <a:gd name="T1" fmla="*/ 61 h 61"/>
                          <a:gd name="T2" fmla="*/ 5 w 35"/>
                          <a:gd name="T3" fmla="*/ 41 h 61"/>
                          <a:gd name="T4" fmla="*/ 0 w 35"/>
                          <a:gd name="T5" fmla="*/ 30 h 61"/>
                          <a:gd name="T6" fmla="*/ 10 w 35"/>
                          <a:gd name="T7" fmla="*/ 13 h 61"/>
                          <a:gd name="T8" fmla="*/ 32 w 35"/>
                          <a:gd name="T9" fmla="*/ 0 h 61"/>
                          <a:gd name="T10" fmla="*/ 19 w 35"/>
                          <a:gd name="T11" fmla="*/ 17 h 61"/>
                          <a:gd name="T12" fmla="*/ 12 w 35"/>
                          <a:gd name="T13" fmla="*/ 36 h 61"/>
                          <a:gd name="T14" fmla="*/ 23 w 35"/>
                          <a:gd name="T15" fmla="*/ 41 h 61"/>
                          <a:gd name="T16" fmla="*/ 35 w 35"/>
                          <a:gd name="T17" fmla="*/ 27 h 61"/>
                          <a:gd name="T18" fmla="*/ 29 w 35"/>
                          <a:gd name="T19" fmla="*/ 40 h 61"/>
                          <a:gd name="T20" fmla="*/ 14 w 35"/>
                          <a:gd name="T21" fmla="*/ 61 h 6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5" h="61">
                            <a:moveTo>
                              <a:pt x="14" y="61"/>
                            </a:moveTo>
                            <a:lnTo>
                              <a:pt x="5" y="41"/>
                            </a:lnTo>
                            <a:lnTo>
                              <a:pt x="0" y="30"/>
                            </a:lnTo>
                            <a:lnTo>
                              <a:pt x="10" y="13"/>
                            </a:lnTo>
                            <a:lnTo>
                              <a:pt x="32" y="0"/>
                            </a:lnTo>
                            <a:lnTo>
                              <a:pt x="19" y="17"/>
                            </a:lnTo>
                            <a:lnTo>
                              <a:pt x="12" y="36"/>
                            </a:lnTo>
                            <a:lnTo>
                              <a:pt x="23" y="41"/>
                            </a:lnTo>
                            <a:lnTo>
                              <a:pt x="35" y="27"/>
                            </a:lnTo>
                            <a:lnTo>
                              <a:pt x="29" y="40"/>
                            </a:lnTo>
                            <a:lnTo>
                              <a:pt x="14" y="6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36639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356" y="2499"/>
                    <a:ext cx="299" cy="147"/>
                    <a:chOff x="1356" y="2499"/>
                    <a:chExt cx="299" cy="147"/>
                  </a:xfrm>
                </p:grpSpPr>
                <p:sp>
                  <p:nvSpPr>
                    <p:cNvPr id="83664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56" y="2499"/>
                      <a:ext cx="299" cy="147"/>
                    </a:xfrm>
                    <a:custGeom>
                      <a:avLst/>
                      <a:gdLst>
                        <a:gd name="T0" fmla="*/ 18 w 299"/>
                        <a:gd name="T1" fmla="*/ 36 h 147"/>
                        <a:gd name="T2" fmla="*/ 72 w 299"/>
                        <a:gd name="T3" fmla="*/ 39 h 147"/>
                        <a:gd name="T4" fmla="*/ 110 w 299"/>
                        <a:gd name="T5" fmla="*/ 38 h 147"/>
                        <a:gd name="T6" fmla="*/ 155 w 299"/>
                        <a:gd name="T7" fmla="*/ 18 h 147"/>
                        <a:gd name="T8" fmla="*/ 193 w 299"/>
                        <a:gd name="T9" fmla="*/ 2 h 147"/>
                        <a:gd name="T10" fmla="*/ 227 w 299"/>
                        <a:gd name="T11" fmla="*/ 0 h 147"/>
                        <a:gd name="T12" fmla="*/ 242 w 299"/>
                        <a:gd name="T13" fmla="*/ 14 h 147"/>
                        <a:gd name="T14" fmla="*/ 265 w 299"/>
                        <a:gd name="T15" fmla="*/ 23 h 147"/>
                        <a:gd name="T16" fmla="*/ 292 w 299"/>
                        <a:gd name="T17" fmla="*/ 26 h 147"/>
                        <a:gd name="T18" fmla="*/ 299 w 299"/>
                        <a:gd name="T19" fmla="*/ 39 h 147"/>
                        <a:gd name="T20" fmla="*/ 296 w 299"/>
                        <a:gd name="T21" fmla="*/ 67 h 147"/>
                        <a:gd name="T22" fmla="*/ 290 w 299"/>
                        <a:gd name="T23" fmla="*/ 85 h 147"/>
                        <a:gd name="T24" fmla="*/ 277 w 299"/>
                        <a:gd name="T25" fmla="*/ 100 h 147"/>
                        <a:gd name="T26" fmla="*/ 257 w 299"/>
                        <a:gd name="T27" fmla="*/ 118 h 147"/>
                        <a:gd name="T28" fmla="*/ 248 w 299"/>
                        <a:gd name="T29" fmla="*/ 134 h 147"/>
                        <a:gd name="T30" fmla="*/ 234 w 299"/>
                        <a:gd name="T31" fmla="*/ 146 h 147"/>
                        <a:gd name="T32" fmla="*/ 222 w 299"/>
                        <a:gd name="T33" fmla="*/ 147 h 147"/>
                        <a:gd name="T34" fmla="*/ 205 w 299"/>
                        <a:gd name="T35" fmla="*/ 132 h 147"/>
                        <a:gd name="T36" fmla="*/ 195 w 299"/>
                        <a:gd name="T37" fmla="*/ 138 h 147"/>
                        <a:gd name="T38" fmla="*/ 177 w 299"/>
                        <a:gd name="T39" fmla="*/ 139 h 147"/>
                        <a:gd name="T40" fmla="*/ 165 w 299"/>
                        <a:gd name="T41" fmla="*/ 117 h 147"/>
                        <a:gd name="T42" fmla="*/ 157 w 299"/>
                        <a:gd name="T43" fmla="*/ 120 h 147"/>
                        <a:gd name="T44" fmla="*/ 146 w 299"/>
                        <a:gd name="T45" fmla="*/ 120 h 147"/>
                        <a:gd name="T46" fmla="*/ 139 w 299"/>
                        <a:gd name="T47" fmla="*/ 109 h 147"/>
                        <a:gd name="T48" fmla="*/ 126 w 299"/>
                        <a:gd name="T49" fmla="*/ 117 h 147"/>
                        <a:gd name="T50" fmla="*/ 114 w 299"/>
                        <a:gd name="T51" fmla="*/ 123 h 147"/>
                        <a:gd name="T52" fmla="*/ 98 w 299"/>
                        <a:gd name="T53" fmla="*/ 117 h 147"/>
                        <a:gd name="T54" fmla="*/ 95 w 299"/>
                        <a:gd name="T55" fmla="*/ 106 h 147"/>
                        <a:gd name="T56" fmla="*/ 93 w 299"/>
                        <a:gd name="T57" fmla="*/ 93 h 147"/>
                        <a:gd name="T58" fmla="*/ 69 w 299"/>
                        <a:gd name="T59" fmla="*/ 96 h 147"/>
                        <a:gd name="T60" fmla="*/ 50 w 299"/>
                        <a:gd name="T61" fmla="*/ 100 h 147"/>
                        <a:gd name="T62" fmla="*/ 46 w 299"/>
                        <a:gd name="T63" fmla="*/ 93 h 147"/>
                        <a:gd name="T64" fmla="*/ 30 w 299"/>
                        <a:gd name="T65" fmla="*/ 93 h 147"/>
                        <a:gd name="T66" fmla="*/ 8 w 299"/>
                        <a:gd name="T67" fmla="*/ 77 h 147"/>
                        <a:gd name="T68" fmla="*/ 0 w 299"/>
                        <a:gd name="T69" fmla="*/ 60 h 147"/>
                        <a:gd name="T70" fmla="*/ 4 w 299"/>
                        <a:gd name="T71" fmla="*/ 52 h 147"/>
                        <a:gd name="T72" fmla="*/ 1 w 299"/>
                        <a:gd name="T73" fmla="*/ 38 h 147"/>
                        <a:gd name="T74" fmla="*/ 18 w 299"/>
                        <a:gd name="T75" fmla="*/ 36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99" h="147">
                          <a:moveTo>
                            <a:pt x="18" y="36"/>
                          </a:moveTo>
                          <a:lnTo>
                            <a:pt x="72" y="39"/>
                          </a:lnTo>
                          <a:lnTo>
                            <a:pt x="110" y="38"/>
                          </a:lnTo>
                          <a:lnTo>
                            <a:pt x="155" y="18"/>
                          </a:lnTo>
                          <a:lnTo>
                            <a:pt x="193" y="2"/>
                          </a:lnTo>
                          <a:lnTo>
                            <a:pt x="227" y="0"/>
                          </a:lnTo>
                          <a:lnTo>
                            <a:pt x="242" y="14"/>
                          </a:lnTo>
                          <a:lnTo>
                            <a:pt x="265" y="23"/>
                          </a:lnTo>
                          <a:lnTo>
                            <a:pt x="292" y="26"/>
                          </a:lnTo>
                          <a:lnTo>
                            <a:pt x="299" y="39"/>
                          </a:lnTo>
                          <a:lnTo>
                            <a:pt x="296" y="67"/>
                          </a:lnTo>
                          <a:lnTo>
                            <a:pt x="290" y="85"/>
                          </a:lnTo>
                          <a:lnTo>
                            <a:pt x="277" y="100"/>
                          </a:lnTo>
                          <a:lnTo>
                            <a:pt x="257" y="118"/>
                          </a:lnTo>
                          <a:lnTo>
                            <a:pt x="248" y="134"/>
                          </a:lnTo>
                          <a:lnTo>
                            <a:pt x="234" y="146"/>
                          </a:lnTo>
                          <a:lnTo>
                            <a:pt x="222" y="147"/>
                          </a:lnTo>
                          <a:lnTo>
                            <a:pt x="205" y="132"/>
                          </a:lnTo>
                          <a:lnTo>
                            <a:pt x="195" y="138"/>
                          </a:lnTo>
                          <a:lnTo>
                            <a:pt x="177" y="139"/>
                          </a:lnTo>
                          <a:lnTo>
                            <a:pt x="165" y="117"/>
                          </a:lnTo>
                          <a:lnTo>
                            <a:pt x="157" y="120"/>
                          </a:lnTo>
                          <a:lnTo>
                            <a:pt x="146" y="120"/>
                          </a:lnTo>
                          <a:lnTo>
                            <a:pt x="139" y="109"/>
                          </a:lnTo>
                          <a:lnTo>
                            <a:pt x="126" y="117"/>
                          </a:lnTo>
                          <a:lnTo>
                            <a:pt x="114" y="123"/>
                          </a:lnTo>
                          <a:lnTo>
                            <a:pt x="98" y="117"/>
                          </a:lnTo>
                          <a:lnTo>
                            <a:pt x="95" y="106"/>
                          </a:lnTo>
                          <a:lnTo>
                            <a:pt x="93" y="93"/>
                          </a:lnTo>
                          <a:lnTo>
                            <a:pt x="69" y="96"/>
                          </a:lnTo>
                          <a:lnTo>
                            <a:pt x="50" y="100"/>
                          </a:lnTo>
                          <a:lnTo>
                            <a:pt x="46" y="93"/>
                          </a:lnTo>
                          <a:lnTo>
                            <a:pt x="30" y="93"/>
                          </a:lnTo>
                          <a:lnTo>
                            <a:pt x="8" y="77"/>
                          </a:lnTo>
                          <a:lnTo>
                            <a:pt x="0" y="60"/>
                          </a:lnTo>
                          <a:lnTo>
                            <a:pt x="4" y="52"/>
                          </a:lnTo>
                          <a:lnTo>
                            <a:pt x="1" y="38"/>
                          </a:lnTo>
                          <a:lnTo>
                            <a:pt x="18" y="36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36641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2522"/>
                      <a:ext cx="224" cy="112"/>
                      <a:chOff x="1401" y="2522"/>
                      <a:chExt cx="224" cy="112"/>
                    </a:xfrm>
                  </p:grpSpPr>
                  <p:sp>
                    <p:nvSpPr>
                      <p:cNvPr id="836642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559"/>
                        <a:ext cx="69" cy="33"/>
                      </a:xfrm>
                      <a:custGeom>
                        <a:avLst/>
                        <a:gdLst>
                          <a:gd name="T0" fmla="*/ 0 w 69"/>
                          <a:gd name="T1" fmla="*/ 33 h 33"/>
                          <a:gd name="T2" fmla="*/ 35 w 69"/>
                          <a:gd name="T3" fmla="*/ 22 h 33"/>
                          <a:gd name="T4" fmla="*/ 69 w 69"/>
                          <a:gd name="T5" fmla="*/ 0 h 33"/>
                          <a:gd name="T6" fmla="*/ 56 w 69"/>
                          <a:gd name="T7" fmla="*/ 17 h 33"/>
                          <a:gd name="T8" fmla="*/ 41 w 69"/>
                          <a:gd name="T9" fmla="*/ 28 h 33"/>
                          <a:gd name="T10" fmla="*/ 0 w 69"/>
                          <a:gd name="T11" fmla="*/ 33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9" h="33">
                            <a:moveTo>
                              <a:pt x="0" y="33"/>
                            </a:moveTo>
                            <a:lnTo>
                              <a:pt x="35" y="22"/>
                            </a:lnTo>
                            <a:lnTo>
                              <a:pt x="69" y="0"/>
                            </a:lnTo>
                            <a:lnTo>
                              <a:pt x="56" y="17"/>
                            </a:lnTo>
                            <a:lnTo>
                              <a:pt x="41" y="28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43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2" y="2522"/>
                        <a:ext cx="56" cy="90"/>
                      </a:xfrm>
                      <a:custGeom>
                        <a:avLst/>
                        <a:gdLst>
                          <a:gd name="T0" fmla="*/ 0 w 56"/>
                          <a:gd name="T1" fmla="*/ 90 h 90"/>
                          <a:gd name="T2" fmla="*/ 19 w 56"/>
                          <a:gd name="T3" fmla="*/ 60 h 90"/>
                          <a:gd name="T4" fmla="*/ 56 w 56"/>
                          <a:gd name="T5" fmla="*/ 0 h 90"/>
                          <a:gd name="T6" fmla="*/ 45 w 56"/>
                          <a:gd name="T7" fmla="*/ 36 h 90"/>
                          <a:gd name="T8" fmla="*/ 38 w 56"/>
                          <a:gd name="T9" fmla="*/ 62 h 90"/>
                          <a:gd name="T10" fmla="*/ 0 w 56"/>
                          <a:gd name="T11" fmla="*/ 90 h 9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6" h="90">
                            <a:moveTo>
                              <a:pt x="0" y="90"/>
                            </a:moveTo>
                            <a:lnTo>
                              <a:pt x="19" y="60"/>
                            </a:lnTo>
                            <a:lnTo>
                              <a:pt x="56" y="0"/>
                            </a:lnTo>
                            <a:lnTo>
                              <a:pt x="45" y="36"/>
                            </a:lnTo>
                            <a:lnTo>
                              <a:pt x="38" y="62"/>
                            </a:lnTo>
                            <a:lnTo>
                              <a:pt x="0" y="9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44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8" y="2526"/>
                        <a:ext cx="40" cy="108"/>
                      </a:xfrm>
                      <a:custGeom>
                        <a:avLst/>
                        <a:gdLst>
                          <a:gd name="T0" fmla="*/ 0 w 40"/>
                          <a:gd name="T1" fmla="*/ 108 h 108"/>
                          <a:gd name="T2" fmla="*/ 29 w 40"/>
                          <a:gd name="T3" fmla="*/ 84 h 108"/>
                          <a:gd name="T4" fmla="*/ 28 w 40"/>
                          <a:gd name="T5" fmla="*/ 35 h 108"/>
                          <a:gd name="T6" fmla="*/ 8 w 40"/>
                          <a:gd name="T7" fmla="*/ 0 h 108"/>
                          <a:gd name="T8" fmla="*/ 32 w 40"/>
                          <a:gd name="T9" fmla="*/ 33 h 108"/>
                          <a:gd name="T10" fmla="*/ 40 w 40"/>
                          <a:gd name="T11" fmla="*/ 66 h 108"/>
                          <a:gd name="T12" fmla="*/ 38 w 40"/>
                          <a:gd name="T13" fmla="*/ 94 h 108"/>
                          <a:gd name="T14" fmla="*/ 0 w 40"/>
                          <a:gd name="T15" fmla="*/ 108 h 1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0" h="108">
                            <a:moveTo>
                              <a:pt x="0" y="108"/>
                            </a:moveTo>
                            <a:lnTo>
                              <a:pt x="29" y="84"/>
                            </a:lnTo>
                            <a:lnTo>
                              <a:pt x="28" y="35"/>
                            </a:lnTo>
                            <a:lnTo>
                              <a:pt x="8" y="0"/>
                            </a:lnTo>
                            <a:lnTo>
                              <a:pt x="32" y="33"/>
                            </a:lnTo>
                            <a:lnTo>
                              <a:pt x="40" y="66"/>
                            </a:lnTo>
                            <a:lnTo>
                              <a:pt x="38" y="94"/>
                            </a:lnTo>
                            <a:lnTo>
                              <a:pt x="0" y="10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6645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3" y="2561"/>
                        <a:ext cx="12" cy="41"/>
                      </a:xfrm>
                      <a:custGeom>
                        <a:avLst/>
                        <a:gdLst>
                          <a:gd name="T0" fmla="*/ 0 w 12"/>
                          <a:gd name="T1" fmla="*/ 0 h 41"/>
                          <a:gd name="T2" fmla="*/ 12 w 12"/>
                          <a:gd name="T3" fmla="*/ 27 h 41"/>
                          <a:gd name="T4" fmla="*/ 8 w 12"/>
                          <a:gd name="T5" fmla="*/ 41 h 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2" h="41">
                            <a:moveTo>
                              <a:pt x="0" y="0"/>
                            </a:moveTo>
                            <a:lnTo>
                              <a:pt x="12" y="27"/>
                            </a:lnTo>
                            <a:lnTo>
                              <a:pt x="8" y="41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836646" name="Group 38"/>
                <p:cNvGrpSpPr>
                  <a:grpSpLocks/>
                </p:cNvGrpSpPr>
                <p:nvPr/>
              </p:nvGrpSpPr>
              <p:grpSpPr bwMode="auto">
                <a:xfrm>
                  <a:off x="1442" y="2249"/>
                  <a:ext cx="356" cy="307"/>
                  <a:chOff x="1442" y="2249"/>
                  <a:chExt cx="356" cy="307"/>
                </a:xfrm>
              </p:grpSpPr>
              <p:sp>
                <p:nvSpPr>
                  <p:cNvPr id="836647" name="Freeform 39"/>
                  <p:cNvSpPr>
                    <a:spLocks/>
                  </p:cNvSpPr>
                  <p:nvPr/>
                </p:nvSpPr>
                <p:spPr bwMode="auto">
                  <a:xfrm>
                    <a:off x="1599" y="2360"/>
                    <a:ext cx="170" cy="158"/>
                  </a:xfrm>
                  <a:custGeom>
                    <a:avLst/>
                    <a:gdLst>
                      <a:gd name="T0" fmla="*/ 12 w 170"/>
                      <a:gd name="T1" fmla="*/ 63 h 158"/>
                      <a:gd name="T2" fmla="*/ 32 w 170"/>
                      <a:gd name="T3" fmla="*/ 32 h 158"/>
                      <a:gd name="T4" fmla="*/ 44 w 170"/>
                      <a:gd name="T5" fmla="*/ 21 h 158"/>
                      <a:gd name="T6" fmla="*/ 71 w 170"/>
                      <a:gd name="T7" fmla="*/ 7 h 158"/>
                      <a:gd name="T8" fmla="*/ 101 w 170"/>
                      <a:gd name="T9" fmla="*/ 0 h 158"/>
                      <a:gd name="T10" fmla="*/ 128 w 170"/>
                      <a:gd name="T11" fmla="*/ 0 h 158"/>
                      <a:gd name="T12" fmla="*/ 145 w 170"/>
                      <a:gd name="T13" fmla="*/ 5 h 158"/>
                      <a:gd name="T14" fmla="*/ 160 w 170"/>
                      <a:gd name="T15" fmla="*/ 24 h 158"/>
                      <a:gd name="T16" fmla="*/ 170 w 170"/>
                      <a:gd name="T17" fmla="*/ 51 h 158"/>
                      <a:gd name="T18" fmla="*/ 167 w 170"/>
                      <a:gd name="T19" fmla="*/ 79 h 158"/>
                      <a:gd name="T20" fmla="*/ 152 w 170"/>
                      <a:gd name="T21" fmla="*/ 104 h 158"/>
                      <a:gd name="T22" fmla="*/ 141 w 170"/>
                      <a:gd name="T23" fmla="*/ 123 h 158"/>
                      <a:gd name="T24" fmla="*/ 110 w 170"/>
                      <a:gd name="T25" fmla="*/ 141 h 158"/>
                      <a:gd name="T26" fmla="*/ 71 w 170"/>
                      <a:gd name="T27" fmla="*/ 150 h 158"/>
                      <a:gd name="T28" fmla="*/ 37 w 170"/>
                      <a:gd name="T29" fmla="*/ 158 h 158"/>
                      <a:gd name="T30" fmla="*/ 14 w 170"/>
                      <a:gd name="T31" fmla="*/ 150 h 158"/>
                      <a:gd name="T32" fmla="*/ 2 w 170"/>
                      <a:gd name="T33" fmla="*/ 135 h 158"/>
                      <a:gd name="T34" fmla="*/ 0 w 170"/>
                      <a:gd name="T35" fmla="*/ 109 h 158"/>
                      <a:gd name="T36" fmla="*/ 12 w 170"/>
                      <a:gd name="T37" fmla="*/ 63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70" h="158">
                        <a:moveTo>
                          <a:pt x="12" y="63"/>
                        </a:moveTo>
                        <a:lnTo>
                          <a:pt x="32" y="32"/>
                        </a:lnTo>
                        <a:lnTo>
                          <a:pt x="44" y="21"/>
                        </a:lnTo>
                        <a:lnTo>
                          <a:pt x="71" y="7"/>
                        </a:lnTo>
                        <a:lnTo>
                          <a:pt x="101" y="0"/>
                        </a:lnTo>
                        <a:lnTo>
                          <a:pt x="128" y="0"/>
                        </a:lnTo>
                        <a:lnTo>
                          <a:pt x="145" y="5"/>
                        </a:lnTo>
                        <a:lnTo>
                          <a:pt x="160" y="24"/>
                        </a:lnTo>
                        <a:lnTo>
                          <a:pt x="170" y="51"/>
                        </a:lnTo>
                        <a:lnTo>
                          <a:pt x="167" y="79"/>
                        </a:lnTo>
                        <a:lnTo>
                          <a:pt x="152" y="104"/>
                        </a:lnTo>
                        <a:lnTo>
                          <a:pt x="141" y="123"/>
                        </a:lnTo>
                        <a:lnTo>
                          <a:pt x="110" y="141"/>
                        </a:lnTo>
                        <a:lnTo>
                          <a:pt x="71" y="150"/>
                        </a:lnTo>
                        <a:lnTo>
                          <a:pt x="37" y="158"/>
                        </a:lnTo>
                        <a:lnTo>
                          <a:pt x="14" y="150"/>
                        </a:lnTo>
                        <a:lnTo>
                          <a:pt x="2" y="135"/>
                        </a:lnTo>
                        <a:lnTo>
                          <a:pt x="0" y="109"/>
                        </a:lnTo>
                        <a:lnTo>
                          <a:pt x="12" y="63"/>
                        </a:lnTo>
                        <a:close/>
                      </a:path>
                    </a:pathLst>
                  </a:custGeom>
                  <a:solidFill>
                    <a:srgbClr val="F0F0FF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48" name="Freeform 40"/>
                  <p:cNvSpPr>
                    <a:spLocks/>
                  </p:cNvSpPr>
                  <p:nvPr/>
                </p:nvSpPr>
                <p:spPr bwMode="auto">
                  <a:xfrm>
                    <a:off x="1672" y="2311"/>
                    <a:ext cx="126" cy="98"/>
                  </a:xfrm>
                  <a:custGeom>
                    <a:avLst/>
                    <a:gdLst>
                      <a:gd name="T0" fmla="*/ 16 w 126"/>
                      <a:gd name="T1" fmla="*/ 0 h 98"/>
                      <a:gd name="T2" fmla="*/ 121 w 126"/>
                      <a:gd name="T3" fmla="*/ 58 h 98"/>
                      <a:gd name="T4" fmla="*/ 125 w 126"/>
                      <a:gd name="T5" fmla="*/ 66 h 98"/>
                      <a:gd name="T6" fmla="*/ 126 w 126"/>
                      <a:gd name="T7" fmla="*/ 78 h 98"/>
                      <a:gd name="T8" fmla="*/ 124 w 126"/>
                      <a:gd name="T9" fmla="*/ 87 h 98"/>
                      <a:gd name="T10" fmla="*/ 121 w 126"/>
                      <a:gd name="T11" fmla="*/ 95 h 98"/>
                      <a:gd name="T12" fmla="*/ 116 w 126"/>
                      <a:gd name="T13" fmla="*/ 98 h 98"/>
                      <a:gd name="T14" fmla="*/ 106 w 126"/>
                      <a:gd name="T15" fmla="*/ 98 h 98"/>
                      <a:gd name="T16" fmla="*/ 10 w 126"/>
                      <a:gd name="T17" fmla="*/ 43 h 98"/>
                      <a:gd name="T18" fmla="*/ 2 w 126"/>
                      <a:gd name="T19" fmla="*/ 35 h 98"/>
                      <a:gd name="T20" fmla="*/ 0 w 126"/>
                      <a:gd name="T21" fmla="*/ 24 h 98"/>
                      <a:gd name="T22" fmla="*/ 2 w 126"/>
                      <a:gd name="T23" fmla="*/ 12 h 98"/>
                      <a:gd name="T24" fmla="*/ 6 w 126"/>
                      <a:gd name="T25" fmla="*/ 6 h 98"/>
                      <a:gd name="T26" fmla="*/ 11 w 126"/>
                      <a:gd name="T27" fmla="*/ 1 h 98"/>
                      <a:gd name="T28" fmla="*/ 16 w 126"/>
                      <a:gd name="T29" fmla="*/ 0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26" h="98">
                        <a:moveTo>
                          <a:pt x="16" y="0"/>
                        </a:moveTo>
                        <a:lnTo>
                          <a:pt x="121" y="58"/>
                        </a:lnTo>
                        <a:lnTo>
                          <a:pt x="125" y="66"/>
                        </a:lnTo>
                        <a:lnTo>
                          <a:pt x="126" y="78"/>
                        </a:lnTo>
                        <a:lnTo>
                          <a:pt x="124" y="87"/>
                        </a:lnTo>
                        <a:lnTo>
                          <a:pt x="121" y="95"/>
                        </a:lnTo>
                        <a:lnTo>
                          <a:pt x="116" y="98"/>
                        </a:lnTo>
                        <a:lnTo>
                          <a:pt x="106" y="98"/>
                        </a:lnTo>
                        <a:lnTo>
                          <a:pt x="10" y="43"/>
                        </a:lnTo>
                        <a:lnTo>
                          <a:pt x="2" y="35"/>
                        </a:lnTo>
                        <a:lnTo>
                          <a:pt x="0" y="24"/>
                        </a:lnTo>
                        <a:lnTo>
                          <a:pt x="2" y="12"/>
                        </a:lnTo>
                        <a:lnTo>
                          <a:pt x="6" y="6"/>
                        </a:lnTo>
                        <a:lnTo>
                          <a:pt x="11" y="1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49" name="Freeform 41"/>
                  <p:cNvSpPr>
                    <a:spLocks/>
                  </p:cNvSpPr>
                  <p:nvPr/>
                </p:nvSpPr>
                <p:spPr bwMode="auto">
                  <a:xfrm>
                    <a:off x="1558" y="2317"/>
                    <a:ext cx="230" cy="239"/>
                  </a:xfrm>
                  <a:custGeom>
                    <a:avLst/>
                    <a:gdLst>
                      <a:gd name="T0" fmla="*/ 71 w 230"/>
                      <a:gd name="T1" fmla="*/ 0 h 239"/>
                      <a:gd name="T2" fmla="*/ 138 w 230"/>
                      <a:gd name="T3" fmla="*/ 55 h 239"/>
                      <a:gd name="T4" fmla="*/ 166 w 230"/>
                      <a:gd name="T5" fmla="*/ 80 h 239"/>
                      <a:gd name="T6" fmla="*/ 194 w 230"/>
                      <a:gd name="T7" fmla="*/ 109 h 239"/>
                      <a:gd name="T8" fmla="*/ 211 w 230"/>
                      <a:gd name="T9" fmla="*/ 132 h 239"/>
                      <a:gd name="T10" fmla="*/ 226 w 230"/>
                      <a:gd name="T11" fmla="*/ 155 h 239"/>
                      <a:gd name="T12" fmla="*/ 230 w 230"/>
                      <a:gd name="T13" fmla="*/ 182 h 239"/>
                      <a:gd name="T14" fmla="*/ 227 w 230"/>
                      <a:gd name="T15" fmla="*/ 210 h 239"/>
                      <a:gd name="T16" fmla="*/ 215 w 230"/>
                      <a:gd name="T17" fmla="*/ 227 h 239"/>
                      <a:gd name="T18" fmla="*/ 194 w 230"/>
                      <a:gd name="T19" fmla="*/ 239 h 239"/>
                      <a:gd name="T20" fmla="*/ 143 w 230"/>
                      <a:gd name="T21" fmla="*/ 239 h 239"/>
                      <a:gd name="T22" fmla="*/ 107 w 230"/>
                      <a:gd name="T23" fmla="*/ 234 h 239"/>
                      <a:gd name="T24" fmla="*/ 53 w 230"/>
                      <a:gd name="T25" fmla="*/ 219 h 239"/>
                      <a:gd name="T26" fmla="*/ 43 w 230"/>
                      <a:gd name="T27" fmla="*/ 203 h 239"/>
                      <a:gd name="T28" fmla="*/ 27 w 230"/>
                      <a:gd name="T29" fmla="*/ 182 h 239"/>
                      <a:gd name="T30" fmla="*/ 0 w 230"/>
                      <a:gd name="T31" fmla="*/ 171 h 239"/>
                      <a:gd name="T32" fmla="*/ 24 w 230"/>
                      <a:gd name="T33" fmla="*/ 136 h 239"/>
                      <a:gd name="T34" fmla="*/ 24 w 230"/>
                      <a:gd name="T35" fmla="*/ 55 h 239"/>
                      <a:gd name="T36" fmla="*/ 71 w 230"/>
                      <a:gd name="T37" fmla="*/ 0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30" h="239">
                        <a:moveTo>
                          <a:pt x="71" y="0"/>
                        </a:moveTo>
                        <a:lnTo>
                          <a:pt x="138" y="55"/>
                        </a:lnTo>
                        <a:lnTo>
                          <a:pt x="166" y="80"/>
                        </a:lnTo>
                        <a:lnTo>
                          <a:pt x="194" y="109"/>
                        </a:lnTo>
                        <a:lnTo>
                          <a:pt x="211" y="132"/>
                        </a:lnTo>
                        <a:lnTo>
                          <a:pt x="226" y="155"/>
                        </a:lnTo>
                        <a:lnTo>
                          <a:pt x="230" y="182"/>
                        </a:lnTo>
                        <a:lnTo>
                          <a:pt x="227" y="210"/>
                        </a:lnTo>
                        <a:lnTo>
                          <a:pt x="215" y="227"/>
                        </a:lnTo>
                        <a:lnTo>
                          <a:pt x="194" y="239"/>
                        </a:lnTo>
                        <a:lnTo>
                          <a:pt x="143" y="239"/>
                        </a:lnTo>
                        <a:lnTo>
                          <a:pt x="107" y="234"/>
                        </a:lnTo>
                        <a:lnTo>
                          <a:pt x="53" y="219"/>
                        </a:lnTo>
                        <a:lnTo>
                          <a:pt x="43" y="203"/>
                        </a:lnTo>
                        <a:lnTo>
                          <a:pt x="27" y="182"/>
                        </a:lnTo>
                        <a:lnTo>
                          <a:pt x="0" y="171"/>
                        </a:lnTo>
                        <a:lnTo>
                          <a:pt x="24" y="136"/>
                        </a:lnTo>
                        <a:lnTo>
                          <a:pt x="24" y="5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3665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442" y="2249"/>
                    <a:ext cx="216" cy="209"/>
                    <a:chOff x="1442" y="2249"/>
                    <a:chExt cx="216" cy="209"/>
                  </a:xfrm>
                </p:grpSpPr>
                <p:sp>
                  <p:nvSpPr>
                    <p:cNvPr id="83665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442" y="2300"/>
                      <a:ext cx="171" cy="158"/>
                    </a:xfrm>
                    <a:custGeom>
                      <a:avLst/>
                      <a:gdLst>
                        <a:gd name="T0" fmla="*/ 12 w 171"/>
                        <a:gd name="T1" fmla="*/ 64 h 158"/>
                        <a:gd name="T2" fmla="*/ 32 w 171"/>
                        <a:gd name="T3" fmla="*/ 33 h 158"/>
                        <a:gd name="T4" fmla="*/ 44 w 171"/>
                        <a:gd name="T5" fmla="*/ 20 h 158"/>
                        <a:gd name="T6" fmla="*/ 71 w 171"/>
                        <a:gd name="T7" fmla="*/ 6 h 158"/>
                        <a:gd name="T8" fmla="*/ 103 w 171"/>
                        <a:gd name="T9" fmla="*/ 0 h 158"/>
                        <a:gd name="T10" fmla="*/ 130 w 171"/>
                        <a:gd name="T11" fmla="*/ 0 h 158"/>
                        <a:gd name="T12" fmla="*/ 147 w 171"/>
                        <a:gd name="T13" fmla="*/ 5 h 158"/>
                        <a:gd name="T14" fmla="*/ 163 w 171"/>
                        <a:gd name="T15" fmla="*/ 24 h 158"/>
                        <a:gd name="T16" fmla="*/ 171 w 171"/>
                        <a:gd name="T17" fmla="*/ 51 h 158"/>
                        <a:gd name="T18" fmla="*/ 169 w 171"/>
                        <a:gd name="T19" fmla="*/ 81 h 158"/>
                        <a:gd name="T20" fmla="*/ 154 w 171"/>
                        <a:gd name="T21" fmla="*/ 106 h 158"/>
                        <a:gd name="T22" fmla="*/ 142 w 171"/>
                        <a:gd name="T23" fmla="*/ 123 h 158"/>
                        <a:gd name="T24" fmla="*/ 111 w 171"/>
                        <a:gd name="T25" fmla="*/ 140 h 158"/>
                        <a:gd name="T26" fmla="*/ 71 w 171"/>
                        <a:gd name="T27" fmla="*/ 150 h 158"/>
                        <a:gd name="T28" fmla="*/ 39 w 171"/>
                        <a:gd name="T29" fmla="*/ 158 h 158"/>
                        <a:gd name="T30" fmla="*/ 16 w 171"/>
                        <a:gd name="T31" fmla="*/ 150 h 158"/>
                        <a:gd name="T32" fmla="*/ 4 w 171"/>
                        <a:gd name="T33" fmla="*/ 135 h 158"/>
                        <a:gd name="T34" fmla="*/ 0 w 171"/>
                        <a:gd name="T35" fmla="*/ 110 h 158"/>
                        <a:gd name="T36" fmla="*/ 12 w 171"/>
                        <a:gd name="T37" fmla="*/ 64 h 1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71" h="158">
                          <a:moveTo>
                            <a:pt x="12" y="64"/>
                          </a:moveTo>
                          <a:lnTo>
                            <a:pt x="32" y="33"/>
                          </a:lnTo>
                          <a:lnTo>
                            <a:pt x="44" y="20"/>
                          </a:lnTo>
                          <a:lnTo>
                            <a:pt x="71" y="6"/>
                          </a:lnTo>
                          <a:lnTo>
                            <a:pt x="103" y="0"/>
                          </a:lnTo>
                          <a:lnTo>
                            <a:pt x="130" y="0"/>
                          </a:lnTo>
                          <a:lnTo>
                            <a:pt x="147" y="5"/>
                          </a:lnTo>
                          <a:lnTo>
                            <a:pt x="163" y="24"/>
                          </a:lnTo>
                          <a:lnTo>
                            <a:pt x="171" y="51"/>
                          </a:lnTo>
                          <a:lnTo>
                            <a:pt x="169" y="81"/>
                          </a:lnTo>
                          <a:lnTo>
                            <a:pt x="154" y="106"/>
                          </a:lnTo>
                          <a:lnTo>
                            <a:pt x="142" y="123"/>
                          </a:lnTo>
                          <a:lnTo>
                            <a:pt x="111" y="140"/>
                          </a:lnTo>
                          <a:lnTo>
                            <a:pt x="71" y="150"/>
                          </a:lnTo>
                          <a:lnTo>
                            <a:pt x="39" y="158"/>
                          </a:lnTo>
                          <a:lnTo>
                            <a:pt x="16" y="150"/>
                          </a:lnTo>
                          <a:lnTo>
                            <a:pt x="4" y="135"/>
                          </a:lnTo>
                          <a:lnTo>
                            <a:pt x="0" y="110"/>
                          </a:lnTo>
                          <a:lnTo>
                            <a:pt x="12" y="64"/>
                          </a:lnTo>
                          <a:close/>
                        </a:path>
                      </a:pathLst>
                    </a:custGeom>
                    <a:solidFill>
                      <a:srgbClr val="F0F0FF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6652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2" y="2412"/>
                      <a:ext cx="48" cy="46"/>
                    </a:xfrm>
                    <a:prstGeom prst="ellipse">
                      <a:avLst/>
                    </a:prstGeom>
                    <a:solidFill>
                      <a:srgbClr val="008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665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481" y="2249"/>
                      <a:ext cx="177" cy="103"/>
                    </a:xfrm>
                    <a:custGeom>
                      <a:avLst/>
                      <a:gdLst>
                        <a:gd name="T0" fmla="*/ 25 w 177"/>
                        <a:gd name="T1" fmla="*/ 0 h 103"/>
                        <a:gd name="T2" fmla="*/ 170 w 177"/>
                        <a:gd name="T3" fmla="*/ 61 h 103"/>
                        <a:gd name="T4" fmla="*/ 175 w 177"/>
                        <a:gd name="T5" fmla="*/ 69 h 103"/>
                        <a:gd name="T6" fmla="*/ 177 w 177"/>
                        <a:gd name="T7" fmla="*/ 82 h 103"/>
                        <a:gd name="T8" fmla="*/ 174 w 177"/>
                        <a:gd name="T9" fmla="*/ 91 h 103"/>
                        <a:gd name="T10" fmla="*/ 169 w 177"/>
                        <a:gd name="T11" fmla="*/ 99 h 103"/>
                        <a:gd name="T12" fmla="*/ 162 w 177"/>
                        <a:gd name="T13" fmla="*/ 102 h 103"/>
                        <a:gd name="T14" fmla="*/ 149 w 177"/>
                        <a:gd name="T15" fmla="*/ 103 h 103"/>
                        <a:gd name="T16" fmla="*/ 14 w 177"/>
                        <a:gd name="T17" fmla="*/ 45 h 103"/>
                        <a:gd name="T18" fmla="*/ 3 w 177"/>
                        <a:gd name="T19" fmla="*/ 37 h 103"/>
                        <a:gd name="T20" fmla="*/ 0 w 177"/>
                        <a:gd name="T21" fmla="*/ 25 h 103"/>
                        <a:gd name="T22" fmla="*/ 3 w 177"/>
                        <a:gd name="T23" fmla="*/ 13 h 103"/>
                        <a:gd name="T24" fmla="*/ 8 w 177"/>
                        <a:gd name="T25" fmla="*/ 7 h 103"/>
                        <a:gd name="T26" fmla="*/ 15 w 177"/>
                        <a:gd name="T27" fmla="*/ 2 h 103"/>
                        <a:gd name="T28" fmla="*/ 25 w 177"/>
                        <a:gd name="T29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77" h="103">
                          <a:moveTo>
                            <a:pt x="25" y="0"/>
                          </a:moveTo>
                          <a:lnTo>
                            <a:pt x="170" y="61"/>
                          </a:lnTo>
                          <a:lnTo>
                            <a:pt x="175" y="69"/>
                          </a:lnTo>
                          <a:lnTo>
                            <a:pt x="177" y="82"/>
                          </a:lnTo>
                          <a:lnTo>
                            <a:pt x="174" y="91"/>
                          </a:lnTo>
                          <a:lnTo>
                            <a:pt x="169" y="99"/>
                          </a:lnTo>
                          <a:lnTo>
                            <a:pt x="162" y="102"/>
                          </a:lnTo>
                          <a:lnTo>
                            <a:pt x="149" y="103"/>
                          </a:lnTo>
                          <a:lnTo>
                            <a:pt x="14" y="45"/>
                          </a:lnTo>
                          <a:lnTo>
                            <a:pt x="3" y="37"/>
                          </a:lnTo>
                          <a:lnTo>
                            <a:pt x="0" y="25"/>
                          </a:lnTo>
                          <a:lnTo>
                            <a:pt x="3" y="13"/>
                          </a:lnTo>
                          <a:lnTo>
                            <a:pt x="8" y="7"/>
                          </a:lnTo>
                          <a:lnTo>
                            <a:pt x="15" y="2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36654" name="Group 46"/>
                <p:cNvGrpSpPr>
                  <a:grpSpLocks/>
                </p:cNvGrpSpPr>
                <p:nvPr/>
              </p:nvGrpSpPr>
              <p:grpSpPr bwMode="auto">
                <a:xfrm>
                  <a:off x="990" y="2403"/>
                  <a:ext cx="171" cy="198"/>
                  <a:chOff x="990" y="2403"/>
                  <a:chExt cx="171" cy="198"/>
                </a:xfrm>
              </p:grpSpPr>
              <p:sp>
                <p:nvSpPr>
                  <p:cNvPr id="836655" name="Freeform 47"/>
                  <p:cNvSpPr>
                    <a:spLocks/>
                  </p:cNvSpPr>
                  <p:nvPr/>
                </p:nvSpPr>
                <p:spPr bwMode="auto">
                  <a:xfrm>
                    <a:off x="990" y="2403"/>
                    <a:ext cx="151" cy="193"/>
                  </a:xfrm>
                  <a:custGeom>
                    <a:avLst/>
                    <a:gdLst>
                      <a:gd name="T0" fmla="*/ 123 w 151"/>
                      <a:gd name="T1" fmla="*/ 30 h 193"/>
                      <a:gd name="T2" fmla="*/ 99 w 151"/>
                      <a:gd name="T3" fmla="*/ 5 h 193"/>
                      <a:gd name="T4" fmla="*/ 82 w 151"/>
                      <a:gd name="T5" fmla="*/ 1 h 193"/>
                      <a:gd name="T6" fmla="*/ 53 w 151"/>
                      <a:gd name="T7" fmla="*/ 0 h 193"/>
                      <a:gd name="T8" fmla="*/ 28 w 151"/>
                      <a:gd name="T9" fmla="*/ 14 h 193"/>
                      <a:gd name="T10" fmla="*/ 14 w 151"/>
                      <a:gd name="T11" fmla="*/ 30 h 193"/>
                      <a:gd name="T12" fmla="*/ 4 w 151"/>
                      <a:gd name="T13" fmla="*/ 49 h 193"/>
                      <a:gd name="T14" fmla="*/ 0 w 151"/>
                      <a:gd name="T15" fmla="*/ 71 h 193"/>
                      <a:gd name="T16" fmla="*/ 1 w 151"/>
                      <a:gd name="T17" fmla="*/ 96 h 193"/>
                      <a:gd name="T18" fmla="*/ 9 w 151"/>
                      <a:gd name="T19" fmla="*/ 124 h 193"/>
                      <a:gd name="T20" fmla="*/ 26 w 151"/>
                      <a:gd name="T21" fmla="*/ 146 h 193"/>
                      <a:gd name="T22" fmla="*/ 44 w 151"/>
                      <a:gd name="T23" fmla="*/ 158 h 193"/>
                      <a:gd name="T24" fmla="*/ 67 w 151"/>
                      <a:gd name="T25" fmla="*/ 167 h 193"/>
                      <a:gd name="T26" fmla="*/ 79 w 151"/>
                      <a:gd name="T27" fmla="*/ 185 h 193"/>
                      <a:gd name="T28" fmla="*/ 91 w 151"/>
                      <a:gd name="T29" fmla="*/ 191 h 193"/>
                      <a:gd name="T30" fmla="*/ 105 w 151"/>
                      <a:gd name="T31" fmla="*/ 193 h 193"/>
                      <a:gd name="T32" fmla="*/ 122 w 151"/>
                      <a:gd name="T33" fmla="*/ 189 h 193"/>
                      <a:gd name="T34" fmla="*/ 139 w 151"/>
                      <a:gd name="T35" fmla="*/ 178 h 193"/>
                      <a:gd name="T36" fmla="*/ 147 w 151"/>
                      <a:gd name="T37" fmla="*/ 162 h 193"/>
                      <a:gd name="T38" fmla="*/ 151 w 151"/>
                      <a:gd name="T39" fmla="*/ 138 h 193"/>
                      <a:gd name="T40" fmla="*/ 142 w 151"/>
                      <a:gd name="T41" fmla="*/ 115 h 193"/>
                      <a:gd name="T42" fmla="*/ 141 w 151"/>
                      <a:gd name="T43" fmla="*/ 91 h 193"/>
                      <a:gd name="T44" fmla="*/ 134 w 151"/>
                      <a:gd name="T45" fmla="*/ 58 h 193"/>
                      <a:gd name="T46" fmla="*/ 123 w 151"/>
                      <a:gd name="T47" fmla="*/ 3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51" h="193">
                        <a:moveTo>
                          <a:pt x="123" y="30"/>
                        </a:moveTo>
                        <a:lnTo>
                          <a:pt x="99" y="5"/>
                        </a:lnTo>
                        <a:lnTo>
                          <a:pt x="82" y="1"/>
                        </a:lnTo>
                        <a:lnTo>
                          <a:pt x="53" y="0"/>
                        </a:lnTo>
                        <a:lnTo>
                          <a:pt x="28" y="14"/>
                        </a:lnTo>
                        <a:lnTo>
                          <a:pt x="14" y="30"/>
                        </a:lnTo>
                        <a:lnTo>
                          <a:pt x="4" y="49"/>
                        </a:lnTo>
                        <a:lnTo>
                          <a:pt x="0" y="71"/>
                        </a:lnTo>
                        <a:lnTo>
                          <a:pt x="1" y="96"/>
                        </a:lnTo>
                        <a:lnTo>
                          <a:pt x="9" y="124"/>
                        </a:lnTo>
                        <a:lnTo>
                          <a:pt x="26" y="146"/>
                        </a:lnTo>
                        <a:lnTo>
                          <a:pt x="44" y="158"/>
                        </a:lnTo>
                        <a:lnTo>
                          <a:pt x="67" y="167"/>
                        </a:lnTo>
                        <a:lnTo>
                          <a:pt x="79" y="185"/>
                        </a:lnTo>
                        <a:lnTo>
                          <a:pt x="91" y="191"/>
                        </a:lnTo>
                        <a:lnTo>
                          <a:pt x="105" y="193"/>
                        </a:lnTo>
                        <a:lnTo>
                          <a:pt x="122" y="189"/>
                        </a:lnTo>
                        <a:lnTo>
                          <a:pt x="139" y="178"/>
                        </a:lnTo>
                        <a:lnTo>
                          <a:pt x="147" y="162"/>
                        </a:lnTo>
                        <a:lnTo>
                          <a:pt x="151" y="138"/>
                        </a:lnTo>
                        <a:lnTo>
                          <a:pt x="142" y="115"/>
                        </a:lnTo>
                        <a:lnTo>
                          <a:pt x="141" y="91"/>
                        </a:lnTo>
                        <a:lnTo>
                          <a:pt x="134" y="58"/>
                        </a:lnTo>
                        <a:lnTo>
                          <a:pt x="123" y="3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56" name="Freeform 48"/>
                  <p:cNvSpPr>
                    <a:spLocks/>
                  </p:cNvSpPr>
                  <p:nvPr/>
                </p:nvSpPr>
                <p:spPr bwMode="auto">
                  <a:xfrm>
                    <a:off x="1006" y="2414"/>
                    <a:ext cx="155" cy="187"/>
                  </a:xfrm>
                  <a:custGeom>
                    <a:avLst/>
                    <a:gdLst>
                      <a:gd name="T0" fmla="*/ 127 w 155"/>
                      <a:gd name="T1" fmla="*/ 28 h 187"/>
                      <a:gd name="T2" fmla="*/ 101 w 155"/>
                      <a:gd name="T3" fmla="*/ 5 h 187"/>
                      <a:gd name="T4" fmla="*/ 84 w 155"/>
                      <a:gd name="T5" fmla="*/ 1 h 187"/>
                      <a:gd name="T6" fmla="*/ 54 w 155"/>
                      <a:gd name="T7" fmla="*/ 0 h 187"/>
                      <a:gd name="T8" fmla="*/ 28 w 155"/>
                      <a:gd name="T9" fmla="*/ 12 h 187"/>
                      <a:gd name="T10" fmla="*/ 14 w 155"/>
                      <a:gd name="T11" fmla="*/ 28 h 187"/>
                      <a:gd name="T12" fmla="*/ 4 w 155"/>
                      <a:gd name="T13" fmla="*/ 48 h 187"/>
                      <a:gd name="T14" fmla="*/ 0 w 155"/>
                      <a:gd name="T15" fmla="*/ 69 h 187"/>
                      <a:gd name="T16" fmla="*/ 1 w 155"/>
                      <a:gd name="T17" fmla="*/ 93 h 187"/>
                      <a:gd name="T18" fmla="*/ 9 w 155"/>
                      <a:gd name="T19" fmla="*/ 120 h 187"/>
                      <a:gd name="T20" fmla="*/ 26 w 155"/>
                      <a:gd name="T21" fmla="*/ 142 h 187"/>
                      <a:gd name="T22" fmla="*/ 46 w 155"/>
                      <a:gd name="T23" fmla="*/ 154 h 187"/>
                      <a:gd name="T24" fmla="*/ 68 w 155"/>
                      <a:gd name="T25" fmla="*/ 162 h 187"/>
                      <a:gd name="T26" fmla="*/ 81 w 155"/>
                      <a:gd name="T27" fmla="*/ 179 h 187"/>
                      <a:gd name="T28" fmla="*/ 93 w 155"/>
                      <a:gd name="T29" fmla="*/ 185 h 187"/>
                      <a:gd name="T30" fmla="*/ 107 w 155"/>
                      <a:gd name="T31" fmla="*/ 187 h 187"/>
                      <a:gd name="T32" fmla="*/ 126 w 155"/>
                      <a:gd name="T33" fmla="*/ 182 h 187"/>
                      <a:gd name="T34" fmla="*/ 143 w 155"/>
                      <a:gd name="T35" fmla="*/ 173 h 187"/>
                      <a:gd name="T36" fmla="*/ 151 w 155"/>
                      <a:gd name="T37" fmla="*/ 158 h 187"/>
                      <a:gd name="T38" fmla="*/ 155 w 155"/>
                      <a:gd name="T39" fmla="*/ 133 h 187"/>
                      <a:gd name="T40" fmla="*/ 146 w 155"/>
                      <a:gd name="T41" fmla="*/ 111 h 187"/>
                      <a:gd name="T42" fmla="*/ 145 w 155"/>
                      <a:gd name="T43" fmla="*/ 88 h 187"/>
                      <a:gd name="T44" fmla="*/ 138 w 155"/>
                      <a:gd name="T45" fmla="*/ 57 h 187"/>
                      <a:gd name="T46" fmla="*/ 127 w 155"/>
                      <a:gd name="T47" fmla="*/ 28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55" h="187">
                        <a:moveTo>
                          <a:pt x="127" y="28"/>
                        </a:moveTo>
                        <a:lnTo>
                          <a:pt x="101" y="5"/>
                        </a:lnTo>
                        <a:lnTo>
                          <a:pt x="84" y="1"/>
                        </a:lnTo>
                        <a:lnTo>
                          <a:pt x="54" y="0"/>
                        </a:lnTo>
                        <a:lnTo>
                          <a:pt x="28" y="12"/>
                        </a:lnTo>
                        <a:lnTo>
                          <a:pt x="14" y="28"/>
                        </a:lnTo>
                        <a:lnTo>
                          <a:pt x="4" y="48"/>
                        </a:lnTo>
                        <a:lnTo>
                          <a:pt x="0" y="69"/>
                        </a:lnTo>
                        <a:lnTo>
                          <a:pt x="1" y="93"/>
                        </a:lnTo>
                        <a:lnTo>
                          <a:pt x="9" y="120"/>
                        </a:lnTo>
                        <a:lnTo>
                          <a:pt x="26" y="142"/>
                        </a:lnTo>
                        <a:lnTo>
                          <a:pt x="46" y="154"/>
                        </a:lnTo>
                        <a:lnTo>
                          <a:pt x="68" y="162"/>
                        </a:lnTo>
                        <a:lnTo>
                          <a:pt x="81" y="179"/>
                        </a:lnTo>
                        <a:lnTo>
                          <a:pt x="93" y="185"/>
                        </a:lnTo>
                        <a:lnTo>
                          <a:pt x="107" y="187"/>
                        </a:lnTo>
                        <a:lnTo>
                          <a:pt x="126" y="182"/>
                        </a:lnTo>
                        <a:lnTo>
                          <a:pt x="143" y="173"/>
                        </a:lnTo>
                        <a:lnTo>
                          <a:pt x="151" y="158"/>
                        </a:lnTo>
                        <a:lnTo>
                          <a:pt x="155" y="133"/>
                        </a:lnTo>
                        <a:lnTo>
                          <a:pt x="146" y="111"/>
                        </a:lnTo>
                        <a:lnTo>
                          <a:pt x="145" y="88"/>
                        </a:lnTo>
                        <a:lnTo>
                          <a:pt x="138" y="57"/>
                        </a:lnTo>
                        <a:lnTo>
                          <a:pt x="127" y="2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36657" name="Group 49"/>
              <p:cNvGrpSpPr>
                <a:grpSpLocks/>
              </p:cNvGrpSpPr>
              <p:nvPr/>
            </p:nvGrpSpPr>
            <p:grpSpPr bwMode="auto">
              <a:xfrm>
                <a:off x="719" y="2589"/>
                <a:ext cx="1112" cy="980"/>
                <a:chOff x="719" y="2589"/>
                <a:chExt cx="1112" cy="980"/>
              </a:xfrm>
            </p:grpSpPr>
            <p:sp>
              <p:nvSpPr>
                <p:cNvPr id="836658" name="Freeform 50"/>
                <p:cNvSpPr>
                  <a:spLocks/>
                </p:cNvSpPr>
                <p:nvPr/>
              </p:nvSpPr>
              <p:spPr bwMode="auto">
                <a:xfrm>
                  <a:off x="719" y="2589"/>
                  <a:ext cx="897" cy="889"/>
                </a:xfrm>
                <a:custGeom>
                  <a:avLst/>
                  <a:gdLst>
                    <a:gd name="T0" fmla="*/ 244 w 897"/>
                    <a:gd name="T1" fmla="*/ 0 h 889"/>
                    <a:gd name="T2" fmla="*/ 301 w 897"/>
                    <a:gd name="T3" fmla="*/ 38 h 889"/>
                    <a:gd name="T4" fmla="*/ 359 w 897"/>
                    <a:gd name="T5" fmla="*/ 76 h 889"/>
                    <a:gd name="T6" fmla="*/ 410 w 897"/>
                    <a:gd name="T7" fmla="*/ 100 h 889"/>
                    <a:gd name="T8" fmla="*/ 583 w 897"/>
                    <a:gd name="T9" fmla="*/ 172 h 889"/>
                    <a:gd name="T10" fmla="*/ 609 w 897"/>
                    <a:gd name="T11" fmla="*/ 281 h 889"/>
                    <a:gd name="T12" fmla="*/ 631 w 897"/>
                    <a:gd name="T13" fmla="*/ 338 h 889"/>
                    <a:gd name="T14" fmla="*/ 650 w 897"/>
                    <a:gd name="T15" fmla="*/ 380 h 889"/>
                    <a:gd name="T16" fmla="*/ 664 w 897"/>
                    <a:gd name="T17" fmla="*/ 422 h 889"/>
                    <a:gd name="T18" fmla="*/ 673 w 897"/>
                    <a:gd name="T19" fmla="*/ 465 h 889"/>
                    <a:gd name="T20" fmla="*/ 672 w 897"/>
                    <a:gd name="T21" fmla="*/ 492 h 889"/>
                    <a:gd name="T22" fmla="*/ 666 w 897"/>
                    <a:gd name="T23" fmla="*/ 524 h 889"/>
                    <a:gd name="T24" fmla="*/ 670 w 897"/>
                    <a:gd name="T25" fmla="*/ 562 h 889"/>
                    <a:gd name="T26" fmla="*/ 684 w 897"/>
                    <a:gd name="T27" fmla="*/ 601 h 889"/>
                    <a:gd name="T28" fmla="*/ 720 w 897"/>
                    <a:gd name="T29" fmla="*/ 616 h 889"/>
                    <a:gd name="T30" fmla="*/ 775 w 897"/>
                    <a:gd name="T31" fmla="*/ 630 h 889"/>
                    <a:gd name="T32" fmla="*/ 813 w 897"/>
                    <a:gd name="T33" fmla="*/ 642 h 889"/>
                    <a:gd name="T34" fmla="*/ 851 w 897"/>
                    <a:gd name="T35" fmla="*/ 671 h 889"/>
                    <a:gd name="T36" fmla="*/ 875 w 897"/>
                    <a:gd name="T37" fmla="*/ 703 h 889"/>
                    <a:gd name="T38" fmla="*/ 890 w 897"/>
                    <a:gd name="T39" fmla="*/ 742 h 889"/>
                    <a:gd name="T40" fmla="*/ 897 w 897"/>
                    <a:gd name="T41" fmla="*/ 787 h 889"/>
                    <a:gd name="T42" fmla="*/ 888 w 897"/>
                    <a:gd name="T43" fmla="*/ 855 h 889"/>
                    <a:gd name="T44" fmla="*/ 213 w 897"/>
                    <a:gd name="T45" fmla="*/ 889 h 889"/>
                    <a:gd name="T46" fmla="*/ 89 w 897"/>
                    <a:gd name="T47" fmla="*/ 887 h 889"/>
                    <a:gd name="T48" fmla="*/ 65 w 897"/>
                    <a:gd name="T49" fmla="*/ 855 h 889"/>
                    <a:gd name="T50" fmla="*/ 42 w 897"/>
                    <a:gd name="T51" fmla="*/ 805 h 889"/>
                    <a:gd name="T52" fmla="*/ 23 w 897"/>
                    <a:gd name="T53" fmla="*/ 749 h 889"/>
                    <a:gd name="T54" fmla="*/ 12 w 897"/>
                    <a:gd name="T55" fmla="*/ 702 h 889"/>
                    <a:gd name="T56" fmla="*/ 3 w 897"/>
                    <a:gd name="T57" fmla="*/ 651 h 889"/>
                    <a:gd name="T58" fmla="*/ 0 w 897"/>
                    <a:gd name="T59" fmla="*/ 604 h 889"/>
                    <a:gd name="T60" fmla="*/ 9 w 897"/>
                    <a:gd name="T61" fmla="*/ 527 h 889"/>
                    <a:gd name="T62" fmla="*/ 23 w 897"/>
                    <a:gd name="T63" fmla="*/ 465 h 889"/>
                    <a:gd name="T64" fmla="*/ 44 w 897"/>
                    <a:gd name="T65" fmla="*/ 397 h 889"/>
                    <a:gd name="T66" fmla="*/ 68 w 897"/>
                    <a:gd name="T67" fmla="*/ 332 h 889"/>
                    <a:gd name="T68" fmla="*/ 95 w 897"/>
                    <a:gd name="T69" fmla="*/ 279 h 889"/>
                    <a:gd name="T70" fmla="*/ 131 w 897"/>
                    <a:gd name="T71" fmla="*/ 220 h 889"/>
                    <a:gd name="T72" fmla="*/ 176 w 897"/>
                    <a:gd name="T73" fmla="*/ 172 h 889"/>
                    <a:gd name="T74" fmla="*/ 218 w 897"/>
                    <a:gd name="T75" fmla="*/ 130 h 889"/>
                    <a:gd name="T76" fmla="*/ 247 w 897"/>
                    <a:gd name="T77" fmla="*/ 109 h 889"/>
                    <a:gd name="T78" fmla="*/ 179 w 897"/>
                    <a:gd name="T79" fmla="*/ 76 h 889"/>
                    <a:gd name="T80" fmla="*/ 244 w 897"/>
                    <a:gd name="T81" fmla="*/ 0 h 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97" h="889">
                      <a:moveTo>
                        <a:pt x="244" y="0"/>
                      </a:moveTo>
                      <a:lnTo>
                        <a:pt x="301" y="38"/>
                      </a:lnTo>
                      <a:lnTo>
                        <a:pt x="359" y="76"/>
                      </a:lnTo>
                      <a:lnTo>
                        <a:pt x="410" y="100"/>
                      </a:lnTo>
                      <a:lnTo>
                        <a:pt x="583" y="172"/>
                      </a:lnTo>
                      <a:lnTo>
                        <a:pt x="609" y="281"/>
                      </a:lnTo>
                      <a:lnTo>
                        <a:pt x="631" y="338"/>
                      </a:lnTo>
                      <a:lnTo>
                        <a:pt x="650" y="380"/>
                      </a:lnTo>
                      <a:lnTo>
                        <a:pt x="664" y="422"/>
                      </a:lnTo>
                      <a:lnTo>
                        <a:pt x="673" y="465"/>
                      </a:lnTo>
                      <a:lnTo>
                        <a:pt x="672" y="492"/>
                      </a:lnTo>
                      <a:lnTo>
                        <a:pt x="666" y="524"/>
                      </a:lnTo>
                      <a:lnTo>
                        <a:pt x="670" y="562"/>
                      </a:lnTo>
                      <a:lnTo>
                        <a:pt x="684" y="601"/>
                      </a:lnTo>
                      <a:lnTo>
                        <a:pt x="720" y="616"/>
                      </a:lnTo>
                      <a:lnTo>
                        <a:pt x="775" y="630"/>
                      </a:lnTo>
                      <a:lnTo>
                        <a:pt x="813" y="642"/>
                      </a:lnTo>
                      <a:lnTo>
                        <a:pt x="851" y="671"/>
                      </a:lnTo>
                      <a:lnTo>
                        <a:pt x="875" y="703"/>
                      </a:lnTo>
                      <a:lnTo>
                        <a:pt x="890" y="742"/>
                      </a:lnTo>
                      <a:lnTo>
                        <a:pt x="897" y="787"/>
                      </a:lnTo>
                      <a:lnTo>
                        <a:pt x="888" y="855"/>
                      </a:lnTo>
                      <a:lnTo>
                        <a:pt x="213" y="889"/>
                      </a:lnTo>
                      <a:lnTo>
                        <a:pt x="89" y="887"/>
                      </a:lnTo>
                      <a:lnTo>
                        <a:pt x="65" y="855"/>
                      </a:lnTo>
                      <a:lnTo>
                        <a:pt x="42" y="805"/>
                      </a:lnTo>
                      <a:lnTo>
                        <a:pt x="23" y="749"/>
                      </a:lnTo>
                      <a:lnTo>
                        <a:pt x="12" y="702"/>
                      </a:lnTo>
                      <a:lnTo>
                        <a:pt x="3" y="651"/>
                      </a:lnTo>
                      <a:lnTo>
                        <a:pt x="0" y="604"/>
                      </a:lnTo>
                      <a:lnTo>
                        <a:pt x="9" y="527"/>
                      </a:lnTo>
                      <a:lnTo>
                        <a:pt x="23" y="465"/>
                      </a:lnTo>
                      <a:lnTo>
                        <a:pt x="44" y="397"/>
                      </a:lnTo>
                      <a:lnTo>
                        <a:pt x="68" y="332"/>
                      </a:lnTo>
                      <a:lnTo>
                        <a:pt x="95" y="279"/>
                      </a:lnTo>
                      <a:lnTo>
                        <a:pt x="131" y="220"/>
                      </a:lnTo>
                      <a:lnTo>
                        <a:pt x="176" y="172"/>
                      </a:lnTo>
                      <a:lnTo>
                        <a:pt x="218" y="130"/>
                      </a:lnTo>
                      <a:lnTo>
                        <a:pt x="247" y="109"/>
                      </a:lnTo>
                      <a:lnTo>
                        <a:pt x="179" y="7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rgbClr val="FF6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59" name="Freeform 51"/>
                <p:cNvSpPr>
                  <a:spLocks/>
                </p:cNvSpPr>
                <p:nvPr/>
              </p:nvSpPr>
              <p:spPr bwMode="auto">
                <a:xfrm>
                  <a:off x="1317" y="3059"/>
                  <a:ext cx="251" cy="326"/>
                </a:xfrm>
                <a:custGeom>
                  <a:avLst/>
                  <a:gdLst>
                    <a:gd name="T0" fmla="*/ 0 w 251"/>
                    <a:gd name="T1" fmla="*/ 0 h 326"/>
                    <a:gd name="T2" fmla="*/ 9 w 251"/>
                    <a:gd name="T3" fmla="*/ 61 h 326"/>
                    <a:gd name="T4" fmla="*/ 19 w 251"/>
                    <a:gd name="T5" fmla="*/ 110 h 326"/>
                    <a:gd name="T6" fmla="*/ 39 w 251"/>
                    <a:gd name="T7" fmla="*/ 149 h 326"/>
                    <a:gd name="T8" fmla="*/ 55 w 251"/>
                    <a:gd name="T9" fmla="*/ 171 h 326"/>
                    <a:gd name="T10" fmla="*/ 86 w 251"/>
                    <a:gd name="T11" fmla="*/ 188 h 326"/>
                    <a:gd name="T12" fmla="*/ 142 w 251"/>
                    <a:gd name="T13" fmla="*/ 209 h 326"/>
                    <a:gd name="T14" fmla="*/ 189 w 251"/>
                    <a:gd name="T15" fmla="*/ 228 h 326"/>
                    <a:gd name="T16" fmla="*/ 212 w 251"/>
                    <a:gd name="T17" fmla="*/ 238 h 326"/>
                    <a:gd name="T18" fmla="*/ 233 w 251"/>
                    <a:gd name="T19" fmla="*/ 260 h 326"/>
                    <a:gd name="T20" fmla="*/ 245 w 251"/>
                    <a:gd name="T21" fmla="*/ 290 h 326"/>
                    <a:gd name="T22" fmla="*/ 251 w 251"/>
                    <a:gd name="T23" fmla="*/ 326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1" h="326">
                      <a:moveTo>
                        <a:pt x="0" y="0"/>
                      </a:moveTo>
                      <a:lnTo>
                        <a:pt x="9" y="61"/>
                      </a:lnTo>
                      <a:lnTo>
                        <a:pt x="19" y="110"/>
                      </a:lnTo>
                      <a:lnTo>
                        <a:pt x="39" y="149"/>
                      </a:lnTo>
                      <a:lnTo>
                        <a:pt x="55" y="171"/>
                      </a:lnTo>
                      <a:lnTo>
                        <a:pt x="86" y="188"/>
                      </a:lnTo>
                      <a:lnTo>
                        <a:pt x="142" y="209"/>
                      </a:lnTo>
                      <a:lnTo>
                        <a:pt x="189" y="228"/>
                      </a:lnTo>
                      <a:lnTo>
                        <a:pt x="212" y="238"/>
                      </a:lnTo>
                      <a:lnTo>
                        <a:pt x="233" y="260"/>
                      </a:lnTo>
                      <a:lnTo>
                        <a:pt x="245" y="290"/>
                      </a:lnTo>
                      <a:lnTo>
                        <a:pt x="251" y="32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60" name="Freeform 52"/>
                <p:cNvSpPr>
                  <a:spLocks/>
                </p:cNvSpPr>
                <p:nvPr/>
              </p:nvSpPr>
              <p:spPr bwMode="auto">
                <a:xfrm>
                  <a:off x="960" y="2703"/>
                  <a:ext cx="369" cy="359"/>
                </a:xfrm>
                <a:custGeom>
                  <a:avLst/>
                  <a:gdLst>
                    <a:gd name="T0" fmla="*/ 0 w 369"/>
                    <a:gd name="T1" fmla="*/ 6 h 359"/>
                    <a:gd name="T2" fmla="*/ 12 w 369"/>
                    <a:gd name="T3" fmla="*/ 0 h 359"/>
                    <a:gd name="T4" fmla="*/ 50 w 369"/>
                    <a:gd name="T5" fmla="*/ 28 h 359"/>
                    <a:gd name="T6" fmla="*/ 100 w 369"/>
                    <a:gd name="T7" fmla="*/ 58 h 359"/>
                    <a:gd name="T8" fmla="*/ 141 w 369"/>
                    <a:gd name="T9" fmla="*/ 76 h 359"/>
                    <a:gd name="T10" fmla="*/ 183 w 369"/>
                    <a:gd name="T11" fmla="*/ 99 h 359"/>
                    <a:gd name="T12" fmla="*/ 242 w 369"/>
                    <a:gd name="T13" fmla="*/ 129 h 359"/>
                    <a:gd name="T14" fmla="*/ 278 w 369"/>
                    <a:gd name="T15" fmla="*/ 186 h 359"/>
                    <a:gd name="T16" fmla="*/ 306 w 369"/>
                    <a:gd name="T17" fmla="*/ 286 h 359"/>
                    <a:gd name="T18" fmla="*/ 333 w 369"/>
                    <a:gd name="T19" fmla="*/ 204 h 359"/>
                    <a:gd name="T20" fmla="*/ 354 w 369"/>
                    <a:gd name="T21" fmla="*/ 150 h 359"/>
                    <a:gd name="T22" fmla="*/ 350 w 369"/>
                    <a:gd name="T23" fmla="*/ 117 h 359"/>
                    <a:gd name="T24" fmla="*/ 362 w 369"/>
                    <a:gd name="T25" fmla="*/ 167 h 359"/>
                    <a:gd name="T26" fmla="*/ 369 w 369"/>
                    <a:gd name="T27" fmla="*/ 193 h 359"/>
                    <a:gd name="T28" fmla="*/ 357 w 369"/>
                    <a:gd name="T29" fmla="*/ 216 h 359"/>
                    <a:gd name="T30" fmla="*/ 339 w 369"/>
                    <a:gd name="T31" fmla="*/ 259 h 359"/>
                    <a:gd name="T32" fmla="*/ 318 w 369"/>
                    <a:gd name="T33" fmla="*/ 312 h 359"/>
                    <a:gd name="T34" fmla="*/ 301 w 369"/>
                    <a:gd name="T35" fmla="*/ 359 h 359"/>
                    <a:gd name="T36" fmla="*/ 278 w 369"/>
                    <a:gd name="T37" fmla="*/ 279 h 359"/>
                    <a:gd name="T38" fmla="*/ 257 w 369"/>
                    <a:gd name="T39" fmla="*/ 224 h 359"/>
                    <a:gd name="T40" fmla="*/ 245 w 369"/>
                    <a:gd name="T41" fmla="*/ 171 h 359"/>
                    <a:gd name="T42" fmla="*/ 186 w 369"/>
                    <a:gd name="T43" fmla="*/ 117 h 359"/>
                    <a:gd name="T44" fmla="*/ 83 w 369"/>
                    <a:gd name="T45" fmla="*/ 63 h 359"/>
                    <a:gd name="T46" fmla="*/ 0 w 369"/>
                    <a:gd name="T47" fmla="*/ 6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9" h="359">
                      <a:moveTo>
                        <a:pt x="0" y="6"/>
                      </a:moveTo>
                      <a:lnTo>
                        <a:pt x="12" y="0"/>
                      </a:lnTo>
                      <a:lnTo>
                        <a:pt x="50" y="28"/>
                      </a:lnTo>
                      <a:lnTo>
                        <a:pt x="100" y="58"/>
                      </a:lnTo>
                      <a:lnTo>
                        <a:pt x="141" y="76"/>
                      </a:lnTo>
                      <a:lnTo>
                        <a:pt x="183" y="99"/>
                      </a:lnTo>
                      <a:lnTo>
                        <a:pt x="242" y="129"/>
                      </a:lnTo>
                      <a:lnTo>
                        <a:pt x="278" y="186"/>
                      </a:lnTo>
                      <a:lnTo>
                        <a:pt x="306" y="286"/>
                      </a:lnTo>
                      <a:lnTo>
                        <a:pt x="333" y="204"/>
                      </a:lnTo>
                      <a:lnTo>
                        <a:pt x="354" y="150"/>
                      </a:lnTo>
                      <a:lnTo>
                        <a:pt x="350" y="117"/>
                      </a:lnTo>
                      <a:lnTo>
                        <a:pt x="362" y="167"/>
                      </a:lnTo>
                      <a:lnTo>
                        <a:pt x="369" y="193"/>
                      </a:lnTo>
                      <a:lnTo>
                        <a:pt x="357" y="216"/>
                      </a:lnTo>
                      <a:lnTo>
                        <a:pt x="339" y="259"/>
                      </a:lnTo>
                      <a:lnTo>
                        <a:pt x="318" y="312"/>
                      </a:lnTo>
                      <a:lnTo>
                        <a:pt x="301" y="359"/>
                      </a:lnTo>
                      <a:lnTo>
                        <a:pt x="278" y="279"/>
                      </a:lnTo>
                      <a:lnTo>
                        <a:pt x="257" y="224"/>
                      </a:lnTo>
                      <a:lnTo>
                        <a:pt x="245" y="171"/>
                      </a:lnTo>
                      <a:lnTo>
                        <a:pt x="186" y="117"/>
                      </a:lnTo>
                      <a:lnTo>
                        <a:pt x="83" y="6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61" name="Freeform 53"/>
                <p:cNvSpPr>
                  <a:spLocks/>
                </p:cNvSpPr>
                <p:nvPr/>
              </p:nvSpPr>
              <p:spPr bwMode="auto">
                <a:xfrm>
                  <a:off x="982" y="2892"/>
                  <a:ext cx="155" cy="301"/>
                </a:xfrm>
                <a:custGeom>
                  <a:avLst/>
                  <a:gdLst>
                    <a:gd name="T0" fmla="*/ 81 w 155"/>
                    <a:gd name="T1" fmla="*/ 241 h 301"/>
                    <a:gd name="T2" fmla="*/ 41 w 155"/>
                    <a:gd name="T3" fmla="*/ 203 h 301"/>
                    <a:gd name="T4" fmla="*/ 28 w 155"/>
                    <a:gd name="T5" fmla="*/ 164 h 301"/>
                    <a:gd name="T6" fmla="*/ 23 w 155"/>
                    <a:gd name="T7" fmla="*/ 123 h 301"/>
                    <a:gd name="T8" fmla="*/ 17 w 155"/>
                    <a:gd name="T9" fmla="*/ 67 h 301"/>
                    <a:gd name="T10" fmla="*/ 39 w 155"/>
                    <a:gd name="T11" fmla="*/ 49 h 301"/>
                    <a:gd name="T12" fmla="*/ 49 w 155"/>
                    <a:gd name="T13" fmla="*/ 90 h 301"/>
                    <a:gd name="T14" fmla="*/ 67 w 155"/>
                    <a:gd name="T15" fmla="*/ 110 h 301"/>
                    <a:gd name="T16" fmla="*/ 74 w 155"/>
                    <a:gd name="T17" fmla="*/ 155 h 301"/>
                    <a:gd name="T18" fmla="*/ 86 w 155"/>
                    <a:gd name="T19" fmla="*/ 189 h 301"/>
                    <a:gd name="T20" fmla="*/ 114 w 155"/>
                    <a:gd name="T21" fmla="*/ 218 h 301"/>
                    <a:gd name="T22" fmla="*/ 135 w 155"/>
                    <a:gd name="T23" fmla="*/ 254 h 301"/>
                    <a:gd name="T24" fmla="*/ 155 w 155"/>
                    <a:gd name="T25" fmla="*/ 301 h 301"/>
                    <a:gd name="T26" fmla="*/ 153 w 155"/>
                    <a:gd name="T27" fmla="*/ 261 h 301"/>
                    <a:gd name="T28" fmla="*/ 147 w 155"/>
                    <a:gd name="T29" fmla="*/ 228 h 301"/>
                    <a:gd name="T30" fmla="*/ 120 w 155"/>
                    <a:gd name="T31" fmla="*/ 202 h 301"/>
                    <a:gd name="T32" fmla="*/ 102 w 155"/>
                    <a:gd name="T33" fmla="*/ 167 h 301"/>
                    <a:gd name="T34" fmla="*/ 87 w 155"/>
                    <a:gd name="T35" fmla="*/ 128 h 301"/>
                    <a:gd name="T36" fmla="*/ 76 w 155"/>
                    <a:gd name="T37" fmla="*/ 93 h 301"/>
                    <a:gd name="T38" fmla="*/ 61 w 155"/>
                    <a:gd name="T39" fmla="*/ 67 h 301"/>
                    <a:gd name="T40" fmla="*/ 56 w 155"/>
                    <a:gd name="T41" fmla="*/ 32 h 301"/>
                    <a:gd name="T42" fmla="*/ 47 w 155"/>
                    <a:gd name="T43" fmla="*/ 14 h 301"/>
                    <a:gd name="T44" fmla="*/ 36 w 155"/>
                    <a:gd name="T45" fmla="*/ 0 h 301"/>
                    <a:gd name="T46" fmla="*/ 16 w 155"/>
                    <a:gd name="T47" fmla="*/ 34 h 301"/>
                    <a:gd name="T48" fmla="*/ 0 w 155"/>
                    <a:gd name="T49" fmla="*/ 81 h 301"/>
                    <a:gd name="T50" fmla="*/ 12 w 155"/>
                    <a:gd name="T51" fmla="*/ 90 h 301"/>
                    <a:gd name="T52" fmla="*/ 12 w 155"/>
                    <a:gd name="T53" fmla="*/ 125 h 301"/>
                    <a:gd name="T54" fmla="*/ 19 w 155"/>
                    <a:gd name="T55" fmla="*/ 170 h 301"/>
                    <a:gd name="T56" fmla="*/ 29 w 155"/>
                    <a:gd name="T57" fmla="*/ 202 h 301"/>
                    <a:gd name="T58" fmla="*/ 49 w 155"/>
                    <a:gd name="T59" fmla="*/ 223 h 301"/>
                    <a:gd name="T60" fmla="*/ 81 w 155"/>
                    <a:gd name="T61" fmla="*/ 241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5" h="301">
                      <a:moveTo>
                        <a:pt x="81" y="241"/>
                      </a:moveTo>
                      <a:lnTo>
                        <a:pt x="41" y="203"/>
                      </a:lnTo>
                      <a:lnTo>
                        <a:pt x="28" y="164"/>
                      </a:lnTo>
                      <a:lnTo>
                        <a:pt x="23" y="123"/>
                      </a:lnTo>
                      <a:lnTo>
                        <a:pt x="17" y="67"/>
                      </a:lnTo>
                      <a:lnTo>
                        <a:pt x="39" y="49"/>
                      </a:lnTo>
                      <a:lnTo>
                        <a:pt x="49" y="90"/>
                      </a:lnTo>
                      <a:lnTo>
                        <a:pt x="67" y="110"/>
                      </a:lnTo>
                      <a:lnTo>
                        <a:pt x="74" y="155"/>
                      </a:lnTo>
                      <a:lnTo>
                        <a:pt x="86" y="189"/>
                      </a:lnTo>
                      <a:lnTo>
                        <a:pt x="114" y="218"/>
                      </a:lnTo>
                      <a:lnTo>
                        <a:pt x="135" y="254"/>
                      </a:lnTo>
                      <a:lnTo>
                        <a:pt x="155" y="301"/>
                      </a:lnTo>
                      <a:lnTo>
                        <a:pt x="153" y="261"/>
                      </a:lnTo>
                      <a:lnTo>
                        <a:pt x="147" y="228"/>
                      </a:lnTo>
                      <a:lnTo>
                        <a:pt x="120" y="202"/>
                      </a:lnTo>
                      <a:lnTo>
                        <a:pt x="102" y="167"/>
                      </a:lnTo>
                      <a:lnTo>
                        <a:pt x="87" y="128"/>
                      </a:lnTo>
                      <a:lnTo>
                        <a:pt x="76" y="93"/>
                      </a:lnTo>
                      <a:lnTo>
                        <a:pt x="61" y="67"/>
                      </a:lnTo>
                      <a:lnTo>
                        <a:pt x="56" y="32"/>
                      </a:lnTo>
                      <a:lnTo>
                        <a:pt x="47" y="14"/>
                      </a:lnTo>
                      <a:lnTo>
                        <a:pt x="36" y="0"/>
                      </a:lnTo>
                      <a:lnTo>
                        <a:pt x="16" y="34"/>
                      </a:lnTo>
                      <a:lnTo>
                        <a:pt x="0" y="81"/>
                      </a:lnTo>
                      <a:lnTo>
                        <a:pt x="12" y="90"/>
                      </a:lnTo>
                      <a:lnTo>
                        <a:pt x="12" y="125"/>
                      </a:lnTo>
                      <a:lnTo>
                        <a:pt x="19" y="170"/>
                      </a:lnTo>
                      <a:lnTo>
                        <a:pt x="29" y="202"/>
                      </a:lnTo>
                      <a:lnTo>
                        <a:pt x="49" y="223"/>
                      </a:lnTo>
                      <a:lnTo>
                        <a:pt x="81" y="241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62" name="Freeform 54"/>
                <p:cNvSpPr>
                  <a:spLocks/>
                </p:cNvSpPr>
                <p:nvPr/>
              </p:nvSpPr>
              <p:spPr bwMode="auto">
                <a:xfrm>
                  <a:off x="743" y="3058"/>
                  <a:ext cx="87" cy="205"/>
                </a:xfrm>
                <a:custGeom>
                  <a:avLst/>
                  <a:gdLst>
                    <a:gd name="T0" fmla="*/ 87 w 87"/>
                    <a:gd name="T1" fmla="*/ 205 h 205"/>
                    <a:gd name="T2" fmla="*/ 64 w 87"/>
                    <a:gd name="T3" fmla="*/ 197 h 205"/>
                    <a:gd name="T4" fmla="*/ 42 w 87"/>
                    <a:gd name="T5" fmla="*/ 174 h 205"/>
                    <a:gd name="T6" fmla="*/ 32 w 87"/>
                    <a:gd name="T7" fmla="*/ 158 h 205"/>
                    <a:gd name="T8" fmla="*/ 22 w 87"/>
                    <a:gd name="T9" fmla="*/ 120 h 205"/>
                    <a:gd name="T10" fmla="*/ 16 w 87"/>
                    <a:gd name="T11" fmla="*/ 95 h 205"/>
                    <a:gd name="T12" fmla="*/ 4 w 87"/>
                    <a:gd name="T13" fmla="*/ 69 h 205"/>
                    <a:gd name="T14" fmla="*/ 0 w 87"/>
                    <a:gd name="T15" fmla="*/ 40 h 205"/>
                    <a:gd name="T16" fmla="*/ 8 w 87"/>
                    <a:gd name="T17" fmla="*/ 21 h 205"/>
                    <a:gd name="T18" fmla="*/ 30 w 87"/>
                    <a:gd name="T19" fmla="*/ 0 h 205"/>
                    <a:gd name="T20" fmla="*/ 8 w 87"/>
                    <a:gd name="T21" fmla="*/ 20 h 205"/>
                    <a:gd name="T22" fmla="*/ 2 w 87"/>
                    <a:gd name="T23" fmla="*/ 41 h 205"/>
                    <a:gd name="T24" fmla="*/ 3 w 87"/>
                    <a:gd name="T25" fmla="*/ 68 h 205"/>
                    <a:gd name="T26" fmla="*/ 14 w 87"/>
                    <a:gd name="T27" fmla="*/ 91 h 205"/>
                    <a:gd name="T28" fmla="*/ 25 w 87"/>
                    <a:gd name="T29" fmla="*/ 129 h 205"/>
                    <a:gd name="T30" fmla="*/ 31 w 87"/>
                    <a:gd name="T31" fmla="*/ 151 h 205"/>
                    <a:gd name="T32" fmla="*/ 42 w 87"/>
                    <a:gd name="T33" fmla="*/ 176 h 205"/>
                    <a:gd name="T34" fmla="*/ 66 w 87"/>
                    <a:gd name="T35" fmla="*/ 196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205">
                      <a:moveTo>
                        <a:pt x="87" y="205"/>
                      </a:moveTo>
                      <a:lnTo>
                        <a:pt x="64" y="197"/>
                      </a:lnTo>
                      <a:lnTo>
                        <a:pt x="42" y="174"/>
                      </a:lnTo>
                      <a:lnTo>
                        <a:pt x="32" y="158"/>
                      </a:lnTo>
                      <a:lnTo>
                        <a:pt x="22" y="120"/>
                      </a:lnTo>
                      <a:lnTo>
                        <a:pt x="16" y="95"/>
                      </a:lnTo>
                      <a:lnTo>
                        <a:pt x="4" y="69"/>
                      </a:lnTo>
                      <a:lnTo>
                        <a:pt x="0" y="40"/>
                      </a:lnTo>
                      <a:lnTo>
                        <a:pt x="8" y="21"/>
                      </a:lnTo>
                      <a:lnTo>
                        <a:pt x="30" y="0"/>
                      </a:lnTo>
                      <a:lnTo>
                        <a:pt x="8" y="20"/>
                      </a:lnTo>
                      <a:lnTo>
                        <a:pt x="2" y="41"/>
                      </a:lnTo>
                      <a:lnTo>
                        <a:pt x="3" y="68"/>
                      </a:lnTo>
                      <a:lnTo>
                        <a:pt x="14" y="91"/>
                      </a:lnTo>
                      <a:lnTo>
                        <a:pt x="25" y="129"/>
                      </a:lnTo>
                      <a:lnTo>
                        <a:pt x="31" y="151"/>
                      </a:lnTo>
                      <a:lnTo>
                        <a:pt x="42" y="176"/>
                      </a:lnTo>
                      <a:lnTo>
                        <a:pt x="66" y="19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63" name="Freeform 55"/>
                <p:cNvSpPr>
                  <a:spLocks/>
                </p:cNvSpPr>
                <p:nvPr/>
              </p:nvSpPr>
              <p:spPr bwMode="auto">
                <a:xfrm>
                  <a:off x="751" y="3058"/>
                  <a:ext cx="85" cy="205"/>
                </a:xfrm>
                <a:custGeom>
                  <a:avLst/>
                  <a:gdLst>
                    <a:gd name="T0" fmla="*/ 85 w 85"/>
                    <a:gd name="T1" fmla="*/ 205 h 205"/>
                    <a:gd name="T2" fmla="*/ 53 w 85"/>
                    <a:gd name="T3" fmla="*/ 178 h 205"/>
                    <a:gd name="T4" fmla="*/ 39 w 85"/>
                    <a:gd name="T5" fmla="*/ 155 h 205"/>
                    <a:gd name="T6" fmla="*/ 33 w 85"/>
                    <a:gd name="T7" fmla="*/ 133 h 205"/>
                    <a:gd name="T8" fmla="*/ 20 w 85"/>
                    <a:gd name="T9" fmla="*/ 93 h 205"/>
                    <a:gd name="T10" fmla="*/ 12 w 85"/>
                    <a:gd name="T11" fmla="*/ 67 h 205"/>
                    <a:gd name="T12" fmla="*/ 7 w 85"/>
                    <a:gd name="T13" fmla="*/ 47 h 205"/>
                    <a:gd name="T14" fmla="*/ 14 w 85"/>
                    <a:gd name="T15" fmla="*/ 24 h 205"/>
                    <a:gd name="T16" fmla="*/ 28 w 85"/>
                    <a:gd name="T17" fmla="*/ 0 h 205"/>
                    <a:gd name="T18" fmla="*/ 6 w 85"/>
                    <a:gd name="T19" fmla="*/ 20 h 205"/>
                    <a:gd name="T20" fmla="*/ 0 w 85"/>
                    <a:gd name="T21" fmla="*/ 41 h 205"/>
                    <a:gd name="T22" fmla="*/ 1 w 85"/>
                    <a:gd name="T23" fmla="*/ 68 h 205"/>
                    <a:gd name="T24" fmla="*/ 12 w 85"/>
                    <a:gd name="T25" fmla="*/ 91 h 205"/>
                    <a:gd name="T26" fmla="*/ 23 w 85"/>
                    <a:gd name="T27" fmla="*/ 129 h 205"/>
                    <a:gd name="T28" fmla="*/ 29 w 85"/>
                    <a:gd name="T29" fmla="*/ 151 h 205"/>
                    <a:gd name="T30" fmla="*/ 40 w 85"/>
                    <a:gd name="T31" fmla="*/ 176 h 205"/>
                    <a:gd name="T32" fmla="*/ 64 w 85"/>
                    <a:gd name="T33" fmla="*/ 196 h 205"/>
                    <a:gd name="T34" fmla="*/ 85 w 85"/>
                    <a:gd name="T3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5" h="205">
                      <a:moveTo>
                        <a:pt x="85" y="205"/>
                      </a:moveTo>
                      <a:lnTo>
                        <a:pt x="53" y="178"/>
                      </a:lnTo>
                      <a:lnTo>
                        <a:pt x="39" y="155"/>
                      </a:lnTo>
                      <a:lnTo>
                        <a:pt x="33" y="133"/>
                      </a:lnTo>
                      <a:lnTo>
                        <a:pt x="20" y="93"/>
                      </a:lnTo>
                      <a:lnTo>
                        <a:pt x="12" y="67"/>
                      </a:lnTo>
                      <a:lnTo>
                        <a:pt x="7" y="47"/>
                      </a:lnTo>
                      <a:lnTo>
                        <a:pt x="14" y="24"/>
                      </a:lnTo>
                      <a:lnTo>
                        <a:pt x="28" y="0"/>
                      </a:lnTo>
                      <a:lnTo>
                        <a:pt x="6" y="20"/>
                      </a:lnTo>
                      <a:lnTo>
                        <a:pt x="0" y="41"/>
                      </a:lnTo>
                      <a:lnTo>
                        <a:pt x="1" y="68"/>
                      </a:lnTo>
                      <a:lnTo>
                        <a:pt x="12" y="91"/>
                      </a:lnTo>
                      <a:lnTo>
                        <a:pt x="23" y="129"/>
                      </a:lnTo>
                      <a:lnTo>
                        <a:pt x="29" y="151"/>
                      </a:lnTo>
                      <a:lnTo>
                        <a:pt x="40" y="176"/>
                      </a:lnTo>
                      <a:lnTo>
                        <a:pt x="64" y="196"/>
                      </a:lnTo>
                      <a:lnTo>
                        <a:pt x="85" y="205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36664" name="Group 56"/>
                <p:cNvGrpSpPr>
                  <a:grpSpLocks/>
                </p:cNvGrpSpPr>
                <p:nvPr/>
              </p:nvGrpSpPr>
              <p:grpSpPr bwMode="auto">
                <a:xfrm>
                  <a:off x="895" y="3231"/>
                  <a:ext cx="936" cy="338"/>
                  <a:chOff x="895" y="3231"/>
                  <a:chExt cx="936" cy="338"/>
                </a:xfrm>
              </p:grpSpPr>
              <p:sp>
                <p:nvSpPr>
                  <p:cNvPr id="836665" name="Freeform 57"/>
                  <p:cNvSpPr>
                    <a:spLocks/>
                  </p:cNvSpPr>
                  <p:nvPr/>
                </p:nvSpPr>
                <p:spPr bwMode="auto">
                  <a:xfrm>
                    <a:off x="895" y="3231"/>
                    <a:ext cx="931" cy="338"/>
                  </a:xfrm>
                  <a:custGeom>
                    <a:avLst/>
                    <a:gdLst>
                      <a:gd name="T0" fmla="*/ 224 w 931"/>
                      <a:gd name="T1" fmla="*/ 0 h 338"/>
                      <a:gd name="T2" fmla="*/ 239 w 931"/>
                      <a:gd name="T3" fmla="*/ 36 h 338"/>
                      <a:gd name="T4" fmla="*/ 274 w 931"/>
                      <a:gd name="T5" fmla="*/ 82 h 338"/>
                      <a:gd name="T6" fmla="*/ 333 w 931"/>
                      <a:gd name="T7" fmla="*/ 115 h 338"/>
                      <a:gd name="T8" fmla="*/ 415 w 931"/>
                      <a:gd name="T9" fmla="*/ 138 h 338"/>
                      <a:gd name="T10" fmla="*/ 510 w 931"/>
                      <a:gd name="T11" fmla="*/ 159 h 338"/>
                      <a:gd name="T12" fmla="*/ 587 w 931"/>
                      <a:gd name="T13" fmla="*/ 162 h 338"/>
                      <a:gd name="T14" fmla="*/ 666 w 931"/>
                      <a:gd name="T15" fmla="*/ 159 h 338"/>
                      <a:gd name="T16" fmla="*/ 681 w 931"/>
                      <a:gd name="T17" fmla="*/ 150 h 338"/>
                      <a:gd name="T18" fmla="*/ 703 w 931"/>
                      <a:gd name="T19" fmla="*/ 124 h 338"/>
                      <a:gd name="T20" fmla="*/ 722 w 931"/>
                      <a:gd name="T21" fmla="*/ 104 h 338"/>
                      <a:gd name="T22" fmla="*/ 748 w 931"/>
                      <a:gd name="T23" fmla="*/ 87 h 338"/>
                      <a:gd name="T24" fmla="*/ 756 w 931"/>
                      <a:gd name="T25" fmla="*/ 67 h 338"/>
                      <a:gd name="T26" fmla="*/ 769 w 931"/>
                      <a:gd name="T27" fmla="*/ 50 h 338"/>
                      <a:gd name="T28" fmla="*/ 787 w 931"/>
                      <a:gd name="T29" fmla="*/ 41 h 338"/>
                      <a:gd name="T30" fmla="*/ 809 w 931"/>
                      <a:gd name="T31" fmla="*/ 33 h 338"/>
                      <a:gd name="T32" fmla="*/ 842 w 931"/>
                      <a:gd name="T33" fmla="*/ 30 h 338"/>
                      <a:gd name="T34" fmla="*/ 876 w 931"/>
                      <a:gd name="T35" fmla="*/ 38 h 338"/>
                      <a:gd name="T36" fmla="*/ 906 w 931"/>
                      <a:gd name="T37" fmla="*/ 52 h 338"/>
                      <a:gd name="T38" fmla="*/ 922 w 931"/>
                      <a:gd name="T39" fmla="*/ 70 h 338"/>
                      <a:gd name="T40" fmla="*/ 929 w 931"/>
                      <a:gd name="T41" fmla="*/ 94 h 338"/>
                      <a:gd name="T42" fmla="*/ 917 w 931"/>
                      <a:gd name="T43" fmla="*/ 142 h 338"/>
                      <a:gd name="T44" fmla="*/ 928 w 931"/>
                      <a:gd name="T45" fmla="*/ 160 h 338"/>
                      <a:gd name="T46" fmla="*/ 931 w 931"/>
                      <a:gd name="T47" fmla="*/ 182 h 338"/>
                      <a:gd name="T48" fmla="*/ 924 w 931"/>
                      <a:gd name="T49" fmla="*/ 199 h 338"/>
                      <a:gd name="T50" fmla="*/ 907 w 931"/>
                      <a:gd name="T51" fmla="*/ 218 h 338"/>
                      <a:gd name="T52" fmla="*/ 896 w 931"/>
                      <a:gd name="T53" fmla="*/ 232 h 338"/>
                      <a:gd name="T54" fmla="*/ 905 w 931"/>
                      <a:gd name="T55" fmla="*/ 251 h 338"/>
                      <a:gd name="T56" fmla="*/ 902 w 931"/>
                      <a:gd name="T57" fmla="*/ 272 h 338"/>
                      <a:gd name="T58" fmla="*/ 892 w 931"/>
                      <a:gd name="T59" fmla="*/ 287 h 338"/>
                      <a:gd name="T60" fmla="*/ 883 w 931"/>
                      <a:gd name="T61" fmla="*/ 301 h 338"/>
                      <a:gd name="T62" fmla="*/ 877 w 931"/>
                      <a:gd name="T63" fmla="*/ 325 h 338"/>
                      <a:gd name="T64" fmla="*/ 867 w 931"/>
                      <a:gd name="T65" fmla="*/ 335 h 338"/>
                      <a:gd name="T66" fmla="*/ 840 w 931"/>
                      <a:gd name="T67" fmla="*/ 338 h 338"/>
                      <a:gd name="T68" fmla="*/ 800 w 931"/>
                      <a:gd name="T69" fmla="*/ 337 h 338"/>
                      <a:gd name="T70" fmla="*/ 764 w 931"/>
                      <a:gd name="T71" fmla="*/ 329 h 338"/>
                      <a:gd name="T72" fmla="*/ 722 w 931"/>
                      <a:gd name="T73" fmla="*/ 317 h 338"/>
                      <a:gd name="T74" fmla="*/ 694 w 931"/>
                      <a:gd name="T75" fmla="*/ 303 h 338"/>
                      <a:gd name="T76" fmla="*/ 675 w 931"/>
                      <a:gd name="T77" fmla="*/ 291 h 338"/>
                      <a:gd name="T78" fmla="*/ 607 w 931"/>
                      <a:gd name="T79" fmla="*/ 300 h 338"/>
                      <a:gd name="T80" fmla="*/ 516 w 931"/>
                      <a:gd name="T81" fmla="*/ 312 h 338"/>
                      <a:gd name="T82" fmla="*/ 448 w 931"/>
                      <a:gd name="T83" fmla="*/ 317 h 338"/>
                      <a:gd name="T84" fmla="*/ 379 w 931"/>
                      <a:gd name="T85" fmla="*/ 317 h 338"/>
                      <a:gd name="T86" fmla="*/ 289 w 931"/>
                      <a:gd name="T87" fmla="*/ 315 h 338"/>
                      <a:gd name="T88" fmla="*/ 235 w 931"/>
                      <a:gd name="T89" fmla="*/ 306 h 338"/>
                      <a:gd name="T90" fmla="*/ 141 w 931"/>
                      <a:gd name="T91" fmla="*/ 270 h 338"/>
                      <a:gd name="T92" fmla="*/ 82 w 931"/>
                      <a:gd name="T93" fmla="*/ 238 h 338"/>
                      <a:gd name="T94" fmla="*/ 47 w 931"/>
                      <a:gd name="T95" fmla="*/ 189 h 338"/>
                      <a:gd name="T96" fmla="*/ 23 w 931"/>
                      <a:gd name="T97" fmla="*/ 169 h 338"/>
                      <a:gd name="T98" fmla="*/ 0 w 931"/>
                      <a:gd name="T99" fmla="*/ 119 h 338"/>
                      <a:gd name="T100" fmla="*/ 42 w 931"/>
                      <a:gd name="T101" fmla="*/ 90 h 338"/>
                      <a:gd name="T102" fmla="*/ 99 w 931"/>
                      <a:gd name="T103" fmla="*/ 80 h 338"/>
                      <a:gd name="T104" fmla="*/ 163 w 931"/>
                      <a:gd name="T105" fmla="*/ 24 h 338"/>
                      <a:gd name="T106" fmla="*/ 200 w 931"/>
                      <a:gd name="T107" fmla="*/ 14 h 338"/>
                      <a:gd name="T108" fmla="*/ 224 w 931"/>
                      <a:gd name="T109" fmla="*/ 0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31" h="338">
                        <a:moveTo>
                          <a:pt x="224" y="0"/>
                        </a:moveTo>
                        <a:lnTo>
                          <a:pt x="239" y="36"/>
                        </a:lnTo>
                        <a:lnTo>
                          <a:pt x="274" y="82"/>
                        </a:lnTo>
                        <a:lnTo>
                          <a:pt x="333" y="115"/>
                        </a:lnTo>
                        <a:lnTo>
                          <a:pt x="415" y="138"/>
                        </a:lnTo>
                        <a:lnTo>
                          <a:pt x="510" y="159"/>
                        </a:lnTo>
                        <a:lnTo>
                          <a:pt x="587" y="162"/>
                        </a:lnTo>
                        <a:lnTo>
                          <a:pt x="666" y="159"/>
                        </a:lnTo>
                        <a:lnTo>
                          <a:pt x="681" y="150"/>
                        </a:lnTo>
                        <a:lnTo>
                          <a:pt x="703" y="124"/>
                        </a:lnTo>
                        <a:lnTo>
                          <a:pt x="722" y="104"/>
                        </a:lnTo>
                        <a:lnTo>
                          <a:pt x="748" y="87"/>
                        </a:lnTo>
                        <a:lnTo>
                          <a:pt x="756" y="67"/>
                        </a:lnTo>
                        <a:lnTo>
                          <a:pt x="769" y="50"/>
                        </a:lnTo>
                        <a:lnTo>
                          <a:pt x="787" y="41"/>
                        </a:lnTo>
                        <a:lnTo>
                          <a:pt x="809" y="33"/>
                        </a:lnTo>
                        <a:lnTo>
                          <a:pt x="842" y="30"/>
                        </a:lnTo>
                        <a:lnTo>
                          <a:pt x="876" y="38"/>
                        </a:lnTo>
                        <a:lnTo>
                          <a:pt x="906" y="52"/>
                        </a:lnTo>
                        <a:lnTo>
                          <a:pt x="922" y="70"/>
                        </a:lnTo>
                        <a:lnTo>
                          <a:pt x="929" y="94"/>
                        </a:lnTo>
                        <a:lnTo>
                          <a:pt x="917" y="142"/>
                        </a:lnTo>
                        <a:lnTo>
                          <a:pt x="928" y="160"/>
                        </a:lnTo>
                        <a:lnTo>
                          <a:pt x="931" y="182"/>
                        </a:lnTo>
                        <a:lnTo>
                          <a:pt x="924" y="199"/>
                        </a:lnTo>
                        <a:lnTo>
                          <a:pt x="907" y="218"/>
                        </a:lnTo>
                        <a:lnTo>
                          <a:pt x="896" y="232"/>
                        </a:lnTo>
                        <a:lnTo>
                          <a:pt x="905" y="251"/>
                        </a:lnTo>
                        <a:lnTo>
                          <a:pt x="902" y="272"/>
                        </a:lnTo>
                        <a:lnTo>
                          <a:pt x="892" y="287"/>
                        </a:lnTo>
                        <a:lnTo>
                          <a:pt x="883" y="301"/>
                        </a:lnTo>
                        <a:lnTo>
                          <a:pt x="877" y="325"/>
                        </a:lnTo>
                        <a:lnTo>
                          <a:pt x="867" y="335"/>
                        </a:lnTo>
                        <a:lnTo>
                          <a:pt x="840" y="338"/>
                        </a:lnTo>
                        <a:lnTo>
                          <a:pt x="800" y="337"/>
                        </a:lnTo>
                        <a:lnTo>
                          <a:pt x="764" y="329"/>
                        </a:lnTo>
                        <a:lnTo>
                          <a:pt x="722" y="317"/>
                        </a:lnTo>
                        <a:lnTo>
                          <a:pt x="694" y="303"/>
                        </a:lnTo>
                        <a:lnTo>
                          <a:pt x="675" y="291"/>
                        </a:lnTo>
                        <a:lnTo>
                          <a:pt x="607" y="300"/>
                        </a:lnTo>
                        <a:lnTo>
                          <a:pt x="516" y="312"/>
                        </a:lnTo>
                        <a:lnTo>
                          <a:pt x="448" y="317"/>
                        </a:lnTo>
                        <a:lnTo>
                          <a:pt x="379" y="317"/>
                        </a:lnTo>
                        <a:lnTo>
                          <a:pt x="289" y="315"/>
                        </a:lnTo>
                        <a:lnTo>
                          <a:pt x="235" y="306"/>
                        </a:lnTo>
                        <a:lnTo>
                          <a:pt x="141" y="270"/>
                        </a:lnTo>
                        <a:lnTo>
                          <a:pt x="82" y="238"/>
                        </a:lnTo>
                        <a:lnTo>
                          <a:pt x="47" y="189"/>
                        </a:lnTo>
                        <a:lnTo>
                          <a:pt x="23" y="169"/>
                        </a:lnTo>
                        <a:lnTo>
                          <a:pt x="0" y="119"/>
                        </a:lnTo>
                        <a:lnTo>
                          <a:pt x="42" y="90"/>
                        </a:lnTo>
                        <a:lnTo>
                          <a:pt x="99" y="80"/>
                        </a:lnTo>
                        <a:lnTo>
                          <a:pt x="163" y="24"/>
                        </a:lnTo>
                        <a:lnTo>
                          <a:pt x="200" y="1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66" name="Freeform 58"/>
                  <p:cNvSpPr>
                    <a:spLocks/>
                  </p:cNvSpPr>
                  <p:nvPr/>
                </p:nvSpPr>
                <p:spPr bwMode="auto">
                  <a:xfrm>
                    <a:off x="1695" y="3296"/>
                    <a:ext cx="21" cy="78"/>
                  </a:xfrm>
                  <a:custGeom>
                    <a:avLst/>
                    <a:gdLst>
                      <a:gd name="T0" fmla="*/ 21 w 21"/>
                      <a:gd name="T1" fmla="*/ 0 h 78"/>
                      <a:gd name="T2" fmla="*/ 11 w 21"/>
                      <a:gd name="T3" fmla="*/ 3 h 78"/>
                      <a:gd name="T4" fmla="*/ 4 w 21"/>
                      <a:gd name="T5" fmla="*/ 14 h 78"/>
                      <a:gd name="T6" fmla="*/ 0 w 21"/>
                      <a:gd name="T7" fmla="*/ 25 h 78"/>
                      <a:gd name="T8" fmla="*/ 0 w 21"/>
                      <a:gd name="T9" fmla="*/ 35 h 78"/>
                      <a:gd name="T10" fmla="*/ 5 w 21"/>
                      <a:gd name="T11" fmla="*/ 57 h 78"/>
                      <a:gd name="T12" fmla="*/ 4 w 21"/>
                      <a:gd name="T13" fmla="*/ 7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78">
                        <a:moveTo>
                          <a:pt x="21" y="0"/>
                        </a:moveTo>
                        <a:lnTo>
                          <a:pt x="11" y="3"/>
                        </a:lnTo>
                        <a:lnTo>
                          <a:pt x="4" y="14"/>
                        </a:lnTo>
                        <a:lnTo>
                          <a:pt x="0" y="25"/>
                        </a:lnTo>
                        <a:lnTo>
                          <a:pt x="0" y="35"/>
                        </a:lnTo>
                        <a:lnTo>
                          <a:pt x="5" y="57"/>
                        </a:lnTo>
                        <a:lnTo>
                          <a:pt x="4" y="78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67" name="Freeform 59"/>
                  <p:cNvSpPr>
                    <a:spLocks/>
                  </p:cNvSpPr>
                  <p:nvPr/>
                </p:nvSpPr>
                <p:spPr bwMode="auto">
                  <a:xfrm>
                    <a:off x="1793" y="3396"/>
                    <a:ext cx="38" cy="11"/>
                  </a:xfrm>
                  <a:custGeom>
                    <a:avLst/>
                    <a:gdLst>
                      <a:gd name="T0" fmla="*/ 38 w 38"/>
                      <a:gd name="T1" fmla="*/ 5 h 11"/>
                      <a:gd name="T2" fmla="*/ 25 w 38"/>
                      <a:gd name="T3" fmla="*/ 11 h 11"/>
                      <a:gd name="T4" fmla="*/ 9 w 38"/>
                      <a:gd name="T5" fmla="*/ 8 h 11"/>
                      <a:gd name="T6" fmla="*/ 0 w 38"/>
                      <a:gd name="T7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11">
                        <a:moveTo>
                          <a:pt x="38" y="5"/>
                        </a:moveTo>
                        <a:lnTo>
                          <a:pt x="25" y="11"/>
                        </a:lnTo>
                        <a:lnTo>
                          <a:pt x="9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68" name="Freeform 60"/>
                  <p:cNvSpPr>
                    <a:spLocks/>
                  </p:cNvSpPr>
                  <p:nvPr/>
                </p:nvSpPr>
                <p:spPr bwMode="auto">
                  <a:xfrm>
                    <a:off x="1773" y="3485"/>
                    <a:ext cx="42" cy="13"/>
                  </a:xfrm>
                  <a:custGeom>
                    <a:avLst/>
                    <a:gdLst>
                      <a:gd name="T0" fmla="*/ 42 w 42"/>
                      <a:gd name="T1" fmla="*/ 0 h 13"/>
                      <a:gd name="T2" fmla="*/ 37 w 42"/>
                      <a:gd name="T3" fmla="*/ 10 h 13"/>
                      <a:gd name="T4" fmla="*/ 24 w 42"/>
                      <a:gd name="T5" fmla="*/ 13 h 13"/>
                      <a:gd name="T6" fmla="*/ 12 w 42"/>
                      <a:gd name="T7" fmla="*/ 9 h 13"/>
                      <a:gd name="T8" fmla="*/ 0 w 42"/>
                      <a:gd name="T9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13">
                        <a:moveTo>
                          <a:pt x="42" y="0"/>
                        </a:moveTo>
                        <a:lnTo>
                          <a:pt x="37" y="10"/>
                        </a:lnTo>
                        <a:lnTo>
                          <a:pt x="24" y="13"/>
                        </a:lnTo>
                        <a:lnTo>
                          <a:pt x="12" y="9"/>
                        </a:lnTo>
                        <a:lnTo>
                          <a:pt x="0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69" name="Freeform 61"/>
                  <p:cNvSpPr>
                    <a:spLocks/>
                  </p:cNvSpPr>
                  <p:nvPr/>
                </p:nvSpPr>
                <p:spPr bwMode="auto">
                  <a:xfrm>
                    <a:off x="1529" y="3421"/>
                    <a:ext cx="53" cy="101"/>
                  </a:xfrm>
                  <a:custGeom>
                    <a:avLst/>
                    <a:gdLst>
                      <a:gd name="T0" fmla="*/ 0 w 53"/>
                      <a:gd name="T1" fmla="*/ 0 h 101"/>
                      <a:gd name="T2" fmla="*/ 17 w 53"/>
                      <a:gd name="T3" fmla="*/ 14 h 101"/>
                      <a:gd name="T4" fmla="*/ 36 w 53"/>
                      <a:gd name="T5" fmla="*/ 36 h 101"/>
                      <a:gd name="T6" fmla="*/ 45 w 53"/>
                      <a:gd name="T7" fmla="*/ 62 h 101"/>
                      <a:gd name="T8" fmla="*/ 53 w 53"/>
                      <a:gd name="T9" fmla="*/ 78 h 101"/>
                      <a:gd name="T10" fmla="*/ 45 w 53"/>
                      <a:gd name="T11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3" h="101">
                        <a:moveTo>
                          <a:pt x="0" y="0"/>
                        </a:moveTo>
                        <a:lnTo>
                          <a:pt x="17" y="14"/>
                        </a:lnTo>
                        <a:lnTo>
                          <a:pt x="36" y="36"/>
                        </a:lnTo>
                        <a:lnTo>
                          <a:pt x="45" y="62"/>
                        </a:lnTo>
                        <a:lnTo>
                          <a:pt x="53" y="78"/>
                        </a:lnTo>
                        <a:lnTo>
                          <a:pt x="45" y="10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70" name="Freeform 62"/>
                  <p:cNvSpPr>
                    <a:spLocks/>
                  </p:cNvSpPr>
                  <p:nvPr/>
                </p:nvSpPr>
                <p:spPr bwMode="auto">
                  <a:xfrm>
                    <a:off x="1700" y="3360"/>
                    <a:ext cx="54" cy="27"/>
                  </a:xfrm>
                  <a:custGeom>
                    <a:avLst/>
                    <a:gdLst>
                      <a:gd name="T0" fmla="*/ 0 w 54"/>
                      <a:gd name="T1" fmla="*/ 27 h 27"/>
                      <a:gd name="T2" fmla="*/ 10 w 54"/>
                      <a:gd name="T3" fmla="*/ 14 h 27"/>
                      <a:gd name="T4" fmla="*/ 22 w 54"/>
                      <a:gd name="T5" fmla="*/ 5 h 27"/>
                      <a:gd name="T6" fmla="*/ 35 w 54"/>
                      <a:gd name="T7" fmla="*/ 0 h 27"/>
                      <a:gd name="T8" fmla="*/ 54 w 54"/>
                      <a:gd name="T9" fmla="*/ 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27">
                        <a:moveTo>
                          <a:pt x="0" y="27"/>
                        </a:moveTo>
                        <a:lnTo>
                          <a:pt x="10" y="14"/>
                        </a:lnTo>
                        <a:lnTo>
                          <a:pt x="22" y="5"/>
                        </a:lnTo>
                        <a:lnTo>
                          <a:pt x="35" y="0"/>
                        </a:lnTo>
                        <a:lnTo>
                          <a:pt x="54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71" name="Freeform 63"/>
                  <p:cNvSpPr>
                    <a:spLocks/>
                  </p:cNvSpPr>
                  <p:nvPr/>
                </p:nvSpPr>
                <p:spPr bwMode="auto">
                  <a:xfrm>
                    <a:off x="1742" y="3331"/>
                    <a:ext cx="35" cy="29"/>
                  </a:xfrm>
                  <a:custGeom>
                    <a:avLst/>
                    <a:gdLst>
                      <a:gd name="T0" fmla="*/ 35 w 35"/>
                      <a:gd name="T1" fmla="*/ 0 h 29"/>
                      <a:gd name="T2" fmla="*/ 24 w 35"/>
                      <a:gd name="T3" fmla="*/ 0 h 29"/>
                      <a:gd name="T4" fmla="*/ 15 w 35"/>
                      <a:gd name="T5" fmla="*/ 5 h 29"/>
                      <a:gd name="T6" fmla="*/ 8 w 35"/>
                      <a:gd name="T7" fmla="*/ 10 h 29"/>
                      <a:gd name="T8" fmla="*/ 2 w 35"/>
                      <a:gd name="T9" fmla="*/ 19 h 29"/>
                      <a:gd name="T10" fmla="*/ 0 w 35"/>
                      <a:gd name="T1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29">
                        <a:moveTo>
                          <a:pt x="35" y="0"/>
                        </a:moveTo>
                        <a:lnTo>
                          <a:pt x="24" y="0"/>
                        </a:lnTo>
                        <a:lnTo>
                          <a:pt x="15" y="5"/>
                        </a:lnTo>
                        <a:lnTo>
                          <a:pt x="8" y="10"/>
                        </a:lnTo>
                        <a:lnTo>
                          <a:pt x="2" y="19"/>
                        </a:lnTo>
                        <a:lnTo>
                          <a:pt x="0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72" name="Freeform 64"/>
                  <p:cNvSpPr>
                    <a:spLocks/>
                  </p:cNvSpPr>
                  <p:nvPr/>
                </p:nvSpPr>
                <p:spPr bwMode="auto">
                  <a:xfrm>
                    <a:off x="1737" y="3291"/>
                    <a:ext cx="14" cy="41"/>
                  </a:xfrm>
                  <a:custGeom>
                    <a:avLst/>
                    <a:gdLst>
                      <a:gd name="T0" fmla="*/ 14 w 14"/>
                      <a:gd name="T1" fmla="*/ 0 h 41"/>
                      <a:gd name="T2" fmla="*/ 8 w 14"/>
                      <a:gd name="T3" fmla="*/ 5 h 41"/>
                      <a:gd name="T4" fmla="*/ 3 w 14"/>
                      <a:gd name="T5" fmla="*/ 17 h 41"/>
                      <a:gd name="T6" fmla="*/ 0 w 14"/>
                      <a:gd name="T7" fmla="*/ 29 h 41"/>
                      <a:gd name="T8" fmla="*/ 0 w 14"/>
                      <a:gd name="T9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41">
                        <a:moveTo>
                          <a:pt x="14" y="0"/>
                        </a:moveTo>
                        <a:lnTo>
                          <a:pt x="8" y="5"/>
                        </a:lnTo>
                        <a:lnTo>
                          <a:pt x="3" y="17"/>
                        </a:lnTo>
                        <a:lnTo>
                          <a:pt x="0" y="29"/>
                        </a:lnTo>
                        <a:lnTo>
                          <a:pt x="0" y="4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673" name="Freeform 65"/>
                  <p:cNvSpPr>
                    <a:spLocks/>
                  </p:cNvSpPr>
                  <p:nvPr/>
                </p:nvSpPr>
                <p:spPr bwMode="auto">
                  <a:xfrm>
                    <a:off x="1713" y="3309"/>
                    <a:ext cx="24" cy="23"/>
                  </a:xfrm>
                  <a:custGeom>
                    <a:avLst/>
                    <a:gdLst>
                      <a:gd name="T0" fmla="*/ 0 w 24"/>
                      <a:gd name="T1" fmla="*/ 0 h 23"/>
                      <a:gd name="T2" fmla="*/ 11 w 24"/>
                      <a:gd name="T3" fmla="*/ 5 h 23"/>
                      <a:gd name="T4" fmla="*/ 18 w 24"/>
                      <a:gd name="T5" fmla="*/ 13 h 23"/>
                      <a:gd name="T6" fmla="*/ 24 w 24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23">
                        <a:moveTo>
                          <a:pt x="0" y="0"/>
                        </a:moveTo>
                        <a:lnTo>
                          <a:pt x="11" y="5"/>
                        </a:lnTo>
                        <a:lnTo>
                          <a:pt x="18" y="13"/>
                        </a:lnTo>
                        <a:lnTo>
                          <a:pt x="24" y="23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6674" name="Freeform 66"/>
                <p:cNvSpPr>
                  <a:spLocks/>
                </p:cNvSpPr>
                <p:nvPr/>
              </p:nvSpPr>
              <p:spPr bwMode="auto">
                <a:xfrm>
                  <a:off x="826" y="3134"/>
                  <a:ext cx="307" cy="247"/>
                </a:xfrm>
                <a:custGeom>
                  <a:avLst/>
                  <a:gdLst>
                    <a:gd name="T0" fmla="*/ 0 w 307"/>
                    <a:gd name="T1" fmla="*/ 129 h 247"/>
                    <a:gd name="T2" fmla="*/ 3 w 307"/>
                    <a:gd name="T3" fmla="*/ 157 h 247"/>
                    <a:gd name="T4" fmla="*/ 17 w 307"/>
                    <a:gd name="T5" fmla="*/ 176 h 247"/>
                    <a:gd name="T6" fmla="*/ 18 w 307"/>
                    <a:gd name="T7" fmla="*/ 180 h 247"/>
                    <a:gd name="T8" fmla="*/ 35 w 307"/>
                    <a:gd name="T9" fmla="*/ 205 h 247"/>
                    <a:gd name="T10" fmla="*/ 33 w 307"/>
                    <a:gd name="T11" fmla="*/ 209 h 247"/>
                    <a:gd name="T12" fmla="*/ 51 w 307"/>
                    <a:gd name="T13" fmla="*/ 229 h 247"/>
                    <a:gd name="T14" fmla="*/ 78 w 307"/>
                    <a:gd name="T15" fmla="*/ 247 h 247"/>
                    <a:gd name="T16" fmla="*/ 92 w 307"/>
                    <a:gd name="T17" fmla="*/ 229 h 247"/>
                    <a:gd name="T18" fmla="*/ 111 w 307"/>
                    <a:gd name="T19" fmla="*/ 213 h 247"/>
                    <a:gd name="T20" fmla="*/ 130 w 307"/>
                    <a:gd name="T21" fmla="*/ 199 h 247"/>
                    <a:gd name="T22" fmla="*/ 151 w 307"/>
                    <a:gd name="T23" fmla="*/ 197 h 247"/>
                    <a:gd name="T24" fmla="*/ 181 w 307"/>
                    <a:gd name="T25" fmla="*/ 196 h 247"/>
                    <a:gd name="T26" fmla="*/ 197 w 307"/>
                    <a:gd name="T27" fmla="*/ 175 h 247"/>
                    <a:gd name="T28" fmla="*/ 212 w 307"/>
                    <a:gd name="T29" fmla="*/ 157 h 247"/>
                    <a:gd name="T30" fmla="*/ 231 w 307"/>
                    <a:gd name="T31" fmla="*/ 146 h 247"/>
                    <a:gd name="T32" fmla="*/ 251 w 307"/>
                    <a:gd name="T33" fmla="*/ 138 h 247"/>
                    <a:gd name="T34" fmla="*/ 282 w 307"/>
                    <a:gd name="T35" fmla="*/ 132 h 247"/>
                    <a:gd name="T36" fmla="*/ 302 w 307"/>
                    <a:gd name="T37" fmla="*/ 120 h 247"/>
                    <a:gd name="T38" fmla="*/ 307 w 307"/>
                    <a:gd name="T39" fmla="*/ 108 h 247"/>
                    <a:gd name="T40" fmla="*/ 301 w 307"/>
                    <a:gd name="T41" fmla="*/ 78 h 247"/>
                    <a:gd name="T42" fmla="*/ 298 w 307"/>
                    <a:gd name="T43" fmla="*/ 79 h 247"/>
                    <a:gd name="T44" fmla="*/ 284 w 307"/>
                    <a:gd name="T45" fmla="*/ 53 h 247"/>
                    <a:gd name="T46" fmla="*/ 278 w 307"/>
                    <a:gd name="T47" fmla="*/ 40 h 247"/>
                    <a:gd name="T48" fmla="*/ 278 w 307"/>
                    <a:gd name="T49" fmla="*/ 38 h 247"/>
                    <a:gd name="T50" fmla="*/ 266 w 307"/>
                    <a:gd name="T51" fmla="*/ 21 h 247"/>
                    <a:gd name="T52" fmla="*/ 243 w 307"/>
                    <a:gd name="T53" fmla="*/ 0 h 247"/>
                    <a:gd name="T54" fmla="*/ 203 w 307"/>
                    <a:gd name="T55" fmla="*/ 17 h 247"/>
                    <a:gd name="T56" fmla="*/ 179 w 307"/>
                    <a:gd name="T57" fmla="*/ 50 h 247"/>
                    <a:gd name="T58" fmla="*/ 148 w 307"/>
                    <a:gd name="T59" fmla="*/ 64 h 247"/>
                    <a:gd name="T60" fmla="*/ 101 w 307"/>
                    <a:gd name="T61" fmla="*/ 82 h 247"/>
                    <a:gd name="T62" fmla="*/ 87 w 307"/>
                    <a:gd name="T63" fmla="*/ 106 h 247"/>
                    <a:gd name="T64" fmla="*/ 66 w 307"/>
                    <a:gd name="T65" fmla="*/ 108 h 247"/>
                    <a:gd name="T66" fmla="*/ 37 w 307"/>
                    <a:gd name="T67" fmla="*/ 120 h 247"/>
                    <a:gd name="T68" fmla="*/ 0 w 307"/>
                    <a:gd name="T69" fmla="*/ 129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7" h="247">
                      <a:moveTo>
                        <a:pt x="0" y="129"/>
                      </a:moveTo>
                      <a:lnTo>
                        <a:pt x="3" y="157"/>
                      </a:lnTo>
                      <a:lnTo>
                        <a:pt x="17" y="176"/>
                      </a:lnTo>
                      <a:lnTo>
                        <a:pt x="18" y="180"/>
                      </a:lnTo>
                      <a:lnTo>
                        <a:pt x="35" y="205"/>
                      </a:lnTo>
                      <a:lnTo>
                        <a:pt x="33" y="209"/>
                      </a:lnTo>
                      <a:lnTo>
                        <a:pt x="51" y="229"/>
                      </a:lnTo>
                      <a:lnTo>
                        <a:pt x="78" y="247"/>
                      </a:lnTo>
                      <a:lnTo>
                        <a:pt x="92" y="229"/>
                      </a:lnTo>
                      <a:lnTo>
                        <a:pt x="111" y="213"/>
                      </a:lnTo>
                      <a:lnTo>
                        <a:pt x="130" y="199"/>
                      </a:lnTo>
                      <a:lnTo>
                        <a:pt x="151" y="197"/>
                      </a:lnTo>
                      <a:lnTo>
                        <a:pt x="181" y="196"/>
                      </a:lnTo>
                      <a:lnTo>
                        <a:pt x="197" y="175"/>
                      </a:lnTo>
                      <a:lnTo>
                        <a:pt x="212" y="157"/>
                      </a:lnTo>
                      <a:lnTo>
                        <a:pt x="231" y="146"/>
                      </a:lnTo>
                      <a:lnTo>
                        <a:pt x="251" y="138"/>
                      </a:lnTo>
                      <a:lnTo>
                        <a:pt x="282" y="132"/>
                      </a:lnTo>
                      <a:lnTo>
                        <a:pt x="302" y="120"/>
                      </a:lnTo>
                      <a:lnTo>
                        <a:pt x="307" y="108"/>
                      </a:lnTo>
                      <a:lnTo>
                        <a:pt x="301" y="78"/>
                      </a:lnTo>
                      <a:lnTo>
                        <a:pt x="298" y="79"/>
                      </a:lnTo>
                      <a:lnTo>
                        <a:pt x="284" y="53"/>
                      </a:lnTo>
                      <a:lnTo>
                        <a:pt x="278" y="40"/>
                      </a:lnTo>
                      <a:lnTo>
                        <a:pt x="278" y="38"/>
                      </a:lnTo>
                      <a:lnTo>
                        <a:pt x="266" y="21"/>
                      </a:lnTo>
                      <a:lnTo>
                        <a:pt x="243" y="0"/>
                      </a:lnTo>
                      <a:lnTo>
                        <a:pt x="203" y="17"/>
                      </a:lnTo>
                      <a:lnTo>
                        <a:pt x="179" y="50"/>
                      </a:lnTo>
                      <a:lnTo>
                        <a:pt x="148" y="64"/>
                      </a:lnTo>
                      <a:lnTo>
                        <a:pt x="101" y="82"/>
                      </a:lnTo>
                      <a:lnTo>
                        <a:pt x="87" y="106"/>
                      </a:lnTo>
                      <a:lnTo>
                        <a:pt x="66" y="108"/>
                      </a:lnTo>
                      <a:lnTo>
                        <a:pt x="37" y="12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75" name="Freeform 67"/>
                <p:cNvSpPr>
                  <a:spLocks/>
                </p:cNvSpPr>
                <p:nvPr/>
              </p:nvSpPr>
              <p:spPr bwMode="auto">
                <a:xfrm>
                  <a:off x="956" y="2691"/>
                  <a:ext cx="358" cy="291"/>
                </a:xfrm>
                <a:custGeom>
                  <a:avLst/>
                  <a:gdLst>
                    <a:gd name="T0" fmla="*/ 0 w 358"/>
                    <a:gd name="T1" fmla="*/ 0 h 291"/>
                    <a:gd name="T2" fmla="*/ 54 w 358"/>
                    <a:gd name="T3" fmla="*/ 30 h 291"/>
                    <a:gd name="T4" fmla="*/ 104 w 358"/>
                    <a:gd name="T5" fmla="*/ 60 h 291"/>
                    <a:gd name="T6" fmla="*/ 145 w 358"/>
                    <a:gd name="T7" fmla="*/ 79 h 291"/>
                    <a:gd name="T8" fmla="*/ 187 w 358"/>
                    <a:gd name="T9" fmla="*/ 101 h 291"/>
                    <a:gd name="T10" fmla="*/ 246 w 358"/>
                    <a:gd name="T11" fmla="*/ 131 h 291"/>
                    <a:gd name="T12" fmla="*/ 282 w 358"/>
                    <a:gd name="T13" fmla="*/ 188 h 291"/>
                    <a:gd name="T14" fmla="*/ 310 w 358"/>
                    <a:gd name="T15" fmla="*/ 288 h 291"/>
                    <a:gd name="T16" fmla="*/ 337 w 358"/>
                    <a:gd name="T17" fmla="*/ 206 h 291"/>
                    <a:gd name="T18" fmla="*/ 358 w 358"/>
                    <a:gd name="T19" fmla="*/ 152 h 291"/>
                    <a:gd name="T20" fmla="*/ 355 w 358"/>
                    <a:gd name="T21" fmla="*/ 110 h 291"/>
                    <a:gd name="T22" fmla="*/ 357 w 358"/>
                    <a:gd name="T23" fmla="*/ 152 h 291"/>
                    <a:gd name="T24" fmla="*/ 334 w 358"/>
                    <a:gd name="T25" fmla="*/ 205 h 291"/>
                    <a:gd name="T26" fmla="*/ 314 w 358"/>
                    <a:gd name="T27" fmla="*/ 291 h 291"/>
                    <a:gd name="T28" fmla="*/ 283 w 358"/>
                    <a:gd name="T29" fmla="*/ 186 h 291"/>
                    <a:gd name="T30" fmla="*/ 246 w 358"/>
                    <a:gd name="T31" fmla="*/ 132 h 291"/>
                    <a:gd name="T32" fmla="*/ 186 w 358"/>
                    <a:gd name="T33" fmla="*/ 101 h 291"/>
                    <a:gd name="T34" fmla="*/ 144 w 358"/>
                    <a:gd name="T35" fmla="*/ 81 h 291"/>
                    <a:gd name="T36" fmla="*/ 103 w 358"/>
                    <a:gd name="T37" fmla="*/ 60 h 291"/>
                    <a:gd name="T38" fmla="*/ 52 w 358"/>
                    <a:gd name="T39" fmla="*/ 30 h 291"/>
                    <a:gd name="T40" fmla="*/ 0 w 358"/>
                    <a:gd name="T4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8" h="291">
                      <a:moveTo>
                        <a:pt x="0" y="0"/>
                      </a:moveTo>
                      <a:lnTo>
                        <a:pt x="54" y="30"/>
                      </a:lnTo>
                      <a:lnTo>
                        <a:pt x="104" y="60"/>
                      </a:lnTo>
                      <a:lnTo>
                        <a:pt x="145" y="79"/>
                      </a:lnTo>
                      <a:lnTo>
                        <a:pt x="187" y="101"/>
                      </a:lnTo>
                      <a:lnTo>
                        <a:pt x="246" y="131"/>
                      </a:lnTo>
                      <a:lnTo>
                        <a:pt x="282" y="188"/>
                      </a:lnTo>
                      <a:lnTo>
                        <a:pt x="310" y="288"/>
                      </a:lnTo>
                      <a:lnTo>
                        <a:pt x="337" y="206"/>
                      </a:lnTo>
                      <a:lnTo>
                        <a:pt x="358" y="152"/>
                      </a:lnTo>
                      <a:lnTo>
                        <a:pt x="355" y="110"/>
                      </a:lnTo>
                      <a:lnTo>
                        <a:pt x="357" y="152"/>
                      </a:lnTo>
                      <a:lnTo>
                        <a:pt x="334" y="205"/>
                      </a:lnTo>
                      <a:lnTo>
                        <a:pt x="314" y="291"/>
                      </a:lnTo>
                      <a:lnTo>
                        <a:pt x="283" y="186"/>
                      </a:lnTo>
                      <a:lnTo>
                        <a:pt x="246" y="132"/>
                      </a:lnTo>
                      <a:lnTo>
                        <a:pt x="186" y="101"/>
                      </a:lnTo>
                      <a:lnTo>
                        <a:pt x="144" y="81"/>
                      </a:lnTo>
                      <a:lnTo>
                        <a:pt x="103" y="60"/>
                      </a:lnTo>
                      <a:lnTo>
                        <a:pt x="5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676" name="Freeform 68"/>
                <p:cNvSpPr>
                  <a:spLocks/>
                </p:cNvSpPr>
                <p:nvPr/>
              </p:nvSpPr>
              <p:spPr bwMode="auto">
                <a:xfrm>
                  <a:off x="995" y="2944"/>
                  <a:ext cx="139" cy="249"/>
                </a:xfrm>
                <a:custGeom>
                  <a:avLst/>
                  <a:gdLst>
                    <a:gd name="T0" fmla="*/ 65 w 139"/>
                    <a:gd name="T1" fmla="*/ 189 h 249"/>
                    <a:gd name="T2" fmla="*/ 25 w 139"/>
                    <a:gd name="T3" fmla="*/ 151 h 249"/>
                    <a:gd name="T4" fmla="*/ 12 w 139"/>
                    <a:gd name="T5" fmla="*/ 112 h 249"/>
                    <a:gd name="T6" fmla="*/ 7 w 139"/>
                    <a:gd name="T7" fmla="*/ 71 h 249"/>
                    <a:gd name="T8" fmla="*/ 1 w 139"/>
                    <a:gd name="T9" fmla="*/ 15 h 249"/>
                    <a:gd name="T10" fmla="*/ 14 w 139"/>
                    <a:gd name="T11" fmla="*/ 5 h 249"/>
                    <a:gd name="T12" fmla="*/ 25 w 139"/>
                    <a:gd name="T13" fmla="*/ 4 h 249"/>
                    <a:gd name="T14" fmla="*/ 33 w 139"/>
                    <a:gd name="T15" fmla="*/ 38 h 249"/>
                    <a:gd name="T16" fmla="*/ 51 w 139"/>
                    <a:gd name="T17" fmla="*/ 58 h 249"/>
                    <a:gd name="T18" fmla="*/ 58 w 139"/>
                    <a:gd name="T19" fmla="*/ 103 h 249"/>
                    <a:gd name="T20" fmla="*/ 70 w 139"/>
                    <a:gd name="T21" fmla="*/ 137 h 249"/>
                    <a:gd name="T22" fmla="*/ 98 w 139"/>
                    <a:gd name="T23" fmla="*/ 166 h 249"/>
                    <a:gd name="T24" fmla="*/ 119 w 139"/>
                    <a:gd name="T25" fmla="*/ 202 h 249"/>
                    <a:gd name="T26" fmla="*/ 139 w 139"/>
                    <a:gd name="T27" fmla="*/ 249 h 249"/>
                    <a:gd name="T28" fmla="*/ 116 w 139"/>
                    <a:gd name="T29" fmla="*/ 202 h 249"/>
                    <a:gd name="T30" fmla="*/ 95 w 139"/>
                    <a:gd name="T31" fmla="*/ 165 h 249"/>
                    <a:gd name="T32" fmla="*/ 68 w 139"/>
                    <a:gd name="T33" fmla="*/ 136 h 249"/>
                    <a:gd name="T34" fmla="*/ 57 w 139"/>
                    <a:gd name="T35" fmla="*/ 103 h 249"/>
                    <a:gd name="T36" fmla="*/ 54 w 139"/>
                    <a:gd name="T37" fmla="*/ 59 h 249"/>
                    <a:gd name="T38" fmla="*/ 33 w 139"/>
                    <a:gd name="T39" fmla="*/ 42 h 249"/>
                    <a:gd name="T40" fmla="*/ 29 w 139"/>
                    <a:gd name="T41" fmla="*/ 0 h 249"/>
                    <a:gd name="T42" fmla="*/ 16 w 139"/>
                    <a:gd name="T43" fmla="*/ 4 h 249"/>
                    <a:gd name="T44" fmla="*/ 0 w 139"/>
                    <a:gd name="T45" fmla="*/ 15 h 249"/>
                    <a:gd name="T46" fmla="*/ 2 w 139"/>
                    <a:gd name="T47" fmla="*/ 38 h 249"/>
                    <a:gd name="T48" fmla="*/ 7 w 139"/>
                    <a:gd name="T49" fmla="*/ 73 h 249"/>
                    <a:gd name="T50" fmla="*/ 12 w 139"/>
                    <a:gd name="T51" fmla="*/ 106 h 249"/>
                    <a:gd name="T52" fmla="*/ 25 w 139"/>
                    <a:gd name="T53" fmla="*/ 1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9" h="249">
                      <a:moveTo>
                        <a:pt x="65" y="189"/>
                      </a:moveTo>
                      <a:lnTo>
                        <a:pt x="25" y="151"/>
                      </a:lnTo>
                      <a:lnTo>
                        <a:pt x="12" y="112"/>
                      </a:lnTo>
                      <a:lnTo>
                        <a:pt x="7" y="71"/>
                      </a:lnTo>
                      <a:lnTo>
                        <a:pt x="1" y="15"/>
                      </a:lnTo>
                      <a:lnTo>
                        <a:pt x="14" y="5"/>
                      </a:lnTo>
                      <a:lnTo>
                        <a:pt x="25" y="4"/>
                      </a:lnTo>
                      <a:lnTo>
                        <a:pt x="33" y="38"/>
                      </a:lnTo>
                      <a:lnTo>
                        <a:pt x="51" y="58"/>
                      </a:lnTo>
                      <a:lnTo>
                        <a:pt x="58" y="103"/>
                      </a:lnTo>
                      <a:lnTo>
                        <a:pt x="70" y="137"/>
                      </a:lnTo>
                      <a:lnTo>
                        <a:pt x="98" y="166"/>
                      </a:lnTo>
                      <a:lnTo>
                        <a:pt x="119" y="202"/>
                      </a:lnTo>
                      <a:lnTo>
                        <a:pt x="139" y="249"/>
                      </a:lnTo>
                      <a:lnTo>
                        <a:pt x="116" y="202"/>
                      </a:lnTo>
                      <a:lnTo>
                        <a:pt x="95" y="165"/>
                      </a:lnTo>
                      <a:lnTo>
                        <a:pt x="68" y="136"/>
                      </a:lnTo>
                      <a:lnTo>
                        <a:pt x="57" y="103"/>
                      </a:lnTo>
                      <a:lnTo>
                        <a:pt x="54" y="59"/>
                      </a:lnTo>
                      <a:lnTo>
                        <a:pt x="33" y="42"/>
                      </a:lnTo>
                      <a:lnTo>
                        <a:pt x="29" y="0"/>
                      </a:lnTo>
                      <a:lnTo>
                        <a:pt x="16" y="4"/>
                      </a:lnTo>
                      <a:lnTo>
                        <a:pt x="0" y="15"/>
                      </a:lnTo>
                      <a:lnTo>
                        <a:pt x="2" y="38"/>
                      </a:lnTo>
                      <a:lnTo>
                        <a:pt x="7" y="73"/>
                      </a:lnTo>
                      <a:lnTo>
                        <a:pt x="12" y="106"/>
                      </a:lnTo>
                      <a:lnTo>
                        <a:pt x="25" y="14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36677" name="Rectangle 69"/>
          <p:cNvSpPr>
            <a:spLocks noChangeArrowheads="1"/>
          </p:cNvSpPr>
          <p:nvPr/>
        </p:nvSpPr>
        <p:spPr bwMode="auto">
          <a:xfrm>
            <a:off x="1066800" y="1981200"/>
            <a:ext cx="314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800" dirty="0">
                <a:latin typeface="Tahoma"/>
                <a:cs typeface="Tahoma"/>
              </a:rPr>
              <a:t>User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836678" name="Rectangle 70"/>
          <p:cNvSpPr>
            <a:spLocks noChangeArrowheads="1"/>
          </p:cNvSpPr>
          <p:nvPr/>
        </p:nvSpPr>
        <p:spPr bwMode="auto">
          <a:xfrm>
            <a:off x="5715000" y="2971800"/>
            <a:ext cx="2438400" cy="2819400"/>
          </a:xfrm>
          <a:prstGeom prst="rect">
            <a:avLst/>
          </a:prstGeom>
          <a:solidFill>
            <a:srgbClr val="330F4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Tahoma"/>
                <a:cs typeface="Tahoma"/>
              </a:rPr>
              <a:t>123456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Tahoma"/>
                <a:cs typeface="Tahoma"/>
              </a:rPr>
              <a:t>abc123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Tahoma"/>
                <a:cs typeface="Tahoma"/>
              </a:rPr>
              <a:t>qwerty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Tahoma"/>
                <a:cs typeface="Tahoma"/>
              </a:rPr>
              <a:t>…</a:t>
            </a:r>
          </a:p>
          <a:p>
            <a:pPr algn="ctr"/>
            <a:endParaRPr lang="en-US" sz="280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836679" name="AutoShape 71"/>
          <p:cNvSpPr>
            <a:spLocks noChangeArrowheads="1"/>
          </p:cNvSpPr>
          <p:nvPr/>
        </p:nvSpPr>
        <p:spPr bwMode="auto">
          <a:xfrm>
            <a:off x="2514600" y="2438400"/>
            <a:ext cx="2133600" cy="1219200"/>
          </a:xfrm>
          <a:prstGeom prst="cloudCallout">
            <a:avLst>
              <a:gd name="adj1" fmla="val -43750"/>
              <a:gd name="adj2" fmla="val 57551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ahoma"/>
                <a:cs typeface="Tahoma"/>
              </a:rPr>
              <a:t>123456</a:t>
            </a:r>
          </a:p>
        </p:txBody>
      </p:sp>
      <p:sp>
        <p:nvSpPr>
          <p:cNvPr id="836680" name="Freeform 72"/>
          <p:cNvSpPr>
            <a:spLocks/>
          </p:cNvSpPr>
          <p:nvPr/>
        </p:nvSpPr>
        <p:spPr bwMode="auto">
          <a:xfrm>
            <a:off x="3581400" y="3429000"/>
            <a:ext cx="2355850" cy="688975"/>
          </a:xfrm>
          <a:custGeom>
            <a:avLst/>
            <a:gdLst>
              <a:gd name="T0" fmla="*/ 0 w 1484"/>
              <a:gd name="T1" fmla="*/ 0 h 434"/>
              <a:gd name="T2" fmla="*/ 257 w 1484"/>
              <a:gd name="T3" fmla="*/ 397 h 434"/>
              <a:gd name="T4" fmla="*/ 1153 w 1484"/>
              <a:gd name="T5" fmla="*/ 223 h 434"/>
              <a:gd name="T6" fmla="*/ 1484 w 1484"/>
              <a:gd name="T7" fmla="*/ 24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4" h="434">
                <a:moveTo>
                  <a:pt x="0" y="0"/>
                </a:moveTo>
                <a:cubicBezTo>
                  <a:pt x="43" y="66"/>
                  <a:pt x="65" y="360"/>
                  <a:pt x="257" y="397"/>
                </a:cubicBezTo>
                <a:cubicBezTo>
                  <a:pt x="449" y="434"/>
                  <a:pt x="949" y="249"/>
                  <a:pt x="1153" y="223"/>
                </a:cubicBezTo>
                <a:cubicBezTo>
                  <a:pt x="1357" y="197"/>
                  <a:pt x="1415" y="237"/>
                  <a:pt x="1484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681" name="Text Box 73"/>
          <p:cNvSpPr txBox="1">
            <a:spLocks noChangeArrowheads="1"/>
          </p:cNvSpPr>
          <p:nvPr/>
        </p:nvSpPr>
        <p:spPr bwMode="auto">
          <a:xfrm>
            <a:off x="2882272" y="5022850"/>
            <a:ext cx="4343400" cy="1447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ahoma"/>
                <a:cs typeface="Tahoma"/>
              </a:rPr>
              <a:t>All passwords are revealed if the password file is stolen!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0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Passwords: Length</a:t>
            </a:r>
          </a:p>
        </p:txBody>
      </p:sp>
      <p:graphicFrame>
        <p:nvGraphicFramePr>
          <p:cNvPr id="88985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472711"/>
              </p:ext>
            </p:extLst>
          </p:nvPr>
        </p:nvGraphicFramePr>
        <p:xfrm>
          <a:off x="1074927" y="1600200"/>
          <a:ext cx="6979860" cy="4023360"/>
        </p:xfrm>
        <a:graphic>
          <a:graphicData uri="http://schemas.openxmlformats.org/drawingml/2006/table">
            <a:tbl>
              <a:tblPr/>
              <a:tblGrid>
                <a:gridCol w="3489930"/>
                <a:gridCol w="348993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Length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Percent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1-4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0.82%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1.1%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15%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23%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25%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17%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13%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2.7%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0.93%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13-32</a:t>
                      </a:r>
                    </a:p>
                  </a:txBody>
                  <a:tcPr marL="197581" marR="19758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0.93%</a:t>
                      </a:r>
                    </a:p>
                  </a:txBody>
                  <a:tcPr marL="197581" marR="1975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30</a:t>
            </a:fld>
            <a:endParaRPr lang="en-US"/>
          </a:p>
        </p:txBody>
      </p:sp>
      <p:sp>
        <p:nvSpPr>
          <p:cNvPr id="889897" name="Text Box 41"/>
          <p:cNvSpPr txBox="1">
            <a:spLocks noChangeArrowheads="1"/>
          </p:cNvSpPr>
          <p:nvPr/>
        </p:nvSpPr>
        <p:spPr bwMode="auto">
          <a:xfrm>
            <a:off x="304800" y="5688647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Source: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www.schneier.com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9534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Passwords: Content</a:t>
            </a:r>
          </a:p>
        </p:txBody>
      </p:sp>
      <p:graphicFrame>
        <p:nvGraphicFramePr>
          <p:cNvPr id="8919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686193"/>
              </p:ext>
            </p:extLst>
          </p:nvPr>
        </p:nvGraphicFramePr>
        <p:xfrm>
          <a:off x="1074927" y="1600200"/>
          <a:ext cx="6979860" cy="1463040"/>
        </p:xfrm>
        <a:graphic>
          <a:graphicData uri="http://schemas.openxmlformats.org/drawingml/2006/table">
            <a:tbl>
              <a:tblPr/>
              <a:tblGrid>
                <a:gridCol w="3489930"/>
                <a:gridCol w="348993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numbers only</a:t>
                      </a:r>
                    </a:p>
                  </a:txBody>
                  <a:tcPr marL="135997" marR="1359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1.3%</a:t>
                      </a:r>
                    </a:p>
                  </a:txBody>
                  <a:tcPr marL="135997" marR="1359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letters only</a:t>
                      </a:r>
                    </a:p>
                  </a:txBody>
                  <a:tcPr marL="135997" marR="1359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9.6%</a:t>
                      </a:r>
                    </a:p>
                  </a:txBody>
                  <a:tcPr marL="135997" marR="1359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alphanumeric</a:t>
                      </a:r>
                    </a:p>
                  </a:txBody>
                  <a:tcPr marL="135997" marR="1359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81%</a:t>
                      </a:r>
                    </a:p>
                  </a:txBody>
                  <a:tcPr marL="135997" marR="1359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non-alphanumeric</a:t>
                      </a:r>
                    </a:p>
                  </a:txBody>
                  <a:tcPr marL="135997" marR="1359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8.3%</a:t>
                      </a:r>
                    </a:p>
                  </a:txBody>
                  <a:tcPr marL="135997" marR="1359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D05A-E47E-8247-91FC-7B86AE4E6B2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304800" y="5688647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Source: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www.schneier.com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2599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Top-used passwords are (in order)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“We </a:t>
            </a:r>
            <a:r>
              <a:rPr lang="en-US" dirty="0">
                <a:solidFill>
                  <a:schemeClr val="tx1"/>
                </a:solidFill>
              </a:rPr>
              <a:t>used to quip </a:t>
            </a:r>
            <a:r>
              <a:rPr lang="en-US" dirty="0" smtClean="0">
                <a:solidFill>
                  <a:schemeClr val="tx1"/>
                </a:solidFill>
              </a:rPr>
              <a:t>that ‘password’ is </a:t>
            </a:r>
            <a:r>
              <a:rPr lang="en-US" dirty="0">
                <a:solidFill>
                  <a:schemeClr val="tx1"/>
                </a:solidFill>
              </a:rPr>
              <a:t>the most common password. Now </a:t>
            </a:r>
            <a:r>
              <a:rPr lang="en-US" dirty="0" smtClean="0">
                <a:solidFill>
                  <a:schemeClr val="tx1"/>
                </a:solidFill>
              </a:rPr>
              <a:t>it’s ‘password1’. Who </a:t>
            </a:r>
            <a:r>
              <a:rPr lang="en-US" dirty="0">
                <a:solidFill>
                  <a:schemeClr val="tx1"/>
                </a:solidFill>
              </a:rPr>
              <a:t>said users haven't learned anything about security</a:t>
            </a:r>
            <a:r>
              <a:rPr lang="en-US" dirty="0" smtClean="0">
                <a:solidFill>
                  <a:schemeClr val="tx1"/>
                </a:solidFill>
              </a:rPr>
              <a:t>?”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Schneier</a:t>
            </a:r>
            <a:r>
              <a:rPr lang="en-US" dirty="0">
                <a:solidFill>
                  <a:schemeClr val="tx1"/>
                </a:solidFill>
              </a:rPr>
              <a:t>, 2006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Passwords </a:t>
            </a:r>
            <a:r>
              <a:rPr lang="en-US" dirty="0"/>
              <a:t>are much better today than 15 years </a:t>
            </a:r>
            <a:r>
              <a:rPr lang="en-US" dirty="0" smtClean="0"/>
              <a:t>ago</a:t>
            </a:r>
            <a:endParaRPr lang="en-US" dirty="0"/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532561" y="2209800"/>
            <a:ext cx="8307478" cy="1371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 anchor="ctr" anchorCtr="1"/>
          <a:lstStyle/>
          <a:p>
            <a:pPr algn="ctr"/>
            <a:r>
              <a:rPr lang="en-US" sz="2000" dirty="0">
                <a:latin typeface="Tahoma"/>
                <a:cs typeface="Tahoma"/>
              </a:rPr>
              <a:t>password1, abc123, myspace1, password, blink182, qwerty1, </a:t>
            </a:r>
            <a:r>
              <a:rPr lang="en-US" sz="2000" dirty="0" err="1">
                <a:latin typeface="Tahoma"/>
                <a:cs typeface="Tahoma"/>
              </a:rPr>
              <a:t>fuckyou</a:t>
            </a:r>
            <a:r>
              <a:rPr lang="en-US" sz="2000" dirty="0">
                <a:latin typeface="Tahoma"/>
                <a:cs typeface="Tahoma"/>
              </a:rPr>
              <a:t>, 123abc, baseball1, football1, 123456, soccer, monkey1, liverpool1, princess1, jordan23, slipknot1, superman1, iloveyou1, monkey.</a:t>
            </a:r>
          </a:p>
        </p:txBody>
      </p:sp>
      <p:sp>
        <p:nvSpPr>
          <p:cNvPr id="893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Passwords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32</a:t>
            </a:fld>
            <a:endParaRPr lang="en-US"/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248400" y="3789117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Source: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rPr>
              <a:t>www.schneier.com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625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Unix/Windows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Passwords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hash function can be based </a:t>
            </a:r>
            <a:r>
              <a:rPr lang="en-US" dirty="0" smtClean="0"/>
              <a:t>on: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DES</a:t>
            </a:r>
          </a:p>
          <a:p>
            <a:r>
              <a:rPr lang="en-US" dirty="0">
                <a:solidFill>
                  <a:schemeClr val="accent2"/>
                </a:solidFill>
              </a:rPr>
              <a:t>MD5</a:t>
            </a:r>
            <a:r>
              <a:rPr lang="en-US" dirty="0"/>
              <a:t> (Linux, BSD, Sun)</a:t>
            </a:r>
          </a:p>
          <a:p>
            <a:r>
              <a:rPr lang="en-US" dirty="0">
                <a:solidFill>
                  <a:schemeClr val="accent2"/>
                </a:solidFill>
              </a:rPr>
              <a:t>Blowfish</a:t>
            </a:r>
            <a:r>
              <a:rPr lang="en-US" dirty="0"/>
              <a:t> (</a:t>
            </a:r>
            <a:r>
              <a:rPr lang="en-US" dirty="0" err="1"/>
              <a:t>OpenBSD</a:t>
            </a:r>
            <a:r>
              <a:rPr lang="en-US" dirty="0"/>
              <a:t>)</a:t>
            </a:r>
          </a:p>
          <a:p>
            <a:r>
              <a:rPr lang="en-US" dirty="0"/>
              <a:t>SHA256</a:t>
            </a:r>
          </a:p>
          <a:p>
            <a:r>
              <a:rPr lang="en-US" dirty="0"/>
              <a:t>SHA512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Passwords (DES)</a:t>
            </a:r>
          </a:p>
        </p:txBody>
      </p:sp>
      <p:sp>
        <p:nvSpPr>
          <p:cNvPr id="908291" name="Rectangle 3"/>
          <p:cNvSpPr>
            <a:spLocks noChangeArrowheads="1"/>
          </p:cNvSpPr>
          <p:nvPr/>
        </p:nvSpPr>
        <p:spPr bwMode="auto">
          <a:xfrm>
            <a:off x="3840163" y="4179888"/>
            <a:ext cx="2286000" cy="68580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lt1"/>
                </a:solidFill>
                <a:latin typeface="Tahoma"/>
                <a:cs typeface="Tahoma"/>
              </a:rPr>
              <a:t>25x DES</a:t>
            </a:r>
          </a:p>
        </p:txBody>
      </p:sp>
      <p:sp>
        <p:nvSpPr>
          <p:cNvPr id="908292" name="Line 4"/>
          <p:cNvSpPr>
            <a:spLocks noChangeShapeType="1"/>
          </p:cNvSpPr>
          <p:nvPr/>
        </p:nvSpPr>
        <p:spPr bwMode="auto">
          <a:xfrm>
            <a:off x="3535363" y="3429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08293" name="Line 5"/>
          <p:cNvSpPr>
            <a:spLocks noChangeShapeType="1"/>
          </p:cNvSpPr>
          <p:nvPr/>
        </p:nvSpPr>
        <p:spPr bwMode="auto">
          <a:xfrm>
            <a:off x="4373563" y="34099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08294" name="Line 6"/>
          <p:cNvSpPr>
            <a:spLocks noChangeShapeType="1"/>
          </p:cNvSpPr>
          <p:nvPr/>
        </p:nvSpPr>
        <p:spPr bwMode="auto">
          <a:xfrm>
            <a:off x="4572000" y="2819400"/>
            <a:ext cx="0" cy="1289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08295" name="Text Box 7"/>
          <p:cNvSpPr txBox="1">
            <a:spLocks noChangeArrowheads="1"/>
          </p:cNvSpPr>
          <p:nvPr/>
        </p:nvSpPr>
        <p:spPr bwMode="auto">
          <a:xfrm>
            <a:off x="3962400" y="1981200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Random salt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(12 bits)</a:t>
            </a:r>
          </a:p>
        </p:txBody>
      </p:sp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1614488" y="3046413"/>
            <a:ext cx="1847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Key extracted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from password</a:t>
            </a:r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1613087" y="4173538"/>
            <a:ext cx="20316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plaintext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64-bit block of 0</a:t>
            </a:r>
          </a:p>
        </p:txBody>
      </p:sp>
      <p:sp>
        <p:nvSpPr>
          <p:cNvPr id="908298" name="Line 10"/>
          <p:cNvSpPr>
            <a:spLocks noChangeShapeType="1"/>
          </p:cNvSpPr>
          <p:nvPr/>
        </p:nvSpPr>
        <p:spPr bwMode="auto">
          <a:xfrm>
            <a:off x="2544763" y="456088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08299" name="Text Box 11"/>
          <p:cNvSpPr txBox="1">
            <a:spLocks noChangeArrowheads="1"/>
          </p:cNvSpPr>
          <p:nvPr/>
        </p:nvSpPr>
        <p:spPr bwMode="auto">
          <a:xfrm>
            <a:off x="6224142" y="4173538"/>
            <a:ext cx="14598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Ciphertext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64-bit hash</a:t>
            </a:r>
          </a:p>
        </p:txBody>
      </p:sp>
      <p:sp>
        <p:nvSpPr>
          <p:cNvPr id="908300" name="Line 12"/>
          <p:cNvSpPr>
            <a:spLocks noChangeShapeType="1"/>
          </p:cNvSpPr>
          <p:nvPr/>
        </p:nvSpPr>
        <p:spPr bwMode="auto">
          <a:xfrm>
            <a:off x="6126163" y="45608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Passwords (MD5)</a:t>
            </a:r>
          </a:p>
        </p:txBody>
      </p:sp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3840163" y="4179888"/>
            <a:ext cx="2286000" cy="68580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lt1"/>
                </a:solidFill>
                <a:latin typeface="Tahoma"/>
                <a:cs typeface="Tahoma"/>
              </a:rPr>
              <a:t>MD5</a:t>
            </a:r>
          </a:p>
        </p:txBody>
      </p:sp>
      <p:sp>
        <p:nvSpPr>
          <p:cNvPr id="978951" name="Line 7"/>
          <p:cNvSpPr>
            <a:spLocks noChangeShapeType="1"/>
          </p:cNvSpPr>
          <p:nvPr/>
        </p:nvSpPr>
        <p:spPr bwMode="auto">
          <a:xfrm>
            <a:off x="2667000" y="3505200"/>
            <a:ext cx="99060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78952" name="Text Box 8"/>
          <p:cNvSpPr txBox="1">
            <a:spLocks noChangeArrowheads="1"/>
          </p:cNvSpPr>
          <p:nvPr/>
        </p:nvSpPr>
        <p:spPr bwMode="auto">
          <a:xfrm>
            <a:off x="914400" y="4114800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Random salt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(48 bits)</a:t>
            </a:r>
          </a:p>
        </p:txBody>
      </p:sp>
      <p:sp>
        <p:nvSpPr>
          <p:cNvPr id="978953" name="Text Box 9"/>
          <p:cNvSpPr txBox="1">
            <a:spLocks noChangeArrowheads="1"/>
          </p:cNvSpPr>
          <p:nvPr/>
        </p:nvSpPr>
        <p:spPr bwMode="auto">
          <a:xfrm>
            <a:off x="762000" y="3048000"/>
            <a:ext cx="1847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Key extracted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from password</a:t>
            </a:r>
          </a:p>
        </p:txBody>
      </p:sp>
      <p:sp>
        <p:nvSpPr>
          <p:cNvPr id="978955" name="Line 11"/>
          <p:cNvSpPr>
            <a:spLocks noChangeShapeType="1"/>
          </p:cNvSpPr>
          <p:nvPr/>
        </p:nvSpPr>
        <p:spPr bwMode="auto">
          <a:xfrm>
            <a:off x="2438400" y="4495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78956" name="Text Box 12"/>
          <p:cNvSpPr txBox="1">
            <a:spLocks noChangeArrowheads="1"/>
          </p:cNvSpPr>
          <p:nvPr/>
        </p:nvSpPr>
        <p:spPr bwMode="auto">
          <a:xfrm>
            <a:off x="6562917" y="4114800"/>
            <a:ext cx="15998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>
                <a:latin typeface="Tahoma"/>
                <a:cs typeface="Tahoma"/>
              </a:rPr>
              <a:t>128-bit hash</a:t>
            </a:r>
          </a:p>
        </p:txBody>
      </p:sp>
      <p:sp>
        <p:nvSpPr>
          <p:cNvPr id="978957" name="Line 13"/>
          <p:cNvSpPr>
            <a:spLocks noChangeShapeType="1"/>
          </p:cNvSpPr>
          <p:nvPr/>
        </p:nvSpPr>
        <p:spPr bwMode="auto">
          <a:xfrm>
            <a:off x="6126163" y="45608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Under Unix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Old method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Name and hashes of passwords in the file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with free read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Safer method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hashes are found in a separate file, /</a:t>
            </a:r>
            <a:r>
              <a:rPr lang="en-US" dirty="0" err="1"/>
              <a:t>etc</a:t>
            </a:r>
            <a:r>
              <a:rPr lang="en-US" dirty="0"/>
              <a:t>/shadow that can be read only by the </a:t>
            </a:r>
            <a:r>
              <a:rPr lang="en-US" dirty="0" smtClean="0"/>
              <a:t>administrator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Why is it safer since the function is one-way</a:t>
            </a:r>
            <a:r>
              <a:rPr lang="en-US" dirty="0" smtClean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Two ways to gain access to the password file: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Reboot</a:t>
            </a:r>
            <a:r>
              <a:rPr lang="en-US" dirty="0"/>
              <a:t> the machine with a USB key or a </a:t>
            </a:r>
            <a:r>
              <a:rPr lang="en-US" dirty="0" smtClean="0"/>
              <a:t>CD</a:t>
            </a:r>
            <a:endParaRPr lang="en-US" dirty="0"/>
          </a:p>
          <a:p>
            <a:pPr lvl="1"/>
            <a:r>
              <a:rPr lang="en-US" dirty="0"/>
              <a:t>Obtain </a:t>
            </a:r>
            <a:r>
              <a:rPr lang="en-US" dirty="0">
                <a:solidFill>
                  <a:schemeClr val="accent2"/>
                </a:solidFill>
              </a:rPr>
              <a:t>administrator privileges</a:t>
            </a:r>
            <a:r>
              <a:rPr lang="en-US" dirty="0"/>
              <a:t> using an </a:t>
            </a:r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/etc/shadow (DES, MD5)</a:t>
            </a:r>
          </a:p>
        </p:txBody>
      </p:sp>
      <p:sp>
        <p:nvSpPr>
          <p:cNvPr id="912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Smith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33CC33"/>
                </a:solidFill>
              </a:rPr>
              <a:t>3Y</a:t>
            </a:r>
            <a:r>
              <a:rPr lang="en-US" sz="2000" dirty="0">
                <a:solidFill>
                  <a:srgbClr val="3333FF"/>
                </a:solidFill>
              </a:rPr>
              <a:t>r83xxCi/Ki2</a:t>
            </a:r>
            <a:r>
              <a:rPr lang="en-US" sz="2000" dirty="0"/>
              <a:t>:12801:0:99999:7:-1::</a:t>
            </a:r>
          </a:p>
          <a:p>
            <a:pPr>
              <a:buFont typeface="Wingdings" charset="0"/>
              <a:buNone/>
            </a:pPr>
            <a:endParaRPr lang="en-US" sz="2000" dirty="0"/>
          </a:p>
          <a:p>
            <a:pPr>
              <a:buFont typeface="Wingdings" charset="0"/>
              <a:buNone/>
            </a:pP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38</a:t>
            </a:fld>
            <a:endParaRPr lang="en-US"/>
          </a:p>
        </p:txBody>
      </p:sp>
      <p:sp>
        <p:nvSpPr>
          <p:cNvPr id="912389" name="AutoShape 5"/>
          <p:cNvSpPr>
            <a:spLocks/>
          </p:cNvSpPr>
          <p:nvPr/>
        </p:nvSpPr>
        <p:spPr bwMode="auto">
          <a:xfrm>
            <a:off x="1524000" y="3200400"/>
            <a:ext cx="1600200" cy="381000"/>
          </a:xfrm>
          <a:prstGeom prst="borderCallout2">
            <a:avLst>
              <a:gd name="adj1" fmla="val 30000"/>
              <a:gd name="adj2" fmla="val -4764"/>
              <a:gd name="adj3" fmla="val 30000"/>
              <a:gd name="adj4" fmla="val -12699"/>
              <a:gd name="adj5" fmla="val -324167"/>
              <a:gd name="adj6" fmla="val -20634"/>
            </a:avLst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lt1"/>
                </a:solidFill>
                <a:latin typeface="Tahoma"/>
                <a:cs typeface="Tahoma"/>
              </a:rPr>
              <a:t>username</a:t>
            </a:r>
          </a:p>
        </p:txBody>
      </p:sp>
      <p:sp>
        <p:nvSpPr>
          <p:cNvPr id="912390" name="AutoShape 6"/>
          <p:cNvSpPr>
            <a:spLocks/>
          </p:cNvSpPr>
          <p:nvPr/>
        </p:nvSpPr>
        <p:spPr bwMode="auto">
          <a:xfrm>
            <a:off x="2743200" y="2667000"/>
            <a:ext cx="1600200" cy="381000"/>
          </a:xfrm>
          <a:prstGeom prst="borderCallout2">
            <a:avLst>
              <a:gd name="adj1" fmla="val 30000"/>
              <a:gd name="adj2" fmla="val -4764"/>
              <a:gd name="adj3" fmla="val 30000"/>
              <a:gd name="adj4" fmla="val -31250"/>
              <a:gd name="adj5" fmla="val -186250"/>
              <a:gd name="adj6" fmla="val -57736"/>
            </a:avLst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lt1"/>
                </a:solidFill>
                <a:latin typeface="Tahoma"/>
                <a:cs typeface="Tahoma"/>
              </a:rPr>
              <a:t>salt (2 char)</a:t>
            </a:r>
          </a:p>
        </p:txBody>
      </p:sp>
      <p:sp>
        <p:nvSpPr>
          <p:cNvPr id="912391" name="AutoShape 7"/>
          <p:cNvSpPr>
            <a:spLocks/>
          </p:cNvSpPr>
          <p:nvPr/>
        </p:nvSpPr>
        <p:spPr bwMode="auto">
          <a:xfrm>
            <a:off x="3886200" y="2133600"/>
            <a:ext cx="1981200" cy="381000"/>
          </a:xfrm>
          <a:prstGeom prst="borderCallout2">
            <a:avLst>
              <a:gd name="adj1" fmla="val 30000"/>
              <a:gd name="adj2" fmla="val -3847"/>
              <a:gd name="adj3" fmla="val 30000"/>
              <a:gd name="adj4" fmla="val -34134"/>
              <a:gd name="adj5" fmla="val -55000"/>
              <a:gd name="adj6" fmla="val -64421"/>
            </a:avLst>
          </a:prstGeom>
          <a:solidFill>
            <a:schemeClr val="accent1"/>
          </a:solidFill>
          <a:ln w="28575" cmpd="sng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hash (11 char)</a:t>
            </a:r>
          </a:p>
        </p:txBody>
      </p:sp>
      <p:grpSp>
        <p:nvGrpSpPr>
          <p:cNvPr id="912408" name="Group 24"/>
          <p:cNvGrpSpPr>
            <a:grpSpLocks/>
          </p:cNvGrpSpPr>
          <p:nvPr/>
        </p:nvGrpSpPr>
        <p:grpSpPr bwMode="auto">
          <a:xfrm>
            <a:off x="533400" y="4038600"/>
            <a:ext cx="8229600" cy="2514600"/>
            <a:chOff x="336" y="2544"/>
            <a:chExt cx="5184" cy="1584"/>
          </a:xfrm>
        </p:grpSpPr>
        <p:sp>
          <p:nvSpPr>
            <p:cNvPr id="912401" name="Rectangle 17"/>
            <p:cNvSpPr>
              <a:spLocks noChangeArrowheads="1"/>
            </p:cNvSpPr>
            <p:nvPr/>
          </p:nvSpPr>
          <p:spPr bwMode="auto">
            <a:xfrm>
              <a:off x="336" y="2544"/>
              <a:ext cx="51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Tahoma"/>
                  <a:cs typeface="Tahoma"/>
                </a:rPr>
                <a:t>	</a:t>
              </a:r>
              <a:r>
                <a:rPr lang="en-US" sz="2000" dirty="0">
                  <a:solidFill>
                    <a:srgbClr val="FF0000"/>
                  </a:solidFill>
                  <a:latin typeface="Tahoma"/>
                  <a:cs typeface="Tahoma"/>
                </a:rPr>
                <a:t>Smith</a:t>
              </a:r>
              <a:r>
                <a:rPr lang="en-US" sz="2000" dirty="0">
                  <a:latin typeface="Tahoma"/>
                  <a:cs typeface="Tahoma"/>
                </a:rPr>
                <a:t>:$</a:t>
              </a:r>
              <a:r>
                <a:rPr lang="en-US" sz="2000" dirty="0">
                  <a:solidFill>
                    <a:srgbClr val="CC3300"/>
                  </a:solidFill>
                  <a:latin typeface="Tahoma"/>
                  <a:cs typeface="Tahoma"/>
                </a:rPr>
                <a:t>1</a:t>
              </a:r>
              <a:r>
                <a:rPr lang="en-US" sz="2000" dirty="0">
                  <a:latin typeface="Tahoma"/>
                  <a:cs typeface="Tahoma"/>
                </a:rPr>
                <a:t>$</a:t>
              </a:r>
              <a:r>
                <a:rPr lang="en-US" sz="2000" dirty="0">
                  <a:solidFill>
                    <a:srgbClr val="33CC33"/>
                  </a:solidFill>
                  <a:latin typeface="Tahoma"/>
                  <a:cs typeface="Tahoma"/>
                </a:rPr>
                <a:t>gDT4Spf5</a:t>
              </a:r>
              <a:r>
                <a:rPr lang="en-US" sz="2000" dirty="0">
                  <a:latin typeface="Tahoma"/>
                  <a:cs typeface="Tahoma"/>
                </a:rPr>
                <a:t>$</a:t>
              </a:r>
              <a:r>
                <a:rPr lang="en-US" sz="2000" dirty="0">
                  <a:solidFill>
                    <a:srgbClr val="3333FF"/>
                  </a:solidFill>
                  <a:latin typeface="Tahoma"/>
                  <a:cs typeface="Tahoma"/>
                </a:rPr>
                <a:t>mr76vshidvcT1busoKrre1</a:t>
              </a:r>
              <a:r>
                <a:rPr lang="en-US" sz="2000" dirty="0">
                  <a:latin typeface="Tahoma"/>
                  <a:cs typeface="Tahoma"/>
                </a:rPr>
                <a:t>:11001:0:99999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en-US" sz="2000" dirty="0">
                <a:latin typeface="Tahoma"/>
                <a:cs typeface="Tahoma"/>
              </a:endParaRPr>
            </a:p>
          </p:txBody>
        </p:sp>
        <p:sp>
          <p:nvSpPr>
            <p:cNvPr id="912402" name="AutoShape 18"/>
            <p:cNvSpPr>
              <a:spLocks/>
            </p:cNvSpPr>
            <p:nvPr/>
          </p:nvSpPr>
          <p:spPr bwMode="auto">
            <a:xfrm>
              <a:off x="1008" y="3888"/>
              <a:ext cx="1008" cy="240"/>
            </a:xfrm>
            <a:prstGeom prst="borderCallout2">
              <a:avLst>
                <a:gd name="adj1" fmla="val 30000"/>
                <a:gd name="adj2" fmla="val -4764"/>
                <a:gd name="adj3" fmla="val 30000"/>
                <a:gd name="adj4" fmla="val -18153"/>
                <a:gd name="adj5" fmla="val -457500"/>
                <a:gd name="adj6" fmla="val -31546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lt1"/>
                  </a:solidFill>
                  <a:latin typeface="Tahoma"/>
                  <a:cs typeface="Tahoma"/>
                </a:rPr>
                <a:t>username</a:t>
              </a:r>
            </a:p>
          </p:txBody>
        </p:sp>
        <p:sp>
          <p:nvSpPr>
            <p:cNvPr id="912403" name="AutoShape 19"/>
            <p:cNvSpPr>
              <a:spLocks/>
            </p:cNvSpPr>
            <p:nvPr/>
          </p:nvSpPr>
          <p:spPr bwMode="auto">
            <a:xfrm>
              <a:off x="2064" y="3216"/>
              <a:ext cx="1056" cy="240"/>
            </a:xfrm>
            <a:prstGeom prst="borderCallout2">
              <a:avLst>
                <a:gd name="adj1" fmla="val 30000"/>
                <a:gd name="adj2" fmla="val -4546"/>
                <a:gd name="adj3" fmla="val 30000"/>
                <a:gd name="adj4" fmla="val -22157"/>
                <a:gd name="adj5" fmla="val -174167"/>
                <a:gd name="adj6" fmla="val -39773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lt1"/>
                  </a:solidFill>
                  <a:latin typeface="Tahoma"/>
                  <a:cs typeface="Tahoma"/>
                </a:rPr>
                <a:t>salt (8 char)</a:t>
              </a:r>
            </a:p>
          </p:txBody>
        </p:sp>
        <p:sp>
          <p:nvSpPr>
            <p:cNvPr id="912404" name="AutoShape 20"/>
            <p:cNvSpPr>
              <a:spLocks/>
            </p:cNvSpPr>
            <p:nvPr/>
          </p:nvSpPr>
          <p:spPr bwMode="auto">
            <a:xfrm>
              <a:off x="2976" y="2880"/>
              <a:ext cx="1248" cy="240"/>
            </a:xfrm>
            <a:prstGeom prst="borderCallout2">
              <a:avLst>
                <a:gd name="adj1" fmla="val 30000"/>
                <a:gd name="adj2" fmla="val -3847"/>
                <a:gd name="adj3" fmla="val 30000"/>
                <a:gd name="adj4" fmla="val -21796"/>
                <a:gd name="adj5" fmla="val -51667"/>
                <a:gd name="adj6" fmla="val -39824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lt1"/>
                  </a:solidFill>
                  <a:latin typeface="Tahoma"/>
                  <a:cs typeface="Tahoma"/>
                </a:rPr>
                <a:t>hash (2 char)</a:t>
              </a:r>
            </a:p>
          </p:txBody>
        </p:sp>
        <p:sp>
          <p:nvSpPr>
            <p:cNvPr id="912407" name="AutoShape 23"/>
            <p:cNvSpPr>
              <a:spLocks/>
            </p:cNvSpPr>
            <p:nvPr/>
          </p:nvSpPr>
          <p:spPr bwMode="auto">
            <a:xfrm>
              <a:off x="1440" y="3552"/>
              <a:ext cx="1536" cy="240"/>
            </a:xfrm>
            <a:prstGeom prst="borderCallout2">
              <a:avLst>
                <a:gd name="adj1" fmla="val 30000"/>
                <a:gd name="adj2" fmla="val -3333"/>
                <a:gd name="adj3" fmla="val 30000"/>
                <a:gd name="adj4" fmla="val -3333"/>
                <a:gd name="adj5" fmla="val -336250"/>
                <a:gd name="adj6" fmla="val -14583"/>
              </a:avLst>
            </a:prstGeom>
            <a:solidFill>
              <a:schemeClr val="accent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lt1"/>
                  </a:solidFill>
                  <a:latin typeface="Tahoma"/>
                  <a:cs typeface="Tahoma"/>
                </a:rPr>
                <a:t>hash </a:t>
              </a:r>
              <a:r>
                <a:rPr lang="en-US" sz="2000" dirty="0" err="1">
                  <a:solidFill>
                    <a:schemeClr val="lt1"/>
                  </a:solidFill>
                  <a:latin typeface="Tahoma"/>
                  <a:cs typeface="Tahoma"/>
                </a:rPr>
                <a:t>algo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cs typeface="Tahoma"/>
                </a:rPr>
                <a:t> (1=MD5)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2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Yourself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–crypt –salt pH </a:t>
            </a:r>
            <a:r>
              <a:rPr lang="en-US" dirty="0" smtClean="0"/>
              <a:t>&lt;PASSWORD&gt;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MD5:</a:t>
            </a:r>
            <a:endParaRPr lang="en-US" dirty="0"/>
          </a:p>
          <a:p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/>
              <a:t>passwd</a:t>
            </a:r>
            <a:r>
              <a:rPr lang="en-US" dirty="0"/>
              <a:t> -1 –salt gDT4Spf5 &lt;PASSWORD&gt;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0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Storage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Passwords </a:t>
            </a:r>
            <a:r>
              <a:rPr lang="en-US" dirty="0" smtClean="0"/>
              <a:t>must never </a:t>
            </a:r>
            <a:r>
              <a:rPr lang="en-US" dirty="0"/>
              <a:t>stored as </a:t>
            </a:r>
            <a:r>
              <a:rPr lang="en-US" dirty="0" smtClean="0"/>
              <a:t>plaintext!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Instead </a:t>
            </a:r>
            <a:r>
              <a:rPr lang="en-US" dirty="0"/>
              <a:t>of passwords, </a:t>
            </a:r>
            <a:r>
              <a:rPr lang="en-US" dirty="0" smtClean="0">
                <a:solidFill>
                  <a:schemeClr val="accent2"/>
                </a:solidFill>
              </a:rPr>
              <a:t>store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 smtClean="0">
                <a:solidFill>
                  <a:schemeClr val="accent2"/>
                </a:solidFill>
              </a:rPr>
              <a:t>hash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hash must be </a:t>
            </a:r>
            <a:r>
              <a:rPr lang="en-US" dirty="0" smtClean="0">
                <a:solidFill>
                  <a:schemeClr val="accent2"/>
                </a:solidFill>
              </a:rPr>
              <a:t>irreversible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logging in, the hashed password is </a:t>
            </a:r>
            <a:r>
              <a:rPr lang="en-US" dirty="0">
                <a:solidFill>
                  <a:schemeClr val="accent2"/>
                </a:solidFill>
              </a:rPr>
              <a:t>compared</a:t>
            </a:r>
            <a:r>
              <a:rPr lang="en-US" dirty="0"/>
              <a:t> with the stored </a:t>
            </a:r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 9x Passwords (LM Hash)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Win98/ME uses the </a:t>
            </a:r>
            <a:r>
              <a:rPr lang="en-US" dirty="0" err="1">
                <a:solidFill>
                  <a:schemeClr val="accent2"/>
                </a:solidFill>
              </a:rPr>
              <a:t>Lan</a:t>
            </a:r>
            <a:r>
              <a:rPr lang="en-US" dirty="0">
                <a:solidFill>
                  <a:schemeClr val="accent2"/>
                </a:solidFill>
              </a:rPr>
              <a:t> Manager Hash</a:t>
            </a:r>
            <a:r>
              <a:rPr lang="en-US" dirty="0"/>
              <a:t> (LM hash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password is cut in </a:t>
            </a:r>
            <a:r>
              <a:rPr lang="en-US" dirty="0">
                <a:solidFill>
                  <a:schemeClr val="accent2"/>
                </a:solidFill>
              </a:rPr>
              <a:t>two blocks of 7 characters</a:t>
            </a:r>
            <a:r>
              <a:rPr lang="en-US" dirty="0"/>
              <a:t> after completion to 14 characters with empty </a:t>
            </a:r>
            <a:r>
              <a:rPr lang="en-US" dirty="0" smtClean="0"/>
              <a:t>char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Lowercase letters</a:t>
            </a:r>
            <a:r>
              <a:rPr lang="en-US" dirty="0"/>
              <a:t> are converted to </a:t>
            </a:r>
            <a:r>
              <a:rPr lang="en-US" dirty="0" smtClean="0"/>
              <a:t>uppercase</a:t>
            </a:r>
            <a:endParaRPr lang="en-US" dirty="0"/>
          </a:p>
          <a:p>
            <a:r>
              <a:rPr lang="en-US" dirty="0"/>
              <a:t>A separate hash is generated for each </a:t>
            </a:r>
            <a:r>
              <a:rPr lang="en-US" dirty="0">
                <a:solidFill>
                  <a:schemeClr val="accent2"/>
                </a:solidFill>
              </a:rPr>
              <a:t>7-char </a:t>
            </a:r>
            <a:r>
              <a:rPr lang="en-US" dirty="0" smtClean="0">
                <a:solidFill>
                  <a:schemeClr val="accent2"/>
                </a:solidFill>
              </a:rPr>
              <a:t>block</a:t>
            </a:r>
            <a:endParaRPr lang="en-US" dirty="0"/>
          </a:p>
          <a:p>
            <a:r>
              <a:rPr lang="en-US" dirty="0"/>
              <a:t>The 7 bytes block are used as </a:t>
            </a:r>
            <a:r>
              <a:rPr lang="en-US" dirty="0">
                <a:solidFill>
                  <a:schemeClr val="accent2"/>
                </a:solidFill>
              </a:rPr>
              <a:t>DES</a:t>
            </a:r>
            <a:r>
              <a:rPr lang="en-US" dirty="0"/>
              <a:t> keys to encrypt an 8-byte constant string:</a:t>
            </a:r>
          </a:p>
          <a:p>
            <a:pPr lvl="1"/>
            <a:r>
              <a:rPr lang="en-US" dirty="0"/>
              <a:t>0x4B, 0x47, 0x53, 0x21, 0x40, 0x23, 0x24, </a:t>
            </a:r>
            <a:r>
              <a:rPr lang="en-US" dirty="0" smtClean="0"/>
              <a:t>0x25</a:t>
            </a:r>
            <a:endParaRPr lang="en-US" dirty="0"/>
          </a:p>
          <a:p>
            <a:r>
              <a:rPr lang="en-US" dirty="0"/>
              <a:t>The LM hash </a:t>
            </a:r>
            <a:r>
              <a:rPr lang="en-US" dirty="0">
                <a:solidFill>
                  <a:schemeClr val="accent2"/>
                </a:solidFill>
              </a:rPr>
              <a:t>does not use any </a:t>
            </a:r>
            <a:r>
              <a:rPr lang="en-US" dirty="0" smtClean="0">
                <a:solidFill>
                  <a:schemeClr val="accent2"/>
                </a:solidFill>
              </a:rPr>
              <a:t>salt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lasecwww.epfl.ch</a:t>
            </a:r>
            <a:r>
              <a:rPr lang="en-US" dirty="0"/>
              <a:t>/~</a:t>
            </a:r>
            <a:r>
              <a:rPr lang="en-US" dirty="0" err="1"/>
              <a:t>oechslin</a:t>
            </a:r>
            <a:r>
              <a:rPr lang="en-US" dirty="0"/>
              <a:t>/projects/</a:t>
            </a:r>
            <a:r>
              <a:rPr lang="en-US" dirty="0" err="1"/>
              <a:t>ophcrack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pic>
        <p:nvPicPr>
          <p:cNvPr id="916482" name="Picture 2" descr="password-lmh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924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6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Win 9x Passwords (LM Hash)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0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Win NT/2000/XP/Vista/Seven (NT LM Hash)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 NT/2000/XP/Vista/Seven uses the </a:t>
            </a:r>
            <a:r>
              <a:rPr lang="en-US" dirty="0">
                <a:solidFill>
                  <a:schemeClr val="accent2"/>
                </a:solidFill>
              </a:rPr>
              <a:t>NT </a:t>
            </a:r>
            <a:r>
              <a:rPr lang="en-US" dirty="0" err="1">
                <a:solidFill>
                  <a:schemeClr val="accent2"/>
                </a:solidFill>
              </a:rPr>
              <a:t>Lan</a:t>
            </a:r>
            <a:r>
              <a:rPr lang="en-US" dirty="0">
                <a:solidFill>
                  <a:schemeClr val="accent2"/>
                </a:solidFill>
              </a:rPr>
              <a:t> Manager Hash</a:t>
            </a:r>
            <a:r>
              <a:rPr lang="en-US" dirty="0"/>
              <a:t> (aka </a:t>
            </a:r>
            <a:r>
              <a:rPr lang="en-US" dirty="0">
                <a:solidFill>
                  <a:schemeClr val="accent2"/>
                </a:solidFill>
              </a:rPr>
              <a:t>NT</a:t>
            </a:r>
            <a:r>
              <a:rPr lang="en-US" dirty="0"/>
              <a:t> hash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password is </a:t>
            </a:r>
            <a:r>
              <a:rPr lang="en-US" dirty="0">
                <a:solidFill>
                  <a:schemeClr val="accent2"/>
                </a:solidFill>
              </a:rPr>
              <a:t>no</a:t>
            </a:r>
            <a:r>
              <a:rPr lang="en-US" dirty="0"/>
              <a:t> longer </a:t>
            </a:r>
            <a:r>
              <a:rPr lang="en-US" dirty="0">
                <a:solidFill>
                  <a:schemeClr val="accent2"/>
                </a:solidFill>
              </a:rPr>
              <a:t>cut</a:t>
            </a:r>
            <a:r>
              <a:rPr lang="en-US" dirty="0"/>
              <a:t> in two </a:t>
            </a:r>
            <a:r>
              <a:rPr lang="en-US" dirty="0" smtClean="0"/>
              <a:t>blocks</a:t>
            </a:r>
            <a:endParaRPr lang="en-US" dirty="0"/>
          </a:p>
          <a:p>
            <a:r>
              <a:rPr lang="en-US" dirty="0"/>
              <a:t>Passwords can be longer than 14 characters (but compatibility issues arise beyond 14 characters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Lowercase letters </a:t>
            </a:r>
            <a:r>
              <a:rPr lang="en-US" dirty="0">
                <a:solidFill>
                  <a:schemeClr val="accent2"/>
                </a:solidFill>
              </a:rPr>
              <a:t>are not converted</a:t>
            </a:r>
            <a:r>
              <a:rPr lang="en-US" dirty="0"/>
              <a:t> to </a:t>
            </a:r>
            <a:r>
              <a:rPr lang="en-US" dirty="0" smtClean="0"/>
              <a:t>uppercase</a:t>
            </a:r>
            <a:endParaRPr lang="en-US" dirty="0"/>
          </a:p>
          <a:p>
            <a:r>
              <a:rPr lang="en-US" dirty="0"/>
              <a:t>The hash function is </a:t>
            </a:r>
            <a:r>
              <a:rPr lang="en-US" dirty="0">
                <a:solidFill>
                  <a:schemeClr val="accent2"/>
                </a:solidFill>
              </a:rPr>
              <a:t>MD4</a:t>
            </a:r>
          </a:p>
          <a:p>
            <a:r>
              <a:rPr lang="en-US" dirty="0"/>
              <a:t>The NT hash still </a:t>
            </a:r>
            <a:r>
              <a:rPr lang="en-US" dirty="0">
                <a:solidFill>
                  <a:schemeClr val="accent2"/>
                </a:solidFill>
              </a:rPr>
              <a:t>does not use any </a:t>
            </a:r>
            <a:r>
              <a:rPr lang="en-US" dirty="0" smtClean="0">
                <a:solidFill>
                  <a:schemeClr val="accent2"/>
                </a:solidFill>
              </a:rPr>
              <a:t>salt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 W2k, XP, 2003, NTLM and</a:t>
            </a:r>
            <a:r>
              <a:rPr lang="en-US" b="1" dirty="0"/>
              <a:t> </a:t>
            </a:r>
            <a:r>
              <a:rPr lang="en-US" dirty="0"/>
              <a:t>LM hash of all users are stored in the </a:t>
            </a:r>
            <a:r>
              <a:rPr lang="en-US" dirty="0">
                <a:solidFill>
                  <a:schemeClr val="accent2"/>
                </a:solidFill>
              </a:rPr>
              <a:t>Security Account Manager</a:t>
            </a:r>
            <a:r>
              <a:rPr lang="en-US" dirty="0"/>
              <a:t> file or in the </a:t>
            </a:r>
            <a:r>
              <a:rPr lang="en-US" dirty="0">
                <a:solidFill>
                  <a:schemeClr val="accent2"/>
                </a:solidFill>
              </a:rPr>
              <a:t>Active Directory</a:t>
            </a:r>
            <a:r>
              <a:rPr lang="en-US" dirty="0"/>
              <a:t> (</a:t>
            </a:r>
            <a:r>
              <a:rPr lang="en-US" dirty="0" err="1"/>
              <a:t>ntds.dit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file is encrypted, but by default the </a:t>
            </a:r>
            <a:r>
              <a:rPr lang="en-US" dirty="0">
                <a:solidFill>
                  <a:schemeClr val="accent2"/>
                </a:solidFill>
              </a:rPr>
              <a:t>key can be extracted from the </a:t>
            </a:r>
            <a:r>
              <a:rPr lang="en-US" dirty="0" smtClean="0">
                <a:solidFill>
                  <a:schemeClr val="accent2"/>
                </a:solidFill>
              </a:rPr>
              <a:t>machine</a:t>
            </a:r>
            <a:endParaRPr lang="en-US" dirty="0"/>
          </a:p>
          <a:p>
            <a:r>
              <a:rPr lang="en-US" dirty="0"/>
              <a:t>If the machine is running we need </a:t>
            </a:r>
            <a:r>
              <a:rPr lang="en-US" dirty="0">
                <a:solidFill>
                  <a:schemeClr val="accent2"/>
                </a:solidFill>
              </a:rPr>
              <a:t>administrator</a:t>
            </a:r>
            <a:r>
              <a:rPr lang="en-US" dirty="0"/>
              <a:t> privileges plus a special exploit (</a:t>
            </a:r>
            <a:r>
              <a:rPr lang="en-US" dirty="0" err="1">
                <a:solidFill>
                  <a:schemeClr val="accent2"/>
                </a:solidFill>
              </a:rPr>
              <a:t>pwdump</a:t>
            </a:r>
            <a:r>
              <a:rPr lang="en-US" dirty="0"/>
              <a:t>) to extract the </a:t>
            </a:r>
            <a:r>
              <a:rPr lang="en-US" dirty="0" smtClean="0"/>
              <a:t>hashes</a:t>
            </a:r>
            <a:endParaRPr lang="en-US" dirty="0"/>
          </a:p>
          <a:p>
            <a:r>
              <a:rPr lang="en-US" dirty="0"/>
              <a:t>If we can </a:t>
            </a:r>
            <a:r>
              <a:rPr lang="en-US" dirty="0">
                <a:solidFill>
                  <a:schemeClr val="accent2"/>
                </a:solidFill>
              </a:rPr>
              <a:t>boot another OS</a:t>
            </a:r>
            <a:r>
              <a:rPr lang="en-US" dirty="0"/>
              <a:t>, we can steal and decrypt the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Times – Benchmarks John (2011)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Traditional DES: 1134K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FreeBSD </a:t>
            </a:r>
            <a:r>
              <a:rPr lang="en-US" dirty="0" smtClean="0"/>
              <a:t>MD5: 4400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OpenBSD</a:t>
            </a:r>
            <a:r>
              <a:rPr lang="en-US" dirty="0"/>
              <a:t> </a:t>
            </a:r>
            <a:r>
              <a:rPr lang="en-US" dirty="0" smtClean="0"/>
              <a:t>Blowfish: 269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LM </a:t>
            </a:r>
            <a:r>
              <a:rPr lang="en-US" dirty="0" smtClean="0"/>
              <a:t>DES: 6547K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NT </a:t>
            </a:r>
            <a:r>
              <a:rPr lang="en-US" dirty="0" smtClean="0"/>
              <a:t>MD4: 8260K </a:t>
            </a:r>
            <a:r>
              <a:rPr lang="en-US" dirty="0"/>
              <a:t>c/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9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LM Hash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(LM Hash) </a:t>
            </a:r>
            <a:r>
              <a:rPr lang="en-US" dirty="0" err="1"/>
              <a:t>alphanum</a:t>
            </a:r>
            <a:r>
              <a:rPr lang="en-US" dirty="0"/>
              <a:t> passwords cracked within a few </a:t>
            </a:r>
            <a:r>
              <a:rPr lang="en-US" dirty="0" smtClean="0"/>
              <a:t>seconds </a:t>
            </a:r>
            <a:r>
              <a:rPr lang="en-US" dirty="0"/>
              <a:t>(success 99.9%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/>
              <a:t>Alphanum</a:t>
            </a:r>
            <a:r>
              <a:rPr lang="en-US" dirty="0"/>
              <a:t> + 15 special char) LM Hash passwords cracked in a few minutes (success about 96%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Storage</a:t>
            </a:r>
            <a:r>
              <a:rPr lang="en-US" dirty="0"/>
              <a:t>: CD or DVD (fit the RAM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See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http://ophcrack.sourceforge.net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/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passwords and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 at least </a:t>
            </a:r>
            <a:r>
              <a:rPr lang="en-US" i="1" dirty="0"/>
              <a:t>one of each</a:t>
            </a:r>
            <a:r>
              <a:rPr lang="en-US" dirty="0"/>
              <a:t> of the </a:t>
            </a:r>
            <a:r>
              <a:rPr lang="en-US" dirty="0" smtClean="0"/>
              <a:t>following</a:t>
            </a:r>
            <a:endParaRPr lang="en-US" dirty="0"/>
          </a:p>
          <a:p>
            <a:pPr lvl="1"/>
            <a:r>
              <a:rPr lang="en-US" dirty="0"/>
              <a:t>Digit (</a:t>
            </a:r>
            <a:r>
              <a:rPr lang="en-US" dirty="0" smtClean="0"/>
              <a:t>0…9)</a:t>
            </a:r>
            <a:endParaRPr lang="en-US" dirty="0"/>
          </a:p>
          <a:p>
            <a:pPr lvl="1"/>
            <a:r>
              <a:rPr lang="en-US" dirty="0"/>
              <a:t>Letter (</a:t>
            </a:r>
            <a:r>
              <a:rPr lang="en-US" dirty="0" smtClean="0"/>
              <a:t>a…Z)</a:t>
            </a:r>
            <a:endParaRPr lang="en-US" dirty="0"/>
          </a:p>
          <a:p>
            <a:pPr lvl="1"/>
            <a:r>
              <a:rPr lang="en-US" dirty="0"/>
              <a:t>Punctuation symbol (e.g., !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Control character (e.g., ^s, Ctrl-s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Special character in the first 7 </a:t>
            </a:r>
            <a:r>
              <a:rPr lang="en-US" dirty="0" smtClean="0"/>
              <a:t>characters</a:t>
            </a:r>
            <a:endParaRPr lang="en-US" dirty="0"/>
          </a:p>
          <a:p>
            <a:r>
              <a:rPr lang="en-US" dirty="0"/>
              <a:t>Based on a verse (e.g., passphrase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Easily remembered </a:t>
            </a:r>
            <a:r>
              <a:rPr lang="en-US" dirty="0" smtClean="0"/>
              <a:t>but </a:t>
            </a:r>
            <a:r>
              <a:rPr lang="en-US" dirty="0"/>
              <a:t>difficult for others to </a:t>
            </a:r>
            <a:r>
              <a:rPr lang="en-US" dirty="0" smtClean="0"/>
              <a:t>guess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1463"/>
            <a:ext cx="8458200" cy="1143000"/>
          </a:xfrm>
        </p:spPr>
        <p:txBody>
          <a:bodyPr/>
          <a:lstStyle/>
          <a:p>
            <a:r>
              <a:rPr lang="en-US" dirty="0" smtClean="0"/>
              <a:t>Some good practices</a:t>
            </a:r>
            <a:endParaRPr lang="en-US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Never recycle </a:t>
            </a:r>
            <a:r>
              <a:rPr lang="en-US" sz="2800" dirty="0" smtClean="0"/>
              <a:t>passwords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Never record a password </a:t>
            </a:r>
            <a:r>
              <a:rPr lang="en-US" sz="2800" dirty="0" smtClean="0"/>
              <a:t>anywhere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Exceptions include encrypted </a:t>
            </a:r>
            <a:r>
              <a:rPr lang="en-US" sz="2400" dirty="0" smtClean="0"/>
              <a:t>password “vaults”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Use a different password for each system/</a:t>
            </a:r>
            <a:r>
              <a:rPr lang="en-US" sz="2800" dirty="0" smtClean="0"/>
              <a:t>context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Change password regularly (?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Change your password immediately if you suspect it has </a:t>
            </a:r>
            <a:r>
              <a:rPr lang="en-US" sz="2800" dirty="0" smtClean="0"/>
              <a:t>been “stolen”, </a:t>
            </a:r>
            <a:r>
              <a:rPr lang="en-US" sz="2800" dirty="0"/>
              <a:t>or after using a public </a:t>
            </a:r>
            <a:r>
              <a:rPr lang="en-US" sz="2800" dirty="0" smtClean="0"/>
              <a:t>computer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Passwords should be protected in a manner that is consistent with the damage that could be caused by their </a:t>
            </a:r>
            <a:r>
              <a:rPr lang="en-US" sz="2800" dirty="0" smtClean="0"/>
              <a:t>compromise</a:t>
            </a:r>
            <a:endParaRPr lang="en-US" sz="2800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4412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14" y="6229111"/>
            <a:ext cx="1206500" cy="5412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40706" name="Rectangle 2"/>
          <p:cNvSpPr>
            <a:spLocks noChangeArrowheads="1"/>
          </p:cNvSpPr>
          <p:nvPr/>
        </p:nvSpPr>
        <p:spPr bwMode="auto">
          <a:xfrm>
            <a:off x="5715000" y="2971800"/>
            <a:ext cx="2438400" cy="2819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Tahoma"/>
                <a:cs typeface="Tahoma"/>
              </a:rPr>
              <a:t>dLe47aP</a:t>
            </a:r>
          </a:p>
          <a:p>
            <a:pPr algn="ctr"/>
            <a:r>
              <a:rPr lang="en-US" sz="2800">
                <a:solidFill>
                  <a:srgbClr val="FFFFFF"/>
                </a:solidFill>
                <a:latin typeface="Tahoma"/>
                <a:cs typeface="Tahoma"/>
              </a:rPr>
              <a:t>1KeR45f</a:t>
            </a:r>
          </a:p>
          <a:p>
            <a:pPr algn="ctr"/>
            <a:r>
              <a:rPr lang="en-US" sz="2800">
                <a:solidFill>
                  <a:srgbClr val="FFFFFF"/>
                </a:solidFill>
                <a:latin typeface="Tahoma"/>
                <a:cs typeface="Tahoma"/>
              </a:rPr>
              <a:t>BV7Red4</a:t>
            </a:r>
          </a:p>
          <a:p>
            <a:pPr algn="ctr"/>
            <a:r>
              <a:rPr lang="en-US" sz="2800">
                <a:solidFill>
                  <a:srgbClr val="FFFFFF"/>
                </a:solidFill>
                <a:latin typeface="Tahoma"/>
                <a:cs typeface="Tahoma"/>
              </a:rPr>
              <a:t>...</a:t>
            </a:r>
          </a:p>
          <a:p>
            <a:pPr algn="ctr"/>
            <a:endParaRPr lang="en-US" sz="280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Idea</a:t>
            </a:r>
          </a:p>
        </p:txBody>
      </p:sp>
      <p:sp>
        <p:nvSpPr>
          <p:cNvPr id="840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0" y="1981200"/>
            <a:ext cx="2362200" cy="533400"/>
          </a:xfrm>
        </p:spPr>
        <p:txBody>
          <a:bodyPr/>
          <a:lstStyle/>
          <a:p>
            <a:pPr algn="ctr">
              <a:buFont typeface="Wingdings" charset="0"/>
              <a:buNone/>
            </a:pPr>
            <a:r>
              <a:rPr lang="en-US"/>
              <a:t>Hash file</a:t>
            </a:r>
          </a:p>
        </p:txBody>
      </p:sp>
      <p:grpSp>
        <p:nvGrpSpPr>
          <p:cNvPr id="840709" name="Group 5"/>
          <p:cNvGrpSpPr>
            <a:grpSpLocks/>
          </p:cNvGrpSpPr>
          <p:nvPr/>
        </p:nvGrpSpPr>
        <p:grpSpPr bwMode="auto">
          <a:xfrm>
            <a:off x="762000" y="3505200"/>
            <a:ext cx="1765300" cy="2374900"/>
            <a:chOff x="719" y="2073"/>
            <a:chExt cx="1112" cy="1496"/>
          </a:xfrm>
        </p:grpSpPr>
        <p:grpSp>
          <p:nvGrpSpPr>
            <p:cNvPr id="840710" name="Group 6"/>
            <p:cNvGrpSpPr>
              <a:grpSpLocks/>
            </p:cNvGrpSpPr>
            <p:nvPr/>
          </p:nvGrpSpPr>
          <p:grpSpPr bwMode="auto">
            <a:xfrm>
              <a:off x="966" y="2582"/>
              <a:ext cx="792" cy="661"/>
              <a:chOff x="966" y="2582"/>
              <a:chExt cx="792" cy="661"/>
            </a:xfrm>
          </p:grpSpPr>
          <p:sp>
            <p:nvSpPr>
              <p:cNvPr id="840711" name="Freeform 7"/>
              <p:cNvSpPr>
                <a:spLocks/>
              </p:cNvSpPr>
              <p:nvPr/>
            </p:nvSpPr>
            <p:spPr bwMode="auto">
              <a:xfrm>
                <a:off x="966" y="2582"/>
                <a:ext cx="514" cy="412"/>
              </a:xfrm>
              <a:custGeom>
                <a:avLst/>
                <a:gdLst>
                  <a:gd name="T0" fmla="*/ 353 w 514"/>
                  <a:gd name="T1" fmla="*/ 163 h 412"/>
                  <a:gd name="T2" fmla="*/ 425 w 514"/>
                  <a:gd name="T3" fmla="*/ 197 h 412"/>
                  <a:gd name="T4" fmla="*/ 446 w 514"/>
                  <a:gd name="T5" fmla="*/ 227 h 412"/>
                  <a:gd name="T6" fmla="*/ 463 w 514"/>
                  <a:gd name="T7" fmla="*/ 304 h 412"/>
                  <a:gd name="T8" fmla="*/ 491 w 514"/>
                  <a:gd name="T9" fmla="*/ 360 h 412"/>
                  <a:gd name="T10" fmla="*/ 514 w 514"/>
                  <a:gd name="T11" fmla="*/ 412 h 412"/>
                  <a:gd name="T12" fmla="*/ 458 w 514"/>
                  <a:gd name="T13" fmla="*/ 365 h 412"/>
                  <a:gd name="T14" fmla="*/ 413 w 514"/>
                  <a:gd name="T15" fmla="*/ 342 h 412"/>
                  <a:gd name="T16" fmla="*/ 348 w 514"/>
                  <a:gd name="T17" fmla="*/ 295 h 412"/>
                  <a:gd name="T18" fmla="*/ 322 w 514"/>
                  <a:gd name="T19" fmla="*/ 250 h 412"/>
                  <a:gd name="T20" fmla="*/ 306 w 514"/>
                  <a:gd name="T21" fmla="*/ 186 h 412"/>
                  <a:gd name="T22" fmla="*/ 72 w 514"/>
                  <a:gd name="T23" fmla="*/ 91 h 412"/>
                  <a:gd name="T24" fmla="*/ 0 w 514"/>
                  <a:gd name="T25" fmla="*/ 3 h 412"/>
                  <a:gd name="T26" fmla="*/ 35 w 514"/>
                  <a:gd name="T27" fmla="*/ 0 h 412"/>
                  <a:gd name="T28" fmla="*/ 112 w 514"/>
                  <a:gd name="T29" fmla="*/ 28 h 412"/>
                  <a:gd name="T30" fmla="*/ 353 w 514"/>
                  <a:gd name="T31" fmla="*/ 16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4" h="412">
                    <a:moveTo>
                      <a:pt x="353" y="163"/>
                    </a:moveTo>
                    <a:lnTo>
                      <a:pt x="425" y="197"/>
                    </a:lnTo>
                    <a:lnTo>
                      <a:pt x="446" y="227"/>
                    </a:lnTo>
                    <a:lnTo>
                      <a:pt x="463" y="304"/>
                    </a:lnTo>
                    <a:lnTo>
                      <a:pt x="491" y="360"/>
                    </a:lnTo>
                    <a:lnTo>
                      <a:pt x="514" y="412"/>
                    </a:lnTo>
                    <a:lnTo>
                      <a:pt x="458" y="365"/>
                    </a:lnTo>
                    <a:lnTo>
                      <a:pt x="413" y="342"/>
                    </a:lnTo>
                    <a:lnTo>
                      <a:pt x="348" y="295"/>
                    </a:lnTo>
                    <a:lnTo>
                      <a:pt x="322" y="250"/>
                    </a:lnTo>
                    <a:lnTo>
                      <a:pt x="306" y="186"/>
                    </a:lnTo>
                    <a:lnTo>
                      <a:pt x="72" y="91"/>
                    </a:lnTo>
                    <a:lnTo>
                      <a:pt x="0" y="3"/>
                    </a:lnTo>
                    <a:lnTo>
                      <a:pt x="35" y="0"/>
                    </a:lnTo>
                    <a:lnTo>
                      <a:pt x="112" y="28"/>
                    </a:lnTo>
                    <a:lnTo>
                      <a:pt x="353" y="163"/>
                    </a:lnTo>
                    <a:close/>
                  </a:path>
                </a:pathLst>
              </a:custGeom>
              <a:solidFill>
                <a:srgbClr val="E040A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0712" name="Group 8"/>
              <p:cNvGrpSpPr>
                <a:grpSpLocks/>
              </p:cNvGrpSpPr>
              <p:nvPr/>
            </p:nvGrpSpPr>
            <p:grpSpPr bwMode="auto">
              <a:xfrm>
                <a:off x="1334" y="2818"/>
                <a:ext cx="424" cy="425"/>
                <a:chOff x="1334" y="2818"/>
                <a:chExt cx="424" cy="425"/>
              </a:xfrm>
            </p:grpSpPr>
            <p:sp>
              <p:nvSpPr>
                <p:cNvPr id="840713" name="Freeform 9"/>
                <p:cNvSpPr>
                  <a:spLocks/>
                </p:cNvSpPr>
                <p:nvPr/>
              </p:nvSpPr>
              <p:spPr bwMode="auto">
                <a:xfrm>
                  <a:off x="1334" y="2818"/>
                  <a:ext cx="424" cy="425"/>
                </a:xfrm>
                <a:custGeom>
                  <a:avLst/>
                  <a:gdLst>
                    <a:gd name="T0" fmla="*/ 0 w 424"/>
                    <a:gd name="T1" fmla="*/ 345 h 425"/>
                    <a:gd name="T2" fmla="*/ 57 w 424"/>
                    <a:gd name="T3" fmla="*/ 321 h 425"/>
                    <a:gd name="T4" fmla="*/ 73 w 424"/>
                    <a:gd name="T5" fmla="*/ 284 h 425"/>
                    <a:gd name="T6" fmla="*/ 87 w 424"/>
                    <a:gd name="T7" fmla="*/ 250 h 425"/>
                    <a:gd name="T8" fmla="*/ 89 w 424"/>
                    <a:gd name="T9" fmla="*/ 208 h 425"/>
                    <a:gd name="T10" fmla="*/ 78 w 424"/>
                    <a:gd name="T11" fmla="*/ 155 h 425"/>
                    <a:gd name="T12" fmla="*/ 68 w 424"/>
                    <a:gd name="T13" fmla="*/ 100 h 425"/>
                    <a:gd name="T14" fmla="*/ 83 w 424"/>
                    <a:gd name="T15" fmla="*/ 90 h 425"/>
                    <a:gd name="T16" fmla="*/ 102 w 424"/>
                    <a:gd name="T17" fmla="*/ 88 h 425"/>
                    <a:gd name="T18" fmla="*/ 125 w 424"/>
                    <a:gd name="T19" fmla="*/ 100 h 425"/>
                    <a:gd name="T20" fmla="*/ 148 w 424"/>
                    <a:gd name="T21" fmla="*/ 130 h 425"/>
                    <a:gd name="T22" fmla="*/ 174 w 424"/>
                    <a:gd name="T23" fmla="*/ 193 h 425"/>
                    <a:gd name="T24" fmla="*/ 197 w 424"/>
                    <a:gd name="T25" fmla="*/ 140 h 425"/>
                    <a:gd name="T26" fmla="*/ 232 w 424"/>
                    <a:gd name="T27" fmla="*/ 98 h 425"/>
                    <a:gd name="T28" fmla="*/ 266 w 424"/>
                    <a:gd name="T29" fmla="*/ 71 h 425"/>
                    <a:gd name="T30" fmla="*/ 313 w 424"/>
                    <a:gd name="T31" fmla="*/ 29 h 425"/>
                    <a:gd name="T32" fmla="*/ 348 w 424"/>
                    <a:gd name="T33" fmla="*/ 2 h 425"/>
                    <a:gd name="T34" fmla="*/ 371 w 424"/>
                    <a:gd name="T35" fmla="*/ 0 h 425"/>
                    <a:gd name="T36" fmla="*/ 386 w 424"/>
                    <a:gd name="T37" fmla="*/ 14 h 425"/>
                    <a:gd name="T38" fmla="*/ 379 w 424"/>
                    <a:gd name="T39" fmla="*/ 35 h 425"/>
                    <a:gd name="T40" fmla="*/ 359 w 424"/>
                    <a:gd name="T41" fmla="*/ 71 h 425"/>
                    <a:gd name="T42" fmla="*/ 330 w 424"/>
                    <a:gd name="T43" fmla="*/ 115 h 425"/>
                    <a:gd name="T44" fmla="*/ 293 w 424"/>
                    <a:gd name="T45" fmla="*/ 161 h 425"/>
                    <a:gd name="T46" fmla="*/ 344 w 424"/>
                    <a:gd name="T47" fmla="*/ 149 h 425"/>
                    <a:gd name="T48" fmla="*/ 385 w 424"/>
                    <a:gd name="T49" fmla="*/ 150 h 425"/>
                    <a:gd name="T50" fmla="*/ 406 w 424"/>
                    <a:gd name="T51" fmla="*/ 161 h 425"/>
                    <a:gd name="T52" fmla="*/ 406 w 424"/>
                    <a:gd name="T53" fmla="*/ 183 h 425"/>
                    <a:gd name="T54" fmla="*/ 395 w 424"/>
                    <a:gd name="T55" fmla="*/ 203 h 425"/>
                    <a:gd name="T56" fmla="*/ 374 w 424"/>
                    <a:gd name="T57" fmla="*/ 224 h 425"/>
                    <a:gd name="T58" fmla="*/ 339 w 424"/>
                    <a:gd name="T59" fmla="*/ 236 h 425"/>
                    <a:gd name="T60" fmla="*/ 379 w 424"/>
                    <a:gd name="T61" fmla="*/ 233 h 425"/>
                    <a:gd name="T62" fmla="*/ 412 w 424"/>
                    <a:gd name="T63" fmla="*/ 243 h 425"/>
                    <a:gd name="T64" fmla="*/ 424 w 424"/>
                    <a:gd name="T65" fmla="*/ 271 h 425"/>
                    <a:gd name="T66" fmla="*/ 413 w 424"/>
                    <a:gd name="T67" fmla="*/ 294 h 425"/>
                    <a:gd name="T68" fmla="*/ 387 w 424"/>
                    <a:gd name="T69" fmla="*/ 306 h 425"/>
                    <a:gd name="T70" fmla="*/ 319 w 424"/>
                    <a:gd name="T71" fmla="*/ 302 h 425"/>
                    <a:gd name="T72" fmla="*/ 352 w 424"/>
                    <a:gd name="T73" fmla="*/ 314 h 425"/>
                    <a:gd name="T74" fmla="*/ 368 w 424"/>
                    <a:gd name="T75" fmla="*/ 327 h 425"/>
                    <a:gd name="T76" fmla="*/ 380 w 424"/>
                    <a:gd name="T77" fmla="*/ 345 h 425"/>
                    <a:gd name="T78" fmla="*/ 376 w 424"/>
                    <a:gd name="T79" fmla="*/ 372 h 425"/>
                    <a:gd name="T80" fmla="*/ 356 w 424"/>
                    <a:gd name="T81" fmla="*/ 388 h 425"/>
                    <a:gd name="T82" fmla="*/ 334 w 424"/>
                    <a:gd name="T83" fmla="*/ 387 h 425"/>
                    <a:gd name="T84" fmla="*/ 304 w 424"/>
                    <a:gd name="T85" fmla="*/ 378 h 425"/>
                    <a:gd name="T86" fmla="*/ 275 w 424"/>
                    <a:gd name="T87" fmla="*/ 363 h 425"/>
                    <a:gd name="T88" fmla="*/ 257 w 424"/>
                    <a:gd name="T89" fmla="*/ 390 h 425"/>
                    <a:gd name="T90" fmla="*/ 238 w 424"/>
                    <a:gd name="T91" fmla="*/ 410 h 425"/>
                    <a:gd name="T92" fmla="*/ 216 w 424"/>
                    <a:gd name="T93" fmla="*/ 420 h 425"/>
                    <a:gd name="T94" fmla="*/ 188 w 424"/>
                    <a:gd name="T95" fmla="*/ 425 h 425"/>
                    <a:gd name="T96" fmla="*/ 71 w 424"/>
                    <a:gd name="T97" fmla="*/ 396 h 425"/>
                    <a:gd name="T98" fmla="*/ 0 w 424"/>
                    <a:gd name="T99" fmla="*/ 34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4" h="425">
                      <a:moveTo>
                        <a:pt x="0" y="345"/>
                      </a:moveTo>
                      <a:lnTo>
                        <a:pt x="57" y="321"/>
                      </a:lnTo>
                      <a:lnTo>
                        <a:pt x="73" y="284"/>
                      </a:lnTo>
                      <a:lnTo>
                        <a:pt x="87" y="250"/>
                      </a:lnTo>
                      <a:lnTo>
                        <a:pt x="89" y="208"/>
                      </a:lnTo>
                      <a:lnTo>
                        <a:pt x="78" y="155"/>
                      </a:lnTo>
                      <a:lnTo>
                        <a:pt x="68" y="100"/>
                      </a:lnTo>
                      <a:lnTo>
                        <a:pt x="83" y="90"/>
                      </a:lnTo>
                      <a:lnTo>
                        <a:pt x="102" y="88"/>
                      </a:lnTo>
                      <a:lnTo>
                        <a:pt x="125" y="100"/>
                      </a:lnTo>
                      <a:lnTo>
                        <a:pt x="148" y="130"/>
                      </a:lnTo>
                      <a:lnTo>
                        <a:pt x="174" y="193"/>
                      </a:lnTo>
                      <a:lnTo>
                        <a:pt x="197" y="140"/>
                      </a:lnTo>
                      <a:lnTo>
                        <a:pt x="232" y="98"/>
                      </a:lnTo>
                      <a:lnTo>
                        <a:pt x="266" y="71"/>
                      </a:lnTo>
                      <a:lnTo>
                        <a:pt x="313" y="29"/>
                      </a:lnTo>
                      <a:lnTo>
                        <a:pt x="348" y="2"/>
                      </a:lnTo>
                      <a:lnTo>
                        <a:pt x="371" y="0"/>
                      </a:lnTo>
                      <a:lnTo>
                        <a:pt x="386" y="14"/>
                      </a:lnTo>
                      <a:lnTo>
                        <a:pt x="379" y="35"/>
                      </a:lnTo>
                      <a:lnTo>
                        <a:pt x="359" y="71"/>
                      </a:lnTo>
                      <a:lnTo>
                        <a:pt x="330" y="115"/>
                      </a:lnTo>
                      <a:lnTo>
                        <a:pt x="293" y="161"/>
                      </a:lnTo>
                      <a:lnTo>
                        <a:pt x="344" y="149"/>
                      </a:lnTo>
                      <a:lnTo>
                        <a:pt x="385" y="150"/>
                      </a:lnTo>
                      <a:lnTo>
                        <a:pt x="406" y="161"/>
                      </a:lnTo>
                      <a:lnTo>
                        <a:pt x="406" y="183"/>
                      </a:lnTo>
                      <a:lnTo>
                        <a:pt x="395" y="203"/>
                      </a:lnTo>
                      <a:lnTo>
                        <a:pt x="374" y="224"/>
                      </a:lnTo>
                      <a:lnTo>
                        <a:pt x="339" y="236"/>
                      </a:lnTo>
                      <a:lnTo>
                        <a:pt x="379" y="233"/>
                      </a:lnTo>
                      <a:lnTo>
                        <a:pt x="412" y="243"/>
                      </a:lnTo>
                      <a:lnTo>
                        <a:pt x="424" y="271"/>
                      </a:lnTo>
                      <a:lnTo>
                        <a:pt x="413" y="294"/>
                      </a:lnTo>
                      <a:lnTo>
                        <a:pt x="387" y="306"/>
                      </a:lnTo>
                      <a:lnTo>
                        <a:pt x="319" y="302"/>
                      </a:lnTo>
                      <a:lnTo>
                        <a:pt x="352" y="314"/>
                      </a:lnTo>
                      <a:lnTo>
                        <a:pt x="368" y="327"/>
                      </a:lnTo>
                      <a:lnTo>
                        <a:pt x="380" y="345"/>
                      </a:lnTo>
                      <a:lnTo>
                        <a:pt x="376" y="372"/>
                      </a:lnTo>
                      <a:lnTo>
                        <a:pt x="356" y="388"/>
                      </a:lnTo>
                      <a:lnTo>
                        <a:pt x="334" y="387"/>
                      </a:lnTo>
                      <a:lnTo>
                        <a:pt x="304" y="378"/>
                      </a:lnTo>
                      <a:lnTo>
                        <a:pt x="275" y="363"/>
                      </a:lnTo>
                      <a:lnTo>
                        <a:pt x="257" y="390"/>
                      </a:lnTo>
                      <a:lnTo>
                        <a:pt x="238" y="410"/>
                      </a:lnTo>
                      <a:lnTo>
                        <a:pt x="216" y="420"/>
                      </a:lnTo>
                      <a:lnTo>
                        <a:pt x="188" y="425"/>
                      </a:lnTo>
                      <a:lnTo>
                        <a:pt x="71" y="396"/>
                      </a:lnTo>
                      <a:lnTo>
                        <a:pt x="0" y="345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40714" name="Group 10"/>
                <p:cNvGrpSpPr>
                  <a:grpSpLocks/>
                </p:cNvGrpSpPr>
                <p:nvPr/>
              </p:nvGrpSpPr>
              <p:grpSpPr bwMode="auto">
                <a:xfrm>
                  <a:off x="1392" y="2999"/>
                  <a:ext cx="294" cy="215"/>
                  <a:chOff x="1392" y="2999"/>
                  <a:chExt cx="294" cy="215"/>
                </a:xfrm>
              </p:grpSpPr>
              <p:sp>
                <p:nvSpPr>
                  <p:cNvPr id="840715" name="Freeform 11"/>
                  <p:cNvSpPr>
                    <a:spLocks/>
                  </p:cNvSpPr>
                  <p:nvPr/>
                </p:nvSpPr>
                <p:spPr bwMode="auto">
                  <a:xfrm>
                    <a:off x="1590" y="3001"/>
                    <a:ext cx="96" cy="61"/>
                  </a:xfrm>
                  <a:custGeom>
                    <a:avLst/>
                    <a:gdLst>
                      <a:gd name="T0" fmla="*/ 96 w 96"/>
                      <a:gd name="T1" fmla="*/ 54 h 61"/>
                      <a:gd name="T2" fmla="*/ 60 w 96"/>
                      <a:gd name="T3" fmla="*/ 61 h 61"/>
                      <a:gd name="T4" fmla="*/ 30 w 96"/>
                      <a:gd name="T5" fmla="*/ 59 h 61"/>
                      <a:gd name="T6" fmla="*/ 9 w 96"/>
                      <a:gd name="T7" fmla="*/ 49 h 61"/>
                      <a:gd name="T8" fmla="*/ 0 w 96"/>
                      <a:gd name="T9" fmla="*/ 31 h 61"/>
                      <a:gd name="T10" fmla="*/ 6 w 96"/>
                      <a:gd name="T11" fmla="*/ 12 h 61"/>
                      <a:gd name="T12" fmla="*/ 26 w 96"/>
                      <a:gd name="T13" fmla="*/ 0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61">
                        <a:moveTo>
                          <a:pt x="96" y="54"/>
                        </a:moveTo>
                        <a:lnTo>
                          <a:pt x="60" y="61"/>
                        </a:lnTo>
                        <a:lnTo>
                          <a:pt x="30" y="59"/>
                        </a:lnTo>
                        <a:lnTo>
                          <a:pt x="9" y="49"/>
                        </a:lnTo>
                        <a:lnTo>
                          <a:pt x="0" y="31"/>
                        </a:lnTo>
                        <a:lnTo>
                          <a:pt x="6" y="12"/>
                        </a:lnTo>
                        <a:lnTo>
                          <a:pt x="26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16" name="Freeform 12"/>
                  <p:cNvSpPr>
                    <a:spLocks/>
                  </p:cNvSpPr>
                  <p:nvPr/>
                </p:nvSpPr>
                <p:spPr bwMode="auto">
                  <a:xfrm>
                    <a:off x="1573" y="3062"/>
                    <a:ext cx="103" cy="64"/>
                  </a:xfrm>
                  <a:custGeom>
                    <a:avLst/>
                    <a:gdLst>
                      <a:gd name="T0" fmla="*/ 103 w 103"/>
                      <a:gd name="T1" fmla="*/ 62 h 64"/>
                      <a:gd name="T2" fmla="*/ 67 w 103"/>
                      <a:gd name="T3" fmla="*/ 64 h 64"/>
                      <a:gd name="T4" fmla="*/ 35 w 103"/>
                      <a:gd name="T5" fmla="*/ 60 h 64"/>
                      <a:gd name="T6" fmla="*/ 13 w 103"/>
                      <a:gd name="T7" fmla="*/ 51 h 64"/>
                      <a:gd name="T8" fmla="*/ 0 w 103"/>
                      <a:gd name="T9" fmla="*/ 33 h 64"/>
                      <a:gd name="T10" fmla="*/ 5 w 103"/>
                      <a:gd name="T11" fmla="*/ 17 h 64"/>
                      <a:gd name="T12" fmla="*/ 21 w 103"/>
                      <a:gd name="T13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" h="64">
                        <a:moveTo>
                          <a:pt x="103" y="62"/>
                        </a:moveTo>
                        <a:lnTo>
                          <a:pt x="67" y="64"/>
                        </a:lnTo>
                        <a:lnTo>
                          <a:pt x="35" y="60"/>
                        </a:lnTo>
                        <a:lnTo>
                          <a:pt x="13" y="51"/>
                        </a:lnTo>
                        <a:lnTo>
                          <a:pt x="0" y="33"/>
                        </a:lnTo>
                        <a:lnTo>
                          <a:pt x="5" y="17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17" name="Freeform 13"/>
                  <p:cNvSpPr>
                    <a:spLocks/>
                  </p:cNvSpPr>
                  <p:nvPr/>
                </p:nvSpPr>
                <p:spPr bwMode="auto">
                  <a:xfrm>
                    <a:off x="1542" y="3107"/>
                    <a:ext cx="66" cy="78"/>
                  </a:xfrm>
                  <a:custGeom>
                    <a:avLst/>
                    <a:gdLst>
                      <a:gd name="T0" fmla="*/ 66 w 66"/>
                      <a:gd name="T1" fmla="*/ 78 h 78"/>
                      <a:gd name="T2" fmla="*/ 33 w 66"/>
                      <a:gd name="T3" fmla="*/ 65 h 78"/>
                      <a:gd name="T4" fmla="*/ 13 w 66"/>
                      <a:gd name="T5" fmla="*/ 50 h 78"/>
                      <a:gd name="T6" fmla="*/ 0 w 66"/>
                      <a:gd name="T7" fmla="*/ 28 h 78"/>
                      <a:gd name="T8" fmla="*/ 7 w 66"/>
                      <a:gd name="T9" fmla="*/ 7 h 78"/>
                      <a:gd name="T10" fmla="*/ 23 w 66"/>
                      <a:gd name="T1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6" h="78">
                        <a:moveTo>
                          <a:pt x="66" y="78"/>
                        </a:moveTo>
                        <a:lnTo>
                          <a:pt x="33" y="65"/>
                        </a:lnTo>
                        <a:lnTo>
                          <a:pt x="13" y="50"/>
                        </a:lnTo>
                        <a:lnTo>
                          <a:pt x="0" y="28"/>
                        </a:lnTo>
                        <a:lnTo>
                          <a:pt x="7" y="7"/>
                        </a:lnTo>
                        <a:lnTo>
                          <a:pt x="23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18" name="Freeform 14"/>
                  <p:cNvSpPr>
                    <a:spLocks/>
                  </p:cNvSpPr>
                  <p:nvPr/>
                </p:nvSpPr>
                <p:spPr bwMode="auto">
                  <a:xfrm>
                    <a:off x="1508" y="2999"/>
                    <a:ext cx="14" cy="74"/>
                  </a:xfrm>
                  <a:custGeom>
                    <a:avLst/>
                    <a:gdLst>
                      <a:gd name="T0" fmla="*/ 0 w 14"/>
                      <a:gd name="T1" fmla="*/ 0 h 74"/>
                      <a:gd name="T2" fmla="*/ 12 w 14"/>
                      <a:gd name="T3" fmla="*/ 33 h 74"/>
                      <a:gd name="T4" fmla="*/ 14 w 14"/>
                      <a:gd name="T5" fmla="*/ 52 h 74"/>
                      <a:gd name="T6" fmla="*/ 12 w 14"/>
                      <a:gd name="T7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74">
                        <a:moveTo>
                          <a:pt x="0" y="0"/>
                        </a:moveTo>
                        <a:lnTo>
                          <a:pt x="12" y="33"/>
                        </a:lnTo>
                        <a:lnTo>
                          <a:pt x="14" y="52"/>
                        </a:lnTo>
                        <a:lnTo>
                          <a:pt x="12" y="74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19" name="Freeform 15"/>
                  <p:cNvSpPr>
                    <a:spLocks/>
                  </p:cNvSpPr>
                  <p:nvPr/>
                </p:nvSpPr>
                <p:spPr bwMode="auto">
                  <a:xfrm>
                    <a:off x="1505" y="2999"/>
                    <a:ext cx="56" cy="29"/>
                  </a:xfrm>
                  <a:custGeom>
                    <a:avLst/>
                    <a:gdLst>
                      <a:gd name="T0" fmla="*/ 0 w 56"/>
                      <a:gd name="T1" fmla="*/ 0 h 29"/>
                      <a:gd name="T2" fmla="*/ 24 w 56"/>
                      <a:gd name="T3" fmla="*/ 3 h 29"/>
                      <a:gd name="T4" fmla="*/ 42 w 56"/>
                      <a:gd name="T5" fmla="*/ 12 h 29"/>
                      <a:gd name="T6" fmla="*/ 56 w 56"/>
                      <a:gd name="T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9">
                        <a:moveTo>
                          <a:pt x="0" y="0"/>
                        </a:moveTo>
                        <a:lnTo>
                          <a:pt x="24" y="3"/>
                        </a:lnTo>
                        <a:lnTo>
                          <a:pt x="42" y="12"/>
                        </a:lnTo>
                        <a:lnTo>
                          <a:pt x="56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20" name="Freeform 16"/>
                  <p:cNvSpPr>
                    <a:spLocks/>
                  </p:cNvSpPr>
                  <p:nvPr/>
                </p:nvSpPr>
                <p:spPr bwMode="auto">
                  <a:xfrm>
                    <a:off x="1392" y="3134"/>
                    <a:ext cx="96" cy="80"/>
                  </a:xfrm>
                  <a:custGeom>
                    <a:avLst/>
                    <a:gdLst>
                      <a:gd name="T0" fmla="*/ 0 w 96"/>
                      <a:gd name="T1" fmla="*/ 0 h 80"/>
                      <a:gd name="T2" fmla="*/ 2 w 96"/>
                      <a:gd name="T3" fmla="*/ 12 h 80"/>
                      <a:gd name="T4" fmla="*/ 6 w 96"/>
                      <a:gd name="T5" fmla="*/ 26 h 80"/>
                      <a:gd name="T6" fmla="*/ 12 w 96"/>
                      <a:gd name="T7" fmla="*/ 36 h 80"/>
                      <a:gd name="T8" fmla="*/ 27 w 96"/>
                      <a:gd name="T9" fmla="*/ 47 h 80"/>
                      <a:gd name="T10" fmla="*/ 45 w 96"/>
                      <a:gd name="T11" fmla="*/ 55 h 80"/>
                      <a:gd name="T12" fmla="*/ 65 w 96"/>
                      <a:gd name="T13" fmla="*/ 56 h 80"/>
                      <a:gd name="T14" fmla="*/ 80 w 96"/>
                      <a:gd name="T15" fmla="*/ 60 h 80"/>
                      <a:gd name="T16" fmla="*/ 90 w 96"/>
                      <a:gd name="T17" fmla="*/ 70 h 80"/>
                      <a:gd name="T18" fmla="*/ 96 w 96"/>
                      <a:gd name="T19" fmla="*/ 79 h 80"/>
                      <a:gd name="T20" fmla="*/ 96 w 96"/>
                      <a:gd name="T21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6" h="80">
                        <a:moveTo>
                          <a:pt x="0" y="0"/>
                        </a:moveTo>
                        <a:lnTo>
                          <a:pt x="2" y="12"/>
                        </a:lnTo>
                        <a:lnTo>
                          <a:pt x="6" y="26"/>
                        </a:lnTo>
                        <a:lnTo>
                          <a:pt x="12" y="36"/>
                        </a:lnTo>
                        <a:lnTo>
                          <a:pt x="27" y="47"/>
                        </a:lnTo>
                        <a:lnTo>
                          <a:pt x="45" y="55"/>
                        </a:lnTo>
                        <a:lnTo>
                          <a:pt x="65" y="56"/>
                        </a:lnTo>
                        <a:lnTo>
                          <a:pt x="80" y="60"/>
                        </a:lnTo>
                        <a:lnTo>
                          <a:pt x="90" y="70"/>
                        </a:lnTo>
                        <a:lnTo>
                          <a:pt x="96" y="79"/>
                        </a:lnTo>
                        <a:lnTo>
                          <a:pt x="96" y="8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40721" name="Group 17"/>
            <p:cNvGrpSpPr>
              <a:grpSpLocks/>
            </p:cNvGrpSpPr>
            <p:nvPr/>
          </p:nvGrpSpPr>
          <p:grpSpPr bwMode="auto">
            <a:xfrm>
              <a:off x="719" y="2073"/>
              <a:ext cx="1112" cy="1496"/>
              <a:chOff x="719" y="2073"/>
              <a:chExt cx="1112" cy="1496"/>
            </a:xfrm>
          </p:grpSpPr>
          <p:grpSp>
            <p:nvGrpSpPr>
              <p:cNvPr id="840722" name="Group 18"/>
              <p:cNvGrpSpPr>
                <a:grpSpLocks/>
              </p:cNvGrpSpPr>
              <p:nvPr/>
            </p:nvGrpSpPr>
            <p:grpSpPr bwMode="auto">
              <a:xfrm>
                <a:off x="914" y="2073"/>
                <a:ext cx="884" cy="829"/>
                <a:chOff x="914" y="2073"/>
                <a:chExt cx="884" cy="829"/>
              </a:xfrm>
            </p:grpSpPr>
            <p:sp>
              <p:nvSpPr>
                <p:cNvPr id="840723" name="Freeform 19"/>
                <p:cNvSpPr>
                  <a:spLocks/>
                </p:cNvSpPr>
                <p:nvPr/>
              </p:nvSpPr>
              <p:spPr bwMode="auto">
                <a:xfrm>
                  <a:off x="997" y="2073"/>
                  <a:ext cx="790" cy="829"/>
                </a:xfrm>
                <a:custGeom>
                  <a:avLst/>
                  <a:gdLst>
                    <a:gd name="T0" fmla="*/ 97 w 790"/>
                    <a:gd name="T1" fmla="*/ 657 h 829"/>
                    <a:gd name="T2" fmla="*/ 135 w 790"/>
                    <a:gd name="T3" fmla="*/ 586 h 829"/>
                    <a:gd name="T4" fmla="*/ 135 w 790"/>
                    <a:gd name="T5" fmla="*/ 565 h 829"/>
                    <a:gd name="T6" fmla="*/ 121 w 790"/>
                    <a:gd name="T7" fmla="*/ 537 h 829"/>
                    <a:gd name="T8" fmla="*/ 100 w 790"/>
                    <a:gd name="T9" fmla="*/ 506 h 829"/>
                    <a:gd name="T10" fmla="*/ 61 w 790"/>
                    <a:gd name="T11" fmla="*/ 477 h 829"/>
                    <a:gd name="T12" fmla="*/ 36 w 790"/>
                    <a:gd name="T13" fmla="*/ 437 h 829"/>
                    <a:gd name="T14" fmla="*/ 24 w 790"/>
                    <a:gd name="T15" fmla="*/ 402 h 829"/>
                    <a:gd name="T16" fmla="*/ 9 w 790"/>
                    <a:gd name="T17" fmla="*/ 376 h 829"/>
                    <a:gd name="T18" fmla="*/ 9 w 790"/>
                    <a:gd name="T19" fmla="*/ 345 h 829"/>
                    <a:gd name="T20" fmla="*/ 0 w 790"/>
                    <a:gd name="T21" fmla="*/ 274 h 829"/>
                    <a:gd name="T22" fmla="*/ 9 w 790"/>
                    <a:gd name="T23" fmla="*/ 220 h 829"/>
                    <a:gd name="T24" fmla="*/ 26 w 790"/>
                    <a:gd name="T25" fmla="*/ 173 h 829"/>
                    <a:gd name="T26" fmla="*/ 50 w 790"/>
                    <a:gd name="T27" fmla="*/ 123 h 829"/>
                    <a:gd name="T28" fmla="*/ 79 w 790"/>
                    <a:gd name="T29" fmla="*/ 94 h 829"/>
                    <a:gd name="T30" fmla="*/ 133 w 790"/>
                    <a:gd name="T31" fmla="*/ 59 h 829"/>
                    <a:gd name="T32" fmla="*/ 192 w 790"/>
                    <a:gd name="T33" fmla="*/ 35 h 829"/>
                    <a:gd name="T34" fmla="*/ 254 w 790"/>
                    <a:gd name="T35" fmla="*/ 14 h 829"/>
                    <a:gd name="T36" fmla="*/ 333 w 790"/>
                    <a:gd name="T37" fmla="*/ 2 h 829"/>
                    <a:gd name="T38" fmla="*/ 389 w 790"/>
                    <a:gd name="T39" fmla="*/ 0 h 829"/>
                    <a:gd name="T40" fmla="*/ 445 w 790"/>
                    <a:gd name="T41" fmla="*/ 5 h 829"/>
                    <a:gd name="T42" fmla="*/ 516 w 790"/>
                    <a:gd name="T43" fmla="*/ 19 h 829"/>
                    <a:gd name="T44" fmla="*/ 581 w 790"/>
                    <a:gd name="T45" fmla="*/ 40 h 829"/>
                    <a:gd name="T46" fmla="*/ 628 w 790"/>
                    <a:gd name="T47" fmla="*/ 64 h 829"/>
                    <a:gd name="T48" fmla="*/ 687 w 790"/>
                    <a:gd name="T49" fmla="*/ 109 h 829"/>
                    <a:gd name="T50" fmla="*/ 727 w 790"/>
                    <a:gd name="T51" fmla="*/ 162 h 829"/>
                    <a:gd name="T52" fmla="*/ 757 w 790"/>
                    <a:gd name="T53" fmla="*/ 211 h 829"/>
                    <a:gd name="T54" fmla="*/ 772 w 790"/>
                    <a:gd name="T55" fmla="*/ 247 h 829"/>
                    <a:gd name="T56" fmla="*/ 790 w 790"/>
                    <a:gd name="T57" fmla="*/ 309 h 829"/>
                    <a:gd name="T58" fmla="*/ 790 w 790"/>
                    <a:gd name="T59" fmla="*/ 357 h 829"/>
                    <a:gd name="T60" fmla="*/ 778 w 790"/>
                    <a:gd name="T61" fmla="*/ 426 h 829"/>
                    <a:gd name="T62" fmla="*/ 760 w 790"/>
                    <a:gd name="T63" fmla="*/ 482 h 829"/>
                    <a:gd name="T64" fmla="*/ 733 w 790"/>
                    <a:gd name="T65" fmla="*/ 529 h 829"/>
                    <a:gd name="T66" fmla="*/ 710 w 790"/>
                    <a:gd name="T67" fmla="*/ 556 h 829"/>
                    <a:gd name="T68" fmla="*/ 676 w 790"/>
                    <a:gd name="T69" fmla="*/ 586 h 829"/>
                    <a:gd name="T70" fmla="*/ 620 w 790"/>
                    <a:gd name="T71" fmla="*/ 609 h 829"/>
                    <a:gd name="T72" fmla="*/ 578 w 790"/>
                    <a:gd name="T73" fmla="*/ 624 h 829"/>
                    <a:gd name="T74" fmla="*/ 531 w 790"/>
                    <a:gd name="T75" fmla="*/ 638 h 829"/>
                    <a:gd name="T76" fmla="*/ 457 w 790"/>
                    <a:gd name="T77" fmla="*/ 645 h 829"/>
                    <a:gd name="T78" fmla="*/ 393 w 790"/>
                    <a:gd name="T79" fmla="*/ 657 h 829"/>
                    <a:gd name="T80" fmla="*/ 351 w 790"/>
                    <a:gd name="T81" fmla="*/ 666 h 829"/>
                    <a:gd name="T82" fmla="*/ 339 w 790"/>
                    <a:gd name="T83" fmla="*/ 686 h 829"/>
                    <a:gd name="T84" fmla="*/ 342 w 790"/>
                    <a:gd name="T85" fmla="*/ 711 h 829"/>
                    <a:gd name="T86" fmla="*/ 339 w 790"/>
                    <a:gd name="T87" fmla="*/ 735 h 829"/>
                    <a:gd name="T88" fmla="*/ 330 w 790"/>
                    <a:gd name="T89" fmla="*/ 752 h 829"/>
                    <a:gd name="T90" fmla="*/ 325 w 790"/>
                    <a:gd name="T91" fmla="*/ 785 h 829"/>
                    <a:gd name="T92" fmla="*/ 327 w 790"/>
                    <a:gd name="T93" fmla="*/ 829 h 829"/>
                    <a:gd name="T94" fmla="*/ 274 w 790"/>
                    <a:gd name="T95" fmla="*/ 756 h 829"/>
                    <a:gd name="T96" fmla="*/ 204 w 790"/>
                    <a:gd name="T97" fmla="*/ 696 h 829"/>
                    <a:gd name="T98" fmla="*/ 145 w 790"/>
                    <a:gd name="T99" fmla="*/ 668 h 829"/>
                    <a:gd name="T100" fmla="*/ 97 w 790"/>
                    <a:gd name="T101" fmla="*/ 657 h 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90" h="829">
                      <a:moveTo>
                        <a:pt x="97" y="657"/>
                      </a:moveTo>
                      <a:lnTo>
                        <a:pt x="135" y="586"/>
                      </a:lnTo>
                      <a:lnTo>
                        <a:pt x="135" y="565"/>
                      </a:lnTo>
                      <a:lnTo>
                        <a:pt x="121" y="537"/>
                      </a:lnTo>
                      <a:lnTo>
                        <a:pt x="100" y="506"/>
                      </a:lnTo>
                      <a:lnTo>
                        <a:pt x="61" y="477"/>
                      </a:lnTo>
                      <a:lnTo>
                        <a:pt x="36" y="437"/>
                      </a:lnTo>
                      <a:lnTo>
                        <a:pt x="24" y="402"/>
                      </a:lnTo>
                      <a:lnTo>
                        <a:pt x="9" y="376"/>
                      </a:lnTo>
                      <a:lnTo>
                        <a:pt x="9" y="345"/>
                      </a:lnTo>
                      <a:lnTo>
                        <a:pt x="0" y="274"/>
                      </a:lnTo>
                      <a:lnTo>
                        <a:pt x="9" y="220"/>
                      </a:lnTo>
                      <a:lnTo>
                        <a:pt x="26" y="173"/>
                      </a:lnTo>
                      <a:lnTo>
                        <a:pt x="50" y="123"/>
                      </a:lnTo>
                      <a:lnTo>
                        <a:pt x="79" y="94"/>
                      </a:lnTo>
                      <a:lnTo>
                        <a:pt x="133" y="59"/>
                      </a:lnTo>
                      <a:lnTo>
                        <a:pt x="192" y="35"/>
                      </a:lnTo>
                      <a:lnTo>
                        <a:pt x="254" y="14"/>
                      </a:lnTo>
                      <a:lnTo>
                        <a:pt x="333" y="2"/>
                      </a:lnTo>
                      <a:lnTo>
                        <a:pt x="389" y="0"/>
                      </a:lnTo>
                      <a:lnTo>
                        <a:pt x="445" y="5"/>
                      </a:lnTo>
                      <a:lnTo>
                        <a:pt x="516" y="19"/>
                      </a:lnTo>
                      <a:lnTo>
                        <a:pt x="581" y="40"/>
                      </a:lnTo>
                      <a:lnTo>
                        <a:pt x="628" y="64"/>
                      </a:lnTo>
                      <a:lnTo>
                        <a:pt x="687" y="109"/>
                      </a:lnTo>
                      <a:lnTo>
                        <a:pt x="727" y="162"/>
                      </a:lnTo>
                      <a:lnTo>
                        <a:pt x="757" y="211"/>
                      </a:lnTo>
                      <a:lnTo>
                        <a:pt x="772" y="247"/>
                      </a:lnTo>
                      <a:lnTo>
                        <a:pt x="790" y="309"/>
                      </a:lnTo>
                      <a:lnTo>
                        <a:pt x="790" y="357"/>
                      </a:lnTo>
                      <a:lnTo>
                        <a:pt x="778" y="426"/>
                      </a:lnTo>
                      <a:lnTo>
                        <a:pt x="760" y="482"/>
                      </a:lnTo>
                      <a:lnTo>
                        <a:pt x="733" y="529"/>
                      </a:lnTo>
                      <a:lnTo>
                        <a:pt x="710" y="556"/>
                      </a:lnTo>
                      <a:lnTo>
                        <a:pt x="676" y="586"/>
                      </a:lnTo>
                      <a:lnTo>
                        <a:pt x="620" y="609"/>
                      </a:lnTo>
                      <a:lnTo>
                        <a:pt x="578" y="624"/>
                      </a:lnTo>
                      <a:lnTo>
                        <a:pt x="531" y="638"/>
                      </a:lnTo>
                      <a:lnTo>
                        <a:pt x="457" y="645"/>
                      </a:lnTo>
                      <a:lnTo>
                        <a:pt x="393" y="657"/>
                      </a:lnTo>
                      <a:lnTo>
                        <a:pt x="351" y="666"/>
                      </a:lnTo>
                      <a:lnTo>
                        <a:pt x="339" y="686"/>
                      </a:lnTo>
                      <a:lnTo>
                        <a:pt x="342" y="711"/>
                      </a:lnTo>
                      <a:lnTo>
                        <a:pt x="339" y="735"/>
                      </a:lnTo>
                      <a:lnTo>
                        <a:pt x="330" y="752"/>
                      </a:lnTo>
                      <a:lnTo>
                        <a:pt x="325" y="785"/>
                      </a:lnTo>
                      <a:lnTo>
                        <a:pt x="327" y="829"/>
                      </a:lnTo>
                      <a:lnTo>
                        <a:pt x="274" y="756"/>
                      </a:lnTo>
                      <a:lnTo>
                        <a:pt x="204" y="696"/>
                      </a:lnTo>
                      <a:lnTo>
                        <a:pt x="145" y="668"/>
                      </a:lnTo>
                      <a:lnTo>
                        <a:pt x="97" y="65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40724" name="Group 20"/>
                <p:cNvGrpSpPr>
                  <a:grpSpLocks/>
                </p:cNvGrpSpPr>
                <p:nvPr/>
              </p:nvGrpSpPr>
              <p:grpSpPr bwMode="auto">
                <a:xfrm>
                  <a:off x="914" y="2073"/>
                  <a:ext cx="741" cy="573"/>
                  <a:chOff x="914" y="2073"/>
                  <a:chExt cx="741" cy="573"/>
                </a:xfrm>
              </p:grpSpPr>
              <p:grpSp>
                <p:nvGrpSpPr>
                  <p:cNvPr id="840725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112" y="2073"/>
                    <a:ext cx="510" cy="173"/>
                    <a:chOff x="1112" y="2073"/>
                    <a:chExt cx="510" cy="173"/>
                  </a:xfrm>
                </p:grpSpPr>
                <p:sp>
                  <p:nvSpPr>
                    <p:cNvPr id="840726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3" y="2099"/>
                      <a:ext cx="469" cy="147"/>
                    </a:xfrm>
                    <a:custGeom>
                      <a:avLst/>
                      <a:gdLst>
                        <a:gd name="T0" fmla="*/ 0 w 469"/>
                        <a:gd name="T1" fmla="*/ 147 h 147"/>
                        <a:gd name="T2" fmla="*/ 36 w 469"/>
                        <a:gd name="T3" fmla="*/ 101 h 147"/>
                        <a:gd name="T4" fmla="*/ 83 w 469"/>
                        <a:gd name="T5" fmla="*/ 65 h 147"/>
                        <a:gd name="T6" fmla="*/ 139 w 469"/>
                        <a:gd name="T7" fmla="*/ 35 h 147"/>
                        <a:gd name="T8" fmla="*/ 195 w 469"/>
                        <a:gd name="T9" fmla="*/ 17 h 147"/>
                        <a:gd name="T10" fmla="*/ 257 w 469"/>
                        <a:gd name="T11" fmla="*/ 5 h 147"/>
                        <a:gd name="T12" fmla="*/ 337 w 469"/>
                        <a:gd name="T13" fmla="*/ 0 h 147"/>
                        <a:gd name="T14" fmla="*/ 396 w 469"/>
                        <a:gd name="T15" fmla="*/ 9 h 147"/>
                        <a:gd name="T16" fmla="*/ 469 w 469"/>
                        <a:gd name="T17" fmla="*/ 33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9" h="147">
                          <a:moveTo>
                            <a:pt x="0" y="147"/>
                          </a:moveTo>
                          <a:lnTo>
                            <a:pt x="36" y="101"/>
                          </a:lnTo>
                          <a:lnTo>
                            <a:pt x="83" y="65"/>
                          </a:lnTo>
                          <a:lnTo>
                            <a:pt x="139" y="35"/>
                          </a:lnTo>
                          <a:lnTo>
                            <a:pt x="195" y="17"/>
                          </a:lnTo>
                          <a:lnTo>
                            <a:pt x="257" y="5"/>
                          </a:lnTo>
                          <a:lnTo>
                            <a:pt x="337" y="0"/>
                          </a:lnTo>
                          <a:lnTo>
                            <a:pt x="396" y="9"/>
                          </a:lnTo>
                          <a:lnTo>
                            <a:pt x="469" y="33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0727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2" y="2073"/>
                      <a:ext cx="484" cy="162"/>
                    </a:xfrm>
                    <a:custGeom>
                      <a:avLst/>
                      <a:gdLst>
                        <a:gd name="T0" fmla="*/ 0 w 484"/>
                        <a:gd name="T1" fmla="*/ 162 h 162"/>
                        <a:gd name="T2" fmla="*/ 23 w 484"/>
                        <a:gd name="T3" fmla="*/ 115 h 162"/>
                        <a:gd name="T4" fmla="*/ 51 w 484"/>
                        <a:gd name="T5" fmla="*/ 82 h 162"/>
                        <a:gd name="T6" fmla="*/ 82 w 484"/>
                        <a:gd name="T7" fmla="*/ 55 h 162"/>
                        <a:gd name="T8" fmla="*/ 139 w 484"/>
                        <a:gd name="T9" fmla="*/ 26 h 162"/>
                        <a:gd name="T10" fmla="*/ 212 w 484"/>
                        <a:gd name="T11" fmla="*/ 5 h 162"/>
                        <a:gd name="T12" fmla="*/ 280 w 484"/>
                        <a:gd name="T13" fmla="*/ 0 h 162"/>
                        <a:gd name="T14" fmla="*/ 354 w 484"/>
                        <a:gd name="T15" fmla="*/ 8 h 162"/>
                        <a:gd name="T16" fmla="*/ 421 w 484"/>
                        <a:gd name="T17" fmla="*/ 29 h 162"/>
                        <a:gd name="T18" fmla="*/ 454 w 484"/>
                        <a:gd name="T19" fmla="*/ 38 h 162"/>
                        <a:gd name="T20" fmla="*/ 484 w 484"/>
                        <a:gd name="T21" fmla="*/ 47 h 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84" h="162">
                          <a:moveTo>
                            <a:pt x="0" y="162"/>
                          </a:moveTo>
                          <a:lnTo>
                            <a:pt x="23" y="115"/>
                          </a:lnTo>
                          <a:lnTo>
                            <a:pt x="51" y="82"/>
                          </a:lnTo>
                          <a:lnTo>
                            <a:pt x="82" y="55"/>
                          </a:lnTo>
                          <a:lnTo>
                            <a:pt x="139" y="26"/>
                          </a:lnTo>
                          <a:lnTo>
                            <a:pt x="212" y="5"/>
                          </a:lnTo>
                          <a:lnTo>
                            <a:pt x="280" y="0"/>
                          </a:lnTo>
                          <a:lnTo>
                            <a:pt x="354" y="8"/>
                          </a:lnTo>
                          <a:lnTo>
                            <a:pt x="421" y="29"/>
                          </a:lnTo>
                          <a:lnTo>
                            <a:pt x="454" y="38"/>
                          </a:lnTo>
                          <a:lnTo>
                            <a:pt x="484" y="4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40728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914" y="2180"/>
                    <a:ext cx="278" cy="281"/>
                    <a:chOff x="914" y="2180"/>
                    <a:chExt cx="278" cy="281"/>
                  </a:xfrm>
                </p:grpSpPr>
                <p:sp>
                  <p:nvSpPr>
                    <p:cNvPr id="840729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914" y="2180"/>
                      <a:ext cx="278" cy="281"/>
                    </a:xfrm>
                    <a:custGeom>
                      <a:avLst/>
                      <a:gdLst>
                        <a:gd name="T0" fmla="*/ 15 w 278"/>
                        <a:gd name="T1" fmla="*/ 233 h 281"/>
                        <a:gd name="T2" fmla="*/ 8 w 278"/>
                        <a:gd name="T3" fmla="*/ 122 h 281"/>
                        <a:gd name="T4" fmla="*/ 46 w 278"/>
                        <a:gd name="T5" fmla="*/ 53 h 281"/>
                        <a:gd name="T6" fmla="*/ 74 w 278"/>
                        <a:gd name="T7" fmla="*/ 13 h 281"/>
                        <a:gd name="T8" fmla="*/ 101 w 278"/>
                        <a:gd name="T9" fmla="*/ 0 h 281"/>
                        <a:gd name="T10" fmla="*/ 116 w 278"/>
                        <a:gd name="T11" fmla="*/ 25 h 281"/>
                        <a:gd name="T12" fmla="*/ 137 w 278"/>
                        <a:gd name="T13" fmla="*/ 14 h 281"/>
                        <a:gd name="T14" fmla="*/ 150 w 278"/>
                        <a:gd name="T15" fmla="*/ 41 h 281"/>
                        <a:gd name="T16" fmla="*/ 165 w 278"/>
                        <a:gd name="T17" fmla="*/ 58 h 281"/>
                        <a:gd name="T18" fmla="*/ 181 w 278"/>
                        <a:gd name="T19" fmla="*/ 71 h 281"/>
                        <a:gd name="T20" fmla="*/ 178 w 278"/>
                        <a:gd name="T21" fmla="*/ 95 h 281"/>
                        <a:gd name="T22" fmla="*/ 198 w 278"/>
                        <a:gd name="T23" fmla="*/ 81 h 281"/>
                        <a:gd name="T24" fmla="*/ 218 w 278"/>
                        <a:gd name="T25" fmla="*/ 93 h 281"/>
                        <a:gd name="T26" fmla="*/ 219 w 278"/>
                        <a:gd name="T27" fmla="*/ 113 h 281"/>
                        <a:gd name="T28" fmla="*/ 243 w 278"/>
                        <a:gd name="T29" fmla="*/ 116 h 281"/>
                        <a:gd name="T30" fmla="*/ 252 w 278"/>
                        <a:gd name="T31" fmla="*/ 140 h 281"/>
                        <a:gd name="T32" fmla="*/ 269 w 278"/>
                        <a:gd name="T33" fmla="*/ 161 h 281"/>
                        <a:gd name="T34" fmla="*/ 263 w 278"/>
                        <a:gd name="T35" fmla="*/ 210 h 281"/>
                        <a:gd name="T36" fmla="*/ 272 w 278"/>
                        <a:gd name="T37" fmla="*/ 239 h 281"/>
                        <a:gd name="T38" fmla="*/ 278 w 278"/>
                        <a:gd name="T39" fmla="*/ 266 h 281"/>
                        <a:gd name="T40" fmla="*/ 260 w 278"/>
                        <a:gd name="T41" fmla="*/ 281 h 281"/>
                        <a:gd name="T42" fmla="*/ 238 w 278"/>
                        <a:gd name="T43" fmla="*/ 279 h 281"/>
                        <a:gd name="T44" fmla="*/ 218 w 278"/>
                        <a:gd name="T45" fmla="*/ 257 h 281"/>
                        <a:gd name="T46" fmla="*/ 204 w 278"/>
                        <a:gd name="T47" fmla="*/ 255 h 281"/>
                        <a:gd name="T48" fmla="*/ 180 w 278"/>
                        <a:gd name="T49" fmla="*/ 249 h 281"/>
                        <a:gd name="T50" fmla="*/ 165 w 278"/>
                        <a:gd name="T51" fmla="*/ 245 h 281"/>
                        <a:gd name="T52" fmla="*/ 153 w 278"/>
                        <a:gd name="T53" fmla="*/ 240 h 281"/>
                        <a:gd name="T54" fmla="*/ 137 w 278"/>
                        <a:gd name="T55" fmla="*/ 238 h 281"/>
                        <a:gd name="T56" fmla="*/ 126 w 278"/>
                        <a:gd name="T57" fmla="*/ 221 h 281"/>
                        <a:gd name="T58" fmla="*/ 117 w 278"/>
                        <a:gd name="T59" fmla="*/ 238 h 281"/>
                        <a:gd name="T60" fmla="*/ 98 w 278"/>
                        <a:gd name="T61" fmla="*/ 243 h 281"/>
                        <a:gd name="T62" fmla="*/ 90 w 278"/>
                        <a:gd name="T63" fmla="*/ 249 h 281"/>
                        <a:gd name="T64" fmla="*/ 74 w 278"/>
                        <a:gd name="T65" fmla="*/ 26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78" h="281">
                          <a:moveTo>
                            <a:pt x="51" y="267"/>
                          </a:moveTo>
                          <a:lnTo>
                            <a:pt x="15" y="233"/>
                          </a:lnTo>
                          <a:lnTo>
                            <a:pt x="0" y="184"/>
                          </a:lnTo>
                          <a:lnTo>
                            <a:pt x="8" y="122"/>
                          </a:lnTo>
                          <a:lnTo>
                            <a:pt x="29" y="76"/>
                          </a:lnTo>
                          <a:lnTo>
                            <a:pt x="46" y="53"/>
                          </a:lnTo>
                          <a:lnTo>
                            <a:pt x="65" y="23"/>
                          </a:lnTo>
                          <a:lnTo>
                            <a:pt x="74" y="13"/>
                          </a:lnTo>
                          <a:lnTo>
                            <a:pt x="87" y="2"/>
                          </a:lnTo>
                          <a:lnTo>
                            <a:pt x="101" y="0"/>
                          </a:lnTo>
                          <a:lnTo>
                            <a:pt x="109" y="12"/>
                          </a:lnTo>
                          <a:lnTo>
                            <a:pt x="116" y="25"/>
                          </a:lnTo>
                          <a:lnTo>
                            <a:pt x="121" y="16"/>
                          </a:lnTo>
                          <a:lnTo>
                            <a:pt x="137" y="14"/>
                          </a:lnTo>
                          <a:lnTo>
                            <a:pt x="146" y="25"/>
                          </a:lnTo>
                          <a:lnTo>
                            <a:pt x="150" y="41"/>
                          </a:lnTo>
                          <a:lnTo>
                            <a:pt x="153" y="63"/>
                          </a:lnTo>
                          <a:lnTo>
                            <a:pt x="165" y="58"/>
                          </a:lnTo>
                          <a:lnTo>
                            <a:pt x="178" y="64"/>
                          </a:lnTo>
                          <a:lnTo>
                            <a:pt x="181" y="71"/>
                          </a:lnTo>
                          <a:lnTo>
                            <a:pt x="180" y="83"/>
                          </a:lnTo>
                          <a:lnTo>
                            <a:pt x="178" y="95"/>
                          </a:lnTo>
                          <a:lnTo>
                            <a:pt x="186" y="87"/>
                          </a:lnTo>
                          <a:lnTo>
                            <a:pt x="198" y="81"/>
                          </a:lnTo>
                          <a:lnTo>
                            <a:pt x="217" y="83"/>
                          </a:lnTo>
                          <a:lnTo>
                            <a:pt x="218" y="93"/>
                          </a:lnTo>
                          <a:lnTo>
                            <a:pt x="219" y="102"/>
                          </a:lnTo>
                          <a:lnTo>
                            <a:pt x="219" y="113"/>
                          </a:lnTo>
                          <a:lnTo>
                            <a:pt x="231" y="111"/>
                          </a:lnTo>
                          <a:lnTo>
                            <a:pt x="243" y="116"/>
                          </a:lnTo>
                          <a:lnTo>
                            <a:pt x="249" y="125"/>
                          </a:lnTo>
                          <a:lnTo>
                            <a:pt x="252" y="140"/>
                          </a:lnTo>
                          <a:lnTo>
                            <a:pt x="263" y="144"/>
                          </a:lnTo>
                          <a:lnTo>
                            <a:pt x="269" y="161"/>
                          </a:lnTo>
                          <a:lnTo>
                            <a:pt x="267" y="179"/>
                          </a:lnTo>
                          <a:lnTo>
                            <a:pt x="263" y="210"/>
                          </a:lnTo>
                          <a:lnTo>
                            <a:pt x="266" y="227"/>
                          </a:lnTo>
                          <a:lnTo>
                            <a:pt x="272" y="239"/>
                          </a:lnTo>
                          <a:lnTo>
                            <a:pt x="278" y="251"/>
                          </a:lnTo>
                          <a:lnTo>
                            <a:pt x="278" y="266"/>
                          </a:lnTo>
                          <a:lnTo>
                            <a:pt x="269" y="278"/>
                          </a:lnTo>
                          <a:lnTo>
                            <a:pt x="260" y="281"/>
                          </a:lnTo>
                          <a:lnTo>
                            <a:pt x="249" y="281"/>
                          </a:lnTo>
                          <a:lnTo>
                            <a:pt x="238" y="279"/>
                          </a:lnTo>
                          <a:lnTo>
                            <a:pt x="225" y="267"/>
                          </a:lnTo>
                          <a:lnTo>
                            <a:pt x="218" y="257"/>
                          </a:lnTo>
                          <a:lnTo>
                            <a:pt x="216" y="251"/>
                          </a:lnTo>
                          <a:lnTo>
                            <a:pt x="204" y="255"/>
                          </a:lnTo>
                          <a:lnTo>
                            <a:pt x="189" y="254"/>
                          </a:lnTo>
                          <a:lnTo>
                            <a:pt x="180" y="249"/>
                          </a:lnTo>
                          <a:lnTo>
                            <a:pt x="177" y="245"/>
                          </a:lnTo>
                          <a:lnTo>
                            <a:pt x="165" y="245"/>
                          </a:lnTo>
                          <a:lnTo>
                            <a:pt x="158" y="242"/>
                          </a:lnTo>
                          <a:lnTo>
                            <a:pt x="153" y="240"/>
                          </a:lnTo>
                          <a:lnTo>
                            <a:pt x="144" y="240"/>
                          </a:lnTo>
                          <a:lnTo>
                            <a:pt x="137" y="238"/>
                          </a:lnTo>
                          <a:lnTo>
                            <a:pt x="130" y="227"/>
                          </a:lnTo>
                          <a:lnTo>
                            <a:pt x="126" y="221"/>
                          </a:lnTo>
                          <a:lnTo>
                            <a:pt x="121" y="227"/>
                          </a:lnTo>
                          <a:lnTo>
                            <a:pt x="117" y="238"/>
                          </a:lnTo>
                          <a:lnTo>
                            <a:pt x="108" y="242"/>
                          </a:lnTo>
                          <a:lnTo>
                            <a:pt x="98" y="243"/>
                          </a:lnTo>
                          <a:lnTo>
                            <a:pt x="93" y="243"/>
                          </a:lnTo>
                          <a:lnTo>
                            <a:pt x="90" y="249"/>
                          </a:lnTo>
                          <a:lnTo>
                            <a:pt x="83" y="257"/>
                          </a:lnTo>
                          <a:lnTo>
                            <a:pt x="74" y="267"/>
                          </a:lnTo>
                          <a:lnTo>
                            <a:pt x="51" y="26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40730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2195"/>
                      <a:ext cx="211" cy="245"/>
                      <a:chOff x="928" y="2195"/>
                      <a:chExt cx="211" cy="245"/>
                    </a:xfrm>
                  </p:grpSpPr>
                  <p:sp>
                    <p:nvSpPr>
                      <p:cNvPr id="840731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7" y="2359"/>
                        <a:ext cx="42" cy="52"/>
                      </a:xfrm>
                      <a:custGeom>
                        <a:avLst/>
                        <a:gdLst>
                          <a:gd name="T0" fmla="*/ 12 w 42"/>
                          <a:gd name="T1" fmla="*/ 52 h 52"/>
                          <a:gd name="T2" fmla="*/ 9 w 42"/>
                          <a:gd name="T3" fmla="*/ 25 h 52"/>
                          <a:gd name="T4" fmla="*/ 17 w 42"/>
                          <a:gd name="T5" fmla="*/ 11 h 52"/>
                          <a:gd name="T6" fmla="*/ 42 w 42"/>
                          <a:gd name="T7" fmla="*/ 0 h 52"/>
                          <a:gd name="T8" fmla="*/ 26 w 42"/>
                          <a:gd name="T9" fmla="*/ 2 h 52"/>
                          <a:gd name="T10" fmla="*/ 6 w 42"/>
                          <a:gd name="T11" fmla="*/ 8 h 52"/>
                          <a:gd name="T12" fmla="*/ 0 w 42"/>
                          <a:gd name="T13" fmla="*/ 21 h 52"/>
                          <a:gd name="T14" fmla="*/ 12 w 42"/>
                          <a:gd name="T15" fmla="*/ 52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2" h="52">
                            <a:moveTo>
                              <a:pt x="12" y="52"/>
                            </a:moveTo>
                            <a:lnTo>
                              <a:pt x="9" y="25"/>
                            </a:lnTo>
                            <a:lnTo>
                              <a:pt x="17" y="11"/>
                            </a:lnTo>
                            <a:lnTo>
                              <a:pt x="42" y="0"/>
                            </a:lnTo>
                            <a:lnTo>
                              <a:pt x="26" y="2"/>
                            </a:lnTo>
                            <a:lnTo>
                              <a:pt x="6" y="8"/>
                            </a:lnTo>
                            <a:lnTo>
                              <a:pt x="0" y="21"/>
                            </a:lnTo>
                            <a:lnTo>
                              <a:pt x="12" y="52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32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2275"/>
                        <a:ext cx="67" cy="126"/>
                      </a:xfrm>
                      <a:custGeom>
                        <a:avLst/>
                        <a:gdLst>
                          <a:gd name="T0" fmla="*/ 27 w 67"/>
                          <a:gd name="T1" fmla="*/ 126 h 126"/>
                          <a:gd name="T2" fmla="*/ 15 w 67"/>
                          <a:gd name="T3" fmla="*/ 98 h 126"/>
                          <a:gd name="T4" fmla="*/ 15 w 67"/>
                          <a:gd name="T5" fmla="*/ 60 h 126"/>
                          <a:gd name="T6" fmla="*/ 38 w 67"/>
                          <a:gd name="T7" fmla="*/ 30 h 126"/>
                          <a:gd name="T8" fmla="*/ 67 w 67"/>
                          <a:gd name="T9" fmla="*/ 0 h 126"/>
                          <a:gd name="T10" fmla="*/ 49 w 67"/>
                          <a:gd name="T11" fmla="*/ 17 h 126"/>
                          <a:gd name="T12" fmla="*/ 21 w 67"/>
                          <a:gd name="T13" fmla="*/ 38 h 126"/>
                          <a:gd name="T14" fmla="*/ 0 w 67"/>
                          <a:gd name="T15" fmla="*/ 56 h 126"/>
                          <a:gd name="T16" fmla="*/ 4 w 67"/>
                          <a:gd name="T17" fmla="*/ 71 h 126"/>
                          <a:gd name="T18" fmla="*/ 3 w 67"/>
                          <a:gd name="T19" fmla="*/ 88 h 126"/>
                          <a:gd name="T20" fmla="*/ 3 w 67"/>
                          <a:gd name="T21" fmla="*/ 107 h 126"/>
                          <a:gd name="T22" fmla="*/ 27 w 67"/>
                          <a:gd name="T23" fmla="*/ 126 h 1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67" h="126">
                            <a:moveTo>
                              <a:pt x="27" y="126"/>
                            </a:moveTo>
                            <a:lnTo>
                              <a:pt x="15" y="98"/>
                            </a:lnTo>
                            <a:lnTo>
                              <a:pt x="15" y="60"/>
                            </a:lnTo>
                            <a:lnTo>
                              <a:pt x="38" y="30"/>
                            </a:lnTo>
                            <a:lnTo>
                              <a:pt x="67" y="0"/>
                            </a:lnTo>
                            <a:lnTo>
                              <a:pt x="49" y="17"/>
                            </a:lnTo>
                            <a:lnTo>
                              <a:pt x="21" y="38"/>
                            </a:lnTo>
                            <a:lnTo>
                              <a:pt x="0" y="56"/>
                            </a:lnTo>
                            <a:lnTo>
                              <a:pt x="4" y="71"/>
                            </a:lnTo>
                            <a:lnTo>
                              <a:pt x="3" y="88"/>
                            </a:lnTo>
                            <a:lnTo>
                              <a:pt x="3" y="107"/>
                            </a:lnTo>
                            <a:lnTo>
                              <a:pt x="27" y="126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33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2343"/>
                        <a:ext cx="46" cy="97"/>
                      </a:xfrm>
                      <a:custGeom>
                        <a:avLst/>
                        <a:gdLst>
                          <a:gd name="T0" fmla="*/ 20 w 46"/>
                          <a:gd name="T1" fmla="*/ 81 h 97"/>
                          <a:gd name="T2" fmla="*/ 0 w 46"/>
                          <a:gd name="T3" fmla="*/ 51 h 97"/>
                          <a:gd name="T4" fmla="*/ 8 w 46"/>
                          <a:gd name="T5" fmla="*/ 30 h 97"/>
                          <a:gd name="T6" fmla="*/ 25 w 46"/>
                          <a:gd name="T7" fmla="*/ 0 h 97"/>
                          <a:gd name="T8" fmla="*/ 11 w 46"/>
                          <a:gd name="T9" fmla="*/ 52 h 97"/>
                          <a:gd name="T10" fmla="*/ 22 w 46"/>
                          <a:gd name="T11" fmla="*/ 75 h 97"/>
                          <a:gd name="T12" fmla="*/ 46 w 46"/>
                          <a:gd name="T13" fmla="*/ 97 h 97"/>
                          <a:gd name="T14" fmla="*/ 20 w 46"/>
                          <a:gd name="T15" fmla="*/ 81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6" h="97">
                            <a:moveTo>
                              <a:pt x="20" y="81"/>
                            </a:moveTo>
                            <a:lnTo>
                              <a:pt x="0" y="51"/>
                            </a:lnTo>
                            <a:lnTo>
                              <a:pt x="8" y="30"/>
                            </a:lnTo>
                            <a:lnTo>
                              <a:pt x="25" y="0"/>
                            </a:lnTo>
                            <a:lnTo>
                              <a:pt x="11" y="52"/>
                            </a:lnTo>
                            <a:lnTo>
                              <a:pt x="22" y="75"/>
                            </a:lnTo>
                            <a:lnTo>
                              <a:pt x="46" y="97"/>
                            </a:lnTo>
                            <a:lnTo>
                              <a:pt x="20" y="8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34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2195"/>
                        <a:ext cx="63" cy="97"/>
                      </a:xfrm>
                      <a:custGeom>
                        <a:avLst/>
                        <a:gdLst>
                          <a:gd name="T0" fmla="*/ 63 w 63"/>
                          <a:gd name="T1" fmla="*/ 0 h 97"/>
                          <a:gd name="T2" fmla="*/ 33 w 63"/>
                          <a:gd name="T3" fmla="*/ 24 h 97"/>
                          <a:gd name="T4" fmla="*/ 9 w 63"/>
                          <a:gd name="T5" fmla="*/ 48 h 97"/>
                          <a:gd name="T6" fmla="*/ 5 w 63"/>
                          <a:gd name="T7" fmla="*/ 68 h 97"/>
                          <a:gd name="T8" fmla="*/ 0 w 63"/>
                          <a:gd name="T9" fmla="*/ 97 h 97"/>
                          <a:gd name="T10" fmla="*/ 10 w 63"/>
                          <a:gd name="T11" fmla="*/ 74 h 97"/>
                          <a:gd name="T12" fmla="*/ 19 w 63"/>
                          <a:gd name="T13" fmla="*/ 50 h 97"/>
                          <a:gd name="T14" fmla="*/ 45 w 63"/>
                          <a:gd name="T15" fmla="*/ 21 h 97"/>
                          <a:gd name="T16" fmla="*/ 63 w 63"/>
                          <a:gd name="T17" fmla="*/ 0 h 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63" h="97">
                            <a:moveTo>
                              <a:pt x="63" y="0"/>
                            </a:moveTo>
                            <a:lnTo>
                              <a:pt x="33" y="24"/>
                            </a:lnTo>
                            <a:lnTo>
                              <a:pt x="9" y="48"/>
                            </a:lnTo>
                            <a:lnTo>
                              <a:pt x="5" y="68"/>
                            </a:lnTo>
                            <a:lnTo>
                              <a:pt x="0" y="97"/>
                            </a:lnTo>
                            <a:lnTo>
                              <a:pt x="10" y="74"/>
                            </a:lnTo>
                            <a:lnTo>
                              <a:pt x="19" y="50"/>
                            </a:lnTo>
                            <a:lnTo>
                              <a:pt x="45" y="21"/>
                            </a:lnTo>
                            <a:lnTo>
                              <a:pt x="63" y="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35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2379"/>
                        <a:ext cx="35" cy="61"/>
                      </a:xfrm>
                      <a:custGeom>
                        <a:avLst/>
                        <a:gdLst>
                          <a:gd name="T0" fmla="*/ 14 w 35"/>
                          <a:gd name="T1" fmla="*/ 61 h 61"/>
                          <a:gd name="T2" fmla="*/ 5 w 35"/>
                          <a:gd name="T3" fmla="*/ 41 h 61"/>
                          <a:gd name="T4" fmla="*/ 0 w 35"/>
                          <a:gd name="T5" fmla="*/ 30 h 61"/>
                          <a:gd name="T6" fmla="*/ 10 w 35"/>
                          <a:gd name="T7" fmla="*/ 13 h 61"/>
                          <a:gd name="T8" fmla="*/ 32 w 35"/>
                          <a:gd name="T9" fmla="*/ 0 h 61"/>
                          <a:gd name="T10" fmla="*/ 19 w 35"/>
                          <a:gd name="T11" fmla="*/ 17 h 61"/>
                          <a:gd name="T12" fmla="*/ 12 w 35"/>
                          <a:gd name="T13" fmla="*/ 36 h 61"/>
                          <a:gd name="T14" fmla="*/ 23 w 35"/>
                          <a:gd name="T15" fmla="*/ 41 h 61"/>
                          <a:gd name="T16" fmla="*/ 35 w 35"/>
                          <a:gd name="T17" fmla="*/ 27 h 61"/>
                          <a:gd name="T18" fmla="*/ 29 w 35"/>
                          <a:gd name="T19" fmla="*/ 40 h 61"/>
                          <a:gd name="T20" fmla="*/ 14 w 35"/>
                          <a:gd name="T21" fmla="*/ 61 h 6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5" h="61">
                            <a:moveTo>
                              <a:pt x="14" y="61"/>
                            </a:moveTo>
                            <a:lnTo>
                              <a:pt x="5" y="41"/>
                            </a:lnTo>
                            <a:lnTo>
                              <a:pt x="0" y="30"/>
                            </a:lnTo>
                            <a:lnTo>
                              <a:pt x="10" y="13"/>
                            </a:lnTo>
                            <a:lnTo>
                              <a:pt x="32" y="0"/>
                            </a:lnTo>
                            <a:lnTo>
                              <a:pt x="19" y="17"/>
                            </a:lnTo>
                            <a:lnTo>
                              <a:pt x="12" y="36"/>
                            </a:lnTo>
                            <a:lnTo>
                              <a:pt x="23" y="41"/>
                            </a:lnTo>
                            <a:lnTo>
                              <a:pt x="35" y="27"/>
                            </a:lnTo>
                            <a:lnTo>
                              <a:pt x="29" y="40"/>
                            </a:lnTo>
                            <a:lnTo>
                              <a:pt x="14" y="61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4073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356" y="2499"/>
                    <a:ext cx="299" cy="147"/>
                    <a:chOff x="1356" y="2499"/>
                    <a:chExt cx="299" cy="147"/>
                  </a:xfrm>
                </p:grpSpPr>
                <p:sp>
                  <p:nvSpPr>
                    <p:cNvPr id="84073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356" y="2499"/>
                      <a:ext cx="299" cy="147"/>
                    </a:xfrm>
                    <a:custGeom>
                      <a:avLst/>
                      <a:gdLst>
                        <a:gd name="T0" fmla="*/ 18 w 299"/>
                        <a:gd name="T1" fmla="*/ 36 h 147"/>
                        <a:gd name="T2" fmla="*/ 72 w 299"/>
                        <a:gd name="T3" fmla="*/ 39 h 147"/>
                        <a:gd name="T4" fmla="*/ 110 w 299"/>
                        <a:gd name="T5" fmla="*/ 38 h 147"/>
                        <a:gd name="T6" fmla="*/ 155 w 299"/>
                        <a:gd name="T7" fmla="*/ 18 h 147"/>
                        <a:gd name="T8" fmla="*/ 193 w 299"/>
                        <a:gd name="T9" fmla="*/ 2 h 147"/>
                        <a:gd name="T10" fmla="*/ 227 w 299"/>
                        <a:gd name="T11" fmla="*/ 0 h 147"/>
                        <a:gd name="T12" fmla="*/ 242 w 299"/>
                        <a:gd name="T13" fmla="*/ 14 h 147"/>
                        <a:gd name="T14" fmla="*/ 265 w 299"/>
                        <a:gd name="T15" fmla="*/ 23 h 147"/>
                        <a:gd name="T16" fmla="*/ 292 w 299"/>
                        <a:gd name="T17" fmla="*/ 26 h 147"/>
                        <a:gd name="T18" fmla="*/ 299 w 299"/>
                        <a:gd name="T19" fmla="*/ 39 h 147"/>
                        <a:gd name="T20" fmla="*/ 296 w 299"/>
                        <a:gd name="T21" fmla="*/ 67 h 147"/>
                        <a:gd name="T22" fmla="*/ 290 w 299"/>
                        <a:gd name="T23" fmla="*/ 85 h 147"/>
                        <a:gd name="T24" fmla="*/ 277 w 299"/>
                        <a:gd name="T25" fmla="*/ 100 h 147"/>
                        <a:gd name="T26" fmla="*/ 257 w 299"/>
                        <a:gd name="T27" fmla="*/ 118 h 147"/>
                        <a:gd name="T28" fmla="*/ 248 w 299"/>
                        <a:gd name="T29" fmla="*/ 134 h 147"/>
                        <a:gd name="T30" fmla="*/ 234 w 299"/>
                        <a:gd name="T31" fmla="*/ 146 h 147"/>
                        <a:gd name="T32" fmla="*/ 222 w 299"/>
                        <a:gd name="T33" fmla="*/ 147 h 147"/>
                        <a:gd name="T34" fmla="*/ 205 w 299"/>
                        <a:gd name="T35" fmla="*/ 132 h 147"/>
                        <a:gd name="T36" fmla="*/ 195 w 299"/>
                        <a:gd name="T37" fmla="*/ 138 h 147"/>
                        <a:gd name="T38" fmla="*/ 177 w 299"/>
                        <a:gd name="T39" fmla="*/ 139 h 147"/>
                        <a:gd name="T40" fmla="*/ 165 w 299"/>
                        <a:gd name="T41" fmla="*/ 117 h 147"/>
                        <a:gd name="T42" fmla="*/ 157 w 299"/>
                        <a:gd name="T43" fmla="*/ 120 h 147"/>
                        <a:gd name="T44" fmla="*/ 146 w 299"/>
                        <a:gd name="T45" fmla="*/ 120 h 147"/>
                        <a:gd name="T46" fmla="*/ 139 w 299"/>
                        <a:gd name="T47" fmla="*/ 109 h 147"/>
                        <a:gd name="T48" fmla="*/ 126 w 299"/>
                        <a:gd name="T49" fmla="*/ 117 h 147"/>
                        <a:gd name="T50" fmla="*/ 114 w 299"/>
                        <a:gd name="T51" fmla="*/ 123 h 147"/>
                        <a:gd name="T52" fmla="*/ 98 w 299"/>
                        <a:gd name="T53" fmla="*/ 117 h 147"/>
                        <a:gd name="T54" fmla="*/ 95 w 299"/>
                        <a:gd name="T55" fmla="*/ 106 h 147"/>
                        <a:gd name="T56" fmla="*/ 93 w 299"/>
                        <a:gd name="T57" fmla="*/ 93 h 147"/>
                        <a:gd name="T58" fmla="*/ 69 w 299"/>
                        <a:gd name="T59" fmla="*/ 96 h 147"/>
                        <a:gd name="T60" fmla="*/ 50 w 299"/>
                        <a:gd name="T61" fmla="*/ 100 h 147"/>
                        <a:gd name="T62" fmla="*/ 46 w 299"/>
                        <a:gd name="T63" fmla="*/ 93 h 147"/>
                        <a:gd name="T64" fmla="*/ 30 w 299"/>
                        <a:gd name="T65" fmla="*/ 93 h 147"/>
                        <a:gd name="T66" fmla="*/ 8 w 299"/>
                        <a:gd name="T67" fmla="*/ 77 h 147"/>
                        <a:gd name="T68" fmla="*/ 0 w 299"/>
                        <a:gd name="T69" fmla="*/ 60 h 147"/>
                        <a:gd name="T70" fmla="*/ 4 w 299"/>
                        <a:gd name="T71" fmla="*/ 52 h 147"/>
                        <a:gd name="T72" fmla="*/ 1 w 299"/>
                        <a:gd name="T73" fmla="*/ 38 h 147"/>
                        <a:gd name="T74" fmla="*/ 18 w 299"/>
                        <a:gd name="T75" fmla="*/ 36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99" h="147">
                          <a:moveTo>
                            <a:pt x="18" y="36"/>
                          </a:moveTo>
                          <a:lnTo>
                            <a:pt x="72" y="39"/>
                          </a:lnTo>
                          <a:lnTo>
                            <a:pt x="110" y="38"/>
                          </a:lnTo>
                          <a:lnTo>
                            <a:pt x="155" y="18"/>
                          </a:lnTo>
                          <a:lnTo>
                            <a:pt x="193" y="2"/>
                          </a:lnTo>
                          <a:lnTo>
                            <a:pt x="227" y="0"/>
                          </a:lnTo>
                          <a:lnTo>
                            <a:pt x="242" y="14"/>
                          </a:lnTo>
                          <a:lnTo>
                            <a:pt x="265" y="23"/>
                          </a:lnTo>
                          <a:lnTo>
                            <a:pt x="292" y="26"/>
                          </a:lnTo>
                          <a:lnTo>
                            <a:pt x="299" y="39"/>
                          </a:lnTo>
                          <a:lnTo>
                            <a:pt x="296" y="67"/>
                          </a:lnTo>
                          <a:lnTo>
                            <a:pt x="290" y="85"/>
                          </a:lnTo>
                          <a:lnTo>
                            <a:pt x="277" y="100"/>
                          </a:lnTo>
                          <a:lnTo>
                            <a:pt x="257" y="118"/>
                          </a:lnTo>
                          <a:lnTo>
                            <a:pt x="248" y="134"/>
                          </a:lnTo>
                          <a:lnTo>
                            <a:pt x="234" y="146"/>
                          </a:lnTo>
                          <a:lnTo>
                            <a:pt x="222" y="147"/>
                          </a:lnTo>
                          <a:lnTo>
                            <a:pt x="205" y="132"/>
                          </a:lnTo>
                          <a:lnTo>
                            <a:pt x="195" y="138"/>
                          </a:lnTo>
                          <a:lnTo>
                            <a:pt x="177" y="139"/>
                          </a:lnTo>
                          <a:lnTo>
                            <a:pt x="165" y="117"/>
                          </a:lnTo>
                          <a:lnTo>
                            <a:pt x="157" y="120"/>
                          </a:lnTo>
                          <a:lnTo>
                            <a:pt x="146" y="120"/>
                          </a:lnTo>
                          <a:lnTo>
                            <a:pt x="139" y="109"/>
                          </a:lnTo>
                          <a:lnTo>
                            <a:pt x="126" y="117"/>
                          </a:lnTo>
                          <a:lnTo>
                            <a:pt x="114" y="123"/>
                          </a:lnTo>
                          <a:lnTo>
                            <a:pt x="98" y="117"/>
                          </a:lnTo>
                          <a:lnTo>
                            <a:pt x="95" y="106"/>
                          </a:lnTo>
                          <a:lnTo>
                            <a:pt x="93" y="93"/>
                          </a:lnTo>
                          <a:lnTo>
                            <a:pt x="69" y="96"/>
                          </a:lnTo>
                          <a:lnTo>
                            <a:pt x="50" y="100"/>
                          </a:lnTo>
                          <a:lnTo>
                            <a:pt x="46" y="93"/>
                          </a:lnTo>
                          <a:lnTo>
                            <a:pt x="30" y="93"/>
                          </a:lnTo>
                          <a:lnTo>
                            <a:pt x="8" y="77"/>
                          </a:lnTo>
                          <a:lnTo>
                            <a:pt x="0" y="60"/>
                          </a:lnTo>
                          <a:lnTo>
                            <a:pt x="4" y="52"/>
                          </a:lnTo>
                          <a:lnTo>
                            <a:pt x="1" y="38"/>
                          </a:lnTo>
                          <a:lnTo>
                            <a:pt x="18" y="36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40738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2522"/>
                      <a:ext cx="224" cy="112"/>
                      <a:chOff x="1401" y="2522"/>
                      <a:chExt cx="224" cy="112"/>
                    </a:xfrm>
                  </p:grpSpPr>
                  <p:sp>
                    <p:nvSpPr>
                      <p:cNvPr id="840739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559"/>
                        <a:ext cx="69" cy="33"/>
                      </a:xfrm>
                      <a:custGeom>
                        <a:avLst/>
                        <a:gdLst>
                          <a:gd name="T0" fmla="*/ 0 w 69"/>
                          <a:gd name="T1" fmla="*/ 33 h 33"/>
                          <a:gd name="T2" fmla="*/ 35 w 69"/>
                          <a:gd name="T3" fmla="*/ 22 h 33"/>
                          <a:gd name="T4" fmla="*/ 69 w 69"/>
                          <a:gd name="T5" fmla="*/ 0 h 33"/>
                          <a:gd name="T6" fmla="*/ 56 w 69"/>
                          <a:gd name="T7" fmla="*/ 17 h 33"/>
                          <a:gd name="T8" fmla="*/ 41 w 69"/>
                          <a:gd name="T9" fmla="*/ 28 h 33"/>
                          <a:gd name="T10" fmla="*/ 0 w 69"/>
                          <a:gd name="T11" fmla="*/ 33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9" h="33">
                            <a:moveTo>
                              <a:pt x="0" y="33"/>
                            </a:moveTo>
                            <a:lnTo>
                              <a:pt x="35" y="22"/>
                            </a:lnTo>
                            <a:lnTo>
                              <a:pt x="69" y="0"/>
                            </a:lnTo>
                            <a:lnTo>
                              <a:pt x="56" y="17"/>
                            </a:lnTo>
                            <a:lnTo>
                              <a:pt x="41" y="28"/>
                            </a:lnTo>
                            <a:lnTo>
                              <a:pt x="0" y="33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40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2" y="2522"/>
                        <a:ext cx="56" cy="90"/>
                      </a:xfrm>
                      <a:custGeom>
                        <a:avLst/>
                        <a:gdLst>
                          <a:gd name="T0" fmla="*/ 0 w 56"/>
                          <a:gd name="T1" fmla="*/ 90 h 90"/>
                          <a:gd name="T2" fmla="*/ 19 w 56"/>
                          <a:gd name="T3" fmla="*/ 60 h 90"/>
                          <a:gd name="T4" fmla="*/ 56 w 56"/>
                          <a:gd name="T5" fmla="*/ 0 h 90"/>
                          <a:gd name="T6" fmla="*/ 45 w 56"/>
                          <a:gd name="T7" fmla="*/ 36 h 90"/>
                          <a:gd name="T8" fmla="*/ 38 w 56"/>
                          <a:gd name="T9" fmla="*/ 62 h 90"/>
                          <a:gd name="T10" fmla="*/ 0 w 56"/>
                          <a:gd name="T11" fmla="*/ 90 h 9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6" h="90">
                            <a:moveTo>
                              <a:pt x="0" y="90"/>
                            </a:moveTo>
                            <a:lnTo>
                              <a:pt x="19" y="60"/>
                            </a:lnTo>
                            <a:lnTo>
                              <a:pt x="56" y="0"/>
                            </a:lnTo>
                            <a:lnTo>
                              <a:pt x="45" y="36"/>
                            </a:lnTo>
                            <a:lnTo>
                              <a:pt x="38" y="62"/>
                            </a:lnTo>
                            <a:lnTo>
                              <a:pt x="0" y="90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41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8" y="2526"/>
                        <a:ext cx="40" cy="108"/>
                      </a:xfrm>
                      <a:custGeom>
                        <a:avLst/>
                        <a:gdLst>
                          <a:gd name="T0" fmla="*/ 0 w 40"/>
                          <a:gd name="T1" fmla="*/ 108 h 108"/>
                          <a:gd name="T2" fmla="*/ 29 w 40"/>
                          <a:gd name="T3" fmla="*/ 84 h 108"/>
                          <a:gd name="T4" fmla="*/ 28 w 40"/>
                          <a:gd name="T5" fmla="*/ 35 h 108"/>
                          <a:gd name="T6" fmla="*/ 8 w 40"/>
                          <a:gd name="T7" fmla="*/ 0 h 108"/>
                          <a:gd name="T8" fmla="*/ 32 w 40"/>
                          <a:gd name="T9" fmla="*/ 33 h 108"/>
                          <a:gd name="T10" fmla="*/ 40 w 40"/>
                          <a:gd name="T11" fmla="*/ 66 h 108"/>
                          <a:gd name="T12" fmla="*/ 38 w 40"/>
                          <a:gd name="T13" fmla="*/ 94 h 108"/>
                          <a:gd name="T14" fmla="*/ 0 w 40"/>
                          <a:gd name="T15" fmla="*/ 108 h 1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0" h="108">
                            <a:moveTo>
                              <a:pt x="0" y="108"/>
                            </a:moveTo>
                            <a:lnTo>
                              <a:pt x="29" y="84"/>
                            </a:lnTo>
                            <a:lnTo>
                              <a:pt x="28" y="35"/>
                            </a:lnTo>
                            <a:lnTo>
                              <a:pt x="8" y="0"/>
                            </a:lnTo>
                            <a:lnTo>
                              <a:pt x="32" y="33"/>
                            </a:lnTo>
                            <a:lnTo>
                              <a:pt x="40" y="66"/>
                            </a:lnTo>
                            <a:lnTo>
                              <a:pt x="38" y="94"/>
                            </a:lnTo>
                            <a:lnTo>
                              <a:pt x="0" y="10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0742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3" y="2561"/>
                        <a:ext cx="12" cy="41"/>
                      </a:xfrm>
                      <a:custGeom>
                        <a:avLst/>
                        <a:gdLst>
                          <a:gd name="T0" fmla="*/ 0 w 12"/>
                          <a:gd name="T1" fmla="*/ 0 h 41"/>
                          <a:gd name="T2" fmla="*/ 12 w 12"/>
                          <a:gd name="T3" fmla="*/ 27 h 41"/>
                          <a:gd name="T4" fmla="*/ 8 w 12"/>
                          <a:gd name="T5" fmla="*/ 41 h 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2" h="41">
                            <a:moveTo>
                              <a:pt x="0" y="0"/>
                            </a:moveTo>
                            <a:lnTo>
                              <a:pt x="12" y="27"/>
                            </a:lnTo>
                            <a:lnTo>
                              <a:pt x="8" y="41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840743" name="Group 39"/>
                <p:cNvGrpSpPr>
                  <a:grpSpLocks/>
                </p:cNvGrpSpPr>
                <p:nvPr/>
              </p:nvGrpSpPr>
              <p:grpSpPr bwMode="auto">
                <a:xfrm>
                  <a:off x="1442" y="2249"/>
                  <a:ext cx="356" cy="307"/>
                  <a:chOff x="1442" y="2249"/>
                  <a:chExt cx="356" cy="307"/>
                </a:xfrm>
              </p:grpSpPr>
              <p:sp>
                <p:nvSpPr>
                  <p:cNvPr id="840744" name="Freeform 40"/>
                  <p:cNvSpPr>
                    <a:spLocks/>
                  </p:cNvSpPr>
                  <p:nvPr/>
                </p:nvSpPr>
                <p:spPr bwMode="auto">
                  <a:xfrm>
                    <a:off x="1599" y="2360"/>
                    <a:ext cx="170" cy="158"/>
                  </a:xfrm>
                  <a:custGeom>
                    <a:avLst/>
                    <a:gdLst>
                      <a:gd name="T0" fmla="*/ 12 w 170"/>
                      <a:gd name="T1" fmla="*/ 63 h 158"/>
                      <a:gd name="T2" fmla="*/ 32 w 170"/>
                      <a:gd name="T3" fmla="*/ 32 h 158"/>
                      <a:gd name="T4" fmla="*/ 44 w 170"/>
                      <a:gd name="T5" fmla="*/ 21 h 158"/>
                      <a:gd name="T6" fmla="*/ 71 w 170"/>
                      <a:gd name="T7" fmla="*/ 7 h 158"/>
                      <a:gd name="T8" fmla="*/ 101 w 170"/>
                      <a:gd name="T9" fmla="*/ 0 h 158"/>
                      <a:gd name="T10" fmla="*/ 128 w 170"/>
                      <a:gd name="T11" fmla="*/ 0 h 158"/>
                      <a:gd name="T12" fmla="*/ 145 w 170"/>
                      <a:gd name="T13" fmla="*/ 5 h 158"/>
                      <a:gd name="T14" fmla="*/ 160 w 170"/>
                      <a:gd name="T15" fmla="*/ 24 h 158"/>
                      <a:gd name="T16" fmla="*/ 170 w 170"/>
                      <a:gd name="T17" fmla="*/ 51 h 158"/>
                      <a:gd name="T18" fmla="*/ 167 w 170"/>
                      <a:gd name="T19" fmla="*/ 79 h 158"/>
                      <a:gd name="T20" fmla="*/ 152 w 170"/>
                      <a:gd name="T21" fmla="*/ 104 h 158"/>
                      <a:gd name="T22" fmla="*/ 141 w 170"/>
                      <a:gd name="T23" fmla="*/ 123 h 158"/>
                      <a:gd name="T24" fmla="*/ 110 w 170"/>
                      <a:gd name="T25" fmla="*/ 141 h 158"/>
                      <a:gd name="T26" fmla="*/ 71 w 170"/>
                      <a:gd name="T27" fmla="*/ 150 h 158"/>
                      <a:gd name="T28" fmla="*/ 37 w 170"/>
                      <a:gd name="T29" fmla="*/ 158 h 158"/>
                      <a:gd name="T30" fmla="*/ 14 w 170"/>
                      <a:gd name="T31" fmla="*/ 150 h 158"/>
                      <a:gd name="T32" fmla="*/ 2 w 170"/>
                      <a:gd name="T33" fmla="*/ 135 h 158"/>
                      <a:gd name="T34" fmla="*/ 0 w 170"/>
                      <a:gd name="T35" fmla="*/ 109 h 158"/>
                      <a:gd name="T36" fmla="*/ 12 w 170"/>
                      <a:gd name="T37" fmla="*/ 63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70" h="158">
                        <a:moveTo>
                          <a:pt x="12" y="63"/>
                        </a:moveTo>
                        <a:lnTo>
                          <a:pt x="32" y="32"/>
                        </a:lnTo>
                        <a:lnTo>
                          <a:pt x="44" y="21"/>
                        </a:lnTo>
                        <a:lnTo>
                          <a:pt x="71" y="7"/>
                        </a:lnTo>
                        <a:lnTo>
                          <a:pt x="101" y="0"/>
                        </a:lnTo>
                        <a:lnTo>
                          <a:pt x="128" y="0"/>
                        </a:lnTo>
                        <a:lnTo>
                          <a:pt x="145" y="5"/>
                        </a:lnTo>
                        <a:lnTo>
                          <a:pt x="160" y="24"/>
                        </a:lnTo>
                        <a:lnTo>
                          <a:pt x="170" y="51"/>
                        </a:lnTo>
                        <a:lnTo>
                          <a:pt x="167" y="79"/>
                        </a:lnTo>
                        <a:lnTo>
                          <a:pt x="152" y="104"/>
                        </a:lnTo>
                        <a:lnTo>
                          <a:pt x="141" y="123"/>
                        </a:lnTo>
                        <a:lnTo>
                          <a:pt x="110" y="141"/>
                        </a:lnTo>
                        <a:lnTo>
                          <a:pt x="71" y="150"/>
                        </a:lnTo>
                        <a:lnTo>
                          <a:pt x="37" y="158"/>
                        </a:lnTo>
                        <a:lnTo>
                          <a:pt x="14" y="150"/>
                        </a:lnTo>
                        <a:lnTo>
                          <a:pt x="2" y="135"/>
                        </a:lnTo>
                        <a:lnTo>
                          <a:pt x="0" y="109"/>
                        </a:lnTo>
                        <a:lnTo>
                          <a:pt x="12" y="63"/>
                        </a:lnTo>
                        <a:close/>
                      </a:path>
                    </a:pathLst>
                  </a:custGeom>
                  <a:solidFill>
                    <a:srgbClr val="F0F0FF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45" name="Freeform 41"/>
                  <p:cNvSpPr>
                    <a:spLocks/>
                  </p:cNvSpPr>
                  <p:nvPr/>
                </p:nvSpPr>
                <p:spPr bwMode="auto">
                  <a:xfrm>
                    <a:off x="1672" y="2311"/>
                    <a:ext cx="126" cy="98"/>
                  </a:xfrm>
                  <a:custGeom>
                    <a:avLst/>
                    <a:gdLst>
                      <a:gd name="T0" fmla="*/ 16 w 126"/>
                      <a:gd name="T1" fmla="*/ 0 h 98"/>
                      <a:gd name="T2" fmla="*/ 121 w 126"/>
                      <a:gd name="T3" fmla="*/ 58 h 98"/>
                      <a:gd name="T4" fmla="*/ 125 w 126"/>
                      <a:gd name="T5" fmla="*/ 66 h 98"/>
                      <a:gd name="T6" fmla="*/ 126 w 126"/>
                      <a:gd name="T7" fmla="*/ 78 h 98"/>
                      <a:gd name="T8" fmla="*/ 124 w 126"/>
                      <a:gd name="T9" fmla="*/ 87 h 98"/>
                      <a:gd name="T10" fmla="*/ 121 w 126"/>
                      <a:gd name="T11" fmla="*/ 95 h 98"/>
                      <a:gd name="T12" fmla="*/ 116 w 126"/>
                      <a:gd name="T13" fmla="*/ 98 h 98"/>
                      <a:gd name="T14" fmla="*/ 106 w 126"/>
                      <a:gd name="T15" fmla="*/ 98 h 98"/>
                      <a:gd name="T16" fmla="*/ 10 w 126"/>
                      <a:gd name="T17" fmla="*/ 43 h 98"/>
                      <a:gd name="T18" fmla="*/ 2 w 126"/>
                      <a:gd name="T19" fmla="*/ 35 h 98"/>
                      <a:gd name="T20" fmla="*/ 0 w 126"/>
                      <a:gd name="T21" fmla="*/ 24 h 98"/>
                      <a:gd name="T22" fmla="*/ 2 w 126"/>
                      <a:gd name="T23" fmla="*/ 12 h 98"/>
                      <a:gd name="T24" fmla="*/ 6 w 126"/>
                      <a:gd name="T25" fmla="*/ 6 h 98"/>
                      <a:gd name="T26" fmla="*/ 11 w 126"/>
                      <a:gd name="T27" fmla="*/ 1 h 98"/>
                      <a:gd name="T28" fmla="*/ 16 w 126"/>
                      <a:gd name="T29" fmla="*/ 0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26" h="98">
                        <a:moveTo>
                          <a:pt x="16" y="0"/>
                        </a:moveTo>
                        <a:lnTo>
                          <a:pt x="121" y="58"/>
                        </a:lnTo>
                        <a:lnTo>
                          <a:pt x="125" y="66"/>
                        </a:lnTo>
                        <a:lnTo>
                          <a:pt x="126" y="78"/>
                        </a:lnTo>
                        <a:lnTo>
                          <a:pt x="124" y="87"/>
                        </a:lnTo>
                        <a:lnTo>
                          <a:pt x="121" y="95"/>
                        </a:lnTo>
                        <a:lnTo>
                          <a:pt x="116" y="98"/>
                        </a:lnTo>
                        <a:lnTo>
                          <a:pt x="106" y="98"/>
                        </a:lnTo>
                        <a:lnTo>
                          <a:pt x="10" y="43"/>
                        </a:lnTo>
                        <a:lnTo>
                          <a:pt x="2" y="35"/>
                        </a:lnTo>
                        <a:lnTo>
                          <a:pt x="0" y="24"/>
                        </a:lnTo>
                        <a:lnTo>
                          <a:pt x="2" y="12"/>
                        </a:lnTo>
                        <a:lnTo>
                          <a:pt x="6" y="6"/>
                        </a:lnTo>
                        <a:lnTo>
                          <a:pt x="11" y="1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46" name="Freeform 42"/>
                  <p:cNvSpPr>
                    <a:spLocks/>
                  </p:cNvSpPr>
                  <p:nvPr/>
                </p:nvSpPr>
                <p:spPr bwMode="auto">
                  <a:xfrm>
                    <a:off x="1558" y="2317"/>
                    <a:ext cx="230" cy="239"/>
                  </a:xfrm>
                  <a:custGeom>
                    <a:avLst/>
                    <a:gdLst>
                      <a:gd name="T0" fmla="*/ 71 w 230"/>
                      <a:gd name="T1" fmla="*/ 0 h 239"/>
                      <a:gd name="T2" fmla="*/ 138 w 230"/>
                      <a:gd name="T3" fmla="*/ 55 h 239"/>
                      <a:gd name="T4" fmla="*/ 166 w 230"/>
                      <a:gd name="T5" fmla="*/ 80 h 239"/>
                      <a:gd name="T6" fmla="*/ 194 w 230"/>
                      <a:gd name="T7" fmla="*/ 109 h 239"/>
                      <a:gd name="T8" fmla="*/ 211 w 230"/>
                      <a:gd name="T9" fmla="*/ 132 h 239"/>
                      <a:gd name="T10" fmla="*/ 226 w 230"/>
                      <a:gd name="T11" fmla="*/ 155 h 239"/>
                      <a:gd name="T12" fmla="*/ 230 w 230"/>
                      <a:gd name="T13" fmla="*/ 182 h 239"/>
                      <a:gd name="T14" fmla="*/ 227 w 230"/>
                      <a:gd name="T15" fmla="*/ 210 h 239"/>
                      <a:gd name="T16" fmla="*/ 215 w 230"/>
                      <a:gd name="T17" fmla="*/ 227 h 239"/>
                      <a:gd name="T18" fmla="*/ 194 w 230"/>
                      <a:gd name="T19" fmla="*/ 239 h 239"/>
                      <a:gd name="T20" fmla="*/ 143 w 230"/>
                      <a:gd name="T21" fmla="*/ 239 h 239"/>
                      <a:gd name="T22" fmla="*/ 107 w 230"/>
                      <a:gd name="T23" fmla="*/ 234 h 239"/>
                      <a:gd name="T24" fmla="*/ 53 w 230"/>
                      <a:gd name="T25" fmla="*/ 219 h 239"/>
                      <a:gd name="T26" fmla="*/ 43 w 230"/>
                      <a:gd name="T27" fmla="*/ 203 h 239"/>
                      <a:gd name="T28" fmla="*/ 27 w 230"/>
                      <a:gd name="T29" fmla="*/ 182 h 239"/>
                      <a:gd name="T30" fmla="*/ 0 w 230"/>
                      <a:gd name="T31" fmla="*/ 171 h 239"/>
                      <a:gd name="T32" fmla="*/ 24 w 230"/>
                      <a:gd name="T33" fmla="*/ 136 h 239"/>
                      <a:gd name="T34" fmla="*/ 24 w 230"/>
                      <a:gd name="T35" fmla="*/ 55 h 239"/>
                      <a:gd name="T36" fmla="*/ 71 w 230"/>
                      <a:gd name="T37" fmla="*/ 0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30" h="239">
                        <a:moveTo>
                          <a:pt x="71" y="0"/>
                        </a:moveTo>
                        <a:lnTo>
                          <a:pt x="138" y="55"/>
                        </a:lnTo>
                        <a:lnTo>
                          <a:pt x="166" y="80"/>
                        </a:lnTo>
                        <a:lnTo>
                          <a:pt x="194" y="109"/>
                        </a:lnTo>
                        <a:lnTo>
                          <a:pt x="211" y="132"/>
                        </a:lnTo>
                        <a:lnTo>
                          <a:pt x="226" y="155"/>
                        </a:lnTo>
                        <a:lnTo>
                          <a:pt x="230" y="182"/>
                        </a:lnTo>
                        <a:lnTo>
                          <a:pt x="227" y="210"/>
                        </a:lnTo>
                        <a:lnTo>
                          <a:pt x="215" y="227"/>
                        </a:lnTo>
                        <a:lnTo>
                          <a:pt x="194" y="239"/>
                        </a:lnTo>
                        <a:lnTo>
                          <a:pt x="143" y="239"/>
                        </a:lnTo>
                        <a:lnTo>
                          <a:pt x="107" y="234"/>
                        </a:lnTo>
                        <a:lnTo>
                          <a:pt x="53" y="219"/>
                        </a:lnTo>
                        <a:lnTo>
                          <a:pt x="43" y="203"/>
                        </a:lnTo>
                        <a:lnTo>
                          <a:pt x="27" y="182"/>
                        </a:lnTo>
                        <a:lnTo>
                          <a:pt x="0" y="171"/>
                        </a:lnTo>
                        <a:lnTo>
                          <a:pt x="24" y="136"/>
                        </a:lnTo>
                        <a:lnTo>
                          <a:pt x="24" y="5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4074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442" y="2249"/>
                    <a:ext cx="216" cy="209"/>
                    <a:chOff x="1442" y="2249"/>
                    <a:chExt cx="216" cy="209"/>
                  </a:xfrm>
                </p:grpSpPr>
                <p:sp>
                  <p:nvSpPr>
                    <p:cNvPr id="840748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442" y="2300"/>
                      <a:ext cx="171" cy="158"/>
                    </a:xfrm>
                    <a:custGeom>
                      <a:avLst/>
                      <a:gdLst>
                        <a:gd name="T0" fmla="*/ 12 w 171"/>
                        <a:gd name="T1" fmla="*/ 64 h 158"/>
                        <a:gd name="T2" fmla="*/ 32 w 171"/>
                        <a:gd name="T3" fmla="*/ 33 h 158"/>
                        <a:gd name="T4" fmla="*/ 44 w 171"/>
                        <a:gd name="T5" fmla="*/ 20 h 158"/>
                        <a:gd name="T6" fmla="*/ 71 w 171"/>
                        <a:gd name="T7" fmla="*/ 6 h 158"/>
                        <a:gd name="T8" fmla="*/ 103 w 171"/>
                        <a:gd name="T9" fmla="*/ 0 h 158"/>
                        <a:gd name="T10" fmla="*/ 130 w 171"/>
                        <a:gd name="T11" fmla="*/ 0 h 158"/>
                        <a:gd name="T12" fmla="*/ 147 w 171"/>
                        <a:gd name="T13" fmla="*/ 5 h 158"/>
                        <a:gd name="T14" fmla="*/ 163 w 171"/>
                        <a:gd name="T15" fmla="*/ 24 h 158"/>
                        <a:gd name="T16" fmla="*/ 171 w 171"/>
                        <a:gd name="T17" fmla="*/ 51 h 158"/>
                        <a:gd name="T18" fmla="*/ 169 w 171"/>
                        <a:gd name="T19" fmla="*/ 81 h 158"/>
                        <a:gd name="T20" fmla="*/ 154 w 171"/>
                        <a:gd name="T21" fmla="*/ 106 h 158"/>
                        <a:gd name="T22" fmla="*/ 142 w 171"/>
                        <a:gd name="T23" fmla="*/ 123 h 158"/>
                        <a:gd name="T24" fmla="*/ 111 w 171"/>
                        <a:gd name="T25" fmla="*/ 140 h 158"/>
                        <a:gd name="T26" fmla="*/ 71 w 171"/>
                        <a:gd name="T27" fmla="*/ 150 h 158"/>
                        <a:gd name="T28" fmla="*/ 39 w 171"/>
                        <a:gd name="T29" fmla="*/ 158 h 158"/>
                        <a:gd name="T30" fmla="*/ 16 w 171"/>
                        <a:gd name="T31" fmla="*/ 150 h 158"/>
                        <a:gd name="T32" fmla="*/ 4 w 171"/>
                        <a:gd name="T33" fmla="*/ 135 h 158"/>
                        <a:gd name="T34" fmla="*/ 0 w 171"/>
                        <a:gd name="T35" fmla="*/ 110 h 158"/>
                        <a:gd name="T36" fmla="*/ 12 w 171"/>
                        <a:gd name="T37" fmla="*/ 64 h 1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71" h="158">
                          <a:moveTo>
                            <a:pt x="12" y="64"/>
                          </a:moveTo>
                          <a:lnTo>
                            <a:pt x="32" y="33"/>
                          </a:lnTo>
                          <a:lnTo>
                            <a:pt x="44" y="20"/>
                          </a:lnTo>
                          <a:lnTo>
                            <a:pt x="71" y="6"/>
                          </a:lnTo>
                          <a:lnTo>
                            <a:pt x="103" y="0"/>
                          </a:lnTo>
                          <a:lnTo>
                            <a:pt x="130" y="0"/>
                          </a:lnTo>
                          <a:lnTo>
                            <a:pt x="147" y="5"/>
                          </a:lnTo>
                          <a:lnTo>
                            <a:pt x="163" y="24"/>
                          </a:lnTo>
                          <a:lnTo>
                            <a:pt x="171" y="51"/>
                          </a:lnTo>
                          <a:lnTo>
                            <a:pt x="169" y="81"/>
                          </a:lnTo>
                          <a:lnTo>
                            <a:pt x="154" y="106"/>
                          </a:lnTo>
                          <a:lnTo>
                            <a:pt x="142" y="123"/>
                          </a:lnTo>
                          <a:lnTo>
                            <a:pt x="111" y="140"/>
                          </a:lnTo>
                          <a:lnTo>
                            <a:pt x="71" y="150"/>
                          </a:lnTo>
                          <a:lnTo>
                            <a:pt x="39" y="158"/>
                          </a:lnTo>
                          <a:lnTo>
                            <a:pt x="16" y="150"/>
                          </a:lnTo>
                          <a:lnTo>
                            <a:pt x="4" y="135"/>
                          </a:lnTo>
                          <a:lnTo>
                            <a:pt x="0" y="110"/>
                          </a:lnTo>
                          <a:lnTo>
                            <a:pt x="12" y="64"/>
                          </a:lnTo>
                          <a:close/>
                        </a:path>
                      </a:pathLst>
                    </a:custGeom>
                    <a:solidFill>
                      <a:srgbClr val="F0F0FF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074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2" y="2412"/>
                      <a:ext cx="48" cy="46"/>
                    </a:xfrm>
                    <a:prstGeom prst="ellipse">
                      <a:avLst/>
                    </a:prstGeom>
                    <a:solidFill>
                      <a:srgbClr val="008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0750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1481" y="2249"/>
                      <a:ext cx="177" cy="103"/>
                    </a:xfrm>
                    <a:custGeom>
                      <a:avLst/>
                      <a:gdLst>
                        <a:gd name="T0" fmla="*/ 25 w 177"/>
                        <a:gd name="T1" fmla="*/ 0 h 103"/>
                        <a:gd name="T2" fmla="*/ 170 w 177"/>
                        <a:gd name="T3" fmla="*/ 61 h 103"/>
                        <a:gd name="T4" fmla="*/ 175 w 177"/>
                        <a:gd name="T5" fmla="*/ 69 h 103"/>
                        <a:gd name="T6" fmla="*/ 177 w 177"/>
                        <a:gd name="T7" fmla="*/ 82 h 103"/>
                        <a:gd name="T8" fmla="*/ 174 w 177"/>
                        <a:gd name="T9" fmla="*/ 91 h 103"/>
                        <a:gd name="T10" fmla="*/ 169 w 177"/>
                        <a:gd name="T11" fmla="*/ 99 h 103"/>
                        <a:gd name="T12" fmla="*/ 162 w 177"/>
                        <a:gd name="T13" fmla="*/ 102 h 103"/>
                        <a:gd name="T14" fmla="*/ 149 w 177"/>
                        <a:gd name="T15" fmla="*/ 103 h 103"/>
                        <a:gd name="T16" fmla="*/ 14 w 177"/>
                        <a:gd name="T17" fmla="*/ 45 h 103"/>
                        <a:gd name="T18" fmla="*/ 3 w 177"/>
                        <a:gd name="T19" fmla="*/ 37 h 103"/>
                        <a:gd name="T20" fmla="*/ 0 w 177"/>
                        <a:gd name="T21" fmla="*/ 25 h 103"/>
                        <a:gd name="T22" fmla="*/ 3 w 177"/>
                        <a:gd name="T23" fmla="*/ 13 h 103"/>
                        <a:gd name="T24" fmla="*/ 8 w 177"/>
                        <a:gd name="T25" fmla="*/ 7 h 103"/>
                        <a:gd name="T26" fmla="*/ 15 w 177"/>
                        <a:gd name="T27" fmla="*/ 2 h 103"/>
                        <a:gd name="T28" fmla="*/ 25 w 177"/>
                        <a:gd name="T29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77" h="103">
                          <a:moveTo>
                            <a:pt x="25" y="0"/>
                          </a:moveTo>
                          <a:lnTo>
                            <a:pt x="170" y="61"/>
                          </a:lnTo>
                          <a:lnTo>
                            <a:pt x="175" y="69"/>
                          </a:lnTo>
                          <a:lnTo>
                            <a:pt x="177" y="82"/>
                          </a:lnTo>
                          <a:lnTo>
                            <a:pt x="174" y="91"/>
                          </a:lnTo>
                          <a:lnTo>
                            <a:pt x="169" y="99"/>
                          </a:lnTo>
                          <a:lnTo>
                            <a:pt x="162" y="102"/>
                          </a:lnTo>
                          <a:lnTo>
                            <a:pt x="149" y="103"/>
                          </a:lnTo>
                          <a:lnTo>
                            <a:pt x="14" y="45"/>
                          </a:lnTo>
                          <a:lnTo>
                            <a:pt x="3" y="37"/>
                          </a:lnTo>
                          <a:lnTo>
                            <a:pt x="0" y="25"/>
                          </a:lnTo>
                          <a:lnTo>
                            <a:pt x="3" y="13"/>
                          </a:lnTo>
                          <a:lnTo>
                            <a:pt x="8" y="7"/>
                          </a:lnTo>
                          <a:lnTo>
                            <a:pt x="15" y="2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40751" name="Group 47"/>
                <p:cNvGrpSpPr>
                  <a:grpSpLocks/>
                </p:cNvGrpSpPr>
                <p:nvPr/>
              </p:nvGrpSpPr>
              <p:grpSpPr bwMode="auto">
                <a:xfrm>
                  <a:off x="990" y="2403"/>
                  <a:ext cx="171" cy="198"/>
                  <a:chOff x="990" y="2403"/>
                  <a:chExt cx="171" cy="198"/>
                </a:xfrm>
              </p:grpSpPr>
              <p:sp>
                <p:nvSpPr>
                  <p:cNvPr id="840752" name="Freeform 48"/>
                  <p:cNvSpPr>
                    <a:spLocks/>
                  </p:cNvSpPr>
                  <p:nvPr/>
                </p:nvSpPr>
                <p:spPr bwMode="auto">
                  <a:xfrm>
                    <a:off x="990" y="2403"/>
                    <a:ext cx="151" cy="193"/>
                  </a:xfrm>
                  <a:custGeom>
                    <a:avLst/>
                    <a:gdLst>
                      <a:gd name="T0" fmla="*/ 123 w 151"/>
                      <a:gd name="T1" fmla="*/ 30 h 193"/>
                      <a:gd name="T2" fmla="*/ 99 w 151"/>
                      <a:gd name="T3" fmla="*/ 5 h 193"/>
                      <a:gd name="T4" fmla="*/ 82 w 151"/>
                      <a:gd name="T5" fmla="*/ 1 h 193"/>
                      <a:gd name="T6" fmla="*/ 53 w 151"/>
                      <a:gd name="T7" fmla="*/ 0 h 193"/>
                      <a:gd name="T8" fmla="*/ 28 w 151"/>
                      <a:gd name="T9" fmla="*/ 14 h 193"/>
                      <a:gd name="T10" fmla="*/ 14 w 151"/>
                      <a:gd name="T11" fmla="*/ 30 h 193"/>
                      <a:gd name="T12" fmla="*/ 4 w 151"/>
                      <a:gd name="T13" fmla="*/ 49 h 193"/>
                      <a:gd name="T14" fmla="*/ 0 w 151"/>
                      <a:gd name="T15" fmla="*/ 71 h 193"/>
                      <a:gd name="T16" fmla="*/ 1 w 151"/>
                      <a:gd name="T17" fmla="*/ 96 h 193"/>
                      <a:gd name="T18" fmla="*/ 9 w 151"/>
                      <a:gd name="T19" fmla="*/ 124 h 193"/>
                      <a:gd name="T20" fmla="*/ 26 w 151"/>
                      <a:gd name="T21" fmla="*/ 146 h 193"/>
                      <a:gd name="T22" fmla="*/ 44 w 151"/>
                      <a:gd name="T23" fmla="*/ 158 h 193"/>
                      <a:gd name="T24" fmla="*/ 67 w 151"/>
                      <a:gd name="T25" fmla="*/ 167 h 193"/>
                      <a:gd name="T26" fmla="*/ 79 w 151"/>
                      <a:gd name="T27" fmla="*/ 185 h 193"/>
                      <a:gd name="T28" fmla="*/ 91 w 151"/>
                      <a:gd name="T29" fmla="*/ 191 h 193"/>
                      <a:gd name="T30" fmla="*/ 105 w 151"/>
                      <a:gd name="T31" fmla="*/ 193 h 193"/>
                      <a:gd name="T32" fmla="*/ 122 w 151"/>
                      <a:gd name="T33" fmla="*/ 189 h 193"/>
                      <a:gd name="T34" fmla="*/ 139 w 151"/>
                      <a:gd name="T35" fmla="*/ 178 h 193"/>
                      <a:gd name="T36" fmla="*/ 147 w 151"/>
                      <a:gd name="T37" fmla="*/ 162 h 193"/>
                      <a:gd name="T38" fmla="*/ 151 w 151"/>
                      <a:gd name="T39" fmla="*/ 138 h 193"/>
                      <a:gd name="T40" fmla="*/ 142 w 151"/>
                      <a:gd name="T41" fmla="*/ 115 h 193"/>
                      <a:gd name="T42" fmla="*/ 141 w 151"/>
                      <a:gd name="T43" fmla="*/ 91 h 193"/>
                      <a:gd name="T44" fmla="*/ 134 w 151"/>
                      <a:gd name="T45" fmla="*/ 58 h 193"/>
                      <a:gd name="T46" fmla="*/ 123 w 151"/>
                      <a:gd name="T47" fmla="*/ 3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51" h="193">
                        <a:moveTo>
                          <a:pt x="123" y="30"/>
                        </a:moveTo>
                        <a:lnTo>
                          <a:pt x="99" y="5"/>
                        </a:lnTo>
                        <a:lnTo>
                          <a:pt x="82" y="1"/>
                        </a:lnTo>
                        <a:lnTo>
                          <a:pt x="53" y="0"/>
                        </a:lnTo>
                        <a:lnTo>
                          <a:pt x="28" y="14"/>
                        </a:lnTo>
                        <a:lnTo>
                          <a:pt x="14" y="30"/>
                        </a:lnTo>
                        <a:lnTo>
                          <a:pt x="4" y="49"/>
                        </a:lnTo>
                        <a:lnTo>
                          <a:pt x="0" y="71"/>
                        </a:lnTo>
                        <a:lnTo>
                          <a:pt x="1" y="96"/>
                        </a:lnTo>
                        <a:lnTo>
                          <a:pt x="9" y="124"/>
                        </a:lnTo>
                        <a:lnTo>
                          <a:pt x="26" y="146"/>
                        </a:lnTo>
                        <a:lnTo>
                          <a:pt x="44" y="158"/>
                        </a:lnTo>
                        <a:lnTo>
                          <a:pt x="67" y="167"/>
                        </a:lnTo>
                        <a:lnTo>
                          <a:pt x="79" y="185"/>
                        </a:lnTo>
                        <a:lnTo>
                          <a:pt x="91" y="191"/>
                        </a:lnTo>
                        <a:lnTo>
                          <a:pt x="105" y="193"/>
                        </a:lnTo>
                        <a:lnTo>
                          <a:pt x="122" y="189"/>
                        </a:lnTo>
                        <a:lnTo>
                          <a:pt x="139" y="178"/>
                        </a:lnTo>
                        <a:lnTo>
                          <a:pt x="147" y="162"/>
                        </a:lnTo>
                        <a:lnTo>
                          <a:pt x="151" y="138"/>
                        </a:lnTo>
                        <a:lnTo>
                          <a:pt x="142" y="115"/>
                        </a:lnTo>
                        <a:lnTo>
                          <a:pt x="141" y="91"/>
                        </a:lnTo>
                        <a:lnTo>
                          <a:pt x="134" y="58"/>
                        </a:lnTo>
                        <a:lnTo>
                          <a:pt x="123" y="3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53" name="Freeform 49"/>
                  <p:cNvSpPr>
                    <a:spLocks/>
                  </p:cNvSpPr>
                  <p:nvPr/>
                </p:nvSpPr>
                <p:spPr bwMode="auto">
                  <a:xfrm>
                    <a:off x="1006" y="2414"/>
                    <a:ext cx="155" cy="187"/>
                  </a:xfrm>
                  <a:custGeom>
                    <a:avLst/>
                    <a:gdLst>
                      <a:gd name="T0" fmla="*/ 127 w 155"/>
                      <a:gd name="T1" fmla="*/ 28 h 187"/>
                      <a:gd name="T2" fmla="*/ 101 w 155"/>
                      <a:gd name="T3" fmla="*/ 5 h 187"/>
                      <a:gd name="T4" fmla="*/ 84 w 155"/>
                      <a:gd name="T5" fmla="*/ 1 h 187"/>
                      <a:gd name="T6" fmla="*/ 54 w 155"/>
                      <a:gd name="T7" fmla="*/ 0 h 187"/>
                      <a:gd name="T8" fmla="*/ 28 w 155"/>
                      <a:gd name="T9" fmla="*/ 12 h 187"/>
                      <a:gd name="T10" fmla="*/ 14 w 155"/>
                      <a:gd name="T11" fmla="*/ 28 h 187"/>
                      <a:gd name="T12" fmla="*/ 4 w 155"/>
                      <a:gd name="T13" fmla="*/ 48 h 187"/>
                      <a:gd name="T14" fmla="*/ 0 w 155"/>
                      <a:gd name="T15" fmla="*/ 69 h 187"/>
                      <a:gd name="T16" fmla="*/ 1 w 155"/>
                      <a:gd name="T17" fmla="*/ 93 h 187"/>
                      <a:gd name="T18" fmla="*/ 9 w 155"/>
                      <a:gd name="T19" fmla="*/ 120 h 187"/>
                      <a:gd name="T20" fmla="*/ 26 w 155"/>
                      <a:gd name="T21" fmla="*/ 142 h 187"/>
                      <a:gd name="T22" fmla="*/ 46 w 155"/>
                      <a:gd name="T23" fmla="*/ 154 h 187"/>
                      <a:gd name="T24" fmla="*/ 68 w 155"/>
                      <a:gd name="T25" fmla="*/ 162 h 187"/>
                      <a:gd name="T26" fmla="*/ 81 w 155"/>
                      <a:gd name="T27" fmla="*/ 179 h 187"/>
                      <a:gd name="T28" fmla="*/ 93 w 155"/>
                      <a:gd name="T29" fmla="*/ 185 h 187"/>
                      <a:gd name="T30" fmla="*/ 107 w 155"/>
                      <a:gd name="T31" fmla="*/ 187 h 187"/>
                      <a:gd name="T32" fmla="*/ 126 w 155"/>
                      <a:gd name="T33" fmla="*/ 182 h 187"/>
                      <a:gd name="T34" fmla="*/ 143 w 155"/>
                      <a:gd name="T35" fmla="*/ 173 h 187"/>
                      <a:gd name="T36" fmla="*/ 151 w 155"/>
                      <a:gd name="T37" fmla="*/ 158 h 187"/>
                      <a:gd name="T38" fmla="*/ 155 w 155"/>
                      <a:gd name="T39" fmla="*/ 133 h 187"/>
                      <a:gd name="T40" fmla="*/ 146 w 155"/>
                      <a:gd name="T41" fmla="*/ 111 h 187"/>
                      <a:gd name="T42" fmla="*/ 145 w 155"/>
                      <a:gd name="T43" fmla="*/ 88 h 187"/>
                      <a:gd name="T44" fmla="*/ 138 w 155"/>
                      <a:gd name="T45" fmla="*/ 57 h 187"/>
                      <a:gd name="T46" fmla="*/ 127 w 155"/>
                      <a:gd name="T47" fmla="*/ 28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55" h="187">
                        <a:moveTo>
                          <a:pt x="127" y="28"/>
                        </a:moveTo>
                        <a:lnTo>
                          <a:pt x="101" y="5"/>
                        </a:lnTo>
                        <a:lnTo>
                          <a:pt x="84" y="1"/>
                        </a:lnTo>
                        <a:lnTo>
                          <a:pt x="54" y="0"/>
                        </a:lnTo>
                        <a:lnTo>
                          <a:pt x="28" y="12"/>
                        </a:lnTo>
                        <a:lnTo>
                          <a:pt x="14" y="28"/>
                        </a:lnTo>
                        <a:lnTo>
                          <a:pt x="4" y="48"/>
                        </a:lnTo>
                        <a:lnTo>
                          <a:pt x="0" y="69"/>
                        </a:lnTo>
                        <a:lnTo>
                          <a:pt x="1" y="93"/>
                        </a:lnTo>
                        <a:lnTo>
                          <a:pt x="9" y="120"/>
                        </a:lnTo>
                        <a:lnTo>
                          <a:pt x="26" y="142"/>
                        </a:lnTo>
                        <a:lnTo>
                          <a:pt x="46" y="154"/>
                        </a:lnTo>
                        <a:lnTo>
                          <a:pt x="68" y="162"/>
                        </a:lnTo>
                        <a:lnTo>
                          <a:pt x="81" y="179"/>
                        </a:lnTo>
                        <a:lnTo>
                          <a:pt x="93" y="185"/>
                        </a:lnTo>
                        <a:lnTo>
                          <a:pt x="107" y="187"/>
                        </a:lnTo>
                        <a:lnTo>
                          <a:pt x="126" y="182"/>
                        </a:lnTo>
                        <a:lnTo>
                          <a:pt x="143" y="173"/>
                        </a:lnTo>
                        <a:lnTo>
                          <a:pt x="151" y="158"/>
                        </a:lnTo>
                        <a:lnTo>
                          <a:pt x="155" y="133"/>
                        </a:lnTo>
                        <a:lnTo>
                          <a:pt x="146" y="111"/>
                        </a:lnTo>
                        <a:lnTo>
                          <a:pt x="145" y="88"/>
                        </a:lnTo>
                        <a:lnTo>
                          <a:pt x="138" y="57"/>
                        </a:lnTo>
                        <a:lnTo>
                          <a:pt x="127" y="2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40754" name="Group 50"/>
              <p:cNvGrpSpPr>
                <a:grpSpLocks/>
              </p:cNvGrpSpPr>
              <p:nvPr/>
            </p:nvGrpSpPr>
            <p:grpSpPr bwMode="auto">
              <a:xfrm>
                <a:off x="719" y="2589"/>
                <a:ext cx="1112" cy="980"/>
                <a:chOff x="719" y="2589"/>
                <a:chExt cx="1112" cy="980"/>
              </a:xfrm>
            </p:grpSpPr>
            <p:sp>
              <p:nvSpPr>
                <p:cNvPr id="840755" name="Freeform 51"/>
                <p:cNvSpPr>
                  <a:spLocks/>
                </p:cNvSpPr>
                <p:nvPr/>
              </p:nvSpPr>
              <p:spPr bwMode="auto">
                <a:xfrm>
                  <a:off x="719" y="2589"/>
                  <a:ext cx="897" cy="889"/>
                </a:xfrm>
                <a:custGeom>
                  <a:avLst/>
                  <a:gdLst>
                    <a:gd name="T0" fmla="*/ 244 w 897"/>
                    <a:gd name="T1" fmla="*/ 0 h 889"/>
                    <a:gd name="T2" fmla="*/ 301 w 897"/>
                    <a:gd name="T3" fmla="*/ 38 h 889"/>
                    <a:gd name="T4" fmla="*/ 359 w 897"/>
                    <a:gd name="T5" fmla="*/ 76 h 889"/>
                    <a:gd name="T6" fmla="*/ 410 w 897"/>
                    <a:gd name="T7" fmla="*/ 100 h 889"/>
                    <a:gd name="T8" fmla="*/ 583 w 897"/>
                    <a:gd name="T9" fmla="*/ 172 h 889"/>
                    <a:gd name="T10" fmla="*/ 609 w 897"/>
                    <a:gd name="T11" fmla="*/ 281 h 889"/>
                    <a:gd name="T12" fmla="*/ 631 w 897"/>
                    <a:gd name="T13" fmla="*/ 338 h 889"/>
                    <a:gd name="T14" fmla="*/ 650 w 897"/>
                    <a:gd name="T15" fmla="*/ 380 h 889"/>
                    <a:gd name="T16" fmla="*/ 664 w 897"/>
                    <a:gd name="T17" fmla="*/ 422 h 889"/>
                    <a:gd name="T18" fmla="*/ 673 w 897"/>
                    <a:gd name="T19" fmla="*/ 465 h 889"/>
                    <a:gd name="T20" fmla="*/ 672 w 897"/>
                    <a:gd name="T21" fmla="*/ 492 h 889"/>
                    <a:gd name="T22" fmla="*/ 666 w 897"/>
                    <a:gd name="T23" fmla="*/ 524 h 889"/>
                    <a:gd name="T24" fmla="*/ 670 w 897"/>
                    <a:gd name="T25" fmla="*/ 562 h 889"/>
                    <a:gd name="T26" fmla="*/ 684 w 897"/>
                    <a:gd name="T27" fmla="*/ 601 h 889"/>
                    <a:gd name="T28" fmla="*/ 720 w 897"/>
                    <a:gd name="T29" fmla="*/ 616 h 889"/>
                    <a:gd name="T30" fmla="*/ 775 w 897"/>
                    <a:gd name="T31" fmla="*/ 630 h 889"/>
                    <a:gd name="T32" fmla="*/ 813 w 897"/>
                    <a:gd name="T33" fmla="*/ 642 h 889"/>
                    <a:gd name="T34" fmla="*/ 851 w 897"/>
                    <a:gd name="T35" fmla="*/ 671 h 889"/>
                    <a:gd name="T36" fmla="*/ 875 w 897"/>
                    <a:gd name="T37" fmla="*/ 703 h 889"/>
                    <a:gd name="T38" fmla="*/ 890 w 897"/>
                    <a:gd name="T39" fmla="*/ 742 h 889"/>
                    <a:gd name="T40" fmla="*/ 897 w 897"/>
                    <a:gd name="T41" fmla="*/ 787 h 889"/>
                    <a:gd name="T42" fmla="*/ 888 w 897"/>
                    <a:gd name="T43" fmla="*/ 855 h 889"/>
                    <a:gd name="T44" fmla="*/ 213 w 897"/>
                    <a:gd name="T45" fmla="*/ 889 h 889"/>
                    <a:gd name="T46" fmla="*/ 89 w 897"/>
                    <a:gd name="T47" fmla="*/ 887 h 889"/>
                    <a:gd name="T48" fmla="*/ 65 w 897"/>
                    <a:gd name="T49" fmla="*/ 855 h 889"/>
                    <a:gd name="T50" fmla="*/ 42 w 897"/>
                    <a:gd name="T51" fmla="*/ 805 h 889"/>
                    <a:gd name="T52" fmla="*/ 23 w 897"/>
                    <a:gd name="T53" fmla="*/ 749 h 889"/>
                    <a:gd name="T54" fmla="*/ 12 w 897"/>
                    <a:gd name="T55" fmla="*/ 702 h 889"/>
                    <a:gd name="T56" fmla="*/ 3 w 897"/>
                    <a:gd name="T57" fmla="*/ 651 h 889"/>
                    <a:gd name="T58" fmla="*/ 0 w 897"/>
                    <a:gd name="T59" fmla="*/ 604 h 889"/>
                    <a:gd name="T60" fmla="*/ 9 w 897"/>
                    <a:gd name="T61" fmla="*/ 527 h 889"/>
                    <a:gd name="T62" fmla="*/ 23 w 897"/>
                    <a:gd name="T63" fmla="*/ 465 h 889"/>
                    <a:gd name="T64" fmla="*/ 44 w 897"/>
                    <a:gd name="T65" fmla="*/ 397 h 889"/>
                    <a:gd name="T66" fmla="*/ 68 w 897"/>
                    <a:gd name="T67" fmla="*/ 332 h 889"/>
                    <a:gd name="T68" fmla="*/ 95 w 897"/>
                    <a:gd name="T69" fmla="*/ 279 h 889"/>
                    <a:gd name="T70" fmla="*/ 131 w 897"/>
                    <a:gd name="T71" fmla="*/ 220 h 889"/>
                    <a:gd name="T72" fmla="*/ 176 w 897"/>
                    <a:gd name="T73" fmla="*/ 172 h 889"/>
                    <a:gd name="T74" fmla="*/ 218 w 897"/>
                    <a:gd name="T75" fmla="*/ 130 h 889"/>
                    <a:gd name="T76" fmla="*/ 247 w 897"/>
                    <a:gd name="T77" fmla="*/ 109 h 889"/>
                    <a:gd name="T78" fmla="*/ 179 w 897"/>
                    <a:gd name="T79" fmla="*/ 76 h 889"/>
                    <a:gd name="T80" fmla="*/ 244 w 897"/>
                    <a:gd name="T81" fmla="*/ 0 h 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97" h="889">
                      <a:moveTo>
                        <a:pt x="244" y="0"/>
                      </a:moveTo>
                      <a:lnTo>
                        <a:pt x="301" y="38"/>
                      </a:lnTo>
                      <a:lnTo>
                        <a:pt x="359" y="76"/>
                      </a:lnTo>
                      <a:lnTo>
                        <a:pt x="410" y="100"/>
                      </a:lnTo>
                      <a:lnTo>
                        <a:pt x="583" y="172"/>
                      </a:lnTo>
                      <a:lnTo>
                        <a:pt x="609" y="281"/>
                      </a:lnTo>
                      <a:lnTo>
                        <a:pt x="631" y="338"/>
                      </a:lnTo>
                      <a:lnTo>
                        <a:pt x="650" y="380"/>
                      </a:lnTo>
                      <a:lnTo>
                        <a:pt x="664" y="422"/>
                      </a:lnTo>
                      <a:lnTo>
                        <a:pt x="673" y="465"/>
                      </a:lnTo>
                      <a:lnTo>
                        <a:pt x="672" y="492"/>
                      </a:lnTo>
                      <a:lnTo>
                        <a:pt x="666" y="524"/>
                      </a:lnTo>
                      <a:lnTo>
                        <a:pt x="670" y="562"/>
                      </a:lnTo>
                      <a:lnTo>
                        <a:pt x="684" y="601"/>
                      </a:lnTo>
                      <a:lnTo>
                        <a:pt x="720" y="616"/>
                      </a:lnTo>
                      <a:lnTo>
                        <a:pt x="775" y="630"/>
                      </a:lnTo>
                      <a:lnTo>
                        <a:pt x="813" y="642"/>
                      </a:lnTo>
                      <a:lnTo>
                        <a:pt x="851" y="671"/>
                      </a:lnTo>
                      <a:lnTo>
                        <a:pt x="875" y="703"/>
                      </a:lnTo>
                      <a:lnTo>
                        <a:pt x="890" y="742"/>
                      </a:lnTo>
                      <a:lnTo>
                        <a:pt x="897" y="787"/>
                      </a:lnTo>
                      <a:lnTo>
                        <a:pt x="888" y="855"/>
                      </a:lnTo>
                      <a:lnTo>
                        <a:pt x="213" y="889"/>
                      </a:lnTo>
                      <a:lnTo>
                        <a:pt x="89" y="887"/>
                      </a:lnTo>
                      <a:lnTo>
                        <a:pt x="65" y="855"/>
                      </a:lnTo>
                      <a:lnTo>
                        <a:pt x="42" y="805"/>
                      </a:lnTo>
                      <a:lnTo>
                        <a:pt x="23" y="749"/>
                      </a:lnTo>
                      <a:lnTo>
                        <a:pt x="12" y="702"/>
                      </a:lnTo>
                      <a:lnTo>
                        <a:pt x="3" y="651"/>
                      </a:lnTo>
                      <a:lnTo>
                        <a:pt x="0" y="604"/>
                      </a:lnTo>
                      <a:lnTo>
                        <a:pt x="9" y="527"/>
                      </a:lnTo>
                      <a:lnTo>
                        <a:pt x="23" y="465"/>
                      </a:lnTo>
                      <a:lnTo>
                        <a:pt x="44" y="397"/>
                      </a:lnTo>
                      <a:lnTo>
                        <a:pt x="68" y="332"/>
                      </a:lnTo>
                      <a:lnTo>
                        <a:pt x="95" y="279"/>
                      </a:lnTo>
                      <a:lnTo>
                        <a:pt x="131" y="220"/>
                      </a:lnTo>
                      <a:lnTo>
                        <a:pt x="176" y="172"/>
                      </a:lnTo>
                      <a:lnTo>
                        <a:pt x="218" y="130"/>
                      </a:lnTo>
                      <a:lnTo>
                        <a:pt x="247" y="109"/>
                      </a:lnTo>
                      <a:lnTo>
                        <a:pt x="179" y="7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rgbClr val="FF6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56" name="Freeform 52"/>
                <p:cNvSpPr>
                  <a:spLocks/>
                </p:cNvSpPr>
                <p:nvPr/>
              </p:nvSpPr>
              <p:spPr bwMode="auto">
                <a:xfrm>
                  <a:off x="1317" y="3059"/>
                  <a:ext cx="251" cy="326"/>
                </a:xfrm>
                <a:custGeom>
                  <a:avLst/>
                  <a:gdLst>
                    <a:gd name="T0" fmla="*/ 0 w 251"/>
                    <a:gd name="T1" fmla="*/ 0 h 326"/>
                    <a:gd name="T2" fmla="*/ 9 w 251"/>
                    <a:gd name="T3" fmla="*/ 61 h 326"/>
                    <a:gd name="T4" fmla="*/ 19 w 251"/>
                    <a:gd name="T5" fmla="*/ 110 h 326"/>
                    <a:gd name="T6" fmla="*/ 39 w 251"/>
                    <a:gd name="T7" fmla="*/ 149 h 326"/>
                    <a:gd name="T8" fmla="*/ 55 w 251"/>
                    <a:gd name="T9" fmla="*/ 171 h 326"/>
                    <a:gd name="T10" fmla="*/ 86 w 251"/>
                    <a:gd name="T11" fmla="*/ 188 h 326"/>
                    <a:gd name="T12" fmla="*/ 142 w 251"/>
                    <a:gd name="T13" fmla="*/ 209 h 326"/>
                    <a:gd name="T14" fmla="*/ 189 w 251"/>
                    <a:gd name="T15" fmla="*/ 228 h 326"/>
                    <a:gd name="T16" fmla="*/ 212 w 251"/>
                    <a:gd name="T17" fmla="*/ 238 h 326"/>
                    <a:gd name="T18" fmla="*/ 233 w 251"/>
                    <a:gd name="T19" fmla="*/ 260 h 326"/>
                    <a:gd name="T20" fmla="*/ 245 w 251"/>
                    <a:gd name="T21" fmla="*/ 290 h 326"/>
                    <a:gd name="T22" fmla="*/ 251 w 251"/>
                    <a:gd name="T23" fmla="*/ 326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1" h="326">
                      <a:moveTo>
                        <a:pt x="0" y="0"/>
                      </a:moveTo>
                      <a:lnTo>
                        <a:pt x="9" y="61"/>
                      </a:lnTo>
                      <a:lnTo>
                        <a:pt x="19" y="110"/>
                      </a:lnTo>
                      <a:lnTo>
                        <a:pt x="39" y="149"/>
                      </a:lnTo>
                      <a:lnTo>
                        <a:pt x="55" y="171"/>
                      </a:lnTo>
                      <a:lnTo>
                        <a:pt x="86" y="188"/>
                      </a:lnTo>
                      <a:lnTo>
                        <a:pt x="142" y="209"/>
                      </a:lnTo>
                      <a:lnTo>
                        <a:pt x="189" y="228"/>
                      </a:lnTo>
                      <a:lnTo>
                        <a:pt x="212" y="238"/>
                      </a:lnTo>
                      <a:lnTo>
                        <a:pt x="233" y="260"/>
                      </a:lnTo>
                      <a:lnTo>
                        <a:pt x="245" y="290"/>
                      </a:lnTo>
                      <a:lnTo>
                        <a:pt x="251" y="32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57" name="Freeform 53"/>
                <p:cNvSpPr>
                  <a:spLocks/>
                </p:cNvSpPr>
                <p:nvPr/>
              </p:nvSpPr>
              <p:spPr bwMode="auto">
                <a:xfrm>
                  <a:off x="960" y="2703"/>
                  <a:ext cx="369" cy="359"/>
                </a:xfrm>
                <a:custGeom>
                  <a:avLst/>
                  <a:gdLst>
                    <a:gd name="T0" fmla="*/ 0 w 369"/>
                    <a:gd name="T1" fmla="*/ 6 h 359"/>
                    <a:gd name="T2" fmla="*/ 12 w 369"/>
                    <a:gd name="T3" fmla="*/ 0 h 359"/>
                    <a:gd name="T4" fmla="*/ 50 w 369"/>
                    <a:gd name="T5" fmla="*/ 28 h 359"/>
                    <a:gd name="T6" fmla="*/ 100 w 369"/>
                    <a:gd name="T7" fmla="*/ 58 h 359"/>
                    <a:gd name="T8" fmla="*/ 141 w 369"/>
                    <a:gd name="T9" fmla="*/ 76 h 359"/>
                    <a:gd name="T10" fmla="*/ 183 w 369"/>
                    <a:gd name="T11" fmla="*/ 99 h 359"/>
                    <a:gd name="T12" fmla="*/ 242 w 369"/>
                    <a:gd name="T13" fmla="*/ 129 h 359"/>
                    <a:gd name="T14" fmla="*/ 278 w 369"/>
                    <a:gd name="T15" fmla="*/ 186 h 359"/>
                    <a:gd name="T16" fmla="*/ 306 w 369"/>
                    <a:gd name="T17" fmla="*/ 286 h 359"/>
                    <a:gd name="T18" fmla="*/ 333 w 369"/>
                    <a:gd name="T19" fmla="*/ 204 h 359"/>
                    <a:gd name="T20" fmla="*/ 354 w 369"/>
                    <a:gd name="T21" fmla="*/ 150 h 359"/>
                    <a:gd name="T22" fmla="*/ 350 w 369"/>
                    <a:gd name="T23" fmla="*/ 117 h 359"/>
                    <a:gd name="T24" fmla="*/ 362 w 369"/>
                    <a:gd name="T25" fmla="*/ 167 h 359"/>
                    <a:gd name="T26" fmla="*/ 369 w 369"/>
                    <a:gd name="T27" fmla="*/ 193 h 359"/>
                    <a:gd name="T28" fmla="*/ 357 w 369"/>
                    <a:gd name="T29" fmla="*/ 216 h 359"/>
                    <a:gd name="T30" fmla="*/ 339 w 369"/>
                    <a:gd name="T31" fmla="*/ 259 h 359"/>
                    <a:gd name="T32" fmla="*/ 318 w 369"/>
                    <a:gd name="T33" fmla="*/ 312 h 359"/>
                    <a:gd name="T34" fmla="*/ 301 w 369"/>
                    <a:gd name="T35" fmla="*/ 359 h 359"/>
                    <a:gd name="T36" fmla="*/ 278 w 369"/>
                    <a:gd name="T37" fmla="*/ 279 h 359"/>
                    <a:gd name="T38" fmla="*/ 257 w 369"/>
                    <a:gd name="T39" fmla="*/ 224 h 359"/>
                    <a:gd name="T40" fmla="*/ 245 w 369"/>
                    <a:gd name="T41" fmla="*/ 171 h 359"/>
                    <a:gd name="T42" fmla="*/ 186 w 369"/>
                    <a:gd name="T43" fmla="*/ 117 h 359"/>
                    <a:gd name="T44" fmla="*/ 83 w 369"/>
                    <a:gd name="T45" fmla="*/ 63 h 359"/>
                    <a:gd name="T46" fmla="*/ 0 w 369"/>
                    <a:gd name="T47" fmla="*/ 6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9" h="359">
                      <a:moveTo>
                        <a:pt x="0" y="6"/>
                      </a:moveTo>
                      <a:lnTo>
                        <a:pt x="12" y="0"/>
                      </a:lnTo>
                      <a:lnTo>
                        <a:pt x="50" y="28"/>
                      </a:lnTo>
                      <a:lnTo>
                        <a:pt x="100" y="58"/>
                      </a:lnTo>
                      <a:lnTo>
                        <a:pt x="141" y="76"/>
                      </a:lnTo>
                      <a:lnTo>
                        <a:pt x="183" y="99"/>
                      </a:lnTo>
                      <a:lnTo>
                        <a:pt x="242" y="129"/>
                      </a:lnTo>
                      <a:lnTo>
                        <a:pt x="278" y="186"/>
                      </a:lnTo>
                      <a:lnTo>
                        <a:pt x="306" y="286"/>
                      </a:lnTo>
                      <a:lnTo>
                        <a:pt x="333" y="204"/>
                      </a:lnTo>
                      <a:lnTo>
                        <a:pt x="354" y="150"/>
                      </a:lnTo>
                      <a:lnTo>
                        <a:pt x="350" y="117"/>
                      </a:lnTo>
                      <a:lnTo>
                        <a:pt x="362" y="167"/>
                      </a:lnTo>
                      <a:lnTo>
                        <a:pt x="369" y="193"/>
                      </a:lnTo>
                      <a:lnTo>
                        <a:pt x="357" y="216"/>
                      </a:lnTo>
                      <a:lnTo>
                        <a:pt x="339" y="259"/>
                      </a:lnTo>
                      <a:lnTo>
                        <a:pt x="318" y="312"/>
                      </a:lnTo>
                      <a:lnTo>
                        <a:pt x="301" y="359"/>
                      </a:lnTo>
                      <a:lnTo>
                        <a:pt x="278" y="279"/>
                      </a:lnTo>
                      <a:lnTo>
                        <a:pt x="257" y="224"/>
                      </a:lnTo>
                      <a:lnTo>
                        <a:pt x="245" y="171"/>
                      </a:lnTo>
                      <a:lnTo>
                        <a:pt x="186" y="117"/>
                      </a:lnTo>
                      <a:lnTo>
                        <a:pt x="83" y="6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58" name="Freeform 54"/>
                <p:cNvSpPr>
                  <a:spLocks/>
                </p:cNvSpPr>
                <p:nvPr/>
              </p:nvSpPr>
              <p:spPr bwMode="auto">
                <a:xfrm>
                  <a:off x="982" y="2892"/>
                  <a:ext cx="155" cy="301"/>
                </a:xfrm>
                <a:custGeom>
                  <a:avLst/>
                  <a:gdLst>
                    <a:gd name="T0" fmla="*/ 81 w 155"/>
                    <a:gd name="T1" fmla="*/ 241 h 301"/>
                    <a:gd name="T2" fmla="*/ 41 w 155"/>
                    <a:gd name="T3" fmla="*/ 203 h 301"/>
                    <a:gd name="T4" fmla="*/ 28 w 155"/>
                    <a:gd name="T5" fmla="*/ 164 h 301"/>
                    <a:gd name="T6" fmla="*/ 23 w 155"/>
                    <a:gd name="T7" fmla="*/ 123 h 301"/>
                    <a:gd name="T8" fmla="*/ 17 w 155"/>
                    <a:gd name="T9" fmla="*/ 67 h 301"/>
                    <a:gd name="T10" fmla="*/ 39 w 155"/>
                    <a:gd name="T11" fmla="*/ 49 h 301"/>
                    <a:gd name="T12" fmla="*/ 49 w 155"/>
                    <a:gd name="T13" fmla="*/ 90 h 301"/>
                    <a:gd name="T14" fmla="*/ 67 w 155"/>
                    <a:gd name="T15" fmla="*/ 110 h 301"/>
                    <a:gd name="T16" fmla="*/ 74 w 155"/>
                    <a:gd name="T17" fmla="*/ 155 h 301"/>
                    <a:gd name="T18" fmla="*/ 86 w 155"/>
                    <a:gd name="T19" fmla="*/ 189 h 301"/>
                    <a:gd name="T20" fmla="*/ 114 w 155"/>
                    <a:gd name="T21" fmla="*/ 218 h 301"/>
                    <a:gd name="T22" fmla="*/ 135 w 155"/>
                    <a:gd name="T23" fmla="*/ 254 h 301"/>
                    <a:gd name="T24" fmla="*/ 155 w 155"/>
                    <a:gd name="T25" fmla="*/ 301 h 301"/>
                    <a:gd name="T26" fmla="*/ 153 w 155"/>
                    <a:gd name="T27" fmla="*/ 261 h 301"/>
                    <a:gd name="T28" fmla="*/ 147 w 155"/>
                    <a:gd name="T29" fmla="*/ 228 h 301"/>
                    <a:gd name="T30" fmla="*/ 120 w 155"/>
                    <a:gd name="T31" fmla="*/ 202 h 301"/>
                    <a:gd name="T32" fmla="*/ 102 w 155"/>
                    <a:gd name="T33" fmla="*/ 167 h 301"/>
                    <a:gd name="T34" fmla="*/ 87 w 155"/>
                    <a:gd name="T35" fmla="*/ 128 h 301"/>
                    <a:gd name="T36" fmla="*/ 76 w 155"/>
                    <a:gd name="T37" fmla="*/ 93 h 301"/>
                    <a:gd name="T38" fmla="*/ 61 w 155"/>
                    <a:gd name="T39" fmla="*/ 67 h 301"/>
                    <a:gd name="T40" fmla="*/ 56 w 155"/>
                    <a:gd name="T41" fmla="*/ 32 h 301"/>
                    <a:gd name="T42" fmla="*/ 47 w 155"/>
                    <a:gd name="T43" fmla="*/ 14 h 301"/>
                    <a:gd name="T44" fmla="*/ 36 w 155"/>
                    <a:gd name="T45" fmla="*/ 0 h 301"/>
                    <a:gd name="T46" fmla="*/ 16 w 155"/>
                    <a:gd name="T47" fmla="*/ 34 h 301"/>
                    <a:gd name="T48" fmla="*/ 0 w 155"/>
                    <a:gd name="T49" fmla="*/ 81 h 301"/>
                    <a:gd name="T50" fmla="*/ 12 w 155"/>
                    <a:gd name="T51" fmla="*/ 90 h 301"/>
                    <a:gd name="T52" fmla="*/ 12 w 155"/>
                    <a:gd name="T53" fmla="*/ 125 h 301"/>
                    <a:gd name="T54" fmla="*/ 19 w 155"/>
                    <a:gd name="T55" fmla="*/ 170 h 301"/>
                    <a:gd name="T56" fmla="*/ 29 w 155"/>
                    <a:gd name="T57" fmla="*/ 202 h 301"/>
                    <a:gd name="T58" fmla="*/ 49 w 155"/>
                    <a:gd name="T59" fmla="*/ 223 h 301"/>
                    <a:gd name="T60" fmla="*/ 81 w 155"/>
                    <a:gd name="T61" fmla="*/ 241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5" h="301">
                      <a:moveTo>
                        <a:pt x="81" y="241"/>
                      </a:moveTo>
                      <a:lnTo>
                        <a:pt x="41" y="203"/>
                      </a:lnTo>
                      <a:lnTo>
                        <a:pt x="28" y="164"/>
                      </a:lnTo>
                      <a:lnTo>
                        <a:pt x="23" y="123"/>
                      </a:lnTo>
                      <a:lnTo>
                        <a:pt x="17" y="67"/>
                      </a:lnTo>
                      <a:lnTo>
                        <a:pt x="39" y="49"/>
                      </a:lnTo>
                      <a:lnTo>
                        <a:pt x="49" y="90"/>
                      </a:lnTo>
                      <a:lnTo>
                        <a:pt x="67" y="110"/>
                      </a:lnTo>
                      <a:lnTo>
                        <a:pt x="74" y="155"/>
                      </a:lnTo>
                      <a:lnTo>
                        <a:pt x="86" y="189"/>
                      </a:lnTo>
                      <a:lnTo>
                        <a:pt x="114" y="218"/>
                      </a:lnTo>
                      <a:lnTo>
                        <a:pt x="135" y="254"/>
                      </a:lnTo>
                      <a:lnTo>
                        <a:pt x="155" y="301"/>
                      </a:lnTo>
                      <a:lnTo>
                        <a:pt x="153" y="261"/>
                      </a:lnTo>
                      <a:lnTo>
                        <a:pt x="147" y="228"/>
                      </a:lnTo>
                      <a:lnTo>
                        <a:pt x="120" y="202"/>
                      </a:lnTo>
                      <a:lnTo>
                        <a:pt x="102" y="167"/>
                      </a:lnTo>
                      <a:lnTo>
                        <a:pt x="87" y="128"/>
                      </a:lnTo>
                      <a:lnTo>
                        <a:pt x="76" y="93"/>
                      </a:lnTo>
                      <a:lnTo>
                        <a:pt x="61" y="67"/>
                      </a:lnTo>
                      <a:lnTo>
                        <a:pt x="56" y="32"/>
                      </a:lnTo>
                      <a:lnTo>
                        <a:pt x="47" y="14"/>
                      </a:lnTo>
                      <a:lnTo>
                        <a:pt x="36" y="0"/>
                      </a:lnTo>
                      <a:lnTo>
                        <a:pt x="16" y="34"/>
                      </a:lnTo>
                      <a:lnTo>
                        <a:pt x="0" y="81"/>
                      </a:lnTo>
                      <a:lnTo>
                        <a:pt x="12" y="90"/>
                      </a:lnTo>
                      <a:lnTo>
                        <a:pt x="12" y="125"/>
                      </a:lnTo>
                      <a:lnTo>
                        <a:pt x="19" y="170"/>
                      </a:lnTo>
                      <a:lnTo>
                        <a:pt x="29" y="202"/>
                      </a:lnTo>
                      <a:lnTo>
                        <a:pt x="49" y="223"/>
                      </a:lnTo>
                      <a:lnTo>
                        <a:pt x="81" y="241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59" name="Freeform 55"/>
                <p:cNvSpPr>
                  <a:spLocks/>
                </p:cNvSpPr>
                <p:nvPr/>
              </p:nvSpPr>
              <p:spPr bwMode="auto">
                <a:xfrm>
                  <a:off x="743" y="3058"/>
                  <a:ext cx="87" cy="205"/>
                </a:xfrm>
                <a:custGeom>
                  <a:avLst/>
                  <a:gdLst>
                    <a:gd name="T0" fmla="*/ 87 w 87"/>
                    <a:gd name="T1" fmla="*/ 205 h 205"/>
                    <a:gd name="T2" fmla="*/ 64 w 87"/>
                    <a:gd name="T3" fmla="*/ 197 h 205"/>
                    <a:gd name="T4" fmla="*/ 42 w 87"/>
                    <a:gd name="T5" fmla="*/ 174 h 205"/>
                    <a:gd name="T6" fmla="*/ 32 w 87"/>
                    <a:gd name="T7" fmla="*/ 158 h 205"/>
                    <a:gd name="T8" fmla="*/ 22 w 87"/>
                    <a:gd name="T9" fmla="*/ 120 h 205"/>
                    <a:gd name="T10" fmla="*/ 16 w 87"/>
                    <a:gd name="T11" fmla="*/ 95 h 205"/>
                    <a:gd name="T12" fmla="*/ 4 w 87"/>
                    <a:gd name="T13" fmla="*/ 69 h 205"/>
                    <a:gd name="T14" fmla="*/ 0 w 87"/>
                    <a:gd name="T15" fmla="*/ 40 h 205"/>
                    <a:gd name="T16" fmla="*/ 8 w 87"/>
                    <a:gd name="T17" fmla="*/ 21 h 205"/>
                    <a:gd name="T18" fmla="*/ 30 w 87"/>
                    <a:gd name="T19" fmla="*/ 0 h 205"/>
                    <a:gd name="T20" fmla="*/ 8 w 87"/>
                    <a:gd name="T21" fmla="*/ 20 h 205"/>
                    <a:gd name="T22" fmla="*/ 2 w 87"/>
                    <a:gd name="T23" fmla="*/ 41 h 205"/>
                    <a:gd name="T24" fmla="*/ 3 w 87"/>
                    <a:gd name="T25" fmla="*/ 68 h 205"/>
                    <a:gd name="T26" fmla="*/ 14 w 87"/>
                    <a:gd name="T27" fmla="*/ 91 h 205"/>
                    <a:gd name="T28" fmla="*/ 25 w 87"/>
                    <a:gd name="T29" fmla="*/ 129 h 205"/>
                    <a:gd name="T30" fmla="*/ 31 w 87"/>
                    <a:gd name="T31" fmla="*/ 151 h 205"/>
                    <a:gd name="T32" fmla="*/ 42 w 87"/>
                    <a:gd name="T33" fmla="*/ 176 h 205"/>
                    <a:gd name="T34" fmla="*/ 66 w 87"/>
                    <a:gd name="T35" fmla="*/ 196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205">
                      <a:moveTo>
                        <a:pt x="87" y="205"/>
                      </a:moveTo>
                      <a:lnTo>
                        <a:pt x="64" y="197"/>
                      </a:lnTo>
                      <a:lnTo>
                        <a:pt x="42" y="174"/>
                      </a:lnTo>
                      <a:lnTo>
                        <a:pt x="32" y="158"/>
                      </a:lnTo>
                      <a:lnTo>
                        <a:pt x="22" y="120"/>
                      </a:lnTo>
                      <a:lnTo>
                        <a:pt x="16" y="95"/>
                      </a:lnTo>
                      <a:lnTo>
                        <a:pt x="4" y="69"/>
                      </a:lnTo>
                      <a:lnTo>
                        <a:pt x="0" y="40"/>
                      </a:lnTo>
                      <a:lnTo>
                        <a:pt x="8" y="21"/>
                      </a:lnTo>
                      <a:lnTo>
                        <a:pt x="30" y="0"/>
                      </a:lnTo>
                      <a:lnTo>
                        <a:pt x="8" y="20"/>
                      </a:lnTo>
                      <a:lnTo>
                        <a:pt x="2" y="41"/>
                      </a:lnTo>
                      <a:lnTo>
                        <a:pt x="3" y="68"/>
                      </a:lnTo>
                      <a:lnTo>
                        <a:pt x="14" y="91"/>
                      </a:lnTo>
                      <a:lnTo>
                        <a:pt x="25" y="129"/>
                      </a:lnTo>
                      <a:lnTo>
                        <a:pt x="31" y="151"/>
                      </a:lnTo>
                      <a:lnTo>
                        <a:pt x="42" y="176"/>
                      </a:lnTo>
                      <a:lnTo>
                        <a:pt x="66" y="196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60" name="Freeform 56"/>
                <p:cNvSpPr>
                  <a:spLocks/>
                </p:cNvSpPr>
                <p:nvPr/>
              </p:nvSpPr>
              <p:spPr bwMode="auto">
                <a:xfrm>
                  <a:off x="751" y="3058"/>
                  <a:ext cx="85" cy="205"/>
                </a:xfrm>
                <a:custGeom>
                  <a:avLst/>
                  <a:gdLst>
                    <a:gd name="T0" fmla="*/ 85 w 85"/>
                    <a:gd name="T1" fmla="*/ 205 h 205"/>
                    <a:gd name="T2" fmla="*/ 53 w 85"/>
                    <a:gd name="T3" fmla="*/ 178 h 205"/>
                    <a:gd name="T4" fmla="*/ 39 w 85"/>
                    <a:gd name="T5" fmla="*/ 155 h 205"/>
                    <a:gd name="T6" fmla="*/ 33 w 85"/>
                    <a:gd name="T7" fmla="*/ 133 h 205"/>
                    <a:gd name="T8" fmla="*/ 20 w 85"/>
                    <a:gd name="T9" fmla="*/ 93 h 205"/>
                    <a:gd name="T10" fmla="*/ 12 w 85"/>
                    <a:gd name="T11" fmla="*/ 67 h 205"/>
                    <a:gd name="T12" fmla="*/ 7 w 85"/>
                    <a:gd name="T13" fmla="*/ 47 h 205"/>
                    <a:gd name="T14" fmla="*/ 14 w 85"/>
                    <a:gd name="T15" fmla="*/ 24 h 205"/>
                    <a:gd name="T16" fmla="*/ 28 w 85"/>
                    <a:gd name="T17" fmla="*/ 0 h 205"/>
                    <a:gd name="T18" fmla="*/ 6 w 85"/>
                    <a:gd name="T19" fmla="*/ 20 h 205"/>
                    <a:gd name="T20" fmla="*/ 0 w 85"/>
                    <a:gd name="T21" fmla="*/ 41 h 205"/>
                    <a:gd name="T22" fmla="*/ 1 w 85"/>
                    <a:gd name="T23" fmla="*/ 68 h 205"/>
                    <a:gd name="T24" fmla="*/ 12 w 85"/>
                    <a:gd name="T25" fmla="*/ 91 h 205"/>
                    <a:gd name="T26" fmla="*/ 23 w 85"/>
                    <a:gd name="T27" fmla="*/ 129 h 205"/>
                    <a:gd name="T28" fmla="*/ 29 w 85"/>
                    <a:gd name="T29" fmla="*/ 151 h 205"/>
                    <a:gd name="T30" fmla="*/ 40 w 85"/>
                    <a:gd name="T31" fmla="*/ 176 h 205"/>
                    <a:gd name="T32" fmla="*/ 64 w 85"/>
                    <a:gd name="T33" fmla="*/ 196 h 205"/>
                    <a:gd name="T34" fmla="*/ 85 w 85"/>
                    <a:gd name="T3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5" h="205">
                      <a:moveTo>
                        <a:pt x="85" y="205"/>
                      </a:moveTo>
                      <a:lnTo>
                        <a:pt x="53" y="178"/>
                      </a:lnTo>
                      <a:lnTo>
                        <a:pt x="39" y="155"/>
                      </a:lnTo>
                      <a:lnTo>
                        <a:pt x="33" y="133"/>
                      </a:lnTo>
                      <a:lnTo>
                        <a:pt x="20" y="93"/>
                      </a:lnTo>
                      <a:lnTo>
                        <a:pt x="12" y="67"/>
                      </a:lnTo>
                      <a:lnTo>
                        <a:pt x="7" y="47"/>
                      </a:lnTo>
                      <a:lnTo>
                        <a:pt x="14" y="24"/>
                      </a:lnTo>
                      <a:lnTo>
                        <a:pt x="28" y="0"/>
                      </a:lnTo>
                      <a:lnTo>
                        <a:pt x="6" y="20"/>
                      </a:lnTo>
                      <a:lnTo>
                        <a:pt x="0" y="41"/>
                      </a:lnTo>
                      <a:lnTo>
                        <a:pt x="1" y="68"/>
                      </a:lnTo>
                      <a:lnTo>
                        <a:pt x="12" y="91"/>
                      </a:lnTo>
                      <a:lnTo>
                        <a:pt x="23" y="129"/>
                      </a:lnTo>
                      <a:lnTo>
                        <a:pt x="29" y="151"/>
                      </a:lnTo>
                      <a:lnTo>
                        <a:pt x="40" y="176"/>
                      </a:lnTo>
                      <a:lnTo>
                        <a:pt x="64" y="196"/>
                      </a:lnTo>
                      <a:lnTo>
                        <a:pt x="85" y="205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40761" name="Group 57"/>
                <p:cNvGrpSpPr>
                  <a:grpSpLocks/>
                </p:cNvGrpSpPr>
                <p:nvPr/>
              </p:nvGrpSpPr>
              <p:grpSpPr bwMode="auto">
                <a:xfrm>
                  <a:off x="895" y="3231"/>
                  <a:ext cx="936" cy="338"/>
                  <a:chOff x="895" y="3231"/>
                  <a:chExt cx="936" cy="338"/>
                </a:xfrm>
              </p:grpSpPr>
              <p:sp>
                <p:nvSpPr>
                  <p:cNvPr id="840762" name="Freeform 58"/>
                  <p:cNvSpPr>
                    <a:spLocks/>
                  </p:cNvSpPr>
                  <p:nvPr/>
                </p:nvSpPr>
                <p:spPr bwMode="auto">
                  <a:xfrm>
                    <a:off x="895" y="3231"/>
                    <a:ext cx="931" cy="338"/>
                  </a:xfrm>
                  <a:custGeom>
                    <a:avLst/>
                    <a:gdLst>
                      <a:gd name="T0" fmla="*/ 224 w 931"/>
                      <a:gd name="T1" fmla="*/ 0 h 338"/>
                      <a:gd name="T2" fmla="*/ 239 w 931"/>
                      <a:gd name="T3" fmla="*/ 36 h 338"/>
                      <a:gd name="T4" fmla="*/ 274 w 931"/>
                      <a:gd name="T5" fmla="*/ 82 h 338"/>
                      <a:gd name="T6" fmla="*/ 333 w 931"/>
                      <a:gd name="T7" fmla="*/ 115 h 338"/>
                      <a:gd name="T8" fmla="*/ 415 w 931"/>
                      <a:gd name="T9" fmla="*/ 138 h 338"/>
                      <a:gd name="T10" fmla="*/ 510 w 931"/>
                      <a:gd name="T11" fmla="*/ 159 h 338"/>
                      <a:gd name="T12" fmla="*/ 587 w 931"/>
                      <a:gd name="T13" fmla="*/ 162 h 338"/>
                      <a:gd name="T14" fmla="*/ 666 w 931"/>
                      <a:gd name="T15" fmla="*/ 159 h 338"/>
                      <a:gd name="T16" fmla="*/ 681 w 931"/>
                      <a:gd name="T17" fmla="*/ 150 h 338"/>
                      <a:gd name="T18" fmla="*/ 703 w 931"/>
                      <a:gd name="T19" fmla="*/ 124 h 338"/>
                      <a:gd name="T20" fmla="*/ 722 w 931"/>
                      <a:gd name="T21" fmla="*/ 104 h 338"/>
                      <a:gd name="T22" fmla="*/ 748 w 931"/>
                      <a:gd name="T23" fmla="*/ 87 h 338"/>
                      <a:gd name="T24" fmla="*/ 756 w 931"/>
                      <a:gd name="T25" fmla="*/ 67 h 338"/>
                      <a:gd name="T26" fmla="*/ 769 w 931"/>
                      <a:gd name="T27" fmla="*/ 50 h 338"/>
                      <a:gd name="T28" fmla="*/ 787 w 931"/>
                      <a:gd name="T29" fmla="*/ 41 h 338"/>
                      <a:gd name="T30" fmla="*/ 809 w 931"/>
                      <a:gd name="T31" fmla="*/ 33 h 338"/>
                      <a:gd name="T32" fmla="*/ 842 w 931"/>
                      <a:gd name="T33" fmla="*/ 30 h 338"/>
                      <a:gd name="T34" fmla="*/ 876 w 931"/>
                      <a:gd name="T35" fmla="*/ 38 h 338"/>
                      <a:gd name="T36" fmla="*/ 906 w 931"/>
                      <a:gd name="T37" fmla="*/ 52 h 338"/>
                      <a:gd name="T38" fmla="*/ 922 w 931"/>
                      <a:gd name="T39" fmla="*/ 70 h 338"/>
                      <a:gd name="T40" fmla="*/ 929 w 931"/>
                      <a:gd name="T41" fmla="*/ 94 h 338"/>
                      <a:gd name="T42" fmla="*/ 917 w 931"/>
                      <a:gd name="T43" fmla="*/ 142 h 338"/>
                      <a:gd name="T44" fmla="*/ 928 w 931"/>
                      <a:gd name="T45" fmla="*/ 160 h 338"/>
                      <a:gd name="T46" fmla="*/ 931 w 931"/>
                      <a:gd name="T47" fmla="*/ 182 h 338"/>
                      <a:gd name="T48" fmla="*/ 924 w 931"/>
                      <a:gd name="T49" fmla="*/ 199 h 338"/>
                      <a:gd name="T50" fmla="*/ 907 w 931"/>
                      <a:gd name="T51" fmla="*/ 218 h 338"/>
                      <a:gd name="T52" fmla="*/ 896 w 931"/>
                      <a:gd name="T53" fmla="*/ 232 h 338"/>
                      <a:gd name="T54" fmla="*/ 905 w 931"/>
                      <a:gd name="T55" fmla="*/ 251 h 338"/>
                      <a:gd name="T56" fmla="*/ 902 w 931"/>
                      <a:gd name="T57" fmla="*/ 272 h 338"/>
                      <a:gd name="T58" fmla="*/ 892 w 931"/>
                      <a:gd name="T59" fmla="*/ 287 h 338"/>
                      <a:gd name="T60" fmla="*/ 883 w 931"/>
                      <a:gd name="T61" fmla="*/ 301 h 338"/>
                      <a:gd name="T62" fmla="*/ 877 w 931"/>
                      <a:gd name="T63" fmla="*/ 325 h 338"/>
                      <a:gd name="T64" fmla="*/ 867 w 931"/>
                      <a:gd name="T65" fmla="*/ 335 h 338"/>
                      <a:gd name="T66" fmla="*/ 840 w 931"/>
                      <a:gd name="T67" fmla="*/ 338 h 338"/>
                      <a:gd name="T68" fmla="*/ 800 w 931"/>
                      <a:gd name="T69" fmla="*/ 337 h 338"/>
                      <a:gd name="T70" fmla="*/ 764 w 931"/>
                      <a:gd name="T71" fmla="*/ 329 h 338"/>
                      <a:gd name="T72" fmla="*/ 722 w 931"/>
                      <a:gd name="T73" fmla="*/ 317 h 338"/>
                      <a:gd name="T74" fmla="*/ 694 w 931"/>
                      <a:gd name="T75" fmla="*/ 303 h 338"/>
                      <a:gd name="T76" fmla="*/ 675 w 931"/>
                      <a:gd name="T77" fmla="*/ 291 h 338"/>
                      <a:gd name="T78" fmla="*/ 607 w 931"/>
                      <a:gd name="T79" fmla="*/ 300 h 338"/>
                      <a:gd name="T80" fmla="*/ 516 w 931"/>
                      <a:gd name="T81" fmla="*/ 312 h 338"/>
                      <a:gd name="T82" fmla="*/ 448 w 931"/>
                      <a:gd name="T83" fmla="*/ 317 h 338"/>
                      <a:gd name="T84" fmla="*/ 379 w 931"/>
                      <a:gd name="T85" fmla="*/ 317 h 338"/>
                      <a:gd name="T86" fmla="*/ 289 w 931"/>
                      <a:gd name="T87" fmla="*/ 315 h 338"/>
                      <a:gd name="T88" fmla="*/ 235 w 931"/>
                      <a:gd name="T89" fmla="*/ 306 h 338"/>
                      <a:gd name="T90" fmla="*/ 141 w 931"/>
                      <a:gd name="T91" fmla="*/ 270 h 338"/>
                      <a:gd name="T92" fmla="*/ 82 w 931"/>
                      <a:gd name="T93" fmla="*/ 238 h 338"/>
                      <a:gd name="T94" fmla="*/ 47 w 931"/>
                      <a:gd name="T95" fmla="*/ 189 h 338"/>
                      <a:gd name="T96" fmla="*/ 23 w 931"/>
                      <a:gd name="T97" fmla="*/ 169 h 338"/>
                      <a:gd name="T98" fmla="*/ 0 w 931"/>
                      <a:gd name="T99" fmla="*/ 119 h 338"/>
                      <a:gd name="T100" fmla="*/ 42 w 931"/>
                      <a:gd name="T101" fmla="*/ 90 h 338"/>
                      <a:gd name="T102" fmla="*/ 99 w 931"/>
                      <a:gd name="T103" fmla="*/ 80 h 338"/>
                      <a:gd name="T104" fmla="*/ 163 w 931"/>
                      <a:gd name="T105" fmla="*/ 24 h 338"/>
                      <a:gd name="T106" fmla="*/ 200 w 931"/>
                      <a:gd name="T107" fmla="*/ 14 h 338"/>
                      <a:gd name="T108" fmla="*/ 224 w 931"/>
                      <a:gd name="T109" fmla="*/ 0 h 3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31" h="338">
                        <a:moveTo>
                          <a:pt x="224" y="0"/>
                        </a:moveTo>
                        <a:lnTo>
                          <a:pt x="239" y="36"/>
                        </a:lnTo>
                        <a:lnTo>
                          <a:pt x="274" y="82"/>
                        </a:lnTo>
                        <a:lnTo>
                          <a:pt x="333" y="115"/>
                        </a:lnTo>
                        <a:lnTo>
                          <a:pt x="415" y="138"/>
                        </a:lnTo>
                        <a:lnTo>
                          <a:pt x="510" y="159"/>
                        </a:lnTo>
                        <a:lnTo>
                          <a:pt x="587" y="162"/>
                        </a:lnTo>
                        <a:lnTo>
                          <a:pt x="666" y="159"/>
                        </a:lnTo>
                        <a:lnTo>
                          <a:pt x="681" y="150"/>
                        </a:lnTo>
                        <a:lnTo>
                          <a:pt x="703" y="124"/>
                        </a:lnTo>
                        <a:lnTo>
                          <a:pt x="722" y="104"/>
                        </a:lnTo>
                        <a:lnTo>
                          <a:pt x="748" y="87"/>
                        </a:lnTo>
                        <a:lnTo>
                          <a:pt x="756" y="67"/>
                        </a:lnTo>
                        <a:lnTo>
                          <a:pt x="769" y="50"/>
                        </a:lnTo>
                        <a:lnTo>
                          <a:pt x="787" y="41"/>
                        </a:lnTo>
                        <a:lnTo>
                          <a:pt x="809" y="33"/>
                        </a:lnTo>
                        <a:lnTo>
                          <a:pt x="842" y="30"/>
                        </a:lnTo>
                        <a:lnTo>
                          <a:pt x="876" y="38"/>
                        </a:lnTo>
                        <a:lnTo>
                          <a:pt x="906" y="52"/>
                        </a:lnTo>
                        <a:lnTo>
                          <a:pt x="922" y="70"/>
                        </a:lnTo>
                        <a:lnTo>
                          <a:pt x="929" y="94"/>
                        </a:lnTo>
                        <a:lnTo>
                          <a:pt x="917" y="142"/>
                        </a:lnTo>
                        <a:lnTo>
                          <a:pt x="928" y="160"/>
                        </a:lnTo>
                        <a:lnTo>
                          <a:pt x="931" y="182"/>
                        </a:lnTo>
                        <a:lnTo>
                          <a:pt x="924" y="199"/>
                        </a:lnTo>
                        <a:lnTo>
                          <a:pt x="907" y="218"/>
                        </a:lnTo>
                        <a:lnTo>
                          <a:pt x="896" y="232"/>
                        </a:lnTo>
                        <a:lnTo>
                          <a:pt x="905" y="251"/>
                        </a:lnTo>
                        <a:lnTo>
                          <a:pt x="902" y="272"/>
                        </a:lnTo>
                        <a:lnTo>
                          <a:pt x="892" y="287"/>
                        </a:lnTo>
                        <a:lnTo>
                          <a:pt x="883" y="301"/>
                        </a:lnTo>
                        <a:lnTo>
                          <a:pt x="877" y="325"/>
                        </a:lnTo>
                        <a:lnTo>
                          <a:pt x="867" y="335"/>
                        </a:lnTo>
                        <a:lnTo>
                          <a:pt x="840" y="338"/>
                        </a:lnTo>
                        <a:lnTo>
                          <a:pt x="800" y="337"/>
                        </a:lnTo>
                        <a:lnTo>
                          <a:pt x="764" y="329"/>
                        </a:lnTo>
                        <a:lnTo>
                          <a:pt x="722" y="317"/>
                        </a:lnTo>
                        <a:lnTo>
                          <a:pt x="694" y="303"/>
                        </a:lnTo>
                        <a:lnTo>
                          <a:pt x="675" y="291"/>
                        </a:lnTo>
                        <a:lnTo>
                          <a:pt x="607" y="300"/>
                        </a:lnTo>
                        <a:lnTo>
                          <a:pt x="516" y="312"/>
                        </a:lnTo>
                        <a:lnTo>
                          <a:pt x="448" y="317"/>
                        </a:lnTo>
                        <a:lnTo>
                          <a:pt x="379" y="317"/>
                        </a:lnTo>
                        <a:lnTo>
                          <a:pt x="289" y="315"/>
                        </a:lnTo>
                        <a:lnTo>
                          <a:pt x="235" y="306"/>
                        </a:lnTo>
                        <a:lnTo>
                          <a:pt x="141" y="270"/>
                        </a:lnTo>
                        <a:lnTo>
                          <a:pt x="82" y="238"/>
                        </a:lnTo>
                        <a:lnTo>
                          <a:pt x="47" y="189"/>
                        </a:lnTo>
                        <a:lnTo>
                          <a:pt x="23" y="169"/>
                        </a:lnTo>
                        <a:lnTo>
                          <a:pt x="0" y="119"/>
                        </a:lnTo>
                        <a:lnTo>
                          <a:pt x="42" y="90"/>
                        </a:lnTo>
                        <a:lnTo>
                          <a:pt x="99" y="80"/>
                        </a:lnTo>
                        <a:lnTo>
                          <a:pt x="163" y="24"/>
                        </a:lnTo>
                        <a:lnTo>
                          <a:pt x="200" y="1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3" name="Freeform 59"/>
                  <p:cNvSpPr>
                    <a:spLocks/>
                  </p:cNvSpPr>
                  <p:nvPr/>
                </p:nvSpPr>
                <p:spPr bwMode="auto">
                  <a:xfrm>
                    <a:off x="1695" y="3296"/>
                    <a:ext cx="21" cy="78"/>
                  </a:xfrm>
                  <a:custGeom>
                    <a:avLst/>
                    <a:gdLst>
                      <a:gd name="T0" fmla="*/ 21 w 21"/>
                      <a:gd name="T1" fmla="*/ 0 h 78"/>
                      <a:gd name="T2" fmla="*/ 11 w 21"/>
                      <a:gd name="T3" fmla="*/ 3 h 78"/>
                      <a:gd name="T4" fmla="*/ 4 w 21"/>
                      <a:gd name="T5" fmla="*/ 14 h 78"/>
                      <a:gd name="T6" fmla="*/ 0 w 21"/>
                      <a:gd name="T7" fmla="*/ 25 h 78"/>
                      <a:gd name="T8" fmla="*/ 0 w 21"/>
                      <a:gd name="T9" fmla="*/ 35 h 78"/>
                      <a:gd name="T10" fmla="*/ 5 w 21"/>
                      <a:gd name="T11" fmla="*/ 57 h 78"/>
                      <a:gd name="T12" fmla="*/ 4 w 21"/>
                      <a:gd name="T13" fmla="*/ 7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" h="78">
                        <a:moveTo>
                          <a:pt x="21" y="0"/>
                        </a:moveTo>
                        <a:lnTo>
                          <a:pt x="11" y="3"/>
                        </a:lnTo>
                        <a:lnTo>
                          <a:pt x="4" y="14"/>
                        </a:lnTo>
                        <a:lnTo>
                          <a:pt x="0" y="25"/>
                        </a:lnTo>
                        <a:lnTo>
                          <a:pt x="0" y="35"/>
                        </a:lnTo>
                        <a:lnTo>
                          <a:pt x="5" y="57"/>
                        </a:lnTo>
                        <a:lnTo>
                          <a:pt x="4" y="78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4" name="Freeform 60"/>
                  <p:cNvSpPr>
                    <a:spLocks/>
                  </p:cNvSpPr>
                  <p:nvPr/>
                </p:nvSpPr>
                <p:spPr bwMode="auto">
                  <a:xfrm>
                    <a:off x="1793" y="3396"/>
                    <a:ext cx="38" cy="11"/>
                  </a:xfrm>
                  <a:custGeom>
                    <a:avLst/>
                    <a:gdLst>
                      <a:gd name="T0" fmla="*/ 38 w 38"/>
                      <a:gd name="T1" fmla="*/ 5 h 11"/>
                      <a:gd name="T2" fmla="*/ 25 w 38"/>
                      <a:gd name="T3" fmla="*/ 11 h 11"/>
                      <a:gd name="T4" fmla="*/ 9 w 38"/>
                      <a:gd name="T5" fmla="*/ 8 h 11"/>
                      <a:gd name="T6" fmla="*/ 0 w 38"/>
                      <a:gd name="T7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11">
                        <a:moveTo>
                          <a:pt x="38" y="5"/>
                        </a:moveTo>
                        <a:lnTo>
                          <a:pt x="25" y="11"/>
                        </a:lnTo>
                        <a:lnTo>
                          <a:pt x="9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5" name="Freeform 61"/>
                  <p:cNvSpPr>
                    <a:spLocks/>
                  </p:cNvSpPr>
                  <p:nvPr/>
                </p:nvSpPr>
                <p:spPr bwMode="auto">
                  <a:xfrm>
                    <a:off x="1773" y="3485"/>
                    <a:ext cx="42" cy="13"/>
                  </a:xfrm>
                  <a:custGeom>
                    <a:avLst/>
                    <a:gdLst>
                      <a:gd name="T0" fmla="*/ 42 w 42"/>
                      <a:gd name="T1" fmla="*/ 0 h 13"/>
                      <a:gd name="T2" fmla="*/ 37 w 42"/>
                      <a:gd name="T3" fmla="*/ 10 h 13"/>
                      <a:gd name="T4" fmla="*/ 24 w 42"/>
                      <a:gd name="T5" fmla="*/ 13 h 13"/>
                      <a:gd name="T6" fmla="*/ 12 w 42"/>
                      <a:gd name="T7" fmla="*/ 9 h 13"/>
                      <a:gd name="T8" fmla="*/ 0 w 42"/>
                      <a:gd name="T9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13">
                        <a:moveTo>
                          <a:pt x="42" y="0"/>
                        </a:moveTo>
                        <a:lnTo>
                          <a:pt x="37" y="10"/>
                        </a:lnTo>
                        <a:lnTo>
                          <a:pt x="24" y="13"/>
                        </a:lnTo>
                        <a:lnTo>
                          <a:pt x="12" y="9"/>
                        </a:lnTo>
                        <a:lnTo>
                          <a:pt x="0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6" name="Freeform 62"/>
                  <p:cNvSpPr>
                    <a:spLocks/>
                  </p:cNvSpPr>
                  <p:nvPr/>
                </p:nvSpPr>
                <p:spPr bwMode="auto">
                  <a:xfrm>
                    <a:off x="1529" y="3421"/>
                    <a:ext cx="53" cy="101"/>
                  </a:xfrm>
                  <a:custGeom>
                    <a:avLst/>
                    <a:gdLst>
                      <a:gd name="T0" fmla="*/ 0 w 53"/>
                      <a:gd name="T1" fmla="*/ 0 h 101"/>
                      <a:gd name="T2" fmla="*/ 17 w 53"/>
                      <a:gd name="T3" fmla="*/ 14 h 101"/>
                      <a:gd name="T4" fmla="*/ 36 w 53"/>
                      <a:gd name="T5" fmla="*/ 36 h 101"/>
                      <a:gd name="T6" fmla="*/ 45 w 53"/>
                      <a:gd name="T7" fmla="*/ 62 h 101"/>
                      <a:gd name="T8" fmla="*/ 53 w 53"/>
                      <a:gd name="T9" fmla="*/ 78 h 101"/>
                      <a:gd name="T10" fmla="*/ 45 w 53"/>
                      <a:gd name="T11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3" h="101">
                        <a:moveTo>
                          <a:pt x="0" y="0"/>
                        </a:moveTo>
                        <a:lnTo>
                          <a:pt x="17" y="14"/>
                        </a:lnTo>
                        <a:lnTo>
                          <a:pt x="36" y="36"/>
                        </a:lnTo>
                        <a:lnTo>
                          <a:pt x="45" y="62"/>
                        </a:lnTo>
                        <a:lnTo>
                          <a:pt x="53" y="78"/>
                        </a:lnTo>
                        <a:lnTo>
                          <a:pt x="45" y="10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7" name="Freeform 63"/>
                  <p:cNvSpPr>
                    <a:spLocks/>
                  </p:cNvSpPr>
                  <p:nvPr/>
                </p:nvSpPr>
                <p:spPr bwMode="auto">
                  <a:xfrm>
                    <a:off x="1700" y="3360"/>
                    <a:ext cx="54" cy="27"/>
                  </a:xfrm>
                  <a:custGeom>
                    <a:avLst/>
                    <a:gdLst>
                      <a:gd name="T0" fmla="*/ 0 w 54"/>
                      <a:gd name="T1" fmla="*/ 27 h 27"/>
                      <a:gd name="T2" fmla="*/ 10 w 54"/>
                      <a:gd name="T3" fmla="*/ 14 h 27"/>
                      <a:gd name="T4" fmla="*/ 22 w 54"/>
                      <a:gd name="T5" fmla="*/ 5 h 27"/>
                      <a:gd name="T6" fmla="*/ 35 w 54"/>
                      <a:gd name="T7" fmla="*/ 0 h 27"/>
                      <a:gd name="T8" fmla="*/ 54 w 54"/>
                      <a:gd name="T9" fmla="*/ 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27">
                        <a:moveTo>
                          <a:pt x="0" y="27"/>
                        </a:moveTo>
                        <a:lnTo>
                          <a:pt x="10" y="14"/>
                        </a:lnTo>
                        <a:lnTo>
                          <a:pt x="22" y="5"/>
                        </a:lnTo>
                        <a:lnTo>
                          <a:pt x="35" y="0"/>
                        </a:lnTo>
                        <a:lnTo>
                          <a:pt x="54" y="2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8" name="Freeform 64"/>
                  <p:cNvSpPr>
                    <a:spLocks/>
                  </p:cNvSpPr>
                  <p:nvPr/>
                </p:nvSpPr>
                <p:spPr bwMode="auto">
                  <a:xfrm>
                    <a:off x="1742" y="3331"/>
                    <a:ext cx="35" cy="29"/>
                  </a:xfrm>
                  <a:custGeom>
                    <a:avLst/>
                    <a:gdLst>
                      <a:gd name="T0" fmla="*/ 35 w 35"/>
                      <a:gd name="T1" fmla="*/ 0 h 29"/>
                      <a:gd name="T2" fmla="*/ 24 w 35"/>
                      <a:gd name="T3" fmla="*/ 0 h 29"/>
                      <a:gd name="T4" fmla="*/ 15 w 35"/>
                      <a:gd name="T5" fmla="*/ 5 h 29"/>
                      <a:gd name="T6" fmla="*/ 8 w 35"/>
                      <a:gd name="T7" fmla="*/ 10 h 29"/>
                      <a:gd name="T8" fmla="*/ 2 w 35"/>
                      <a:gd name="T9" fmla="*/ 19 h 29"/>
                      <a:gd name="T10" fmla="*/ 0 w 35"/>
                      <a:gd name="T1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5" h="29">
                        <a:moveTo>
                          <a:pt x="35" y="0"/>
                        </a:moveTo>
                        <a:lnTo>
                          <a:pt x="24" y="0"/>
                        </a:lnTo>
                        <a:lnTo>
                          <a:pt x="15" y="5"/>
                        </a:lnTo>
                        <a:lnTo>
                          <a:pt x="8" y="10"/>
                        </a:lnTo>
                        <a:lnTo>
                          <a:pt x="2" y="19"/>
                        </a:lnTo>
                        <a:lnTo>
                          <a:pt x="0" y="29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69" name="Freeform 65"/>
                  <p:cNvSpPr>
                    <a:spLocks/>
                  </p:cNvSpPr>
                  <p:nvPr/>
                </p:nvSpPr>
                <p:spPr bwMode="auto">
                  <a:xfrm>
                    <a:off x="1737" y="3291"/>
                    <a:ext cx="14" cy="41"/>
                  </a:xfrm>
                  <a:custGeom>
                    <a:avLst/>
                    <a:gdLst>
                      <a:gd name="T0" fmla="*/ 14 w 14"/>
                      <a:gd name="T1" fmla="*/ 0 h 41"/>
                      <a:gd name="T2" fmla="*/ 8 w 14"/>
                      <a:gd name="T3" fmla="*/ 5 h 41"/>
                      <a:gd name="T4" fmla="*/ 3 w 14"/>
                      <a:gd name="T5" fmla="*/ 17 h 41"/>
                      <a:gd name="T6" fmla="*/ 0 w 14"/>
                      <a:gd name="T7" fmla="*/ 29 h 41"/>
                      <a:gd name="T8" fmla="*/ 0 w 14"/>
                      <a:gd name="T9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41">
                        <a:moveTo>
                          <a:pt x="14" y="0"/>
                        </a:moveTo>
                        <a:lnTo>
                          <a:pt x="8" y="5"/>
                        </a:lnTo>
                        <a:lnTo>
                          <a:pt x="3" y="17"/>
                        </a:lnTo>
                        <a:lnTo>
                          <a:pt x="0" y="29"/>
                        </a:lnTo>
                        <a:lnTo>
                          <a:pt x="0" y="41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770" name="Freeform 66"/>
                  <p:cNvSpPr>
                    <a:spLocks/>
                  </p:cNvSpPr>
                  <p:nvPr/>
                </p:nvSpPr>
                <p:spPr bwMode="auto">
                  <a:xfrm>
                    <a:off x="1713" y="3309"/>
                    <a:ext cx="24" cy="23"/>
                  </a:xfrm>
                  <a:custGeom>
                    <a:avLst/>
                    <a:gdLst>
                      <a:gd name="T0" fmla="*/ 0 w 24"/>
                      <a:gd name="T1" fmla="*/ 0 h 23"/>
                      <a:gd name="T2" fmla="*/ 11 w 24"/>
                      <a:gd name="T3" fmla="*/ 5 h 23"/>
                      <a:gd name="T4" fmla="*/ 18 w 24"/>
                      <a:gd name="T5" fmla="*/ 13 h 23"/>
                      <a:gd name="T6" fmla="*/ 24 w 24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23">
                        <a:moveTo>
                          <a:pt x="0" y="0"/>
                        </a:moveTo>
                        <a:lnTo>
                          <a:pt x="11" y="5"/>
                        </a:lnTo>
                        <a:lnTo>
                          <a:pt x="18" y="13"/>
                        </a:lnTo>
                        <a:lnTo>
                          <a:pt x="24" y="23"/>
                        </a:lnTo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0771" name="Freeform 67"/>
                <p:cNvSpPr>
                  <a:spLocks/>
                </p:cNvSpPr>
                <p:nvPr/>
              </p:nvSpPr>
              <p:spPr bwMode="auto">
                <a:xfrm>
                  <a:off x="826" y="3134"/>
                  <a:ext cx="307" cy="247"/>
                </a:xfrm>
                <a:custGeom>
                  <a:avLst/>
                  <a:gdLst>
                    <a:gd name="T0" fmla="*/ 0 w 307"/>
                    <a:gd name="T1" fmla="*/ 129 h 247"/>
                    <a:gd name="T2" fmla="*/ 3 w 307"/>
                    <a:gd name="T3" fmla="*/ 157 h 247"/>
                    <a:gd name="T4" fmla="*/ 17 w 307"/>
                    <a:gd name="T5" fmla="*/ 176 h 247"/>
                    <a:gd name="T6" fmla="*/ 18 w 307"/>
                    <a:gd name="T7" fmla="*/ 180 h 247"/>
                    <a:gd name="T8" fmla="*/ 35 w 307"/>
                    <a:gd name="T9" fmla="*/ 205 h 247"/>
                    <a:gd name="T10" fmla="*/ 33 w 307"/>
                    <a:gd name="T11" fmla="*/ 209 h 247"/>
                    <a:gd name="T12" fmla="*/ 51 w 307"/>
                    <a:gd name="T13" fmla="*/ 229 h 247"/>
                    <a:gd name="T14" fmla="*/ 78 w 307"/>
                    <a:gd name="T15" fmla="*/ 247 h 247"/>
                    <a:gd name="T16" fmla="*/ 92 w 307"/>
                    <a:gd name="T17" fmla="*/ 229 h 247"/>
                    <a:gd name="T18" fmla="*/ 111 w 307"/>
                    <a:gd name="T19" fmla="*/ 213 h 247"/>
                    <a:gd name="T20" fmla="*/ 130 w 307"/>
                    <a:gd name="T21" fmla="*/ 199 h 247"/>
                    <a:gd name="T22" fmla="*/ 151 w 307"/>
                    <a:gd name="T23" fmla="*/ 197 h 247"/>
                    <a:gd name="T24" fmla="*/ 181 w 307"/>
                    <a:gd name="T25" fmla="*/ 196 h 247"/>
                    <a:gd name="T26" fmla="*/ 197 w 307"/>
                    <a:gd name="T27" fmla="*/ 175 h 247"/>
                    <a:gd name="T28" fmla="*/ 212 w 307"/>
                    <a:gd name="T29" fmla="*/ 157 h 247"/>
                    <a:gd name="T30" fmla="*/ 231 w 307"/>
                    <a:gd name="T31" fmla="*/ 146 h 247"/>
                    <a:gd name="T32" fmla="*/ 251 w 307"/>
                    <a:gd name="T33" fmla="*/ 138 h 247"/>
                    <a:gd name="T34" fmla="*/ 282 w 307"/>
                    <a:gd name="T35" fmla="*/ 132 h 247"/>
                    <a:gd name="T36" fmla="*/ 302 w 307"/>
                    <a:gd name="T37" fmla="*/ 120 h 247"/>
                    <a:gd name="T38" fmla="*/ 307 w 307"/>
                    <a:gd name="T39" fmla="*/ 108 h 247"/>
                    <a:gd name="T40" fmla="*/ 301 w 307"/>
                    <a:gd name="T41" fmla="*/ 78 h 247"/>
                    <a:gd name="T42" fmla="*/ 298 w 307"/>
                    <a:gd name="T43" fmla="*/ 79 h 247"/>
                    <a:gd name="T44" fmla="*/ 284 w 307"/>
                    <a:gd name="T45" fmla="*/ 53 h 247"/>
                    <a:gd name="T46" fmla="*/ 278 w 307"/>
                    <a:gd name="T47" fmla="*/ 40 h 247"/>
                    <a:gd name="T48" fmla="*/ 278 w 307"/>
                    <a:gd name="T49" fmla="*/ 38 h 247"/>
                    <a:gd name="T50" fmla="*/ 266 w 307"/>
                    <a:gd name="T51" fmla="*/ 21 h 247"/>
                    <a:gd name="T52" fmla="*/ 243 w 307"/>
                    <a:gd name="T53" fmla="*/ 0 h 247"/>
                    <a:gd name="T54" fmla="*/ 203 w 307"/>
                    <a:gd name="T55" fmla="*/ 17 h 247"/>
                    <a:gd name="T56" fmla="*/ 179 w 307"/>
                    <a:gd name="T57" fmla="*/ 50 h 247"/>
                    <a:gd name="T58" fmla="*/ 148 w 307"/>
                    <a:gd name="T59" fmla="*/ 64 h 247"/>
                    <a:gd name="T60" fmla="*/ 101 w 307"/>
                    <a:gd name="T61" fmla="*/ 82 h 247"/>
                    <a:gd name="T62" fmla="*/ 87 w 307"/>
                    <a:gd name="T63" fmla="*/ 106 h 247"/>
                    <a:gd name="T64" fmla="*/ 66 w 307"/>
                    <a:gd name="T65" fmla="*/ 108 h 247"/>
                    <a:gd name="T66" fmla="*/ 37 w 307"/>
                    <a:gd name="T67" fmla="*/ 120 h 247"/>
                    <a:gd name="T68" fmla="*/ 0 w 307"/>
                    <a:gd name="T69" fmla="*/ 129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7" h="247">
                      <a:moveTo>
                        <a:pt x="0" y="129"/>
                      </a:moveTo>
                      <a:lnTo>
                        <a:pt x="3" y="157"/>
                      </a:lnTo>
                      <a:lnTo>
                        <a:pt x="17" y="176"/>
                      </a:lnTo>
                      <a:lnTo>
                        <a:pt x="18" y="180"/>
                      </a:lnTo>
                      <a:lnTo>
                        <a:pt x="35" y="205"/>
                      </a:lnTo>
                      <a:lnTo>
                        <a:pt x="33" y="209"/>
                      </a:lnTo>
                      <a:lnTo>
                        <a:pt x="51" y="229"/>
                      </a:lnTo>
                      <a:lnTo>
                        <a:pt x="78" y="247"/>
                      </a:lnTo>
                      <a:lnTo>
                        <a:pt x="92" y="229"/>
                      </a:lnTo>
                      <a:lnTo>
                        <a:pt x="111" y="213"/>
                      </a:lnTo>
                      <a:lnTo>
                        <a:pt x="130" y="199"/>
                      </a:lnTo>
                      <a:lnTo>
                        <a:pt x="151" y="197"/>
                      </a:lnTo>
                      <a:lnTo>
                        <a:pt x="181" y="196"/>
                      </a:lnTo>
                      <a:lnTo>
                        <a:pt x="197" y="175"/>
                      </a:lnTo>
                      <a:lnTo>
                        <a:pt x="212" y="157"/>
                      </a:lnTo>
                      <a:lnTo>
                        <a:pt x="231" y="146"/>
                      </a:lnTo>
                      <a:lnTo>
                        <a:pt x="251" y="138"/>
                      </a:lnTo>
                      <a:lnTo>
                        <a:pt x="282" y="132"/>
                      </a:lnTo>
                      <a:lnTo>
                        <a:pt x="302" y="120"/>
                      </a:lnTo>
                      <a:lnTo>
                        <a:pt x="307" y="108"/>
                      </a:lnTo>
                      <a:lnTo>
                        <a:pt x="301" y="78"/>
                      </a:lnTo>
                      <a:lnTo>
                        <a:pt x="298" y="79"/>
                      </a:lnTo>
                      <a:lnTo>
                        <a:pt x="284" y="53"/>
                      </a:lnTo>
                      <a:lnTo>
                        <a:pt x="278" y="40"/>
                      </a:lnTo>
                      <a:lnTo>
                        <a:pt x="278" y="38"/>
                      </a:lnTo>
                      <a:lnTo>
                        <a:pt x="266" y="21"/>
                      </a:lnTo>
                      <a:lnTo>
                        <a:pt x="243" y="0"/>
                      </a:lnTo>
                      <a:lnTo>
                        <a:pt x="203" y="17"/>
                      </a:lnTo>
                      <a:lnTo>
                        <a:pt x="179" y="50"/>
                      </a:lnTo>
                      <a:lnTo>
                        <a:pt x="148" y="64"/>
                      </a:lnTo>
                      <a:lnTo>
                        <a:pt x="101" y="82"/>
                      </a:lnTo>
                      <a:lnTo>
                        <a:pt x="87" y="106"/>
                      </a:lnTo>
                      <a:lnTo>
                        <a:pt x="66" y="108"/>
                      </a:lnTo>
                      <a:lnTo>
                        <a:pt x="37" y="120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72" name="Freeform 68"/>
                <p:cNvSpPr>
                  <a:spLocks/>
                </p:cNvSpPr>
                <p:nvPr/>
              </p:nvSpPr>
              <p:spPr bwMode="auto">
                <a:xfrm>
                  <a:off x="956" y="2691"/>
                  <a:ext cx="358" cy="291"/>
                </a:xfrm>
                <a:custGeom>
                  <a:avLst/>
                  <a:gdLst>
                    <a:gd name="T0" fmla="*/ 0 w 358"/>
                    <a:gd name="T1" fmla="*/ 0 h 291"/>
                    <a:gd name="T2" fmla="*/ 54 w 358"/>
                    <a:gd name="T3" fmla="*/ 30 h 291"/>
                    <a:gd name="T4" fmla="*/ 104 w 358"/>
                    <a:gd name="T5" fmla="*/ 60 h 291"/>
                    <a:gd name="T6" fmla="*/ 145 w 358"/>
                    <a:gd name="T7" fmla="*/ 79 h 291"/>
                    <a:gd name="T8" fmla="*/ 187 w 358"/>
                    <a:gd name="T9" fmla="*/ 101 h 291"/>
                    <a:gd name="T10" fmla="*/ 246 w 358"/>
                    <a:gd name="T11" fmla="*/ 131 h 291"/>
                    <a:gd name="T12" fmla="*/ 282 w 358"/>
                    <a:gd name="T13" fmla="*/ 188 h 291"/>
                    <a:gd name="T14" fmla="*/ 310 w 358"/>
                    <a:gd name="T15" fmla="*/ 288 h 291"/>
                    <a:gd name="T16" fmla="*/ 337 w 358"/>
                    <a:gd name="T17" fmla="*/ 206 h 291"/>
                    <a:gd name="T18" fmla="*/ 358 w 358"/>
                    <a:gd name="T19" fmla="*/ 152 h 291"/>
                    <a:gd name="T20" fmla="*/ 355 w 358"/>
                    <a:gd name="T21" fmla="*/ 110 h 291"/>
                    <a:gd name="T22" fmla="*/ 357 w 358"/>
                    <a:gd name="T23" fmla="*/ 152 h 291"/>
                    <a:gd name="T24" fmla="*/ 334 w 358"/>
                    <a:gd name="T25" fmla="*/ 205 h 291"/>
                    <a:gd name="T26" fmla="*/ 314 w 358"/>
                    <a:gd name="T27" fmla="*/ 291 h 291"/>
                    <a:gd name="T28" fmla="*/ 283 w 358"/>
                    <a:gd name="T29" fmla="*/ 186 h 291"/>
                    <a:gd name="T30" fmla="*/ 246 w 358"/>
                    <a:gd name="T31" fmla="*/ 132 h 291"/>
                    <a:gd name="T32" fmla="*/ 186 w 358"/>
                    <a:gd name="T33" fmla="*/ 101 h 291"/>
                    <a:gd name="T34" fmla="*/ 144 w 358"/>
                    <a:gd name="T35" fmla="*/ 81 h 291"/>
                    <a:gd name="T36" fmla="*/ 103 w 358"/>
                    <a:gd name="T37" fmla="*/ 60 h 291"/>
                    <a:gd name="T38" fmla="*/ 52 w 358"/>
                    <a:gd name="T39" fmla="*/ 30 h 291"/>
                    <a:gd name="T40" fmla="*/ 0 w 358"/>
                    <a:gd name="T4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8" h="291">
                      <a:moveTo>
                        <a:pt x="0" y="0"/>
                      </a:moveTo>
                      <a:lnTo>
                        <a:pt x="54" y="30"/>
                      </a:lnTo>
                      <a:lnTo>
                        <a:pt x="104" y="60"/>
                      </a:lnTo>
                      <a:lnTo>
                        <a:pt x="145" y="79"/>
                      </a:lnTo>
                      <a:lnTo>
                        <a:pt x="187" y="101"/>
                      </a:lnTo>
                      <a:lnTo>
                        <a:pt x="246" y="131"/>
                      </a:lnTo>
                      <a:lnTo>
                        <a:pt x="282" y="188"/>
                      </a:lnTo>
                      <a:lnTo>
                        <a:pt x="310" y="288"/>
                      </a:lnTo>
                      <a:lnTo>
                        <a:pt x="337" y="206"/>
                      </a:lnTo>
                      <a:lnTo>
                        <a:pt x="358" y="152"/>
                      </a:lnTo>
                      <a:lnTo>
                        <a:pt x="355" y="110"/>
                      </a:lnTo>
                      <a:lnTo>
                        <a:pt x="357" y="152"/>
                      </a:lnTo>
                      <a:lnTo>
                        <a:pt x="334" y="205"/>
                      </a:lnTo>
                      <a:lnTo>
                        <a:pt x="314" y="291"/>
                      </a:lnTo>
                      <a:lnTo>
                        <a:pt x="283" y="186"/>
                      </a:lnTo>
                      <a:lnTo>
                        <a:pt x="246" y="132"/>
                      </a:lnTo>
                      <a:lnTo>
                        <a:pt x="186" y="101"/>
                      </a:lnTo>
                      <a:lnTo>
                        <a:pt x="144" y="81"/>
                      </a:lnTo>
                      <a:lnTo>
                        <a:pt x="103" y="60"/>
                      </a:lnTo>
                      <a:lnTo>
                        <a:pt x="5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0A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73" name="Freeform 69"/>
                <p:cNvSpPr>
                  <a:spLocks/>
                </p:cNvSpPr>
                <p:nvPr/>
              </p:nvSpPr>
              <p:spPr bwMode="auto">
                <a:xfrm>
                  <a:off x="995" y="2944"/>
                  <a:ext cx="139" cy="249"/>
                </a:xfrm>
                <a:custGeom>
                  <a:avLst/>
                  <a:gdLst>
                    <a:gd name="T0" fmla="*/ 65 w 139"/>
                    <a:gd name="T1" fmla="*/ 189 h 249"/>
                    <a:gd name="T2" fmla="*/ 25 w 139"/>
                    <a:gd name="T3" fmla="*/ 151 h 249"/>
                    <a:gd name="T4" fmla="*/ 12 w 139"/>
                    <a:gd name="T5" fmla="*/ 112 h 249"/>
                    <a:gd name="T6" fmla="*/ 7 w 139"/>
                    <a:gd name="T7" fmla="*/ 71 h 249"/>
                    <a:gd name="T8" fmla="*/ 1 w 139"/>
                    <a:gd name="T9" fmla="*/ 15 h 249"/>
                    <a:gd name="T10" fmla="*/ 14 w 139"/>
                    <a:gd name="T11" fmla="*/ 5 h 249"/>
                    <a:gd name="T12" fmla="*/ 25 w 139"/>
                    <a:gd name="T13" fmla="*/ 4 h 249"/>
                    <a:gd name="T14" fmla="*/ 33 w 139"/>
                    <a:gd name="T15" fmla="*/ 38 h 249"/>
                    <a:gd name="T16" fmla="*/ 51 w 139"/>
                    <a:gd name="T17" fmla="*/ 58 h 249"/>
                    <a:gd name="T18" fmla="*/ 58 w 139"/>
                    <a:gd name="T19" fmla="*/ 103 h 249"/>
                    <a:gd name="T20" fmla="*/ 70 w 139"/>
                    <a:gd name="T21" fmla="*/ 137 h 249"/>
                    <a:gd name="T22" fmla="*/ 98 w 139"/>
                    <a:gd name="T23" fmla="*/ 166 h 249"/>
                    <a:gd name="T24" fmla="*/ 119 w 139"/>
                    <a:gd name="T25" fmla="*/ 202 h 249"/>
                    <a:gd name="T26" fmla="*/ 139 w 139"/>
                    <a:gd name="T27" fmla="*/ 249 h 249"/>
                    <a:gd name="T28" fmla="*/ 116 w 139"/>
                    <a:gd name="T29" fmla="*/ 202 h 249"/>
                    <a:gd name="T30" fmla="*/ 95 w 139"/>
                    <a:gd name="T31" fmla="*/ 165 h 249"/>
                    <a:gd name="T32" fmla="*/ 68 w 139"/>
                    <a:gd name="T33" fmla="*/ 136 h 249"/>
                    <a:gd name="T34" fmla="*/ 57 w 139"/>
                    <a:gd name="T35" fmla="*/ 103 h 249"/>
                    <a:gd name="T36" fmla="*/ 54 w 139"/>
                    <a:gd name="T37" fmla="*/ 59 h 249"/>
                    <a:gd name="T38" fmla="*/ 33 w 139"/>
                    <a:gd name="T39" fmla="*/ 42 h 249"/>
                    <a:gd name="T40" fmla="*/ 29 w 139"/>
                    <a:gd name="T41" fmla="*/ 0 h 249"/>
                    <a:gd name="T42" fmla="*/ 16 w 139"/>
                    <a:gd name="T43" fmla="*/ 4 h 249"/>
                    <a:gd name="T44" fmla="*/ 0 w 139"/>
                    <a:gd name="T45" fmla="*/ 15 h 249"/>
                    <a:gd name="T46" fmla="*/ 2 w 139"/>
                    <a:gd name="T47" fmla="*/ 38 h 249"/>
                    <a:gd name="T48" fmla="*/ 7 w 139"/>
                    <a:gd name="T49" fmla="*/ 73 h 249"/>
                    <a:gd name="T50" fmla="*/ 12 w 139"/>
                    <a:gd name="T51" fmla="*/ 106 h 249"/>
                    <a:gd name="T52" fmla="*/ 25 w 139"/>
                    <a:gd name="T53" fmla="*/ 1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9" h="249">
                      <a:moveTo>
                        <a:pt x="65" y="189"/>
                      </a:moveTo>
                      <a:lnTo>
                        <a:pt x="25" y="151"/>
                      </a:lnTo>
                      <a:lnTo>
                        <a:pt x="12" y="112"/>
                      </a:lnTo>
                      <a:lnTo>
                        <a:pt x="7" y="71"/>
                      </a:lnTo>
                      <a:lnTo>
                        <a:pt x="1" y="15"/>
                      </a:lnTo>
                      <a:lnTo>
                        <a:pt x="14" y="5"/>
                      </a:lnTo>
                      <a:lnTo>
                        <a:pt x="25" y="4"/>
                      </a:lnTo>
                      <a:lnTo>
                        <a:pt x="33" y="38"/>
                      </a:lnTo>
                      <a:lnTo>
                        <a:pt x="51" y="58"/>
                      </a:lnTo>
                      <a:lnTo>
                        <a:pt x="58" y="103"/>
                      </a:lnTo>
                      <a:lnTo>
                        <a:pt x="70" y="137"/>
                      </a:lnTo>
                      <a:lnTo>
                        <a:pt x="98" y="166"/>
                      </a:lnTo>
                      <a:lnTo>
                        <a:pt x="119" y="202"/>
                      </a:lnTo>
                      <a:lnTo>
                        <a:pt x="139" y="249"/>
                      </a:lnTo>
                      <a:lnTo>
                        <a:pt x="116" y="202"/>
                      </a:lnTo>
                      <a:lnTo>
                        <a:pt x="95" y="165"/>
                      </a:lnTo>
                      <a:lnTo>
                        <a:pt x="68" y="136"/>
                      </a:lnTo>
                      <a:lnTo>
                        <a:pt x="57" y="103"/>
                      </a:lnTo>
                      <a:lnTo>
                        <a:pt x="54" y="59"/>
                      </a:lnTo>
                      <a:lnTo>
                        <a:pt x="33" y="42"/>
                      </a:lnTo>
                      <a:lnTo>
                        <a:pt x="29" y="0"/>
                      </a:lnTo>
                      <a:lnTo>
                        <a:pt x="16" y="4"/>
                      </a:lnTo>
                      <a:lnTo>
                        <a:pt x="0" y="15"/>
                      </a:lnTo>
                      <a:lnTo>
                        <a:pt x="2" y="38"/>
                      </a:lnTo>
                      <a:lnTo>
                        <a:pt x="7" y="73"/>
                      </a:lnTo>
                      <a:lnTo>
                        <a:pt x="12" y="106"/>
                      </a:lnTo>
                      <a:lnTo>
                        <a:pt x="25" y="14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40774" name="Rectangle 70"/>
          <p:cNvSpPr>
            <a:spLocks noChangeArrowheads="1"/>
          </p:cNvSpPr>
          <p:nvPr/>
        </p:nvSpPr>
        <p:spPr bwMode="auto">
          <a:xfrm>
            <a:off x="1066800" y="1981200"/>
            <a:ext cx="314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800" dirty="0">
                <a:latin typeface="Tahoma"/>
                <a:cs typeface="Tahoma"/>
              </a:rPr>
              <a:t>User</a:t>
            </a:r>
          </a:p>
        </p:txBody>
      </p:sp>
      <p:sp>
        <p:nvSpPr>
          <p:cNvPr id="840775" name="AutoShape 71"/>
          <p:cNvSpPr>
            <a:spLocks noChangeArrowheads="1"/>
          </p:cNvSpPr>
          <p:nvPr/>
        </p:nvSpPr>
        <p:spPr bwMode="auto">
          <a:xfrm>
            <a:off x="2514600" y="2438400"/>
            <a:ext cx="2133600" cy="1219200"/>
          </a:xfrm>
          <a:prstGeom prst="cloudCallout">
            <a:avLst>
              <a:gd name="adj1" fmla="val -43750"/>
              <a:gd name="adj2" fmla="val 57551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ahoma"/>
                <a:cs typeface="Tahoma"/>
              </a:rPr>
              <a:t>123456</a:t>
            </a:r>
          </a:p>
        </p:txBody>
      </p:sp>
      <p:sp>
        <p:nvSpPr>
          <p:cNvPr id="840776" name="Freeform 72"/>
          <p:cNvSpPr>
            <a:spLocks/>
          </p:cNvSpPr>
          <p:nvPr/>
        </p:nvSpPr>
        <p:spPr bwMode="auto">
          <a:xfrm>
            <a:off x="3581400" y="3429000"/>
            <a:ext cx="2355850" cy="688975"/>
          </a:xfrm>
          <a:custGeom>
            <a:avLst/>
            <a:gdLst>
              <a:gd name="T0" fmla="*/ 0 w 1484"/>
              <a:gd name="T1" fmla="*/ 0 h 434"/>
              <a:gd name="T2" fmla="*/ 257 w 1484"/>
              <a:gd name="T3" fmla="*/ 397 h 434"/>
              <a:gd name="T4" fmla="*/ 1153 w 1484"/>
              <a:gd name="T5" fmla="*/ 223 h 434"/>
              <a:gd name="T6" fmla="*/ 1484 w 1484"/>
              <a:gd name="T7" fmla="*/ 24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4" h="434">
                <a:moveTo>
                  <a:pt x="0" y="0"/>
                </a:moveTo>
                <a:cubicBezTo>
                  <a:pt x="43" y="66"/>
                  <a:pt x="65" y="360"/>
                  <a:pt x="257" y="397"/>
                </a:cubicBezTo>
                <a:cubicBezTo>
                  <a:pt x="449" y="434"/>
                  <a:pt x="949" y="249"/>
                  <a:pt x="1153" y="223"/>
                </a:cubicBezTo>
                <a:cubicBezTo>
                  <a:pt x="1357" y="197"/>
                  <a:pt x="1415" y="237"/>
                  <a:pt x="1484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77" name="Text Box 73"/>
          <p:cNvSpPr txBox="1">
            <a:spLocks noChangeArrowheads="1"/>
          </p:cNvSpPr>
          <p:nvPr/>
        </p:nvSpPr>
        <p:spPr bwMode="auto">
          <a:xfrm>
            <a:off x="4724400" y="3962400"/>
            <a:ext cx="839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hash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Vulnerabilities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Written </a:t>
            </a:r>
            <a:r>
              <a:rPr lang="en-US" dirty="0"/>
              <a:t>down </a:t>
            </a:r>
            <a:r>
              <a:rPr lang="en-US" dirty="0" smtClean="0"/>
              <a:t>passwords</a:t>
            </a:r>
            <a:endParaRPr lang="en-US" dirty="0"/>
          </a:p>
          <a:p>
            <a:r>
              <a:rPr lang="en-US" dirty="0"/>
              <a:t>Shoulder </a:t>
            </a:r>
            <a:r>
              <a:rPr lang="en-US" dirty="0" smtClean="0"/>
              <a:t>surfing</a:t>
            </a:r>
            <a:endParaRPr lang="en-US" dirty="0"/>
          </a:p>
          <a:p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  <a:p>
            <a:r>
              <a:rPr lang="en-US" dirty="0"/>
              <a:t>Key logger, </a:t>
            </a:r>
            <a:r>
              <a:rPr lang="en-US" dirty="0" smtClean="0"/>
              <a:t>Rootkit</a:t>
            </a:r>
            <a:endParaRPr lang="en-US" dirty="0"/>
          </a:p>
          <a:p>
            <a:r>
              <a:rPr lang="en-US" dirty="0"/>
              <a:t>Eavesdropping the </a:t>
            </a:r>
            <a:r>
              <a:rPr lang="en-US" dirty="0" smtClean="0"/>
              <a:t>network</a:t>
            </a:r>
            <a:endParaRPr lang="en-US" dirty="0"/>
          </a:p>
          <a:p>
            <a:r>
              <a:rPr lang="en-US" dirty="0"/>
              <a:t>Multi-website </a:t>
            </a:r>
            <a:r>
              <a:rPr lang="en-US" dirty="0" smtClean="0"/>
              <a:t>passwords</a:t>
            </a:r>
            <a:endParaRPr lang="en-US" dirty="0"/>
          </a:p>
          <a:p>
            <a:r>
              <a:rPr lang="en-US" dirty="0"/>
              <a:t>Audit </a:t>
            </a:r>
            <a:r>
              <a:rPr lang="en-US" dirty="0" smtClean="0"/>
              <a:t>trails</a:t>
            </a:r>
            <a:endParaRPr lang="en-US" dirty="0"/>
          </a:p>
          <a:p>
            <a:r>
              <a:rPr lang="en-US" dirty="0"/>
              <a:t>Guessing the password (low entropy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Written Down Passwords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a 2002 security survey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Probability of finding written passwords near a computer subjected to periodic password changes varied from </a:t>
            </a:r>
            <a:r>
              <a:rPr lang="en-US" dirty="0">
                <a:solidFill>
                  <a:schemeClr val="accent2"/>
                </a:solidFill>
              </a:rPr>
              <a:t>16% to 39</a:t>
            </a:r>
            <a:r>
              <a:rPr lang="en-US" dirty="0" smtClean="0">
                <a:solidFill>
                  <a:schemeClr val="accent2"/>
                </a:solidFill>
              </a:rPr>
              <a:t>%</a:t>
            </a:r>
            <a:endParaRPr lang="en-US" dirty="0"/>
          </a:p>
          <a:p>
            <a:r>
              <a:rPr lang="en-US" dirty="0"/>
              <a:t>Probability varied from </a:t>
            </a:r>
            <a:r>
              <a:rPr lang="en-US" dirty="0">
                <a:solidFill>
                  <a:schemeClr val="accent2"/>
                </a:solidFill>
              </a:rPr>
              <a:t>4% to 9%</a:t>
            </a:r>
            <a:r>
              <a:rPr lang="en-US" dirty="0"/>
              <a:t> when the administrator did not enforce periodic password </a:t>
            </a:r>
            <a:r>
              <a:rPr lang="en-US" dirty="0" smtClean="0"/>
              <a:t>changes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Shoulder Surfing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Password keystroke </a:t>
            </a:r>
            <a:r>
              <a:rPr lang="en-US" dirty="0" smtClean="0">
                <a:solidFill>
                  <a:schemeClr val="accent2"/>
                </a:solidFill>
              </a:rPr>
              <a:t>observed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E.g</a:t>
            </a:r>
            <a:r>
              <a:rPr lang="en-US" dirty="0"/>
              <a:t>. camera above an </a:t>
            </a:r>
            <a:r>
              <a:rPr lang="en-US" dirty="0" smtClean="0"/>
              <a:t>ATM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Graduate students at the University of Maryland Baltimore County shown that: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Non-dictionary passwords are </a:t>
            </a:r>
            <a:r>
              <a:rPr lang="en-US" dirty="0">
                <a:solidFill>
                  <a:schemeClr val="accent2"/>
                </a:solidFill>
              </a:rPr>
              <a:t>more vulnerable</a:t>
            </a:r>
            <a:r>
              <a:rPr lang="en-US" dirty="0"/>
              <a:t> to shoulder surfing than passwords belonging to a </a:t>
            </a:r>
            <a:r>
              <a:rPr lang="en-US" dirty="0" smtClean="0"/>
              <a:t>dictionary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dirty="0"/>
              <a:t>Some keys are more easily </a:t>
            </a:r>
            <a:r>
              <a:rPr lang="en-US" dirty="0" smtClean="0">
                <a:solidFill>
                  <a:schemeClr val="accent2"/>
                </a:solidFill>
              </a:rPr>
              <a:t>observable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0207-E1AB-1142-9812-BC4486D34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dvantage">
    <a:dk1>
      <a:sysClr val="windowText" lastClr="000000"/>
    </a:dk1>
    <a:lt1>
      <a:sysClr val="window" lastClr="FFFFFF"/>
    </a:lt1>
    <a:dk2>
      <a:srgbClr val="2B142D"/>
    </a:dk2>
    <a:lt2>
      <a:srgbClr val="C3AFCC"/>
    </a:lt2>
    <a:accent1>
      <a:srgbClr val="663366"/>
    </a:accent1>
    <a:accent2>
      <a:srgbClr val="330F42"/>
    </a:accent2>
    <a:accent3>
      <a:srgbClr val="666699"/>
    </a:accent3>
    <a:accent4>
      <a:srgbClr val="999966"/>
    </a:accent4>
    <a:accent5>
      <a:srgbClr val="F7901E"/>
    </a:accent5>
    <a:accent6>
      <a:srgbClr val="A3A101"/>
    </a:accent6>
    <a:hlink>
      <a:srgbClr val="BC5FBC"/>
    </a:hlink>
    <a:folHlink>
      <a:srgbClr val="9775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2672</Words>
  <Application>Microsoft Macintosh PowerPoint</Application>
  <PresentationFormat>On-screen Show (4:3)</PresentationFormat>
  <Paragraphs>557</Paragraphs>
  <Slides>49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mcanini-teaching</vt:lpstr>
      <vt:lpstr>Passwords | Time-memory trade-offs</vt:lpstr>
      <vt:lpstr>Plan for today</vt:lpstr>
      <vt:lpstr>Naïve Idea</vt:lpstr>
      <vt:lpstr>Password Storage</vt:lpstr>
      <vt:lpstr>Implemented Idea</vt:lpstr>
      <vt:lpstr>Vulnerabilities</vt:lpstr>
      <vt:lpstr>Some Vulnerabilities</vt:lpstr>
      <vt:lpstr>Written Down Passwords</vt:lpstr>
      <vt:lpstr>Shoulder Surfing</vt:lpstr>
      <vt:lpstr>Social Engineering</vt:lpstr>
      <vt:lpstr>Key Logger, Rootkit</vt:lpstr>
      <vt:lpstr>Key Logger, Rootkit</vt:lpstr>
      <vt:lpstr>Eavesdropping the network</vt:lpstr>
      <vt:lpstr>Multi-Website Passwords</vt:lpstr>
      <vt:lpstr>Audit Trails</vt:lpstr>
      <vt:lpstr>Guessing some Password(s)</vt:lpstr>
      <vt:lpstr>Guessing a (the) Password(s)</vt:lpstr>
      <vt:lpstr>Online Attacks</vt:lpstr>
      <vt:lpstr>Countermeasures</vt:lpstr>
      <vt:lpstr>Locking Account</vt:lpstr>
      <vt:lpstr>Computing Cost for the User</vt:lpstr>
      <vt:lpstr>Captcha</vt:lpstr>
      <vt:lpstr>Offline Attacks</vt:lpstr>
      <vt:lpstr>Offline Cracking</vt:lpstr>
      <vt:lpstr>Dictionary Attacks</vt:lpstr>
      <vt:lpstr>Heuristic Attack</vt:lpstr>
      <vt:lpstr>Offline Attack Procedure</vt:lpstr>
      <vt:lpstr>Weak Passwords</vt:lpstr>
      <vt:lpstr>Weak Passwords</vt:lpstr>
      <vt:lpstr>Weak Passwords: Length</vt:lpstr>
      <vt:lpstr>Weak Passwords: Content</vt:lpstr>
      <vt:lpstr>Weak Passwords</vt:lpstr>
      <vt:lpstr>Unix/Windows Cases</vt:lpstr>
      <vt:lpstr>Unix Passwords</vt:lpstr>
      <vt:lpstr>Unix Passwords (DES)</vt:lpstr>
      <vt:lpstr>Unix Passwords (MD5)</vt:lpstr>
      <vt:lpstr>Storage Under Unix</vt:lpstr>
      <vt:lpstr>/etc/shadow (DES, MD5)</vt:lpstr>
      <vt:lpstr>Practice Yourself</vt:lpstr>
      <vt:lpstr>Win 9x Passwords (LM Hash)</vt:lpstr>
      <vt:lpstr>Win 9x Passwords (LM Hash)</vt:lpstr>
      <vt:lpstr>Win NT/2000/XP/Vista/Seven (NT LM Hash)</vt:lpstr>
      <vt:lpstr>Storage</vt:lpstr>
      <vt:lpstr>Cracking Times – Benchmarks John (2011)</vt:lpstr>
      <vt:lpstr>LM Hash</vt:lpstr>
      <vt:lpstr>Strong passwords and good practices</vt:lpstr>
      <vt:lpstr>Strong Passwords</vt:lpstr>
      <vt:lpstr>Some good practices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</dc:title>
  <dc:creator>Marco Canini</dc:creator>
  <cp:lastModifiedBy>Marco Canini</cp:lastModifiedBy>
  <cp:revision>73</cp:revision>
  <dcterms:created xsi:type="dcterms:W3CDTF">2014-02-23T15:54:57Z</dcterms:created>
  <dcterms:modified xsi:type="dcterms:W3CDTF">2014-03-30T07:31:21Z</dcterms:modified>
</cp:coreProperties>
</file>