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8" r:id="rId2"/>
    <p:sldId id="505" r:id="rId3"/>
    <p:sldId id="259" r:id="rId4"/>
    <p:sldId id="474" r:id="rId5"/>
    <p:sldId id="475" r:id="rId6"/>
    <p:sldId id="476" r:id="rId7"/>
    <p:sldId id="428" r:id="rId8"/>
    <p:sldId id="429" r:id="rId9"/>
    <p:sldId id="430" r:id="rId10"/>
    <p:sldId id="431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45" r:id="rId23"/>
    <p:sldId id="446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96" r:id="rId40"/>
    <p:sldId id="497" r:id="rId41"/>
    <p:sldId id="466" r:id="rId42"/>
    <p:sldId id="498" r:id="rId43"/>
    <p:sldId id="499" r:id="rId44"/>
    <p:sldId id="500" r:id="rId45"/>
    <p:sldId id="501" r:id="rId46"/>
    <p:sldId id="502" r:id="rId47"/>
    <p:sldId id="472" r:id="rId48"/>
    <p:sldId id="503" r:id="rId49"/>
    <p:sldId id="5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4B241-9ED2-8346-A6FC-7C573C4D8827}" type="datetimeFigureOut">
              <a:rPr lang="en-US" smtClean="0"/>
              <a:t>13/5/14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DFB7-6964-0041-9EF8-3BBD137BF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CE95-EF84-4C40-B522-FCC6C3A04E14}" type="datetimeFigureOut">
              <a:rPr lang="en-US" smtClean="0"/>
              <a:t>13/5/14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82084-2C80-C847-9CCA-97BFC4387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3F84A-6DCB-6146-B39D-030C9A738A1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</a:t>
            </a:r>
            <a:r>
              <a:rPr lang="en-US" baseline="0" dirty="0" smtClean="0"/>
              <a:t> </a:t>
            </a:r>
            <a:r>
              <a:rPr lang="en-US" dirty="0" smtClean="0"/>
              <a:t>http://24-timepass.com/</a:t>
            </a:r>
            <a:r>
              <a:rPr lang="en-US" dirty="0" err="1" smtClean="0"/>
              <a:t>postimg</a:t>
            </a:r>
            <a:r>
              <a:rPr lang="en-US" dirty="0" smtClean="0"/>
              <a:t>/three-headed-</a:t>
            </a:r>
            <a:r>
              <a:rPr lang="en-US" dirty="0" err="1" smtClean="0"/>
              <a:t>dog.jpg</a:t>
            </a:r>
            <a:r>
              <a:rPr lang="en-US" dirty="0" smtClean="0"/>
              <a:t> | http://</a:t>
            </a:r>
            <a:r>
              <a:rPr lang="en-US" dirty="0" err="1" smtClean="0"/>
              <a:t>shutdownhls.files.wordpress.com</a:t>
            </a:r>
            <a:r>
              <a:rPr lang="en-US" dirty="0" smtClean="0"/>
              <a:t>/2012/08/xl_gnupg_logo_200.png?w=500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6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EF7F7-9092-A947-99C5-04F4560BD758}" type="slidenum">
              <a:rPr lang="en-US"/>
              <a:pPr/>
              <a:t>34</a:t>
            </a:fld>
            <a:endParaRPr 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0676D-0FFC-0441-8D01-9F94CEEB37BB}" type="slidenum">
              <a:rPr lang="en-US"/>
              <a:pPr/>
              <a:t>35</a:t>
            </a:fld>
            <a:endParaRPr 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724CD-2534-814D-A617-F9C84ACFDCB5}" type="slidenum">
              <a:rPr lang="en-US"/>
              <a:pPr/>
              <a:t>36</a:t>
            </a:fld>
            <a:endParaRPr lang="en-US"/>
          </a:p>
        </p:txBody>
      </p:sp>
      <p:sp>
        <p:nvSpPr>
          <p:cNvPr id="157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22EF8-A88A-BA42-9971-65EA7D1B1433}" type="slidenum">
              <a:rPr lang="en-US"/>
              <a:pPr/>
              <a:t>37</a:t>
            </a:fld>
            <a:endParaRPr 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</a:t>
            </a:r>
            <a:r>
              <a:rPr lang="en-US" dirty="0" err="1" smtClean="0"/>
              <a:t>wallpoper.com</a:t>
            </a:r>
            <a:r>
              <a:rPr lang="en-US" dirty="0" smtClean="0"/>
              <a:t>/images/00/23/97/54/cartoons-text_00239754.jpg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4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82084-2C80-C847-9CCA-97BFC4387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BC247-A287-0D43-9827-86872E91AF5F}" type="slidenum">
              <a:rPr lang="en-US"/>
              <a:pPr/>
              <a:t>7</a:t>
            </a:fld>
            <a:endParaRPr lang="en-US"/>
          </a:p>
        </p:txBody>
      </p:sp>
      <p:sp>
        <p:nvSpPr>
          <p:cNvPr id="152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B067E-0868-3B41-93E2-F0B3198A642F}" type="slidenum">
              <a:rPr lang="en-US"/>
              <a:pPr/>
              <a:t>8</a:t>
            </a:fld>
            <a:endParaRPr lang="en-US"/>
          </a:p>
        </p:txBody>
      </p:sp>
      <p:sp>
        <p:nvSpPr>
          <p:cNvPr id="156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attack is possible because the two values sent to the server are not linked.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3DC77-2CF3-934D-8AA9-67D95108A4CC}" type="slidenum">
              <a:rPr lang="en-US"/>
              <a:pPr/>
              <a:t>9</a:t>
            </a:fld>
            <a:endParaRPr lang="en-US"/>
          </a:p>
        </p:txBody>
      </p:sp>
      <p:sp>
        <p:nvSpPr>
          <p:cNvPr id="152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EF38D-92E1-A14A-B6B9-6FDA1317F481}" type="slidenum">
              <a:rPr lang="en-US"/>
              <a:pPr/>
              <a:t>10</a:t>
            </a:fld>
            <a:endParaRPr lang="en-US"/>
          </a:p>
        </p:txBody>
      </p:sp>
      <p:sp>
        <p:nvSpPr>
          <p:cNvPr id="152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 cannot be sure that K is a fresh key.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4B619-6316-2D4E-BBD0-7911022C7D32}" type="slidenum">
              <a:rPr lang="en-US"/>
              <a:pPr/>
              <a:t>22</a:t>
            </a:fld>
            <a:endParaRPr lang="en-US"/>
          </a:p>
        </p:txBody>
      </p:sp>
      <p:sp>
        <p:nvSpPr>
          <p:cNvPr id="152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68B5F-C57B-1E43-A87A-A3F16915BC75}" type="slidenum">
              <a:rPr lang="en-US"/>
              <a:pPr/>
              <a:t>32</a:t>
            </a:fld>
            <a:endParaRPr lang="en-US"/>
          </a:p>
        </p:txBody>
      </p:sp>
      <p:sp>
        <p:nvSpPr>
          <p:cNvPr id="162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Gildas Avoine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5F549-336F-BD4D-A886-112675EC0B35}" type="slidenum">
              <a:rPr lang="en-US"/>
              <a:pPr/>
              <a:t>33</a:t>
            </a:fld>
            <a:endParaRPr 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Y1^(-a). y2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75" y="4624667"/>
            <a:ext cx="8556625" cy="131332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34" y="5937990"/>
            <a:ext cx="7037266" cy="37316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3176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0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5E253E5-0F32-5941-B865-FA4264394C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0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904253"/>
            <a:ext cx="8727141" cy="45193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ckwell"/>
                <a:ea typeface="+mj-ea"/>
                <a:cs typeface="Rockwel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3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3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223185" y="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3"/>
            </a:gs>
            <a:gs pos="75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484094"/>
            <a:ext cx="7853081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600200"/>
            <a:ext cx="8727141" cy="48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327FDF3-7E10-A54B-AEEB-2DABB7E5F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Rockwell"/>
          <a:ea typeface="+mj-ea"/>
          <a:cs typeface="Rockwell"/>
        </a:defRPr>
      </a:lvl1pPr>
    </p:titleStyle>
    <p:bodyStyle>
      <a:lvl1pPr marL="342000" indent="-342000" algn="l" defTabSz="914400" rtl="0" eaLnBrk="1" latinLnBrk="0" hangingPunct="1">
        <a:spcBef>
          <a:spcPts val="2000"/>
        </a:spcBef>
        <a:buClr>
          <a:schemeClr val="accent6"/>
        </a:buClr>
        <a:buSzPct val="75000"/>
        <a:buFont typeface="Wingdings" pitchFamily="2" charset="2"/>
        <a:buChar char="n"/>
        <a:defRPr sz="28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1pPr>
      <a:lvl2pPr marL="496800" indent="-270000" algn="l" defTabSz="914400" rtl="0" eaLnBrk="1" latinLnBrk="0" hangingPunct="1">
        <a:spcBef>
          <a:spcPts val="600"/>
        </a:spcBef>
        <a:buClr>
          <a:schemeClr val="accent2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4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Tahoma"/>
          <a:ea typeface="+mn-ea"/>
          <a:cs typeface="Tahoma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gp.co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pg.or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keylength.com/en/1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Kerberos | PGP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10200"/>
            <a:ext cx="7037266" cy="9009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INGI2347: COMPUTER SYSTEM SECURITY (Spring 2014)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Marco Canini</a:t>
            </a:r>
            <a:endParaRPr lang="en-US" dirty="0"/>
          </a:p>
        </p:txBody>
      </p:sp>
      <p:pic>
        <p:nvPicPr>
          <p:cNvPr id="2" name="Picture 1" descr="UCL_mention_RVB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4495800"/>
            <a:ext cx="1111383" cy="1539240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152400" y="6400800"/>
            <a:ext cx="6580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Verdana" charset="0"/>
                <a:ea typeface="ＭＳ Ｐゴシック" charset="0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Lecture slides adapted from UCL INGI2347 by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Gildas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Avoine</a:t>
            </a: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Reproduced with permission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12" y="929657"/>
            <a:ext cx="3779781" cy="3372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948" y="2605302"/>
            <a:ext cx="1546100" cy="1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51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Needham Schroeder (1978)</a:t>
            </a:r>
          </a:p>
        </p:txBody>
      </p:sp>
      <p:pic>
        <p:nvPicPr>
          <p:cNvPr id="1528836" name="Picture 4" descr="kerberos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962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8840" name="Text Box 8"/>
          <p:cNvSpPr txBox="1">
            <a:spLocks noChangeArrowheads="1"/>
          </p:cNvSpPr>
          <p:nvPr/>
        </p:nvSpPr>
        <p:spPr bwMode="auto">
          <a:xfrm>
            <a:off x="533400" y="4432300"/>
            <a:ext cx="2971800" cy="14938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i="0" dirty="0">
                <a:solidFill>
                  <a:srgbClr val="FFFFFF"/>
                </a:solidFill>
              </a:rPr>
              <a:t>Replay attack by impersonating </a:t>
            </a:r>
            <a:r>
              <a:rPr lang="en-US" b="1" i="0" dirty="0">
                <a:solidFill>
                  <a:srgbClr val="FFFFFF"/>
                </a:solidFill>
              </a:rPr>
              <a:t>C</a:t>
            </a:r>
            <a:r>
              <a:rPr lang="en-US" i="0" dirty="0">
                <a:solidFill>
                  <a:srgbClr val="FFFFFF"/>
                </a:solidFill>
              </a:rPr>
              <a:t> if K is compromised, due to careless users: no means to be sure that K is </a:t>
            </a:r>
            <a:r>
              <a:rPr lang="en-US" i="0" dirty="0" smtClean="0">
                <a:solidFill>
                  <a:srgbClr val="FFFFFF"/>
                </a:solidFill>
              </a:rPr>
              <a:t>fresh</a:t>
            </a:r>
            <a:endParaRPr lang="en-US" i="0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71849" y="5404556"/>
            <a:ext cx="488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ahoma"/>
                <a:cs typeface="Tahoma"/>
              </a:rPr>
              <a:t>N1 is a nonce, a random value used only once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04739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name Kerberos comes from Greek mythology</a:t>
            </a:r>
          </a:p>
          <a:p>
            <a:pPr lvl="1"/>
            <a:r>
              <a:rPr lang="en-US" dirty="0"/>
              <a:t>It is the three-headed dog that guarded Hades’ entrance</a:t>
            </a:r>
          </a:p>
          <a:p>
            <a:r>
              <a:rPr lang="en-US" dirty="0"/>
              <a:t>Created at the MIT, free of charge</a:t>
            </a:r>
          </a:p>
          <a:p>
            <a:pPr lvl="1"/>
            <a:r>
              <a:rPr lang="en-US" dirty="0"/>
              <a:t>Kerberos 4 (1988), obsolete</a:t>
            </a:r>
          </a:p>
          <a:p>
            <a:pPr lvl="1"/>
            <a:r>
              <a:rPr lang="en-US" dirty="0"/>
              <a:t>Kerberos 5 (1993), RFC 1510, then RFC 4120 (2005)</a:t>
            </a:r>
          </a:p>
          <a:p>
            <a:r>
              <a:rPr lang="en-US" dirty="0"/>
              <a:t>Deployed:</a:t>
            </a:r>
          </a:p>
          <a:p>
            <a:pPr lvl="1"/>
            <a:r>
              <a:rPr lang="en-US" dirty="0"/>
              <a:t>Initially on Unix systems</a:t>
            </a:r>
          </a:p>
          <a:p>
            <a:pPr lvl="1"/>
            <a:r>
              <a:rPr lang="en-US" dirty="0"/>
              <a:t>Used in many commercial products, e.g., Windows since 2K</a:t>
            </a:r>
          </a:p>
          <a:p>
            <a:pPr lvl="1"/>
            <a:r>
              <a:rPr lang="en-US" dirty="0"/>
              <a:t>Based on symmetric-key </a:t>
            </a:r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4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</a:t>
            </a:r>
            <a:r>
              <a:rPr lang="en-US" dirty="0" smtClean="0"/>
              <a:t>logged </a:t>
            </a:r>
            <a:r>
              <a:rPr lang="en-US" dirty="0"/>
              <a:t>into a </a:t>
            </a:r>
            <a:r>
              <a:rPr lang="en-US" dirty="0" smtClean="0"/>
              <a:t>system, </a:t>
            </a:r>
            <a:r>
              <a:rPr lang="en-US" dirty="0"/>
              <a:t>you can access remote resources without </a:t>
            </a:r>
            <a:r>
              <a:rPr lang="en-US" dirty="0" err="1" smtClean="0"/>
              <a:t>inputing</a:t>
            </a:r>
            <a:r>
              <a:rPr lang="en-US" dirty="0" smtClean="0"/>
              <a:t> username </a:t>
            </a:r>
            <a:r>
              <a:rPr lang="en-US" dirty="0"/>
              <a:t>and password </a:t>
            </a:r>
            <a:r>
              <a:rPr lang="en-US" dirty="0" smtClean="0"/>
              <a:t>anymore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Kerberos software on the workstation will finish the authentication automatically on </a:t>
            </a:r>
            <a:r>
              <a:rPr lang="en-US" dirty="0" smtClean="0"/>
              <a:t>your behalf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8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Client | S = Server</a:t>
            </a:r>
            <a:endParaRPr lang="en-US" dirty="0"/>
          </a:p>
          <a:p>
            <a:r>
              <a:rPr lang="en-US" dirty="0" smtClean="0"/>
              <a:t>AS = Authentication server</a:t>
            </a:r>
            <a:endParaRPr lang="en-US" dirty="0"/>
          </a:p>
          <a:p>
            <a:pPr lvl="1"/>
            <a:r>
              <a:rPr lang="en-US" dirty="0"/>
              <a:t>a.k.a. KDC </a:t>
            </a:r>
            <a:r>
              <a:rPr lang="en-US" dirty="0" smtClean="0"/>
              <a:t>= Key Distribution Center</a:t>
            </a:r>
            <a:endParaRPr lang="en-US" dirty="0"/>
          </a:p>
          <a:p>
            <a:r>
              <a:rPr lang="en-US" dirty="0" smtClean="0"/>
              <a:t>TGS = Ticket Granting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042647" y="3932239"/>
            <a:ext cx="3886200" cy="1935163"/>
            <a:chOff x="2784" y="3005"/>
            <a:chExt cx="2448" cy="1219"/>
          </a:xfrm>
        </p:grpSpPr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>
              <a:off x="3792" y="3849"/>
              <a:ext cx="432" cy="29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solidFill>
                    <a:srgbClr val="FFFFFF"/>
                  </a:solidFill>
                  <a:latin typeface="Tahoma"/>
                  <a:cs typeface="Tahoma"/>
                </a:rPr>
                <a:t>C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00" y="3840"/>
              <a:ext cx="432" cy="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5A9A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latin typeface="Tahoma"/>
                  <a:cs typeface="Tahoma"/>
                </a:rPr>
                <a:t>S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2784" y="3840"/>
              <a:ext cx="432" cy="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latin typeface="Tahoma"/>
                  <a:cs typeface="Tahoma"/>
                </a:rPr>
                <a:t>AS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3792" y="3005"/>
              <a:ext cx="432" cy="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 dirty="0">
                  <a:latin typeface="Tahoma"/>
                  <a:cs typeface="Tahoma"/>
                </a:rPr>
                <a:t>TGS</a:t>
              </a: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H="1">
              <a:off x="4272" y="3936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 flipH="1">
              <a:off x="4272" y="403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4368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latin typeface="Tahoma"/>
                  <a:cs typeface="Tahoma"/>
                </a:rPr>
                <a:t>5</a:t>
              </a:r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4368" y="399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latin typeface="Tahoma"/>
                  <a:cs typeface="Tahoma"/>
                </a:rPr>
                <a:t>6</a:t>
              </a:r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3936" y="3343"/>
              <a:ext cx="1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4032" y="3343"/>
              <a:ext cx="1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3936" y="34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latin typeface="Tahoma"/>
                  <a:cs typeface="Tahoma"/>
                </a:rPr>
                <a:t>4</a:t>
              </a: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3648" y="34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latin typeface="Tahoma"/>
                  <a:cs typeface="Tahoma"/>
                </a:rPr>
                <a:t>3</a:t>
              </a: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 flipH="1">
              <a:off x="3264" y="3936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 flipH="1">
              <a:off x="3264" y="403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ahoma"/>
                <a:cs typeface="Tahoma"/>
              </a:endParaRP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3360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latin typeface="Tahoma"/>
                  <a:cs typeface="Tahoma"/>
                </a:rPr>
                <a:t>1</a:t>
              </a:r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3360" y="399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latin typeface="Tahoma"/>
                  <a:cs typeface="Tahoma"/>
                </a:rPr>
                <a:t>2</a:t>
              </a:r>
            </a:p>
          </p:txBody>
        </p:sp>
      </p:grpSp>
      <p:grpSp>
        <p:nvGrpSpPr>
          <p:cNvPr id="25" name="Group 46"/>
          <p:cNvGrpSpPr>
            <a:grpSpLocks/>
          </p:cNvGrpSpPr>
          <p:nvPr/>
        </p:nvGrpSpPr>
        <p:grpSpPr bwMode="auto">
          <a:xfrm>
            <a:off x="609600" y="3998975"/>
            <a:ext cx="4953000" cy="2286000"/>
            <a:chOff x="240" y="2448"/>
            <a:chExt cx="3120" cy="1440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240" y="2448"/>
              <a:ext cx="31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0" dirty="0">
                  <a:solidFill>
                    <a:schemeClr val="accent1"/>
                  </a:solidFill>
                  <a:latin typeface="Tahoma"/>
                  <a:cs typeface="Tahoma"/>
                </a:rPr>
                <a:t>1- Request a </a:t>
              </a:r>
              <a:r>
                <a:rPr lang="en-US" b="1" i="0" dirty="0" smtClean="0">
                  <a:solidFill>
                    <a:schemeClr val="accent1"/>
                  </a:solidFill>
                  <a:latin typeface="Tahoma"/>
                  <a:cs typeface="Tahoma"/>
                </a:rPr>
                <a:t>Ticket Granting </a:t>
              </a:r>
              <a:r>
                <a:rPr lang="en-US" b="1" dirty="0">
                  <a:solidFill>
                    <a:schemeClr val="accent1"/>
                  </a:solidFill>
                  <a:latin typeface="Tahoma"/>
                  <a:cs typeface="Tahoma"/>
                </a:rPr>
                <a:t>T</a:t>
              </a:r>
              <a:r>
                <a:rPr lang="en-US" b="1" i="0" dirty="0" smtClean="0">
                  <a:solidFill>
                    <a:schemeClr val="accent1"/>
                  </a:solidFill>
                  <a:latin typeface="Tahoma"/>
                  <a:cs typeface="Tahoma"/>
                </a:rPr>
                <a:t>icket</a:t>
              </a:r>
              <a:endParaRPr lang="en-US" b="1" i="0" dirty="0">
                <a:solidFill>
                  <a:schemeClr val="accent1"/>
                </a:solidFill>
                <a:latin typeface="Tahoma"/>
                <a:cs typeface="Tahoma"/>
              </a:endParaRP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40" y="2701"/>
              <a:ext cx="27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0" dirty="0">
                  <a:solidFill>
                    <a:schemeClr val="accent1"/>
                  </a:solidFill>
                  <a:latin typeface="Tahoma"/>
                  <a:cs typeface="Tahoma"/>
                </a:rPr>
                <a:t>2- Provide a Ticket Granting Ticket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240" y="2954"/>
              <a:ext cx="30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0" dirty="0">
                  <a:solidFill>
                    <a:schemeClr val="accent1"/>
                  </a:solidFill>
                  <a:latin typeface="Tahoma"/>
                  <a:cs typeface="Tahoma"/>
                </a:rPr>
                <a:t>3- Request a Ticket for a given service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40" y="3208"/>
              <a:ext cx="31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0" dirty="0">
                  <a:solidFill>
                    <a:schemeClr val="accent1"/>
                  </a:solidFill>
                  <a:latin typeface="Tahoma"/>
                  <a:cs typeface="Tahoma"/>
                </a:rPr>
                <a:t>4- Provide a Ticket for a given service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240" y="3461"/>
              <a:ext cx="18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0" dirty="0">
                  <a:solidFill>
                    <a:schemeClr val="accent1"/>
                  </a:solidFill>
                  <a:latin typeface="Tahoma"/>
                  <a:cs typeface="Tahoma"/>
                </a:rPr>
                <a:t>5- Forward the Ticket</a:t>
              </a: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240" y="3715"/>
              <a:ext cx="182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0" dirty="0">
                  <a:solidFill>
                    <a:schemeClr val="accent1"/>
                  </a:solidFill>
                  <a:latin typeface="Tahoma"/>
                  <a:cs typeface="Tahoma"/>
                </a:rPr>
                <a:t>6- Provide a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21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Tickets and Authenticator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 access a service, the client must have a ticket for that </a:t>
            </a:r>
            <a:r>
              <a:rPr lang="en-US" dirty="0" smtClean="0"/>
              <a:t>service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Client </a:t>
            </a:r>
            <a:r>
              <a:rPr lang="en-US" dirty="0"/>
              <a:t>can get this ticket from the </a:t>
            </a:r>
            <a:r>
              <a:rPr lang="en-US" dirty="0" smtClean="0"/>
              <a:t>TGS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To access the TGS, the client must have a Ticket Granting </a:t>
            </a:r>
            <a:r>
              <a:rPr lang="en-US" dirty="0" smtClean="0"/>
              <a:t>Ticket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Client </a:t>
            </a:r>
            <a:r>
              <a:rPr lang="en-US" dirty="0"/>
              <a:t>can get this ticket from the Authentication </a:t>
            </a:r>
            <a:r>
              <a:rPr lang="en-US" dirty="0" smtClean="0"/>
              <a:t>Server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client shows a ticket + an </a:t>
            </a:r>
            <a:r>
              <a:rPr lang="en-US" dirty="0" smtClean="0"/>
              <a:t>authenticator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3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Tickets, Authenticator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ticket contains:</a:t>
            </a:r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I</a:t>
            </a:r>
            <a:r>
              <a:rPr lang="en-US" b="1" baseline="-25000" dirty="0" smtClean="0">
                <a:solidFill>
                  <a:schemeClr val="accent1"/>
                </a:solidFill>
              </a:rPr>
              <a:t>C</a:t>
            </a:r>
            <a:r>
              <a:rPr lang="en-US" dirty="0" smtClean="0"/>
              <a:t>: </a:t>
            </a:r>
            <a:r>
              <a:rPr lang="en-US" dirty="0"/>
              <a:t>the client’s </a:t>
            </a:r>
            <a:r>
              <a:rPr lang="en-US" dirty="0" smtClean="0"/>
              <a:t>identity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dirty="0"/>
              <a:t>: validity </a:t>
            </a:r>
            <a:r>
              <a:rPr lang="en-US" dirty="0" smtClean="0"/>
              <a:t>period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b="1" baseline="-25000" dirty="0" smtClean="0">
                <a:solidFill>
                  <a:schemeClr val="accent1"/>
                </a:solidFill>
              </a:rPr>
              <a:t>C,S</a:t>
            </a:r>
            <a:r>
              <a:rPr lang="en-US" dirty="0" smtClean="0"/>
              <a:t>: </a:t>
            </a:r>
            <a:r>
              <a:rPr lang="en-US" dirty="0"/>
              <a:t>symmetric session key to be used between client and </a:t>
            </a:r>
            <a:r>
              <a:rPr lang="en-US" dirty="0" smtClean="0"/>
              <a:t>server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Others: Flags, IP address, times, etc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It is encrypted with the key of the server </a:t>
            </a:r>
            <a:r>
              <a:rPr lang="en-US" b="1" dirty="0" smtClean="0">
                <a:solidFill>
                  <a:schemeClr val="accent1"/>
                </a:solidFill>
              </a:rPr>
              <a:t>K</a:t>
            </a:r>
            <a:r>
              <a:rPr lang="en-US" b="1" baseline="-25000" dirty="0" smtClean="0">
                <a:solidFill>
                  <a:schemeClr val="accent1"/>
                </a:solidFill>
              </a:rPr>
              <a:t>S</a:t>
            </a: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authenticator is just the client’s identity and a timestamp encrypted with the session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C and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26773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Firstly, C must be authenticated by AS to have access to </a:t>
            </a:r>
            <a:r>
              <a:rPr lang="en-US" dirty="0" smtClean="0"/>
              <a:t>TGS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 sends his </a:t>
            </a:r>
            <a:r>
              <a:rPr lang="en-US" dirty="0" smtClean="0"/>
              <a:t>identity </a:t>
            </a:r>
            <a:r>
              <a:rPr lang="en-US" dirty="0"/>
              <a:t>and the </a:t>
            </a:r>
            <a:r>
              <a:rPr lang="en-US" dirty="0" smtClean="0"/>
              <a:t>identity </a:t>
            </a:r>
            <a:r>
              <a:rPr lang="en-US" dirty="0"/>
              <a:t>of the TGS he wants to access </a:t>
            </a:r>
            <a:r>
              <a:rPr lang="en-US" dirty="0" smtClean="0"/>
              <a:t>to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AS </a:t>
            </a:r>
            <a:r>
              <a:rPr lang="en-US" dirty="0"/>
              <a:t>replies with a Ticket Granting Ticket (TGT) encrypted with TGS’s key and a session key encrypted with C’s </a:t>
            </a:r>
            <a:r>
              <a:rPr lang="en-US" dirty="0" smtClean="0"/>
              <a:t>key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706" y="4174901"/>
            <a:ext cx="64566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charset="0"/>
              <a:buNone/>
            </a:pPr>
            <a:r>
              <a:rPr lang="en-US" sz="2400" b="1" dirty="0" smtClean="0">
                <a:latin typeface="Tahoma"/>
                <a:cs typeface="Tahoma"/>
              </a:rPr>
              <a:t>(1) I</a:t>
            </a:r>
            <a:r>
              <a:rPr lang="en-US" sz="2400" b="1" baseline="-25000" dirty="0" smtClean="0">
                <a:latin typeface="Tahoma"/>
                <a:cs typeface="Tahoma"/>
              </a:rPr>
              <a:t>C </a:t>
            </a:r>
            <a:r>
              <a:rPr lang="en-US" sz="2400" b="1" dirty="0" smtClean="0">
                <a:latin typeface="Tahoma"/>
                <a:cs typeface="Tahoma"/>
              </a:rPr>
              <a:t>, I</a:t>
            </a:r>
            <a:r>
              <a:rPr lang="en-US" sz="2400" b="1" baseline="-25000" dirty="0" smtClean="0">
                <a:latin typeface="Tahoma"/>
                <a:cs typeface="Tahoma"/>
              </a:rPr>
              <a:t>TGS </a:t>
            </a:r>
            <a:r>
              <a:rPr lang="en-US" sz="2400" b="1" dirty="0" smtClean="0">
                <a:latin typeface="Tahoma"/>
                <a:cs typeface="Tahoma"/>
              </a:rPr>
              <a:t>, </a:t>
            </a:r>
            <a:r>
              <a:rPr lang="en-US" sz="2400" b="1" dirty="0">
                <a:latin typeface="Tahoma"/>
                <a:cs typeface="Tahoma"/>
              </a:rPr>
              <a:t>N</a:t>
            </a: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en-US" sz="2400" b="1" dirty="0" smtClean="0">
                <a:latin typeface="Tahoma"/>
                <a:cs typeface="Tahoma"/>
              </a:rPr>
              <a:t>(</a:t>
            </a:r>
            <a:r>
              <a:rPr lang="en-US" sz="2400" b="1" dirty="0">
                <a:latin typeface="Tahoma"/>
                <a:cs typeface="Tahoma"/>
              </a:rPr>
              <a:t>2) {</a:t>
            </a:r>
            <a:r>
              <a:rPr lang="en-US" sz="2400" b="1" dirty="0" smtClean="0">
                <a:latin typeface="Tahoma"/>
                <a:cs typeface="Tahoma"/>
              </a:rPr>
              <a:t>I</a:t>
            </a:r>
            <a:r>
              <a:rPr lang="en-US" sz="2400" b="1" baseline="-25000" dirty="0" smtClean="0">
                <a:latin typeface="Tahoma"/>
                <a:cs typeface="Tahoma"/>
              </a:rPr>
              <a:t>TGS </a:t>
            </a:r>
            <a:r>
              <a:rPr lang="en-US" sz="2400" b="1" dirty="0" smtClean="0">
                <a:latin typeface="Tahoma"/>
                <a:cs typeface="Tahoma"/>
              </a:rPr>
              <a:t>, N, </a:t>
            </a:r>
            <a:r>
              <a:rPr lang="en-US" sz="2400" b="1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C,TGS</a:t>
            </a:r>
            <a:r>
              <a:rPr lang="en-US" sz="2400" b="1" dirty="0" smtClean="0">
                <a:latin typeface="Tahoma"/>
                <a:cs typeface="Tahoma"/>
              </a:rPr>
              <a:t>}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US" sz="2400" b="1" baseline="-5000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, </a:t>
            </a:r>
            <a:r>
              <a:rPr lang="en-US" sz="2400" b="1" dirty="0">
                <a:latin typeface="Tahoma"/>
                <a:cs typeface="Tahoma"/>
              </a:rPr>
              <a:t>{</a:t>
            </a:r>
            <a:r>
              <a:rPr lang="en-US" sz="2400" b="1" dirty="0" smtClean="0">
                <a:latin typeface="Tahoma"/>
                <a:cs typeface="Tahoma"/>
              </a:rPr>
              <a:t>I</a:t>
            </a:r>
            <a:r>
              <a:rPr lang="en-US" sz="2400" b="1" baseline="-25000" dirty="0" smtClean="0">
                <a:latin typeface="Tahoma"/>
                <a:cs typeface="Tahoma"/>
              </a:rPr>
              <a:t>C </a:t>
            </a:r>
            <a:r>
              <a:rPr lang="en-US" sz="2400" b="1" dirty="0" smtClean="0">
                <a:latin typeface="Tahoma"/>
                <a:cs typeface="Tahoma"/>
              </a:rPr>
              <a:t>, v , </a:t>
            </a:r>
            <a:r>
              <a:rPr lang="en-US" sz="2400" b="1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400" b="1" baseline="-25000" dirty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,TGS</a:t>
            </a:r>
            <a:r>
              <a:rPr lang="en-US" sz="2400" b="1" dirty="0" smtClean="0">
                <a:latin typeface="Tahoma"/>
                <a:cs typeface="Tahoma"/>
              </a:rPr>
              <a:t>}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TGS</a:t>
            </a:r>
            <a:endParaRPr lang="en-US" sz="2400" b="1" baseline="-50000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973638" y="4171289"/>
            <a:ext cx="3886200" cy="1935163"/>
            <a:chOff x="2784" y="3005"/>
            <a:chExt cx="2448" cy="1219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792" y="3849"/>
              <a:ext cx="432" cy="29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800" y="3840"/>
              <a:ext cx="432" cy="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5A9A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S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784" y="3840"/>
              <a:ext cx="432" cy="29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solidFill>
                    <a:schemeClr val="bg1"/>
                  </a:solidFill>
                </a:rPr>
                <a:t>AS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3792" y="3005"/>
              <a:ext cx="432" cy="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TGS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4272" y="3936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4272" y="403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368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368" y="399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936" y="3343"/>
              <a:ext cx="1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032" y="3343"/>
              <a:ext cx="1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936" y="34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648" y="34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3264" y="3936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3264" y="403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360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1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360" y="399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36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&amp; Service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The user types his username and password on his </a:t>
            </a:r>
            <a:r>
              <a:rPr lang="en-US" dirty="0" smtClean="0"/>
              <a:t>machine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client applies a one-way function (in practice a hash function) on the password in order to get the cryptographic key </a:t>
            </a:r>
            <a:r>
              <a:rPr lang="en-US" b="1" dirty="0" err="1" smtClean="0">
                <a:solidFill>
                  <a:schemeClr val="accent1"/>
                </a:solidFill>
              </a:rPr>
              <a:t>K</a:t>
            </a:r>
            <a:r>
              <a:rPr lang="en-US" b="1" baseline="-25000" dirty="0" err="1" smtClean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Server’s </a:t>
            </a:r>
            <a:r>
              <a:rPr lang="en-US" dirty="0"/>
              <a:t>keys are random bit-</a:t>
            </a:r>
            <a:r>
              <a:rPr lang="en-US" dirty="0" smtClean="0"/>
              <a:t>strings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C and TGS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0"/>
            <a:ext cx="8727141" cy="345916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Client </a:t>
            </a:r>
            <a:r>
              <a:rPr lang="en-US" dirty="0"/>
              <a:t>sends the </a:t>
            </a:r>
            <a:r>
              <a:rPr lang="en-US" dirty="0" smtClean="0"/>
              <a:t>TGT </a:t>
            </a:r>
            <a:r>
              <a:rPr lang="en-US" dirty="0"/>
              <a:t>as well as an authenticator to the </a:t>
            </a:r>
            <a:r>
              <a:rPr lang="en-US" dirty="0" smtClean="0"/>
              <a:t>TGS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Recall </a:t>
            </a:r>
            <a:r>
              <a:rPr lang="en-US" dirty="0"/>
              <a:t>that the ticket contains the session key </a:t>
            </a:r>
            <a:r>
              <a:rPr lang="en-US" b="1" dirty="0" smtClean="0">
                <a:solidFill>
                  <a:schemeClr val="tx2"/>
                </a:solidFill>
              </a:rPr>
              <a:t>K</a:t>
            </a:r>
            <a:r>
              <a:rPr lang="en-US" b="1" baseline="-25000" dirty="0" smtClean="0">
                <a:solidFill>
                  <a:schemeClr val="tx2"/>
                </a:solidFill>
              </a:rPr>
              <a:t>C,TGS</a:t>
            </a:r>
            <a:endParaRPr lang="en-US" b="1" baseline="-250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TGS </a:t>
            </a:r>
            <a:r>
              <a:rPr lang="en-US" dirty="0"/>
              <a:t>uses the session key to verify the </a:t>
            </a:r>
            <a:r>
              <a:rPr lang="en-US" dirty="0" smtClean="0"/>
              <a:t>authenticator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TGS </a:t>
            </a:r>
            <a:r>
              <a:rPr lang="en-US" dirty="0"/>
              <a:t>knows whether C is authorized to access the server </a:t>
            </a:r>
            <a:r>
              <a:rPr lang="en-US" dirty="0" smtClean="0"/>
              <a:t>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TGS </a:t>
            </a:r>
            <a:r>
              <a:rPr lang="en-US" dirty="0"/>
              <a:t>delivers a ticket to access the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4977987" y="4419602"/>
            <a:ext cx="3886200" cy="1935163"/>
            <a:chOff x="2784" y="3005"/>
            <a:chExt cx="2448" cy="1219"/>
          </a:xfrm>
        </p:grpSpPr>
        <p:sp>
          <p:nvSpPr>
            <p:cNvPr id="9" name="Text Box 70"/>
            <p:cNvSpPr txBox="1">
              <a:spLocks noChangeArrowheads="1"/>
            </p:cNvSpPr>
            <p:nvPr/>
          </p:nvSpPr>
          <p:spPr bwMode="auto">
            <a:xfrm>
              <a:off x="3792" y="3849"/>
              <a:ext cx="432" cy="29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auto">
            <a:xfrm>
              <a:off x="4800" y="3840"/>
              <a:ext cx="432" cy="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5A9A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S</a:t>
              </a:r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2784" y="3840"/>
              <a:ext cx="432" cy="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AS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3792" y="3005"/>
              <a:ext cx="432" cy="29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 dirty="0">
                  <a:solidFill>
                    <a:schemeClr val="bg1"/>
                  </a:solidFill>
                </a:rPr>
                <a:t>TGS</a:t>
              </a:r>
            </a:p>
          </p:txBody>
        </p:sp>
        <p:sp>
          <p:nvSpPr>
            <p:cNvPr id="13" name="Line 74"/>
            <p:cNvSpPr>
              <a:spLocks noChangeShapeType="1"/>
            </p:cNvSpPr>
            <p:nvPr/>
          </p:nvSpPr>
          <p:spPr bwMode="auto">
            <a:xfrm flipH="1">
              <a:off x="4272" y="3936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75"/>
            <p:cNvSpPr>
              <a:spLocks noChangeShapeType="1"/>
            </p:cNvSpPr>
            <p:nvPr/>
          </p:nvSpPr>
          <p:spPr bwMode="auto">
            <a:xfrm flipH="1">
              <a:off x="4272" y="403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4368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4368" y="399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17" name="Line 78"/>
            <p:cNvSpPr>
              <a:spLocks noChangeShapeType="1"/>
            </p:cNvSpPr>
            <p:nvPr/>
          </p:nvSpPr>
          <p:spPr bwMode="auto">
            <a:xfrm>
              <a:off x="3936" y="3343"/>
              <a:ext cx="1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9"/>
            <p:cNvSpPr>
              <a:spLocks noChangeShapeType="1"/>
            </p:cNvSpPr>
            <p:nvPr/>
          </p:nvSpPr>
          <p:spPr bwMode="auto">
            <a:xfrm>
              <a:off x="4032" y="3343"/>
              <a:ext cx="1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80"/>
            <p:cNvSpPr txBox="1">
              <a:spLocks noChangeArrowheads="1"/>
            </p:cNvSpPr>
            <p:nvPr/>
          </p:nvSpPr>
          <p:spPr bwMode="auto">
            <a:xfrm>
              <a:off x="3936" y="34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4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auto">
            <a:xfrm>
              <a:off x="3648" y="34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3</a:t>
              </a:r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 flipH="1">
              <a:off x="3264" y="3936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 flipH="1">
              <a:off x="3264" y="403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84"/>
            <p:cNvSpPr txBox="1">
              <a:spLocks noChangeArrowheads="1"/>
            </p:cNvSpPr>
            <p:nvPr/>
          </p:nvSpPr>
          <p:spPr bwMode="auto">
            <a:xfrm>
              <a:off x="3360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3360" y="399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01706" y="4410354"/>
            <a:ext cx="62571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charset="0"/>
              <a:buNone/>
            </a:pPr>
            <a:r>
              <a:rPr lang="en-US" sz="2400" b="1" dirty="0" smtClean="0">
                <a:latin typeface="Tahoma"/>
                <a:cs typeface="Tahoma"/>
              </a:rPr>
              <a:t>(</a:t>
            </a:r>
            <a:r>
              <a:rPr lang="en-US" sz="2400" b="1" dirty="0">
                <a:latin typeface="Tahoma"/>
                <a:cs typeface="Tahoma"/>
              </a:rPr>
              <a:t>3) </a:t>
            </a:r>
            <a:r>
              <a:rPr lang="en-US" sz="2400" b="1" dirty="0" smtClean="0">
                <a:latin typeface="Tahoma"/>
                <a:cs typeface="Tahoma"/>
              </a:rPr>
              <a:t>I</a:t>
            </a:r>
            <a:r>
              <a:rPr lang="en-US" sz="2400" b="1" baseline="-25000" dirty="0" smtClean="0">
                <a:latin typeface="Tahoma"/>
                <a:cs typeface="Tahoma"/>
              </a:rPr>
              <a:t>S </a:t>
            </a:r>
            <a:r>
              <a:rPr lang="en-US" sz="2400" b="1" dirty="0" smtClean="0">
                <a:latin typeface="Tahoma"/>
                <a:cs typeface="Tahoma"/>
              </a:rPr>
              <a:t>, N’ , {I</a:t>
            </a:r>
            <a:r>
              <a:rPr lang="en-US" sz="2400" b="1" baseline="-25000" dirty="0" smtClean="0">
                <a:latin typeface="Tahoma"/>
                <a:cs typeface="Tahoma"/>
              </a:rPr>
              <a:t>C</a:t>
            </a:r>
            <a:r>
              <a:rPr lang="en-US" sz="2400" b="1" dirty="0" smtClean="0">
                <a:latin typeface="Tahoma"/>
                <a:cs typeface="Tahoma"/>
              </a:rPr>
              <a:t>, v, </a:t>
            </a:r>
            <a:r>
              <a:rPr lang="en-US" sz="2400" b="1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C,TGS</a:t>
            </a:r>
            <a:r>
              <a:rPr lang="en-US" sz="2400" b="1" dirty="0" smtClean="0">
                <a:latin typeface="Tahoma"/>
                <a:cs typeface="Tahoma"/>
              </a:rPr>
              <a:t>}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TGS</a:t>
            </a:r>
            <a:r>
              <a:rPr lang="en-US" sz="2400" b="1" baseline="-50000" dirty="0" smtClean="0">
                <a:latin typeface="Tahoma"/>
                <a:cs typeface="Tahoma"/>
              </a:rPr>
              <a:t> </a:t>
            </a:r>
            <a:r>
              <a:rPr lang="en-US" sz="2400" b="1" dirty="0">
                <a:latin typeface="Tahoma"/>
                <a:cs typeface="Tahoma"/>
              </a:rPr>
              <a:t>{</a:t>
            </a:r>
            <a:r>
              <a:rPr lang="en-US" sz="2400" b="1" dirty="0" smtClean="0">
                <a:latin typeface="Tahoma"/>
                <a:cs typeface="Tahoma"/>
              </a:rPr>
              <a:t>I</a:t>
            </a:r>
            <a:r>
              <a:rPr lang="en-US" sz="2400" b="1" baseline="-25000" dirty="0" smtClean="0">
                <a:latin typeface="Tahoma"/>
                <a:cs typeface="Tahoma"/>
              </a:rPr>
              <a:t>C </a:t>
            </a:r>
            <a:r>
              <a:rPr lang="en-US" sz="2400" b="1" dirty="0" smtClean="0">
                <a:latin typeface="Tahoma"/>
                <a:cs typeface="Tahoma"/>
              </a:rPr>
              <a:t>, t</a:t>
            </a:r>
            <a:r>
              <a:rPr lang="en-US" sz="2400" b="1" dirty="0">
                <a:latin typeface="Tahoma"/>
                <a:cs typeface="Tahoma"/>
              </a:rPr>
              <a:t>}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C,TGS</a:t>
            </a:r>
            <a:endParaRPr lang="en-US" sz="2400" b="1" baseline="-25000" dirty="0" smtClean="0">
              <a:solidFill>
                <a:schemeClr val="accent1"/>
              </a:solidFill>
              <a:latin typeface="Tahoma"/>
              <a:cs typeface="Tahoma"/>
            </a:endParaRP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en-US" sz="2400" b="1" dirty="0" smtClean="0">
                <a:latin typeface="Tahoma"/>
                <a:cs typeface="Tahoma"/>
              </a:rPr>
              <a:t>(4) {I</a:t>
            </a:r>
            <a:r>
              <a:rPr lang="en-US" sz="2400" b="1" baseline="-25000" dirty="0" smtClean="0">
                <a:latin typeface="Tahoma"/>
                <a:cs typeface="Tahoma"/>
              </a:rPr>
              <a:t>S </a:t>
            </a:r>
            <a:r>
              <a:rPr lang="en-US" sz="2400" b="1" dirty="0" smtClean="0">
                <a:latin typeface="Tahoma"/>
                <a:cs typeface="Tahoma"/>
              </a:rPr>
              <a:t>, N’ , </a:t>
            </a:r>
            <a:r>
              <a:rPr lang="en-US" sz="2400" b="1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C,S</a:t>
            </a:r>
            <a:r>
              <a:rPr lang="en-US" sz="2400" b="1" dirty="0" smtClean="0">
                <a:latin typeface="Tahoma"/>
                <a:cs typeface="Tahoma"/>
              </a:rPr>
              <a:t>}</a:t>
            </a:r>
            <a:r>
              <a:rPr lang="en-US" sz="28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4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US" sz="2400" b="1" baseline="-50000" dirty="0">
                <a:solidFill>
                  <a:schemeClr val="accent1"/>
                </a:solidFill>
                <a:latin typeface="Tahoma"/>
                <a:cs typeface="Tahoma"/>
              </a:rPr>
              <a:t>,</a:t>
            </a:r>
            <a:r>
              <a:rPr lang="en-US" sz="24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TGS</a:t>
            </a:r>
            <a:r>
              <a:rPr lang="en-US" sz="2400" b="1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, {I</a:t>
            </a:r>
            <a:r>
              <a:rPr lang="en-US" sz="2400" b="1" baseline="-25000" dirty="0" smtClean="0">
                <a:latin typeface="Tahoma"/>
                <a:cs typeface="Tahoma"/>
              </a:rPr>
              <a:t>C </a:t>
            </a:r>
            <a:r>
              <a:rPr lang="en-US" sz="2400" b="1" dirty="0" smtClean="0">
                <a:latin typeface="Tahoma"/>
                <a:cs typeface="Tahoma"/>
              </a:rPr>
              <a:t>, v, </a:t>
            </a:r>
            <a:r>
              <a:rPr lang="en-US" sz="2400" b="1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400" b="1" baseline="-25000" dirty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,S</a:t>
            </a:r>
            <a:r>
              <a:rPr lang="en-US" sz="2400" b="1" dirty="0" smtClean="0">
                <a:latin typeface="Tahoma"/>
                <a:cs typeface="Tahoma"/>
              </a:rPr>
              <a:t>}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S</a:t>
            </a:r>
            <a:endParaRPr lang="en-US" sz="2400" b="1" baseline="-25000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506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exam on 11 Jun at 8:30 in BARB91</a:t>
            </a:r>
          </a:p>
          <a:p>
            <a:r>
              <a:rPr lang="en-US" dirty="0" smtClean="0"/>
              <a:t>Lecture 12 (Cloud computing security) will not be part of the exam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B770-4B24-234B-BCDD-99949A9A3C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4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C and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27924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Service </a:t>
            </a:r>
            <a:r>
              <a:rPr lang="en-US" dirty="0"/>
              <a:t>ticket again contains the client’s identity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validity period and the session key to be used between </a:t>
            </a:r>
            <a:r>
              <a:rPr lang="en-US" dirty="0" smtClean="0"/>
              <a:t>client </a:t>
            </a:r>
            <a:r>
              <a:rPr lang="en-US" dirty="0"/>
              <a:t>and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Client </a:t>
            </a:r>
            <a:r>
              <a:rPr lang="en-US" dirty="0"/>
              <a:t>has also received a copy of the session key, encrypted with the previous session </a:t>
            </a:r>
            <a:r>
              <a:rPr lang="en-US" dirty="0" smtClean="0"/>
              <a:t>key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It </a:t>
            </a:r>
            <a:r>
              <a:rPr lang="en-US" dirty="0"/>
              <a:t>sends an authenticator and the ticket to the </a:t>
            </a:r>
            <a:r>
              <a:rPr lang="en-US" dirty="0" smtClean="0"/>
              <a:t>server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973638" y="4392614"/>
            <a:ext cx="3886200" cy="1935163"/>
            <a:chOff x="2784" y="3005"/>
            <a:chExt cx="2448" cy="1219"/>
          </a:xfrm>
        </p:grpSpPr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3792" y="3849"/>
              <a:ext cx="432" cy="29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4800" y="3840"/>
              <a:ext cx="432" cy="291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2784" y="3840"/>
              <a:ext cx="432" cy="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AS</a:t>
              </a: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3792" y="3005"/>
              <a:ext cx="432" cy="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91440" rIns="0" bIns="9144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TGS</a:t>
              </a:r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 flipH="1">
              <a:off x="4272" y="3936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 flipH="1">
              <a:off x="4272" y="403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4368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5</a:t>
              </a:r>
            </a:p>
          </p:txBody>
        </p:sp>
        <p:sp>
          <p:nvSpPr>
            <p:cNvPr id="16" name="Text Box 32"/>
            <p:cNvSpPr txBox="1">
              <a:spLocks noChangeArrowheads="1"/>
            </p:cNvSpPr>
            <p:nvPr/>
          </p:nvSpPr>
          <p:spPr bwMode="auto">
            <a:xfrm>
              <a:off x="4368" y="399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0"/>
                <a:t>6</a:t>
              </a:r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3936" y="3343"/>
              <a:ext cx="1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4032" y="3343"/>
              <a:ext cx="1" cy="4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3936" y="34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3648" y="340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 flipH="1">
              <a:off x="3264" y="3936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 flipH="1">
              <a:off x="3264" y="4032"/>
              <a:ext cx="48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3360" y="3744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60" y="399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i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3351" y="5032377"/>
            <a:ext cx="45657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charset="0"/>
              <a:buNone/>
            </a:pPr>
            <a:r>
              <a:rPr lang="en-US" sz="2400" b="1" dirty="0" smtClean="0">
                <a:latin typeface="Tahoma"/>
                <a:cs typeface="Tahoma"/>
              </a:rPr>
              <a:t>(</a:t>
            </a:r>
            <a:r>
              <a:rPr lang="en-US" sz="2400" b="1" dirty="0">
                <a:latin typeface="Tahoma"/>
                <a:cs typeface="Tahoma"/>
              </a:rPr>
              <a:t>5) {</a:t>
            </a:r>
            <a:r>
              <a:rPr lang="en-US" sz="2400" b="1" dirty="0" smtClean="0">
                <a:latin typeface="Tahoma"/>
                <a:cs typeface="Tahoma"/>
              </a:rPr>
              <a:t>I</a:t>
            </a:r>
            <a:r>
              <a:rPr lang="en-US" sz="2400" b="1" baseline="-25000" dirty="0" smtClean="0">
                <a:latin typeface="Tahoma"/>
                <a:cs typeface="Tahoma"/>
              </a:rPr>
              <a:t>C</a:t>
            </a:r>
            <a:r>
              <a:rPr lang="en-US" sz="2400" b="1" dirty="0" smtClean="0">
                <a:latin typeface="Tahoma"/>
                <a:cs typeface="Tahoma"/>
              </a:rPr>
              <a:t>, v , </a:t>
            </a:r>
            <a:r>
              <a:rPr lang="en-US" sz="2400" b="1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C,S</a:t>
            </a:r>
            <a:r>
              <a:rPr lang="en-US" sz="2400" b="1" dirty="0" smtClean="0">
                <a:latin typeface="Tahoma"/>
                <a:cs typeface="Tahoma"/>
              </a:rPr>
              <a:t>}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S</a:t>
            </a:r>
            <a:r>
              <a:rPr lang="en-US" sz="2400" b="1" baseline="-50000" dirty="0" smtClean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lang="en-US" sz="2400" b="1" dirty="0" smtClean="0">
                <a:latin typeface="Tahoma"/>
                <a:cs typeface="Tahoma"/>
              </a:rPr>
              <a:t>, </a:t>
            </a:r>
            <a:r>
              <a:rPr lang="en-US" sz="2400" b="1" dirty="0">
                <a:latin typeface="Tahoma"/>
                <a:cs typeface="Tahoma"/>
              </a:rPr>
              <a:t>{</a:t>
            </a:r>
            <a:r>
              <a:rPr lang="en-US" sz="2400" b="1" dirty="0" smtClean="0">
                <a:latin typeface="Tahoma"/>
                <a:cs typeface="Tahoma"/>
              </a:rPr>
              <a:t>I</a:t>
            </a:r>
            <a:r>
              <a:rPr lang="en-US" sz="2400" b="1" baseline="-25000" dirty="0" smtClean="0">
                <a:latin typeface="Tahoma"/>
                <a:cs typeface="Tahoma"/>
              </a:rPr>
              <a:t>C </a:t>
            </a:r>
            <a:r>
              <a:rPr lang="en-US" sz="2400" b="1" dirty="0" smtClean="0">
                <a:latin typeface="Tahoma"/>
                <a:cs typeface="Tahoma"/>
              </a:rPr>
              <a:t>, t</a:t>
            </a:r>
            <a:r>
              <a:rPr lang="en-US" sz="2400" b="1" dirty="0">
                <a:latin typeface="Tahoma"/>
                <a:cs typeface="Tahoma"/>
              </a:rPr>
              <a:t>}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C,S</a:t>
            </a:r>
            <a:endParaRPr lang="en-US" sz="2400" b="1" baseline="-25000" dirty="0">
              <a:solidFill>
                <a:schemeClr val="accent1"/>
              </a:solidFill>
              <a:latin typeface="Tahoma"/>
              <a:cs typeface="Tahoma"/>
            </a:endParaRPr>
          </a:p>
          <a:p>
            <a:pPr>
              <a:lnSpc>
                <a:spcPct val="150000"/>
              </a:lnSpc>
              <a:buFont typeface="Wingdings" charset="0"/>
              <a:buNone/>
            </a:pPr>
            <a:r>
              <a:rPr lang="en-US" sz="2400" b="1" dirty="0" smtClean="0">
                <a:latin typeface="Tahoma"/>
                <a:cs typeface="Tahoma"/>
              </a:rPr>
              <a:t>(</a:t>
            </a:r>
            <a:r>
              <a:rPr lang="en-US" sz="2400" b="1" dirty="0">
                <a:latin typeface="Tahoma"/>
                <a:cs typeface="Tahoma"/>
              </a:rPr>
              <a:t>6) {t</a:t>
            </a:r>
            <a:r>
              <a:rPr lang="en-US" sz="2400" b="1" dirty="0" smtClean="0">
                <a:latin typeface="Tahoma"/>
                <a:cs typeface="Tahoma"/>
              </a:rPr>
              <a:t>}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ahoma"/>
                <a:cs typeface="Tahoma"/>
              </a:rPr>
              <a:t>K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C</a:t>
            </a:r>
            <a:r>
              <a:rPr lang="en-US" sz="2000" b="1" baseline="-50000" dirty="0">
                <a:solidFill>
                  <a:schemeClr val="accent1"/>
                </a:solidFill>
                <a:latin typeface="Tahoma"/>
                <a:cs typeface="Tahoma"/>
              </a:rPr>
              <a:t>,</a:t>
            </a:r>
            <a:r>
              <a:rPr lang="en-US" sz="2000" b="1" baseline="-50000" dirty="0" smtClean="0">
                <a:solidFill>
                  <a:schemeClr val="accent1"/>
                </a:solidFill>
                <a:latin typeface="Tahoma"/>
                <a:cs typeface="Tahoma"/>
              </a:rPr>
              <a:t>S</a:t>
            </a:r>
            <a:endParaRPr lang="en-US" sz="2400" b="1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70016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</a:t>
            </a:r>
            <a:r>
              <a:rPr lang="en-US" dirty="0" smtClean="0"/>
              <a:t>client’s </a:t>
            </a:r>
            <a:r>
              <a:rPr lang="en-US" dirty="0"/>
              <a:t>responsibility to store </a:t>
            </a:r>
            <a:r>
              <a:rPr lang="en-US" dirty="0" smtClean="0"/>
              <a:t>its </a:t>
            </a:r>
            <a:r>
              <a:rPr lang="en-US" dirty="0"/>
              <a:t>credential (the tickets</a:t>
            </a:r>
            <a:r>
              <a:rPr lang="en-US" dirty="0" smtClean="0"/>
              <a:t>); the </a:t>
            </a:r>
            <a:r>
              <a:rPr lang="en-US" dirty="0"/>
              <a:t>servers are </a:t>
            </a:r>
            <a:r>
              <a:rPr lang="en-US" dirty="0" smtClean="0"/>
              <a:t>stateless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authentication server is accessed only once during the ticket validity (typically 8 hours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Clients </a:t>
            </a:r>
            <a:r>
              <a:rPr lang="en-US" dirty="0"/>
              <a:t>can access services with their tickets even if the authentication server is </a:t>
            </a:r>
            <a:r>
              <a:rPr lang="en-US" dirty="0" smtClean="0"/>
              <a:t>down</a:t>
            </a:r>
            <a:endParaRPr lang="en-US" dirty="0"/>
          </a:p>
          <a:p>
            <a:r>
              <a:rPr lang="en-US" dirty="0"/>
              <a:t>Once a client is authenticated, </a:t>
            </a:r>
            <a:r>
              <a:rPr lang="en-US" dirty="0" smtClean="0"/>
              <a:t>its </a:t>
            </a:r>
            <a:r>
              <a:rPr lang="en-US" dirty="0"/>
              <a:t>ticket cannot be </a:t>
            </a:r>
            <a:r>
              <a:rPr lang="en-US" dirty="0" smtClean="0"/>
              <a:t>revoked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Ski Pass Analogy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You </a:t>
            </a:r>
            <a:r>
              <a:rPr lang="en-US" sz="2600" dirty="0"/>
              <a:t>get a three-day ski pass (TGT) from your travel agency against a proof of identity (and money…</a:t>
            </a:r>
            <a:r>
              <a:rPr lang="en-US" sz="2600" dirty="0" smtClean="0"/>
              <a:t>)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600" dirty="0" smtClean="0"/>
              <a:t>The three-</a:t>
            </a:r>
            <a:r>
              <a:rPr lang="en-US" sz="2600" dirty="0"/>
              <a:t>day ski pass (TGT) can be used at four different </a:t>
            </a:r>
            <a:r>
              <a:rPr lang="en-US" sz="2600" dirty="0" smtClean="0"/>
              <a:t>resorts</a:t>
            </a:r>
          </a:p>
          <a:p>
            <a:pPr>
              <a:lnSpc>
                <a:spcPct val="110000"/>
              </a:lnSpc>
            </a:pPr>
            <a:r>
              <a:rPr lang="en-US" sz="2600" dirty="0" smtClean="0"/>
              <a:t>You </a:t>
            </a:r>
            <a:r>
              <a:rPr lang="en-US" sz="2600" dirty="0"/>
              <a:t>show the pass at whichever resort you decide to go (until it expires), and you receive a lift ticket (ST) for that </a:t>
            </a:r>
            <a:r>
              <a:rPr lang="en-US" sz="2600" dirty="0" smtClean="0"/>
              <a:t>resort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600" dirty="0"/>
              <a:t>Once you have the lift ticket (ST), you can ski all you want at that resort (until it expires</a:t>
            </a:r>
            <a:r>
              <a:rPr lang="en-US" sz="2600" dirty="0" smtClean="0"/>
              <a:t>)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600" dirty="0"/>
              <a:t>If you go to another resort later, you once again show the three-day ski pass (TGT), and you get another lift ticket (ST) for the new </a:t>
            </a:r>
            <a:r>
              <a:rPr lang="en-US" sz="2600" dirty="0" smtClean="0"/>
              <a:t>resort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7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</a:t>
            </a:r>
            <a:r>
              <a:rPr lang="en-US" dirty="0" smtClean="0"/>
              <a:t>Privacy (PGP)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PGP = Pretty Good Privacy </a:t>
            </a:r>
          </a:p>
          <a:p>
            <a:pPr>
              <a:lnSpc>
                <a:spcPct val="120000"/>
              </a:lnSpc>
            </a:pPr>
            <a:r>
              <a:rPr lang="en-US" dirty="0"/>
              <a:t>Several flavors: PGP, </a:t>
            </a:r>
            <a:r>
              <a:rPr lang="en-US" dirty="0" err="1"/>
              <a:t>PGPi</a:t>
            </a:r>
            <a:r>
              <a:rPr lang="en-US" dirty="0"/>
              <a:t>, </a:t>
            </a:r>
            <a:r>
              <a:rPr lang="en-US" dirty="0" smtClean="0"/>
              <a:t>GPG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PGP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Published by Philip Zimmermann in </a:t>
            </a:r>
            <a:r>
              <a:rPr lang="en-US" dirty="0" smtClean="0"/>
              <a:t>1991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Portable software initially containing classical algorithms MD5, IDEA, </a:t>
            </a:r>
            <a:r>
              <a:rPr lang="en-US" dirty="0" smtClean="0"/>
              <a:t>RSA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First software allowing anybody to completely protect their documents and </a:t>
            </a:r>
            <a:r>
              <a:rPr lang="en-US" dirty="0" smtClean="0"/>
              <a:t>messages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3 years of enquiry and harassment by the American government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Patented algorithms (RSA patented in the US until 2000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Suspicion of violating export </a:t>
            </a:r>
            <a:r>
              <a:rPr lang="en-US" dirty="0" smtClean="0"/>
              <a:t>regulations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1996-97:</a:t>
            </a:r>
          </a:p>
          <a:p>
            <a:pPr>
              <a:lnSpc>
                <a:spcPct val="110000"/>
              </a:lnSpc>
            </a:pPr>
            <a:r>
              <a:rPr lang="en-US" dirty="0"/>
              <a:t>Selling of PGP Inc. to </a:t>
            </a:r>
            <a:r>
              <a:rPr lang="en-US" dirty="0" err="1"/>
              <a:t>McAffee</a:t>
            </a:r>
            <a:r>
              <a:rPr lang="en-US" dirty="0"/>
              <a:t> (Network Associates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Code no longer public</a:t>
            </a:r>
          </a:p>
          <a:p>
            <a:pPr>
              <a:lnSpc>
                <a:spcPct val="110000"/>
              </a:lnSpc>
            </a:pPr>
            <a:r>
              <a:rPr lang="en-US" dirty="0"/>
              <a:t>During the 39th IETF meeting at Munich,  Zimmermann and Callas requested the IETF to setup a working group on the standardization of PGP (</a:t>
            </a:r>
            <a:r>
              <a:rPr lang="en-US" dirty="0" err="1"/>
              <a:t>OpenPGP</a:t>
            </a:r>
            <a:r>
              <a:rPr lang="en-US" dirty="0"/>
              <a:t> [RFC1991, </a:t>
            </a:r>
            <a:r>
              <a:rPr lang="en-US" dirty="0" smtClean="0"/>
              <a:t>Aug </a:t>
            </a:r>
            <a:r>
              <a:rPr lang="en-US" dirty="0"/>
              <a:t>96], [RFC2440, </a:t>
            </a:r>
            <a:r>
              <a:rPr lang="en-US" dirty="0" smtClean="0"/>
              <a:t>Nov </a:t>
            </a:r>
            <a:r>
              <a:rPr lang="en-US" dirty="0"/>
              <a:t>98], [RFC4880, </a:t>
            </a:r>
            <a:r>
              <a:rPr lang="en-US" dirty="0" smtClean="0"/>
              <a:t>Nov </a:t>
            </a:r>
            <a:r>
              <a:rPr lang="en-US" dirty="0"/>
              <a:t>07]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Richard Stallman at the Individual-Network </a:t>
            </a:r>
            <a:r>
              <a:rPr lang="en-US" dirty="0" err="1"/>
              <a:t>Betriebstagung</a:t>
            </a:r>
            <a:r>
              <a:rPr lang="en-US" dirty="0"/>
              <a:t> at Aachen requested the European hackers to implement public key </a:t>
            </a:r>
            <a:r>
              <a:rPr lang="en-US" dirty="0" smtClean="0"/>
              <a:t>software </a:t>
            </a:r>
            <a:r>
              <a:rPr lang="en-US" dirty="0"/>
              <a:t>(US citizens were not allowed to do so outside us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2001:</a:t>
            </a:r>
          </a:p>
          <a:p>
            <a:pPr>
              <a:lnSpc>
                <a:spcPct val="110000"/>
              </a:lnSpc>
            </a:pPr>
            <a:r>
              <a:rPr lang="en-US" dirty="0"/>
              <a:t>Zimmermann leaves Network </a:t>
            </a:r>
            <a:r>
              <a:rPr lang="en-US" dirty="0" smtClean="0"/>
              <a:t>Associates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Network Associates abandons </a:t>
            </a:r>
            <a:r>
              <a:rPr lang="en-US" dirty="0" smtClean="0"/>
              <a:t>PGP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8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2002: </a:t>
            </a:r>
          </a:p>
          <a:p>
            <a:pPr>
              <a:lnSpc>
                <a:spcPct val="110000"/>
              </a:lnSpc>
            </a:pPr>
            <a:r>
              <a:rPr lang="en-US" dirty="0"/>
              <a:t>PGP Corporation is created, buys back PGP </a:t>
            </a:r>
            <a:r>
              <a:rPr lang="en-US" dirty="0" smtClean="0"/>
              <a:t>rights </a:t>
            </a:r>
            <a:r>
              <a:rPr lang="en-US" dirty="0" smtClean="0">
                <a:hlinkClick r:id="rId2"/>
              </a:rPr>
              <a:t>www.pgp.com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Code </a:t>
            </a:r>
            <a:r>
              <a:rPr lang="en-US" dirty="0"/>
              <a:t>is again </a:t>
            </a:r>
            <a:r>
              <a:rPr lang="en-US" dirty="0" smtClean="0"/>
              <a:t>public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Free </a:t>
            </a:r>
            <a:r>
              <a:rPr lang="en-US" dirty="0" smtClean="0"/>
              <a:t>trial version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Basic functionalities remain available after 30 </a:t>
            </a:r>
            <a:r>
              <a:rPr lang="en-US" dirty="0" smtClean="0"/>
              <a:t>days, but </a:t>
            </a:r>
            <a:r>
              <a:rPr lang="en-US" dirty="0"/>
              <a:t>not the additional </a:t>
            </a:r>
            <a:r>
              <a:rPr lang="en-US" dirty="0" smtClean="0"/>
              <a:t>functionalities, e.g., </a:t>
            </a:r>
            <a:r>
              <a:rPr lang="en-US" dirty="0"/>
              <a:t>disk </a:t>
            </a:r>
            <a:r>
              <a:rPr lang="en-US" dirty="0" smtClean="0"/>
              <a:t>encryption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Complete system compliant with </a:t>
            </a:r>
            <a:r>
              <a:rPr lang="en-US" dirty="0" err="1" smtClean="0"/>
              <a:t>OpenPGP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2010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r>
              <a:rPr lang="en-US" dirty="0"/>
              <a:t>Symantec acquired PGP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1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PGPi</a:t>
            </a:r>
            <a:endParaRPr lang="en-US" dirty="0"/>
          </a:p>
          <a:p>
            <a:r>
              <a:rPr lang="en-US" dirty="0"/>
              <a:t>Developed by </a:t>
            </a:r>
            <a:r>
              <a:rPr lang="en-US" dirty="0" err="1"/>
              <a:t>Ståle</a:t>
            </a:r>
            <a:r>
              <a:rPr lang="en-US" dirty="0"/>
              <a:t> S. </a:t>
            </a:r>
            <a:r>
              <a:rPr lang="en-US" dirty="0" err="1"/>
              <a:t>Ytteborg</a:t>
            </a:r>
            <a:r>
              <a:rPr lang="en-US" dirty="0"/>
              <a:t> (Norway) to counter the US export </a:t>
            </a:r>
            <a:r>
              <a:rPr lang="en-US" dirty="0" smtClean="0"/>
              <a:t>regulations</a:t>
            </a:r>
            <a:endParaRPr lang="en-US" dirty="0"/>
          </a:p>
          <a:p>
            <a:r>
              <a:rPr lang="en-US" dirty="0"/>
              <a:t>Maintained from 1997 to </a:t>
            </a:r>
            <a:r>
              <a:rPr lang="en-US" dirty="0" smtClean="0"/>
              <a:t>2000</a:t>
            </a:r>
            <a:endParaRPr lang="en-US" dirty="0"/>
          </a:p>
          <a:p>
            <a:r>
              <a:rPr lang="en-US" dirty="0"/>
              <a:t>Obtained from the </a:t>
            </a:r>
            <a:r>
              <a:rPr lang="en-US" dirty="0" smtClean="0"/>
              <a:t>printed</a:t>
            </a:r>
            <a:br>
              <a:rPr lang="en-US" dirty="0" smtClean="0"/>
            </a:br>
            <a:r>
              <a:rPr lang="en-US" dirty="0" smtClean="0"/>
              <a:t>source </a:t>
            </a:r>
            <a:r>
              <a:rPr lang="en-US" dirty="0"/>
              <a:t>code of </a:t>
            </a:r>
            <a:r>
              <a:rPr lang="en-US" dirty="0" smtClean="0"/>
              <a:t>PGP</a:t>
            </a:r>
            <a:endParaRPr lang="en-US" dirty="0"/>
          </a:p>
          <a:p>
            <a:r>
              <a:rPr lang="en-US" dirty="0"/>
              <a:t>MIT Press thus published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book </a:t>
            </a:r>
            <a:r>
              <a:rPr lang="en-US" dirty="0"/>
              <a:t>with the PGP source </a:t>
            </a:r>
            <a:r>
              <a:rPr lang="en-US" dirty="0" smtClean="0"/>
              <a:t>code</a:t>
            </a:r>
            <a:endParaRPr lang="en-US" dirty="0"/>
          </a:p>
          <a:p>
            <a:r>
              <a:rPr lang="en-US" dirty="0" err="1"/>
              <a:t>www.pgpi.org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4" descr="pgp-mit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3213" y="3069736"/>
            <a:ext cx="2216624" cy="335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95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/>
              <a:t>GPG </a:t>
            </a:r>
            <a:r>
              <a:rPr lang="en-US" dirty="0"/>
              <a:t>= </a:t>
            </a:r>
            <a:r>
              <a:rPr lang="en-US" dirty="0" err="1"/>
              <a:t>GnuPG</a:t>
            </a:r>
            <a:r>
              <a:rPr lang="en-US" dirty="0"/>
              <a:t> = GNU Privacy </a:t>
            </a:r>
            <a:r>
              <a:rPr lang="en-US" dirty="0" smtClean="0"/>
              <a:t>Guard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GnuPG</a:t>
            </a:r>
            <a:r>
              <a:rPr lang="en-US" dirty="0"/>
              <a:t> is the GNU GPL version of </a:t>
            </a:r>
            <a:r>
              <a:rPr lang="en-US" dirty="0" smtClean="0"/>
              <a:t>PGP </a:t>
            </a:r>
            <a:r>
              <a:rPr lang="en-US" dirty="0" smtClean="0">
                <a:hlinkClick r:id="rId2"/>
              </a:rPr>
              <a:t>www.gnupg.org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Initially</a:t>
            </a:r>
            <a:r>
              <a:rPr lang="en-US" dirty="0"/>
              <a:t>, used </a:t>
            </a:r>
            <a:r>
              <a:rPr lang="en-US" dirty="0" err="1" smtClean="0"/>
              <a:t>ElGamal</a:t>
            </a:r>
            <a:r>
              <a:rPr lang="en-US" dirty="0" smtClean="0"/>
              <a:t> </a:t>
            </a:r>
            <a:r>
              <a:rPr lang="en-US" dirty="0"/>
              <a:t>and Blowfish instead of RSA and </a:t>
            </a:r>
            <a:r>
              <a:rPr lang="en-US" dirty="0" smtClean="0"/>
              <a:t>IDEA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Follow the Open PGP </a:t>
            </a:r>
            <a:r>
              <a:rPr lang="en-US" dirty="0" smtClean="0"/>
              <a:t>Standard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Version 0.0.0 released </a:t>
            </a:r>
            <a:r>
              <a:rPr lang="en-US" dirty="0" smtClean="0"/>
              <a:t>in </a:t>
            </a:r>
            <a:r>
              <a:rPr lang="en-US" dirty="0"/>
              <a:t>December </a:t>
            </a:r>
            <a:r>
              <a:rPr lang="en-US" dirty="0" smtClean="0"/>
              <a:t>1997</a:t>
            </a:r>
            <a:br>
              <a:rPr lang="en-US" dirty="0" smtClean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GUI </a:t>
            </a:r>
            <a:r>
              <a:rPr lang="en-US" dirty="0"/>
              <a:t>Frontends: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http://</a:t>
            </a:r>
            <a:r>
              <a:rPr lang="en-US" dirty="0" err="1"/>
              <a:t>www.gnupg.org</a:t>
            </a:r>
            <a:r>
              <a:rPr lang="en-US" dirty="0"/>
              <a:t>/</a:t>
            </a:r>
            <a:r>
              <a:rPr lang="en-US" dirty="0" err="1"/>
              <a:t>related_software</a:t>
            </a:r>
            <a:r>
              <a:rPr lang="en-US" dirty="0"/>
              <a:t>/</a:t>
            </a:r>
            <a:r>
              <a:rPr lang="en-US" dirty="0" err="1" smtClean="0"/>
              <a:t>frontends.en.html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89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Kerberos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Pretty Good Privacy (PGP)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13</a:t>
            </a:r>
            <a:endParaRPr lang="en-US" dirty="0"/>
          </a:p>
        </p:txBody>
      </p:sp>
      <p:grpSp>
        <p:nvGrpSpPr>
          <p:cNvPr id="9" name="Group 6"/>
          <p:cNvGrpSpPr/>
          <p:nvPr/>
        </p:nvGrpSpPr>
        <p:grpSpPr>
          <a:xfrm>
            <a:off x="5629275" y="1981200"/>
            <a:ext cx="695325" cy="419100"/>
            <a:chOff x="6143624" y="2514600"/>
            <a:chExt cx="695325" cy="419100"/>
          </a:xfrm>
        </p:grpSpPr>
        <p:sp>
          <p:nvSpPr>
            <p:cNvPr id="10" name="Right Arrow 9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chemeClr val="accent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5838" y="2611083"/>
              <a:ext cx="4915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ahoma"/>
                  <a:cs typeface="Tahoma"/>
                </a:rPr>
                <a:t>NEXT</a:t>
              </a:r>
              <a:endParaRPr lang="en-US" sz="1000" dirty="0">
                <a:latin typeface="Tahoma"/>
                <a:cs typeface="Tahoma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9356-BDAD-D446-A147-EB1C34A4A2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Signature</a:t>
            </a:r>
          </a:p>
          <a:p>
            <a:endParaRPr lang="en-US" dirty="0"/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Hybrid crypto: combine symmetric and public-key crypto</a:t>
            </a:r>
          </a:p>
          <a:p>
            <a:pPr lvl="1"/>
            <a:r>
              <a:rPr lang="en-US" dirty="0" smtClean="0"/>
              <a:t>Session key is symmetric; encrypt session key with public-key of recipient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Key management</a:t>
            </a:r>
          </a:p>
          <a:p>
            <a:pPr lvl="1"/>
            <a:r>
              <a:rPr lang="en-US" dirty="0"/>
              <a:t>What is called a PGP key is actually a PGP certificate</a:t>
            </a:r>
          </a:p>
          <a:p>
            <a:pPr lvl="1"/>
            <a:r>
              <a:rPr lang="en-US" dirty="0"/>
              <a:t>Web of </a:t>
            </a:r>
            <a:r>
              <a:rPr lang="en-US" dirty="0" smtClean="0"/>
              <a:t>trust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2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1706" y="1362450"/>
            <a:ext cx="8307082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This is an example of signed message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-----BEGIN PGP SIGNATURE-----</a:t>
            </a:r>
          </a:p>
          <a:p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iQIcBAEBCgAGBQJTcWJaAAoJEChyd2euJIo/</a:t>
            </a:r>
            <a:r>
              <a:rPr lang="en-US" dirty="0" err="1">
                <a:latin typeface="Consolas"/>
                <a:cs typeface="Consolas"/>
              </a:rPr>
              <a:t>aYYP</a:t>
            </a:r>
            <a:r>
              <a:rPr lang="en-US" dirty="0">
                <a:latin typeface="Consolas"/>
                <a:cs typeface="Consolas"/>
              </a:rPr>
              <a:t>/0Vl/+u5zNkFw9lgvCd4UYdu</a:t>
            </a:r>
          </a:p>
          <a:p>
            <a:r>
              <a:rPr lang="en-US" dirty="0">
                <a:latin typeface="Consolas"/>
                <a:cs typeface="Consolas"/>
              </a:rPr>
              <a:t>88aTImx+KmP8loFnu0Q6EC8UCuYCd8q/CHNPVq9k+pBE3Szolt6L3EIO6hDwRjJn</a:t>
            </a:r>
          </a:p>
          <a:p>
            <a:r>
              <a:rPr lang="en-US" dirty="0">
                <a:latin typeface="Consolas"/>
                <a:cs typeface="Consolas"/>
              </a:rPr>
              <a:t>lnODZVoAWBgy5S5+BEgTA6OI3ixsmySacjkfYKbSprgLCKRklgesVl9Lo+5/ZTXJ</a:t>
            </a:r>
          </a:p>
          <a:p>
            <a:r>
              <a:rPr lang="en-US" dirty="0">
                <a:latin typeface="Consolas"/>
                <a:cs typeface="Consolas"/>
              </a:rPr>
              <a:t>gQRhqePkYEmsfMKnTmLi9jiS/TqfXBcKOiuZ2Y/ihhNULIP4mnIDKw7k2AI8d27/</a:t>
            </a:r>
          </a:p>
          <a:p>
            <a:r>
              <a:rPr lang="en-US" dirty="0">
                <a:latin typeface="Consolas"/>
                <a:cs typeface="Consolas"/>
              </a:rPr>
              <a:t>rAV2uMEi2XKDwxn9ziJ31yAM6IUhKvEKFwAjHf63rETZM3QrlgHaG/U128S5pqzS</a:t>
            </a:r>
          </a:p>
          <a:p>
            <a:r>
              <a:rPr lang="en-US" dirty="0">
                <a:latin typeface="Consolas"/>
                <a:cs typeface="Consolas"/>
              </a:rPr>
              <a:t>JCkXFMhXnyCVRXmVDaoq9drzWXJ7EU8YHYDZnw6cuuYXPkGQC83T8XM+ZDIXFeQz</a:t>
            </a:r>
          </a:p>
          <a:p>
            <a:r>
              <a:rPr lang="en-US" dirty="0">
                <a:latin typeface="Consolas"/>
                <a:cs typeface="Consolas"/>
              </a:rPr>
              <a:t>o0uFXcKUPyO+Ns6D2HrPKv+yxi8PbmBTOZs8nKIj843BzWFr3etnR19N1f/+</a:t>
            </a:r>
            <a:r>
              <a:rPr lang="en-US" dirty="0" err="1">
                <a:latin typeface="Consolas"/>
                <a:cs typeface="Consolas"/>
              </a:rPr>
              <a:t>zV+X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err="1">
                <a:latin typeface="Consolas"/>
                <a:cs typeface="Consolas"/>
              </a:rPr>
              <a:t>VMaNRW</a:t>
            </a:r>
            <a:r>
              <a:rPr lang="en-US" dirty="0">
                <a:latin typeface="Consolas"/>
                <a:cs typeface="Consolas"/>
              </a:rPr>
              <a:t>/i67Of8uD4dJlkA8PYDgBmglBn8oRiU0L5bqOWoXJFJKXQiYz62lZvtPwS</a:t>
            </a:r>
          </a:p>
          <a:p>
            <a:r>
              <a:rPr lang="en-US" dirty="0">
                <a:latin typeface="Consolas"/>
                <a:cs typeface="Consolas"/>
              </a:rPr>
              <a:t>PBDAfM2NfGkdBV4ypOoqydTzwhd8ZO26PICKAKFhW+AfEeQu7a7tOD0+m/3L74Mf</a:t>
            </a:r>
          </a:p>
          <a:p>
            <a:r>
              <a:rPr lang="en-US" dirty="0" err="1">
                <a:latin typeface="Consolas"/>
                <a:cs typeface="Consolas"/>
              </a:rPr>
              <a:t>ljbTTalyctgTY</a:t>
            </a:r>
            <a:r>
              <a:rPr lang="en-US" dirty="0">
                <a:latin typeface="Consolas"/>
                <a:cs typeface="Consolas"/>
              </a:rPr>
              <a:t>/</a:t>
            </a:r>
            <a:r>
              <a:rPr lang="en-US" dirty="0" err="1">
                <a:latin typeface="Consolas"/>
                <a:cs typeface="Consolas"/>
              </a:rPr>
              <a:t>slDiP</a:t>
            </a:r>
            <a:r>
              <a:rPr lang="en-US" dirty="0">
                <a:latin typeface="Consolas"/>
                <a:cs typeface="Consolas"/>
              </a:rPr>
              <a:t>/bHS8NCgIIhvjsJYdfrMCuc+t29bh5FwMnyemU07Ynqa2</a:t>
            </a:r>
          </a:p>
          <a:p>
            <a:r>
              <a:rPr lang="en-US" dirty="0">
                <a:latin typeface="Consolas"/>
                <a:cs typeface="Consolas"/>
              </a:rPr>
              <a:t>vo4L/Jq1qJ3Cy2h+kyW4MZlh6ADauacbHH1pVLKvHOnH5mT4FsP0rsI/F73oZSN2</a:t>
            </a:r>
          </a:p>
          <a:p>
            <a:r>
              <a:rPr lang="en-US" dirty="0">
                <a:latin typeface="Consolas"/>
                <a:cs typeface="Consolas"/>
              </a:rPr>
              <a:t>RQZwQdrjHsIihP02ERCX</a:t>
            </a:r>
          </a:p>
          <a:p>
            <a:r>
              <a:rPr lang="en-US" dirty="0">
                <a:latin typeface="Consolas"/>
                <a:cs typeface="Consolas"/>
              </a:rPr>
              <a:t>=</a:t>
            </a:r>
            <a:r>
              <a:rPr lang="en-US" dirty="0" err="1">
                <a:latin typeface="Consolas"/>
                <a:cs typeface="Consolas"/>
              </a:rPr>
              <a:t>FyhH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-----END PGP SIGNATURE-----</a:t>
            </a:r>
          </a:p>
        </p:txBody>
      </p:sp>
    </p:spTree>
    <p:extLst>
      <p:ext uri="{BB962C8B-B14F-4D97-AF65-F5344CB8AC3E}">
        <p14:creationId xmlns:p14="http://schemas.microsoft.com/office/powerpoint/2010/main" val="177433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Symmetric </a:t>
            </a:r>
            <a:r>
              <a:rPr lang="en-US" sz="4000" dirty="0" smtClean="0"/>
              <a:t>Encryption </a:t>
            </a:r>
            <a:r>
              <a:rPr lang="en-US" sz="3200" dirty="0" smtClean="0"/>
              <a:t>[</a:t>
            </a:r>
            <a:r>
              <a:rPr lang="en-US" sz="3200" dirty="0"/>
              <a:t>RFC4880]</a:t>
            </a:r>
            <a:endParaRPr lang="en-US" sz="4000" dirty="0"/>
          </a:p>
        </p:txBody>
      </p:sp>
      <p:sp>
        <p:nvSpPr>
          <p:cNvPr id="1625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TDES </a:t>
            </a:r>
            <a:r>
              <a:rPr lang="en-US" sz="2000" dirty="0">
                <a:solidFill>
                  <a:srgbClr val="0000FF"/>
                </a:solidFill>
              </a:rPr>
              <a:t>[Mandatory]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Slow. Considered to be </a:t>
            </a:r>
            <a:r>
              <a:rPr lang="en-US" sz="1800" dirty="0" smtClean="0"/>
              <a:t>secure</a:t>
            </a: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IDEA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Patented until </a:t>
            </a:r>
            <a:r>
              <a:rPr lang="en-US" sz="1800" dirty="0"/>
              <a:t>2010. Seem to be secure, resisted to all cryptanalysis for 17 years…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CAST5 </a:t>
            </a:r>
            <a:r>
              <a:rPr lang="en-US" sz="2000" dirty="0"/>
              <a:t>(128 bit-key) </a:t>
            </a:r>
            <a:r>
              <a:rPr lang="en-US" sz="2000" dirty="0">
                <a:solidFill>
                  <a:srgbClr val="0000FF"/>
                </a:solidFill>
              </a:rPr>
              <a:t>[should </a:t>
            </a:r>
            <a:r>
              <a:rPr lang="en-US" sz="2000" dirty="0" err="1">
                <a:solidFill>
                  <a:srgbClr val="0000FF"/>
                </a:solidFill>
              </a:rPr>
              <a:t>impl</a:t>
            </a:r>
            <a:r>
              <a:rPr lang="en-US" sz="2000" dirty="0">
                <a:solidFill>
                  <a:srgbClr val="0000FF"/>
                </a:solidFill>
              </a:rPr>
              <a:t>. CAST5]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Less studied than the other </a:t>
            </a:r>
            <a:r>
              <a:rPr lang="en-US" sz="1800" dirty="0" smtClean="0"/>
              <a:t>algorithms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Blowfish </a:t>
            </a:r>
            <a:r>
              <a:rPr lang="en-US" sz="2000" dirty="0"/>
              <a:t>(128 bit-key)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Less studied than the other </a:t>
            </a:r>
            <a:r>
              <a:rPr lang="en-US" sz="1800" dirty="0" smtClean="0"/>
              <a:t>algorithms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accent2"/>
                </a:solidFill>
              </a:rPr>
              <a:t>Twofish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(256 bit-key) (AES contest top-5 finalists)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Rather </a:t>
            </a:r>
            <a:r>
              <a:rPr lang="en-US" sz="1800" dirty="0" smtClean="0"/>
              <a:t>new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AES </a:t>
            </a:r>
            <a:r>
              <a:rPr lang="en-US" sz="2000" dirty="0"/>
              <a:t>(128/192/256 bit-key) </a:t>
            </a:r>
            <a:r>
              <a:rPr lang="en-US" sz="2000" dirty="0">
                <a:solidFill>
                  <a:srgbClr val="0000FF"/>
                </a:solidFill>
              </a:rPr>
              <a:t>[should </a:t>
            </a:r>
            <a:r>
              <a:rPr lang="en-US" sz="2000" dirty="0" err="1">
                <a:solidFill>
                  <a:srgbClr val="0000FF"/>
                </a:solidFill>
              </a:rPr>
              <a:t>impl</a:t>
            </a:r>
            <a:r>
              <a:rPr lang="en-US" sz="2000" dirty="0">
                <a:solidFill>
                  <a:srgbClr val="0000FF"/>
                </a:solidFill>
              </a:rPr>
              <a:t>. AES128]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standard since </a:t>
            </a:r>
            <a:r>
              <a:rPr lang="en-US" sz="1800" dirty="0" smtClean="0"/>
              <a:t>2000</a:t>
            </a:r>
            <a:endParaRPr lang="en-US" sz="180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25092" name="Text Box 4"/>
          <p:cNvSpPr txBox="1">
            <a:spLocks noChangeArrowheads="1"/>
          </p:cNvSpPr>
          <p:nvPr/>
        </p:nvSpPr>
        <p:spPr bwMode="auto">
          <a:xfrm rot="1236007">
            <a:off x="6858000" y="1676400"/>
            <a:ext cx="2057400" cy="66675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All of them seem to be secure.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Public-Key Encryption </a:t>
            </a:r>
            <a:r>
              <a:rPr lang="en-US" sz="3200" dirty="0"/>
              <a:t>[RFC4880]</a:t>
            </a:r>
            <a:endParaRPr lang="en-US" sz="4000" dirty="0"/>
          </a:p>
        </p:txBody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RSA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err="1" smtClean="0">
                <a:solidFill>
                  <a:schemeClr val="accent2"/>
                </a:solidFill>
              </a:rPr>
              <a:t>ElGamal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[Mandatory</a:t>
            </a:r>
            <a:r>
              <a:rPr lang="en-US" sz="2000" dirty="0" smtClean="0">
                <a:solidFill>
                  <a:srgbClr val="0000FF"/>
                </a:solidFill>
              </a:rPr>
              <a:t>]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1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3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(Public-Key) Signature </a:t>
            </a:r>
            <a:r>
              <a:rPr lang="en-US" sz="3200" dirty="0"/>
              <a:t>[RFC4880]</a:t>
            </a:r>
          </a:p>
        </p:txBody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RSA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DSA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00FF"/>
                </a:solidFill>
              </a:rPr>
              <a:t>[Mandatory</a:t>
            </a:r>
            <a:r>
              <a:rPr lang="en-US" sz="2000" dirty="0" smtClean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r>
              <a:rPr lang="en-US" sz="2000" dirty="0" err="1" smtClean="0">
                <a:solidFill>
                  <a:schemeClr val="tx2"/>
                </a:solidFill>
              </a:rPr>
              <a:t>ElGamal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no longer recommended for </a:t>
            </a:r>
            <a:r>
              <a:rPr lang="en-US" sz="2000" dirty="0" smtClean="0">
                <a:solidFill>
                  <a:schemeClr val="tx2"/>
                </a:solidFill>
              </a:rPr>
              <a:t>signature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1800" dirty="0"/>
              <a:t>Attack by </a:t>
            </a:r>
            <a:r>
              <a:rPr lang="en-US" sz="1800" dirty="0" err="1">
                <a:solidFill>
                  <a:schemeClr val="accent2"/>
                </a:solidFill>
              </a:rPr>
              <a:t>Phong</a:t>
            </a:r>
            <a:r>
              <a:rPr lang="en-US" sz="1800" dirty="0">
                <a:solidFill>
                  <a:schemeClr val="accent2"/>
                </a:solidFill>
              </a:rPr>
              <a:t> Nguyen</a:t>
            </a:r>
            <a:r>
              <a:rPr lang="en-US" sz="1800" dirty="0"/>
              <a:t> (2003) when </a:t>
            </a:r>
            <a:r>
              <a:rPr lang="en-US" sz="1800" dirty="0" err="1" smtClean="0"/>
              <a:t>ElGamal</a:t>
            </a:r>
            <a:r>
              <a:rPr lang="en-US" sz="1800" dirty="0" smtClean="0"/>
              <a:t> </a:t>
            </a:r>
            <a:r>
              <a:rPr lang="en-US" sz="1800" dirty="0"/>
              <a:t>keys used for both encryption and signature.</a:t>
            </a:r>
          </a:p>
          <a:p>
            <a:pPr lvl="1"/>
            <a:r>
              <a:rPr lang="en-US" sz="1800" i="1" dirty="0" smtClean="0"/>
              <a:t>“[…] We </a:t>
            </a:r>
            <a:r>
              <a:rPr lang="en-US" sz="1800" i="1" dirty="0"/>
              <a:t>show that as soon as one (GPG-generated) </a:t>
            </a:r>
            <a:r>
              <a:rPr lang="en-US" sz="1800" i="1" dirty="0" err="1"/>
              <a:t>ElGamal</a:t>
            </a:r>
            <a:r>
              <a:rPr lang="en-US" sz="1800" i="1" dirty="0"/>
              <a:t> signature of an arbitrary message is released, one can recover the </a:t>
            </a:r>
            <a:r>
              <a:rPr lang="en-US" sz="1800" i="1" dirty="0" smtClean="0"/>
              <a:t>signer’s </a:t>
            </a:r>
            <a:r>
              <a:rPr lang="en-US" sz="1800" i="1" dirty="0"/>
              <a:t>private key in less than a second on a PC. As a consequence, </a:t>
            </a:r>
            <a:r>
              <a:rPr lang="en-US" sz="1800" i="1" dirty="0" err="1"/>
              <a:t>ElGamal</a:t>
            </a:r>
            <a:r>
              <a:rPr lang="en-US" sz="1800" i="1" dirty="0"/>
              <a:t> signatures and the so-called </a:t>
            </a:r>
            <a:r>
              <a:rPr lang="en-US" sz="1800" i="1" dirty="0" err="1"/>
              <a:t>ElGamal</a:t>
            </a:r>
            <a:r>
              <a:rPr lang="en-US" sz="1800" i="1" dirty="0"/>
              <a:t> </a:t>
            </a:r>
            <a:r>
              <a:rPr lang="en-US" sz="1800" i="1" dirty="0" err="1"/>
              <a:t>sign+encrypt</a:t>
            </a:r>
            <a:r>
              <a:rPr lang="en-US" sz="1800" i="1" dirty="0"/>
              <a:t> keys have recently been removed from </a:t>
            </a:r>
            <a:r>
              <a:rPr lang="en-US" sz="1800" i="1" dirty="0" smtClean="0"/>
              <a:t>GPG”</a:t>
            </a:r>
            <a:r>
              <a:rPr lang="en-US" sz="1800" dirty="0" smtClean="0"/>
              <a:t>  </a:t>
            </a:r>
            <a:r>
              <a:rPr lang="en-US" sz="1800" dirty="0"/>
              <a:t>(Nguyen, 2003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/>
              <a:t>The flaw was exploitable </a:t>
            </a:r>
            <a:r>
              <a:rPr lang="en-US" sz="1800" dirty="0">
                <a:solidFill>
                  <a:schemeClr val="accent2"/>
                </a:solidFill>
              </a:rPr>
              <a:t>during 4 years</a:t>
            </a:r>
            <a:r>
              <a:rPr lang="en-US" sz="1800" dirty="0"/>
              <a:t>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162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 [RFC4880]</a:t>
            </a:r>
          </a:p>
        </p:txBody>
      </p:sp>
      <p:sp>
        <p:nvSpPr>
          <p:cNvPr id="162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MD5</a:t>
            </a:r>
          </a:p>
          <a:p>
            <a:pPr lvl="1"/>
            <a:r>
              <a:rPr lang="en-US" sz="1800" dirty="0" smtClean="0"/>
              <a:t>Deprecated</a:t>
            </a:r>
            <a:endParaRPr lang="en-US" sz="1800" dirty="0"/>
          </a:p>
          <a:p>
            <a:r>
              <a:rPr lang="en-US" sz="2000" dirty="0">
                <a:solidFill>
                  <a:schemeClr val="accent2"/>
                </a:solidFill>
              </a:rPr>
              <a:t>SHA-1 </a:t>
            </a:r>
            <a:r>
              <a:rPr lang="en-US" sz="2000" dirty="0">
                <a:solidFill>
                  <a:srgbClr val="0000FF"/>
                </a:solidFill>
              </a:rPr>
              <a:t>[Mandatory]</a:t>
            </a:r>
          </a:p>
          <a:p>
            <a:pPr lvl="1"/>
            <a:r>
              <a:rPr lang="en-US" sz="1800" dirty="0" smtClean="0"/>
              <a:t>Should </a:t>
            </a:r>
            <a:r>
              <a:rPr lang="en-US" sz="1800" dirty="0"/>
              <a:t>be </a:t>
            </a:r>
            <a:r>
              <a:rPr lang="en-US" sz="1800" dirty="0" smtClean="0"/>
              <a:t>avoided</a:t>
            </a:r>
            <a:endParaRPr lang="en-US" sz="1800" dirty="0"/>
          </a:p>
          <a:p>
            <a:r>
              <a:rPr lang="en-US" sz="2000" dirty="0">
                <a:solidFill>
                  <a:schemeClr val="accent2"/>
                </a:solidFill>
              </a:rPr>
              <a:t>SHA-224/256/384/512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Seem </a:t>
            </a:r>
            <a:r>
              <a:rPr lang="en-US" sz="1800" dirty="0" smtClean="0"/>
              <a:t>Ok</a:t>
            </a:r>
            <a:endParaRPr lang="en-US" sz="1800" dirty="0"/>
          </a:p>
          <a:p>
            <a:r>
              <a:rPr lang="en-US" sz="2000" dirty="0">
                <a:solidFill>
                  <a:schemeClr val="accent2"/>
                </a:solidFill>
              </a:rPr>
              <a:t>RIPEMD-160</a:t>
            </a:r>
          </a:p>
          <a:p>
            <a:pPr lvl="1"/>
            <a:r>
              <a:rPr lang="en-US" sz="1800" dirty="0"/>
              <a:t>Seem </a:t>
            </a:r>
            <a:r>
              <a:rPr lang="en-US" sz="1800" dirty="0" smtClean="0"/>
              <a:t>Ok</a:t>
            </a:r>
            <a:endParaRPr lang="en-US" sz="1800" dirty="0"/>
          </a:p>
          <a:p>
            <a:r>
              <a:rPr lang="en-US" sz="2000" dirty="0">
                <a:solidFill>
                  <a:schemeClr val="accent2"/>
                </a:solidFill>
              </a:rPr>
              <a:t>Tiger</a:t>
            </a:r>
          </a:p>
          <a:p>
            <a:pPr lvl="1"/>
            <a:r>
              <a:rPr lang="en-US" sz="1800" dirty="0"/>
              <a:t>Seem </a:t>
            </a:r>
            <a:r>
              <a:rPr lang="en-US" sz="1800" dirty="0" smtClean="0"/>
              <a:t>Ok</a:t>
            </a: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of the Private Key</a:t>
            </a:r>
          </a:p>
        </p:txBody>
      </p:sp>
      <p:sp>
        <p:nvSpPr>
          <p:cNvPr id="157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private key cannot be memorized by the </a:t>
            </a:r>
            <a:r>
              <a:rPr lang="en-US" sz="2000" dirty="0" smtClean="0">
                <a:solidFill>
                  <a:schemeClr val="tx1"/>
                </a:solidFill>
              </a:rPr>
              <a:t>user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</a:rPr>
              <a:t>How can we protect the private key?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Stored </a:t>
            </a:r>
            <a:r>
              <a:rPr lang="en-US" sz="2000" dirty="0">
                <a:solidFill>
                  <a:schemeClr val="tx1"/>
                </a:solidFill>
              </a:rPr>
              <a:t>on the hard </a:t>
            </a:r>
            <a:r>
              <a:rPr lang="en-US" sz="2000" dirty="0" smtClean="0">
                <a:solidFill>
                  <a:schemeClr val="tx1"/>
                </a:solidFill>
              </a:rPr>
              <a:t>drive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Encrypted with a password (no means to access it without the </a:t>
            </a:r>
            <a:r>
              <a:rPr lang="en-US" sz="1800" dirty="0" smtClean="0">
                <a:solidFill>
                  <a:schemeClr val="tx1"/>
                </a:solidFill>
              </a:rPr>
              <a:t>user’s </a:t>
            </a:r>
            <a:r>
              <a:rPr lang="en-US" sz="1800" dirty="0">
                <a:solidFill>
                  <a:schemeClr val="tx1"/>
                </a:solidFill>
              </a:rPr>
              <a:t>collaboration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Once decrypted, it is in the </a:t>
            </a:r>
            <a:r>
              <a:rPr lang="en-US" sz="1800" dirty="0" smtClean="0">
                <a:solidFill>
                  <a:schemeClr val="tx1"/>
                </a:solidFill>
              </a:rPr>
              <a:t>computer’s </a:t>
            </a:r>
            <a:r>
              <a:rPr lang="en-US" sz="1800" dirty="0">
                <a:solidFill>
                  <a:schemeClr val="tx1"/>
                </a:solidFill>
              </a:rPr>
              <a:t>memory (dangerous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Stored </a:t>
            </a:r>
            <a:r>
              <a:rPr lang="en-US" sz="2000" dirty="0">
                <a:solidFill>
                  <a:schemeClr val="tx1"/>
                </a:solidFill>
              </a:rPr>
              <a:t>on a smart </a:t>
            </a:r>
            <a:r>
              <a:rPr lang="en-US" sz="2000" dirty="0" smtClean="0">
                <a:solidFill>
                  <a:schemeClr val="tx1"/>
                </a:solidFill>
              </a:rPr>
              <a:t>card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Access to the card is protected by a </a:t>
            </a:r>
            <a:r>
              <a:rPr lang="en-US" sz="1800" dirty="0" smtClean="0">
                <a:solidFill>
                  <a:schemeClr val="tx1"/>
                </a:solidFill>
              </a:rPr>
              <a:t>password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The key never leaves the card, </a:t>
            </a:r>
            <a:r>
              <a:rPr lang="en-US" sz="1800" dirty="0" smtClean="0">
                <a:solidFill>
                  <a:schemeClr val="tx1"/>
                </a:solidFill>
              </a:rPr>
              <a:t>it’s </a:t>
            </a:r>
            <a:r>
              <a:rPr lang="en-US" sz="1800" dirty="0">
                <a:solidFill>
                  <a:schemeClr val="tx1"/>
                </a:solidFill>
              </a:rPr>
              <a:t>the data that transits through the card to get encrypted, decrypted or </a:t>
            </a:r>
            <a:r>
              <a:rPr lang="en-US" sz="1800" dirty="0" smtClean="0">
                <a:solidFill>
                  <a:schemeClr val="tx1"/>
                </a:solidFill>
              </a:rPr>
              <a:t>signed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The passphrase must be as strong as the key (i.e., same entropy at least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Size [</a:t>
            </a:r>
            <a:r>
              <a:rPr lang="en-US" dirty="0" err="1"/>
              <a:t>Lenstra,Verheul</a:t>
            </a:r>
            <a:r>
              <a:rPr lang="en-US" dirty="0"/>
              <a:t>, 01]</a:t>
            </a:r>
          </a:p>
        </p:txBody>
      </p:sp>
      <p:graphicFrame>
        <p:nvGraphicFramePr>
          <p:cNvPr id="1631270" name="Group 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293150"/>
              </p:ext>
            </p:extLst>
          </p:nvPr>
        </p:nvGraphicFramePr>
        <p:xfrm>
          <a:off x="201613" y="2015518"/>
          <a:ext cx="8726488" cy="1981200"/>
        </p:xfrm>
        <a:graphic>
          <a:graphicData uri="http://schemas.openxmlformats.org/drawingml/2006/table">
            <a:tbl>
              <a:tblPr/>
              <a:tblGrid>
                <a:gridCol w="4363244"/>
                <a:gridCol w="4363244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sym. key (bits)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public key (bits)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71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1024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80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1536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87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2048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99</a:t>
                      </a:r>
                    </a:p>
                  </a:txBody>
                  <a:tcPr marL="163622" marR="163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charset="0"/>
                          <a:cs typeface="Tahoma"/>
                        </a:rPr>
                        <a:t>3072</a:t>
                      </a:r>
                    </a:p>
                  </a:txBody>
                  <a:tcPr marL="163622" marR="163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29208" y="4664612"/>
            <a:ext cx="5442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Help choosing an appropriate key size:</a:t>
            </a:r>
          </a:p>
          <a:p>
            <a:r>
              <a:rPr lang="en-US" sz="2400" dirty="0" smtClean="0">
                <a:latin typeface="Tahoma"/>
                <a:cs typeface="Tahoma"/>
                <a:hlinkClick r:id="rId3"/>
              </a:rPr>
              <a:t>http</a:t>
            </a:r>
            <a:r>
              <a:rPr lang="en-US" sz="2400" dirty="0">
                <a:latin typeface="Tahoma"/>
                <a:cs typeface="Tahoma"/>
                <a:hlinkClick r:id="rId3"/>
              </a:rPr>
              <a:t>://www.keylength.com/en/1</a:t>
            </a:r>
            <a:r>
              <a:rPr lang="en-US" sz="2400" dirty="0" smtClean="0">
                <a:latin typeface="Tahoma"/>
                <a:cs typeface="Tahoma"/>
                <a:hlinkClick r:id="rId3"/>
              </a:rPr>
              <a:t>/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Public-key Validity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1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Recipient’s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to be sure that the key we use to encrypt a message is the correct one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/>
              <a:t>Who </a:t>
            </a:r>
            <a:r>
              <a:rPr lang="en-US" dirty="0" smtClean="0"/>
              <a:t>put </a:t>
            </a:r>
            <a:r>
              <a:rPr lang="en-US" dirty="0"/>
              <a:t>the key into the directory?</a:t>
            </a:r>
          </a:p>
          <a:p>
            <a:pPr lvl="1"/>
            <a:r>
              <a:rPr lang="en-US" dirty="0"/>
              <a:t>Fake identity associated to the key?</a:t>
            </a:r>
          </a:p>
          <a:p>
            <a:pPr lvl="1"/>
            <a:r>
              <a:rPr lang="en-US" dirty="0"/>
              <a:t>Is the directory a legitimate one?</a:t>
            </a:r>
          </a:p>
          <a:p>
            <a:endParaRPr lang="en-US" dirty="0"/>
          </a:p>
          <a:p>
            <a:r>
              <a:rPr lang="en-US" dirty="0"/>
              <a:t>Face to face, check the ID, check the hash of the key, sign the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 smtClean="0"/>
              <a:t>Certificates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3399984"/>
            <a:ext cx="8727141" cy="3023601"/>
          </a:xfrm>
        </p:spPr>
        <p:txBody>
          <a:bodyPr>
            <a:normAutofit/>
          </a:bodyPr>
          <a:lstStyle/>
          <a:p>
            <a:r>
              <a:rPr lang="en-US" dirty="0"/>
              <a:t>How do users prove their identities when requesting services from servers on the network?</a:t>
            </a:r>
          </a:p>
          <a:p>
            <a:r>
              <a:rPr lang="en-US" dirty="0"/>
              <a:t>Solution: every server knows every user’s </a:t>
            </a:r>
            <a:r>
              <a:rPr lang="en-US" dirty="0" smtClean="0"/>
              <a:t>password</a:t>
            </a:r>
            <a:endParaRPr lang="en-US" dirty="0"/>
          </a:p>
          <a:p>
            <a:pPr lvl="1"/>
            <a:r>
              <a:rPr lang="en-US" b="1" dirty="0"/>
              <a:t>Insecure</a:t>
            </a:r>
            <a:r>
              <a:rPr lang="en-US" dirty="0"/>
              <a:t>: break into one server may compromise all </a:t>
            </a:r>
            <a:r>
              <a:rPr lang="en-US" dirty="0" smtClean="0"/>
              <a:t>users</a:t>
            </a:r>
            <a:endParaRPr lang="en-US" dirty="0"/>
          </a:p>
          <a:p>
            <a:pPr lvl="1"/>
            <a:r>
              <a:rPr lang="en-US" b="1" dirty="0" smtClean="0"/>
              <a:t>Inefficient</a:t>
            </a:r>
            <a:r>
              <a:rPr lang="en-US" dirty="0"/>
              <a:t>: passwords must be changed on every </a:t>
            </a:r>
            <a:r>
              <a:rPr lang="en-US" dirty="0" smtClean="0"/>
              <a:t>servers</a:t>
            </a:r>
            <a:endParaRPr lang="en-US" dirty="0"/>
          </a:p>
          <a:p>
            <a:pPr lvl="1"/>
            <a:r>
              <a:rPr lang="en-US" b="1" dirty="0" smtClean="0"/>
              <a:t>Inconvenient</a:t>
            </a:r>
            <a:r>
              <a:rPr lang="en-US" dirty="0"/>
              <a:t>: passwords must be typed for each </a:t>
            </a:r>
            <a:r>
              <a:rPr lang="en-US" dirty="0" smtClean="0"/>
              <a:t>request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32" descr="MCj043484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8456" y="1681077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5" descr="MCj029094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76912" y="1600200"/>
            <a:ext cx="10953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6" descr="MCj043484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6197" y="22479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39"/>
          <p:cNvSpPr>
            <a:spLocks noChangeShapeType="1"/>
          </p:cNvSpPr>
          <p:nvPr/>
        </p:nvSpPr>
        <p:spPr bwMode="auto">
          <a:xfrm>
            <a:off x="2918916" y="2405138"/>
            <a:ext cx="27960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5334000" y="2708487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0" dirty="0" smtClean="0">
                <a:latin typeface="Tahoma"/>
                <a:cs typeface="Tahoma"/>
              </a:rPr>
              <a:t>services</a:t>
            </a:r>
            <a:endParaRPr lang="en-US" sz="2400" i="0" dirty="0">
              <a:latin typeface="Tahoma"/>
              <a:cs typeface="Tahom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3319" y="1600200"/>
            <a:ext cx="2315597" cy="1905000"/>
            <a:chOff x="358437" y="3964208"/>
            <a:chExt cx="2315597" cy="1905000"/>
          </a:xfrm>
        </p:grpSpPr>
        <p:pic>
          <p:nvPicPr>
            <p:cNvPr id="18" name="Picture 2" descr="http://www.clker.com/cliparts/S/c/D/h/b/M/smiling-blond-boy-t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587" y="3964208"/>
              <a:ext cx="8382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ttp://www.clker.com/cliparts/P/j/E/E/E/8/another-smiling-brown-hair-lady-t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09" y="4119995"/>
              <a:ext cx="90487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http://www.clker.com/cliparts/d/5/K/9/M/t/asian-man-t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409" y="3973732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www.clker.com/cliparts/G/C/C/1/t/U/smiling-brown-hair-man-with-mustache-t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691" y="4769146"/>
              <a:ext cx="82867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http://www.clker.com/cliparts/B/C/H/o/c/B/happy-boy-cartoon-th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37" y="4926232"/>
              <a:ext cx="819150" cy="942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http://www.clker.com/cliparts/8/n/W/J/9/c/girl-pink-th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275" y="4769146"/>
              <a:ext cx="8477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2770244" y="2708487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0" dirty="0">
                <a:latin typeface="Tahoma"/>
                <a:cs typeface="Tahoma"/>
              </a:rPr>
              <a:t>users</a:t>
            </a: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>
            <a:off x="2918916" y="2557538"/>
            <a:ext cx="27960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49018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Peer-to-</a:t>
            </a:r>
            <a:r>
              <a:rPr lang="en-US" dirty="0" smtClean="0"/>
              <a:t>peer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Users trust some other </a:t>
            </a:r>
            <a:r>
              <a:rPr lang="en-US" dirty="0" smtClean="0"/>
              <a:t>users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or </a:t>
            </a:r>
            <a:r>
              <a:rPr lang="en-US" dirty="0">
                <a:solidFill>
                  <a:schemeClr val="accent2"/>
                </a:solidFill>
              </a:rPr>
              <a:t>several signatures</a:t>
            </a:r>
            <a:r>
              <a:rPr lang="en-US" dirty="0"/>
              <a:t> on each certificate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Public-key Distribution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190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Trust in PGP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important notions in </a:t>
            </a:r>
            <a:r>
              <a:rPr lang="en-US" dirty="0" smtClean="0"/>
              <a:t>PGP</a:t>
            </a:r>
            <a:endParaRPr lang="en-US" dirty="0"/>
          </a:p>
          <a:p>
            <a:endParaRPr lang="en-US" dirty="0"/>
          </a:p>
          <a:p>
            <a:r>
              <a:rPr lang="en-US" dirty="0"/>
              <a:t>Validity: I know that this key belongs to </a:t>
            </a:r>
            <a:r>
              <a:rPr lang="en-US" dirty="0" smtClean="0"/>
              <a:t>Bob</a:t>
            </a:r>
            <a:endParaRPr lang="en-US" dirty="0"/>
          </a:p>
          <a:p>
            <a:r>
              <a:rPr lang="en-US" dirty="0"/>
              <a:t>Trust: I know that Bob does not sign keys </a:t>
            </a:r>
            <a:r>
              <a:rPr lang="en-US" dirty="0" smtClean="0"/>
              <a:t>arbitrarily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we sign a key, we declare its </a:t>
            </a:r>
            <a:r>
              <a:rPr lang="en-US" dirty="0" smtClean="0"/>
              <a:t>validity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9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Trust in PGP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declare a full or partial </a:t>
            </a:r>
            <a:r>
              <a:rPr lang="en-US" dirty="0" smtClean="0"/>
              <a:t>trust</a:t>
            </a:r>
            <a:endParaRPr lang="en-US" dirty="0"/>
          </a:p>
          <a:p>
            <a:r>
              <a:rPr lang="en-US" dirty="0"/>
              <a:t>A key is valid if the sum of the partial trusts of its valid signatures is at least </a:t>
            </a:r>
            <a:r>
              <a:rPr lang="en-US" dirty="0" smtClean="0"/>
              <a:t>1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4" descr="pgp-weboftr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36575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167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600201"/>
            <a:ext cx="8727141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Clara and Eddy are valid since Alice has signed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/>
              <a:t>Alice has full trust in Clara and Eddy:</a:t>
            </a:r>
          </a:p>
          <a:p>
            <a:pPr lvl="1"/>
            <a:r>
              <a:rPr lang="en-US" dirty="0"/>
              <a:t>Damien, Florence, and Eddy are </a:t>
            </a:r>
            <a:r>
              <a:rPr lang="en-US" dirty="0" smtClean="0"/>
              <a:t>valid</a:t>
            </a:r>
            <a:endParaRPr lang="en-US" dirty="0"/>
          </a:p>
          <a:p>
            <a:r>
              <a:rPr lang="en-US" dirty="0"/>
              <a:t>Clara and Eddy each have a partial trust in Florence:</a:t>
            </a:r>
          </a:p>
          <a:p>
            <a:pPr lvl="1"/>
            <a:r>
              <a:rPr lang="en-US" dirty="0"/>
              <a:t>Alice trusts Florence and Bob is </a:t>
            </a:r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4" descr="pgp-weboftru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536575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69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Signing Party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participant’s public key is published in advance and downloaded by </a:t>
            </a:r>
            <a:r>
              <a:rPr lang="en-US" dirty="0" smtClean="0"/>
              <a:t>everybody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participant identifies himself (with passport) and reads aloud his key </a:t>
            </a:r>
            <a:r>
              <a:rPr lang="en-US" dirty="0" smtClean="0"/>
              <a:t>fingerprint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Everybody signs that key and uploads it on a key </a:t>
            </a:r>
            <a:r>
              <a:rPr lang="en-US" dirty="0" smtClean="0"/>
              <a:t>servers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6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Several PGP key servers exist across the </a:t>
            </a:r>
            <a:r>
              <a:rPr lang="en-US" dirty="0" smtClean="0"/>
              <a:t>world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pgp.mit.edu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They contain </a:t>
            </a:r>
            <a:r>
              <a:rPr lang="en-US" dirty="0" smtClean="0"/>
              <a:t>keys </a:t>
            </a:r>
            <a:r>
              <a:rPr lang="en-US" dirty="0"/>
              <a:t>of all PGP users that want to publish their </a:t>
            </a:r>
            <a:r>
              <a:rPr lang="en-US" dirty="0" smtClean="0"/>
              <a:t>key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Alice is sure that the key associated to Clara belongs to Clara, she can sign Clara’s key and re-submit it to the </a:t>
            </a:r>
            <a:r>
              <a:rPr lang="en-US" dirty="0" smtClean="0"/>
              <a:t>servers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Eddy trusts Alice, he can accept Clara’s </a:t>
            </a:r>
            <a:r>
              <a:rPr lang="en-US" dirty="0" smtClean="0"/>
              <a:t>key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8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Public-key Revocation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90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Revocation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revoke a key published on a server?</a:t>
            </a:r>
          </a:p>
          <a:p>
            <a:r>
              <a:rPr lang="en-US" dirty="0" smtClean="0"/>
              <a:t>Servers </a:t>
            </a:r>
            <a:r>
              <a:rPr lang="en-US" dirty="0"/>
              <a:t>are replicated: withdrawing a key is useless because another server will duplicate it </a:t>
            </a:r>
            <a:r>
              <a:rPr lang="en-US" dirty="0" smtClean="0"/>
              <a:t>again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can we prove that we are allowed to revoke a key if we lost it?</a:t>
            </a:r>
          </a:p>
          <a:p>
            <a:r>
              <a:rPr lang="en-US" dirty="0" smtClean="0"/>
              <a:t>We </a:t>
            </a:r>
            <a:r>
              <a:rPr lang="en-US" dirty="0"/>
              <a:t>generate a key revocation certificate when we generate the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put a validity deadline to the key when we generate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89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3191" y="5235222"/>
            <a:ext cx="6137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ahoma"/>
                <a:cs typeface="Tahoma"/>
              </a:rPr>
              <a:t>Hope you enjoyed INGI2347!</a:t>
            </a:r>
            <a:endParaRPr lang="en-US" sz="36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0037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Server-aided authentication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32" descr="MCj043484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8456" y="1681077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5" descr="MCj029094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76912" y="1600200"/>
            <a:ext cx="10953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6" descr="MCj0434845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6197" y="2247900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5334000" y="2708487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0" dirty="0" smtClean="0">
                <a:latin typeface="Tahoma"/>
                <a:cs typeface="Tahoma"/>
              </a:rPr>
              <a:t>services</a:t>
            </a:r>
            <a:endParaRPr lang="en-US" sz="2400" i="0" dirty="0">
              <a:latin typeface="Tahoma"/>
              <a:cs typeface="Tahom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3319" y="1600200"/>
            <a:ext cx="2315597" cy="1905000"/>
            <a:chOff x="358437" y="3964208"/>
            <a:chExt cx="2315597" cy="1905000"/>
          </a:xfrm>
        </p:grpSpPr>
        <p:pic>
          <p:nvPicPr>
            <p:cNvPr id="13" name="Picture 2" descr="http://www.clker.com/cliparts/S/c/D/h/b/M/smiling-blond-boy-t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7587" y="3964208"/>
              <a:ext cx="8382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://www.clker.com/cliparts/P/j/E/E/E/8/another-smiling-brown-hair-lady-t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09" y="4119995"/>
              <a:ext cx="90487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http://www.clker.com/cliparts/d/5/K/9/M/t/asian-man-t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409" y="3973732"/>
              <a:ext cx="8096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www.clker.com/cliparts/G/C/C/1/t/U/smiling-brown-hair-man-with-mustache-th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691" y="4769146"/>
              <a:ext cx="82867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http://www.clker.com/cliparts/B/C/H/o/c/B/happy-boy-cartoon-th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37" y="4926232"/>
              <a:ext cx="819150" cy="942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2" descr="http://www.clker.com/cliparts/8/n/W/J/9/c/girl-pink-th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275" y="4769146"/>
              <a:ext cx="847725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 Box 40"/>
          <p:cNvSpPr txBox="1">
            <a:spLocks noChangeArrowheads="1"/>
          </p:cNvSpPr>
          <p:nvPr/>
        </p:nvSpPr>
        <p:spPr bwMode="auto">
          <a:xfrm>
            <a:off x="2770244" y="2708487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0" dirty="0">
                <a:latin typeface="Tahoma"/>
                <a:cs typeface="Tahoma"/>
              </a:rPr>
              <a:t>users</a:t>
            </a: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1944515" y="3886200"/>
            <a:ext cx="15240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2096915" y="3657600"/>
            <a:ext cx="15240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237090" y="2740379"/>
            <a:ext cx="2322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53223" y="3371749"/>
            <a:ext cx="2662533" cy="1494461"/>
            <a:chOff x="3128667" y="3429000"/>
            <a:chExt cx="2662533" cy="1494461"/>
          </a:xfrm>
        </p:grpSpPr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352800" y="3429000"/>
              <a:ext cx="2438400" cy="149446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8575" cmpd="sng">
              <a:solidFill>
                <a:schemeClr val="bg1"/>
              </a:solidFill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0"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Tahoma"/>
                  <a:cs typeface="Tahom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000" dirty="0"/>
                <a:t>Trusted third party provides a credential to the </a:t>
              </a:r>
              <a:r>
                <a:rPr lang="en-US" sz="2000" dirty="0" smtClean="0"/>
                <a:t>user</a:t>
              </a:r>
              <a:endParaRPr lang="en-US" sz="2000" dirty="0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3128667" y="3654777"/>
              <a:ext cx="9144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6000" i="0" dirty="0">
                  <a:solidFill>
                    <a:srgbClr val="FFFFFF"/>
                  </a:solidFill>
                  <a:latin typeface="Tahoma"/>
                  <a:cs typeface="Tahoma"/>
                </a:rPr>
                <a:t>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28622" y="1123152"/>
            <a:ext cx="2331156" cy="1494461"/>
            <a:chOff x="3200400" y="1981200"/>
            <a:chExt cx="2331156" cy="1494461"/>
          </a:xfrm>
        </p:grpSpPr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200400" y="1981200"/>
              <a:ext cx="2331156" cy="1494461"/>
            </a:xfrm>
            <a:prstGeom prst="rect">
              <a:avLst/>
            </a:prstGeom>
            <a:ln w="28575" cmpd="sng">
              <a:solidFill>
                <a:schemeClr val="bg1"/>
              </a:solidFill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0" rtlCol="0" anchor="ctr"/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  <a:latin typeface="Tahoma"/>
                  <a:cs typeface="Tahom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000" dirty="0"/>
                <a:t>Credential is supplied to get the expected </a:t>
              </a:r>
              <a:r>
                <a:rPr lang="en-US" sz="2000" dirty="0" smtClean="0"/>
                <a:t>service</a:t>
              </a:r>
              <a:endParaRPr lang="en-US" sz="2000" dirty="0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3208868" y="2105024"/>
              <a:ext cx="4572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6000" i="0" dirty="0">
                  <a:solidFill>
                    <a:srgbClr val="FFFFFF"/>
                  </a:solidFill>
                  <a:latin typeface="Tahoma"/>
                  <a:cs typeface="Tahoma"/>
                </a:rPr>
                <a:t>3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" y="4648200"/>
            <a:ext cx="2286000" cy="1494461"/>
            <a:chOff x="838200" y="4648200"/>
            <a:chExt cx="2286000" cy="1494461"/>
          </a:xfrm>
        </p:grpSpPr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2286000" cy="1494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 cmpd="sng">
              <a:solidFill>
                <a:schemeClr val="bg1"/>
              </a:solidFill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0" rtlCol="0" anchor="ctr"/>
            <a:lstStyle>
              <a:defPPr>
                <a:defRPr lang="en-US"/>
              </a:defPPr>
              <a:lvl1pPr algn="ctr">
                <a:defRPr>
                  <a:solidFill>
                    <a:schemeClr val="bg1"/>
                  </a:solidFill>
                  <a:latin typeface="Tahoma"/>
                  <a:cs typeface="Tahom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000" dirty="0"/>
                <a:t>User proves his identity and requests a </a:t>
              </a:r>
              <a:r>
                <a:rPr lang="en-US" sz="2000" dirty="0" smtClean="0"/>
                <a:t>credential</a:t>
              </a:r>
              <a:endParaRPr lang="en-US" sz="2000" dirty="0"/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838200" y="4800600"/>
              <a:ext cx="381000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6000" i="0" dirty="0">
                  <a:solidFill>
                    <a:schemeClr val="bg1"/>
                  </a:solidFill>
                  <a:latin typeface="Tahoma"/>
                  <a:cs typeface="Tahoma"/>
                </a:rPr>
                <a:t>1</a:t>
              </a: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324600" y="3680891"/>
            <a:ext cx="25352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0" dirty="0">
                <a:solidFill>
                  <a:schemeClr val="tx2"/>
                </a:solidFill>
                <a:latin typeface="Tahoma"/>
                <a:cs typeface="Tahoma"/>
              </a:rPr>
              <a:t>The </a:t>
            </a:r>
            <a:r>
              <a:rPr lang="en-US" sz="2000" b="1" i="0" dirty="0" smtClean="0">
                <a:solidFill>
                  <a:schemeClr val="accent2"/>
                </a:solidFill>
                <a:latin typeface="Tahoma"/>
                <a:cs typeface="Tahoma"/>
              </a:rPr>
              <a:t>credential</a:t>
            </a:r>
            <a:r>
              <a:rPr lang="en-US" sz="2000" dirty="0">
                <a:solidFill>
                  <a:schemeClr val="tx2"/>
                </a:solidFill>
                <a:latin typeface="Tahoma"/>
                <a:cs typeface="Tahoma"/>
              </a:rPr>
              <a:t/>
            </a:r>
            <a:br>
              <a:rPr lang="en-US" sz="2000" dirty="0">
                <a:solidFill>
                  <a:schemeClr val="tx2"/>
                </a:solidFill>
                <a:latin typeface="Tahoma"/>
                <a:cs typeface="Tahoma"/>
              </a:rPr>
            </a:br>
            <a:r>
              <a:rPr lang="en-US" sz="2000" i="0" dirty="0" smtClean="0">
                <a:solidFill>
                  <a:schemeClr val="tx2"/>
                </a:solidFill>
                <a:latin typeface="Tahoma"/>
                <a:cs typeface="Tahoma"/>
              </a:rPr>
              <a:t>(aka </a:t>
            </a:r>
            <a:r>
              <a:rPr lang="en-US" sz="2000" i="0" dirty="0" smtClean="0">
                <a:solidFill>
                  <a:schemeClr val="accent2"/>
                </a:solidFill>
                <a:latin typeface="Tahoma"/>
                <a:cs typeface="Tahoma"/>
              </a:rPr>
              <a:t>ticket)</a:t>
            </a:r>
            <a:r>
              <a:rPr lang="en-US" sz="2000" i="0" dirty="0" smtClean="0">
                <a:solidFill>
                  <a:schemeClr val="tx2"/>
                </a:solidFill>
                <a:latin typeface="Tahoma"/>
                <a:cs typeface="Tahoma"/>
              </a:rPr>
              <a:t> </a:t>
            </a:r>
            <a:r>
              <a:rPr lang="en-US" sz="2000" i="0" dirty="0">
                <a:solidFill>
                  <a:schemeClr val="tx2"/>
                </a:solidFill>
                <a:latin typeface="Tahoma"/>
                <a:cs typeface="Tahoma"/>
              </a:rPr>
              <a:t>is an identity proof but does not necessarily give the ability to use a given </a:t>
            </a:r>
            <a:r>
              <a:rPr lang="en-US" sz="2000" i="0" dirty="0" smtClean="0">
                <a:solidFill>
                  <a:schemeClr val="tx2"/>
                </a:solidFill>
                <a:latin typeface="Tahoma"/>
                <a:cs typeface="Tahoma"/>
              </a:rPr>
              <a:t>service</a:t>
            </a:r>
            <a:endParaRPr lang="en-US" sz="2000" i="0" dirty="0">
              <a:solidFill>
                <a:schemeClr val="tx2"/>
              </a:solidFill>
              <a:latin typeface="Tahoma"/>
              <a:cs typeface="Tahom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20915" y="5257800"/>
            <a:ext cx="1906313" cy="8848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ahoma"/>
                <a:cs typeface="Tahoma"/>
              </a:rPr>
              <a:t>TTP</a:t>
            </a:r>
            <a:endParaRPr lang="en-US" sz="2800" dirty="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4481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Server-aided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Hypotheses:</a:t>
            </a:r>
          </a:p>
          <a:p>
            <a:pPr lvl="1"/>
            <a:r>
              <a:rPr lang="en-US" dirty="0"/>
              <a:t>There is an online </a:t>
            </a:r>
            <a:r>
              <a:rPr lang="en-US" dirty="0" smtClean="0"/>
              <a:t>trusted </a:t>
            </a:r>
            <a:r>
              <a:rPr lang="en-US" dirty="0"/>
              <a:t>authentication server (AS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AS shares K</a:t>
            </a:r>
            <a:r>
              <a:rPr lang="en-US" baseline="-25000" dirty="0"/>
              <a:t>C</a:t>
            </a:r>
            <a:r>
              <a:rPr lang="en-US" dirty="0"/>
              <a:t> with client </a:t>
            </a:r>
            <a:r>
              <a:rPr lang="en-US" dirty="0" smtClean="0"/>
              <a:t>C</a:t>
            </a:r>
            <a:endParaRPr lang="en-US" dirty="0"/>
          </a:p>
          <a:p>
            <a:pPr lvl="1"/>
            <a:r>
              <a:rPr lang="en-US" dirty="0"/>
              <a:t>AS shared K</a:t>
            </a:r>
            <a:r>
              <a:rPr lang="en-US" baseline="-25000" dirty="0"/>
              <a:t>S</a:t>
            </a:r>
            <a:r>
              <a:rPr lang="en-US" dirty="0"/>
              <a:t> with server </a:t>
            </a:r>
            <a:r>
              <a:rPr lang="en-US" dirty="0" smtClean="0"/>
              <a:t>S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</a:t>
            </a:r>
          </a:p>
          <a:p>
            <a:pPr lvl="1"/>
            <a:r>
              <a:rPr lang="en-US" dirty="0" smtClean="0"/>
              <a:t>To help </a:t>
            </a:r>
            <a:r>
              <a:rPr lang="en-US" dirty="0"/>
              <a:t>C and </a:t>
            </a:r>
            <a:r>
              <a:rPr lang="en-US" dirty="0" smtClean="0"/>
              <a:t>S </a:t>
            </a:r>
            <a:r>
              <a:rPr lang="en-US" dirty="0"/>
              <a:t>share a session key </a:t>
            </a:r>
            <a:r>
              <a:rPr lang="en-US" b="1" dirty="0" smtClean="0"/>
              <a:t>K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749" name="Picture 13" descr="kerberos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934200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Very Weak Example</a:t>
            </a:r>
          </a:p>
        </p:txBody>
      </p:sp>
      <p:sp>
        <p:nvSpPr>
          <p:cNvPr id="1524743" name="AutoShape 7"/>
          <p:cNvSpPr>
            <a:spLocks/>
          </p:cNvSpPr>
          <p:nvPr/>
        </p:nvSpPr>
        <p:spPr bwMode="auto">
          <a:xfrm>
            <a:off x="1219200" y="2209800"/>
            <a:ext cx="1524000" cy="495300"/>
          </a:xfrm>
          <a:prstGeom prst="borderCallout2">
            <a:avLst>
              <a:gd name="adj1" fmla="val 23079"/>
              <a:gd name="adj2" fmla="val 105000"/>
              <a:gd name="adj3" fmla="val 23079"/>
              <a:gd name="adj4" fmla="val 119273"/>
              <a:gd name="adj5" fmla="val 244231"/>
              <a:gd name="adj6" fmla="val 133856"/>
            </a:avLst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0">
                <a:latin typeface="Tahoma"/>
                <a:cs typeface="Tahoma"/>
              </a:rPr>
              <a:t>Identity of the Client</a:t>
            </a:r>
          </a:p>
        </p:txBody>
      </p:sp>
      <p:sp>
        <p:nvSpPr>
          <p:cNvPr id="1524744" name="AutoShape 8"/>
          <p:cNvSpPr>
            <a:spLocks/>
          </p:cNvSpPr>
          <p:nvPr/>
        </p:nvSpPr>
        <p:spPr bwMode="auto">
          <a:xfrm>
            <a:off x="4191000" y="2209800"/>
            <a:ext cx="1524000" cy="495300"/>
          </a:xfrm>
          <a:prstGeom prst="borderCallout2">
            <a:avLst>
              <a:gd name="adj1" fmla="val 23079"/>
              <a:gd name="adj2" fmla="val -5000"/>
              <a:gd name="adj3" fmla="val 23079"/>
              <a:gd name="adj4" fmla="val -21042"/>
              <a:gd name="adj5" fmla="val 240065"/>
              <a:gd name="adj6" fmla="val -37606"/>
            </a:avLst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 i="0">
                <a:latin typeface="Tahoma"/>
                <a:cs typeface="Tahoma"/>
              </a:rPr>
              <a:t>Identity of the Server</a:t>
            </a:r>
          </a:p>
        </p:txBody>
      </p:sp>
      <p:sp>
        <p:nvSpPr>
          <p:cNvPr id="1524750" name="Text Box 14"/>
          <p:cNvSpPr txBox="1">
            <a:spLocks noChangeArrowheads="1"/>
          </p:cNvSpPr>
          <p:nvPr/>
        </p:nvSpPr>
        <p:spPr bwMode="auto">
          <a:xfrm>
            <a:off x="838200" y="5029200"/>
            <a:ext cx="4114800" cy="6699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solidFill>
                  <a:schemeClr val="bg1"/>
                </a:solidFill>
                <a:latin typeface="Tahoma"/>
                <a:cs typeface="Tahoma"/>
              </a:rPr>
              <a:t>The client can give the </a:t>
            </a:r>
            <a:r>
              <a:rPr lang="en-US" i="0" dirty="0" smtClean="0">
                <a:solidFill>
                  <a:schemeClr val="bg1"/>
                </a:solidFill>
                <a:latin typeface="Tahoma"/>
                <a:cs typeface="Tahoma"/>
              </a:rPr>
              <a:t>server’s </a:t>
            </a:r>
            <a:r>
              <a:rPr lang="en-US" i="0" dirty="0">
                <a:solidFill>
                  <a:schemeClr val="bg1"/>
                </a:solidFill>
                <a:latin typeface="Tahoma"/>
                <a:cs typeface="Tahoma"/>
              </a:rPr>
              <a:t>key to other </a:t>
            </a:r>
            <a:r>
              <a:rPr lang="en-US" i="0" dirty="0" smtClean="0">
                <a:solidFill>
                  <a:schemeClr val="bg1"/>
                </a:solidFill>
                <a:latin typeface="Tahoma"/>
                <a:cs typeface="Tahoma"/>
              </a:rPr>
              <a:t>clients</a:t>
            </a:r>
            <a:endParaRPr lang="en-US" i="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3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43" grpId="0" animBg="1"/>
      <p:bldP spid="1524744" grpId="0" animBg="1"/>
      <p:bldP spid="15247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Weak Example</a:t>
            </a:r>
          </a:p>
        </p:txBody>
      </p:sp>
      <p:pic>
        <p:nvPicPr>
          <p:cNvPr id="1559555" name="Picture 3" descr="kerberos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2324100"/>
            <a:ext cx="6934200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9556" name="AutoShape 4"/>
          <p:cNvSpPr>
            <a:spLocks/>
          </p:cNvSpPr>
          <p:nvPr/>
        </p:nvSpPr>
        <p:spPr bwMode="auto">
          <a:xfrm>
            <a:off x="4191000" y="4876800"/>
            <a:ext cx="2057400" cy="723900"/>
          </a:xfrm>
          <a:prstGeom prst="borderCallout2">
            <a:avLst>
              <a:gd name="adj1" fmla="val 15792"/>
              <a:gd name="adj2" fmla="val 103704"/>
              <a:gd name="adj3" fmla="val 15792"/>
              <a:gd name="adj4" fmla="val 103704"/>
              <a:gd name="adj5" fmla="val 16227"/>
              <a:gd name="adj6" fmla="val 10478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i="0" dirty="0">
                <a:solidFill>
                  <a:srgbClr val="FFFFFF"/>
                </a:solidFill>
                <a:latin typeface="Tahoma"/>
                <a:cs typeface="Tahoma"/>
              </a:rPr>
              <a:t>An attacker can replace </a:t>
            </a:r>
            <a:r>
              <a:rPr lang="en-US" i="0" dirty="0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en-US" i="0" baseline="-25000" dirty="0" smtClean="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lang="en-US" i="0" dirty="0">
                <a:solidFill>
                  <a:srgbClr val="FFFFFF"/>
                </a:solidFill>
                <a:latin typeface="Tahoma"/>
                <a:cs typeface="Tahoma"/>
              </a:rPr>
              <a:t>by I</a:t>
            </a:r>
            <a:r>
              <a:rPr lang="en-US" i="0" baseline="-25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</a:p>
        </p:txBody>
      </p:sp>
      <p:sp>
        <p:nvSpPr>
          <p:cNvPr id="1559559" name="Freeform 7"/>
          <p:cNvSpPr>
            <a:spLocks/>
          </p:cNvSpPr>
          <p:nvPr/>
        </p:nvSpPr>
        <p:spPr bwMode="auto">
          <a:xfrm>
            <a:off x="3581400" y="3314700"/>
            <a:ext cx="1752600" cy="1447800"/>
          </a:xfrm>
          <a:custGeom>
            <a:avLst/>
            <a:gdLst>
              <a:gd name="T0" fmla="*/ 1104 w 1104"/>
              <a:gd name="T1" fmla="*/ 912 h 912"/>
              <a:gd name="T2" fmla="*/ 768 w 1104"/>
              <a:gd name="T3" fmla="*/ 192 h 912"/>
              <a:gd name="T4" fmla="*/ 0 w 1104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912">
                <a:moveTo>
                  <a:pt x="1104" y="912"/>
                </a:moveTo>
                <a:lnTo>
                  <a:pt x="768" y="19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ahoma"/>
              <a:cs typeface="Tahoma"/>
            </a:endParaRPr>
          </a:p>
        </p:txBody>
      </p:sp>
      <p:sp>
        <p:nvSpPr>
          <p:cNvPr id="1559560" name="AutoShape 8"/>
          <p:cNvSpPr>
            <a:spLocks/>
          </p:cNvSpPr>
          <p:nvPr/>
        </p:nvSpPr>
        <p:spPr bwMode="auto">
          <a:xfrm>
            <a:off x="685800" y="4914900"/>
            <a:ext cx="2057400" cy="723900"/>
          </a:xfrm>
          <a:prstGeom prst="borderCallout2">
            <a:avLst>
              <a:gd name="adj1" fmla="val 15792"/>
              <a:gd name="adj2" fmla="val 103704"/>
              <a:gd name="adj3" fmla="val 15792"/>
              <a:gd name="adj4" fmla="val 103704"/>
              <a:gd name="adj5" fmla="val -162500"/>
              <a:gd name="adj6" fmla="val 11381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i="0" dirty="0">
                <a:solidFill>
                  <a:srgbClr val="FFFFFF"/>
                </a:solidFill>
                <a:latin typeface="Tahoma"/>
                <a:cs typeface="Tahoma"/>
              </a:rPr>
              <a:t>AS uses K</a:t>
            </a:r>
            <a:r>
              <a:rPr lang="en-US" i="0" baseline="-25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en-US" i="0" dirty="0">
                <a:solidFill>
                  <a:srgbClr val="FFFFFF"/>
                </a:solidFill>
                <a:latin typeface="Tahoma"/>
                <a:cs typeface="Tahoma"/>
              </a:rPr>
              <a:t> instead of K</a:t>
            </a:r>
            <a:r>
              <a:rPr lang="en-US" i="0" baseline="-250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</a:p>
        </p:txBody>
      </p:sp>
      <p:sp>
        <p:nvSpPr>
          <p:cNvPr id="1559563" name="Text Box 11"/>
          <p:cNvSpPr txBox="1">
            <a:spLocks noChangeArrowheads="1"/>
          </p:cNvSpPr>
          <p:nvPr/>
        </p:nvSpPr>
        <p:spPr bwMode="auto">
          <a:xfrm>
            <a:off x="4724400" y="762000"/>
            <a:ext cx="3962400" cy="1219200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0" dirty="0">
                <a:latin typeface="Tahoma"/>
                <a:cs typeface="Tahoma"/>
              </a:rPr>
              <a:t>A solution consists in not revealing the </a:t>
            </a:r>
            <a:r>
              <a:rPr lang="en-US" i="0" dirty="0" smtClean="0">
                <a:latin typeface="Tahoma"/>
                <a:cs typeface="Tahoma"/>
              </a:rPr>
              <a:t>server’s </a:t>
            </a:r>
            <a:r>
              <a:rPr lang="en-US" i="0" dirty="0">
                <a:latin typeface="Tahoma"/>
                <a:cs typeface="Tahoma"/>
              </a:rPr>
              <a:t>key: AS encrypts itself the session key K with the </a:t>
            </a:r>
            <a:r>
              <a:rPr lang="en-US" i="0" dirty="0" smtClean="0">
                <a:latin typeface="Tahoma"/>
                <a:cs typeface="Tahoma"/>
              </a:rPr>
              <a:t>server’s </a:t>
            </a:r>
            <a:r>
              <a:rPr lang="en-US" i="0" dirty="0">
                <a:latin typeface="Tahoma"/>
                <a:cs typeface="Tahoma"/>
              </a:rPr>
              <a:t>key. </a:t>
            </a:r>
            <a:r>
              <a:rPr lang="ja-JP" altLang="en-US" i="0" dirty="0">
                <a:latin typeface="Tahoma"/>
                <a:cs typeface="Tahoma"/>
              </a:rPr>
              <a:t>“</a:t>
            </a:r>
            <a:r>
              <a:rPr lang="en-US" i="0" dirty="0">
                <a:solidFill>
                  <a:schemeClr val="accent2"/>
                </a:solidFill>
                <a:latin typeface="Tahoma"/>
                <a:cs typeface="Tahoma"/>
              </a:rPr>
              <a:t>sealed envelop</a:t>
            </a:r>
            <a:r>
              <a:rPr lang="ja-JP" altLang="en-US" i="0" dirty="0">
                <a:latin typeface="Tahoma"/>
                <a:cs typeface="Tahoma"/>
              </a:rPr>
              <a:t>”</a:t>
            </a:r>
            <a:endParaRPr lang="en-US" i="0" dirty="0">
              <a:latin typeface="Tahoma"/>
              <a:cs typeface="Tahom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56" grpId="0" animBg="1"/>
      <p:bldP spid="1559559" grpId="0" animBg="1"/>
      <p:bldP spid="15595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Still Weak Example</a:t>
            </a:r>
          </a:p>
        </p:txBody>
      </p:sp>
      <p:pic>
        <p:nvPicPr>
          <p:cNvPr id="1526788" name="Picture 4" descr="kerberos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42200" cy="20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6792" name="Text Box 8"/>
          <p:cNvSpPr txBox="1">
            <a:spLocks noChangeArrowheads="1"/>
          </p:cNvSpPr>
          <p:nvPr/>
        </p:nvSpPr>
        <p:spPr bwMode="auto">
          <a:xfrm>
            <a:off x="533400" y="4419600"/>
            <a:ext cx="2971800" cy="14938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i="0" dirty="0">
                <a:solidFill>
                  <a:srgbClr val="FFFFFF"/>
                </a:solidFill>
              </a:rPr>
              <a:t>Replay attack by impersonating </a:t>
            </a:r>
            <a:r>
              <a:rPr lang="en-US" b="1" i="0" dirty="0">
                <a:solidFill>
                  <a:srgbClr val="FFFFFF"/>
                </a:solidFill>
              </a:rPr>
              <a:t>AS</a:t>
            </a:r>
            <a:r>
              <a:rPr lang="en-US" i="0" dirty="0">
                <a:solidFill>
                  <a:srgbClr val="FFFFFF"/>
                </a:solidFill>
              </a:rPr>
              <a:t> if K is compromised, due to careless users: no means to be sure that K is </a:t>
            </a:r>
            <a:r>
              <a:rPr lang="en-US" i="0" dirty="0" smtClean="0">
                <a:solidFill>
                  <a:srgbClr val="FFFFFF"/>
                </a:solidFill>
              </a:rPr>
              <a:t>fresh</a:t>
            </a:r>
            <a:endParaRPr lang="en-US" i="0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13 May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Marco Canini, ©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FDF3-7E10-A54B-AEEB-2DABB7E5F5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92" grpId="0" animBg="1"/>
    </p:bldLst>
  </p:timing>
</p:sld>
</file>

<file path=ppt/theme/theme1.xml><?xml version="1.0" encoding="utf-8"?>
<a:theme xmlns:a="http://schemas.openxmlformats.org/drawingml/2006/main" name="mcanini-teaching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mcanini-teaching.thmx</Template>
  <TotalTime>8678</TotalTime>
  <Words>2861</Words>
  <Application>Microsoft Macintosh PowerPoint</Application>
  <PresentationFormat>On-screen Show (4:3)</PresentationFormat>
  <Paragraphs>522</Paragraphs>
  <Slides>49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mcanini-teaching</vt:lpstr>
      <vt:lpstr>Kerberos | PGP</vt:lpstr>
      <vt:lpstr>Announcements</vt:lpstr>
      <vt:lpstr>Plan for today</vt:lpstr>
      <vt:lpstr>Many-to-many authentication</vt:lpstr>
      <vt:lpstr>Server-aided authentication</vt:lpstr>
      <vt:lpstr>Server-aided authentication</vt:lpstr>
      <vt:lpstr>Very Weak Example</vt:lpstr>
      <vt:lpstr>Weak Example</vt:lpstr>
      <vt:lpstr>Still Weak Example</vt:lpstr>
      <vt:lpstr>Needham Schroeder (1978)</vt:lpstr>
      <vt:lpstr>Kerberos</vt:lpstr>
      <vt:lpstr>Kerberos V</vt:lpstr>
      <vt:lpstr>Kerberos V</vt:lpstr>
      <vt:lpstr>Kerberos Elements</vt:lpstr>
      <vt:lpstr>Tickets and Authenticator</vt:lpstr>
      <vt:lpstr>Tickets, Authenticator</vt:lpstr>
      <vt:lpstr>Between C and AS</vt:lpstr>
      <vt:lpstr>User &amp; Service Authentication</vt:lpstr>
      <vt:lpstr>Between C and TGS</vt:lpstr>
      <vt:lpstr>Between C and S</vt:lpstr>
      <vt:lpstr>Discussion</vt:lpstr>
      <vt:lpstr>Ski Pass Analogy</vt:lpstr>
      <vt:lpstr>Pretty Good Privacy (PGP)</vt:lpstr>
      <vt:lpstr>PGP History</vt:lpstr>
      <vt:lpstr>PGP History</vt:lpstr>
      <vt:lpstr>PGP History</vt:lpstr>
      <vt:lpstr>PGP History</vt:lpstr>
      <vt:lpstr>PGP History</vt:lpstr>
      <vt:lpstr>Basics</vt:lpstr>
      <vt:lpstr>PGP Features</vt:lpstr>
      <vt:lpstr>Example</vt:lpstr>
      <vt:lpstr>Symmetric Encryption [RFC4880]</vt:lpstr>
      <vt:lpstr>Public-Key Encryption [RFC4880]</vt:lpstr>
      <vt:lpstr>(Public-Key) Signature [RFC4880]</vt:lpstr>
      <vt:lpstr>Hash Functions [RFC4880]</vt:lpstr>
      <vt:lpstr>Protection of the Private Key</vt:lpstr>
      <vt:lpstr>Key Size [Lenstra,Verheul, 01]</vt:lpstr>
      <vt:lpstr>Public-key Validity</vt:lpstr>
      <vt:lpstr>Getting the Recipient’s Key</vt:lpstr>
      <vt:lpstr>Certificates</vt:lpstr>
      <vt:lpstr>Public-key Distribution</vt:lpstr>
      <vt:lpstr>Validity and Trust in PGP</vt:lpstr>
      <vt:lpstr>Validity and Trust in PGP</vt:lpstr>
      <vt:lpstr>The Web of Trust</vt:lpstr>
      <vt:lpstr>Key Signing Party</vt:lpstr>
      <vt:lpstr>Key Publication</vt:lpstr>
      <vt:lpstr>Public-key Revocation</vt:lpstr>
      <vt:lpstr>Key Revocation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1</dc:title>
  <dc:creator>Marco Canini</dc:creator>
  <cp:lastModifiedBy>Marco Canini</cp:lastModifiedBy>
  <cp:revision>659</cp:revision>
  <dcterms:created xsi:type="dcterms:W3CDTF">2014-02-21T15:08:43Z</dcterms:created>
  <dcterms:modified xsi:type="dcterms:W3CDTF">2014-05-13T06:16:30Z</dcterms:modified>
</cp:coreProperties>
</file>