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89"/>
  </p:notesMasterIdLst>
  <p:handoutMasterIdLst>
    <p:handoutMasterId r:id="rId90"/>
  </p:handoutMasterIdLst>
  <p:sldIdLst>
    <p:sldId id="340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86" r:id="rId23"/>
    <p:sldId id="476" r:id="rId24"/>
    <p:sldId id="477" r:id="rId25"/>
    <p:sldId id="478" r:id="rId26"/>
    <p:sldId id="480" r:id="rId27"/>
    <p:sldId id="481" r:id="rId28"/>
    <p:sldId id="482" r:id="rId29"/>
    <p:sldId id="483" r:id="rId30"/>
    <p:sldId id="484" r:id="rId31"/>
    <p:sldId id="485" r:id="rId32"/>
    <p:sldId id="532" r:id="rId33"/>
    <p:sldId id="533" r:id="rId34"/>
    <p:sldId id="276" r:id="rId35"/>
    <p:sldId id="357" r:id="rId36"/>
    <p:sldId id="278" r:id="rId37"/>
    <p:sldId id="487" r:id="rId38"/>
    <p:sldId id="379" r:id="rId39"/>
    <p:sldId id="380" r:id="rId40"/>
    <p:sldId id="381" r:id="rId41"/>
    <p:sldId id="382" r:id="rId42"/>
    <p:sldId id="383" r:id="rId43"/>
    <p:sldId id="384" r:id="rId44"/>
    <p:sldId id="388" r:id="rId45"/>
    <p:sldId id="400" r:id="rId46"/>
    <p:sldId id="401" r:id="rId47"/>
    <p:sldId id="498" r:id="rId48"/>
    <p:sldId id="500" r:id="rId49"/>
    <p:sldId id="501" r:id="rId50"/>
    <p:sldId id="502" r:id="rId51"/>
    <p:sldId id="503" r:id="rId52"/>
    <p:sldId id="504" r:id="rId53"/>
    <p:sldId id="530" r:id="rId54"/>
    <p:sldId id="531" r:id="rId55"/>
    <p:sldId id="488" r:id="rId56"/>
    <p:sldId id="489" r:id="rId57"/>
    <p:sldId id="490" r:id="rId58"/>
    <p:sldId id="491" r:id="rId59"/>
    <p:sldId id="492" r:id="rId60"/>
    <p:sldId id="494" r:id="rId61"/>
    <p:sldId id="495" r:id="rId62"/>
    <p:sldId id="496" r:id="rId63"/>
    <p:sldId id="497" r:id="rId64"/>
    <p:sldId id="505" r:id="rId65"/>
    <p:sldId id="506" r:id="rId66"/>
    <p:sldId id="507" r:id="rId67"/>
    <p:sldId id="508" r:id="rId68"/>
    <p:sldId id="509" r:id="rId69"/>
    <p:sldId id="510" r:id="rId70"/>
    <p:sldId id="511" r:id="rId71"/>
    <p:sldId id="514" r:id="rId72"/>
    <p:sldId id="518" r:id="rId73"/>
    <p:sldId id="529" r:id="rId74"/>
    <p:sldId id="523" r:id="rId75"/>
    <p:sldId id="527" r:id="rId76"/>
    <p:sldId id="528" r:id="rId77"/>
    <p:sldId id="404" r:id="rId78"/>
    <p:sldId id="405" r:id="rId79"/>
    <p:sldId id="406" r:id="rId80"/>
    <p:sldId id="407" r:id="rId81"/>
    <p:sldId id="408" r:id="rId82"/>
    <p:sldId id="409" r:id="rId83"/>
    <p:sldId id="412" r:id="rId84"/>
    <p:sldId id="413" r:id="rId85"/>
    <p:sldId id="414" r:id="rId86"/>
    <p:sldId id="452" r:id="rId87"/>
    <p:sldId id="534" r:id="rId8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777777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89552" autoAdjust="0"/>
  </p:normalViewPr>
  <p:slideViewPr>
    <p:cSldViewPr>
      <p:cViewPr varScale="1">
        <p:scale>
          <a:sx n="90" d="100"/>
          <a:sy n="90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816" y="1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handoutMaster" Target="handoutMasters/handoutMaster1.xml"/><Relationship Id="rId91" Type="http://schemas.openxmlformats.org/officeDocument/2006/relationships/printerSettings" Target="printerSettings/printerSettings1.bin"/><Relationship Id="rId92" Type="http://schemas.openxmlformats.org/officeDocument/2006/relationships/commentAuthors" Target="commentAuthors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B3241BF9-9F76-CF4A-BDED-E09BDA59A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4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DCB89D19-5ECD-AD45-96A7-F4CB3DC04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38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info.netcenter.net</a:t>
            </a:r>
            <a:r>
              <a:rPr lang="en-US" dirty="0" smtClean="0"/>
              <a:t>/Portals/192612/images/firewall2.jpg; http://</a:t>
            </a:r>
            <a:r>
              <a:rPr lang="en-US" dirty="0" err="1" smtClean="0"/>
              <a:t>www.remoteutilities.com</a:t>
            </a:r>
            <a:r>
              <a:rPr lang="en-US" dirty="0" smtClean="0"/>
              <a:t>/images/blog/</a:t>
            </a:r>
            <a:r>
              <a:rPr lang="en-US" dirty="0" err="1" smtClean="0"/>
              <a:t>nat.jpg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205B1-BA05-354A-AF84-E84272C24DDB}" type="slidenum">
              <a:rPr lang="en-US"/>
              <a:pPr/>
              <a:t>33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6145-91DA-3642-A4E6-5F3AC7C1C485}" type="slidenum">
              <a:rPr lang="en-US"/>
              <a:pPr/>
              <a:t>34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9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2BA94-55C0-8F49-B29A-2730BCB61060}" type="slidenum">
              <a:rPr lang="en-US"/>
              <a:pPr/>
              <a:t>36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6062D-171C-6A40-A656-D2DE4952A70F}" type="slidenum">
              <a:rPr lang="en-US"/>
              <a:pPr/>
              <a:t>40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4A9E9-BCCE-5645-859B-B712E120C744}" type="slidenum">
              <a:rPr lang="en-US"/>
              <a:pPr/>
              <a:t>41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7748C-465E-CE46-8994-60DD561FB765}" type="slidenum">
              <a:rPr lang="en-US"/>
              <a:pPr/>
              <a:t>44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BB5BF-B495-BB49-9C70-9F4476BF11DD}" type="slidenum">
              <a:rPr lang="en-US"/>
              <a:pPr/>
              <a:t>46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13AB2-E2C9-1A4F-8303-F180C8B0E736}" type="slidenum">
              <a:rPr lang="en-US"/>
              <a:pPr/>
              <a:t>49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CAB12-871D-484B-83A4-D09F73B48A90}" type="slidenum">
              <a:rPr lang="en-US"/>
              <a:pPr/>
              <a:t>50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428FC-F86D-A44A-92AE-073337673051}" type="slidenum">
              <a:rPr lang="en-US"/>
              <a:pPr/>
              <a:t>52</a:t>
            </a:fld>
            <a:endParaRPr 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29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49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34792-E9C9-0148-8CC9-FAE97690D83C}" type="slidenum">
              <a:rPr lang="en-US"/>
              <a:pPr/>
              <a:t>56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7160C-C9CC-B64E-B6F8-0E7145530593}" type="slidenum">
              <a:rPr lang="en-US"/>
              <a:pPr/>
              <a:t>57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0647F-C794-C24D-94BC-7159CE89F5A6}" type="slidenum">
              <a:rPr lang="en-US"/>
              <a:pPr/>
              <a:t>58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A2236-2BB6-1440-A1EF-5448541AD8E4}" type="slidenum">
              <a:rPr lang="en-US"/>
              <a:pPr/>
              <a:t>59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D8694-76E6-A342-BE4E-D4B18E49D71F}" type="slidenum">
              <a:rPr lang="en-US"/>
              <a:pPr/>
              <a:t>60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33A95-DD9F-A64E-9010-39EFC05AFEFE}" type="slidenum">
              <a:rPr lang="en-US"/>
              <a:pPr/>
              <a:t>61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D8194-560B-BB4D-AA6A-809E227F14CC}" type="slidenum">
              <a:rPr lang="en-US"/>
              <a:pPr/>
              <a:t>62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B5F7A-FF41-714D-86CA-ECED64492854}" type="slidenum">
              <a:rPr lang="en-US"/>
              <a:pPr/>
              <a:t>63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A650E-9A41-114D-99CA-C28332468DE1}" type="slidenum">
              <a:rPr lang="en-US"/>
              <a:pPr/>
              <a:t>65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94655-94A9-304E-BE8C-55B67BC9B9CC}" type="slidenum">
              <a:rPr lang="en-US"/>
              <a:pPr/>
              <a:t>66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EF9CF-CFB7-E143-AACC-5ECA02823DB5}" type="slidenum">
              <a:rPr lang="en-US"/>
              <a:pPr/>
              <a:t>67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A66F8-3F13-0941-B052-79AC0E7D9FBF}" type="slidenum">
              <a:rPr lang="en-US"/>
              <a:pPr/>
              <a:t>68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5D31A-0740-4E43-BF1A-7D1435AC86D0}" type="slidenum">
              <a:rPr lang="en-US"/>
              <a:pPr/>
              <a:t>70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89967-ED53-914B-B913-C9C21FD51E45}" type="slidenum">
              <a:rPr lang="en-US"/>
              <a:pPr/>
              <a:t>71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1214E-4E43-E247-8AA9-D9D5FFE25152}" type="slidenum">
              <a:rPr lang="en-US"/>
              <a:pPr/>
              <a:t>72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688C3-251E-DA4C-9DDC-27B4FCDBDE49}" type="slidenum">
              <a:rPr lang="en-US"/>
              <a:pPr/>
              <a:t>74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r>
              <a:rPr lang="en-US"/>
              <a:t>Draw the packets on the black board.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0B403-C106-A747-8A6A-AE969003A6FC}" type="slidenum">
              <a:rPr lang="en-US"/>
              <a:pPr/>
              <a:t>75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2513"/>
            <a:ext cx="5680075" cy="4603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blog.simplilearn.com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-content/uploads/2013/08/</a:t>
            </a:r>
            <a:r>
              <a:rPr lang="en-US" dirty="0" err="1" smtClean="0"/>
              <a:t>IDS_BLOG.jpg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5604F5-0AF8-F745-BEAB-14140C76CF2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5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4581B-8CDB-F74B-825C-E07E5BFC9F9F}" type="slidenum">
              <a:rPr lang="en-US"/>
              <a:pPr/>
              <a:t>78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38895-9992-004D-BACD-435BFCF5A6B3}" type="slidenum">
              <a:rPr lang="en-US"/>
              <a:pPr/>
              <a:t>79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EC158-8560-AA4F-AEB1-D9AD7CB112A1}" type="slidenum">
              <a:rPr lang="en-US"/>
              <a:pPr/>
              <a:t>80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A1381-3157-D142-B382-614279540504}" type="slidenum">
              <a:rPr lang="en-US"/>
              <a:pPr/>
              <a:t>81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r>
              <a:rPr lang="fr-CH"/>
              <a:t>Honeypot: computer with some weak services.</a:t>
            </a:r>
          </a:p>
          <a:p>
            <a:r>
              <a:rPr lang="fr-CH"/>
              <a:t>Production honeypots, research honeypots.</a:t>
            </a:r>
          </a:p>
          <a:p>
            <a:r>
              <a:rPr lang="fr-CH"/>
              <a:t>Low interactivity, High interactivity.</a:t>
            </a:r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11841-0537-3743-A36F-8F6438F7DD3B}" type="slidenum">
              <a:rPr lang="en-US"/>
              <a:pPr/>
              <a:t>82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BCE20-4308-B241-AF9A-226CB0197A72}" type="slidenum">
              <a:rPr lang="en-US"/>
              <a:pPr/>
              <a:t>83</a:t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79AD2-017A-C647-9EE3-E425129F36AA}" type="slidenum">
              <a:rPr lang="en-US"/>
              <a:pPr/>
              <a:t>84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1781"/>
            <a:ext cx="5678824" cy="46045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61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424-2B39-E540-9DA2-202889609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0A9F-AA68-D04E-AAB1-608928EAC0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865D-E707-1140-825A-C02D92BD5D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9AC6-3F60-3549-922C-50002EE55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A03E511-4B2D-F746-B4FD-6098E2E66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BCF6CE4-C948-C047-BA3A-34077F278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427F-5640-934E-B38E-1955455510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0DE2-635E-2943-8BF3-C042825E7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bettercrypto.org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Network Defenses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CSE331 by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UC Berkeley CS161 by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Paxson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048619"/>
            <a:ext cx="4070063" cy="324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819400"/>
            <a:ext cx="188359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Basic principle: Maintain a table of the form: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&lt;client IP&gt; &lt;client port</a:t>
            </a:r>
            <a:r>
              <a:rPr lang="en-US" b="1" dirty="0"/>
              <a:t>&gt; </a:t>
            </a:r>
            <a:r>
              <a:rPr lang="en-US" b="1" dirty="0" smtClean="0"/>
              <a:t>⇄ &lt;NAT ID&gt;</a:t>
            </a:r>
            <a:endParaRPr lang="en-US" b="1" dirty="0"/>
          </a:p>
          <a:p>
            <a:pPr>
              <a:lnSpc>
                <a:spcPct val="130000"/>
              </a:lnSpc>
            </a:pPr>
            <a:r>
              <a:rPr lang="en-US" dirty="0" smtClean="0"/>
              <a:t>Outgoing packets (on non-NAT port):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Lookup client (source) IP address, client port in the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not found, allocate a new unique NAT ID and replace client port with chosen NAT ID (same size as port = 2</a:t>
            </a:r>
            <a:r>
              <a:rPr lang="en-US" baseline="30000" dirty="0" smtClean="0"/>
              <a:t>16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found, replace client port with previously allocated NAT ID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Replace client address with NAT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Basic principle: Maintain a table of the form: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b="1" dirty="0"/>
              <a:t>&lt;client IP&gt; &lt;client port&gt; ⇄ &lt;NAT ID&gt;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Incoming </a:t>
            </a:r>
            <a:r>
              <a:rPr lang="en-US" dirty="0" smtClean="0"/>
              <a:t>packets (on NAT port)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Look up destination port number as NAT ID in port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found, replace destination address and port with client entries from the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not found, the packet is not for us and should be </a:t>
            </a:r>
            <a:r>
              <a:rPr lang="en-US" dirty="0" smtClean="0"/>
              <a:t>rejected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Unused </a:t>
            </a:r>
            <a:r>
              <a:rPr lang="en-US" dirty="0" smtClean="0"/>
              <a:t>table entries expire periodically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after 2-3 minutes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Dynamic </a:t>
            </a:r>
            <a:r>
              <a:rPr lang="en-US" dirty="0"/>
              <a:t>NAT doesn’t allow establishing incoming </a:t>
            </a:r>
            <a:r>
              <a:rPr lang="en-US" dirty="0" smtClean="0"/>
              <a:t>connections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protection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96243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ID must be unique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21139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50292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25908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25908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can hide auto-increasing port numbers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28780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2590800" y="3733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733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info. further </a:t>
            </a:r>
            <a:r>
              <a:rPr lang="en-US" dirty="0" err="1" smtClean="0"/>
              <a:t>demultiplexes</a:t>
            </a:r>
            <a:r>
              <a:rPr lang="en-US" dirty="0" smtClean="0"/>
              <a:t> mapping entries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5314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5029200" y="4495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286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228600" y="4495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incoming connections, we have to define certain static entries in the mapping table</a:t>
            </a:r>
          </a:p>
          <a:p>
            <a:r>
              <a:rPr lang="en-US" dirty="0" smtClean="0"/>
              <a:t>Typically </a:t>
            </a:r>
            <a:r>
              <a:rPr lang="en-US" dirty="0"/>
              <a:t>we create one entry per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Example: SSH (22), HTTP (80), SMTP (25), …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46795"/>
              </p:ext>
            </p:extLst>
          </p:nvPr>
        </p:nvGraphicFramePr>
        <p:xfrm>
          <a:off x="914400" y="4572000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20"/>
                <a:gridCol w="1638679"/>
                <a:gridCol w="1295400"/>
                <a:gridCol w="1295400"/>
                <a:gridCol w="1600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 &amp;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NAT only allows outbound connections established from internal network</a:t>
            </a:r>
          </a:p>
          <a:p>
            <a:pPr lvl="1"/>
            <a:r>
              <a:rPr lang="en-US" dirty="0" smtClean="0"/>
              <a:t>External hosts can only contact internal hosts that appear in the mapping table, which are only added once they establish a connection</a:t>
            </a:r>
          </a:p>
          <a:p>
            <a:r>
              <a:rPr lang="en-US" dirty="0" smtClean="0"/>
              <a:t>Hides the internal </a:t>
            </a:r>
            <a:r>
              <a:rPr lang="en-US" dirty="0" smtClean="0"/>
              <a:t>network </a:t>
            </a:r>
            <a:r>
              <a:rPr lang="en-US" dirty="0" smtClean="0"/>
              <a:t>structure</a:t>
            </a:r>
          </a:p>
          <a:p>
            <a:r>
              <a:rPr lang="en-US" dirty="0"/>
              <a:t>Can simplify network administration</a:t>
            </a:r>
          </a:p>
          <a:p>
            <a:pPr lvl="1"/>
            <a:r>
              <a:rPr lang="en-US" dirty="0" smtClean="0"/>
              <a:t>Divide network into small chunks</a:t>
            </a:r>
          </a:p>
          <a:p>
            <a:r>
              <a:rPr lang="en-US" dirty="0" smtClean="0"/>
              <a:t>Reuse IP address space</a:t>
            </a:r>
          </a:p>
          <a:p>
            <a:pPr lvl="1"/>
            <a:r>
              <a:rPr lang="en-US" dirty="0" smtClean="0"/>
              <a:t>Original motivation behind NAT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657600" cy="1752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000" indent="-342000" defTabSz="91440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lvl="1" indent="-270000" defTabSz="91440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defTabSz="91440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defTabSz="91440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defTabSz="91440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6pPr>
            <a:lvl7pPr marL="1603375" indent="-228600" defTabSz="9144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7pPr>
            <a:lvl8pPr marL="1830388" indent="-228600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8pPr>
            <a:lvl9pPr marL="2057400" indent="-228600" defTabSz="9144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9pPr>
          </a:lstStyle>
          <a:p>
            <a:pPr marL="226800" lvl="1" indent="0">
              <a:buNone/>
            </a:pPr>
            <a:r>
              <a:rPr lang="en-US" dirty="0" smtClean="0"/>
              <a:t>IETF-allocated private addresses:</a:t>
            </a:r>
          </a:p>
          <a:p>
            <a:pPr lvl="1"/>
            <a:r>
              <a:rPr lang="en-US" dirty="0" smtClean="0"/>
              <a:t>10.0.0.0 </a:t>
            </a:r>
            <a:r>
              <a:rPr lang="en-US" dirty="0"/>
              <a:t>- 10.255.255.255</a:t>
            </a:r>
          </a:p>
          <a:p>
            <a:pPr lvl="1"/>
            <a:r>
              <a:rPr lang="en-US" dirty="0"/>
              <a:t>172.16.0.0 - 172.31.255.255</a:t>
            </a:r>
          </a:p>
          <a:p>
            <a:pPr lvl="1"/>
            <a:r>
              <a:rPr lang="en-US" dirty="0"/>
              <a:t>192.168.0.0 - </a:t>
            </a:r>
            <a:r>
              <a:rPr lang="en-US" dirty="0" smtClean="0"/>
              <a:t>192.168.255.255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Rewriting IP addresses (and ports) isn’t so easy:</a:t>
            </a:r>
          </a:p>
          <a:p>
            <a:pPr lvl="1"/>
            <a:r>
              <a:rPr lang="en-US" dirty="0" smtClean="0"/>
              <a:t>Must validate/recalculate checksums</a:t>
            </a:r>
          </a:p>
          <a:p>
            <a:pPr lvl="1"/>
            <a:r>
              <a:rPr lang="en-US" dirty="0" smtClean="0"/>
              <a:t>Certain protocols such as IPSec do not support packet modifications</a:t>
            </a:r>
          </a:p>
          <a:p>
            <a:pPr lvl="1"/>
            <a:r>
              <a:rPr lang="en-US" dirty="0" smtClean="0"/>
              <a:t>Has to be aware of protocols that exchange IP addresses (e.g., FTP)</a:t>
            </a:r>
          </a:p>
          <a:p>
            <a:pPr lvl="2"/>
            <a:r>
              <a:rPr lang="en-US" dirty="0" smtClean="0"/>
              <a:t>Must also look for IP addresses beyond packet headers and rewrite them</a:t>
            </a:r>
          </a:p>
          <a:p>
            <a:r>
              <a:rPr lang="en-US" dirty="0" smtClean="0"/>
              <a:t>Hinders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Breaks end-to-end principle</a:t>
            </a:r>
          </a:p>
          <a:p>
            <a:pPr lvl="1"/>
            <a:r>
              <a:rPr lang="en-US" dirty="0" smtClean="0"/>
              <a:t>Prevents host-to-host connection establishment for hosts behind NAT</a:t>
            </a:r>
          </a:p>
          <a:p>
            <a:r>
              <a:rPr lang="en-US" dirty="0" smtClean="0"/>
              <a:t>Slows </a:t>
            </a:r>
            <a:r>
              <a:rPr lang="en-US" dirty="0" smtClean="0"/>
              <a:t>the adoption of IPv6?</a:t>
            </a:r>
          </a:p>
          <a:p>
            <a:r>
              <a:rPr lang="en-US" dirty="0" smtClean="0"/>
              <a:t>Limited filtering of packets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Networks … </a:t>
            </a:r>
            <a:r>
              <a:rPr lang="en-US" sz="2800" dirty="0"/>
              <a:t>On The Cheap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How </a:t>
            </a:r>
            <a:r>
              <a:rPr lang="en-US" sz="2400" dirty="0"/>
              <a:t>do you harden a set of systems against external attack?</a:t>
            </a:r>
          </a:p>
          <a:p>
            <a:pPr lvl="1"/>
            <a:r>
              <a:rPr lang="en-US" sz="2000" i="1" dirty="0"/>
              <a:t>Key Observation:</a:t>
            </a:r>
          </a:p>
          <a:p>
            <a:pPr lvl="2"/>
            <a:r>
              <a:rPr lang="en-US" sz="1800" b="1" i="1" dirty="0"/>
              <a:t>The more network services your machines run, the greater the risk</a:t>
            </a:r>
          </a:p>
          <a:p>
            <a:pPr lvl="1"/>
            <a:r>
              <a:rPr lang="en-US" sz="2000" dirty="0"/>
              <a:t>Due to larger </a:t>
            </a:r>
            <a:r>
              <a:rPr lang="en-US" sz="2000" dirty="0">
                <a:solidFill>
                  <a:srgbClr val="FF0000"/>
                </a:solidFill>
              </a:rPr>
              <a:t>attack surface</a:t>
            </a:r>
            <a:endParaRPr lang="en-US" sz="2000" dirty="0"/>
          </a:p>
          <a:p>
            <a:r>
              <a:rPr lang="en-US" sz="2400" dirty="0" smtClean="0"/>
              <a:t>One way: </a:t>
            </a:r>
            <a:r>
              <a:rPr lang="en-US" sz="2400" dirty="0"/>
              <a:t>on each system, turn off unnecessary network services</a:t>
            </a:r>
          </a:p>
          <a:p>
            <a:pPr lvl="1"/>
            <a:r>
              <a:rPr lang="en-US" sz="2000" dirty="0"/>
              <a:t>But you have to know </a:t>
            </a:r>
            <a:r>
              <a:rPr lang="en-US" sz="2000" b="1" i="1" dirty="0">
                <a:solidFill>
                  <a:srgbClr val="008040"/>
                </a:solidFill>
              </a:rPr>
              <a:t>all</a:t>
            </a:r>
            <a:r>
              <a:rPr lang="en-US" sz="2000" dirty="0"/>
              <a:t> the services that are running</a:t>
            </a:r>
          </a:p>
          <a:p>
            <a:pPr lvl="1"/>
            <a:r>
              <a:rPr lang="en-US" sz="2000" dirty="0"/>
              <a:t>And sometimes some trusted remote users still require access</a:t>
            </a:r>
          </a:p>
          <a:p>
            <a:r>
              <a:rPr lang="en-US" sz="2400" dirty="0"/>
              <a:t>Plus key question of </a:t>
            </a:r>
            <a:r>
              <a:rPr lang="en-US" sz="2400" dirty="0">
                <a:solidFill>
                  <a:srgbClr val="FF0000"/>
                </a:solidFill>
              </a:rPr>
              <a:t>scaling</a:t>
            </a:r>
            <a:endParaRPr lang="en-US" sz="2400" dirty="0"/>
          </a:p>
          <a:p>
            <a:pPr lvl="1"/>
            <a:r>
              <a:rPr lang="en-US" sz="2000" dirty="0"/>
              <a:t>What happens when you have to secure 100s/1000s of systems?</a:t>
            </a:r>
          </a:p>
          <a:p>
            <a:pPr lvl="1"/>
            <a:r>
              <a:rPr lang="en-US" sz="2000" dirty="0"/>
              <a:t>Which may have different OSs, hardware &amp; users …</a:t>
            </a:r>
          </a:p>
          <a:p>
            <a:pPr lvl="1"/>
            <a:r>
              <a:rPr lang="en-US" sz="2000" dirty="0"/>
              <a:t>Which may in fact not all even be identified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1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Firewall: packet filtering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kind of firewall is a </a:t>
            </a:r>
            <a:r>
              <a:rPr lang="en-US" i="1" dirty="0"/>
              <a:t>packet filter</a:t>
            </a:r>
          </a:p>
          <a:p>
            <a:pPr lvl="1"/>
            <a:r>
              <a:rPr lang="en-US" dirty="0"/>
              <a:t>Router with list of </a:t>
            </a:r>
            <a:r>
              <a:rPr lang="en-US" i="1" dirty="0">
                <a:solidFill>
                  <a:srgbClr val="FF8000"/>
                </a:solidFill>
              </a:rPr>
              <a:t>access control rules</a:t>
            </a:r>
            <a:endParaRPr lang="en-US" dirty="0"/>
          </a:p>
          <a:p>
            <a:pPr lvl="1"/>
            <a:r>
              <a:rPr lang="en-US" dirty="0"/>
              <a:t>Router checks each received packet against security rules to decide to </a:t>
            </a:r>
            <a:r>
              <a:rPr lang="en-US" dirty="0">
                <a:solidFill>
                  <a:srgbClr val="0000FF"/>
                </a:solidFill>
              </a:rPr>
              <a:t>forward</a:t>
            </a:r>
            <a:r>
              <a:rPr lang="en-US" dirty="0"/>
              <a:t> or </a:t>
            </a:r>
            <a:r>
              <a:rPr lang="en-US" dirty="0">
                <a:solidFill>
                  <a:srgbClr val="FF3300"/>
                </a:solidFill>
              </a:rPr>
              <a:t>drop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Each rule specifies which packets it applies to based on a packet</a:t>
            </a:r>
            <a:r>
              <a:rPr lang="ja-JP" altLang="en-US" dirty="0"/>
              <a:t>’</a:t>
            </a:r>
            <a:r>
              <a:rPr lang="en-US" dirty="0"/>
              <a:t>s header fields (</a:t>
            </a:r>
            <a:r>
              <a:rPr lang="en-US" dirty="0">
                <a:solidFill>
                  <a:srgbClr val="408000"/>
                </a:solidFill>
              </a:rPr>
              <a:t>stateless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Specify source and destination IP addresses, port </a:t>
            </a:r>
            <a:br>
              <a:rPr lang="en-US" dirty="0"/>
            </a:br>
            <a:r>
              <a:rPr lang="en-US" dirty="0"/>
              <a:t>numbers, and protocol names, or </a:t>
            </a:r>
            <a:r>
              <a:rPr lang="en-US" dirty="0">
                <a:solidFill>
                  <a:srgbClr val="0000FF"/>
                </a:solidFill>
              </a:rPr>
              <a:t>wild cards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26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424-2B39-E540-9DA2-2028896094F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Group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437613"/>
              </p:ext>
            </p:extLst>
          </p:nvPr>
        </p:nvGraphicFramePr>
        <p:xfrm>
          <a:off x="1295400" y="914400"/>
          <a:ext cx="7772401" cy="220979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076179"/>
                <a:gridCol w="1002574"/>
                <a:gridCol w="1867235"/>
                <a:gridCol w="861682"/>
                <a:gridCol w="2964731"/>
              </a:tblGrid>
              <a:tr h="4299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Version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Hlen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TOS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Length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936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Identification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Flags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Offset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527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 to </a:t>
                      </a:r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Live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Protocol</a:t>
                      </a:r>
                      <a:endParaRPr lang="en-US" b="1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Checksum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gridSpan="5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Source Address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gridSpan="5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Destination Address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014865"/>
              </p:ext>
            </p:extLst>
          </p:nvPr>
        </p:nvGraphicFramePr>
        <p:xfrm>
          <a:off x="1295400" y="3124200"/>
          <a:ext cx="7771790" cy="284987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184363"/>
                <a:gridCol w="740227"/>
                <a:gridCol w="1990060"/>
                <a:gridCol w="3857140"/>
              </a:tblGrid>
              <a:tr h="429936">
                <a:tc gridSpan="3"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Source Port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ahoma"/>
                          <a:cs typeface="Tahoma"/>
                        </a:rPr>
                        <a:t>Destination Port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Sequence Number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527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Acknowledgment Number (if ACK set)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Data Offset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ahoma"/>
                          <a:cs typeface="Tahoma"/>
                        </a:rPr>
                        <a:t>Flags</a:t>
                      </a:r>
                      <a:endParaRPr lang="en-US" b="1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Window Size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Checksum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ahoma"/>
                          <a:cs typeface="Tahoma"/>
                        </a:rPr>
                        <a:t>Urgent Pointer (if URG set)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Data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59"/>
          <p:cNvSpPr>
            <a:spLocks noChangeArrowheads="1"/>
          </p:cNvSpPr>
          <p:nvPr/>
        </p:nvSpPr>
        <p:spPr bwMode="auto">
          <a:xfrm rot="16200000">
            <a:off x="-278606" y="4012406"/>
            <a:ext cx="1384300" cy="36988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TCP Header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rot="16200000">
            <a:off x="-187325" y="1676400"/>
            <a:ext cx="1201738" cy="36988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IP Header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85800" y="914400"/>
            <a:ext cx="457200" cy="220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85800" y="3124200"/>
            <a:ext cx="4572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8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kind of firewall is a </a:t>
            </a:r>
            <a:r>
              <a:rPr lang="en-US" i="1" dirty="0"/>
              <a:t>packet filter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Router with list of </a:t>
            </a:r>
            <a:r>
              <a:rPr lang="en-US" i="1" dirty="0">
                <a:solidFill>
                  <a:schemeClr val="bg2"/>
                </a:solidFill>
              </a:rPr>
              <a:t>access control rules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Router checks each received packet against security rules to decide to forward or drop it</a:t>
            </a:r>
          </a:p>
          <a:p>
            <a:pPr lvl="1"/>
            <a:r>
              <a:rPr lang="en-US" dirty="0"/>
              <a:t>Each rule specifies which packets it applies to based on a </a:t>
            </a:r>
            <a:r>
              <a:rPr lang="en-US" dirty="0" smtClean="0"/>
              <a:t>packet</a:t>
            </a:r>
            <a:r>
              <a:rPr lang="en-US" altLang="ja-JP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header fields (</a:t>
            </a:r>
            <a:r>
              <a:rPr lang="en-US" dirty="0">
                <a:solidFill>
                  <a:srgbClr val="408000"/>
                </a:solidFill>
              </a:rPr>
              <a:t>stateless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Specify source and destination IP addresses, port </a:t>
            </a:r>
            <a:br>
              <a:rPr lang="en-US" dirty="0"/>
            </a:br>
            <a:r>
              <a:rPr lang="en-US" dirty="0"/>
              <a:t>numbers, and protocol names, or </a:t>
            </a:r>
            <a:r>
              <a:rPr lang="en-US" dirty="0">
                <a:solidFill>
                  <a:srgbClr val="0000FF"/>
                </a:solidFill>
              </a:rPr>
              <a:t>wild cards</a:t>
            </a:r>
            <a:endParaRPr lang="en-US" dirty="0"/>
          </a:p>
          <a:p>
            <a:pPr lvl="2"/>
            <a:r>
              <a:rPr lang="en-US" dirty="0"/>
              <a:t>Each rule specifies the </a:t>
            </a:r>
            <a:r>
              <a:rPr lang="en-US" i="1" dirty="0"/>
              <a:t>action</a:t>
            </a:r>
            <a:r>
              <a:rPr lang="en-US" dirty="0"/>
              <a:t> for matching packets: </a:t>
            </a:r>
            <a:r>
              <a:rPr lang="en-US" b="1" dirty="0"/>
              <a:t>ALLOW</a:t>
            </a:r>
            <a:r>
              <a:rPr lang="en-US" dirty="0"/>
              <a:t> or </a:t>
            </a:r>
            <a:r>
              <a:rPr lang="en-US" b="1" dirty="0"/>
              <a:t>DROP </a:t>
            </a:r>
            <a:r>
              <a:rPr lang="en-US" dirty="0"/>
              <a:t>(aka DENY)</a:t>
            </a:r>
          </a:p>
          <a:p>
            <a:pPr lvl="2">
              <a:buFontTx/>
              <a:buNone/>
            </a:pPr>
            <a:r>
              <a:rPr lang="en-US" b="1" i="1" dirty="0">
                <a:solidFill>
                  <a:srgbClr val="FF8000"/>
                </a:solidFill>
                <a:latin typeface="Times" charset="0"/>
              </a:rPr>
              <a:t>&lt;ACTION&gt; &lt;PROTO&gt; &lt;SRC:PORT&gt; </a:t>
            </a:r>
            <a:r>
              <a:rPr lang="en-US" b="1" i="1" dirty="0">
                <a:solidFill>
                  <a:srgbClr val="FF8000"/>
                </a:solidFill>
                <a:latin typeface="Courier New" charset="0"/>
              </a:rPr>
              <a:t>-&gt;</a:t>
            </a:r>
            <a:r>
              <a:rPr lang="en-US" b="1" i="1" dirty="0">
                <a:solidFill>
                  <a:srgbClr val="FF8000"/>
                </a:solidFill>
                <a:latin typeface="Times" charset="0"/>
              </a:rPr>
              <a:t> &lt;DST:PORT&gt;</a:t>
            </a:r>
            <a:endParaRPr lang="en-US" b="1" dirty="0"/>
          </a:p>
          <a:p>
            <a:pPr lvl="1"/>
            <a:r>
              <a:rPr lang="en-US" dirty="0"/>
              <a:t>First listed rule has </a:t>
            </a:r>
            <a:r>
              <a:rPr lang="en-US" i="1" dirty="0">
                <a:solidFill>
                  <a:srgbClr val="408000"/>
                </a:solidFill>
              </a:rPr>
              <a:t>precedence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4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Packet Filter Rules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4.5.5.4:1025 -&gt;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States that the firewall should </a:t>
            </a:r>
            <a:r>
              <a:rPr lang="en-US" b="1" dirty="0">
                <a:solidFill>
                  <a:srgbClr val="408000"/>
                </a:solidFill>
              </a:rPr>
              <a:t>permit</a:t>
            </a:r>
            <a:r>
              <a:rPr lang="en-US" dirty="0"/>
              <a:t> any TCP packet </a:t>
            </a:r>
            <a:r>
              <a:rPr lang="en-US" dirty="0" smtClean="0"/>
              <a:t>that is</a:t>
            </a:r>
            <a:r>
              <a:rPr lang="en-US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from Internet address </a:t>
            </a:r>
            <a:r>
              <a:rPr lang="en-US" dirty="0">
                <a:latin typeface="Consolas" charset="0"/>
              </a:rPr>
              <a:t>4.5.5.4</a:t>
            </a:r>
            <a:r>
              <a:rPr lang="en-US" dirty="0"/>
              <a:t> </a:t>
            </a:r>
            <a:r>
              <a:rPr lang="en-US" b="1" dirty="0"/>
              <a:t>and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using a source port of </a:t>
            </a:r>
            <a:r>
              <a:rPr lang="en-US" dirty="0">
                <a:latin typeface="Consolas" charset="0"/>
              </a:rPr>
              <a:t>1025</a:t>
            </a:r>
            <a:r>
              <a:rPr lang="en-US" dirty="0"/>
              <a:t> </a:t>
            </a:r>
            <a:r>
              <a:rPr lang="en-US" b="1" dirty="0"/>
              <a:t>and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destined to port </a:t>
            </a:r>
            <a:r>
              <a:rPr lang="en-US" dirty="0">
                <a:latin typeface="Consolas" charset="0"/>
              </a:rPr>
              <a:t>80</a:t>
            </a:r>
            <a:r>
              <a:rPr lang="en-US" dirty="0"/>
              <a:t> of Internet address </a:t>
            </a:r>
            <a:r>
              <a:rPr lang="en-US" dirty="0">
                <a:latin typeface="Consolas" charset="0"/>
              </a:rPr>
              <a:t>3.1.1.2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deny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4.5.5.4:*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States that the firewall should </a:t>
            </a:r>
            <a:r>
              <a:rPr lang="en-US" b="1" dirty="0">
                <a:solidFill>
                  <a:srgbClr val="408000"/>
                </a:solidFill>
              </a:rPr>
              <a:t>drop</a:t>
            </a:r>
            <a:r>
              <a:rPr lang="en-US" dirty="0"/>
              <a:t> any TCP packet like the above, regardless of source port</a:t>
            </a:r>
            <a:endParaRPr lang="en-US" sz="2200" dirty="0"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Packet Filter Rules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deny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4.5.5.4:* -&gt; 3.1.1.2:80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4.5.5.4:1025 -&gt;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80000"/>
              </a:lnSpc>
            </a:pPr>
            <a:endParaRPr lang="en-US" i="1" dirty="0"/>
          </a:p>
          <a:p>
            <a:pPr lvl="1"/>
            <a:r>
              <a:rPr lang="en-US" i="1" dirty="0"/>
              <a:t>In this order</a:t>
            </a:r>
            <a:r>
              <a:rPr lang="en-US" dirty="0"/>
              <a:t>, the rules </a:t>
            </a:r>
            <a:r>
              <a:rPr lang="en-US" dirty="0" smtClean="0"/>
              <a:t>won</a:t>
            </a:r>
            <a:r>
              <a:rPr lang="en-US" altLang="ja-JP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allow </a:t>
            </a:r>
            <a:r>
              <a:rPr lang="en-US" i="1" dirty="0"/>
              <a:t>any</a:t>
            </a:r>
            <a:r>
              <a:rPr lang="en-US" dirty="0"/>
              <a:t> TCP packets from </a:t>
            </a:r>
            <a:r>
              <a:rPr lang="en-US" dirty="0">
                <a:latin typeface="Consolas" charset="0"/>
              </a:rPr>
              <a:t>4.5.5.4</a:t>
            </a:r>
            <a:r>
              <a:rPr lang="en-US" dirty="0"/>
              <a:t> to port </a:t>
            </a:r>
            <a:r>
              <a:rPr lang="en-US" dirty="0">
                <a:latin typeface="Consolas" charset="0"/>
              </a:rPr>
              <a:t>80</a:t>
            </a:r>
            <a:r>
              <a:rPr lang="en-US" dirty="0"/>
              <a:t> of </a:t>
            </a:r>
            <a:r>
              <a:rPr lang="en-US" dirty="0">
                <a:latin typeface="Consolas" charset="0"/>
              </a:rPr>
              <a:t>3.1.1.2</a:t>
            </a:r>
            <a:endParaRPr lang="en-US" b="1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4.5.5.4:1025 -&gt; 3.1.1.2:80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deny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4.5.5.4:* -&gt; 3.1.1.2:80</a:t>
            </a:r>
            <a:endParaRPr lang="en-US" dirty="0">
              <a:latin typeface="Courier New" charset="0"/>
            </a:endParaRPr>
          </a:p>
          <a:p>
            <a:pPr lvl="2">
              <a:lnSpc>
                <a:spcPct val="80000"/>
              </a:lnSpc>
            </a:pPr>
            <a:endParaRPr lang="en-US" i="1" dirty="0"/>
          </a:p>
          <a:p>
            <a:pPr lvl="1"/>
            <a:r>
              <a:rPr lang="en-US" i="1" dirty="0"/>
              <a:t>In this order</a:t>
            </a:r>
            <a:r>
              <a:rPr lang="en-US" dirty="0"/>
              <a:t>, the rules allow TCP packets from </a:t>
            </a:r>
            <a:r>
              <a:rPr lang="en-US" dirty="0">
                <a:latin typeface="Consolas" charset="0"/>
              </a:rPr>
              <a:t>4.5.5.4</a:t>
            </a:r>
            <a:r>
              <a:rPr lang="en-US" dirty="0"/>
              <a:t> to port </a:t>
            </a:r>
            <a:r>
              <a:rPr lang="en-US" dirty="0">
                <a:latin typeface="Consolas" charset="0"/>
              </a:rPr>
              <a:t>80</a:t>
            </a:r>
            <a:r>
              <a:rPr lang="en-US" dirty="0"/>
              <a:t> of </a:t>
            </a:r>
            <a:r>
              <a:rPr lang="en-US" dirty="0">
                <a:latin typeface="Consolas" charset="0"/>
              </a:rPr>
              <a:t>3.1.1.2</a:t>
            </a:r>
            <a:r>
              <a:rPr lang="en-US" dirty="0"/>
              <a:t> </a:t>
            </a:r>
            <a:r>
              <a:rPr lang="en-US" b="1" i="1" dirty="0">
                <a:solidFill>
                  <a:srgbClr val="FF8000"/>
                </a:solidFill>
              </a:rPr>
              <a:t>only</a:t>
            </a:r>
            <a:r>
              <a:rPr lang="en-US" b="1" dirty="0">
                <a:solidFill>
                  <a:srgbClr val="FF8000"/>
                </a:solidFill>
              </a:rPr>
              <a:t> </a:t>
            </a:r>
            <a:r>
              <a:rPr lang="en-US" dirty="0"/>
              <a:t>if they come from source port </a:t>
            </a:r>
            <a:r>
              <a:rPr lang="en-US" dirty="0">
                <a:latin typeface="Consolas" charset="0"/>
              </a:rPr>
              <a:t>1025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Policy with </a:t>
            </a:r>
            <a:r>
              <a:rPr lang="en-US" dirty="0" err="1"/>
              <a:t>Rulesets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Goal: prevent </a:t>
            </a:r>
            <a:r>
              <a:rPr lang="en-US" i="1" dirty="0">
                <a:solidFill>
                  <a:srgbClr val="FF0000"/>
                </a:solidFill>
              </a:rPr>
              <a:t>external access</a:t>
            </a:r>
            <a:r>
              <a:rPr lang="en-US" dirty="0"/>
              <a:t> to Windows SMB (TCP port 445)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Except for one special external host, </a:t>
            </a:r>
            <a:r>
              <a:rPr lang="en-US" dirty="0">
                <a:latin typeface="Consolas" charset="0"/>
              </a:rPr>
              <a:t>8.4.4.1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Ruleset</a:t>
            </a:r>
            <a:r>
              <a:rPr lang="en-US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8.4.4.1:* -&gt; *:445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drop 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*:* -&gt; *:445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onsolas" charset="0"/>
              </a:rPr>
              <a:t>allow  *  *:* -&gt; *:*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Problems?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notion of </a:t>
            </a:r>
            <a:r>
              <a:rPr lang="en-US" dirty="0">
                <a:solidFill>
                  <a:srgbClr val="FF8000"/>
                </a:solidFill>
              </a:rPr>
              <a:t>inbound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outbound</a:t>
            </a:r>
            <a:r>
              <a:rPr lang="en-US" dirty="0"/>
              <a:t> </a:t>
            </a:r>
            <a:r>
              <a:rPr lang="en-US" dirty="0" smtClean="0"/>
              <a:t>connections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Drops </a:t>
            </a:r>
            <a:r>
              <a:rPr lang="en-US" dirty="0"/>
              <a:t>outbound SMB connections from inside users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(This is a </a:t>
            </a:r>
            <a:r>
              <a:rPr lang="en-US" i="1" dirty="0">
                <a:solidFill>
                  <a:srgbClr val="FF3300"/>
                </a:solidFill>
              </a:rPr>
              <a:t>default-allow</a:t>
            </a:r>
            <a:r>
              <a:rPr lang="en-US" dirty="0"/>
              <a:t> policy!)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1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Policy with </a:t>
            </a:r>
            <a:r>
              <a:rPr lang="en-US" dirty="0" err="1" smtClean="0"/>
              <a:t>Rulesets</a:t>
            </a:r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Want to allow: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Inbound mail connections to our mail server (</a:t>
            </a:r>
            <a:r>
              <a:rPr lang="en-US" sz="2000" dirty="0">
                <a:latin typeface="Consolas" charset="0"/>
              </a:rPr>
              <a:t>1.2.3.4:25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outbound connections from our network, </a:t>
            </a:r>
            <a:r>
              <a:rPr lang="en-US" sz="2000" dirty="0">
                <a:latin typeface="Consolas" charset="0"/>
              </a:rPr>
              <a:t>1.2.3.0/24</a:t>
            </a:r>
            <a:endParaRPr lang="en-US" sz="2000" dirty="0"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Nothing </a:t>
            </a:r>
            <a:r>
              <a:rPr lang="en-US" sz="2000" dirty="0"/>
              <a:t>else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Consider this </a:t>
            </a:r>
            <a:r>
              <a:rPr lang="en-US" sz="2400" dirty="0" err="1"/>
              <a:t>ruleset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This policy </a:t>
            </a:r>
            <a:r>
              <a:rPr lang="en-US" sz="2400" dirty="0" smtClean="0">
                <a:solidFill>
                  <a:srgbClr val="FF0000"/>
                </a:solidFill>
              </a:rPr>
              <a:t>doesn’t </a:t>
            </a:r>
            <a:r>
              <a:rPr lang="en-US" sz="2400" dirty="0">
                <a:solidFill>
                  <a:srgbClr val="FF0000"/>
                </a:solidFill>
              </a:rPr>
              <a:t>work</a:t>
            </a:r>
            <a:r>
              <a:rPr lang="en-US" sz="2400" dirty="0"/>
              <a:t>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 connections are </a:t>
            </a:r>
            <a:r>
              <a:rPr lang="en-US" sz="2000" i="1" dirty="0">
                <a:solidFill>
                  <a:srgbClr val="408000"/>
                </a:solidFill>
              </a:rPr>
              <a:t>bidirectional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3-way handshake: client sends </a:t>
            </a:r>
            <a:r>
              <a:rPr lang="en-US" sz="2000" dirty="0">
                <a:latin typeface="Consolas" charset="0"/>
              </a:rPr>
              <a:t>SYN</a:t>
            </a:r>
            <a:r>
              <a:rPr lang="en-US" sz="2000" dirty="0"/>
              <a:t>, receives </a:t>
            </a:r>
            <a:r>
              <a:rPr lang="en-US" sz="2000" dirty="0">
                <a:latin typeface="Consolas" charset="0"/>
              </a:rPr>
              <a:t>SYN+ACK</a:t>
            </a:r>
            <a:r>
              <a:rPr lang="en-US" sz="2000" dirty="0"/>
              <a:t>, sends </a:t>
            </a:r>
            <a:r>
              <a:rPr lang="en-US" sz="2000" dirty="0">
                <a:latin typeface="Consolas" charset="0"/>
              </a:rPr>
              <a:t>ACK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Followed by either/both sides sending DATA (w/ </a:t>
            </a:r>
            <a:r>
              <a:rPr lang="en-US" sz="1800" dirty="0">
                <a:latin typeface="Consolas" charset="0"/>
              </a:rPr>
              <a:t>ACK</a:t>
            </a:r>
            <a:r>
              <a:rPr lang="en-US" sz="1800" dirty="0"/>
              <a:t> bit set)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4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951694" cy="1116106"/>
          </a:xfrm>
        </p:spPr>
        <p:txBody>
          <a:bodyPr/>
          <a:lstStyle/>
          <a:p>
            <a:r>
              <a:rPr lang="en-US" dirty="0"/>
              <a:t>Problem: Outbound Connections Fail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4675" lvl="1" indent="-228600">
              <a:buFont typeface="Arial" charset="0"/>
              <a:buAutoNum type="arabicPeriod"/>
              <a:tabLst>
                <a:tab pos="231775" algn="l"/>
                <a:tab pos="519113" algn="l"/>
                <a:tab pos="6889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marL="574675" lvl="1" indent="-228600">
              <a:buFont typeface="Arial" charset="0"/>
              <a:buAutoNum type="arabicPeriod"/>
              <a:tabLst>
                <a:tab pos="231775" algn="l"/>
                <a:tab pos="519113" algn="l"/>
                <a:tab pos="6889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marL="574675" lvl="1" indent="-228600">
              <a:buFont typeface="Arial" charset="0"/>
              <a:buAutoNum type="arabicPeriod"/>
              <a:tabLst>
                <a:tab pos="231775" algn="l"/>
                <a:tab pos="519113" algn="l"/>
                <a:tab pos="688975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nsolas" charset="0"/>
              </a:rPr>
              <a:t>drop   </a:t>
            </a:r>
            <a:r>
              <a:rPr lang="en-US" b="1" dirty="0">
                <a:solidFill>
                  <a:srgbClr val="0000FF"/>
                </a:solidFill>
                <a:latin typeface="Consolas" charset="0"/>
              </a:rPr>
              <a:t>*  *:* -&gt; *:*</a:t>
            </a:r>
            <a:endParaRPr lang="en-US" dirty="0">
              <a:solidFill>
                <a:srgbClr val="0000FF"/>
              </a:solidFill>
            </a:endParaRPr>
          </a:p>
          <a:p>
            <a:pPr marL="231775" indent="-231775">
              <a:tabLst>
                <a:tab pos="231775" algn="l"/>
                <a:tab pos="519113" algn="l"/>
                <a:tab pos="688975" algn="l"/>
              </a:tabLst>
            </a:pPr>
            <a:endParaRPr lang="en-US" dirty="0"/>
          </a:p>
          <a:p>
            <a:pPr marL="231775" indent="-231775">
              <a:tabLst>
                <a:tab pos="231775" algn="l"/>
                <a:tab pos="519113" algn="l"/>
                <a:tab pos="688975" algn="l"/>
              </a:tabLst>
            </a:pPr>
            <a:r>
              <a:rPr lang="en-US" dirty="0"/>
              <a:t>Inside host opens TCP connection to port 80 on external machine:</a:t>
            </a:r>
          </a:p>
          <a:p>
            <a:pPr marL="574675" lvl="1" indent="-228600">
              <a:tabLst>
                <a:tab pos="231775" algn="l"/>
                <a:tab pos="519113" algn="l"/>
                <a:tab pos="688975" algn="l"/>
              </a:tabLst>
            </a:pPr>
            <a:r>
              <a:rPr lang="en-US" dirty="0"/>
              <a:t>Initial SYN packet passed through by </a:t>
            </a:r>
            <a:r>
              <a:rPr lang="en-US" dirty="0">
                <a:solidFill>
                  <a:srgbClr val="0000FF"/>
                </a:solidFill>
              </a:rPr>
              <a:t>rule 2</a:t>
            </a:r>
            <a:endParaRPr lang="en-US" dirty="0"/>
          </a:p>
          <a:p>
            <a:pPr marL="574675" lvl="1" indent="-228600">
              <a:tabLst>
                <a:tab pos="231775" algn="l"/>
                <a:tab pos="519113" algn="l"/>
                <a:tab pos="688975" algn="l"/>
              </a:tabLst>
            </a:pPr>
            <a:r>
              <a:rPr lang="en-US" dirty="0"/>
              <a:t>SYN+ACK packet coming back is </a:t>
            </a:r>
            <a:r>
              <a:rPr lang="en-US" dirty="0">
                <a:solidFill>
                  <a:srgbClr val="FF0000"/>
                </a:solidFill>
              </a:rPr>
              <a:t>dropped</a:t>
            </a:r>
            <a:endParaRPr lang="en-US" dirty="0"/>
          </a:p>
          <a:p>
            <a:pPr marL="974725" lvl="2" indent="-169863">
              <a:tabLst>
                <a:tab pos="231775" algn="l"/>
                <a:tab pos="519113" algn="l"/>
                <a:tab pos="688975" algn="l"/>
              </a:tabLst>
            </a:pPr>
            <a:r>
              <a:rPr lang="en-US" i="1" dirty="0"/>
              <a:t>Fails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rule 1</a:t>
            </a:r>
            <a:r>
              <a:rPr lang="en-US" dirty="0"/>
              <a:t> (not destined for port 25)</a:t>
            </a:r>
          </a:p>
          <a:p>
            <a:pPr marL="974725" lvl="2" indent="-169863">
              <a:tabLst>
                <a:tab pos="231775" algn="l"/>
                <a:tab pos="519113" algn="l"/>
                <a:tab pos="688975" algn="l"/>
              </a:tabLst>
            </a:pPr>
            <a:r>
              <a:rPr lang="en-US" i="1" dirty="0"/>
              <a:t>Fails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rule 2</a:t>
            </a:r>
            <a:r>
              <a:rPr lang="en-US" dirty="0"/>
              <a:t> (source not inside host)</a:t>
            </a:r>
          </a:p>
          <a:p>
            <a:pPr marL="974725" lvl="2" indent="-169863">
              <a:tabLst>
                <a:tab pos="231775" algn="l"/>
                <a:tab pos="519113" algn="l"/>
                <a:tab pos="688975" algn="l"/>
              </a:tabLst>
            </a:pPr>
            <a:r>
              <a:rPr lang="en-US" dirty="0">
                <a:solidFill>
                  <a:srgbClr val="008040"/>
                </a:solidFill>
              </a:rPr>
              <a:t>Matches</a:t>
            </a:r>
            <a:r>
              <a:rPr lang="en-US" dirty="0"/>
              <a:t> rule 3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DROP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43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951694" cy="1116106"/>
          </a:xfrm>
        </p:spPr>
        <p:txBody>
          <a:bodyPr/>
          <a:lstStyle/>
          <a:p>
            <a:r>
              <a:rPr lang="en-US" dirty="0"/>
              <a:t>Problem: Outbound Connections Fail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400" dirty="0"/>
          </a:p>
          <a:p>
            <a:pPr marL="231775" indent="-231775">
              <a:tabLst>
                <a:tab pos="231775" algn="l"/>
                <a:tab pos="677863" algn="l"/>
                <a:tab pos="688975" algn="l"/>
              </a:tabLst>
            </a:pPr>
            <a:endParaRPr lang="en-US" sz="2800" dirty="0"/>
          </a:p>
          <a:p>
            <a:pPr marL="231775" indent="-231775">
              <a:tabLst>
                <a:tab pos="231775" algn="l"/>
                <a:tab pos="677863" algn="l"/>
                <a:tab pos="688975" algn="l"/>
              </a:tabLst>
            </a:pPr>
            <a:r>
              <a:rPr lang="en-US" sz="2800" dirty="0"/>
              <a:t>Fix?</a:t>
            </a:r>
          </a:p>
          <a:p>
            <a:pPr marL="627063" lvl="1" indent="-280988">
              <a:tabLst>
                <a:tab pos="231775" algn="l"/>
                <a:tab pos="677863" algn="l"/>
                <a:tab pos="688975" algn="l"/>
              </a:tabLst>
            </a:pPr>
            <a:r>
              <a:rPr lang="en-US" sz="2400" dirty="0"/>
              <a:t>In general, we need to distinguish between 2 kinds of inbound packets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/>
              <a:t>Allow inbound packets </a:t>
            </a:r>
            <a:r>
              <a:rPr lang="en-US" sz="2000" i="1" dirty="0">
                <a:solidFill>
                  <a:srgbClr val="0000FF"/>
                </a:solidFill>
              </a:rPr>
              <a:t>associated with</a:t>
            </a:r>
            <a:r>
              <a:rPr lang="en-US" sz="2000" dirty="0"/>
              <a:t> an </a:t>
            </a:r>
            <a:r>
              <a:rPr lang="en-US" sz="2000" dirty="0">
                <a:solidFill>
                  <a:srgbClr val="008040"/>
                </a:solidFill>
              </a:rPr>
              <a:t>outbound</a:t>
            </a:r>
            <a:r>
              <a:rPr lang="en-US" sz="2000" dirty="0"/>
              <a:t> connection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/>
              <a:t>Restrict inbound packets </a:t>
            </a:r>
            <a:r>
              <a:rPr lang="en-US" sz="2000" i="1" dirty="0">
                <a:solidFill>
                  <a:srgbClr val="0000FF"/>
                </a:solidFill>
              </a:rPr>
              <a:t>associated with</a:t>
            </a:r>
            <a:r>
              <a:rPr lang="en-US" sz="2000" dirty="0"/>
              <a:t> an </a:t>
            </a:r>
            <a:r>
              <a:rPr lang="en-US" sz="2000" dirty="0">
                <a:solidFill>
                  <a:srgbClr val="FF0000"/>
                </a:solidFill>
              </a:rPr>
              <a:t>inbound</a:t>
            </a:r>
            <a:r>
              <a:rPr lang="en-US" sz="2000" dirty="0"/>
              <a:t> connection</a:t>
            </a:r>
          </a:p>
          <a:p>
            <a:pPr marL="627063" lvl="1" indent="-280988">
              <a:tabLst>
                <a:tab pos="231775" algn="l"/>
                <a:tab pos="677863" algn="l"/>
                <a:tab pos="688975" algn="l"/>
              </a:tabLst>
            </a:pPr>
            <a:r>
              <a:rPr lang="en-US" sz="2400" dirty="0"/>
              <a:t>How do we tell them apart?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/>
              <a:t>Approach #1: remember previous outbound </a:t>
            </a:r>
            <a:r>
              <a:rPr lang="en-US" sz="2000" dirty="0" smtClean="0"/>
              <a:t>connections</a:t>
            </a:r>
          </a:p>
          <a:p>
            <a:pPr marL="1139825" lvl="3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1800" dirty="0" smtClean="0"/>
              <a:t>Requires </a:t>
            </a:r>
            <a:r>
              <a:rPr lang="en-US" sz="1800" b="1" dirty="0" smtClean="0">
                <a:solidFill>
                  <a:srgbClr val="FF0000"/>
                </a:solidFill>
              </a:rPr>
              <a:t>state</a:t>
            </a:r>
            <a:r>
              <a:rPr lang="en-US" sz="1800" dirty="0" smtClean="0"/>
              <a:t>: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 firewall</a:t>
            </a:r>
          </a:p>
          <a:p>
            <a:pPr marL="911225" lvl="2" indent="-169863">
              <a:tabLst>
                <a:tab pos="231775" algn="l"/>
                <a:tab pos="677863" algn="l"/>
                <a:tab pos="688975" algn="l"/>
              </a:tabLst>
            </a:pPr>
            <a:r>
              <a:rPr lang="en-US" sz="2000" dirty="0" smtClean="0"/>
              <a:t>Approach #2: leverage details of how TCP works …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26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Taming Management Complexity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Possibly more scalable defense: Reduce risk by blocking </a:t>
            </a:r>
            <a:r>
              <a:rPr lang="en-US" sz="2800" i="1" dirty="0"/>
              <a:t>in the network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outsiders</a:t>
            </a:r>
            <a:r>
              <a:rPr lang="en-US" sz="2800" dirty="0"/>
              <a:t> from having unwanted access your network services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traffic to/from the outside must </a:t>
            </a:r>
            <a:r>
              <a:rPr lang="en-US" sz="2400" dirty="0" smtClean="0"/>
              <a:t>traverse a </a:t>
            </a:r>
            <a:r>
              <a:rPr lang="en-US" sz="2400" b="1" dirty="0">
                <a:solidFill>
                  <a:srgbClr val="408000"/>
                </a:solidFill>
              </a:rPr>
              <a:t>firewall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0000FF"/>
                </a:solidFill>
              </a:rPr>
              <a:t>Chokepoint</a:t>
            </a:r>
            <a:r>
              <a:rPr lang="en-US" sz="2400" dirty="0"/>
              <a:t> can cover 1000s of hosts</a:t>
            </a:r>
          </a:p>
          <a:p>
            <a:pPr lvl="2"/>
            <a:r>
              <a:rPr lang="en-US" sz="2000" dirty="0"/>
              <a:t>Where in everyday experience do we see such chokepoints?</a:t>
            </a:r>
          </a:p>
        </p:txBody>
      </p:sp>
      <p:cxnSp>
        <p:nvCxnSpPr>
          <p:cNvPr id="29" name="Straight Connector 28"/>
          <p:cNvCxnSpPr>
            <a:stCxn id="31" idx="0"/>
            <a:endCxn id="30" idx="2"/>
          </p:cNvCxnSpPr>
          <p:nvPr/>
        </p:nvCxnSpPr>
        <p:spPr>
          <a:xfrm>
            <a:off x="3502851" y="5638800"/>
            <a:ext cx="2373294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 29"/>
          <p:cNvSpPr/>
          <p:nvPr/>
        </p:nvSpPr>
        <p:spPr>
          <a:xfrm>
            <a:off x="5867400" y="48768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31" name="Cloud 30"/>
          <p:cNvSpPr/>
          <p:nvPr/>
        </p:nvSpPr>
        <p:spPr>
          <a:xfrm>
            <a:off x="685800" y="48768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network</a:t>
            </a:r>
            <a:endParaRPr lang="en-US" sz="2400" dirty="0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276600" y="53340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0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vs. Outbound Connections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en-US" sz="2800" dirty="0" smtClean="0"/>
              <a:t>TCP </a:t>
            </a:r>
            <a:r>
              <a:rPr lang="en-US" sz="2800" dirty="0"/>
              <a:t>feature: ACK bit set on </a:t>
            </a:r>
            <a:r>
              <a:rPr lang="en-US" sz="2800" dirty="0">
                <a:solidFill>
                  <a:srgbClr val="0000FF"/>
                </a:solidFill>
              </a:rPr>
              <a:t>all</a:t>
            </a:r>
            <a:r>
              <a:rPr lang="en-US" sz="2800" dirty="0"/>
              <a:t> packets except first</a:t>
            </a:r>
          </a:p>
          <a:p>
            <a:pPr marL="676275" lvl="1" indent="-276225"/>
            <a:r>
              <a:rPr lang="en-US" sz="2400" b="1" dirty="0"/>
              <a:t>Plus</a:t>
            </a:r>
            <a:r>
              <a:rPr lang="en-US" sz="2400" dirty="0"/>
              <a:t>: TCP receiver </a:t>
            </a:r>
            <a:r>
              <a:rPr lang="en-US" sz="2400" dirty="0">
                <a:solidFill>
                  <a:srgbClr val="FF8000"/>
                </a:solidFill>
              </a:rPr>
              <a:t>disregards</a:t>
            </a:r>
            <a:r>
              <a:rPr lang="en-US" sz="2400" dirty="0"/>
              <a:t> packets with ACK set if they </a:t>
            </a:r>
            <a:r>
              <a:rPr lang="en-US" sz="2400" dirty="0" smtClean="0"/>
              <a:t>don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belong to an existing connection</a:t>
            </a:r>
          </a:p>
          <a:p>
            <a:pPr marL="231775" indent="-231775"/>
            <a:r>
              <a:rPr lang="en-US" sz="2800" dirty="0"/>
              <a:t>Solution </a:t>
            </a:r>
            <a:r>
              <a:rPr lang="en-US" sz="2800" dirty="0" err="1"/>
              <a:t>ruleset</a:t>
            </a:r>
            <a:r>
              <a:rPr lang="en-US" sz="2800" dirty="0"/>
              <a:t>:    </a:t>
            </a: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*:* -&gt; 1.2.3.4:25    </a:t>
            </a: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  <a:r>
              <a:rPr lang="en-US" sz="2000" b="1" dirty="0">
                <a:latin typeface="Consolas" charset="0"/>
              </a:rPr>
              <a:t> </a:t>
            </a: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FF8000"/>
                </a:solidFill>
                <a:latin typeface="Consolas" charset="0"/>
              </a:rPr>
              <a:t>allow </a:t>
            </a:r>
            <a:r>
              <a:rPr lang="en-US" sz="2000" b="1" dirty="0" err="1">
                <a:solidFill>
                  <a:srgbClr val="FF8000"/>
                </a:solidFill>
                <a:latin typeface="Consolas" charset="0"/>
              </a:rPr>
              <a:t>tcp</a:t>
            </a:r>
            <a:r>
              <a:rPr lang="en-US" sz="2000" b="1" dirty="0">
                <a:solidFill>
                  <a:srgbClr val="FF8000"/>
                </a:solidFill>
                <a:latin typeface="Consolas" charset="0"/>
              </a:rPr>
              <a:t> *:* -&gt; 1.2.3.0/24:* </a:t>
            </a:r>
            <a:r>
              <a:rPr lang="en-US" sz="2000" b="1" i="1" dirty="0">
                <a:solidFill>
                  <a:srgbClr val="FF8000"/>
                </a:solidFill>
                <a:latin typeface="Consolas" charset="0"/>
              </a:rPr>
              <a:t>only if</a:t>
            </a:r>
            <a:r>
              <a:rPr lang="en-US" sz="2000" b="1" dirty="0">
                <a:solidFill>
                  <a:srgbClr val="FF8000"/>
                </a:solidFill>
                <a:latin typeface="Consolas" charset="0"/>
              </a:rPr>
              <a:t> ACK </a:t>
            </a:r>
            <a:r>
              <a:rPr lang="en-US" sz="2000" b="1" i="1" dirty="0">
                <a:solidFill>
                  <a:srgbClr val="FF8000"/>
                </a:solidFill>
                <a:latin typeface="Consolas" charset="0"/>
              </a:rPr>
              <a:t>bit set</a:t>
            </a:r>
            <a:endParaRPr lang="en-US" sz="2000" b="1" dirty="0">
              <a:latin typeface="Consolas" charset="0"/>
            </a:endParaRPr>
          </a:p>
          <a:p>
            <a:pPr marL="676275" lvl="1" indent="-276225">
              <a:buFont typeface="Arial" charset="0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</a:p>
          <a:p>
            <a:pPr marL="676275" lvl="1" indent="-276225"/>
            <a:r>
              <a:rPr lang="en-US" sz="2400" dirty="0"/>
              <a:t>Rules 1 and 2 allow traffic in either direction for </a:t>
            </a:r>
            <a:r>
              <a:rPr lang="en-US" sz="2400" dirty="0">
                <a:solidFill>
                  <a:srgbClr val="FF0000"/>
                </a:solidFill>
              </a:rPr>
              <a:t>inbound</a:t>
            </a:r>
            <a:r>
              <a:rPr lang="en-US" sz="2400" dirty="0"/>
              <a:t> connections to port 25 on machine </a:t>
            </a:r>
            <a:r>
              <a:rPr lang="en-US" sz="2400" b="1" dirty="0">
                <a:latin typeface="Consolas" charset="0"/>
              </a:rPr>
              <a:t>1.2.3.4</a:t>
            </a:r>
            <a:endParaRPr lang="en-US" sz="2400" dirty="0">
              <a:latin typeface="Courier New" charset="0"/>
            </a:endParaRPr>
          </a:p>
          <a:p>
            <a:pPr marL="676275" lvl="1" indent="-276225"/>
            <a:r>
              <a:rPr lang="en-US" sz="2400" dirty="0"/>
              <a:t>Rules 2 and 3 allow </a:t>
            </a:r>
            <a:r>
              <a:rPr lang="en-US" sz="2400" dirty="0">
                <a:solidFill>
                  <a:srgbClr val="0000FF"/>
                </a:solidFill>
              </a:rPr>
              <a:t>outbound</a:t>
            </a:r>
            <a:r>
              <a:rPr lang="en-US" sz="2400" dirty="0"/>
              <a:t> connections to any port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4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</a:t>
            </a:r>
            <a:r>
              <a:rPr lang="en-US" dirty="0" err="1"/>
              <a:t>Ruleset</a:t>
            </a:r>
            <a:r>
              <a:rPr lang="en-US" dirty="0"/>
              <a:t> Protects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*:* -&gt; 1.2.3.4:25    </a:t>
            </a:r>
          </a:p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  <a:r>
              <a:rPr lang="en-US" sz="2400" b="1" dirty="0">
                <a:latin typeface="Consolas" charset="0"/>
              </a:rPr>
              <a:t> </a:t>
            </a:r>
          </a:p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FF8000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FF8000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FF8000"/>
                </a:solidFill>
                <a:latin typeface="Consolas" charset="0"/>
              </a:rPr>
              <a:t> *:* -&gt; 1.2.3.0/24:* </a:t>
            </a:r>
            <a:r>
              <a:rPr lang="en-US" sz="2200" b="1" i="1" dirty="0">
                <a:solidFill>
                  <a:srgbClr val="FF8000"/>
                </a:solidFill>
                <a:latin typeface="Consolas" charset="0"/>
              </a:rPr>
              <a:t>only if</a:t>
            </a:r>
            <a:r>
              <a:rPr lang="en-US" sz="2200" b="1" dirty="0">
                <a:solidFill>
                  <a:srgbClr val="FF8000"/>
                </a:solidFill>
                <a:latin typeface="Consolas" charset="0"/>
              </a:rPr>
              <a:t> ACK </a:t>
            </a:r>
            <a:r>
              <a:rPr lang="en-US" sz="2200" b="1" i="1" dirty="0">
                <a:solidFill>
                  <a:srgbClr val="FF8000"/>
                </a:solidFill>
                <a:latin typeface="Consolas" charset="0"/>
              </a:rPr>
              <a:t>bit set</a:t>
            </a:r>
            <a:endParaRPr lang="en-US" sz="2400" b="1" dirty="0">
              <a:solidFill>
                <a:srgbClr val="FF8000"/>
              </a:solidFill>
              <a:latin typeface="Consolas" charset="0"/>
            </a:endParaRPr>
          </a:p>
          <a:p>
            <a:pPr marL="625475" lvl="1" indent="-223838">
              <a:buFont typeface="Arial" charset="0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400" dirty="0">
              <a:solidFill>
                <a:srgbClr val="0000FF"/>
              </a:solidFill>
            </a:endParaRPr>
          </a:p>
          <a:p>
            <a:pPr marL="231775" indent="-231775"/>
            <a:r>
              <a:rPr lang="en-US" sz="2400" dirty="0"/>
              <a:t>Suppose external attacker tries to exploit vulnerability in SMB (TCP port 445</a:t>
            </a:r>
            <a:r>
              <a:rPr lang="en-US" sz="2400" dirty="0" smtClean="0"/>
              <a:t>)</a:t>
            </a:r>
          </a:p>
          <a:p>
            <a:pPr marL="386575" lvl="1" indent="-231775"/>
            <a:r>
              <a:rPr lang="en-US" sz="2100" dirty="0"/>
              <a:t>Attempts </a:t>
            </a:r>
            <a:r>
              <a:rPr lang="en-US" sz="2100" dirty="0"/>
              <a:t>to open an inbound TCP connection to internal SMB </a:t>
            </a:r>
            <a:r>
              <a:rPr lang="en-US" sz="2100" dirty="0"/>
              <a:t>server</a:t>
            </a:r>
            <a:endParaRPr lang="en-US" sz="2100" dirty="0"/>
          </a:p>
          <a:p>
            <a:pPr marL="231775" indent="-231775"/>
            <a:r>
              <a:rPr lang="en-US" sz="2400" dirty="0" smtClean="0"/>
              <a:t>Attempt </a:t>
            </a:r>
            <a:r>
              <a:rPr lang="en-US" sz="2400" dirty="0"/>
              <a:t>#1: Sends SYN packet to </a:t>
            </a:r>
            <a:r>
              <a:rPr lang="en-US" sz="2400" dirty="0" smtClean="0"/>
              <a:t>server</a:t>
            </a:r>
          </a:p>
          <a:p>
            <a:pPr marL="385200" lvl="1" indent="-248400"/>
            <a:r>
              <a:rPr lang="en-US" sz="2000" dirty="0" smtClean="0"/>
              <a:t>Packet lacks ACK bit </a:t>
            </a:r>
            <a:r>
              <a:rPr lang="en-US" sz="2000" dirty="0" smtClean="0">
                <a:sym typeface="Symbol" charset="0"/>
              </a:rPr>
              <a:t> no match to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Rules 1-3</a:t>
            </a:r>
            <a:r>
              <a:rPr lang="en-US" sz="2000" dirty="0" smtClean="0">
                <a:sym typeface="Symbol" charset="0"/>
              </a:rPr>
              <a:t>, dropped by </a:t>
            </a:r>
            <a:r>
              <a:rPr lang="en-US" sz="2000" dirty="0" smtClean="0">
                <a:solidFill>
                  <a:srgbClr val="0000FF"/>
                </a:solidFill>
                <a:sym typeface="Symbol" charset="0"/>
              </a:rPr>
              <a:t>Rule 4</a:t>
            </a:r>
            <a:endParaRPr lang="en-US" sz="2000" dirty="0" smtClean="0"/>
          </a:p>
          <a:p>
            <a:pPr marL="231775" indent="-231775"/>
            <a:r>
              <a:rPr lang="en-US" sz="2400" dirty="0" smtClean="0"/>
              <a:t>Attempt </a:t>
            </a:r>
            <a:r>
              <a:rPr lang="en-US" sz="2400" dirty="0"/>
              <a:t>#2: Sends SYN+ACK packet to server</a:t>
            </a:r>
          </a:p>
          <a:p>
            <a:pPr marL="385200" lvl="1" indent="-248400"/>
            <a:r>
              <a:rPr lang="en-US" sz="2000" dirty="0"/>
              <a:t>Firewall permits the packet due to </a:t>
            </a:r>
            <a:r>
              <a:rPr lang="en-US" sz="2000" dirty="0">
                <a:solidFill>
                  <a:srgbClr val="0000FF"/>
                </a:solidFill>
              </a:rPr>
              <a:t>Rule 3</a:t>
            </a:r>
            <a:endParaRPr lang="en-US" sz="2000" dirty="0"/>
          </a:p>
          <a:p>
            <a:pPr marL="385200" lvl="1" indent="-248400"/>
            <a:r>
              <a:rPr lang="en-US" sz="2000" dirty="0"/>
              <a:t>But then </a:t>
            </a:r>
            <a:r>
              <a:rPr lang="en-US" sz="2000" b="1" dirty="0">
                <a:solidFill>
                  <a:srgbClr val="408000"/>
                </a:solidFill>
              </a:rPr>
              <a:t>dropped</a:t>
            </a:r>
            <a:r>
              <a:rPr lang="en-US" sz="2000" dirty="0"/>
              <a:t> by server</a:t>
            </a:r>
            <a:r>
              <a:rPr lang="ja-JP" altLang="en-US" sz="2000" dirty="0"/>
              <a:t>’</a:t>
            </a:r>
            <a:r>
              <a:rPr lang="en-US" sz="2000" dirty="0"/>
              <a:t>s TCP stack (since ACK bit set, but </a:t>
            </a:r>
            <a:r>
              <a:rPr lang="en-US" sz="2000" dirty="0" smtClean="0"/>
              <a:t>isn</a:t>
            </a:r>
            <a:r>
              <a:rPr lang="en-US" dirty="0" smtClean="0"/>
              <a:t>’</a:t>
            </a:r>
            <a:r>
              <a:rPr lang="en-US" sz="2000" dirty="0" smtClean="0"/>
              <a:t>t </a:t>
            </a:r>
            <a:r>
              <a:rPr lang="en-US" sz="2000" dirty="0"/>
              <a:t>part of existing connection)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*:* -&gt; 1.2.3.4:25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allow </a:t>
            </a:r>
            <a:r>
              <a:rPr lang="en-US" sz="2400" b="1" dirty="0" err="1">
                <a:solidFill>
                  <a:srgbClr val="0000FF"/>
                </a:solidFill>
                <a:latin typeface="Consolas" charset="0"/>
              </a:rPr>
              <a:t>tcp</a:t>
            </a: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 1.2.3.0/24:* -&gt; *:*</a:t>
            </a:r>
          </a:p>
          <a:p>
            <a:pPr marL="627063" lvl="1" indent="-280988">
              <a:buFont typeface="Arial" charset="0"/>
              <a:buAutoNum type="arabicPeriod"/>
              <a:tabLst>
                <a:tab pos="231775" algn="l"/>
                <a:tab pos="677863" algn="l"/>
                <a:tab pos="68897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nsolas" charset="0"/>
              </a:rPr>
              <a:t>drop   *  *:* -&gt; *:*</a:t>
            </a:r>
            <a:endParaRPr lang="en-US" sz="2400" dirty="0"/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FW knows </a:t>
            </a:r>
            <a:r>
              <a:rPr lang="en-US" dirty="0" smtClean="0"/>
              <a:t>about established </a:t>
            </a:r>
            <a:r>
              <a:rPr lang="en-US" dirty="0"/>
              <a:t>connections and can automatically authorize returning </a:t>
            </a:r>
            <a:r>
              <a:rPr lang="en-US" dirty="0" smtClean="0"/>
              <a:t>traffic</a:t>
            </a:r>
            <a:endParaRPr lang="en-US" dirty="0"/>
          </a:p>
          <a:p>
            <a:r>
              <a:rPr lang="en-US" dirty="0"/>
              <a:t>Safer:</a:t>
            </a:r>
          </a:p>
          <a:p>
            <a:pPr lvl="1"/>
            <a:r>
              <a:rPr lang="en-US" dirty="0" smtClean="0"/>
              <a:t>No unsolicited packets</a:t>
            </a:r>
          </a:p>
          <a:p>
            <a:pPr lvl="1"/>
            <a:r>
              <a:rPr lang="en-US" dirty="0" smtClean="0"/>
              <a:t>Simpler </a:t>
            </a:r>
            <a:r>
              <a:rPr lang="en-US" dirty="0"/>
              <a:t>to configure, hence less </a:t>
            </a:r>
            <a:r>
              <a:rPr lang="en-US" dirty="0" smtClean="0"/>
              <a:t>errors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Firewall: </a:t>
            </a:r>
            <a:r>
              <a:rPr lang="en-US" dirty="0" err="1" smtClean="0"/>
              <a:t>Benfits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For each connection it knows what the next packet should look </a:t>
            </a:r>
            <a:r>
              <a:rPr lang="en-US" dirty="0" smtClean="0"/>
              <a:t>like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TCP flags</a:t>
            </a:r>
            <a:r>
              <a:rPr lang="en-US" dirty="0"/>
              <a:t>, sequence </a:t>
            </a:r>
            <a:r>
              <a:rPr lang="en-US" dirty="0" smtClean="0"/>
              <a:t>numbers</a:t>
            </a: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/>
              <a:t>It can eliminate packets that do not fit </a:t>
            </a:r>
            <a:r>
              <a:rPr lang="en-US" dirty="0" smtClean="0"/>
              <a:t>in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It can replace sequence </a:t>
            </a:r>
            <a:r>
              <a:rPr lang="en-US" dirty="0" smtClean="0"/>
              <a:t>numbers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to randomize </a:t>
            </a:r>
            <a:r>
              <a:rPr lang="en-US" dirty="0"/>
              <a:t>initial sequence </a:t>
            </a:r>
            <a:r>
              <a:rPr lang="en-US" dirty="0" smtClean="0"/>
              <a:t>numbers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It can prevent </a:t>
            </a:r>
            <a:r>
              <a:rPr lang="en-US" dirty="0" smtClean="0"/>
              <a:t>SYN flooding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SYN Flooding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Simple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FW </a:t>
            </a:r>
            <a:r>
              <a:rPr lang="en-US" dirty="0"/>
              <a:t>keeps track of all attempts to open a </a:t>
            </a:r>
            <a:r>
              <a:rPr lang="en-US" dirty="0" smtClean="0"/>
              <a:t>connection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If it judges that a connection stays half-open for too long, it sends a RST to the </a:t>
            </a:r>
            <a:r>
              <a:rPr lang="en-US" dirty="0" smtClean="0"/>
              <a:t>server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Advanced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FW </a:t>
            </a:r>
            <a:r>
              <a:rPr lang="en-US" dirty="0"/>
              <a:t>delays </a:t>
            </a:r>
            <a:r>
              <a:rPr lang="en-US" dirty="0" smtClean="0"/>
              <a:t>SYN </a:t>
            </a:r>
            <a:r>
              <a:rPr lang="en-US" dirty="0"/>
              <a:t>packets and generates a </a:t>
            </a:r>
            <a:r>
              <a:rPr lang="en-US" dirty="0" smtClean="0"/>
              <a:t>SYN + ACK </a:t>
            </a:r>
            <a:r>
              <a:rPr lang="en-US" dirty="0"/>
              <a:t>in place of the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Only when it receives an </a:t>
            </a:r>
            <a:r>
              <a:rPr lang="en-US" dirty="0" smtClean="0"/>
              <a:t>ACK does </a:t>
            </a:r>
            <a:r>
              <a:rPr lang="en-US" dirty="0"/>
              <a:t>it send the original </a:t>
            </a:r>
            <a:r>
              <a:rPr lang="en-US" dirty="0" smtClean="0"/>
              <a:t>SYN </a:t>
            </a:r>
            <a:r>
              <a:rPr lang="en-US" dirty="0"/>
              <a:t>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SYN Flooding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01706" y="5867400"/>
            <a:ext cx="8727141" cy="556185"/>
          </a:xfrm>
        </p:spPr>
        <p:txBody>
          <a:bodyPr/>
          <a:lstStyle/>
          <a:p>
            <a:r>
              <a:rPr lang="en-US" dirty="0" smtClean="0"/>
              <a:t>FW must adapt all sequence numbers</a:t>
            </a:r>
            <a:endParaRPr 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62000" y="2308451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cs typeface="Arial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469190" y="2308451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772466" y="2348361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33" y="1788885"/>
            <a:ext cx="1336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/>
                <a:cs typeface="Arial"/>
              </a:rPr>
              <a:t>client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52333" y="1788885"/>
            <a:ext cx="1336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Arial"/>
                <a:cs typeface="Arial"/>
              </a:rPr>
              <a:t>FW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 rot="240000">
            <a:off x="1135116" y="2142275"/>
            <a:ext cx="264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)  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240000">
            <a:off x="584974" y="3342146"/>
            <a:ext cx="407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=x+1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b="1" dirty="0" smtClean="0">
                <a:latin typeface="Arial"/>
                <a:cs typeface="Arial"/>
              </a:rPr>
              <a:t>z</a:t>
            </a:r>
            <a:r>
              <a:rPr lang="en-US" dirty="0" smtClean="0"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1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8193600" y="2322285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391400" y="1788885"/>
            <a:ext cx="1559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Arial"/>
                <a:cs typeface="Arial"/>
              </a:rPr>
              <a:t>server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 rot="21360000">
            <a:off x="541071" y="2739575"/>
            <a:ext cx="4278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b="1" dirty="0" smtClean="0">
                <a:latin typeface="Arial"/>
                <a:cs typeface="Arial"/>
              </a:rPr>
              <a:t>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=x+1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772466" y="2971800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72466" y="3567561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479688" y="3879445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 rot="240000">
            <a:off x="4842338" y="3673359"/>
            <a:ext cx="264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)  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 rot="240000">
            <a:off x="4292196" y="4873230"/>
            <a:ext cx="407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=x+1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=y+1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 rot="21360000">
            <a:off x="4248293" y="4270659"/>
            <a:ext cx="4278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=y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=x+1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4479688" y="4502884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4479688" y="5098645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Analysis </a:t>
            </a:r>
            <a:r>
              <a:rPr lang="en-US" sz="2800" dirty="0" smtClean="0"/>
              <a:t>(Deep Packet Inspection)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Analyze </a:t>
            </a:r>
            <a:r>
              <a:rPr lang="en-US" dirty="0"/>
              <a:t>an application protocol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Example: </a:t>
            </a:r>
            <a:r>
              <a:rPr lang="en-US" dirty="0" smtClean="0"/>
              <a:t>Block 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Analyze </a:t>
            </a:r>
            <a:r>
              <a:rPr lang="en-US" dirty="0"/>
              <a:t>packets to </a:t>
            </a:r>
            <a:r>
              <a:rPr lang="en-US" dirty="0">
                <a:solidFill>
                  <a:schemeClr val="accent2"/>
                </a:solidFill>
              </a:rPr>
              <a:t>verify their format</a:t>
            </a:r>
            <a:r>
              <a:rPr lang="en-US" dirty="0"/>
              <a:t> and </a:t>
            </a:r>
            <a:r>
              <a:rPr lang="en-US" dirty="0" smtClean="0"/>
              <a:t>content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Eliminate </a:t>
            </a:r>
            <a:r>
              <a:rPr lang="en-US" dirty="0" smtClean="0">
                <a:solidFill>
                  <a:schemeClr val="accent2"/>
                </a:solidFill>
              </a:rPr>
              <a:t>unwanted packets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err="1" smtClean="0"/>
              <a:t>DoS</a:t>
            </a:r>
            <a:r>
              <a:rPr lang="en-US" dirty="0" smtClean="0"/>
              <a:t>, </a:t>
            </a:r>
            <a:r>
              <a:rPr lang="en-US" dirty="0"/>
              <a:t>exploits, </a:t>
            </a:r>
            <a:r>
              <a:rPr lang="en-US" dirty="0" smtClean="0"/>
              <a:t>viruses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Eliminate packets </a:t>
            </a:r>
            <a:r>
              <a:rPr lang="en-US" dirty="0"/>
              <a:t>that do not correspond to </a:t>
            </a:r>
            <a:r>
              <a:rPr lang="en-US" dirty="0" smtClean="0"/>
              <a:t>the current </a:t>
            </a:r>
            <a:r>
              <a:rPr lang="en-US" dirty="0" smtClean="0">
                <a:solidFill>
                  <a:schemeClr val="accent2"/>
                </a:solidFill>
              </a:rPr>
              <a:t>protocol’s state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 are application relays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057400"/>
            <a:ext cx="1371600" cy="422031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9718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38862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48006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828800" y="2479431"/>
            <a:ext cx="0" cy="4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1828800" y="3393831"/>
            <a:ext cx="0" cy="4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1828800" y="4308231"/>
            <a:ext cx="0" cy="49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2057400" y="5410201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Ethernet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10" idx="2"/>
            <a:endCxn id="22" idx="2"/>
          </p:cNvCxnSpPr>
          <p:nvPr/>
        </p:nvCxnSpPr>
        <p:spPr>
          <a:xfrm rot="16200000" flipH="1">
            <a:off x="1603911" y="5447520"/>
            <a:ext cx="682869" cy="2330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38862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76600" y="4800602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42672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0"/>
          </p:cNvCxnSpPr>
          <p:nvPr/>
        </p:nvCxnSpPr>
        <p:spPr>
          <a:xfrm flipV="1">
            <a:off x="3503994" y="5181601"/>
            <a:ext cx="1206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505200" y="42672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/>
          <p:cNvSpPr/>
          <p:nvPr/>
        </p:nvSpPr>
        <p:spPr>
          <a:xfrm>
            <a:off x="4419600" y="5410201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Ethernet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410200" y="2057401"/>
            <a:ext cx="1371600" cy="422031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10200" y="29718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0200" y="38862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10200" y="4800602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3" idx="2"/>
            <a:endCxn id="54" idx="0"/>
          </p:cNvCxnSpPr>
          <p:nvPr/>
        </p:nvCxnSpPr>
        <p:spPr>
          <a:xfrm>
            <a:off x="6096000" y="2479432"/>
            <a:ext cx="0" cy="4923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5" idx="0"/>
          </p:cNvCxnSpPr>
          <p:nvPr/>
        </p:nvCxnSpPr>
        <p:spPr>
          <a:xfrm>
            <a:off x="6096000" y="3393832"/>
            <a:ext cx="0" cy="4923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56" idx="0"/>
          </p:cNvCxnSpPr>
          <p:nvPr/>
        </p:nvCxnSpPr>
        <p:spPr>
          <a:xfrm>
            <a:off x="6096000" y="4308232"/>
            <a:ext cx="0" cy="4923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  <a:endCxn id="50" idx="0"/>
          </p:cNvCxnSpPr>
          <p:nvPr/>
        </p:nvCxnSpPr>
        <p:spPr>
          <a:xfrm rot="5400000">
            <a:off x="5639663" y="5449164"/>
            <a:ext cx="682868" cy="22980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2057401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29718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419600" y="33528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05200" y="33528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19600" y="243840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505200" y="2438401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2"/>
          </p:cNvCxnSpPr>
          <p:nvPr/>
        </p:nvCxnSpPr>
        <p:spPr>
          <a:xfrm flipH="1" flipV="1">
            <a:off x="4419601" y="5181601"/>
            <a:ext cx="449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124200"/>
            <a:ext cx="8727141" cy="32993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Proxy acts like both a client and a server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provide other services too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Examples: caching, load balancing</a:t>
            </a:r>
            <a:r>
              <a:rPr lang="en-US" dirty="0"/>
              <a:t>, mobile page transformation</a:t>
            </a:r>
            <a:r>
              <a:rPr lang="en-US" dirty="0" smtClean="0"/>
              <a:t>, content transcoding/compression/translation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typical example of the defense in </a:t>
            </a:r>
            <a:r>
              <a:rPr lang="en-US" dirty="0">
                <a:solidFill>
                  <a:schemeClr val="accent2"/>
                </a:solidFill>
              </a:rPr>
              <a:t>depth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choke point</a:t>
            </a:r>
            <a:r>
              <a:rPr lang="en-US" dirty="0"/>
              <a:t>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81198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Internal 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1981199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External 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7100" y="1981199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1676400" y="2467196"/>
            <a:ext cx="1790700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7526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4838700" y="2467197"/>
            <a:ext cx="17907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17526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Security Policy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Effectiveness of firewall relies </a:t>
            </a:r>
            <a:r>
              <a:rPr lang="en-US" sz="2400" dirty="0" smtClean="0"/>
              <a:t>on deciding </a:t>
            </a:r>
            <a:r>
              <a:rPr lang="en-US" sz="2400" dirty="0"/>
              <a:t>what </a:t>
            </a:r>
            <a:r>
              <a:rPr lang="en-US" sz="2400" dirty="0">
                <a:solidFill>
                  <a:srgbClr val="408000"/>
                </a:solidFill>
              </a:rPr>
              <a:t>policy</a:t>
            </a:r>
            <a:r>
              <a:rPr lang="en-US" sz="2400" dirty="0"/>
              <a:t> </a:t>
            </a:r>
            <a:r>
              <a:rPr lang="en-US" sz="2400" dirty="0" smtClean="0"/>
              <a:t>it should implement:</a:t>
            </a:r>
            <a:endParaRPr lang="en-US" sz="2400" dirty="0"/>
          </a:p>
          <a:p>
            <a:pPr lvl="1"/>
            <a:r>
              <a:rPr lang="en-US" sz="2000" i="1" dirty="0"/>
              <a:t>Who is allowed to talk to whom, accessing what service?</a:t>
            </a:r>
          </a:p>
          <a:p>
            <a:r>
              <a:rPr lang="en-US" sz="2400" dirty="0"/>
              <a:t>Distinguish between </a:t>
            </a:r>
            <a:r>
              <a:rPr lang="en-US" sz="2400" dirty="0">
                <a:solidFill>
                  <a:srgbClr val="FF0000"/>
                </a:solidFill>
              </a:rPr>
              <a:t>inbound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0000FF"/>
                </a:solidFill>
              </a:rPr>
              <a:t>outbound</a:t>
            </a:r>
            <a:r>
              <a:rPr lang="en-US" sz="2400" dirty="0"/>
              <a:t> connections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Inbound</a:t>
            </a:r>
            <a:r>
              <a:rPr lang="en-US" sz="2000" dirty="0"/>
              <a:t>: attempts by external users to connect to </a:t>
            </a:r>
            <a:r>
              <a:rPr lang="en-US" sz="2000" dirty="0" smtClean="0"/>
              <a:t>internal services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Outbound</a:t>
            </a:r>
            <a:r>
              <a:rPr lang="en-US" sz="2000" dirty="0"/>
              <a:t>: internal users to external services</a:t>
            </a:r>
          </a:p>
          <a:p>
            <a:pPr lvl="1"/>
            <a:r>
              <a:rPr lang="en-US" sz="2000" dirty="0"/>
              <a:t>Why?  Because fits with a common </a:t>
            </a:r>
            <a:r>
              <a:rPr lang="en-US" sz="2000" b="1" i="1" dirty="0">
                <a:solidFill>
                  <a:srgbClr val="FF8000"/>
                </a:solidFill>
              </a:rPr>
              <a:t>threat model</a:t>
            </a:r>
            <a:endParaRPr lang="en-US" sz="2000" dirty="0"/>
          </a:p>
          <a:p>
            <a:r>
              <a:rPr lang="en-US" sz="2400" dirty="0"/>
              <a:t>Conceptually simple </a:t>
            </a:r>
            <a:r>
              <a:rPr lang="en-US" sz="2400" i="1" dirty="0">
                <a:solidFill>
                  <a:srgbClr val="408000"/>
                </a:solidFill>
              </a:rPr>
              <a:t>access control policy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Permit inside users to connect to any service</a:t>
            </a:r>
          </a:p>
          <a:p>
            <a:pPr lvl="1"/>
            <a:r>
              <a:rPr lang="en-US" sz="2000" dirty="0"/>
              <a:t>External users restricted: 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</a:rPr>
              <a:t>Permit</a:t>
            </a:r>
            <a:r>
              <a:rPr lang="en-US" sz="1800" dirty="0"/>
              <a:t> connections to services meant to be externally visible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Deny</a:t>
            </a:r>
            <a:r>
              <a:rPr lang="en-US" sz="1800" dirty="0"/>
              <a:t> connections to services not meant for external access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9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Benefits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P</a:t>
            </a:r>
            <a:r>
              <a:rPr lang="en-US" dirty="0" smtClean="0">
                <a:solidFill>
                  <a:schemeClr val="accent2"/>
                </a:solidFill>
              </a:rPr>
              <a:t>revent </a:t>
            </a:r>
            <a:r>
              <a:rPr lang="en-US" dirty="0">
                <a:solidFill>
                  <a:schemeClr val="accent2"/>
                </a:solidFill>
              </a:rPr>
              <a:t>direct connections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/>
              <a:t>internal network towards the </a:t>
            </a:r>
            <a:r>
              <a:rPr lang="en-US" dirty="0" smtClean="0"/>
              <a:t>Internet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Choke point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Possibly </a:t>
            </a:r>
            <a:r>
              <a:rPr lang="en-US" dirty="0" smtClean="0"/>
              <a:t>authentication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Able to filter application-level info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URL or DNS blacklists, URL </a:t>
            </a:r>
            <a:r>
              <a:rPr lang="en-US" dirty="0" smtClean="0"/>
              <a:t>filtering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Content type (MIME) </a:t>
            </a:r>
            <a:r>
              <a:rPr lang="en-US" dirty="0"/>
              <a:t>filtering, keyword </a:t>
            </a:r>
            <a:r>
              <a:rPr lang="en-US" dirty="0" smtClean="0"/>
              <a:t>filtering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V</a:t>
            </a:r>
            <a:r>
              <a:rPr lang="en-US" dirty="0" smtClean="0"/>
              <a:t>irus</a:t>
            </a:r>
            <a:r>
              <a:rPr lang="en-US" dirty="0"/>
              <a:t>, exploit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Cache Feature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proxy </a:t>
            </a:r>
            <a:r>
              <a:rPr lang="en-US" dirty="0">
                <a:solidFill>
                  <a:schemeClr val="accent2"/>
                </a:solidFill>
              </a:rPr>
              <a:t>can keep a </a:t>
            </a:r>
            <a:r>
              <a:rPr lang="en-US" dirty="0" smtClean="0">
                <a:solidFill>
                  <a:schemeClr val="accent2"/>
                </a:solidFill>
              </a:rPr>
              <a:t>copy</a:t>
            </a:r>
            <a:r>
              <a:rPr lang="en-US" dirty="0" smtClean="0"/>
              <a:t> </a:t>
            </a:r>
            <a:r>
              <a:rPr lang="en-US" dirty="0"/>
              <a:t>of all the </a:t>
            </a:r>
            <a:r>
              <a:rPr lang="en-US" dirty="0" smtClean="0"/>
              <a:t>contents it has served in a cache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When </a:t>
            </a:r>
            <a:r>
              <a:rPr lang="en-US" dirty="0" smtClean="0"/>
              <a:t>another </a:t>
            </a:r>
            <a:r>
              <a:rPr lang="en-US" dirty="0"/>
              <a:t>client asks for the </a:t>
            </a:r>
            <a:r>
              <a:rPr lang="en-US" dirty="0">
                <a:solidFill>
                  <a:schemeClr val="accent2"/>
                </a:solidFill>
              </a:rPr>
              <a:t>same </a:t>
            </a:r>
            <a:r>
              <a:rPr lang="en-US" dirty="0" smtClean="0">
                <a:solidFill>
                  <a:schemeClr val="accent2"/>
                </a:solidFill>
              </a:rPr>
              <a:t>content</a:t>
            </a:r>
            <a:r>
              <a:rPr lang="en-US" dirty="0" smtClean="0"/>
              <a:t>, </a:t>
            </a:r>
            <a:r>
              <a:rPr lang="en-US" dirty="0"/>
              <a:t>it can provide the </a:t>
            </a:r>
            <a:r>
              <a:rPr lang="en-US" dirty="0" smtClean="0"/>
              <a:t>cached copy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Ensure content is up-to-date (Example: in HTTP, use header info)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transfer is </a:t>
            </a:r>
            <a:r>
              <a:rPr lang="en-US" dirty="0">
                <a:solidFill>
                  <a:schemeClr val="accent2"/>
                </a:solidFill>
              </a:rPr>
              <a:t>much faster</a:t>
            </a:r>
            <a:r>
              <a:rPr lang="en-US" dirty="0"/>
              <a:t> (increase </a:t>
            </a:r>
            <a:r>
              <a:rPr lang="en-US" dirty="0" smtClean="0"/>
              <a:t>in </a:t>
            </a:r>
            <a:r>
              <a:rPr lang="en-US" dirty="0" err="1" smtClean="0"/>
              <a:t>QoE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can save on </a:t>
            </a:r>
            <a:r>
              <a:rPr lang="en-US" dirty="0">
                <a:solidFill>
                  <a:schemeClr val="accent2"/>
                </a:solidFill>
              </a:rPr>
              <a:t>bandwidth</a:t>
            </a:r>
            <a:r>
              <a:rPr lang="en-US" dirty="0"/>
              <a:t> (limit cost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Without 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5007350" cy="506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$ telnet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80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GET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HTTP/1.0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Date: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Server: Apache/2.2.3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Expires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Cache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-Control: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Connection: close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Content-Type: 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html;charset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=UTF-8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&gt;Example&lt;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&lt;body&gt;…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With 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295400"/>
            <a:ext cx="6022652" cy="5069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$ telnet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80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GET http://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www.example.com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index.html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HTTP/1.0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HTTP/1.1 200 OK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Date: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Server: Apache/2.2.3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CentOS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Expires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Mon,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Feb 2014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15: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21:38 GMT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Cache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-Control: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Pragma: no-cache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Connection: close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Content-Type: 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html;charset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=UTF-8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head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&gt;Example&lt;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/title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&gt;&lt;/head&gt;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&lt;body&gt;…</a:t>
            </a:r>
          </a:p>
        </p:txBody>
      </p:sp>
      <p:sp>
        <p:nvSpPr>
          <p:cNvPr id="6" name="Donut 5"/>
          <p:cNvSpPr/>
          <p:nvPr/>
        </p:nvSpPr>
        <p:spPr>
          <a:xfrm>
            <a:off x="1600200" y="1600200"/>
            <a:ext cx="487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6"/>
          <p:cNvSpPr txBox="1">
            <a:spLocks/>
          </p:cNvSpPr>
          <p:nvPr/>
        </p:nvSpPr>
        <p:spPr>
          <a:xfrm>
            <a:off x="6172200" y="2133600"/>
            <a:ext cx="2756647" cy="1546785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browser configuration!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</a:t>
            </a:r>
            <a:r>
              <a:rPr lang="en-US" dirty="0" smtClean="0"/>
              <a:t>Proxy </a:t>
            </a:r>
            <a:r>
              <a:rPr lang="en-US" sz="2400" dirty="0" smtClean="0"/>
              <a:t>(intercepting proxy)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Traffic </a:t>
            </a:r>
            <a:r>
              <a:rPr lang="en-US" dirty="0"/>
              <a:t>targeted at a certain port </a:t>
            </a:r>
            <a:r>
              <a:rPr lang="en-US" dirty="0" smtClean="0"/>
              <a:t>is </a:t>
            </a:r>
            <a:r>
              <a:rPr lang="en-US" dirty="0">
                <a:solidFill>
                  <a:schemeClr val="accent2"/>
                </a:solidFill>
              </a:rPr>
              <a:t>automatically </a:t>
            </a:r>
            <a:r>
              <a:rPr lang="en-US" dirty="0" smtClean="0">
                <a:solidFill>
                  <a:schemeClr val="accent2"/>
                </a:solidFill>
              </a:rPr>
              <a:t>redirected</a:t>
            </a:r>
            <a:r>
              <a:rPr lang="en-US" dirty="0" smtClean="0"/>
              <a:t> </a:t>
            </a:r>
            <a:r>
              <a:rPr lang="en-US" dirty="0"/>
              <a:t>towards the proxy by the </a:t>
            </a:r>
            <a:r>
              <a:rPr lang="en-US" dirty="0" smtClean="0"/>
              <a:t>network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Proxy does </a:t>
            </a:r>
            <a:r>
              <a:rPr lang="en-US" dirty="0">
                <a:solidFill>
                  <a:schemeClr val="accent2"/>
                </a:solidFill>
              </a:rPr>
              <a:t>not modify the request or response</a:t>
            </a:r>
            <a:r>
              <a:rPr lang="en-US" dirty="0"/>
              <a:t> beyond what is required for proxy authentication and identification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Avoid </a:t>
            </a:r>
            <a:r>
              <a:rPr lang="en-US" dirty="0"/>
              <a:t>having to configure </a:t>
            </a:r>
            <a:r>
              <a:rPr lang="en-US" dirty="0" smtClean="0"/>
              <a:t>browsers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Enforce usage of the proxy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load balancing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work for </a:t>
            </a:r>
            <a:r>
              <a:rPr lang="en-US" dirty="0" smtClean="0"/>
              <a:t>servers that are not on the configured port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6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/>
          <p:cNvSpPr/>
          <p:nvPr/>
        </p:nvSpPr>
        <p:spPr>
          <a:xfrm>
            <a:off x="1752600" y="5031259"/>
            <a:ext cx="1828800" cy="988541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dirty="0" smtClean="0"/>
              <a:t>Proxy (or </a:t>
            </a:r>
            <a:r>
              <a:rPr lang="en-US" dirty="0"/>
              <a:t>L</a:t>
            </a:r>
            <a:r>
              <a:rPr lang="en-US" dirty="0" smtClean="0"/>
              <a:t>oad Balancer)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Appears </a:t>
            </a:r>
            <a:r>
              <a:rPr lang="en-US" dirty="0"/>
              <a:t>to clients to be an ordinary </a:t>
            </a:r>
            <a:r>
              <a:rPr lang="en-US" dirty="0" smtClean="0"/>
              <a:t>server</a:t>
            </a:r>
          </a:p>
          <a:p>
            <a:r>
              <a:rPr lang="en-US" dirty="0"/>
              <a:t>Requests are forwarded to one or more origin servers which handle </a:t>
            </a:r>
            <a:r>
              <a:rPr lang="en-US" dirty="0" smtClean="0"/>
              <a:t>the requests</a:t>
            </a:r>
            <a:endParaRPr lang="en-US" dirty="0"/>
          </a:p>
          <a:p>
            <a:r>
              <a:rPr lang="en-US" dirty="0" smtClean="0"/>
              <a:t>Client has </a:t>
            </a:r>
            <a:r>
              <a:rPr lang="en-US" dirty="0"/>
              <a:t>no knowledge of the origin servers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876799"/>
            <a:ext cx="1371600" cy="971996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Client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45720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1371600" cy="97199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Reverse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1676400" y="5362797"/>
            <a:ext cx="1981200" cy="1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1044" y="44958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 flipV="1">
            <a:off x="5029200" y="5057998"/>
            <a:ext cx="1600200" cy="30480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1" y="4495800"/>
            <a:ext cx="14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Internal</a:t>
            </a:r>
            <a:br>
              <a:rPr lang="en-US" dirty="0" smtClean="0"/>
            </a:b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47244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4876800"/>
            <a:ext cx="1371600" cy="971996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Server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 flipV="1">
            <a:off x="5029200" y="5210398"/>
            <a:ext cx="1752600" cy="15240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6" idx="1"/>
          </p:cNvCxnSpPr>
          <p:nvPr/>
        </p:nvCxnSpPr>
        <p:spPr>
          <a:xfrm>
            <a:off x="5029200" y="5362798"/>
            <a:ext cx="1905000" cy="0"/>
          </a:xfrm>
          <a:prstGeom prst="straightConnector1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HTTP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Filter requests</a:t>
            </a:r>
            <a:r>
              <a:rPr lang="en-US" dirty="0" smtClean="0"/>
              <a:t> </a:t>
            </a:r>
            <a:r>
              <a:rPr lang="en-US" dirty="0"/>
              <a:t>(blocking exploits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Authenticate </a:t>
            </a:r>
            <a:r>
              <a:rPr lang="en-US" dirty="0">
                <a:solidFill>
                  <a:schemeClr val="accent2"/>
                </a:solidFill>
              </a:rPr>
              <a:t>clients</a:t>
            </a:r>
            <a:r>
              <a:rPr lang="en-US" dirty="0"/>
              <a:t> even before they </a:t>
            </a:r>
            <a:r>
              <a:rPr lang="en-US" dirty="0" smtClean="0"/>
              <a:t>communicate with </a:t>
            </a:r>
            <a:r>
              <a:rPr lang="en-US" dirty="0"/>
              <a:t>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attack the server unless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Accelerate servers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Encryption acceleration</a:t>
            </a:r>
            <a:endParaRPr lang="en-US" dirty="0"/>
          </a:p>
          <a:p>
            <a:pPr lvl="1"/>
            <a:r>
              <a:rPr lang="en-US" dirty="0" smtClean="0"/>
              <a:t>Caching static content</a:t>
            </a:r>
          </a:p>
          <a:p>
            <a:pPr lvl="1"/>
            <a:r>
              <a:rPr lang="en-US" dirty="0" smtClean="0"/>
              <a:t>Load balancing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Accelerate clients via content compression</a:t>
            </a:r>
            <a:endParaRPr lang="en-US" dirty="0"/>
          </a:p>
          <a:p>
            <a:pPr>
              <a:buFont typeface="Wingdings" charset="0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57600"/>
            <a:ext cx="19558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800600"/>
            <a:ext cx="1905000" cy="635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Firewall </a:t>
            </a:r>
            <a:r>
              <a:rPr lang="fr-CH" dirty="0" smtClean="0"/>
              <a:t>DMZ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</a:t>
            </a:r>
            <a:r>
              <a:rPr lang="en-US" dirty="0" smtClean="0"/>
              <a:t>(DMZ) </a:t>
            </a:r>
            <a:r>
              <a:rPr lang="en-US" sz="2800" dirty="0" smtClean="0"/>
              <a:t>simple case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806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136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9840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1820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2667000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206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1043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1006" y="64008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3571198" y="4192200"/>
            <a:ext cx="2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481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7" idx="3"/>
            <a:endCxn id="5" idx="2"/>
          </p:cNvCxnSpPr>
          <p:nvPr/>
        </p:nvCxnSpPr>
        <p:spPr>
          <a:xfrm flipV="1">
            <a:off x="4676098" y="4191000"/>
            <a:ext cx="2094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/>
          </p:cNvSpPr>
          <p:nvPr/>
        </p:nvSpPr>
        <p:spPr>
          <a:xfrm>
            <a:off x="3810000" y="4798201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1" name="Straight Connector 20"/>
          <p:cNvCxnSpPr>
            <a:stCxn id="20" idx="0"/>
            <a:endCxn id="27" idx="2"/>
          </p:cNvCxnSpPr>
          <p:nvPr/>
        </p:nvCxnSpPr>
        <p:spPr>
          <a:xfrm flipV="1">
            <a:off x="4262099" y="4498199"/>
            <a:ext cx="0" cy="30000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342189" y="4265116"/>
            <a:ext cx="1371932" cy="715853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32" h="715853">
                <a:moveTo>
                  <a:pt x="0" y="275806"/>
                </a:moveTo>
                <a:cubicBezTo>
                  <a:pt x="342785" y="-16250"/>
                  <a:pt x="913577" y="-51866"/>
                  <a:pt x="1054903" y="55517"/>
                </a:cubicBezTo>
                <a:cubicBezTo>
                  <a:pt x="1196229" y="162900"/>
                  <a:pt x="1224479" y="356074"/>
                  <a:pt x="1371932" y="715853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2220984" y="3463347"/>
            <a:ext cx="1958072" cy="1522554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  <a:gd name="connsiteX0" fmla="*/ 0 w 2197856"/>
              <a:gd name="connsiteY0" fmla="*/ 1684298 h 1684298"/>
              <a:gd name="connsiteX1" fmla="*/ 1880827 w 2197856"/>
              <a:gd name="connsiteY1" fmla="*/ 34241 h 1684298"/>
              <a:gd name="connsiteX2" fmla="*/ 2197856 w 2197856"/>
              <a:gd name="connsiteY2" fmla="*/ 694577 h 1684298"/>
              <a:gd name="connsiteX0" fmla="*/ 0 w 2197856"/>
              <a:gd name="connsiteY0" fmla="*/ 1122581 h 1122581"/>
              <a:gd name="connsiteX1" fmla="*/ 228979 w 2197856"/>
              <a:gd name="connsiteY1" fmla="*/ 404981 h 1122581"/>
              <a:gd name="connsiteX2" fmla="*/ 2197856 w 2197856"/>
              <a:gd name="connsiteY2" fmla="*/ 132860 h 1122581"/>
              <a:gd name="connsiteX0" fmla="*/ 0 w 2197856"/>
              <a:gd name="connsiteY0" fmla="*/ 1117232 h 1117232"/>
              <a:gd name="connsiteX1" fmla="*/ 228979 w 2197856"/>
              <a:gd name="connsiteY1" fmla="*/ 399632 h 1117232"/>
              <a:gd name="connsiteX2" fmla="*/ 2197856 w 2197856"/>
              <a:gd name="connsiteY2" fmla="*/ 127511 h 1117232"/>
              <a:gd name="connsiteX0" fmla="*/ 0 w 2197856"/>
              <a:gd name="connsiteY0" fmla="*/ 1117232 h 1117232"/>
              <a:gd name="connsiteX1" fmla="*/ 228979 w 2197856"/>
              <a:gd name="connsiteY1" fmla="*/ 399632 h 1117232"/>
              <a:gd name="connsiteX2" fmla="*/ 2197856 w 2197856"/>
              <a:gd name="connsiteY2" fmla="*/ 127511 h 1117232"/>
              <a:gd name="connsiteX0" fmla="*/ 0 w 1958072"/>
              <a:gd name="connsiteY0" fmla="*/ 1530605 h 1530605"/>
              <a:gd name="connsiteX1" fmla="*/ 228979 w 1958072"/>
              <a:gd name="connsiteY1" fmla="*/ 813005 h 1530605"/>
              <a:gd name="connsiteX2" fmla="*/ 1958072 w 1958072"/>
              <a:gd name="connsiteY2" fmla="*/ 87976 h 1530605"/>
              <a:gd name="connsiteX0" fmla="*/ 0 w 1958072"/>
              <a:gd name="connsiteY0" fmla="*/ 1442629 h 1442629"/>
              <a:gd name="connsiteX1" fmla="*/ 228979 w 1958072"/>
              <a:gd name="connsiteY1" fmla="*/ 725029 h 1442629"/>
              <a:gd name="connsiteX2" fmla="*/ 1958072 w 1958072"/>
              <a:gd name="connsiteY2" fmla="*/ 0 h 1442629"/>
              <a:gd name="connsiteX0" fmla="*/ 0 w 1958072"/>
              <a:gd name="connsiteY0" fmla="*/ 1442629 h 1442629"/>
              <a:gd name="connsiteX1" fmla="*/ 211217 w 1958072"/>
              <a:gd name="connsiteY1" fmla="*/ 813835 h 1442629"/>
              <a:gd name="connsiteX2" fmla="*/ 1958072 w 1958072"/>
              <a:gd name="connsiteY2" fmla="*/ 0 h 1442629"/>
              <a:gd name="connsiteX0" fmla="*/ 0 w 1958072"/>
              <a:gd name="connsiteY0" fmla="*/ 1442629 h 1442629"/>
              <a:gd name="connsiteX1" fmla="*/ 211217 w 1958072"/>
              <a:gd name="connsiteY1" fmla="*/ 813835 h 1442629"/>
              <a:gd name="connsiteX2" fmla="*/ 1958072 w 1958072"/>
              <a:gd name="connsiteY2" fmla="*/ 0 h 1442629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72" h="1522554">
                <a:moveTo>
                  <a:pt x="0" y="1522554"/>
                </a:moveTo>
                <a:cubicBezTo>
                  <a:pt x="94119" y="1079528"/>
                  <a:pt x="106895" y="996549"/>
                  <a:pt x="211217" y="813835"/>
                </a:cubicBezTo>
                <a:cubicBezTo>
                  <a:pt x="315539" y="631121"/>
                  <a:pt x="1588596" y="608201"/>
                  <a:pt x="1958072" y="0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 </a:t>
            </a:r>
            <a:r>
              <a:rPr lang="en-US" sz="2800" dirty="0"/>
              <a:t>simple case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DMZ </a:t>
            </a:r>
            <a:r>
              <a:rPr lang="en-US" dirty="0"/>
              <a:t>is </a:t>
            </a:r>
            <a:r>
              <a:rPr lang="en-US" dirty="0">
                <a:solidFill>
                  <a:schemeClr val="accent2"/>
                </a:solidFill>
              </a:rPr>
              <a:t>connected neither to the Internet, nor to the internal </a:t>
            </a:r>
            <a:r>
              <a:rPr lang="en-US" dirty="0" smtClean="0">
                <a:solidFill>
                  <a:schemeClr val="accent2"/>
                </a:solidFill>
              </a:rPr>
              <a:t>network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Configuration</a:t>
            </a:r>
          </a:p>
          <a:p>
            <a:pPr lvl="1"/>
            <a:r>
              <a:rPr lang="en-US" dirty="0"/>
              <a:t>Internal machines can only connect to the </a:t>
            </a:r>
            <a:r>
              <a:rPr lang="en-US" dirty="0" smtClean="0"/>
              <a:t>proxy</a:t>
            </a:r>
            <a:endParaRPr lang="en-US" dirty="0"/>
          </a:p>
          <a:p>
            <a:pPr lvl="1"/>
            <a:r>
              <a:rPr lang="en-US" dirty="0"/>
              <a:t>Only the proxy can connect to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Outbound dynamic </a:t>
            </a:r>
            <a:r>
              <a:rPr lang="en-US" dirty="0" smtClean="0"/>
              <a:t>NAT</a:t>
            </a:r>
            <a:endParaRPr lang="en-US" dirty="0"/>
          </a:p>
          <a:p>
            <a:pPr lvl="1"/>
            <a:r>
              <a:rPr lang="en-US" dirty="0"/>
              <a:t>Inbound static NAT toward the </a:t>
            </a:r>
            <a:r>
              <a:rPr lang="en-US" dirty="0" smtClean="0"/>
              <a:t>proxy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and Inbound filtering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Treat Traffic Not Mentioned in Policy?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Default Allow</a:t>
            </a:r>
            <a:r>
              <a:rPr lang="en-US" dirty="0"/>
              <a:t>: start off permitting external access to services</a:t>
            </a:r>
          </a:p>
          <a:p>
            <a:pPr lvl="1"/>
            <a:r>
              <a:rPr lang="en-US" dirty="0"/>
              <a:t>Shut them off as problems recognized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0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 </a:t>
            </a:r>
            <a:r>
              <a:rPr lang="en-US" sz="2800" dirty="0"/>
              <a:t>simple case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Limitations (</a:t>
            </a:r>
            <a:r>
              <a:rPr lang="en-US" b="1" dirty="0"/>
              <a:t>of the example</a:t>
            </a:r>
            <a:r>
              <a:rPr lang="en-US" dirty="0"/>
              <a:t>, not DMZ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firewall is a </a:t>
            </a:r>
            <a:r>
              <a:rPr lang="en-US" dirty="0">
                <a:solidFill>
                  <a:schemeClr val="accent2"/>
                </a:solidFill>
              </a:rPr>
              <a:t>critical </a:t>
            </a:r>
            <a:r>
              <a:rPr lang="en-US" dirty="0" smtClean="0">
                <a:solidFill>
                  <a:schemeClr val="accent2"/>
                </a:solidFill>
              </a:rPr>
              <a:t>point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All services </a:t>
            </a:r>
            <a:r>
              <a:rPr lang="en-US" dirty="0">
                <a:solidFill>
                  <a:schemeClr val="accent2"/>
                </a:solidFill>
              </a:rPr>
              <a:t>pass through the same proxy</a:t>
            </a:r>
            <a:r>
              <a:rPr lang="en-US" dirty="0"/>
              <a:t>, a vulnerability on a single service can give access to all </a:t>
            </a:r>
            <a:r>
              <a:rPr lang="en-US" dirty="0" smtClean="0"/>
              <a:t>traffic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Sandwiched DMZ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21594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82228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408109" y="48006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515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920709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1460708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761593" y="4192200"/>
            <a:ext cx="921116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2" idx="2"/>
          </p:cNvCxnSpPr>
          <p:nvPr/>
        </p:nvCxnSpPr>
        <p:spPr>
          <a:xfrm flipV="1">
            <a:off x="1222227" y="4498199"/>
            <a:ext cx="912581" cy="877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1682709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471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90593" y="5334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2586907" y="4192200"/>
            <a:ext cx="2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6254709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2863809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FW2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9" idx="3"/>
            <a:endCxn id="5" idx="2"/>
          </p:cNvCxnSpPr>
          <p:nvPr/>
        </p:nvCxnSpPr>
        <p:spPr>
          <a:xfrm flipV="1">
            <a:off x="6092107" y="4191000"/>
            <a:ext cx="1713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8" idx="1"/>
            <a:endCxn id="27" idx="3"/>
          </p:cNvCxnSpPr>
          <p:nvPr/>
        </p:nvCxnSpPr>
        <p:spPr>
          <a:xfrm flipH="1">
            <a:off x="3691807" y="4192200"/>
            <a:ext cx="33405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/>
          </p:cNvSpPr>
          <p:nvPr/>
        </p:nvSpPr>
        <p:spPr>
          <a:xfrm>
            <a:off x="5264109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FW1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4025859" y="48006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DNS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1" name="Straight Connector 30"/>
          <p:cNvCxnSpPr>
            <a:stCxn id="9" idx="0"/>
            <a:endCxn id="29" idx="2"/>
          </p:cNvCxnSpPr>
          <p:nvPr/>
        </p:nvCxnSpPr>
        <p:spPr>
          <a:xfrm flipH="1" flipV="1">
            <a:off x="5678108" y="4498199"/>
            <a:ext cx="1" cy="3024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4025859" y="29718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HTTP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4025859" y="38862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SMTP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9" name="Straight Connector 38"/>
          <p:cNvCxnSpPr>
            <a:stCxn id="29" idx="1"/>
            <a:endCxn id="38" idx="3"/>
          </p:cNvCxnSpPr>
          <p:nvPr/>
        </p:nvCxnSpPr>
        <p:spPr>
          <a:xfrm flipH="1">
            <a:off x="4930057" y="4192200"/>
            <a:ext cx="33405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  <a:endCxn id="27" idx="3"/>
          </p:cNvCxnSpPr>
          <p:nvPr/>
        </p:nvCxnSpPr>
        <p:spPr>
          <a:xfrm flipH="1">
            <a:off x="3691807" y="32778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1"/>
            <a:endCxn id="27" idx="3"/>
          </p:cNvCxnSpPr>
          <p:nvPr/>
        </p:nvCxnSpPr>
        <p:spPr>
          <a:xfrm flipH="1" flipV="1">
            <a:off x="3691807" y="41922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37" idx="3"/>
          </p:cNvCxnSpPr>
          <p:nvPr/>
        </p:nvCxnSpPr>
        <p:spPr>
          <a:xfrm flipH="1" flipV="1">
            <a:off x="4930057" y="32778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1"/>
            <a:endCxn id="30" idx="3"/>
          </p:cNvCxnSpPr>
          <p:nvPr/>
        </p:nvCxnSpPr>
        <p:spPr>
          <a:xfrm flipH="1">
            <a:off x="4930057" y="41922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Sandwiched DMZ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Configuration</a:t>
            </a:r>
            <a:endParaRPr lang="en-US" dirty="0"/>
          </a:p>
          <a:p>
            <a:pPr lvl="1"/>
            <a:r>
              <a:rPr lang="en-US" dirty="0"/>
              <a:t>Internal machines can only connect to the </a:t>
            </a:r>
            <a:r>
              <a:rPr lang="en-US" dirty="0" smtClean="0"/>
              <a:t>proxies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one </a:t>
            </a:r>
            <a:r>
              <a:rPr lang="en-US" dirty="0" smtClean="0"/>
              <a:t>proxy per protocol)</a:t>
            </a:r>
            <a:endParaRPr lang="en-US" dirty="0"/>
          </a:p>
          <a:p>
            <a:pPr lvl="1"/>
            <a:r>
              <a:rPr lang="en-US" dirty="0"/>
              <a:t>Only proxies can connect to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No routing in </a:t>
            </a:r>
            <a:r>
              <a:rPr lang="en-US" dirty="0" smtClean="0"/>
              <a:t>proxies</a:t>
            </a:r>
            <a:endParaRPr lang="en-US" dirty="0"/>
          </a:p>
          <a:p>
            <a:pPr lvl="1"/>
            <a:r>
              <a:rPr lang="en-US" dirty="0"/>
              <a:t>Outbound dynamic NAT, inbound </a:t>
            </a:r>
            <a:r>
              <a:rPr lang="en-US" dirty="0" smtClean="0"/>
              <a:t>static NAT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and Inbound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8027894" cy="1116106"/>
          </a:xfrm>
        </p:spPr>
        <p:txBody>
          <a:bodyPr/>
          <a:lstStyle/>
          <a:p>
            <a:r>
              <a:rPr lang="en-US" dirty="0"/>
              <a:t>Why Have Firewalls Been Successful?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0000FF"/>
                </a:solidFill>
              </a:rPr>
              <a:t>Central control</a:t>
            </a:r>
            <a:r>
              <a:rPr lang="en-US" sz="2800" i="1" dirty="0"/>
              <a:t> – easy administration and update</a:t>
            </a:r>
          </a:p>
          <a:p>
            <a:pPr lvl="1"/>
            <a:r>
              <a:rPr lang="en-US" sz="2400" dirty="0"/>
              <a:t>Single point of control: update one </a:t>
            </a:r>
            <a:r>
              <a:rPr lang="en-US" sz="2400" dirty="0" err="1"/>
              <a:t>config</a:t>
            </a:r>
            <a:r>
              <a:rPr lang="en-US" sz="2400" dirty="0"/>
              <a:t> to change security policies</a:t>
            </a:r>
          </a:p>
          <a:p>
            <a:pPr lvl="1"/>
            <a:r>
              <a:rPr lang="en-US" sz="2400" dirty="0"/>
              <a:t>Potentially allows rapid response</a:t>
            </a:r>
          </a:p>
          <a:p>
            <a:r>
              <a:rPr lang="en-US" sz="2800" i="1" dirty="0">
                <a:solidFill>
                  <a:srgbClr val="408000"/>
                </a:solidFill>
              </a:rPr>
              <a:t>Easy to deploy</a:t>
            </a:r>
            <a:r>
              <a:rPr lang="en-US" sz="2800" i="1" dirty="0"/>
              <a:t> – transparent to end users</a:t>
            </a:r>
          </a:p>
          <a:p>
            <a:pPr lvl="1"/>
            <a:r>
              <a:rPr lang="en-US" sz="2400" dirty="0"/>
              <a:t>Easy incremental/total deployment to protect </a:t>
            </a:r>
            <a:r>
              <a:rPr lang="en-US" sz="2400" dirty="0" smtClean="0"/>
              <a:t>1,000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</a:t>
            </a:r>
            <a:endParaRPr lang="en-US" sz="2400" dirty="0"/>
          </a:p>
          <a:p>
            <a:r>
              <a:rPr lang="en-US" sz="2800" i="1" dirty="0">
                <a:solidFill>
                  <a:srgbClr val="FF8000"/>
                </a:solidFill>
              </a:rPr>
              <a:t>Addresses an important problem</a:t>
            </a:r>
            <a:endParaRPr lang="en-US" sz="2800" i="1" dirty="0"/>
          </a:p>
          <a:p>
            <a:pPr lvl="1"/>
            <a:r>
              <a:rPr lang="en-US" sz="2400" dirty="0"/>
              <a:t>Security vulnerabilities in network services are rampant</a:t>
            </a:r>
          </a:p>
          <a:p>
            <a:pPr lvl="1"/>
            <a:r>
              <a:rPr lang="en-US" sz="2400" dirty="0"/>
              <a:t>Easier to use firewall than to directly secure code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41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Disadvantages?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Functionality loss – less connectivity, less risk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May reduce </a:t>
            </a:r>
            <a:r>
              <a:rPr lang="en-US" sz="2400" dirty="0" smtClean="0"/>
              <a:t>network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usefulness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 applications </a:t>
            </a:r>
            <a:r>
              <a:rPr lang="en-US" sz="2400" dirty="0" smtClean="0"/>
              <a:t>don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work with firewalls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Two peer-to-peer users behind different firewalls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The malicious insider problem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Assume insiders are trusted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Malicious insider (or anyone gaining control of internal machine) can wreak havoc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Firewalls establish a </a:t>
            </a:r>
            <a:r>
              <a:rPr lang="en-US" sz="2800" i="1" dirty="0">
                <a:solidFill>
                  <a:srgbClr val="408000"/>
                </a:solidFill>
              </a:rPr>
              <a:t>security perimeter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Threat </a:t>
            </a:r>
            <a:r>
              <a:rPr lang="en-US" sz="2400" dirty="0"/>
              <a:t>from travelers with laptops, cell phones,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5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Principles: The Seven Principles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Least privileges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Defense in </a:t>
            </a:r>
            <a:r>
              <a:rPr lang="en-US" dirty="0" smtClean="0"/>
              <a:t>depth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Choke </a:t>
            </a:r>
            <a:r>
              <a:rPr lang="en-US" dirty="0" smtClean="0"/>
              <a:t>point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Weakest </a:t>
            </a:r>
            <a:r>
              <a:rPr lang="en-US" dirty="0" smtClean="0"/>
              <a:t>link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Deny by d</a:t>
            </a:r>
            <a:r>
              <a:rPr lang="en-US" dirty="0" smtClean="0"/>
              <a:t>efault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User </a:t>
            </a:r>
            <a:r>
              <a:rPr lang="en-US" dirty="0" smtClean="0"/>
              <a:t>participation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Principle: </a:t>
            </a:r>
            <a:r>
              <a:rPr lang="en-US" dirty="0"/>
              <a:t>Least </a:t>
            </a:r>
            <a:r>
              <a:rPr lang="en-US" dirty="0" smtClean="0"/>
              <a:t>Privilege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smtClean="0"/>
              <a:t>part of the </a:t>
            </a:r>
            <a:r>
              <a:rPr lang="en-US" dirty="0"/>
              <a:t>system </a:t>
            </a:r>
            <a:r>
              <a:rPr lang="en-US" dirty="0" smtClean="0"/>
              <a:t>must </a:t>
            </a:r>
            <a:r>
              <a:rPr lang="en-US" dirty="0"/>
              <a:t>only have the </a:t>
            </a:r>
            <a:r>
              <a:rPr lang="en-US" dirty="0">
                <a:solidFill>
                  <a:schemeClr val="accent2"/>
                </a:solidFill>
              </a:rPr>
              <a:t>minimal rights</a:t>
            </a:r>
            <a:r>
              <a:rPr lang="en-US" dirty="0"/>
              <a:t> necessary to carry out its </a:t>
            </a:r>
            <a:r>
              <a:rPr lang="en-US" dirty="0" smtClean="0"/>
              <a:t>job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Regular users must not be </a:t>
            </a:r>
            <a:r>
              <a:rPr lang="en-US" dirty="0" smtClean="0">
                <a:solidFill>
                  <a:schemeClr val="accent2"/>
                </a:solidFill>
              </a:rPr>
              <a:t>administrators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Administrators must also use </a:t>
            </a:r>
            <a:r>
              <a:rPr lang="en-US" dirty="0">
                <a:solidFill>
                  <a:schemeClr val="accent2"/>
                </a:solidFill>
              </a:rPr>
              <a:t>regular user </a:t>
            </a:r>
            <a:r>
              <a:rPr lang="en-US" dirty="0" smtClean="0">
                <a:solidFill>
                  <a:schemeClr val="accent2"/>
                </a:solidFill>
              </a:rPr>
              <a:t>accounts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 Web server runs under a </a:t>
            </a:r>
            <a:r>
              <a:rPr lang="en-US" dirty="0">
                <a:solidFill>
                  <a:schemeClr val="accent2"/>
                </a:solidFill>
              </a:rPr>
              <a:t>non-privileged </a:t>
            </a:r>
            <a:r>
              <a:rPr lang="en-US" dirty="0" smtClean="0">
                <a:solidFill>
                  <a:schemeClr val="accent2"/>
                </a:solidFill>
              </a:rPr>
              <a:t>account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Unix: nobody</a:t>
            </a:r>
          </a:p>
          <a:p>
            <a:pPr lvl="2"/>
            <a:r>
              <a:rPr lang="en-US" dirty="0" smtClean="0"/>
              <a:t>Windows: </a:t>
            </a:r>
            <a:r>
              <a:rPr lang="en-US" dirty="0" err="1" smtClean="0"/>
              <a:t>IUSR_machine_name</a:t>
            </a:r>
            <a:endParaRPr lang="en-US" dirty="0" smtClean="0"/>
          </a:p>
          <a:p>
            <a:r>
              <a:rPr lang="en-US" dirty="0" smtClean="0"/>
              <a:t>Military’s slogan: “Need to know”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Defense in Depth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Layers of </a:t>
            </a:r>
            <a:r>
              <a:rPr lang="en-US" dirty="0">
                <a:solidFill>
                  <a:schemeClr val="accent2"/>
                </a:solidFill>
              </a:rPr>
              <a:t>security </a:t>
            </a:r>
            <a:r>
              <a:rPr lang="en-US" dirty="0" smtClean="0">
                <a:solidFill>
                  <a:schemeClr val="accent2"/>
                </a:solidFill>
              </a:rPr>
              <a:t>are harder to </a:t>
            </a:r>
            <a:r>
              <a:rPr lang="en-US" dirty="0" smtClean="0">
                <a:solidFill>
                  <a:schemeClr val="accent2"/>
                </a:solidFill>
              </a:rPr>
              <a:t>break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than </a:t>
            </a:r>
            <a:r>
              <a:rPr lang="en-US" dirty="0" smtClean="0">
                <a:solidFill>
                  <a:schemeClr val="accent2"/>
                </a:solidFill>
              </a:rPr>
              <a:t>a single defense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Anti</a:t>
            </a:r>
            <a:r>
              <a:rPr lang="en-US" sz="2000" dirty="0"/>
              <a:t>-viruses on mail servers </a:t>
            </a:r>
            <a:r>
              <a:rPr lang="en-US" sz="2000" dirty="0">
                <a:solidFill>
                  <a:schemeClr val="accent2"/>
                </a:solidFill>
              </a:rPr>
              <a:t>and</a:t>
            </a:r>
            <a:r>
              <a:rPr lang="en-US" sz="2000" dirty="0"/>
              <a:t> on </a:t>
            </a:r>
            <a:r>
              <a:rPr lang="en-US" sz="2000" dirty="0" smtClean="0"/>
              <a:t>desktops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Patch machines even if they </a:t>
            </a:r>
            <a:r>
              <a:rPr lang="en-US" sz="2000" dirty="0"/>
              <a:t>are protected by a </a:t>
            </a:r>
            <a:r>
              <a:rPr lang="en-US" sz="2000" dirty="0" smtClean="0"/>
              <a:t>firewall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/>
              <a:t>Even if </a:t>
            </a:r>
            <a:r>
              <a:rPr lang="en-US" sz="2000" dirty="0">
                <a:solidFill>
                  <a:schemeClr val="accent2"/>
                </a:solidFill>
              </a:rPr>
              <a:t>FTP</a:t>
            </a:r>
            <a:r>
              <a:rPr lang="en-US" sz="2000" dirty="0"/>
              <a:t> connections are blocked by the firewall, workstations should not run FTP </a:t>
            </a:r>
            <a:r>
              <a:rPr lang="en-US" sz="2000" dirty="0" smtClean="0"/>
              <a:t>servers</a:t>
            </a:r>
            <a:endParaRPr lang="en-US" sz="2000" dirty="0"/>
          </a:p>
          <a:p>
            <a:pPr>
              <a:lnSpc>
                <a:spcPct val="13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Choke Point	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It is easier to control security if all data has to go through </a:t>
            </a:r>
            <a:r>
              <a:rPr lang="en-US" dirty="0">
                <a:solidFill>
                  <a:schemeClr val="accent2"/>
                </a:solidFill>
              </a:rPr>
              <a:t>one given </a:t>
            </a:r>
            <a:r>
              <a:rPr lang="en-US" dirty="0" smtClean="0">
                <a:solidFill>
                  <a:schemeClr val="accent2"/>
                </a:solidFill>
              </a:rPr>
              <a:t>point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Users should not be allowed to </a:t>
            </a:r>
            <a:r>
              <a:rPr lang="en-US" dirty="0" smtClean="0"/>
              <a:t>bypass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network policy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</a:t>
            </a:r>
            <a:r>
              <a:rPr lang="en-US" dirty="0" smtClean="0"/>
              <a:t>not allow using </a:t>
            </a:r>
            <a:r>
              <a:rPr lang="en-US" dirty="0" smtClean="0"/>
              <a:t>alternate Internet connection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Interconnections</a:t>
            </a:r>
            <a:r>
              <a:rPr lang="en-US" dirty="0"/>
              <a:t> with other companies must go through the </a:t>
            </a: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Treat Traffic Not Mentioned in Policy?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2841804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Default Allow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start off permitting external access to services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Shut them off as problems recognized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Default Deny</a:t>
            </a:r>
            <a:r>
              <a:rPr lang="en-US" dirty="0"/>
              <a:t>: start off permitting just a few known, well-secured services</a:t>
            </a:r>
          </a:p>
          <a:p>
            <a:pPr lvl="1"/>
            <a:r>
              <a:rPr lang="en-US" dirty="0"/>
              <a:t>Add more when users complain (and </a:t>
            </a:r>
            <a:r>
              <a:rPr lang="en-US" dirty="0" smtClean="0"/>
              <a:t>mgmt. </a:t>
            </a:r>
            <a:r>
              <a:rPr lang="en-US" dirty="0"/>
              <a:t>approves)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Weakest Link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Attackers go after the </a:t>
            </a:r>
            <a:r>
              <a:rPr lang="en-US" dirty="0" smtClean="0"/>
              <a:t>part </a:t>
            </a:r>
            <a:r>
              <a:rPr lang="en-US" dirty="0" smtClean="0"/>
              <a:t>of the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/>
              <a:t>that is the </a:t>
            </a:r>
            <a:r>
              <a:rPr lang="en-US" dirty="0" smtClean="0"/>
              <a:t>easiest </a:t>
            </a:r>
            <a:r>
              <a:rPr lang="en-US" dirty="0" smtClean="0"/>
              <a:t>to attack</a:t>
            </a:r>
          </a:p>
          <a:p>
            <a:pPr lvl="1"/>
            <a:r>
              <a:rPr lang="en-US" dirty="0" smtClean="0"/>
              <a:t>So improving that part will improve security the most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Useless to install expensive anti-virus software for </a:t>
            </a:r>
            <a:r>
              <a:rPr lang="en-US" dirty="0">
                <a:solidFill>
                  <a:schemeClr val="accent2"/>
                </a:solidFill>
              </a:rPr>
              <a:t>HTTP</a:t>
            </a:r>
            <a:r>
              <a:rPr lang="en-US" dirty="0"/>
              <a:t> traffic if you do not also install one for </a:t>
            </a:r>
            <a:r>
              <a:rPr lang="en-US" dirty="0">
                <a:solidFill>
                  <a:schemeClr val="accent2"/>
                </a:solidFill>
              </a:rPr>
              <a:t>SMTP</a:t>
            </a:r>
            <a:r>
              <a:rPr lang="en-US" dirty="0"/>
              <a:t> traffic</a:t>
            </a:r>
          </a:p>
          <a:p>
            <a:r>
              <a:rPr lang="en-US" dirty="0" smtClean="0"/>
              <a:t>How do you identify it?</a:t>
            </a:r>
          </a:p>
          <a:p>
            <a:r>
              <a:rPr lang="en-US" dirty="0" smtClean="0"/>
              <a:t>Weakest link may not be a software problem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Physical security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Deny by Default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It is better to </a:t>
            </a:r>
            <a:r>
              <a:rPr lang="en-US" dirty="0">
                <a:solidFill>
                  <a:schemeClr val="accent2"/>
                </a:solidFill>
              </a:rPr>
              <a:t>prohibit all</a:t>
            </a:r>
            <a:r>
              <a:rPr lang="en-US" dirty="0"/>
              <a:t> that is not </a:t>
            </a:r>
            <a:r>
              <a:rPr lang="en-US" dirty="0" smtClean="0"/>
              <a:t>explicitly authorized </a:t>
            </a:r>
            <a:r>
              <a:rPr lang="en-US" dirty="0"/>
              <a:t>than to </a:t>
            </a:r>
            <a:r>
              <a:rPr lang="en-US" dirty="0">
                <a:solidFill>
                  <a:schemeClr val="accent2"/>
                </a:solidFill>
              </a:rPr>
              <a:t>authorize all</a:t>
            </a:r>
            <a:r>
              <a:rPr lang="en-US" dirty="0"/>
              <a:t> that is not explicitly </a:t>
            </a:r>
            <a:r>
              <a:rPr lang="en-US" dirty="0" smtClean="0"/>
              <a:t>prohibited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accent2"/>
                </a:solidFill>
              </a:rPr>
              <a:t>never know in advance all the threats</a:t>
            </a:r>
            <a:r>
              <a:rPr lang="en-US" dirty="0"/>
              <a:t> to which we will be </a:t>
            </a:r>
            <a:r>
              <a:rPr lang="en-US" dirty="0" smtClean="0"/>
              <a:t>exposed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If we make an error, </a:t>
            </a:r>
            <a:r>
              <a:rPr lang="en-US" dirty="0">
                <a:solidFill>
                  <a:schemeClr val="accent2"/>
                </a:solidFill>
              </a:rPr>
              <a:t>it is better to prohibit</a:t>
            </a:r>
            <a:r>
              <a:rPr lang="en-US" dirty="0"/>
              <a:t> something useful than to allow an attack!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User Participation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protection system is efficient </a:t>
            </a:r>
            <a:r>
              <a:rPr lang="en-US" dirty="0">
                <a:solidFill>
                  <a:schemeClr val="accent2"/>
                </a:solidFill>
              </a:rPr>
              <a:t>only if </a:t>
            </a:r>
            <a:r>
              <a:rPr lang="en-US" b="1" dirty="0">
                <a:solidFill>
                  <a:schemeClr val="accent2"/>
                </a:solidFill>
              </a:rPr>
              <a:t>all users support </a:t>
            </a:r>
            <a:r>
              <a:rPr lang="en-US" b="1" dirty="0" smtClean="0">
                <a:solidFill>
                  <a:schemeClr val="accent2"/>
                </a:solidFill>
              </a:rPr>
              <a:t>it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The goal of a firewall is to </a:t>
            </a:r>
            <a:r>
              <a:rPr lang="en-US" dirty="0">
                <a:solidFill>
                  <a:schemeClr val="accent2"/>
                </a:solidFill>
              </a:rPr>
              <a:t>authorize all that is useful</a:t>
            </a:r>
            <a:r>
              <a:rPr lang="en-US" dirty="0"/>
              <a:t> and at the same time </a:t>
            </a:r>
            <a:r>
              <a:rPr lang="en-US" dirty="0">
                <a:solidFill>
                  <a:schemeClr val="accent2"/>
                </a:solidFill>
              </a:rPr>
              <a:t>avoid </a:t>
            </a:r>
            <a:r>
              <a:rPr lang="en-US" dirty="0" smtClean="0">
                <a:solidFill>
                  <a:schemeClr val="accent2"/>
                </a:solidFill>
              </a:rPr>
              <a:t>dangers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system that is too </a:t>
            </a:r>
            <a:r>
              <a:rPr lang="en-US" dirty="0">
                <a:solidFill>
                  <a:schemeClr val="accent2"/>
                </a:solidFill>
              </a:rPr>
              <a:t>restrictive</a:t>
            </a:r>
            <a:r>
              <a:rPr lang="en-US" dirty="0"/>
              <a:t> pushes users to be </a:t>
            </a:r>
            <a:r>
              <a:rPr lang="en-US" dirty="0" smtClean="0">
                <a:solidFill>
                  <a:schemeClr val="accent2"/>
                </a:solidFill>
              </a:rPr>
              <a:t>creative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Example: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aving confidential email on personal’s Gmail to read remotely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dirty="0">
                <a:solidFill>
                  <a:schemeClr val="accent2"/>
                </a:solidFill>
              </a:rPr>
              <a:t>understand the </a:t>
            </a:r>
            <a:r>
              <a:rPr lang="en-US" dirty="0" smtClean="0">
                <a:solidFill>
                  <a:schemeClr val="accent2"/>
                </a:solidFill>
              </a:rPr>
              <a:t>user’s </a:t>
            </a:r>
            <a:r>
              <a:rPr lang="en-US" dirty="0">
                <a:solidFill>
                  <a:schemeClr val="accent2"/>
                </a:solidFill>
              </a:rPr>
              <a:t>needs</a:t>
            </a:r>
            <a:r>
              <a:rPr lang="en-US" dirty="0"/>
              <a:t> and make sure that reasons for restrictions are well understood by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Simplicity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security problems originate from </a:t>
            </a:r>
            <a:r>
              <a:rPr lang="en-US" dirty="0">
                <a:solidFill>
                  <a:schemeClr val="accent2"/>
                </a:solidFill>
              </a:rPr>
              <a:t>human </a:t>
            </a:r>
            <a:r>
              <a:rPr lang="en-US" dirty="0" smtClean="0">
                <a:solidFill>
                  <a:schemeClr val="accent2"/>
                </a:solidFill>
              </a:rPr>
              <a:t>error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Complexity leads to bugs and bugs lead to vulnerabilities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Failsafe defaults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default configuration should be </a:t>
            </a:r>
            <a:r>
              <a:rPr lang="en-US" dirty="0"/>
              <a:t>secure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://bettercrypto.org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simple system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risk of error is </a:t>
            </a:r>
            <a:r>
              <a:rPr lang="en-US" dirty="0" smtClean="0"/>
              <a:t>smaller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 is easier to verify its correct </a:t>
            </a:r>
            <a:r>
              <a:rPr lang="en-US" dirty="0" smtClean="0"/>
              <a:t>functioning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Especially in evolving </a:t>
            </a:r>
            <a:r>
              <a:rPr lang="en-US" dirty="0" smtClean="0"/>
              <a:t>networks and </a:t>
            </a:r>
            <a:r>
              <a:rPr lang="en-US" dirty="0"/>
              <a:t>with several </a:t>
            </a:r>
            <a:r>
              <a:rPr lang="en-US" dirty="0" smtClean="0"/>
              <a:t>administrators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Private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 descr="vp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56" y="512779"/>
            <a:ext cx="1709653" cy="1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chemeClr val="accent2"/>
                </a:solidFill>
              </a:rPr>
              <a:t>extend </a:t>
            </a:r>
            <a:r>
              <a:rPr lang="en-US" dirty="0">
                <a:solidFill>
                  <a:schemeClr val="accent2"/>
                </a:solidFill>
              </a:rPr>
              <a:t>a private network</a:t>
            </a:r>
            <a:r>
              <a:rPr lang="en-US" dirty="0"/>
              <a:t> across a public </a:t>
            </a:r>
            <a:r>
              <a:rPr lang="en-US" dirty="0" smtClean="0"/>
              <a:t>network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Scenarios:</a:t>
            </a:r>
            <a:endParaRPr lang="en-US" dirty="0"/>
          </a:p>
          <a:p>
            <a:pPr lvl="1"/>
            <a:r>
              <a:rPr lang="en-US" dirty="0"/>
              <a:t>Interconnection of </a:t>
            </a:r>
            <a:r>
              <a:rPr lang="en-US" dirty="0" smtClean="0">
                <a:solidFill>
                  <a:schemeClr val="accent2"/>
                </a:solidFill>
              </a:rPr>
              <a:t>remote </a:t>
            </a:r>
            <a:r>
              <a:rPr lang="en-US" dirty="0">
                <a:solidFill>
                  <a:schemeClr val="accent2"/>
                </a:solidFill>
              </a:rPr>
              <a:t>sites</a:t>
            </a:r>
            <a:r>
              <a:rPr lang="en-US" dirty="0"/>
              <a:t> through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Access to </a:t>
            </a:r>
            <a:r>
              <a:rPr lang="en-US" dirty="0" smtClean="0"/>
              <a:t>a company’s network </a:t>
            </a:r>
            <a:r>
              <a:rPr lang="en-US" dirty="0"/>
              <a:t>from a </a:t>
            </a:r>
            <a:r>
              <a:rPr lang="en-US" dirty="0">
                <a:solidFill>
                  <a:schemeClr val="accent2"/>
                </a:solidFill>
              </a:rPr>
              <a:t>laptop</a:t>
            </a:r>
            <a:r>
              <a:rPr lang="en-US" dirty="0"/>
              <a:t> connected to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Illustration</a:t>
            </a:r>
            <a:endParaRPr lang="en-US" dirty="0"/>
          </a:p>
        </p:txBody>
      </p:sp>
      <p:pic>
        <p:nvPicPr>
          <p:cNvPr id="660483" name="Picture 3" descr="vpn-architecture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970088"/>
            <a:ext cx="5486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basics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VPN software on </a:t>
            </a:r>
            <a:r>
              <a:rPr lang="en-US" dirty="0">
                <a:solidFill>
                  <a:schemeClr val="accent2"/>
                </a:solidFill>
              </a:rPr>
              <a:t>routers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PCs</a:t>
            </a:r>
            <a:r>
              <a:rPr lang="en-US" dirty="0"/>
              <a:t> (</a:t>
            </a:r>
            <a:r>
              <a:rPr lang="en-US" dirty="0" smtClean="0"/>
              <a:t>e.g</a:t>
            </a:r>
            <a:r>
              <a:rPr lang="en-US" dirty="0"/>
              <a:t>. laptop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Packet </a:t>
            </a:r>
            <a:r>
              <a:rPr lang="en-US" dirty="0">
                <a:solidFill>
                  <a:schemeClr val="accent2"/>
                </a:solidFill>
              </a:rPr>
              <a:t>encapsulation</a:t>
            </a:r>
            <a:r>
              <a:rPr lang="en-US" dirty="0"/>
              <a:t> </a:t>
            </a:r>
            <a:r>
              <a:rPr lang="en-US" dirty="0" smtClean="0"/>
              <a:t>across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Encryption of data to guarantee </a:t>
            </a:r>
            <a:r>
              <a:rPr lang="en-US" dirty="0" smtClean="0">
                <a:solidFill>
                  <a:schemeClr val="accent2"/>
                </a:solidFill>
              </a:rPr>
              <a:t>confidentiality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VPN Protocols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to Point Tunneling </a:t>
            </a:r>
            <a:r>
              <a:rPr lang="en-US" dirty="0" smtClean="0"/>
              <a:t>Protocol (PPTP)</a:t>
            </a:r>
          </a:p>
          <a:p>
            <a:pPr lvl="1"/>
            <a:r>
              <a:rPr lang="en-US" dirty="0" smtClean="0"/>
              <a:t>Microsoft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Layer </a:t>
            </a:r>
            <a:r>
              <a:rPr lang="en-US" dirty="0"/>
              <a:t>2 Tunneling </a:t>
            </a:r>
            <a:r>
              <a:rPr lang="en-US" dirty="0" smtClean="0"/>
              <a:t>Protocol (L2TP)</a:t>
            </a:r>
          </a:p>
          <a:p>
            <a:pPr lvl="1"/>
            <a:r>
              <a:rPr lang="en-US" dirty="0" smtClean="0"/>
              <a:t>IETF</a:t>
            </a:r>
            <a:endParaRPr lang="en-US" dirty="0"/>
          </a:p>
          <a:p>
            <a:pPr lvl="1"/>
            <a:r>
              <a:rPr lang="en-US" dirty="0"/>
              <a:t>Result of merging </a:t>
            </a:r>
            <a:r>
              <a:rPr lang="en-US" dirty="0" smtClean="0"/>
              <a:t>Cisco’s Layer </a:t>
            </a:r>
            <a:r>
              <a:rPr lang="en-US" dirty="0"/>
              <a:t>2 </a:t>
            </a:r>
            <a:r>
              <a:rPr lang="en-US" dirty="0" smtClean="0"/>
              <a:t>Forwarding (L2F) </a:t>
            </a:r>
            <a:r>
              <a:rPr lang="en-US" dirty="0"/>
              <a:t>protocol and </a:t>
            </a:r>
            <a:r>
              <a:rPr lang="en-US" dirty="0" smtClean="0"/>
              <a:t>Microsoft’s </a:t>
            </a:r>
            <a:r>
              <a:rPr lang="en-US" dirty="0"/>
              <a:t>PPTP </a:t>
            </a:r>
            <a:r>
              <a:rPr lang="en-US" dirty="0" smtClean="0"/>
              <a:t>protocol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IP Security (</a:t>
            </a:r>
            <a:r>
              <a:rPr lang="en-US" dirty="0" err="1" smtClean="0">
                <a:solidFill>
                  <a:schemeClr val="accent2"/>
                </a:solidFill>
              </a:rPr>
              <a:t>IPsec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IETF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/>
              <a:t>How To Treat Traffic Not Mentioned in Policy?</a:t>
            </a:r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Default Allow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start off permitting external access to services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Shut them off as problems recognized</a:t>
            </a: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Default Deny</a:t>
            </a:r>
            <a:r>
              <a:rPr lang="en-US" dirty="0"/>
              <a:t>: </a:t>
            </a:r>
            <a:r>
              <a:rPr lang="en-US" dirty="0">
                <a:solidFill>
                  <a:schemeClr val="bg2"/>
                </a:solidFill>
              </a:rPr>
              <a:t>start off permitting just a few known, well-secured services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 more when users complain (and mgt. approves)</a:t>
            </a:r>
            <a:endParaRPr lang="en-US" dirty="0"/>
          </a:p>
          <a:p>
            <a:r>
              <a:rPr lang="en-US" sz="2800" dirty="0"/>
              <a:t>Pros &amp; Cons?</a:t>
            </a:r>
          </a:p>
          <a:p>
            <a:pPr lvl="1"/>
            <a:r>
              <a:rPr lang="en-US" sz="2400" dirty="0"/>
              <a:t>Flexibility vs. conservative design</a:t>
            </a:r>
          </a:p>
          <a:p>
            <a:pPr lvl="1"/>
            <a:r>
              <a:rPr lang="en-US" sz="2400" dirty="0"/>
              <a:t>Flaws in Default Deny get </a:t>
            </a:r>
            <a:r>
              <a:rPr lang="en-US" sz="2400" dirty="0">
                <a:solidFill>
                  <a:srgbClr val="408000"/>
                </a:solidFill>
              </a:rPr>
              <a:t>noticed</a:t>
            </a:r>
            <a:r>
              <a:rPr lang="en-US" sz="2400" dirty="0"/>
              <a:t> more quickly / less painfully</a:t>
            </a:r>
            <a:endParaRPr lang="en-US" dirty="0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452058" y="4572000"/>
            <a:ext cx="5465684" cy="523220"/>
          </a:xfrm>
          <a:prstGeom prst="rect">
            <a:avLst/>
          </a:prstGeom>
          <a:noFill/>
          <a:ln w="25400">
            <a:solidFill>
              <a:srgbClr val="FF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 b="1" i="1" dirty="0">
                <a:solidFill>
                  <a:srgbClr val="FF8000"/>
                </a:solidFill>
                <a:latin typeface="Tahoma"/>
                <a:cs typeface="Tahoma"/>
              </a:rPr>
              <a:t>In general, use Default Deny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09600" y="3095624"/>
            <a:ext cx="2438400" cy="4857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0" y="2971800"/>
            <a:ext cx="5683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sym typeface="Zapf Dingbats" charset="0"/>
              </a:rPr>
              <a:t>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6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303108" grpId="0" animBg="1"/>
      <p:bldP spid="303109" grpId="0" animBg="1"/>
      <p:bldP spid="3031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Open standard </a:t>
            </a:r>
            <a:r>
              <a:rPr lang="en-US" dirty="0"/>
              <a:t>developed by the </a:t>
            </a:r>
            <a:r>
              <a:rPr lang="en-US" dirty="0" smtClean="0"/>
              <a:t>IETF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Public </a:t>
            </a:r>
            <a:r>
              <a:rPr lang="en-US" dirty="0"/>
              <a:t>algorithms for confidentiality, authentication, </a:t>
            </a:r>
            <a:r>
              <a:rPr lang="en-US" dirty="0" smtClean="0"/>
              <a:t>integrity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Authentication Headers (AH)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</a:t>
            </a:r>
            <a:r>
              <a:rPr lang="en-US" dirty="0">
                <a:solidFill>
                  <a:schemeClr val="accent2"/>
                </a:solidFill>
              </a:rPr>
              <a:t>connectionless </a:t>
            </a:r>
            <a:r>
              <a:rPr lang="en-US" b="1" dirty="0">
                <a:solidFill>
                  <a:schemeClr val="accent2"/>
                </a:solidFill>
              </a:rPr>
              <a:t>integrity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dirty="0" smtClean="0">
                <a:solidFill>
                  <a:schemeClr val="accent2"/>
                </a:solidFill>
              </a:rPr>
              <a:t>origin </a:t>
            </a:r>
            <a:r>
              <a:rPr lang="en-US" b="1" dirty="0">
                <a:solidFill>
                  <a:schemeClr val="accent2"/>
                </a:solidFill>
              </a:rPr>
              <a:t>authentication</a:t>
            </a:r>
            <a:r>
              <a:rPr lang="en-US" dirty="0">
                <a:solidFill>
                  <a:schemeClr val="accent2"/>
                </a:solidFill>
              </a:rPr>
              <a:t> for IP </a:t>
            </a:r>
            <a:r>
              <a:rPr lang="en-US" dirty="0" smtClean="0">
                <a:solidFill>
                  <a:schemeClr val="accent2"/>
                </a:solidFill>
              </a:rPr>
              <a:t>packets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Encapsulating Security Payloads (ESP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</a:t>
            </a:r>
            <a:r>
              <a:rPr lang="en-US" b="1" dirty="0">
                <a:solidFill>
                  <a:schemeClr val="accent2"/>
                </a:solidFill>
              </a:rPr>
              <a:t>confidentiality</a:t>
            </a:r>
            <a:r>
              <a:rPr lang="en-US" dirty="0">
                <a:solidFill>
                  <a:schemeClr val="accent2"/>
                </a:solidFill>
              </a:rPr>
              <a:t>, data-origin </a:t>
            </a:r>
            <a:r>
              <a:rPr lang="en-US" b="1" dirty="0">
                <a:solidFill>
                  <a:schemeClr val="accent2"/>
                </a:solidFill>
              </a:rPr>
              <a:t>authentication</a:t>
            </a:r>
            <a:r>
              <a:rPr lang="en-US" dirty="0">
                <a:solidFill>
                  <a:schemeClr val="accent2"/>
                </a:solidFill>
              </a:rPr>
              <a:t>, connectionless </a:t>
            </a:r>
            <a:r>
              <a:rPr lang="en-US" b="1" dirty="0">
                <a:solidFill>
                  <a:schemeClr val="accent2"/>
                </a:solidFill>
              </a:rPr>
              <a:t>integrity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Security Associations (SA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algorithms </a:t>
            </a: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 smtClean="0">
                <a:solidFill>
                  <a:schemeClr val="accent2"/>
                </a:solidFill>
              </a:rPr>
              <a:t>parameters </a:t>
            </a:r>
            <a:r>
              <a:rPr lang="en-US" dirty="0">
                <a:solidFill>
                  <a:schemeClr val="accent2"/>
                </a:solidFill>
              </a:rPr>
              <a:t>necessary to AH and/or ESP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Internet </a:t>
            </a:r>
            <a:r>
              <a:rPr lang="en-US" dirty="0">
                <a:solidFill>
                  <a:schemeClr val="accent2"/>
                </a:solidFill>
              </a:rPr>
              <a:t>Key Exchange (IKE)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Key </a:t>
            </a:r>
            <a:r>
              <a:rPr lang="en-US" dirty="0">
                <a:solidFill>
                  <a:schemeClr val="accent2"/>
                </a:solidFill>
              </a:rPr>
              <a:t>exchange </a:t>
            </a:r>
            <a:r>
              <a:rPr lang="en-US" dirty="0" smtClean="0">
                <a:solidFill>
                  <a:schemeClr val="accent2"/>
                </a:solidFill>
              </a:rPr>
              <a:t>protocol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Two operation modes: </a:t>
            </a:r>
            <a:r>
              <a:rPr lang="en-US" b="1" dirty="0">
                <a:solidFill>
                  <a:schemeClr val="accent2"/>
                </a:solidFill>
              </a:rPr>
              <a:t>tunnel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transport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 (AH)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addition of an authentication header allows verifying the </a:t>
            </a:r>
            <a:r>
              <a:rPr lang="en-US" dirty="0" smtClean="0"/>
              <a:t>packet’s </a:t>
            </a:r>
            <a:r>
              <a:rPr lang="en-US" b="1" dirty="0" smtClean="0"/>
              <a:t>authenticity</a:t>
            </a:r>
            <a:r>
              <a:rPr lang="en-US" dirty="0" smtClean="0"/>
              <a:t> and </a:t>
            </a:r>
            <a:r>
              <a:rPr lang="en-US" b="1" dirty="0" smtClean="0"/>
              <a:t>integrity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93252" name="Picture 4" descr="figure-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3253" name="AutoShape 5"/>
          <p:cNvSpPr>
            <a:spLocks/>
          </p:cNvSpPr>
          <p:nvPr/>
        </p:nvSpPr>
        <p:spPr bwMode="auto">
          <a:xfrm rot="5400000">
            <a:off x="4343400" y="1905000"/>
            <a:ext cx="304800" cy="4114800"/>
          </a:xfrm>
          <a:prstGeom prst="rightBrace">
            <a:avLst>
              <a:gd name="adj1" fmla="val 112500"/>
              <a:gd name="adj2" fmla="val 49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4191000" y="41910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/>
                <a:cs typeface="Tahoma"/>
              </a:rPr>
              <a:t>authentication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484094"/>
            <a:ext cx="7986487" cy="1116106"/>
          </a:xfrm>
        </p:spPr>
        <p:txBody>
          <a:bodyPr/>
          <a:lstStyle/>
          <a:p>
            <a:r>
              <a:rPr lang="en-US" dirty="0"/>
              <a:t>Encapsulated Security </a:t>
            </a:r>
            <a:r>
              <a:rPr lang="en-US" dirty="0" smtClean="0"/>
              <a:t>Payload (</a:t>
            </a:r>
            <a:r>
              <a:rPr lang="en-US" dirty="0"/>
              <a:t>ESP)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ESP header allows packet </a:t>
            </a:r>
            <a:r>
              <a:rPr lang="en-US" dirty="0">
                <a:solidFill>
                  <a:schemeClr val="accent2"/>
                </a:solidFill>
              </a:rPr>
              <a:t>encryption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authentication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Encryption </a:t>
            </a:r>
            <a:r>
              <a:rPr lang="en-US" dirty="0"/>
              <a:t>is done only on the </a:t>
            </a:r>
            <a:r>
              <a:rPr lang="en-US" dirty="0">
                <a:solidFill>
                  <a:schemeClr val="accent2"/>
                </a:solidFill>
              </a:rPr>
              <a:t>encapsulated data </a:t>
            </a:r>
            <a:r>
              <a:rPr lang="en-US" dirty="0"/>
              <a:t>and the </a:t>
            </a:r>
            <a:r>
              <a:rPr lang="en-US" dirty="0" smtClean="0">
                <a:solidFill>
                  <a:schemeClr val="accent2"/>
                </a:solidFill>
              </a:rPr>
              <a:t>trailer</a:t>
            </a:r>
            <a:endParaRPr lang="en-US" dirty="0"/>
          </a:p>
          <a:p>
            <a:r>
              <a:rPr lang="en-US" dirty="0"/>
              <a:t>Encryption is done neither on the </a:t>
            </a:r>
            <a:r>
              <a:rPr lang="en-US" dirty="0" smtClean="0"/>
              <a:t>header’s fields</a:t>
            </a:r>
            <a:r>
              <a:rPr lang="en-US" dirty="0"/>
              <a:t>, </a:t>
            </a:r>
            <a:r>
              <a:rPr lang="en-US" dirty="0" smtClean="0"/>
              <a:t>nor </a:t>
            </a:r>
            <a:r>
              <a:rPr lang="en-US" dirty="0"/>
              <a:t>on the authentication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Optional authentication is done on the </a:t>
            </a:r>
            <a:r>
              <a:rPr lang="en-US" dirty="0">
                <a:solidFill>
                  <a:schemeClr val="accent2"/>
                </a:solidFill>
              </a:rPr>
              <a:t>ESP header and all that follow</a:t>
            </a:r>
            <a:r>
              <a:rPr lang="en-US" dirty="0"/>
              <a:t>, but not on the IP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699396" name="Picture 4" descr="figure-e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0419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397" name="AutoShape 5"/>
          <p:cNvSpPr>
            <a:spLocks/>
          </p:cNvSpPr>
          <p:nvPr/>
        </p:nvSpPr>
        <p:spPr bwMode="auto">
          <a:xfrm rot="5400000">
            <a:off x="4686300" y="1562100"/>
            <a:ext cx="228600" cy="2895600"/>
          </a:xfrm>
          <a:prstGeom prst="righ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953000" y="2895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/>
                <a:cs typeface="Tahoma"/>
              </a:rPr>
              <a:t>encryption</a:t>
            </a:r>
          </a:p>
        </p:txBody>
      </p:sp>
      <p:sp>
        <p:nvSpPr>
          <p:cNvPr id="699399" name="AutoShape 7"/>
          <p:cNvSpPr>
            <a:spLocks/>
          </p:cNvSpPr>
          <p:nvPr/>
        </p:nvSpPr>
        <p:spPr bwMode="auto">
          <a:xfrm rot="5400000">
            <a:off x="4686300" y="1104900"/>
            <a:ext cx="304800" cy="4495800"/>
          </a:xfrm>
          <a:prstGeom prst="rightBrace">
            <a:avLst>
              <a:gd name="adj1" fmla="val 122917"/>
              <a:gd name="adj2" fmla="val 49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4876800" y="3352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authentication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726488" cy="482282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ctr">
              <a:lnSpc>
                <a:spcPct val="1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A,  (</a:t>
            </a:r>
            <a:r>
              <a:rPr lang="en-US" sz="2400" dirty="0" err="1">
                <a:solidFill>
                  <a:srgbClr val="000000"/>
                </a:solidFill>
              </a:rPr>
              <a:t>g</a:t>
            </a:r>
            <a:r>
              <a:rPr lang="en-US" sz="3600" baseline="30000" dirty="0" err="1">
                <a:solidFill>
                  <a:srgbClr val="000000"/>
                </a:solidFill>
              </a:rPr>
              <a:t>a</a:t>
            </a:r>
            <a:r>
              <a:rPr lang="en-US" sz="3600" baseline="30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mod p)</a:t>
            </a:r>
          </a:p>
          <a:p>
            <a:pPr>
              <a:lnSpc>
                <a:spcPct val="1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    B</a:t>
            </a:r>
            <a:r>
              <a:rPr lang="en-US" sz="2400" dirty="0">
                <a:solidFill>
                  <a:srgbClr val="000000"/>
                </a:solidFill>
              </a:rPr>
              <a:t>, (</a:t>
            </a:r>
            <a:r>
              <a:rPr lang="en-US" sz="2400" dirty="0" err="1">
                <a:solidFill>
                  <a:srgbClr val="000000"/>
                </a:solidFill>
              </a:rPr>
              <a:t>g</a:t>
            </a:r>
            <a:r>
              <a:rPr lang="en-US" sz="3600" baseline="30000" dirty="0" err="1">
                <a:solidFill>
                  <a:srgbClr val="000000"/>
                </a:solidFill>
              </a:rPr>
              <a:t>b</a:t>
            </a:r>
            <a:r>
              <a:rPr lang="en-US" sz="3600" baseline="30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mod p)</a:t>
            </a:r>
          </a:p>
        </p:txBody>
      </p:sp>
      <p:sp>
        <p:nvSpPr>
          <p:cNvPr id="1251345" name="Rectangle 17"/>
          <p:cNvSpPr>
            <a:spLocks noChangeArrowheads="1"/>
          </p:cNvSpPr>
          <p:nvPr/>
        </p:nvSpPr>
        <p:spPr bwMode="auto">
          <a:xfrm>
            <a:off x="1905000" y="2362200"/>
            <a:ext cx="48990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  <a:latin typeface="Tahoma"/>
                <a:cs typeface="Tahoma"/>
              </a:rPr>
              <a:t>                   </a:t>
            </a:r>
            <a:r>
              <a:rPr lang="en-US" sz="2800" dirty="0" smtClean="0">
                <a:solidFill>
                  <a:srgbClr val="000000"/>
                </a:solidFill>
                <a:latin typeface="Tahoma"/>
                <a:cs typeface="Tahoma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Tahoma"/>
                <a:cs typeface="Tahoma"/>
              </a:rPr>
              <a:t>signB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lang="en-US" sz="2400" dirty="0" smtClean="0">
                <a:solidFill>
                  <a:schemeClr val="hlink"/>
                </a:solidFill>
                <a:latin typeface="Tahoma"/>
                <a:cs typeface="Tahoma"/>
              </a:rPr>
              <a:t>m1,m2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)</a:t>
            </a:r>
          </a:p>
          <a:p>
            <a:pPr marL="342900" indent="-342900" algn="ctr">
              <a:lnSpc>
                <a:spcPct val="2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Tahoma"/>
                <a:cs typeface="Tahoma"/>
              </a:rPr>
              <a:t>signA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lang="en-US" sz="2400" dirty="0" smtClean="0">
                <a:solidFill>
                  <a:schemeClr val="hlink"/>
                </a:solidFill>
                <a:latin typeface="Tahoma"/>
                <a:cs typeface="Tahoma"/>
              </a:rPr>
              <a:t>m1,m2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lang="en-US" sz="24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</a:t>
            </a:r>
            <a:r>
              <a:rPr lang="en-US" dirty="0" err="1"/>
              <a:t>subprotocol</a:t>
            </a:r>
            <a:r>
              <a:rPr lang="en-US" dirty="0"/>
              <a:t> from </a:t>
            </a:r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1251332" name="Rectangle 4"/>
          <p:cNvSpPr>
            <a:spLocks noChangeArrowheads="1"/>
          </p:cNvSpPr>
          <p:nvPr/>
        </p:nvSpPr>
        <p:spPr bwMode="auto">
          <a:xfrm>
            <a:off x="914400" y="5195887"/>
            <a:ext cx="762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tx2"/>
                </a:solidFill>
                <a:latin typeface="Tahoma"/>
                <a:cs typeface="Tahoma"/>
              </a:rPr>
              <a:t>Result: A and B share secret</a:t>
            </a:r>
            <a:r>
              <a:rPr lang="en-US" sz="28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kumimoji="1" lang="en-US" sz="2800" dirty="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kumimoji="1" lang="en-US" sz="4000" baseline="30000" dirty="0">
                <a:solidFill>
                  <a:srgbClr val="000000"/>
                </a:solidFill>
                <a:latin typeface="Tahoma"/>
                <a:cs typeface="Tahoma"/>
              </a:rPr>
              <a:t>ab </a:t>
            </a:r>
            <a:r>
              <a:rPr kumimoji="1" lang="en-US" sz="2800" dirty="0">
                <a:solidFill>
                  <a:srgbClr val="000000"/>
                </a:solidFill>
                <a:latin typeface="Tahoma"/>
                <a:cs typeface="Tahoma"/>
              </a:rPr>
              <a:t>mod p</a:t>
            </a:r>
            <a:endParaRPr kumimoji="1" lang="en-US" sz="20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51333" name="Oval 5"/>
          <p:cNvSpPr>
            <a:spLocks noChangeArrowheads="1"/>
          </p:cNvSpPr>
          <p:nvPr/>
        </p:nvSpPr>
        <p:spPr bwMode="auto">
          <a:xfrm>
            <a:off x="914400" y="1917700"/>
            <a:ext cx="1054100" cy="2578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4" name="Oval 6"/>
          <p:cNvSpPr>
            <a:spLocks noChangeArrowheads="1"/>
          </p:cNvSpPr>
          <p:nvPr/>
        </p:nvSpPr>
        <p:spPr bwMode="auto">
          <a:xfrm>
            <a:off x="7162800" y="1917700"/>
            <a:ext cx="1054100" cy="2578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5" name="Rectangle 7"/>
          <p:cNvSpPr>
            <a:spLocks noChangeArrowheads="1"/>
          </p:cNvSpPr>
          <p:nvPr/>
        </p:nvSpPr>
        <p:spPr bwMode="auto">
          <a:xfrm>
            <a:off x="1196975" y="2747963"/>
            <a:ext cx="46807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 dirty="0">
                <a:solidFill>
                  <a:schemeClr val="bg1"/>
                </a:solidFill>
                <a:latin typeface="Tahoma"/>
                <a:cs typeface="Tahoma"/>
              </a:rPr>
              <a:t>A</a:t>
            </a:r>
          </a:p>
        </p:txBody>
      </p:sp>
      <p:sp>
        <p:nvSpPr>
          <p:cNvPr id="1251336" name="Rectangle 8"/>
          <p:cNvSpPr>
            <a:spLocks noChangeArrowheads="1"/>
          </p:cNvSpPr>
          <p:nvPr/>
        </p:nvSpPr>
        <p:spPr bwMode="auto">
          <a:xfrm>
            <a:off x="7445375" y="2747963"/>
            <a:ext cx="47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>
                <a:solidFill>
                  <a:schemeClr val="bg1"/>
                </a:solidFill>
                <a:latin typeface="Tahoma"/>
                <a:cs typeface="Tahoma"/>
              </a:rPr>
              <a:t>B</a:t>
            </a:r>
          </a:p>
        </p:txBody>
      </p:sp>
      <p:sp>
        <p:nvSpPr>
          <p:cNvPr id="1251337" name="Line 9"/>
          <p:cNvSpPr>
            <a:spLocks noChangeShapeType="1"/>
          </p:cNvSpPr>
          <p:nvPr/>
        </p:nvSpPr>
        <p:spPr bwMode="auto">
          <a:xfrm>
            <a:off x="1974850" y="2444750"/>
            <a:ext cx="518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8" name="Line 10"/>
          <p:cNvSpPr>
            <a:spLocks noChangeShapeType="1"/>
          </p:cNvSpPr>
          <p:nvPr/>
        </p:nvSpPr>
        <p:spPr bwMode="auto">
          <a:xfrm>
            <a:off x="1974850" y="3282950"/>
            <a:ext cx="510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251339" name="Line 11"/>
          <p:cNvSpPr>
            <a:spLocks noChangeShapeType="1"/>
          </p:cNvSpPr>
          <p:nvPr/>
        </p:nvSpPr>
        <p:spPr bwMode="auto">
          <a:xfrm>
            <a:off x="1974850" y="4121150"/>
            <a:ext cx="518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grpSp>
        <p:nvGrpSpPr>
          <p:cNvPr id="1251340" name="Group 12"/>
          <p:cNvGrpSpPr>
            <a:grpSpLocks/>
          </p:cNvGrpSpPr>
          <p:nvPr/>
        </p:nvGrpSpPr>
        <p:grpSpPr bwMode="auto">
          <a:xfrm>
            <a:off x="2279650" y="1295400"/>
            <a:ext cx="3276600" cy="2590800"/>
            <a:chOff x="1440" y="1008"/>
            <a:chExt cx="2064" cy="1632"/>
          </a:xfrm>
        </p:grpSpPr>
        <p:sp>
          <p:nvSpPr>
            <p:cNvPr id="1251341" name="AutoShape 13"/>
            <p:cNvSpPr>
              <a:spLocks/>
            </p:cNvSpPr>
            <p:nvPr/>
          </p:nvSpPr>
          <p:spPr bwMode="auto">
            <a:xfrm rot="5400000">
              <a:off x="1992" y="1704"/>
              <a:ext cx="144" cy="1248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251342" name="AutoShape 14"/>
            <p:cNvSpPr>
              <a:spLocks/>
            </p:cNvSpPr>
            <p:nvPr/>
          </p:nvSpPr>
          <p:spPr bwMode="auto">
            <a:xfrm rot="-5400000">
              <a:off x="2736" y="672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251343" name="Text Box 15"/>
            <p:cNvSpPr txBox="1">
              <a:spLocks noChangeArrowheads="1"/>
            </p:cNvSpPr>
            <p:nvPr/>
          </p:nvSpPr>
          <p:spPr bwMode="auto">
            <a:xfrm>
              <a:off x="2621" y="1008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kumimoji="1" lang="en-US" sz="2800" dirty="0">
                  <a:solidFill>
                    <a:schemeClr val="hlink"/>
                  </a:solidFill>
                  <a:latin typeface="Tahoma"/>
                  <a:cs typeface="Tahoma"/>
                </a:rPr>
                <a:t>m1</a:t>
              </a:r>
            </a:p>
          </p:txBody>
        </p:sp>
        <p:sp>
          <p:nvSpPr>
            <p:cNvPr id="1251344" name="Text Box 16"/>
            <p:cNvSpPr txBox="1">
              <a:spLocks noChangeArrowheads="1"/>
            </p:cNvSpPr>
            <p:nvPr/>
          </p:nvSpPr>
          <p:spPr bwMode="auto">
            <a:xfrm>
              <a:off x="1902" y="2313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</a:pPr>
              <a:r>
                <a:rPr kumimoji="1" lang="en-US" sz="2800" dirty="0">
                  <a:solidFill>
                    <a:schemeClr val="hlink"/>
                  </a:solidFill>
                  <a:latin typeface="Tahoma"/>
                  <a:cs typeface="Tahoma"/>
                </a:rPr>
                <a:t>m2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4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&amp; Tunnel Modes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Transport mode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Only IP packet </a:t>
            </a:r>
            <a:r>
              <a:rPr lang="en-US" b="1" dirty="0" smtClean="0"/>
              <a:t>payload</a:t>
            </a:r>
            <a:r>
              <a:rPr lang="en-US" dirty="0" smtClean="0"/>
              <a:t> </a:t>
            </a:r>
            <a:r>
              <a:rPr lang="en-US" dirty="0"/>
              <a:t>is encrypted and/or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Tunnel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entire packet is encapsulated in a new </a:t>
            </a:r>
            <a:r>
              <a:rPr lang="en-US" dirty="0" smtClean="0"/>
              <a:t>packet</a:t>
            </a:r>
            <a:endParaRPr lang="en-US" dirty="0"/>
          </a:p>
        </p:txBody>
      </p:sp>
      <p:pic>
        <p:nvPicPr>
          <p:cNvPr id="705540" name="Picture 4" descr="figure-ah-e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1" y="4000500"/>
            <a:ext cx="807531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2209800" y="5943600"/>
            <a:ext cx="533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and NAT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4" descr="vpn-ipsec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5818712" cy="378822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91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IPsec</a:t>
            </a:r>
            <a:r>
              <a:rPr lang="en-US" dirty="0"/>
              <a:t> and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TCP and UDP checksum calculation includes a pseudo header made of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dst</a:t>
            </a:r>
            <a:r>
              <a:rPr lang="en-US" dirty="0"/>
              <a:t> IP </a:t>
            </a:r>
            <a:r>
              <a:rPr lang="en-US" dirty="0" smtClean="0"/>
              <a:t>addresses </a:t>
            </a:r>
            <a:r>
              <a:rPr lang="en-US" dirty="0"/>
              <a:t>and </a:t>
            </a:r>
            <a:r>
              <a:rPr lang="en-US" dirty="0" smtClean="0"/>
              <a:t>ports</a:t>
            </a:r>
            <a:endParaRPr lang="en-US" dirty="0"/>
          </a:p>
          <a:p>
            <a:r>
              <a:rPr lang="en-US" dirty="0"/>
              <a:t>When doing NAT, the checksum has to be readjusted every time the source IP address </a:t>
            </a:r>
            <a:r>
              <a:rPr lang="en-US" dirty="0" smtClean="0"/>
              <a:t>(and port) changes</a:t>
            </a:r>
            <a:endParaRPr lang="en-US" dirty="0"/>
          </a:p>
          <a:p>
            <a:r>
              <a:rPr lang="en-US" dirty="0"/>
              <a:t>This does not work if the payload is encrypted or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b="1" dirty="0"/>
              <a:t>NAT-</a:t>
            </a:r>
            <a:r>
              <a:rPr lang="en-US" b="1" dirty="0" smtClean="0"/>
              <a:t>T</a:t>
            </a:r>
            <a:r>
              <a:rPr lang="en-US" dirty="0" smtClean="0"/>
              <a:t> mechanism: </a:t>
            </a:r>
            <a:r>
              <a:rPr lang="en-US" dirty="0"/>
              <a:t>encapsulate </a:t>
            </a:r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UDP to traverse NAT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09600"/>
            <a:ext cx="4752000" cy="24948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</a:t>
            </a:r>
            <a:r>
              <a:rPr lang="en-US" dirty="0" smtClean="0"/>
              <a:t>System </a:t>
            </a:r>
            <a:r>
              <a:rPr lang="en-US" dirty="0"/>
              <a:t>(IDS)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Idea: don’t </a:t>
            </a:r>
            <a:r>
              <a:rPr lang="en-US" dirty="0">
                <a:solidFill>
                  <a:schemeClr val="accent2"/>
                </a:solidFill>
              </a:rPr>
              <a:t>wait for the symptoms of an attack before </a:t>
            </a:r>
            <a:r>
              <a:rPr lang="en-US" dirty="0" smtClean="0">
                <a:solidFill>
                  <a:schemeClr val="accent2"/>
                </a:solidFill>
              </a:rPr>
              <a:t>reacting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An Intrusion </a:t>
            </a:r>
            <a:r>
              <a:rPr lang="en-US" dirty="0"/>
              <a:t>Detection </a:t>
            </a:r>
            <a:r>
              <a:rPr lang="en-US" dirty="0" smtClean="0"/>
              <a:t>System </a:t>
            </a:r>
            <a:r>
              <a:rPr lang="en-US" dirty="0"/>
              <a:t>(IDS) </a:t>
            </a:r>
            <a:r>
              <a:rPr lang="en-US" dirty="0" smtClean="0"/>
              <a:t>monitors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Network </a:t>
            </a:r>
            <a:r>
              <a:rPr lang="en-US" dirty="0">
                <a:solidFill>
                  <a:schemeClr val="accent2"/>
                </a:solidFill>
              </a:rPr>
              <a:t>traffic</a:t>
            </a:r>
            <a:r>
              <a:rPr lang="en-US" dirty="0"/>
              <a:t> (Network IDS, NIDS), typically in front of the </a:t>
            </a:r>
            <a:r>
              <a:rPr lang="en-US" dirty="0" smtClean="0"/>
              <a:t>firewall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Events on servers</a:t>
            </a:r>
            <a:r>
              <a:rPr lang="en-US" dirty="0"/>
              <a:t> (Host IDS, HIDS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When malicious activities are detected, </a:t>
            </a:r>
            <a:r>
              <a:rPr lang="en-US" dirty="0" smtClean="0">
                <a:solidFill>
                  <a:schemeClr val="accent2"/>
                </a:solidFill>
              </a:rPr>
              <a:t>launch </a:t>
            </a:r>
            <a:r>
              <a:rPr lang="en-US" dirty="0">
                <a:solidFill>
                  <a:schemeClr val="accent2"/>
                </a:solidFill>
              </a:rPr>
              <a:t>an alarm</a:t>
            </a:r>
            <a:r>
              <a:rPr lang="en-US" dirty="0"/>
              <a:t> (SMS, e</a:t>
            </a:r>
            <a:r>
              <a:rPr lang="en-US" dirty="0" smtClean="0"/>
              <a:t>mail</a:t>
            </a:r>
            <a:r>
              <a:rPr lang="en-US" dirty="0"/>
              <a:t>, etc.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Can attempt prevent attacks from succeeding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reconfigure </a:t>
            </a:r>
            <a:r>
              <a:rPr lang="en-US" dirty="0" smtClean="0"/>
              <a:t>firewalls </a:t>
            </a:r>
            <a:r>
              <a:rPr lang="en-US" dirty="0"/>
              <a:t>or </a:t>
            </a:r>
            <a:r>
              <a:rPr lang="en-US" dirty="0" smtClean="0"/>
              <a:t>servers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Analysis can be done in </a:t>
            </a:r>
            <a:r>
              <a:rPr lang="en-US" dirty="0">
                <a:solidFill>
                  <a:schemeClr val="accent2"/>
                </a:solidFill>
              </a:rPr>
              <a:t>real-time</a:t>
            </a:r>
            <a:r>
              <a:rPr lang="en-US" dirty="0"/>
              <a:t> or by </a:t>
            </a:r>
            <a:r>
              <a:rPr lang="en-US" dirty="0">
                <a:solidFill>
                  <a:schemeClr val="accent2"/>
                </a:solidFill>
              </a:rPr>
              <a:t>analyzing </a:t>
            </a:r>
            <a:r>
              <a:rPr lang="en-US" dirty="0" smtClean="0">
                <a:solidFill>
                  <a:schemeClr val="accent2"/>
                </a:solidFill>
              </a:rPr>
              <a:t>logs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IDS: Approaches</a:t>
            </a:r>
          </a:p>
        </p:txBody>
      </p:sp>
      <p:graphicFrame>
        <p:nvGraphicFramePr>
          <p:cNvPr id="622618" name="Group 2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15423081"/>
              </p:ext>
            </p:extLst>
          </p:nvPr>
        </p:nvGraphicFramePr>
        <p:xfrm>
          <a:off x="228600" y="1676400"/>
          <a:ext cx="8229600" cy="4530726"/>
        </p:xfrm>
        <a:graphic>
          <a:graphicData uri="http://schemas.openxmlformats.org/drawingml/2006/table">
            <a:tbl>
              <a:tblPr/>
              <a:tblGrid>
                <a:gridCol w="1676400"/>
                <a:gridCol w="2590800"/>
                <a:gridCol w="1905000"/>
                <a:gridCol w="2057400"/>
              </a:tblGrid>
              <a:tr h="11334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Network IDS (NIDS)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18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Off-line Analysis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Analysis of logs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configuration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firewall, routers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Network sniffer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Real-time Analysis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Examination of system logs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Log/Registry/Sys-call watcher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18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Host IDS (HIDS)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with Traffic Characterization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IDS </a:t>
            </a:r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2"/>
                </a:solidFill>
              </a:rPr>
              <a:t>statistical analysis </a:t>
            </a:r>
            <a:r>
              <a:rPr lang="en-US" dirty="0">
                <a:solidFill>
                  <a:schemeClr val="accent2"/>
                </a:solidFill>
              </a:rPr>
              <a:t>on </a:t>
            </a:r>
            <a:r>
              <a:rPr lang="en-US" dirty="0" smtClean="0">
                <a:solidFill>
                  <a:schemeClr val="accent2"/>
                </a:solidFill>
              </a:rPr>
              <a:t>traffic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If a value goes </a:t>
            </a:r>
            <a:r>
              <a:rPr lang="en-US" dirty="0">
                <a:solidFill>
                  <a:schemeClr val="accent2"/>
                </a:solidFill>
              </a:rPr>
              <a:t>beyond its usual limits</a:t>
            </a:r>
            <a:r>
              <a:rPr lang="en-US" dirty="0"/>
              <a:t> then </a:t>
            </a:r>
            <a:r>
              <a:rPr lang="en-US" dirty="0" smtClean="0"/>
              <a:t>assume there </a:t>
            </a:r>
            <a:r>
              <a:rPr lang="en-US" dirty="0"/>
              <a:t>is an </a:t>
            </a:r>
            <a:r>
              <a:rPr lang="en-US" dirty="0" smtClean="0"/>
              <a:t>attack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Can </a:t>
            </a:r>
            <a:r>
              <a:rPr lang="en-US" dirty="0"/>
              <a:t>recognize </a:t>
            </a:r>
            <a:r>
              <a:rPr lang="en-US" dirty="0">
                <a:solidFill>
                  <a:schemeClr val="accent2"/>
                </a:solidFill>
              </a:rPr>
              <a:t>new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May </a:t>
            </a:r>
            <a:r>
              <a:rPr lang="en-US" dirty="0"/>
              <a:t>also not recognize them… (</a:t>
            </a:r>
            <a:r>
              <a:rPr lang="en-US" dirty="0">
                <a:solidFill>
                  <a:schemeClr val="accent2"/>
                </a:solidFill>
              </a:rPr>
              <a:t>false negatives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Or see </a:t>
            </a:r>
            <a:r>
              <a:rPr lang="en-US" dirty="0"/>
              <a:t>attacks where there </a:t>
            </a:r>
            <a:r>
              <a:rPr lang="en-US" dirty="0" smtClean="0"/>
              <a:t>aren’t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false positives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High false positives makes this IDS type </a:t>
            </a:r>
            <a:r>
              <a:rPr lang="en-US" dirty="0" smtClean="0">
                <a:solidFill>
                  <a:schemeClr val="accent2"/>
                </a:solidFill>
              </a:rPr>
              <a:t>unpopular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Example: Port </a:t>
            </a:r>
            <a:r>
              <a:rPr lang="en-US" dirty="0"/>
              <a:t>Scanning (slow mode to avoid detection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Signature-based IDS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 a </a:t>
            </a:r>
            <a:r>
              <a:rPr lang="en-US" dirty="0">
                <a:solidFill>
                  <a:schemeClr val="accent2"/>
                </a:solidFill>
              </a:rPr>
              <a:t>database </a:t>
            </a:r>
            <a:r>
              <a:rPr lang="en-US" dirty="0" smtClean="0">
                <a:solidFill>
                  <a:schemeClr val="accent2"/>
                </a:solidFill>
              </a:rPr>
              <a:t>of </a:t>
            </a:r>
            <a:r>
              <a:rPr lang="en-US" dirty="0">
                <a:solidFill>
                  <a:schemeClr val="accent2"/>
                </a:solidFill>
              </a:rPr>
              <a:t>known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Example: Web </a:t>
            </a:r>
            <a:r>
              <a:rPr lang="en-US" dirty="0"/>
              <a:t>request with URL of 2000 </a:t>
            </a:r>
            <a:r>
              <a:rPr lang="en-US" dirty="0" smtClean="0"/>
              <a:t>characters == buffer </a:t>
            </a:r>
            <a:r>
              <a:rPr lang="en-US" dirty="0"/>
              <a:t>overflow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Doesn’t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recognize new </a:t>
            </a:r>
            <a:r>
              <a:rPr lang="en-US" dirty="0" smtClean="0">
                <a:solidFill>
                  <a:schemeClr val="accent2"/>
                </a:solidFill>
              </a:rPr>
              <a:t>attacks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Must be constantly updated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Honeypots: traps to detect attack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 smtClean="0">
                <a:solidFill>
                  <a:schemeClr val="accent2"/>
                </a:solidFill>
              </a:rPr>
              <a:t>negatives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Manual attacks can have variations that are not </a:t>
            </a:r>
            <a:r>
              <a:rPr lang="en-US" dirty="0" smtClean="0"/>
              <a:t>detected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Signatures are not always </a:t>
            </a:r>
            <a:r>
              <a:rPr lang="en-US" dirty="0" smtClean="0"/>
              <a:t>precise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False </a:t>
            </a:r>
            <a:r>
              <a:rPr lang="en-US" dirty="0" smtClean="0">
                <a:solidFill>
                  <a:schemeClr val="accent2"/>
                </a:solidFill>
              </a:rPr>
              <a:t>positives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know if an attempted attack was </a:t>
            </a:r>
            <a:r>
              <a:rPr lang="en-US" dirty="0" smtClean="0"/>
              <a:t>successful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Doesn’t </a:t>
            </a:r>
            <a:r>
              <a:rPr lang="en-US" dirty="0"/>
              <a:t>know if the </a:t>
            </a:r>
            <a:r>
              <a:rPr lang="en-US" dirty="0" smtClean="0"/>
              <a:t>target </a:t>
            </a:r>
            <a:r>
              <a:rPr lang="en-US" dirty="0"/>
              <a:t>is vulnerable (e.g. Linux attack on Windows server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Snort: Signature-based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Lightweight IDS</a:t>
            </a:r>
            <a:r>
              <a:rPr lang="en-US" dirty="0" smtClean="0"/>
              <a:t> </a:t>
            </a:r>
            <a:r>
              <a:rPr lang="en-US" dirty="0"/>
              <a:t>for Linux and </a:t>
            </a:r>
            <a:r>
              <a:rPr lang="en-US" dirty="0" smtClean="0"/>
              <a:t>Windows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“Signature</a:t>
            </a:r>
            <a:r>
              <a:rPr lang="en-US" dirty="0"/>
              <a:t>, protocol and anomaly based inspection </a:t>
            </a:r>
            <a:r>
              <a:rPr lang="en-US" dirty="0" smtClean="0"/>
              <a:t>methods”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Analyze </a:t>
            </a:r>
            <a:r>
              <a:rPr lang="en-US" dirty="0"/>
              <a:t>traffic, </a:t>
            </a:r>
            <a:r>
              <a:rPr lang="en-US" dirty="0">
                <a:solidFill>
                  <a:schemeClr val="accent2"/>
                </a:solidFill>
              </a:rPr>
              <a:t>for example in front of the firewall</a:t>
            </a:r>
            <a:r>
              <a:rPr lang="en-US" dirty="0"/>
              <a:t>, to detect </a:t>
            </a:r>
            <a:r>
              <a:rPr lang="en-US" dirty="0" smtClean="0"/>
              <a:t>possible attacks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Send 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mails </a:t>
            </a:r>
            <a:r>
              <a:rPr lang="en-US" dirty="0">
                <a:solidFill>
                  <a:schemeClr val="accent2"/>
                </a:solidFill>
              </a:rPr>
              <a:t>and/or </a:t>
            </a:r>
            <a:r>
              <a:rPr lang="en-US" dirty="0" smtClean="0">
                <a:solidFill>
                  <a:schemeClr val="accent2"/>
                </a:solidFill>
              </a:rPr>
              <a:t>update </a:t>
            </a:r>
            <a:r>
              <a:rPr lang="en-US" dirty="0">
                <a:solidFill>
                  <a:schemeClr val="accent2"/>
                </a:solidFill>
              </a:rPr>
              <a:t>filtering </a:t>
            </a:r>
            <a:r>
              <a:rPr lang="en-US" dirty="0" smtClean="0">
                <a:solidFill>
                  <a:schemeClr val="accent2"/>
                </a:solidFill>
              </a:rPr>
              <a:t>rules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Huge </a:t>
            </a:r>
            <a:r>
              <a:rPr lang="en-US" dirty="0">
                <a:solidFill>
                  <a:schemeClr val="accent2"/>
                </a:solidFill>
              </a:rPr>
              <a:t>signature database</a:t>
            </a:r>
            <a:r>
              <a:rPr lang="en-US" dirty="0"/>
              <a:t> updated by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628738" name="Picture 2" descr="ids-snort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7432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IDS: Efficiency</a:t>
            </a:r>
          </a:p>
        </p:txBody>
      </p:sp>
      <p:pic>
        <p:nvPicPr>
          <p:cNvPr id="634883" name="Picture 3" descr="ids-use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550" y="1676400"/>
            <a:ext cx="71564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Prevention Systems: IPS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2"/>
                </a:solidFill>
              </a:rPr>
              <a:t>IDS that reacts to an </a:t>
            </a:r>
            <a:r>
              <a:rPr lang="en-US" dirty="0" smtClean="0">
                <a:solidFill>
                  <a:schemeClr val="accent2"/>
                </a:solidFill>
              </a:rPr>
              <a:t>attack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dirty="0"/>
              <a:t>IP level: Filters the source IP address in the firewall (for a while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TCP level: Sends a spoofed TCP reset packet to the destination to kill the </a:t>
            </a:r>
            <a:r>
              <a:rPr lang="en-US" dirty="0" smtClean="0"/>
              <a:t>connection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Application level: </a:t>
            </a:r>
            <a:r>
              <a:rPr lang="en-US" dirty="0" smtClean="0"/>
              <a:t>“Corrects” </a:t>
            </a:r>
            <a:r>
              <a:rPr lang="en-US" dirty="0"/>
              <a:t>a </a:t>
            </a:r>
            <a:r>
              <a:rPr lang="en-US" dirty="0" smtClean="0"/>
              <a:t>Web </a:t>
            </a:r>
            <a:r>
              <a:rPr lang="en-US" dirty="0"/>
              <a:t>request </a:t>
            </a:r>
            <a:r>
              <a:rPr lang="en-US" dirty="0" smtClean="0"/>
              <a:t>by removing</a:t>
            </a:r>
            <a:br>
              <a:rPr lang="en-US" dirty="0" smtClean="0"/>
            </a:br>
            <a:r>
              <a:rPr lang="en-US" dirty="0" smtClean="0"/>
              <a:t>suspicious contents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Beware </a:t>
            </a:r>
            <a:r>
              <a:rPr lang="en-US" dirty="0">
                <a:solidFill>
                  <a:schemeClr val="accent2"/>
                </a:solidFill>
              </a:rPr>
              <a:t>of denial of service through false positives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Traffic-characterization </a:t>
            </a:r>
            <a:r>
              <a:rPr lang="en-US" dirty="0" err="1" smtClean="0"/>
              <a:t>IDSes</a:t>
            </a:r>
            <a:r>
              <a:rPr lang="en-US" dirty="0" smtClean="0"/>
              <a:t> are </a:t>
            </a:r>
            <a:r>
              <a:rPr lang="en-US" dirty="0"/>
              <a:t>not yet very </a:t>
            </a:r>
            <a:r>
              <a:rPr lang="en-US" dirty="0" smtClean="0"/>
              <a:t>efficient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IDS with signatures work well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Majority of the attacks for which we have the signature can be blocked by </a:t>
            </a:r>
            <a:r>
              <a:rPr lang="en-US" dirty="0" smtClean="0"/>
              <a:t>a FW </a:t>
            </a:r>
            <a:r>
              <a:rPr lang="en-US" dirty="0"/>
              <a:t>or </a:t>
            </a:r>
            <a:r>
              <a:rPr lang="en-US" dirty="0" smtClean="0"/>
              <a:t>proxies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We should first prevent before trying to </a:t>
            </a:r>
            <a:r>
              <a:rPr lang="en-US" dirty="0" smtClean="0"/>
              <a:t>detect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Not </a:t>
            </a:r>
            <a:r>
              <a:rPr lang="en-US" dirty="0"/>
              <a:t>sufficient to install an </a:t>
            </a:r>
            <a:r>
              <a:rPr lang="en-US" dirty="0" smtClean="0"/>
              <a:t>IDS: </a:t>
            </a:r>
            <a:r>
              <a:rPr lang="en-US" dirty="0"/>
              <a:t>must also know how to react to attacks and </a:t>
            </a:r>
            <a:r>
              <a:rPr lang="en-US" dirty="0" smtClean="0"/>
              <a:t>deal with many </a:t>
            </a:r>
            <a:r>
              <a:rPr lang="en-US" dirty="0"/>
              <a:t>false </a:t>
            </a:r>
            <a:r>
              <a:rPr lang="en-US" dirty="0" smtClean="0"/>
              <a:t>positives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Automatic reactions are usually not advisable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A4D4-4E24-2949-BEC6-1D5987D0D338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Cybercrime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1DD4-9FA1-DC41-AC8A-B26E2EC1E38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81000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Break the invariant that IP addresses are globally unique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078200" y="6096000"/>
            <a:ext cx="539999" cy="539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0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10170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517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12888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5249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30480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NAT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" y="35814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5638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6400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10.0.0.4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5" idx="2"/>
          </p:cNvCxnSpPr>
          <p:nvPr/>
        </p:nvCxnSpPr>
        <p:spPr>
          <a:xfrm flipV="1">
            <a:off x="3875998" y="4191000"/>
            <a:ext cx="10095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3" idx="0"/>
          </p:cNvCxnSpPr>
          <p:nvPr/>
        </p:nvCxnSpPr>
        <p:spPr>
          <a:xfrm flipH="1" flipV="1">
            <a:off x="6858001" y="4648200"/>
            <a:ext cx="490198" cy="6096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424275" y="3505200"/>
            <a:ext cx="175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130.25.1.246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3886200" y="4953000"/>
            <a:ext cx="1676400" cy="609600"/>
          </a:xfrm>
          <a:prstGeom prst="wedgeRoundRectCallout">
            <a:avLst>
              <a:gd name="adj1" fmla="val -48910"/>
              <a:gd name="adj2" fmla="val -1618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NAT port</a:t>
            </a:r>
            <a:endParaRPr lang="en-US" sz="2800" dirty="0"/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6934200" y="52578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NAT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46" name="Straight Connector 45"/>
          <p:cNvCxnSpPr>
            <a:stCxn id="6" idx="0"/>
            <a:endCxn id="43" idx="2"/>
          </p:cNvCxnSpPr>
          <p:nvPr/>
        </p:nvCxnSpPr>
        <p:spPr>
          <a:xfrm flipH="1" flipV="1">
            <a:off x="7348199" y="5869799"/>
            <a:ext cx="1" cy="226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67400" y="62484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5200" y="4724400"/>
            <a:ext cx="175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178.11.0.127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Mar 2015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14415</TotalTime>
  <Words>5247</Words>
  <Application>Microsoft Macintosh PowerPoint</Application>
  <PresentationFormat>On-screen Show (4:3)</PresentationFormat>
  <Paragraphs>1155</Paragraphs>
  <Slides>87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mcanini-teaching</vt:lpstr>
      <vt:lpstr>Network Defenses</vt:lpstr>
      <vt:lpstr>Controlling Networks … On The Cheap</vt:lpstr>
      <vt:lpstr>Taming Management Complexity</vt:lpstr>
      <vt:lpstr>Selecting a Security Policy</vt:lpstr>
      <vt:lpstr>How To Treat Traffic Not Mentioned in Policy?</vt:lpstr>
      <vt:lpstr>How To Treat Traffic Not Mentioned in Policy?</vt:lpstr>
      <vt:lpstr>How To Treat Traffic Not Mentioned in Policy?</vt:lpstr>
      <vt:lpstr>Network Address Translation</vt:lpstr>
      <vt:lpstr>Network Address Translation (NAT)</vt:lpstr>
      <vt:lpstr>Dynamic NAT</vt:lpstr>
      <vt:lpstr>Dynamic NAT</vt:lpstr>
      <vt:lpstr>Dynamic NAT</vt:lpstr>
      <vt:lpstr>Mapping Table Example</vt:lpstr>
      <vt:lpstr>Mapping Table Example</vt:lpstr>
      <vt:lpstr>Mapping Table Example</vt:lpstr>
      <vt:lpstr>Mapping Table Example</vt:lpstr>
      <vt:lpstr>Static NAT</vt:lpstr>
      <vt:lpstr>Benefits of NAT</vt:lpstr>
      <vt:lpstr>Drawbacks of NAT</vt:lpstr>
      <vt:lpstr>Firewall: packet filtering</vt:lpstr>
      <vt:lpstr>Packet Filters</vt:lpstr>
      <vt:lpstr>PowerPoint Presentation</vt:lpstr>
      <vt:lpstr>Packet Filters</vt:lpstr>
      <vt:lpstr>Examples of Packet Filter Rules</vt:lpstr>
      <vt:lpstr>Examples of Packet Filter Rules</vt:lpstr>
      <vt:lpstr>Expressing Policy with Rulesets</vt:lpstr>
      <vt:lpstr>Expressing Policy with Rulesets</vt:lpstr>
      <vt:lpstr>Problem: Outbound Connections Fail</vt:lpstr>
      <vt:lpstr>Problem: Outbound Connections Fail</vt:lpstr>
      <vt:lpstr>Inbound vs. Outbound Connections</vt:lpstr>
      <vt:lpstr>How This Ruleset Protects</vt:lpstr>
      <vt:lpstr>Stateful Firewall</vt:lpstr>
      <vt:lpstr>Stateful Firewall: Benfits</vt:lpstr>
      <vt:lpstr>Protection Against SYN Flooding</vt:lpstr>
      <vt:lpstr>Protection Against SYN Flooding</vt:lpstr>
      <vt:lpstr>Packet Analysis (Deep Packet Inspection)</vt:lpstr>
      <vt:lpstr>Proxies</vt:lpstr>
      <vt:lpstr>Proxies are application relays </vt:lpstr>
      <vt:lpstr>Proxy</vt:lpstr>
      <vt:lpstr>Proxy Benefits</vt:lpstr>
      <vt:lpstr>Cache Feature</vt:lpstr>
      <vt:lpstr>HTTP Without Proxy</vt:lpstr>
      <vt:lpstr>HTTP With Proxy</vt:lpstr>
      <vt:lpstr>Transparent Proxy (intercepting proxy)</vt:lpstr>
      <vt:lpstr>Reverse Proxy (or Load Balancer)</vt:lpstr>
      <vt:lpstr>Reverse HTTP Proxy</vt:lpstr>
      <vt:lpstr>Firewall DMZ deployment</vt:lpstr>
      <vt:lpstr>Demilitarized Zone (DMZ) simple case</vt:lpstr>
      <vt:lpstr>Demilitarized Zone (DMZ) simple case</vt:lpstr>
      <vt:lpstr>Demilitarized Zone (DMZ) simple case</vt:lpstr>
      <vt:lpstr>Sandwiched DMZ</vt:lpstr>
      <vt:lpstr>Sandwiched DMZ</vt:lpstr>
      <vt:lpstr>Why Have Firewalls Been Successful?</vt:lpstr>
      <vt:lpstr>Firewall Disadvantages?</vt:lpstr>
      <vt:lpstr>Basic Principles</vt:lpstr>
      <vt:lpstr>Principles: The Seven Principles</vt:lpstr>
      <vt:lpstr>Principle: Least Privilege</vt:lpstr>
      <vt:lpstr>Principle: Defense in Depth</vt:lpstr>
      <vt:lpstr>Principle: Choke Point </vt:lpstr>
      <vt:lpstr>Principle: Weakest Link</vt:lpstr>
      <vt:lpstr>Principle: Deny by Default</vt:lpstr>
      <vt:lpstr>Principle: User Participation</vt:lpstr>
      <vt:lpstr>Principle: Simplicity</vt:lpstr>
      <vt:lpstr>VPN</vt:lpstr>
      <vt:lpstr>Virtual Private Network (VPN)</vt:lpstr>
      <vt:lpstr>VPN Illustration</vt:lpstr>
      <vt:lpstr>VPN basics</vt:lpstr>
      <vt:lpstr>Existing VPN Protocols</vt:lpstr>
      <vt:lpstr>IPsec</vt:lpstr>
      <vt:lpstr>IPsec Overview</vt:lpstr>
      <vt:lpstr>Authentication Header (AH)</vt:lpstr>
      <vt:lpstr>Encapsulated Security Payload (ESP)</vt:lpstr>
      <vt:lpstr>IKE subprotocol from IPsec</vt:lpstr>
      <vt:lpstr>Transport &amp; Tunnel Modes</vt:lpstr>
      <vt:lpstr>IPsec and NAT</vt:lpstr>
      <vt:lpstr>IPsec and NAT</vt:lpstr>
      <vt:lpstr>Intrusion Detection System</vt:lpstr>
      <vt:lpstr>Intrusion Detection System (IDS)</vt:lpstr>
      <vt:lpstr>IDS: Approaches</vt:lpstr>
      <vt:lpstr>IDS with Traffic Characterization</vt:lpstr>
      <vt:lpstr>Signature-based IDS</vt:lpstr>
      <vt:lpstr>Snort: Signature-based</vt:lpstr>
      <vt:lpstr>IDS: Efficiency</vt:lpstr>
      <vt:lpstr>Intrusion Prevention Systems: IPS</vt:lpstr>
      <vt:lpstr>IDS: Discussion</vt:lpstr>
      <vt:lpstr>Any questions?</vt:lpstr>
      <vt:lpstr>Cybercrime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Security</dc:title>
  <dc:subject/>
  <dc:creator/>
  <cp:keywords/>
  <dc:description/>
  <cp:lastModifiedBy>Marco Canini</cp:lastModifiedBy>
  <cp:revision>465</cp:revision>
  <dcterms:created xsi:type="dcterms:W3CDTF">2008-01-31T23:36:57Z</dcterms:created>
  <dcterms:modified xsi:type="dcterms:W3CDTF">2015-03-19T06:54:25Z</dcterms:modified>
  <cp:category/>
</cp:coreProperties>
</file>