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8" r:id="rId2"/>
    <p:sldId id="259" r:id="rId3"/>
    <p:sldId id="257" r:id="rId4"/>
    <p:sldId id="264" r:id="rId5"/>
    <p:sldId id="265" r:id="rId6"/>
    <p:sldId id="267" r:id="rId7"/>
    <p:sldId id="262" r:id="rId8"/>
    <p:sldId id="263" r:id="rId9"/>
    <p:sldId id="268" r:id="rId10"/>
    <p:sldId id="271" r:id="rId11"/>
    <p:sldId id="273" r:id="rId12"/>
    <p:sldId id="272" r:id="rId13"/>
    <p:sldId id="274" r:id="rId14"/>
    <p:sldId id="324" r:id="rId15"/>
    <p:sldId id="323" r:id="rId16"/>
    <p:sldId id="332" r:id="rId17"/>
    <p:sldId id="333" r:id="rId18"/>
    <p:sldId id="334" r:id="rId19"/>
    <p:sldId id="335" r:id="rId20"/>
    <p:sldId id="276" r:id="rId21"/>
    <p:sldId id="277" r:id="rId22"/>
    <p:sldId id="279" r:id="rId23"/>
    <p:sldId id="280" r:id="rId24"/>
    <p:sldId id="281" r:id="rId25"/>
    <p:sldId id="328" r:id="rId26"/>
    <p:sldId id="329" r:id="rId27"/>
    <p:sldId id="283" r:id="rId28"/>
    <p:sldId id="330" r:id="rId29"/>
    <p:sldId id="331" r:id="rId30"/>
    <p:sldId id="286" r:id="rId31"/>
    <p:sldId id="298" r:id="rId32"/>
    <p:sldId id="299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284" r:id="rId41"/>
    <p:sldId id="288" r:id="rId42"/>
    <p:sldId id="290" r:id="rId43"/>
    <p:sldId id="294" r:id="rId44"/>
    <p:sldId id="295" r:id="rId45"/>
    <p:sldId id="319" r:id="rId46"/>
    <p:sldId id="320" r:id="rId47"/>
    <p:sldId id="321" r:id="rId48"/>
    <p:sldId id="326" r:id="rId49"/>
    <p:sldId id="289" r:id="rId50"/>
    <p:sldId id="291" r:id="rId51"/>
    <p:sldId id="292" r:id="rId52"/>
    <p:sldId id="300" r:id="rId53"/>
    <p:sldId id="304" r:id="rId54"/>
    <p:sldId id="306" r:id="rId55"/>
    <p:sldId id="305" r:id="rId56"/>
    <p:sldId id="32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CPA=Chosen Plaintext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" TargetMode="External"/><Relationship Id="rId3" Type="http://schemas.openxmlformats.org/officeDocument/2006/relationships/hyperlink" Target="http://jda.noekeon.org/JDA_VRI_Rijndael_V2_1999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Symmetric-key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parties already share a secret 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:</a:t>
            </a:r>
            <a:r>
              <a:rPr lang="en-US" dirty="0" smtClean="0"/>
              <a:t> a </a:t>
            </a:r>
            <a:r>
              <a:rPr lang="en-US" b="1" dirty="0" smtClean="0"/>
              <a:t>cipher</a:t>
            </a:r>
            <a:r>
              <a:rPr lang="en-US" dirty="0" smtClean="0"/>
              <a:t> defined over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C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D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where</a:t>
            </a: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 is often randomized   |   D is always deterministic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32732"/>
              </p:ext>
            </p:extLst>
          </p:nvPr>
        </p:nvGraphicFramePr>
        <p:xfrm>
          <a:off x="504825" y="3841750"/>
          <a:ext cx="7888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Equation" r:id="rId3" imgW="2806700" imgH="304800" progId="Equation.3">
                  <p:embed/>
                </p:oleObj>
              </mc:Choice>
              <mc:Fallback>
                <p:oleObj name="Equation" r:id="rId3" imgW="2806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3841750"/>
                        <a:ext cx="788828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2069"/>
              </p:ext>
            </p:extLst>
          </p:nvPr>
        </p:nvGraphicFramePr>
        <p:xfrm>
          <a:off x="504825" y="3006725"/>
          <a:ext cx="58181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3006725"/>
                        <a:ext cx="581818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vs. Block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ciphers</a:t>
            </a:r>
          </a:p>
          <a:p>
            <a:pPr lvl="1"/>
            <a:r>
              <a:rPr lang="en-US" dirty="0" smtClean="0"/>
              <a:t>Act on the plaintext one symbol at a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RC4</a:t>
            </a:r>
            <a:r>
              <a:rPr lang="en-US" dirty="0"/>
              <a:t>, GSM A5-1, Bluetooth E0, CSS, 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High speed rate, hardware implementations very cheap</a:t>
            </a:r>
          </a:p>
          <a:p>
            <a:pPr lvl="1"/>
            <a:r>
              <a:rPr lang="en-US" dirty="0" smtClean="0"/>
              <a:t>Security analysis is not well established</a:t>
            </a:r>
          </a:p>
          <a:p>
            <a:r>
              <a:rPr lang="en-US" dirty="0" smtClean="0"/>
              <a:t>Block ciphers</a:t>
            </a:r>
          </a:p>
          <a:p>
            <a:pPr lvl="1"/>
            <a:r>
              <a:rPr lang="en-US" dirty="0" smtClean="0"/>
              <a:t>Act on the plaintext in blocks of symbols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DES</a:t>
            </a:r>
            <a:r>
              <a:rPr lang="en-US" dirty="0"/>
              <a:t>, 3DES, AES, IDEA, Blowfish, RC5, Kasumi, Safer, 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Suited to software implementations on various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(e.g., 8</a:t>
            </a:r>
            <a:r>
              <a:rPr lang="en-US" dirty="0"/>
              <a:t>-bit, 32-bit, 64-bit processors)</a:t>
            </a:r>
            <a:endParaRPr lang="en-US" dirty="0" smtClean="0"/>
          </a:p>
          <a:p>
            <a:pPr lvl="1"/>
            <a:r>
              <a:rPr lang="en-US" dirty="0"/>
              <a:t>Security analysis </a:t>
            </a:r>
            <a:r>
              <a:rPr lang="en-US" dirty="0" smtClean="0"/>
              <a:t>is </a:t>
            </a:r>
            <a:r>
              <a:rPr lang="en-US" dirty="0"/>
              <a:t>well established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413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414" y="5606770"/>
            <a:ext cx="8697528" cy="928147"/>
            <a:chOff x="207414" y="5606770"/>
            <a:chExt cx="8697528" cy="9281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345144"/>
                </p:ext>
              </p:extLst>
            </p:nvPr>
          </p:nvGraphicFramePr>
          <p:xfrm>
            <a:off x="239060" y="6129990"/>
            <a:ext cx="8665882" cy="404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" name="Equation" r:id="rId8" imgW="4343400" imgH="203200" progId="Equation.3">
                    <p:embed/>
                  </p:oleObj>
                </mc:Choice>
                <mc:Fallback>
                  <p:oleObj name="Equation" r:id="rId8" imgW="434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9060" y="6129990"/>
                          <a:ext cx="8665882" cy="404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07414" y="5606770"/>
              <a:ext cx="1294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Indeed: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	</a:t>
            </a:r>
            <a:r>
              <a:rPr lang="en-US" sz="2000" dirty="0" smtClean="0"/>
              <a:t>(single key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  OTP key is as long the message</a:t>
            </a:r>
          </a:p>
          <a:p>
            <a:pPr marL="0" indent="0">
              <a:buNone/>
            </a:pPr>
            <a:r>
              <a:rPr lang="en-US" u="sng" dirty="0"/>
              <a:t>Solution</a:t>
            </a:r>
            <a:r>
              <a:rPr lang="en-US" dirty="0"/>
              <a:t>:    Pseudo random key </a:t>
            </a:r>
            <a:r>
              <a:rPr lang="en-US" dirty="0" smtClean="0"/>
              <a:t>– stream </a:t>
            </a:r>
            <a:r>
              <a:rPr lang="en-US" dirty="0"/>
              <a:t>ciphers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1113" y="3031470"/>
            <a:ext cx="762000" cy="3048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51113" y="348867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5913" y="397285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PRG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51113" y="5088870"/>
            <a:ext cx="3048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message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08960" y="4784070"/>
            <a:ext cx="466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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133600" y="554607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90800" y="5774670"/>
            <a:ext cx="3048000" cy="3048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7725" y="3625195"/>
            <a:ext cx="2536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ambria Math"/>
                <a:cs typeface="Cambria Math"/>
              </a:rPr>
              <a:t>c 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 </a:t>
            </a:r>
            <a:r>
              <a:rPr lang="en-US" dirty="0" smtClean="0">
                <a:latin typeface="Cambria Math"/>
                <a:cs typeface="Cambria Math"/>
                <a:sym typeface="Symbol" pitchFamily="18" charset="2"/>
              </a:rPr>
              <a:t>PRG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(k)  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m</a:t>
            </a:r>
            <a:endParaRPr lang="en-US" sz="2800" dirty="0">
              <a:latin typeface="Cambria Math"/>
              <a:cs typeface="Cambria Math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64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smtClean="0"/>
              <a:t>One </a:t>
            </a:r>
            <a:r>
              <a:rPr lang="en-US" sz="2400" dirty="0" smtClean="0"/>
              <a:t>time key !!         “Two time pad” is insecure: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1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2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     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sz="2400" dirty="0" smtClean="0">
                <a:sym typeface="Symbol" pitchFamily="18" charset="2"/>
              </a:rPr>
              <a:t>Enough </a:t>
            </a:r>
            <a:r>
              <a:rPr lang="en-US" sz="2400" dirty="0" smtClean="0">
                <a:sym typeface="Symbol" pitchFamily="18" charset="2"/>
              </a:rPr>
              <a:t>redundancy </a:t>
            </a:r>
            <a:r>
              <a:rPr lang="en-US" sz="2400" dirty="0" smtClean="0">
                <a:sym typeface="Symbol" pitchFamily="18" charset="2"/>
              </a:rPr>
              <a:t>in English </a:t>
            </a:r>
            <a:r>
              <a:rPr lang="en-US" sz="2400" dirty="0" smtClean="0">
                <a:sym typeface="Symbol" pitchFamily="18" charset="2"/>
              </a:rPr>
              <a:t>and ASCII encoding that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,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1828800" y="2379132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Attacker’s </a:t>
            </a:r>
            <a:r>
              <a:rPr lang="en-US" dirty="0"/>
              <a:t>abilities:    </a:t>
            </a:r>
            <a:r>
              <a:rPr lang="en-US" b="1" dirty="0">
                <a:solidFill>
                  <a:srgbClr val="FF0000"/>
                </a:solidFill>
              </a:rPr>
              <a:t>obtains one </a:t>
            </a:r>
            <a:r>
              <a:rPr lang="en-US" b="1" dirty="0" err="1">
                <a:solidFill>
                  <a:srgbClr val="FF0000"/>
                </a:solidFill>
              </a:rPr>
              <a:t>ciphertext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(for now)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Possible security requirements:   </a:t>
            </a: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#1:  </a:t>
            </a:r>
            <a:r>
              <a:rPr lang="en-US" b="1" dirty="0">
                <a:solidFill>
                  <a:srgbClr val="FF0000"/>
                </a:solidFill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#2:  </a:t>
            </a:r>
            <a:r>
              <a:rPr lang="en-US" b="1" dirty="0">
                <a:solidFill>
                  <a:srgbClr val="FF0000"/>
                </a:solidFill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 smtClean="0"/>
              <a:t>Shannon’s information-theoretic perfect secrecy:</a:t>
            </a:r>
          </a:p>
          <a:p>
            <a:pPr marL="1800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ciphertext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should reveal no “info” about </a:t>
            </a:r>
            <a:r>
              <a:rPr lang="en-US" sz="2800" b="1" dirty="0" smtClean="0">
                <a:solidFill>
                  <a:srgbClr val="FF0000"/>
                </a:solidFill>
              </a:rPr>
              <a:t>plaintext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98451"/>
              </p:ext>
            </p:extLst>
          </p:nvPr>
        </p:nvGraphicFramePr>
        <p:xfrm>
          <a:off x="388858" y="3565191"/>
          <a:ext cx="2247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800100" imgH="203200" progId="Equation.3">
                  <p:embed/>
                </p:oleObj>
              </mc:Choice>
              <mc:Fallback>
                <p:oleObj name="Equation" r:id="rId3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58" y="3565191"/>
                        <a:ext cx="22479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92639"/>
              </p:ext>
            </p:extLst>
          </p:nvPr>
        </p:nvGraphicFramePr>
        <p:xfrm>
          <a:off x="371475" y="4645025"/>
          <a:ext cx="52800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879600" imgH="266700" progId="Equation.3">
                  <p:embed/>
                </p:oleObj>
              </mc:Choice>
              <mc:Fallback>
                <p:oleObj name="Equation" r:id="rId5" imgW="1879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4645025"/>
                        <a:ext cx="52800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9861" y="3567683"/>
            <a:ext cx="23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103" y="4789557"/>
            <a:ext cx="247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/>
              <a:t>	for 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/>
              <a:t>|</a:t>
            </a:r>
            <a:r>
              <a:rPr lang="en-US" dirty="0"/>
              <a:t>     ∈ [0,1]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/>
              <a:t>semantically secure</a:t>
            </a:r>
            <a:r>
              <a:rPr lang="en-US" dirty="0"/>
              <a:t> if for all efficient  A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>
                <a:solidFill>
                  <a:schemeClr val="accent2"/>
                </a:solidFill>
              </a:rPr>
              <a:t>Adv</a:t>
            </a:r>
            <a:r>
              <a:rPr lang="en-US" baseline="-25000" dirty="0" err="1">
                <a:solidFill>
                  <a:schemeClr val="accent2"/>
                </a:solidFill>
              </a:rPr>
              <a:t>SS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sz="4000" dirty="0">
                <a:solidFill>
                  <a:schemeClr val="accent2"/>
                </a:solidFill>
              </a:rPr>
              <a:t>    </a:t>
            </a:r>
            <a:r>
              <a:rPr lang="en-US" dirty="0"/>
              <a:t>is </a:t>
            </a:r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attacker (also for 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(other than the 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he is challenged with) 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>
                <a:ea typeface="Tahoma"/>
              </a:rPr>
              <a:t>ciphertexts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What’s crypto?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Crypto </a:t>
            </a:r>
            <a:r>
              <a:rPr lang="en-US" dirty="0"/>
              <a:t>hash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014795"/>
            <a:ext cx="8727141" cy="2408790"/>
          </a:xfrm>
        </p:spPr>
        <p:txBody>
          <a:bodyPr/>
          <a:lstStyle/>
          <a:p>
            <a:pPr marL="457200" indent="-457200"/>
            <a:r>
              <a:rPr lang="en-US" dirty="0">
                <a:latin typeface="Tahoma" pitchFamily="34" charset="0"/>
              </a:rPr>
              <a:t>Canonical examples: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3DES:   n= 64 bits,    k = 168 bits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AES:     n=128 bits,   k = 128, 192, 256 </a:t>
            </a:r>
            <a:r>
              <a:rPr lang="en-US" dirty="0" smtClean="0">
                <a:latin typeface="Tahoma" pitchFamily="34" charset="0"/>
              </a:rPr>
              <a:t>bits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58987" y="2005510"/>
            <a:ext cx="1371600" cy="74295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E, 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44987" y="2160985"/>
            <a:ext cx="2209800" cy="4320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27742" y="1805455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187" y="2160985"/>
            <a:ext cx="22098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Plaintext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4090" y="1781087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49487" y="3205660"/>
            <a:ext cx="990600" cy="4320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40087" y="3227091"/>
            <a:ext cx="793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k </a:t>
            </a:r>
            <a:r>
              <a:rPr lang="en-US" sz="2000" dirty="0" smtClean="0">
                <a:latin typeface="Tahoma" pitchFamily="34" charset="0"/>
              </a:rPr>
              <a:t>bits</a:t>
            </a:r>
            <a:endParaRPr lang="en-US" sz="2000" dirty="0"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669987" y="2376985"/>
            <a:ext cx="8890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930587" y="2376985"/>
            <a:ext cx="9144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4" idx="2"/>
          </p:cNvCxnSpPr>
          <p:nvPr/>
        </p:nvCxnSpPr>
        <p:spPr>
          <a:xfrm flipV="1">
            <a:off x="4244787" y="2748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Ciphers: DES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1421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functions  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build </a:t>
            </a:r>
            <a:r>
              <a:rPr lang="en-US" dirty="0"/>
              <a:t>invertible function   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8204" y="490832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55532" y="490832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2445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2445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213354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13354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026" y="336286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026" y="413559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-46932" y="3484427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-60078" y="4386652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4928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4928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flipV="1">
            <a:off x="1258758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15322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15322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3" idx="3"/>
          </p:cNvCxnSpPr>
          <p:nvPr/>
        </p:nvCxnSpPr>
        <p:spPr>
          <a:xfrm flipV="1">
            <a:off x="1622960" y="471843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1"/>
          </p:cNvCxnSpPr>
          <p:nvPr/>
        </p:nvCxnSpPr>
        <p:spPr>
          <a:xfrm flipV="1">
            <a:off x="1945632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1"/>
          </p:cNvCxnSpPr>
          <p:nvPr/>
        </p:nvCxnSpPr>
        <p:spPr>
          <a:xfrm>
            <a:off x="1945632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172899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30477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430477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26383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6383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4" name="TextBox 113"/>
          <p:cNvSpPr txBox="1"/>
          <p:nvPr/>
        </p:nvSpPr>
        <p:spPr>
          <a:xfrm flipV="1">
            <a:off x="3147661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2804224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04224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3"/>
          </p:cNvCxnSpPr>
          <p:nvPr/>
        </p:nvCxnSpPr>
        <p:spPr>
          <a:xfrm flipV="1">
            <a:off x="3511863" y="4718432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3" idx="1"/>
          </p:cNvCxnSpPr>
          <p:nvPr/>
        </p:nvCxnSpPr>
        <p:spPr>
          <a:xfrm flipV="1">
            <a:off x="3834535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3834535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061802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319379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319379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94141" y="379215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4" name="TextBox 123"/>
          <p:cNvSpPr txBox="1"/>
          <p:nvPr/>
        </p:nvSpPr>
        <p:spPr>
          <a:xfrm flipV="1">
            <a:off x="7097184" y="45467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53747" y="368812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753747" y="48042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4" idx="3"/>
          </p:cNvCxnSpPr>
          <p:nvPr/>
        </p:nvCxnSpPr>
        <p:spPr>
          <a:xfrm flipV="1">
            <a:off x="7461386" y="48042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784058" y="381690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84058" y="368812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11325" y="394569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8903" y="368812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68903" y="437499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0345"/>
              </p:ext>
            </p:extLst>
          </p:nvPr>
        </p:nvGraphicFramePr>
        <p:xfrm>
          <a:off x="4052888" y="5324475"/>
          <a:ext cx="3138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3" imgW="1117600" imgH="520700" progId="Equation.3">
                  <p:embed/>
                </p:oleObj>
              </mc:Choice>
              <mc:Fallback>
                <p:oleObj name="Equation" r:id="rId3" imgW="1117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5324475"/>
                        <a:ext cx="3138487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003830" y="5828074"/>
            <a:ext cx="17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In symbols: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5" name="Left Brace 134"/>
          <p:cNvSpPr/>
          <p:nvPr/>
        </p:nvSpPr>
        <p:spPr>
          <a:xfrm>
            <a:off x="3784014" y="5518517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TextBox 1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50599"/>
              </p:ext>
            </p:extLst>
          </p:nvPr>
        </p:nvGraphicFramePr>
        <p:xfrm>
          <a:off x="5216525" y="4681538"/>
          <a:ext cx="28543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3" imgW="1016000" imgH="520700" progId="Equation.3">
                  <p:embed/>
                </p:oleObj>
              </mc:Choice>
              <mc:Fallback>
                <p:oleObj name="Equation" r:id="rId3" imgW="101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525" y="4681538"/>
                        <a:ext cx="28543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eft Brace 60"/>
          <p:cNvSpPr/>
          <p:nvPr/>
        </p:nvSpPr>
        <p:spPr>
          <a:xfrm>
            <a:off x="4805993" y="4875781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11225" y="5495721"/>
            <a:ext cx="1843562" cy="643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</a:t>
            </a:r>
            <a:r>
              <a:rPr lang="en-US" dirty="0" smtClean="0"/>
              <a:t>Network</a:t>
            </a:r>
            <a:r>
              <a:rPr lang="en-US" dirty="0" smtClean="0"/>
              <a:t> inverse construction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</a:t>
            </a:r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</a:t>
            </a:r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706" y="3369461"/>
            <a:ext cx="8727141" cy="3054124"/>
          </a:xfrm>
        </p:spPr>
        <p:txBody>
          <a:bodyPr/>
          <a:lstStyle/>
          <a:p>
            <a:r>
              <a:rPr lang="en-US" dirty="0"/>
              <a:t>Inversion is basically the same circuit, </a:t>
            </a:r>
            <a:br>
              <a:rPr lang="en-US" dirty="0"/>
            </a:br>
            <a:r>
              <a:rPr lang="en-US" dirty="0"/>
              <a:t>	with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  applied in reverse order</a:t>
            </a:r>
          </a:p>
          <a:p>
            <a:pPr>
              <a:spcBef>
                <a:spcPts val="2376"/>
              </a:spcBef>
            </a:pPr>
            <a:r>
              <a:rPr lang="en-US" dirty="0"/>
              <a:t>General method for building invertible functions (block ciphers) from arbitrary </a:t>
            </a:r>
            <a:r>
              <a:rPr lang="en-US" dirty="0" smtClean="0"/>
              <a:t>functions    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Used in many block ciphers … but not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6026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26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74929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4929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1258759" y="15965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903142" y="2944046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15322" y="185412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1622961" y="185412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945633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45633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72900" y="224165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30478" y="267095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452686" y="198407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383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26383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0" name="TextBox 179"/>
          <p:cNvSpPr txBox="1"/>
          <p:nvPr/>
        </p:nvSpPr>
        <p:spPr>
          <a:xfrm flipV="1">
            <a:off x="3147661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2792044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804224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0" idx="3"/>
          </p:cNvCxnSpPr>
          <p:nvPr/>
        </p:nvCxnSpPr>
        <p:spPr>
          <a:xfrm flipV="1">
            <a:off x="3511863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3834535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834535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061802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smtClean="0">
                <a:solidFill>
                  <a:srgbClr val="FFFFFF"/>
                </a:solidFill>
                <a:latin typeface="Tahom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3319380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3341588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32445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32445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213354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213354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3" name="TextBox 192"/>
          <p:cNvSpPr txBox="1"/>
          <p:nvPr/>
        </p:nvSpPr>
        <p:spPr>
          <a:xfrm flipV="1">
            <a:off x="7097184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741567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53747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3"/>
          </p:cNvCxnSpPr>
          <p:nvPr/>
        </p:nvCxnSpPr>
        <p:spPr>
          <a:xfrm flipV="1">
            <a:off x="7461386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7784058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784058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7011325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7268903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7291111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86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f</a:t>
            </a:r>
            <a:r>
              <a:rPr lang="en-US" baseline="-25000" dirty="0"/>
              <a:t>16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32</a:t>
            </a:r>
            <a:r>
              <a:rPr lang="en-US" dirty="0"/>
              <a:t>  ⟶  {0,1}</a:t>
            </a:r>
            <a:r>
              <a:rPr lang="en-US" baseline="30000" dirty="0"/>
              <a:t>32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(x) = </a:t>
            </a:r>
            <a:r>
              <a:rPr lang="en-US" sz="3600" b="1" dirty="0"/>
              <a:t>F</a:t>
            </a:r>
            <a:r>
              <a:rPr lang="en-US" dirty="0"/>
              <a:t>(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x ) 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79033" y="2473000"/>
            <a:ext cx="8585934" cy="3684704"/>
            <a:chOff x="558066" y="1763023"/>
            <a:chExt cx="8585934" cy="3684704"/>
          </a:xfrm>
        </p:grpSpPr>
        <p:sp>
          <p:nvSpPr>
            <p:cNvPr id="5" name="TextBox 4"/>
            <p:cNvSpPr txBox="1"/>
            <p:nvPr/>
          </p:nvSpPr>
          <p:spPr>
            <a:xfrm>
              <a:off x="558066" y="498606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input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2974" y="4986062"/>
              <a:ext cx="1071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output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3663" y="4986062"/>
              <a:ext cx="4968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To invert, use keys in reverse order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8167" y="1763023"/>
              <a:ext cx="640984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endParaRPr lang="en-US" sz="2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Trapezoid 25"/>
            <p:cNvSpPr/>
            <p:nvPr/>
          </p:nvSpPr>
          <p:spPr bwMode="auto">
            <a:xfrm>
              <a:off x="2882715" y="2195022"/>
              <a:ext cx="4028931" cy="685800"/>
            </a:xfrm>
            <a:prstGeom prst="trapezoid">
              <a:avLst>
                <a:gd name="adj" fmla="val 243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key expansion</a:t>
              </a: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82716" y="2880823"/>
              <a:ext cx="647702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18657" y="2880823"/>
              <a:ext cx="645600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latin typeface="Tahoma"/>
                  <a:cs typeface="Tahoma"/>
                </a:rPr>
                <a:t>2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71650" y="2880823"/>
              <a:ext cx="647701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16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496" y="2669511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/>
                  <a:cs typeface="Tahoma"/>
                </a:rPr>
                <a:t>⋯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882715" y="3305708"/>
              <a:ext cx="3936635" cy="965834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16-round</a:t>
              </a:r>
            </a:p>
            <a:p>
              <a:pPr algn="ctr"/>
              <a:r>
                <a:rPr lang="en-US" dirty="0" err="1" smtClean="0">
                  <a:latin typeface="Tahoma"/>
                  <a:cs typeface="Tahoma"/>
                </a:rPr>
                <a:t>Feistel</a:t>
              </a:r>
              <a:r>
                <a:rPr lang="en-US" dirty="0" smtClean="0">
                  <a:latin typeface="Tahoma"/>
                  <a:cs typeface="Tahoma"/>
                </a:rPr>
                <a:t> network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cxnSp>
          <p:nvCxnSpPr>
            <p:cNvPr id="33" name="Straight Arrow Connector 32"/>
            <p:cNvCxnSpPr>
              <a:stCxn id="36" idx="6"/>
              <a:endCxn id="32" idx="1"/>
            </p:cNvCxnSpPr>
            <p:nvPr/>
          </p:nvCxnSpPr>
          <p:spPr>
            <a:xfrm>
              <a:off x="2389390" y="3788625"/>
              <a:ext cx="493325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 rot="16200000">
              <a:off x="7751101" y="3500625"/>
              <a:ext cx="2209800" cy="575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6200000">
              <a:off x="-258834" y="3502351"/>
              <a:ext cx="2209800" cy="575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27390" y="3445725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0" name="Straight Arrow Connector 39"/>
            <p:cNvCxnSpPr>
              <a:stCxn id="35" idx="2"/>
              <a:endCxn id="36" idx="2"/>
            </p:cNvCxnSpPr>
            <p:nvPr/>
          </p:nvCxnSpPr>
          <p:spPr>
            <a:xfrm flipV="1">
              <a:off x="1134066" y="3788625"/>
              <a:ext cx="493324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12675" y="3447451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r>
                <a:rPr lang="en-US" sz="2400" baseline="30000" dirty="0" smtClean="0">
                  <a:latin typeface="Tahoma"/>
                  <a:cs typeface="Tahoma"/>
                </a:rPr>
                <a:t>-1</a:t>
              </a:r>
              <a:endParaRPr lang="en-US" baseline="30000" dirty="0">
                <a:latin typeface="Tahoma"/>
                <a:cs typeface="Tahoma"/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45" idx="2"/>
            </p:cNvCxnSpPr>
            <p:nvPr/>
          </p:nvCxnSpPr>
          <p:spPr>
            <a:xfrm>
              <a:off x="6819350" y="3788625"/>
              <a:ext cx="493325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6"/>
              <a:endCxn id="34" idx="0"/>
            </p:cNvCxnSpPr>
            <p:nvPr/>
          </p:nvCxnSpPr>
          <p:spPr>
            <a:xfrm flipV="1">
              <a:off x="8074675" y="3788625"/>
              <a:ext cx="493327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104" y="4843228"/>
            <a:ext cx="203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</a:t>
            </a:r>
            <a:r>
              <a:rPr lang="en-US" dirty="0" smtClean="0">
                <a:latin typeface="Tahoma"/>
                <a:cs typeface="Tahoma"/>
              </a:rPr>
              <a:t>nitial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3763" y="4843228"/>
            <a:ext cx="192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final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41692" y="2467275"/>
            <a:ext cx="93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derived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from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7610934" y="2264539"/>
            <a:ext cx="530758" cy="66440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78993" y="2899899"/>
            <a:ext cx="86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48 bits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8" name="Straight Arrow Connector 37"/>
          <p:cNvCxnSpPr>
            <a:stCxn id="37" idx="2"/>
            <a:endCxn id="30" idx="3"/>
          </p:cNvCxnSpPr>
          <p:nvPr/>
        </p:nvCxnSpPr>
        <p:spPr>
          <a:xfrm flipH="1">
            <a:off x="6540318" y="3269231"/>
            <a:ext cx="573594" cy="53756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84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62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40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</a:t>
            </a:r>
            <a:r>
              <a:rPr lang="en-US" sz="2600" dirty="0" err="1"/>
              <a:t>msg</a:t>
            </a:r>
            <a:r>
              <a:rPr lang="en-US" sz="2600" dirty="0"/>
              <a:t> =   </a:t>
            </a:r>
            <a:r>
              <a:rPr lang="en-US" sz="2600" dirty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CT    =           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1 </a:t>
            </a:r>
            <a:r>
              <a:rPr lang="en-US" sz="2600" dirty="0" smtClean="0"/>
              <a:t>            c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           c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           c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   </a:t>
            </a:r>
            <a:r>
              <a:rPr lang="en-US" sz="2200" dirty="0"/>
              <a:t> </a:t>
            </a:r>
            <a:r>
              <a:rPr lang="en-US" sz="2200" dirty="0" smtClean="0"/>
              <a:t>…</a:t>
            </a:r>
            <a:endParaRPr lang="en-US" sz="22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b="1" dirty="0"/>
              <a:t>Goal</a:t>
            </a:r>
            <a:r>
              <a:rPr lang="en-US" sz="2600" dirty="0"/>
              <a:t>:    find   k ∈ {0,1}</a:t>
            </a:r>
            <a:r>
              <a:rPr lang="en-US" sz="2600" baseline="30000" dirty="0"/>
              <a:t>56</a:t>
            </a:r>
            <a:r>
              <a:rPr lang="en-US" sz="2600" dirty="0"/>
              <a:t>   </a:t>
            </a:r>
            <a:r>
              <a:rPr lang="en-US" sz="2600" dirty="0" err="1"/>
              <a:t>s.t.</a:t>
            </a:r>
            <a:r>
              <a:rPr lang="en-US" sz="2600" dirty="0"/>
              <a:t>    DES(k, m</a:t>
            </a:r>
            <a:r>
              <a:rPr lang="en-US" sz="2600" baseline="-25000" dirty="0"/>
              <a:t>i</a:t>
            </a:r>
            <a:r>
              <a:rPr lang="en-US" sz="2600" dirty="0"/>
              <a:t>) = c</a:t>
            </a:r>
            <a:r>
              <a:rPr lang="en-US" sz="2600" baseline="-25000" dirty="0"/>
              <a:t>i </a:t>
            </a:r>
            <a:r>
              <a:rPr lang="en-US" sz="2600" dirty="0"/>
              <a:t>  for  </a:t>
            </a:r>
            <a:r>
              <a:rPr lang="en-US" sz="2600" dirty="0" err="1"/>
              <a:t>i</a:t>
            </a:r>
            <a:r>
              <a:rPr lang="en-US" sz="2600" dirty="0"/>
              <a:t>=1,2,3 </a:t>
            </a:r>
          </a:p>
          <a:p>
            <a:pPr marL="0" indent="0">
              <a:lnSpc>
                <a:spcPct val="70000"/>
              </a:lnSpc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sz="2600" dirty="0"/>
              <a:t>1997:   Internet search  </a:t>
            </a:r>
            <a:r>
              <a:rPr lang="en-US" sz="2600" dirty="0" smtClean="0"/>
              <a:t>--  </a:t>
            </a:r>
            <a:r>
              <a:rPr lang="en-US" sz="2600" b="1" dirty="0"/>
              <a:t>3 months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1998:   EFF machine (deep crack)  --  </a:t>
            </a:r>
            <a:r>
              <a:rPr lang="en-US" sz="2600" b="1" dirty="0"/>
              <a:t>3 days         </a:t>
            </a:r>
            <a:r>
              <a:rPr lang="en-US" sz="2600" dirty="0"/>
              <a:t>(250K $)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1999:   combined search  --  </a:t>
            </a:r>
            <a:r>
              <a:rPr lang="en-US" sz="2600" b="1" dirty="0"/>
              <a:t>22 hours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2006:   COPACOBANA (120 FPGAs) </a:t>
            </a:r>
            <a:r>
              <a:rPr lang="en-US" sz="2600" b="1" dirty="0"/>
              <a:t> --  7 days     </a:t>
            </a:r>
            <a:r>
              <a:rPr lang="en-US" sz="2600" dirty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sz="2600" dirty="0"/>
              <a:t>⇒   56-bit ciphers should not be used  !!   </a:t>
            </a:r>
            <a:r>
              <a:rPr lang="en-US" sz="2200" dirty="0" smtClean="0"/>
              <a:t>(</a:t>
            </a:r>
            <a:r>
              <a:rPr lang="en-US" sz="2200" dirty="0"/>
              <a:t>128-bit key ⇒ 2</a:t>
            </a:r>
            <a:r>
              <a:rPr lang="en-US" sz="2200" baseline="30000" dirty="0"/>
              <a:t>72</a:t>
            </a:r>
            <a:r>
              <a:rPr lang="en-US" sz="2200" dirty="0"/>
              <a:t> days</a:t>
            </a:r>
            <a:r>
              <a:rPr lang="en-US" sz="2200" dirty="0" smtClean="0"/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Triple-DES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Strengthening DES against exhaustive search</a:t>
            </a:r>
          </a:p>
          <a:p>
            <a:pPr>
              <a:spcBef>
                <a:spcPts val="2376"/>
              </a:spcBef>
            </a:pPr>
            <a:r>
              <a:rPr lang="en-US" dirty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/>
              <a:t>Define    </a:t>
            </a:r>
            <a:r>
              <a:rPr lang="en-US" b="1" dirty="0"/>
              <a:t>3E</a:t>
            </a:r>
            <a:r>
              <a:rPr lang="en-US" dirty="0"/>
              <a:t>: K</a:t>
            </a:r>
            <a:r>
              <a:rPr lang="en-US" baseline="30000" dirty="0"/>
              <a:t>3</a:t>
            </a:r>
            <a:r>
              <a:rPr lang="en-US" dirty="0"/>
              <a:t> × M ⟶ M 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3DES:    key-size = 3×56 = 168 bits.             </a:t>
            </a:r>
            <a:r>
              <a:rPr lang="en-US" dirty="0" smtClean="0"/>
              <a:t>			3</a:t>
            </a:r>
            <a:r>
              <a:rPr lang="en-US" dirty="0"/>
              <a:t>×slower than DES.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066" y="3774016"/>
            <a:ext cx="689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/>
                <a:cs typeface="Tahoma"/>
              </a:rPr>
              <a:t>3E</a:t>
            </a:r>
            <a:r>
              <a:rPr lang="en-US" sz="3600" dirty="0">
                <a:latin typeface="Tahoma"/>
                <a:cs typeface="Tahoma"/>
              </a:rPr>
              <a:t>(</a:t>
            </a:r>
            <a:r>
              <a:rPr lang="en-US" sz="2800" dirty="0">
                <a:latin typeface="Tahoma"/>
                <a:cs typeface="Tahoma"/>
              </a:rPr>
              <a:t> (k</a:t>
            </a:r>
            <a:r>
              <a:rPr lang="en-US" sz="2800" baseline="-25000" dirty="0">
                <a:latin typeface="Tahoma"/>
                <a:cs typeface="Tahoma"/>
              </a:rPr>
              <a:t>1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2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3</a:t>
            </a:r>
            <a:r>
              <a:rPr lang="en-US" sz="2800" dirty="0">
                <a:latin typeface="Tahoma"/>
                <a:cs typeface="Tahoma"/>
              </a:rPr>
              <a:t>), m</a:t>
            </a:r>
            <a:r>
              <a:rPr lang="en-US" sz="3600" dirty="0">
                <a:latin typeface="Tahoma"/>
                <a:cs typeface="Tahoma"/>
              </a:rPr>
              <a:t>)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cs typeface="Tahoma"/>
              </a:rPr>
              <a:t>= </a:t>
            </a:r>
            <a:r>
              <a:rPr lang="en-US" sz="2800" dirty="0">
                <a:latin typeface="Tahoma"/>
                <a:cs typeface="Tahoma"/>
              </a:rPr>
              <a:t>E(</a:t>
            </a:r>
            <a:r>
              <a:rPr lang="en-US" sz="2800" dirty="0" smtClean="0">
                <a:latin typeface="Tahoma"/>
                <a:cs typeface="Tahoma"/>
              </a:rPr>
              <a:t>k</a:t>
            </a:r>
            <a:r>
              <a:rPr lang="en-US" sz="2800" baseline="-25000" dirty="0" smtClean="0">
                <a:latin typeface="Tahoma"/>
                <a:cs typeface="Tahoma"/>
              </a:rPr>
              <a:t>1</a:t>
            </a:r>
            <a:r>
              <a:rPr lang="en-US" sz="2800" dirty="0" smtClean="0">
                <a:latin typeface="Tahoma"/>
                <a:cs typeface="Tahoma"/>
              </a:rPr>
              <a:t>, D(k</a:t>
            </a:r>
            <a:r>
              <a:rPr lang="en-US" sz="2800" baseline="-25000" dirty="0" smtClean="0">
                <a:latin typeface="Tahoma"/>
                <a:cs typeface="Tahoma"/>
              </a:rPr>
              <a:t>2</a:t>
            </a:r>
            <a:r>
              <a:rPr lang="en-US" sz="2800" dirty="0" smtClean="0">
                <a:latin typeface="Tahoma"/>
                <a:cs typeface="Tahoma"/>
              </a:rPr>
              <a:t>, E(k</a:t>
            </a:r>
            <a:r>
              <a:rPr lang="en-US" sz="2800" baseline="-25000" dirty="0" smtClean="0">
                <a:latin typeface="Tahoma"/>
                <a:cs typeface="Tahoma"/>
              </a:rPr>
              <a:t>3</a:t>
            </a:r>
            <a:r>
              <a:rPr lang="en-US" sz="2800" dirty="0" smtClean="0">
                <a:latin typeface="Tahoma"/>
                <a:cs typeface="Tahoma"/>
              </a:rPr>
              <a:t>, m)))</a:t>
            </a:r>
            <a:r>
              <a:rPr lang="en-US" sz="2800" dirty="0" smtClean="0">
                <a:latin typeface="Tahoma"/>
                <a:cs typeface="Tahoma"/>
              </a:rPr>
              <a:t>  </a:t>
            </a:r>
            <a:endParaRPr lang="en-US" sz="2800" dirty="0">
              <a:latin typeface="Tahoma"/>
              <a:cs typeface="Tahom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95248" y="4420349"/>
            <a:ext cx="2242853" cy="939683"/>
            <a:chOff x="6795248" y="4420349"/>
            <a:chExt cx="2242853" cy="939683"/>
          </a:xfrm>
        </p:grpSpPr>
        <p:sp>
          <p:nvSpPr>
            <p:cNvPr id="8" name="TextBox 7"/>
            <p:cNvSpPr txBox="1"/>
            <p:nvPr/>
          </p:nvSpPr>
          <p:spPr>
            <a:xfrm>
              <a:off x="7372298" y="4713701"/>
              <a:ext cx="1665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/>
                  <a:cs typeface="Tahoma"/>
                </a:rPr>
                <a:t>k</a:t>
              </a:r>
              <a:r>
                <a:rPr lang="en-US" baseline="-25000" dirty="0" smtClean="0">
                  <a:latin typeface="Tahoma"/>
                  <a:cs typeface="Tahoma"/>
                </a:rPr>
                <a:t>1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2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3</a:t>
              </a:r>
            </a:p>
            <a:p>
              <a:r>
                <a:rPr lang="en-US" dirty="0" smtClean="0">
                  <a:latin typeface="Tahoma"/>
                  <a:cs typeface="Tahoma"/>
                </a:rPr>
                <a:t>=&gt; single DES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795248" y="4420349"/>
              <a:ext cx="577050" cy="616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2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κρμπτο γραφη</a:t>
            </a:r>
            <a:r>
              <a:rPr lang="el-GR" dirty="0" smtClean="0"/>
              <a:t> </a:t>
            </a:r>
            <a:r>
              <a:rPr lang="en-US" dirty="0" smtClean="0"/>
              <a:t>(Cryptography)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for “secret writing”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Obscure a message from eaves-droppers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Assure recipient that the message was not altered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the identity of the source of a message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repudation</a:t>
            </a:r>
            <a:endParaRPr lang="en-US" dirty="0" smtClean="0"/>
          </a:p>
          <a:p>
            <a:pPr lvl="1"/>
            <a:r>
              <a:rPr lang="en-US" dirty="0" smtClean="0"/>
              <a:t>Convince a 3</a:t>
            </a:r>
            <a:r>
              <a:rPr lang="en-US" baseline="30000" dirty="0" smtClean="0"/>
              <a:t>rd</a:t>
            </a:r>
            <a:r>
              <a:rPr lang="en-US" dirty="0" smtClean="0"/>
              <a:t> party that what was said is 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</a:t>
            </a:r>
            <a:r>
              <a:rPr lang="en-US" sz="2800" dirty="0" smtClean="0"/>
              <a:t>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Institute of Standards &amp; Technology NIST</a:t>
            </a:r>
          </a:p>
          <a:p>
            <a:pPr lvl="1"/>
            <a:r>
              <a:rPr lang="en-US" dirty="0"/>
              <a:t>Computer Security Research Center (CSRC)</a:t>
            </a:r>
          </a:p>
          <a:p>
            <a:pPr lvl="1"/>
            <a:r>
              <a:rPr lang="en-US" dirty="0">
                <a:hlinkClick r:id="rId2"/>
              </a:rPr>
              <a:t>http://csrc.nist.gov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Rijndael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Invented by </a:t>
            </a:r>
            <a:r>
              <a:rPr lang="en-US" dirty="0" smtClean="0"/>
              <a:t>Belgian </a:t>
            </a:r>
            <a:r>
              <a:rPr lang="en-US" dirty="0" smtClean="0"/>
              <a:t>researchers</a:t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Joan </a:t>
            </a:r>
            <a:r>
              <a:rPr lang="en-US" dirty="0" err="1"/>
              <a:t>Daemen</a:t>
            </a:r>
            <a:r>
              <a:rPr lang="en-US" dirty="0"/>
              <a:t> &amp; Dr. Vincent </a:t>
            </a:r>
            <a:r>
              <a:rPr lang="en-US" dirty="0" err="1" smtClean="0"/>
              <a:t>Rijmen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http://jda.noekeon.org/JDA_VRI_Rijndael_V2_1999.pdf</a:t>
            </a:r>
            <a:endParaRPr lang="en-US" dirty="0"/>
          </a:p>
          <a:p>
            <a:pPr lvl="1"/>
            <a:r>
              <a:rPr lang="en-US" dirty="0" smtClean="0"/>
              <a:t>Adopted </a:t>
            </a:r>
            <a:r>
              <a:rPr lang="en-US" dirty="0"/>
              <a:t>May 26, 2002</a:t>
            </a:r>
          </a:p>
          <a:p>
            <a:pPr lvl="1"/>
            <a:r>
              <a:rPr lang="en-US" dirty="0"/>
              <a:t>Key length: 128, 192, or 256 bits</a:t>
            </a:r>
          </a:p>
          <a:p>
            <a:pPr lvl="1"/>
            <a:r>
              <a:rPr lang="en-US" dirty="0"/>
              <a:t>Block size: </a:t>
            </a:r>
            <a:r>
              <a:rPr lang="en-US" dirty="0" smtClean="0"/>
              <a:t>128 bits</a:t>
            </a:r>
          </a:p>
          <a:p>
            <a:pPr lvl="2"/>
            <a:r>
              <a:rPr lang="en-US" dirty="0"/>
              <a:t>If DES could be broken in 1 second, then AES would require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149 trillion years</a:t>
            </a:r>
            <a:r>
              <a:rPr lang="en-US" dirty="0"/>
              <a:t> to be </a:t>
            </a:r>
            <a:r>
              <a:rPr lang="en-US" dirty="0" smtClean="0"/>
              <a:t>broken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199"/>
            <a:ext cx="8610600" cy="4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400" dirty="0" smtClean="0"/>
              <a:t>AMD Opteron,   2.2 GHz	</a:t>
            </a:r>
            <a:r>
              <a:rPr lang="en-US" sz="2000" dirty="0" smtClean="0"/>
              <a:t>( Linux)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RC4				126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Salsa20/12			643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727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  64/168</a:t>
            </a:r>
            <a:r>
              <a:rPr lang="en-US" dirty="0"/>
              <a:t>	</a:t>
            </a:r>
            <a:r>
              <a:rPr lang="en-US" dirty="0" smtClean="0"/>
              <a:t>  13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109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354528" y="556624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block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994321" y="2892052"/>
            <a:ext cx="322897" cy="157532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36061" y="3451030"/>
            <a:ext cx="111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stream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005989" y="5282680"/>
            <a:ext cx="311229" cy="1038797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7009" y="835457"/>
            <a:ext cx="373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Crypto++  5.6.0      [ Wei Dai ]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key exchange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  <a:r>
              <a:rPr lang="en-US" dirty="0" smtClean="0"/>
              <a:t>n users</a:t>
            </a:r>
            <a:endParaRPr lang="en-US" dirty="0"/>
          </a:p>
          <a:p>
            <a:r>
              <a:rPr lang="en-US" dirty="0"/>
              <a:t>Storing mutual secret keys is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Total:  </a:t>
            </a:r>
            <a:r>
              <a:rPr lang="en-US" dirty="0" smtClean="0"/>
              <a:t>O</a:t>
            </a:r>
            <a:r>
              <a:rPr lang="en-US" dirty="0"/>
              <a:t>(n) keys per </a:t>
            </a:r>
            <a:r>
              <a:rPr lang="en-US" dirty="0" smtClean="0"/>
              <a:t>user  ;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keys in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357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5" name="Straight Arrow Connector 4"/>
          <p:cNvCxnSpPr>
            <a:stCxn id="4" idx="6"/>
            <a:endCxn id="7" idx="2"/>
          </p:cNvCxnSpPr>
          <p:nvPr/>
        </p:nvCxnSpPr>
        <p:spPr>
          <a:xfrm>
            <a:off x="2110357" y="3622302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8357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4178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3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4178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4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729357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2110357" y="5110207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flipV="1">
            <a:off x="6995178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344" y="304856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6312" y="413675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1,2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7570" y="3717721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672" y="5110207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5178" y="4196034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3,4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9525" y="3959398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Onlined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(TTP)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user only remembers one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68" y="2672290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Alice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868" y="4160195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Bob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51204" y="267229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51204" y="4160195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4" idx="6"/>
            <a:endCxn id="8" idx="3"/>
          </p:cNvCxnSpPr>
          <p:nvPr/>
        </p:nvCxnSpPr>
        <p:spPr>
          <a:xfrm>
            <a:off x="2647383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82" y="269036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A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3"/>
          </p:cNvCxnSpPr>
          <p:nvPr/>
        </p:nvCxnSpPr>
        <p:spPr>
          <a:xfrm flipV="1">
            <a:off x="2647383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4653" y="4384330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B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8" idx="1"/>
            <a:endCxn id="6" idx="2"/>
          </p:cNvCxnSpPr>
          <p:nvPr/>
        </p:nvCxnSpPr>
        <p:spPr>
          <a:xfrm flipV="1">
            <a:off x="3946137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9513" y="2690366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stCxn id="8" idx="1"/>
            <a:endCxn id="7" idx="2"/>
          </p:cNvCxnSpPr>
          <p:nvPr/>
        </p:nvCxnSpPr>
        <p:spPr>
          <a:xfrm>
            <a:off x="3946137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9513" y="4384330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137" y="3316712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29" name="Curved Connector 28"/>
          <p:cNvCxnSpPr>
            <a:stCxn id="4" idx="2"/>
            <a:endCxn id="5" idx="2"/>
          </p:cNvCxnSpPr>
          <p:nvPr/>
        </p:nvCxnSpPr>
        <p:spPr>
          <a:xfrm rot="10800000" flipV="1">
            <a:off x="1111868" y="3015189"/>
            <a:ext cx="12700" cy="1487905"/>
          </a:xfrm>
          <a:prstGeom prst="curvedConnector3">
            <a:avLst>
              <a:gd name="adj1" fmla="val 1800000"/>
            </a:avLst>
          </a:prstGeom>
          <a:ln w="38100" cmpd="sng"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16" y="3528310"/>
            <a:ext cx="58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wants a shared key with </a:t>
            </a:r>
            <a:r>
              <a:rPr lang="en-US" dirty="0" smtClean="0"/>
              <a:t>Bob</a:t>
            </a:r>
            <a:endParaRPr lang="en-US" dirty="0"/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Bob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</a:t>
            </a:r>
            <a:r>
              <a:rPr lang="en-US" b="1" u="sng" dirty="0"/>
              <a:t>Alice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(k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038600" y="4890535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3400" y="4733090"/>
            <a:ext cx="2667000" cy="461665"/>
            <a:chOff x="533400" y="3409950"/>
            <a:chExt cx="26670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47800" y="3409950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ticket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800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3747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3742490"/>
            <a:ext cx="4038600" cy="400110"/>
            <a:chOff x="4038600" y="2419350"/>
            <a:chExt cx="4038600" cy="40011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8200" y="2419350"/>
              <a:ext cx="321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“Alice wants key with Bob”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4475" y="5640854"/>
            <a:ext cx="449428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ahoma"/>
                <a:cs typeface="Tahoma"/>
              </a:rPr>
              <a:t>(E,D) a CPA-secure cipher: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attacker cannot distinguish between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an encrypted value and a random one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9813" y="4123490"/>
            <a:ext cx="149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random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6951" y="4301110"/>
            <a:ext cx="300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E(k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6951" y="4956741"/>
            <a:ext cx="427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ticket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  <a:sym typeface="Wingdings"/>
              </a:rPr>
              <a:t>⟵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4" name="Left Brace 63"/>
          <p:cNvSpPr/>
          <p:nvPr/>
        </p:nvSpPr>
        <p:spPr>
          <a:xfrm>
            <a:off x="4235846" y="4301110"/>
            <a:ext cx="457200" cy="117885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62" grpId="0"/>
      <p:bldP spid="63" grpId="0"/>
      <p:bldP spid="64" grpId="0" animBg="1"/>
      <p:bldP spid="6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keys: a toy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</a:t>
            </a:r>
            <a:r>
              <a:rPr lang="en-US" dirty="0"/>
              <a:t>wants a shared key with Bob</a:t>
            </a:r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Eavesdropper sees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B” </a:t>
            </a:r>
            <a:r>
              <a:rPr lang="en-US" dirty="0" smtClean="0">
                <a:solidFill>
                  <a:srgbClr val="FF0000"/>
                </a:solidFill>
              </a:rPr>
              <a:t>||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) </a:t>
            </a:r>
            <a:r>
              <a:rPr lang="en-US" dirty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 smtClean="0">
                <a:solidFill>
                  <a:srgbClr val="FF0000"/>
                </a:solidFill>
              </a:rPr>
              <a:t>” ||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(E,D) is CPA-secure  ⇒ 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eavesdropper </a:t>
            </a:r>
            <a:r>
              <a:rPr lang="en-US" dirty="0"/>
              <a:t>learns nothing about </a:t>
            </a:r>
            <a:r>
              <a:rPr lang="en-US" dirty="0" err="1"/>
              <a:t>k</a:t>
            </a:r>
            <a:r>
              <a:rPr lang="en-US" baseline="-25000" dirty="0" err="1"/>
              <a:t>AB</a:t>
            </a:r>
            <a:endParaRPr lang="en-US" baseline="-25000" dirty="0"/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TTP </a:t>
            </a:r>
            <a:r>
              <a:rPr lang="en-US" sz="2400" dirty="0"/>
              <a:t>needed for every key exchange</a:t>
            </a:r>
            <a:r>
              <a:rPr lang="en-US" sz="2400" dirty="0" smtClean="0"/>
              <a:t>, knows </a:t>
            </a:r>
            <a:r>
              <a:rPr lang="en-US" sz="2400" dirty="0"/>
              <a:t>all session </a:t>
            </a:r>
            <a:r>
              <a:rPr lang="en-US" sz="2400" dirty="0" smtClean="0"/>
              <a:t>keys</a:t>
            </a:r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In a corporate environment environment might make sense</a:t>
            </a:r>
          </a:p>
          <a:p>
            <a:pPr lvl="2">
              <a:buClr>
                <a:srgbClr val="330F42"/>
              </a:buClr>
            </a:pPr>
            <a:r>
              <a:rPr lang="en-US" dirty="0" smtClean="0"/>
              <a:t>Example: Kerberos system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protocol:  insecure against active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Example:    insecure against replay </a:t>
            </a:r>
            <a:r>
              <a:rPr lang="en-US" dirty="0" smtClean="0"/>
              <a:t>attacks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records session between Alice and merchant Bob</a:t>
            </a:r>
          </a:p>
          <a:p>
            <a:pPr lvl="1"/>
            <a:r>
              <a:rPr lang="en-US" dirty="0"/>
              <a:t>For example a book </a:t>
            </a:r>
            <a:r>
              <a:rPr lang="en-US" dirty="0" smtClean="0"/>
              <a:t>order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replays session to Bob</a:t>
            </a:r>
          </a:p>
          <a:p>
            <a:pPr lvl="1"/>
            <a:r>
              <a:rPr lang="en-US" dirty="0"/>
              <a:t>Bob thinks Alice is ordering another copy of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</a:t>
            </a:r>
            <a:r>
              <a:rPr lang="en-US" dirty="0" smtClean="0"/>
              <a:t>an </a:t>
            </a:r>
            <a:r>
              <a:rPr lang="en-US" b="1" dirty="0" smtClean="0"/>
              <a:t>online</a:t>
            </a:r>
            <a:r>
              <a:rPr lang="en-US" dirty="0" smtClean="0"/>
              <a:t> TTP?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  yes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Starting point of public-key cryptography: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Merkle</a:t>
            </a:r>
            <a:r>
              <a:rPr lang="en-US" dirty="0"/>
              <a:t> (1974), </a:t>
            </a:r>
            <a:r>
              <a:rPr lang="en-US" dirty="0" err="1" smtClean="0"/>
              <a:t>Diffie</a:t>
            </a:r>
            <a:r>
              <a:rPr lang="en-US" dirty="0"/>
              <a:t>-Hellman (1976), </a:t>
            </a:r>
            <a:r>
              <a:rPr lang="en-US" dirty="0" smtClean="0"/>
              <a:t>RSA </a:t>
            </a:r>
            <a:r>
              <a:rPr lang="en-US" dirty="0"/>
              <a:t>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Further references:</a:t>
            </a:r>
          </a:p>
          <a:p>
            <a:pPr lvl="1">
              <a:spcBef>
                <a:spcPts val="3624"/>
              </a:spcBef>
            </a:pPr>
            <a:r>
              <a:rPr lang="en-US" dirty="0" smtClean="0"/>
              <a:t>More </a:t>
            </a:r>
            <a:r>
              <a:rPr lang="en-US" dirty="0"/>
              <a:t>recently:  ID-based enc. </a:t>
            </a:r>
            <a:r>
              <a:rPr lang="en-US" sz="1600" dirty="0"/>
              <a:t>(BF 2001)</a:t>
            </a:r>
            <a:r>
              <a:rPr lang="en-US" dirty="0"/>
              <a:t>,   Functional enc. </a:t>
            </a:r>
            <a:r>
              <a:rPr lang="en-US" sz="1600" dirty="0"/>
              <a:t>(BSW </a:t>
            </a:r>
            <a:r>
              <a:rPr lang="en-US" sz="1600" dirty="0" smtClean="0"/>
              <a:t>2011)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633399"/>
            <a:ext cx="8727141" cy="3790186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algorithm</a:t>
            </a:r>
          </a:p>
          <a:p>
            <a:pPr lvl="1"/>
            <a:r>
              <a:rPr lang="en-US" dirty="0" smtClean="0"/>
              <a:t>Transforms a plaintext into a </a:t>
            </a:r>
            <a:r>
              <a:rPr lang="en-US" dirty="0" err="1" smtClean="0"/>
              <a:t>ciphertext</a:t>
            </a:r>
            <a:r>
              <a:rPr lang="en-US" dirty="0" smtClean="0"/>
              <a:t> that is unintelligible for</a:t>
            </a:r>
            <a:br>
              <a:rPr lang="en-US" dirty="0" smtClean="0"/>
            </a:br>
            <a:r>
              <a:rPr lang="en-US" dirty="0" smtClean="0"/>
              <a:t>non-authorized parties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parametrized</a:t>
            </a:r>
            <a:r>
              <a:rPr lang="en-US" dirty="0" smtClean="0"/>
              <a:t> with a cryptographic key</a:t>
            </a:r>
          </a:p>
          <a:p>
            <a:r>
              <a:rPr lang="en-US" dirty="0"/>
              <a:t>A</a:t>
            </a:r>
            <a:r>
              <a:rPr lang="en-US" dirty="0" smtClean="0"/>
              <a:t>symmetric (Public) key cryptography</a:t>
            </a:r>
          </a:p>
          <a:p>
            <a:pPr lvl="1"/>
            <a:r>
              <a:rPr lang="en-US" dirty="0" smtClean="0"/>
              <a:t>Crypto system: encryption + decryption algorithms + key generation</a:t>
            </a:r>
          </a:p>
          <a:p>
            <a:r>
              <a:rPr lang="en-US" dirty="0" smtClean="0"/>
              <a:t>Symmetric (Shared) key cryptography</a:t>
            </a:r>
          </a:p>
          <a:p>
            <a:pPr lvl="1"/>
            <a:r>
              <a:rPr lang="en-US" dirty="0" smtClean="0"/>
              <a:t>Cipher/decipher: symmetric-key encryption/decryption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Encryption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Decryption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 flipV="1">
            <a:off x="2591533" y="2239597"/>
            <a:ext cx="114646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39597"/>
            <a:ext cx="122109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8178" y="177566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239" y="17725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1598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484130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174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encrypts using a </a:t>
            </a:r>
            <a:r>
              <a:rPr lang="en-US" b="1" i="1" dirty="0" smtClean="0"/>
              <a:t>public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Receiver decrypts using a </a:t>
            </a:r>
            <a:r>
              <a:rPr lang="en-US" b="1" i="1" dirty="0" smtClean="0"/>
              <a:t>private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Only the private key must be kept secret!</a:t>
            </a:r>
          </a:p>
          <a:p>
            <a:pPr lvl="1"/>
            <a:r>
              <a:rPr lang="en-US" dirty="0" smtClean="0"/>
              <a:t>Public key can be distributed at will</a:t>
            </a:r>
          </a:p>
          <a:p>
            <a:r>
              <a:rPr lang="en-US" dirty="0" smtClean="0"/>
              <a:t>Constructions generally rely on hard problems from number theory or algebra (e.g., FACT)</a:t>
            </a:r>
          </a:p>
          <a:p>
            <a:r>
              <a:rPr lang="en-US" dirty="0" smtClean="0"/>
              <a:t>Can be used for digital signatures</a:t>
            </a:r>
          </a:p>
          <a:p>
            <a:r>
              <a:rPr lang="en-US" dirty="0" smtClean="0"/>
              <a:t>Examples: RSA, El </a:t>
            </a:r>
            <a:r>
              <a:rPr lang="en-US" dirty="0" err="1" smtClean="0"/>
              <a:t>Gamal</a:t>
            </a:r>
            <a:r>
              <a:rPr lang="en-US" dirty="0" smtClean="0"/>
              <a:t>, DSA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 smtClean="0"/>
              <a:t>Sometimes E is the same algorithm as D</a:t>
            </a:r>
            <a:endParaRPr lang="en-US" dirty="0"/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 flipV="1">
            <a:off x="4961964" y="2245199"/>
            <a:ext cx="155226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4212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701511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</a:t>
            </a:r>
            <a:r>
              <a:rPr lang="en-US" b="1" dirty="0" smtClean="0"/>
              <a:t>setup </a:t>
            </a:r>
            <a:r>
              <a:rPr lang="en-US" sz="2400" dirty="0"/>
              <a:t>(for now, only eavesdropping security</a:t>
            </a:r>
            <a:r>
              <a:rPr lang="en-US" sz="2400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Non-interactive applications</a:t>
            </a:r>
            <a:r>
              <a:rPr lang="en-US" dirty="0"/>
              <a:t>:  (e.g</a:t>
            </a:r>
            <a:r>
              <a:rPr lang="en-US" dirty="0" smtClean="0"/>
              <a:t>.,  </a:t>
            </a:r>
            <a:r>
              <a:rPr lang="en-US" dirty="0"/>
              <a:t>Email)</a:t>
            </a:r>
          </a:p>
          <a:p>
            <a:r>
              <a:rPr lang="en-US" dirty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/>
          </a:p>
          <a:p>
            <a:r>
              <a:rPr lang="en-US" dirty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400" dirty="0"/>
              <a:t>(public key management)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924" y="2876550"/>
            <a:ext cx="2298276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ahoma"/>
                <a:cs typeface="Tahoma"/>
              </a:rPr>
              <a:t>g</a:t>
            </a:r>
            <a:r>
              <a:rPr lang="en-US" sz="2000" dirty="0" smtClean="0">
                <a:latin typeface="Tahoma"/>
                <a:cs typeface="Tahoma"/>
              </a:rPr>
              <a:t>enerate (PK, SK)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534757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399" y="2876550"/>
            <a:ext cx="2295029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choose random x</a:t>
            </a:r>
          </a:p>
          <a:p>
            <a:pPr algn="ctr"/>
            <a:r>
              <a:rPr lang="en-US" sz="2000" dirty="0" smtClean="0">
                <a:latin typeface="Tahoma"/>
                <a:cs typeface="Tahoma"/>
              </a:rPr>
              <a:t>(e.g.  48 bytes) 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49555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25672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9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3204402"/>
            <a:ext cx="2971800" cy="463275"/>
            <a:chOff x="3505200" y="2184675"/>
            <a:chExt cx="2971800" cy="46327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67200" y="2184675"/>
              <a:ext cx="1705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E(</a:t>
              </a:r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r>
                <a:rPr lang="en-US" sz="2400" dirty="0" smtClean="0">
                  <a:latin typeface="Tahoma"/>
                  <a:cs typeface="Tahoma"/>
                </a:rPr>
                <a:t>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3435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 err="1"/>
              <a:t>Def</a:t>
            </a:r>
            <a:r>
              <a:rPr lang="en-US" dirty="0" smtClean="0"/>
              <a:t>: </a:t>
            </a:r>
            <a:r>
              <a:rPr lang="en-US" dirty="0"/>
              <a:t>a public-key </a:t>
            </a:r>
            <a:r>
              <a:rPr lang="en-US" dirty="0" err="1" smtClean="0"/>
              <a:t>cryptosys</a:t>
            </a:r>
            <a:r>
              <a:rPr lang="en-US" dirty="0" smtClean="0"/>
              <a:t>. is a </a:t>
            </a:r>
            <a:r>
              <a:rPr lang="en-US" dirty="0"/>
              <a:t>triple of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()</a:t>
            </a:r>
            <a:r>
              <a:rPr lang="en-US" dirty="0"/>
              <a:t>:   randomized </a:t>
            </a:r>
            <a:r>
              <a:rPr lang="en-US" dirty="0" smtClean="0"/>
              <a:t>alg. </a:t>
            </a:r>
            <a:r>
              <a:rPr lang="en-US" dirty="0"/>
              <a:t>outputs a key </a:t>
            </a:r>
            <a:r>
              <a:rPr lang="en-US" dirty="0" smtClean="0"/>
              <a:t>pair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/>
              <a:t>: randomized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dirty="0" smtClean="0"/>
              <a:t> and outputs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C</a:t>
            </a:r>
            <a:endParaRPr lang="en-US" i="1" spc="300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i="1" dirty="0" smtClean="0">
                <a:latin typeface="Cambria Math"/>
                <a:cs typeface="Cambria Math"/>
              </a:rPr>
              <a:t>(SK, c</a:t>
            </a:r>
            <a:r>
              <a:rPr lang="en-US" i="1" dirty="0">
                <a:latin typeface="Cambria Math"/>
                <a:cs typeface="Cambria Math"/>
              </a:rPr>
              <a:t>)</a:t>
            </a:r>
            <a:r>
              <a:rPr lang="en-US" dirty="0" smtClean="0"/>
              <a:t>: deterministic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dirty="0" smtClean="0"/>
              <a:t> and outputs 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/>
              <a:t> or </a:t>
            </a:r>
            <a:r>
              <a:rPr lang="en-US" dirty="0">
                <a:latin typeface="Cambria Math"/>
                <a:cs typeface="Cambria Math"/>
              </a:rPr>
              <a:t>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:    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</a:t>
            </a:r>
            <a:r>
              <a:rPr lang="en-US" dirty="0" smtClean="0"/>
              <a:t>if </a:t>
            </a:r>
            <a:r>
              <a:rPr lang="en-US" dirty="0"/>
              <a:t>for all efficient  A:</a:t>
            </a:r>
            <a:br>
              <a:rPr lang="en-US" dirty="0"/>
            </a:b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]=</a:t>
            </a:r>
            <a:r>
              <a:rPr lang="en-US" sz="4800" dirty="0" smtClean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4800" dirty="0">
                <a:solidFill>
                  <a:schemeClr val="accent2"/>
                </a:solidFill>
              </a:rPr>
              <a:t>| </a:t>
            </a:r>
            <a:r>
              <a:rPr lang="en-US" dirty="0" smtClean="0"/>
              <a:t>&lt; negligible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84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1623" y="3161046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2454" y="2780046"/>
            <a:ext cx="354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0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6256" y="3324163"/>
            <a:ext cx="145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k,sk</a:t>
            </a:r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)G()</a:t>
            </a:r>
            <a:endParaRPr lang="en-US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490023" y="3053891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490023" y="3511094"/>
            <a:ext cx="3733800" cy="461963"/>
            <a:chOff x="1776" y="2051"/>
            <a:chExt cx="2352" cy="38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20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</a:t>
              </a:r>
              <a:r>
                <a:rPr lang="en-US" sz="2000" dirty="0" smtClean="0">
                  <a:latin typeface="Tahoma"/>
                  <a:cs typeface="Tahoma"/>
                </a:rPr>
                <a:t>(</a:t>
              </a:r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r>
                <a:rPr lang="en-US" sz="2000" dirty="0">
                  <a:latin typeface="Tahoma"/>
                  <a:cs typeface="Tahoma"/>
                </a:rPr>
                <a:t>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622066" y="3633569"/>
            <a:ext cx="1568450" cy="461962"/>
            <a:chOff x="4560" y="2726"/>
            <a:chExt cx="988" cy="3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b’ </a:t>
              </a:r>
              <a:r>
                <a:rPr lang="en-US" sz="2400" dirty="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1223" y="2552478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8973" y="4152678"/>
            <a:ext cx="8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EXP(b)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90023" y="2609631"/>
            <a:ext cx="3733800" cy="400051"/>
            <a:chOff x="1776" y="2103"/>
            <a:chExt cx="2352" cy="336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8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0234" y="565001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(eavesdropping)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Adversary sees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x)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wants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adversary cannot distinguish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x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    from   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</a:t>
            </a:r>
            <a:r>
              <a:rPr lang="en-US" dirty="0" err="1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⇒   can derive session key from 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Note:   protocol is vulnerable to man-in-the-</a:t>
            </a:r>
            <a:r>
              <a:rPr lang="en-US" dirty="0" smtClean="0">
                <a:solidFill>
                  <a:srgbClr val="000000"/>
                </a:solidFill>
              </a:rPr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0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block: sym.-key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cipher text</a:t>
            </a:r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 smtClean="0"/>
              <a:t>Encryption algorithm is publicly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Never use a proprietary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5667"/>
            <a:ext cx="1223963" cy="1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hash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(Non-cryptographic)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47617"/>
              </p:ext>
            </p:extLst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Single use key</a:t>
            </a:r>
            <a:r>
              <a:rPr lang="en-US" dirty="0"/>
              <a:t>:    </a:t>
            </a:r>
            <a:r>
              <a:rPr lang="en-US" sz="2000" dirty="0"/>
              <a:t>(one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is only used to encrypt one message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email:     new key generated for every email</a:t>
            </a:r>
          </a:p>
          <a:p>
            <a:pPr>
              <a:lnSpc>
                <a:spcPct val="130000"/>
              </a:lnSpc>
            </a:pPr>
            <a:r>
              <a:rPr lang="en-US" b="1" dirty="0"/>
              <a:t>Multi use key</a:t>
            </a:r>
            <a:r>
              <a:rPr lang="en-US" dirty="0"/>
              <a:t>:   </a:t>
            </a:r>
            <a:r>
              <a:rPr lang="en-US" sz="2000" dirty="0"/>
              <a:t>(many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used to encrypt multiple messages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files:    same key used to encrypt many </a:t>
            </a:r>
            <a:r>
              <a:rPr lang="en-US" dirty="0" smtClean="0"/>
              <a:t>files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SSL: 	same key used to encrypt many packets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Need more machinery than for one-time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yourself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many many examples of broken ad-hoc </a:t>
            </a:r>
            <a:r>
              <a:rPr lang="en-US" dirty="0" smtClean="0"/>
              <a:t>designs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Privacy | Steganography | (</a:t>
            </a:r>
            <a:r>
              <a:rPr lang="en-US" dirty="0" err="1" smtClean="0"/>
              <a:t>Encoding|Decoding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control how personal information spreads in a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of information </a:t>
            </a:r>
            <a:r>
              <a:rPr lang="en-US" dirty="0" smtClean="0"/>
              <a:t>hiding</a:t>
            </a:r>
            <a:endParaRPr lang="en-US" dirty="0"/>
          </a:p>
          <a:p>
            <a:r>
              <a:rPr lang="en-US" dirty="0"/>
              <a:t>Encoding |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is a system of symbols which represent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Encoding transforms information into a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r>
              <a:rPr lang="en-US" dirty="0"/>
              <a:t>Decoding recovers information from a </a:t>
            </a:r>
            <a:r>
              <a:rPr lang="en-US" dirty="0" err="1"/>
              <a:t>codeword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Proves </a:t>
            </a:r>
            <a:r>
              <a:rPr lang="en-US" dirty="0"/>
              <a:t>or disproves the security of a cryptosystem</a:t>
            </a:r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Precisely </a:t>
            </a:r>
            <a:r>
              <a:rPr lang="en-US" dirty="0"/>
              <a:t>specify threat model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a construction</a:t>
            </a:r>
          </a:p>
          <a:p>
            <a:pPr lvl="1"/>
            <a:r>
              <a:rPr lang="en-US" dirty="0" smtClean="0"/>
              <a:t>Prove </a:t>
            </a:r>
            <a:r>
              <a:rPr lang="en-US" dirty="0"/>
              <a:t>that breaking construction under </a:t>
            </a:r>
            <a:br>
              <a:rPr lang="en-US" dirty="0"/>
            </a:br>
            <a:r>
              <a:rPr lang="en-US" dirty="0"/>
              <a:t>threat mode will solve an underlying hard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Definition of break:</a:t>
            </a:r>
          </a:p>
          <a:p>
            <a:pPr lvl="1"/>
            <a:r>
              <a:rPr lang="en-US" dirty="0" smtClean="0"/>
              <a:t>Decrypting (totally or partially) a given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Recovering the key of the cryptosystem</a:t>
            </a:r>
          </a:p>
          <a:p>
            <a:pPr lvl="1"/>
            <a:r>
              <a:rPr lang="en-US" dirty="0" smtClean="0"/>
              <a:t>Proving a cryptosystem is less secure than what is claimed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2850656"/>
            <a:ext cx="457200" cy="136111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4664</TotalTime>
  <Words>3122</Words>
  <Application>Microsoft Macintosh PowerPoint</Application>
  <PresentationFormat>On-screen Show (4:3)</PresentationFormat>
  <Paragraphs>827</Paragraphs>
  <Slides>56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mcanini-teaching</vt:lpstr>
      <vt:lpstr>Equation</vt:lpstr>
      <vt:lpstr>Cryptography 1</vt:lpstr>
      <vt:lpstr>Plan for today</vt:lpstr>
      <vt:lpstr>κρμπτο γραφη (Cryptography) </vt:lpstr>
      <vt:lpstr>Terminology</vt:lpstr>
      <vt:lpstr>Build block: sym.-key encryption</vt:lpstr>
      <vt:lpstr>Use Cases</vt:lpstr>
      <vt:lpstr>Things To Remember</vt:lpstr>
      <vt:lpstr>Cryptography is NOT</vt:lpstr>
      <vt:lpstr>Cryptanalysis: a rigorous science</vt:lpstr>
      <vt:lpstr>Symmetric-key cryptography</vt:lpstr>
      <vt:lpstr>Symmetric Ciphers: definition</vt:lpstr>
      <vt:lpstr>Stream vs. Block Ciphers</vt:lpstr>
      <vt:lpstr>Stream Ciphers: The One Time Pad (Vernam 1917)</vt:lpstr>
      <vt:lpstr>Stream ciphers (single key use)</vt:lpstr>
      <vt:lpstr>Dangers in using stream ciphers</vt:lpstr>
      <vt:lpstr>What is a secure cipher?</vt:lpstr>
      <vt:lpstr>Semantic Security (one-time key)</vt:lpstr>
      <vt:lpstr>Semantic Security (one-time key)</vt:lpstr>
      <vt:lpstr>Model of the attacker (also for PK)</vt:lpstr>
      <vt:lpstr>Block Ciphers</vt:lpstr>
      <vt:lpstr>Block Ciphers Built by Iteration</vt:lpstr>
      <vt:lpstr>Block Ciphers: DES (Feistel Network)</vt:lpstr>
      <vt:lpstr>Feistel Network</vt:lpstr>
      <vt:lpstr>Feistel Network inverse construction</vt:lpstr>
      <vt:lpstr>Feistel Network Decryption</vt:lpstr>
      <vt:lpstr>Feistel Network Decryption</vt:lpstr>
      <vt:lpstr>DES: 16-round Feistel Network</vt:lpstr>
      <vt:lpstr>DES challenge</vt:lpstr>
      <vt:lpstr>Triple-DES</vt:lpstr>
      <vt:lpstr>Advanced Encryption Standard (AES)</vt:lpstr>
      <vt:lpstr>Performance</vt:lpstr>
      <vt:lpstr>Problems with Shared Key Crypto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Public key cryptography</vt:lpstr>
      <vt:lpstr>Asymmetric or Public Key Crypto</vt:lpstr>
      <vt:lpstr>Public Key Encryption</vt:lpstr>
      <vt:lpstr>Applications</vt:lpstr>
      <vt:lpstr>Public Key Encryption</vt:lpstr>
      <vt:lpstr>Semantic Security</vt:lpstr>
      <vt:lpstr>Establishing a shared secret</vt:lpstr>
      <vt:lpstr>Security (eavesdropping)</vt:lpstr>
      <vt:lpstr>Insecure against man in the middle</vt:lpstr>
      <vt:lpstr>Trade-offs for Public Key Crypto</vt:lpstr>
      <vt:lpstr>RSA Algorithm</vt:lpstr>
      <vt:lpstr>RSA at a High Level</vt:lpstr>
      <vt:lpstr>Crypto hash functions</vt:lpstr>
      <vt:lpstr>Hash Algorithms</vt:lpstr>
      <vt:lpstr>Cryptographic Hashes</vt:lpstr>
      <vt:lpstr>Desired Properties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305</cp:revision>
  <dcterms:created xsi:type="dcterms:W3CDTF">2014-02-21T15:08:43Z</dcterms:created>
  <dcterms:modified xsi:type="dcterms:W3CDTF">2015-02-26T05:28:30Z</dcterms:modified>
</cp:coreProperties>
</file>