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75"/>
  </p:notesMasterIdLst>
  <p:handoutMasterIdLst>
    <p:handoutMasterId r:id="rId76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302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handoutMaster" Target="handoutMasters/handoutMaster1.xml"/><Relationship Id="rId77" Type="http://schemas.openxmlformats.org/officeDocument/2006/relationships/printerSettings" Target="printerSettings/printerSettings1.bin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4B241-9ED2-8346-A6FC-7C573C4D8827}" type="datetimeFigureOut">
              <a:rPr lang="en-US" smtClean="0"/>
              <a:t>22/4/15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DFB7-6964-0041-9EF8-3BBD137B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6CE95-EF84-4C40-B522-FCC6C3A04E14}" type="datetimeFigureOut">
              <a:rPr lang="en-US" smtClean="0"/>
              <a:t>22/4/15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82084-2C80-C847-9CCA-97BFC438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3F84A-6DCB-6146-B39D-030C9A738A1E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spectrum.ieee.org</a:t>
            </a:r>
            <a:r>
              <a:rPr lang="en-US" dirty="0" smtClean="0"/>
              <a:t>/image/62374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F197BF-E510-334D-9E25-768CE8048F43}" type="slidenum">
              <a:rPr lang="en-US"/>
              <a:pPr/>
              <a:t>34</a:t>
            </a:fld>
            <a:endParaRPr lang="en-US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B2E99B-F1E9-E44B-A35D-EBE5ED4FD986}" type="slidenum">
              <a:rPr lang="en-US"/>
              <a:pPr/>
              <a:t>35</a:t>
            </a:fld>
            <a:endParaRPr lang="en-US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868B7-7373-BC4E-A939-37C4DFC719D4}" type="slidenum">
              <a:rPr lang="en-US"/>
              <a:pPr/>
              <a:t>36</a:t>
            </a:fld>
            <a:endParaRPr lang="en-US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14280-6729-314A-A23F-2DD21FD7C122}" type="slidenum">
              <a:rPr lang="en-US"/>
              <a:pPr/>
              <a:t>37</a:t>
            </a:fld>
            <a:endParaRPr 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1DFEB-BF31-8C47-B7C5-CA012129C2BB}" type="slidenum">
              <a:rPr lang="en-US"/>
              <a:pPr/>
              <a:t>38</a:t>
            </a:fld>
            <a:endParaRPr lang="en-US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F46E1E-06FF-A346-B062-7693D62F53FF}" type="slidenum">
              <a:rPr lang="en-US"/>
              <a:pPr/>
              <a:t>39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D914BF-5392-7C46-AB8A-10A7D7EC2571}" type="slidenum">
              <a:rPr lang="en-US"/>
              <a:pPr/>
              <a:t>40</a:t>
            </a:fld>
            <a:endParaRPr lang="en-US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B62900-FF6A-3A4F-8A9E-1CD0ABB96A67}" type="slidenum">
              <a:rPr lang="en-US"/>
              <a:pPr/>
              <a:t>41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0AA9F-0EA9-8E45-B8AF-0AE41E89EBD5}" type="slidenum">
              <a:rPr lang="en-US"/>
              <a:pPr/>
              <a:t>42</a:t>
            </a:fld>
            <a:endParaRPr lang="en-US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3AC098-2108-DB4E-841A-9725D17BFBB1}" type="slidenum">
              <a:rPr lang="en-US"/>
              <a:pPr/>
              <a:t>43</a:t>
            </a:fld>
            <a:endParaRPr lang="en-US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risk?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news.netcraft.com</a:t>
            </a:r>
            <a:r>
              <a:rPr lang="en-US" dirty="0" smtClean="0"/>
              <a:t>/archives/2014/04/24/certificate-revocation-why-browsers-remain-affected-by-heartbleed.html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72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DBC23-3FD4-DF4B-8E0C-4526B1BA2728}" type="slidenum">
              <a:rPr lang="en-US"/>
              <a:pPr/>
              <a:t>44</a:t>
            </a:fld>
            <a:endParaRPr lang="en-US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8D567A-B98A-6C4E-9547-761D6727646C}" type="slidenum">
              <a:rPr lang="en-US"/>
              <a:pPr/>
              <a:t>45</a:t>
            </a:fld>
            <a:endParaRPr lang="en-US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468B5F-C57B-1E43-A87A-A3F16915BC75}" type="slidenum">
              <a:rPr lang="en-US"/>
              <a:pPr/>
              <a:t>55</a:t>
            </a:fld>
            <a:endParaRPr lang="en-US"/>
          </a:p>
        </p:txBody>
      </p:sp>
      <p:sp>
        <p:nvSpPr>
          <p:cNvPr id="162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A5F549-336F-BD4D-A886-112675EC0B35}" type="slidenum">
              <a:rPr lang="en-US"/>
              <a:pPr/>
              <a:t>56</a:t>
            </a:fld>
            <a:endParaRPr lang="en-US"/>
          </a:p>
        </p:txBody>
      </p:sp>
      <p:sp>
        <p:nvSpPr>
          <p:cNvPr id="163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Y1^(-a). y2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4EF7F7-9092-A947-99C5-04F4560BD758}" type="slidenum">
              <a:rPr lang="en-US"/>
              <a:pPr/>
              <a:t>57</a:t>
            </a:fld>
            <a:endParaRPr lang="en-US"/>
          </a:p>
        </p:txBody>
      </p:sp>
      <p:sp>
        <p:nvSpPr>
          <p:cNvPr id="164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30676D-0FFC-0441-8D01-9F94CEEB37BB}" type="slidenum">
              <a:rPr lang="en-US"/>
              <a:pPr/>
              <a:t>58</a:t>
            </a:fld>
            <a:endParaRPr lang="en-US"/>
          </a:p>
        </p:txBody>
      </p:sp>
      <p:sp>
        <p:nvSpPr>
          <p:cNvPr id="162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724CD-2534-814D-A617-F9C84ACFDCB5}" type="slidenum">
              <a:rPr lang="en-US"/>
              <a:pPr/>
              <a:t>59</a:t>
            </a:fld>
            <a:endParaRPr lang="en-US"/>
          </a:p>
        </p:txBody>
      </p:sp>
      <p:sp>
        <p:nvSpPr>
          <p:cNvPr id="157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7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922EF8-A88A-BA42-9971-65EA7D1B1433}" type="slidenum">
              <a:rPr lang="en-US"/>
              <a:pPr/>
              <a:t>60</a:t>
            </a:fld>
            <a:endParaRPr lang="en-US"/>
          </a:p>
        </p:txBody>
      </p:sp>
      <p:sp>
        <p:nvSpPr>
          <p:cNvPr id="163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637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http://1.bp.blogspot.com/-5ggMWTO_KvU/T3ABUC0YktI/</a:t>
            </a:r>
            <a:r>
              <a:rPr lang="en-US" dirty="0" err="1" smtClean="0"/>
              <a:t>AAAAAAAAAog</a:t>
            </a:r>
            <a:r>
              <a:rPr lang="en-US" dirty="0" smtClean="0"/>
              <a:t>/oH-YhOz4LXY/s1600/spy_password_hacker-5223066.jpg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Gildas Avoine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7364-6128-7345-A504-A4AD8B7F3AD9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07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511C4A-C572-7E4D-84D6-5CAFCD8E8979}" type="slidenum">
              <a:rPr lang="en-US"/>
              <a:pPr/>
              <a:t>22</a:t>
            </a:fld>
            <a:endParaRPr lang="en-US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8FDA7-E733-1043-8547-BFA4D60A5A26}" type="slidenum">
              <a:rPr lang="en-US"/>
              <a:pPr/>
              <a:t>23</a:t>
            </a:fld>
            <a:endParaRPr lang="en-US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06B349-C41A-BA46-BDF5-058AE447ED3B}" type="slidenum">
              <a:rPr lang="en-US"/>
              <a:pPr/>
              <a:t>28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0E14A8-F379-B740-8759-9D92492ECC54}" type="slidenum">
              <a:rPr lang="en-US"/>
              <a:pPr/>
              <a:t>30</a:t>
            </a:fld>
            <a:endParaRPr 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AF4F7D-706B-9E47-86D3-E91129974671}" type="slidenum">
              <a:rPr lang="en-US"/>
              <a:pPr/>
              <a:t>31</a:t>
            </a:fld>
            <a:endParaRPr 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C4AC31-9408-6C42-B67C-700D93377300}" type="slidenum">
              <a:rPr lang="en-US"/>
              <a:pPr/>
              <a:t>32</a:t>
            </a:fld>
            <a:endParaRPr lang="en-US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4D30F-6068-0F41-8F4B-811275302B07}" type="slidenum">
              <a:rPr lang="en-US"/>
              <a:pPr/>
              <a:t>33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5" y="4624667"/>
            <a:ext cx="8556625" cy="131332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934" y="5937990"/>
            <a:ext cx="7037266" cy="37316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317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904253"/>
            <a:ext cx="8727141" cy="451933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Rockwell"/>
                <a:ea typeface="+mj-ea"/>
                <a:cs typeface="Rockwel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/>
            </a:gs>
            <a:gs pos="75000">
              <a:schemeClr val="bg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706" y="484094"/>
            <a:ext cx="7853081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600200"/>
            <a:ext cx="8727141" cy="4823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Rockwell"/>
          <a:ea typeface="+mj-ea"/>
          <a:cs typeface="Rockwell"/>
        </a:defRPr>
      </a:lvl1pPr>
    </p:titleStyle>
    <p:bodyStyle>
      <a:lvl1pPr marL="342000" indent="-342000" algn="l" defTabSz="914400" rtl="0" eaLnBrk="1" latinLnBrk="0" hangingPunct="1">
        <a:spcBef>
          <a:spcPts val="2000"/>
        </a:spcBef>
        <a:buClr>
          <a:schemeClr val="accent6"/>
        </a:buClr>
        <a:buSzPct val="75000"/>
        <a:buFont typeface="Wingdings" pitchFamily="2" charset="2"/>
        <a:buChar char="n"/>
        <a:defRPr sz="28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1pPr>
      <a:lvl2pPr marL="496800" indent="-270000" algn="l" defTabSz="914400" rtl="0" eaLnBrk="1" latinLnBrk="0" hangingPunct="1">
        <a:spcBef>
          <a:spcPts val="600"/>
        </a:spcBef>
        <a:buClr>
          <a:schemeClr val="accent2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cure1.securityspace.com/es/s%20survey/data/man.201002/casurvey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eartbleed.com/" TargetMode="External"/><Relationship Id="rId3" Type="http://schemas.openxmlformats.org/officeDocument/2006/relationships/hyperlink" Target="http://news.netcraft.com/archives/2014/04/24/certificate-revocation-why-browsers-remain-affected-by-heartbleed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gp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nupg.org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keylength.com/en/1/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Certificates | SSL/TLS | PGP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410200"/>
            <a:ext cx="7037266" cy="9009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INGI2347: COMPUTER SYSTEM SECURITY (Spring </a:t>
            </a:r>
            <a:r>
              <a:rPr lang="en-US" b="1" dirty="0" smtClean="0"/>
              <a:t>2015)</a:t>
            </a:r>
            <a:endParaRPr lang="en-US" b="1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Marco </a:t>
            </a:r>
            <a:r>
              <a:rPr lang="en-US" dirty="0"/>
              <a:t>Canini | Guest lecturer: Xavier </a:t>
            </a:r>
            <a:r>
              <a:rPr lang="en-US" dirty="0" err="1" smtClean="0"/>
              <a:t>Carpent</a:t>
            </a:r>
            <a:endParaRPr lang="en-US" dirty="0"/>
          </a:p>
        </p:txBody>
      </p:sp>
      <p:pic>
        <p:nvPicPr>
          <p:cNvPr id="2" name="Picture 1" descr="UCL_mention_RVB_we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4495800"/>
            <a:ext cx="1111383" cy="1539240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152400" y="6400800"/>
            <a:ext cx="6580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Lecture slides adapted from UCL INGI2347 by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Gildas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Avoine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Upenn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CSE331 by Steve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Zdancewic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Reproduced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permission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22" y="1088672"/>
            <a:ext cx="3500610" cy="291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929" y="651018"/>
            <a:ext cx="1919612" cy="11560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1948" y="2605302"/>
            <a:ext cx="1546100" cy="1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51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Certificates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8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Authorities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Issuers of certificates found on web </a:t>
            </a:r>
            <a:r>
              <a:rPr lang="en-US" dirty="0" smtClean="0"/>
              <a:t>servers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93989"/>
              </p:ext>
            </p:extLst>
          </p:nvPr>
        </p:nvGraphicFramePr>
        <p:xfrm>
          <a:off x="2153656" y="2162928"/>
          <a:ext cx="439737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754"/>
                <a:gridCol w="16676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CA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 Count</a:t>
                      </a:r>
                      <a:r>
                        <a:rPr lang="en-US" baseline="0" dirty="0" smtClean="0">
                          <a:latin typeface="Tahoma"/>
                          <a:cs typeface="Tahoma"/>
                        </a:rPr>
                        <a:t> [%]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Tahoma"/>
                          <a:cs typeface="Tahoma"/>
                        </a:rPr>
                        <a:t>GeoTrust</a:t>
                      </a:r>
                      <a:endParaRPr lang="en-US" b="1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25.19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ahoma"/>
                          <a:cs typeface="Tahoma"/>
                        </a:rPr>
                        <a:t>GoDaddy.com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13.65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Tahoma"/>
                          <a:cs typeface="Tahoma"/>
                        </a:rPr>
                        <a:t>Verisign</a:t>
                      </a:r>
                      <a:endParaRPr lang="en-US" b="1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13.09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Tahoma"/>
                          <a:cs typeface="Tahoma"/>
                        </a:rPr>
                        <a:t>Thawte</a:t>
                      </a:r>
                      <a:endParaRPr lang="en-US" b="1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9.79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ahoma"/>
                          <a:cs typeface="Tahoma"/>
                        </a:rPr>
                        <a:t>Comodo</a:t>
                      </a:r>
                      <a:r>
                        <a:rPr lang="en-US" dirty="0" smtClean="0">
                          <a:latin typeface="Tahoma"/>
                          <a:cs typeface="Tahoma"/>
                        </a:rPr>
                        <a:t> Limited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7.12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Unknown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2.40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ahoma"/>
                          <a:cs typeface="Tahoma"/>
                        </a:rPr>
                        <a:t>DigiCert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2.39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ahoma"/>
                          <a:cs typeface="Tahoma"/>
                        </a:rPr>
                        <a:t>Network Solutions LLC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2.09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ahoma"/>
                          <a:cs typeface="Tahoma"/>
                        </a:rPr>
                        <a:t>Comodo</a:t>
                      </a:r>
                      <a:r>
                        <a:rPr lang="en-US" dirty="0" smtClean="0">
                          <a:latin typeface="Tahoma"/>
                          <a:cs typeface="Tahoma"/>
                        </a:rPr>
                        <a:t> CA Limited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1.77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ahoma"/>
                          <a:cs typeface="Tahoma"/>
                        </a:rPr>
                        <a:t>GlobalSign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1.64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0202" y="6215271"/>
            <a:ext cx="8074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rPr>
              <a:t>Source: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  <a:hlinkClick r:id="rId2"/>
              </a:rPr>
              <a:t>https://secure1.securityspace.com/es/s survey/data/man.201002/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  <a:hlinkClick r:id="rId2"/>
              </a:rPr>
              <a:t>casurvey.html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rPr>
              <a:t>(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rPr>
              <a:t>Feb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rPr>
              <a:t>2010)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95247" y="3600051"/>
            <a:ext cx="2064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rPr>
              <a:t>NOTE: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rPr>
              <a:t>GeoTrust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rPr>
              <a:t>Verisign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rPr>
              <a:t>, and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rPr>
              <a:t>Thawte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rPr>
              <a:t> are the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rPr>
              <a:t>same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rPr>
              <a:t>group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9833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obtain a certificate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Applicant registers with a CA</a:t>
            </a:r>
          </a:p>
          <a:p>
            <a:r>
              <a:rPr lang="en-US" dirty="0" smtClean="0"/>
              <a:t>CA (physically) authenticates the applicant</a:t>
            </a:r>
          </a:p>
          <a:p>
            <a:r>
              <a:rPr lang="en-US" dirty="0" smtClean="0"/>
              <a:t>CA asks applicant to generate public/private keys</a:t>
            </a:r>
          </a:p>
          <a:p>
            <a:r>
              <a:rPr lang="en-US" dirty="0" smtClean="0"/>
              <a:t>CA creates a certificate with the applicant’s identity, PK, expiration date, etc., and the CA’s signature</a:t>
            </a:r>
          </a:p>
          <a:p>
            <a:r>
              <a:rPr lang="en-US" dirty="0" smtClean="0"/>
              <a:t>CA provides a copy of its own PK to applicant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46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Authority (RA)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CA </a:t>
            </a:r>
            <a:r>
              <a:rPr lang="en-US" dirty="0"/>
              <a:t>can delegate the registration of an applicant to the </a:t>
            </a:r>
            <a:r>
              <a:rPr lang="en-US" b="1" dirty="0"/>
              <a:t>registration authority</a:t>
            </a:r>
            <a:r>
              <a:rPr lang="en-US" dirty="0"/>
              <a:t> (RA)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RA </a:t>
            </a:r>
            <a:r>
              <a:rPr lang="en-US" dirty="0"/>
              <a:t>does not have </a:t>
            </a:r>
            <a:r>
              <a:rPr lang="en-US" dirty="0" smtClean="0"/>
              <a:t>CA’s </a:t>
            </a:r>
            <a:r>
              <a:rPr lang="en-US" dirty="0"/>
              <a:t>private key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CA </a:t>
            </a:r>
            <a:r>
              <a:rPr lang="en-US" dirty="0"/>
              <a:t>trusts the RA to authenticate the applicants</a:t>
            </a:r>
          </a:p>
          <a:p>
            <a:pPr>
              <a:lnSpc>
                <a:spcPct val="110000"/>
              </a:lnSpc>
            </a:pPr>
            <a:r>
              <a:rPr lang="en-US" dirty="0"/>
              <a:t>After </a:t>
            </a:r>
            <a:r>
              <a:rPr lang="en-US" dirty="0" smtClean="0"/>
              <a:t>applicant is authenticated, applicant generates </a:t>
            </a:r>
            <a:r>
              <a:rPr lang="en-US" dirty="0"/>
              <a:t>a pair of keys and sends the public key to the CA to create the certificate</a:t>
            </a:r>
          </a:p>
          <a:p>
            <a:pPr>
              <a:lnSpc>
                <a:spcPct val="110000"/>
              </a:lnSpc>
            </a:pPr>
            <a:r>
              <a:rPr lang="en-US" dirty="0"/>
              <a:t>Technically </a:t>
            </a:r>
            <a:r>
              <a:rPr lang="en-US" dirty="0" smtClean="0"/>
              <a:t>RA </a:t>
            </a:r>
            <a:r>
              <a:rPr lang="en-US" dirty="0"/>
              <a:t>sends </a:t>
            </a:r>
            <a:r>
              <a:rPr lang="en-US" dirty="0" smtClean="0"/>
              <a:t>a signed </a:t>
            </a:r>
            <a:r>
              <a:rPr lang="en-US" dirty="0"/>
              <a:t>Certificate Signing Request (CSR) to the CA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7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a 1024-RSA key-pair</a:t>
            </a:r>
          </a:p>
          <a:p>
            <a:pPr lvl="1"/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genrsa</a:t>
            </a:r>
            <a:r>
              <a:rPr lang="en-US" dirty="0"/>
              <a:t> 1024 &gt; </a:t>
            </a:r>
            <a:r>
              <a:rPr lang="en-US" dirty="0" err="1" smtClean="0"/>
              <a:t>mykey.key</a:t>
            </a:r>
            <a:endParaRPr lang="en-US" dirty="0" smtClean="0"/>
          </a:p>
          <a:p>
            <a:r>
              <a:rPr lang="en-US" dirty="0" smtClean="0"/>
              <a:t>Generate </a:t>
            </a:r>
            <a:r>
              <a:rPr lang="en-US" dirty="0"/>
              <a:t>a CSR</a:t>
            </a:r>
          </a:p>
          <a:p>
            <a:pPr lvl="1"/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req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/>
              <a:t>new -key </a:t>
            </a:r>
            <a:r>
              <a:rPr lang="en-US" dirty="0" err="1"/>
              <a:t>mykey.key</a:t>
            </a:r>
            <a:r>
              <a:rPr lang="en-US" dirty="0"/>
              <a:t> -out </a:t>
            </a:r>
            <a:r>
              <a:rPr lang="en-US" dirty="0" err="1"/>
              <a:t>myreq.csr</a:t>
            </a:r>
            <a:endParaRPr lang="en-US" dirty="0"/>
          </a:p>
          <a:p>
            <a:r>
              <a:rPr lang="en-US" dirty="0"/>
              <a:t>Verify a CSR</a:t>
            </a:r>
          </a:p>
          <a:p>
            <a:pPr lvl="1"/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req</a:t>
            </a:r>
            <a:r>
              <a:rPr lang="en-US" dirty="0"/>
              <a:t> [-text] [-</a:t>
            </a:r>
            <a:r>
              <a:rPr lang="en-US" dirty="0" err="1"/>
              <a:t>noout</a:t>
            </a:r>
            <a:r>
              <a:rPr lang="en-US" dirty="0"/>
              <a:t>] -verify -in </a:t>
            </a:r>
            <a:r>
              <a:rPr lang="en-US" dirty="0" err="1"/>
              <a:t>myreq.csr</a:t>
            </a:r>
            <a:endParaRPr lang="en-US" dirty="0"/>
          </a:p>
          <a:p>
            <a:r>
              <a:rPr lang="en-US" dirty="0"/>
              <a:t>Online checkers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support.ecenica.com</a:t>
            </a:r>
            <a:r>
              <a:rPr lang="en-US" dirty="0"/>
              <a:t>/</a:t>
            </a:r>
            <a:r>
              <a:rPr lang="en-US" dirty="0" err="1"/>
              <a:t>ssl</a:t>
            </a:r>
            <a:r>
              <a:rPr lang="en-US" dirty="0"/>
              <a:t>-certificates/</a:t>
            </a:r>
            <a:r>
              <a:rPr lang="en-US" dirty="0" err="1"/>
              <a:t>csr</a:t>
            </a:r>
            <a:r>
              <a:rPr lang="en-US" dirty="0"/>
              <a:t>-checker/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ssl-tools.verisign.com</a:t>
            </a:r>
            <a:r>
              <a:rPr lang="en-US" dirty="0"/>
              <a:t>/checker/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91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without 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can self-sign a certificate</a:t>
            </a:r>
          </a:p>
          <a:p>
            <a:r>
              <a:rPr lang="en-US" dirty="0" smtClean="0"/>
              <a:t>Distribute the certificate through an authenticated channel</a:t>
            </a:r>
          </a:p>
          <a:p>
            <a:r>
              <a:rPr lang="en-US" dirty="0" smtClean="0"/>
              <a:t>Makes sense in enterprise intranet</a:t>
            </a:r>
          </a:p>
          <a:p>
            <a:r>
              <a:rPr lang="en-US" dirty="0" smtClean="0"/>
              <a:t>Not really for public-facing services</a:t>
            </a:r>
          </a:p>
          <a:p>
            <a:r>
              <a:rPr lang="en-US" dirty="0" smtClean="0"/>
              <a:t>Rather get a free certificate…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5270500"/>
            <a:ext cx="5334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61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Certificates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certificate</a:t>
            </a:r>
          </a:p>
          <a:p>
            <a:pPr lvl="1"/>
            <a:r>
              <a:rPr lang="en-US" dirty="0" err="1"/>
              <a:t>openssl</a:t>
            </a:r>
            <a:r>
              <a:rPr lang="en-US" dirty="0"/>
              <a:t> x509 -</a:t>
            </a:r>
            <a:r>
              <a:rPr lang="en-US" dirty="0" err="1"/>
              <a:t>req</a:t>
            </a:r>
            <a:r>
              <a:rPr lang="en-US" dirty="0"/>
              <a:t> -in </a:t>
            </a:r>
            <a:r>
              <a:rPr lang="en-US" dirty="0" err="1"/>
              <a:t>myreq.csr</a:t>
            </a:r>
            <a:r>
              <a:rPr lang="en-US" dirty="0"/>
              <a:t> -</a:t>
            </a:r>
            <a:r>
              <a:rPr lang="en-US" dirty="0" err="1"/>
              <a:t>signkey</a:t>
            </a:r>
            <a:r>
              <a:rPr lang="en-US" dirty="0"/>
              <a:t> </a:t>
            </a:r>
            <a:r>
              <a:rPr lang="en-US" dirty="0" err="1"/>
              <a:t>mykey.key</a:t>
            </a:r>
            <a:r>
              <a:rPr lang="en-US" dirty="0"/>
              <a:t> -out </a:t>
            </a:r>
            <a:r>
              <a:rPr lang="en-US" dirty="0" err="1"/>
              <a:t>mycert.crt</a:t>
            </a:r>
            <a:endParaRPr lang="en-US" dirty="0"/>
          </a:p>
          <a:p>
            <a:r>
              <a:rPr lang="en-US" dirty="0"/>
              <a:t>View a certificate</a:t>
            </a:r>
          </a:p>
          <a:p>
            <a:pPr lvl="1"/>
            <a:r>
              <a:rPr lang="en-US" dirty="0" err="1"/>
              <a:t>openssl</a:t>
            </a:r>
            <a:r>
              <a:rPr lang="en-US" dirty="0"/>
              <a:t> x509 -text -in </a:t>
            </a:r>
            <a:r>
              <a:rPr lang="en-US" dirty="0" err="1"/>
              <a:t>mycert.crt</a:t>
            </a:r>
            <a:endParaRPr lang="en-US" dirty="0"/>
          </a:p>
          <a:p>
            <a:r>
              <a:rPr lang="en-US" dirty="0"/>
              <a:t>Verify a certificate</a:t>
            </a:r>
          </a:p>
          <a:p>
            <a:pPr lvl="1"/>
            <a:r>
              <a:rPr lang="en-US" dirty="0" err="1"/>
              <a:t>openssl</a:t>
            </a:r>
            <a:r>
              <a:rPr lang="en-US" dirty="0"/>
              <a:t> verify </a:t>
            </a:r>
            <a:r>
              <a:rPr lang="en-US" dirty="0" err="1"/>
              <a:t>mycert.crt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7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escrowing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Keys are </a:t>
            </a:r>
            <a:r>
              <a:rPr lang="en-US" dirty="0"/>
              <a:t>held in escrow so that, under certain circumstances, an authorized </a:t>
            </a:r>
            <a:r>
              <a:rPr lang="en-US" dirty="0" smtClean="0"/>
              <a:t>third party </a:t>
            </a:r>
            <a:r>
              <a:rPr lang="en-US" dirty="0"/>
              <a:t>may gain access to those </a:t>
            </a:r>
            <a:r>
              <a:rPr lang="en-US" dirty="0" smtClean="0"/>
              <a:t>keys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r>
              <a:rPr lang="en-US" dirty="0" smtClean="0"/>
              <a:t>A company can provide two key pairs and certificates to each of is employees</a:t>
            </a:r>
          </a:p>
          <a:p>
            <a:pPr lvl="1"/>
            <a:r>
              <a:rPr lang="en-US" dirty="0" smtClean="0"/>
              <a:t>One for signing | One for encrypting</a:t>
            </a:r>
          </a:p>
          <a:p>
            <a:r>
              <a:rPr lang="en-US" dirty="0" smtClean="0"/>
              <a:t>CA escrows a copy of the private encryption key</a:t>
            </a:r>
          </a:p>
          <a:p>
            <a:r>
              <a:rPr lang="en-US" dirty="0" smtClean="0"/>
              <a:t>Only employees can sign, but company can decrypt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2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a certificate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0"/>
            <a:ext cx="8942294" cy="482338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Verify the </a:t>
            </a:r>
            <a:r>
              <a:rPr lang="en-US" b="1" dirty="0"/>
              <a:t>certification path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Performed locally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Delegated to a server: </a:t>
            </a:r>
            <a:r>
              <a:rPr lang="en-US" dirty="0" smtClean="0"/>
              <a:t>SCVP (Server</a:t>
            </a:r>
            <a:r>
              <a:rPr lang="en-US" dirty="0"/>
              <a:t>-based Certificate Validation </a:t>
            </a:r>
            <a:r>
              <a:rPr lang="en-US" dirty="0" smtClean="0"/>
              <a:t>Protocol)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 startAt="2"/>
            </a:pPr>
            <a:r>
              <a:rPr lang="en-US" dirty="0" smtClean="0"/>
              <a:t>Verify </a:t>
            </a:r>
            <a:r>
              <a:rPr lang="en-US" dirty="0"/>
              <a:t>the </a:t>
            </a:r>
            <a:r>
              <a:rPr lang="en-US" b="1" dirty="0"/>
              <a:t>validity period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2"/>
            </a:pPr>
            <a:r>
              <a:rPr lang="en-US" dirty="0"/>
              <a:t>Verify that the certificate is </a:t>
            </a:r>
            <a:r>
              <a:rPr lang="en-US" b="1" dirty="0"/>
              <a:t>not revoked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Performed locally: CRL (certificate revocation lists)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Delegated to a server: </a:t>
            </a:r>
            <a:r>
              <a:rPr lang="en-US" dirty="0" smtClean="0"/>
              <a:t>OCSP (Online </a:t>
            </a:r>
            <a:r>
              <a:rPr lang="en-US" dirty="0"/>
              <a:t>Certificate Status </a:t>
            </a:r>
            <a:r>
              <a:rPr lang="en-US" dirty="0" smtClean="0"/>
              <a:t>Protocol)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Supported by all major </a:t>
            </a:r>
            <a:r>
              <a:rPr lang="en-US" dirty="0" smtClean="0"/>
              <a:t>browsers ... but not implemented consistently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W</a:t>
            </a:r>
            <a:r>
              <a:rPr lang="en-US" dirty="0" smtClean="0"/>
              <a:t>hat </a:t>
            </a:r>
            <a:r>
              <a:rPr lang="en-US" dirty="0" smtClean="0"/>
              <a:t>is the risk?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w/ compromised 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0"/>
            <a:ext cx="8942294" cy="482338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certificate might become compromised</a:t>
            </a:r>
          </a:p>
          <a:p>
            <a:pPr lvl="1"/>
            <a:r>
              <a:rPr lang="en-US" dirty="0" smtClean="0"/>
              <a:t>For example, see </a:t>
            </a:r>
            <a:r>
              <a:rPr lang="en-US" dirty="0" err="1" smtClean="0"/>
              <a:t>Heartbleed</a:t>
            </a:r>
            <a:r>
              <a:rPr lang="en-US" dirty="0"/>
              <a:t> bug: </a:t>
            </a:r>
            <a:r>
              <a:rPr lang="en-US" dirty="0">
                <a:hlinkClick r:id="rId2"/>
              </a:rPr>
              <a:t>http://heartbleed.com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Even if the compromised certificate is revoked and replaced with a new one, a secure site could still be vulnerable</a:t>
            </a:r>
          </a:p>
          <a:p>
            <a:r>
              <a:rPr lang="en-US" dirty="0" smtClean="0"/>
              <a:t>Problem: browsers support revocation checking in different, inconsistent ways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when OCSP is not available only IE and Opera will check a URL pointing to a CRL in individual certificates</a:t>
            </a:r>
          </a:p>
          <a:p>
            <a:pPr lvl="1"/>
            <a:r>
              <a:rPr lang="en-US" dirty="0" smtClean="0"/>
              <a:t>By default OCSP is disabled in Chrome (in part due to privacy concerns)</a:t>
            </a:r>
          </a:p>
          <a:p>
            <a:pPr lvl="2"/>
            <a:r>
              <a:rPr lang="en-US" dirty="0"/>
              <a:t>Chrome uses its own updating </a:t>
            </a:r>
            <a:r>
              <a:rPr lang="en-US" dirty="0" smtClean="0"/>
              <a:t>mechanism and is intended for most important certificates only</a:t>
            </a:r>
          </a:p>
          <a:p>
            <a:r>
              <a:rPr lang="en-US" dirty="0" smtClean="0"/>
              <a:t>Finally, CRLs are retrieved less frequently by browsers</a:t>
            </a:r>
          </a:p>
          <a:p>
            <a:pPr marL="0" indent="0">
              <a:buNone/>
            </a:pPr>
            <a:r>
              <a:rPr lang="en-US" sz="1300" dirty="0"/>
              <a:t>Read more: </a:t>
            </a:r>
            <a:r>
              <a:rPr lang="en-US" sz="1300" dirty="0">
                <a:hlinkClick r:id="rId3"/>
              </a:rPr>
              <a:t>http://news.netcraft.com/archives/2014/04/24/certificate-revocation-why-browsers-remain-affected-by-</a:t>
            </a:r>
            <a:r>
              <a:rPr lang="en-US" sz="1300" dirty="0" smtClean="0">
                <a:hlinkClick r:id="rId3"/>
              </a:rPr>
              <a:t>heartbleed.html</a:t>
            </a:r>
            <a:endParaRPr lang="en-US" sz="1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31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certifica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523875"/>
            <a:ext cx="3044825" cy="304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49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/ TLS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268" y="418890"/>
            <a:ext cx="4492239" cy="27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07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Authentication of server based on public key</a:t>
            </a:r>
          </a:p>
          <a:p>
            <a:r>
              <a:rPr lang="en-US" dirty="0"/>
              <a:t>Trusted third party: </a:t>
            </a:r>
            <a:r>
              <a:rPr lang="en-US" dirty="0" smtClean="0"/>
              <a:t>certification </a:t>
            </a:r>
            <a:r>
              <a:rPr lang="en-US" dirty="0"/>
              <a:t>authority (CA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4" descr="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861" y="2111375"/>
            <a:ext cx="7366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711" y="2111375"/>
            <a:ext cx="7366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806336" y="2827338"/>
            <a:ext cx="954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/>
                <a:cs typeface="Tahoma"/>
              </a:rPr>
              <a:t>client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738449" y="2762250"/>
            <a:ext cx="954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/>
                <a:cs typeface="Tahoma"/>
              </a:rPr>
              <a:t>server</a:t>
            </a:r>
          </a:p>
        </p:txBody>
      </p: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4711336" y="1601788"/>
            <a:ext cx="2238375" cy="704850"/>
            <a:chOff x="3840" y="1281"/>
            <a:chExt cx="1410" cy="444"/>
          </a:xfrm>
        </p:grpSpPr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4029" y="1479"/>
              <a:ext cx="243" cy="246"/>
            </a:xfrm>
            <a:prstGeom prst="lightningBol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840" y="1281"/>
              <a:ext cx="1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accent1"/>
                  </a:solidFill>
                  <a:latin typeface="Tahoma"/>
                  <a:cs typeface="Tahoma"/>
                </a:rPr>
                <a:t>eavesdropping</a:t>
              </a:r>
            </a:p>
          </p:txBody>
        </p:sp>
      </p:grp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692161" y="2436813"/>
            <a:ext cx="20462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3692161" y="2566988"/>
            <a:ext cx="3152775" cy="1995487"/>
            <a:chOff x="3198" y="1889"/>
            <a:chExt cx="1986" cy="1257"/>
          </a:xfrm>
        </p:grpSpPr>
        <p:pic>
          <p:nvPicPr>
            <p:cNvPr id="16" name="Picture 13" descr="Comput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0" y="2422"/>
              <a:ext cx="464" cy="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3971" y="2915"/>
              <a:ext cx="1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solidFill>
                    <a:schemeClr val="accent1"/>
                  </a:solidFill>
                  <a:latin typeface="Tahoma"/>
                  <a:cs typeface="Tahoma"/>
                </a:rPr>
                <a:t>fake server</a:t>
              </a: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198" y="1889"/>
              <a:ext cx="1289" cy="739"/>
            </a:xfrm>
            <a:custGeom>
              <a:avLst/>
              <a:gdLst>
                <a:gd name="T0" fmla="*/ 0 w 1440"/>
                <a:gd name="T1" fmla="*/ 0 h 864"/>
                <a:gd name="T2" fmla="*/ 720 w 1440"/>
                <a:gd name="T3" fmla="*/ 0 h 864"/>
                <a:gd name="T4" fmla="*/ 1440 w 1440"/>
                <a:gd name="T5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0" h="864">
                  <a:moveTo>
                    <a:pt x="0" y="0"/>
                  </a:moveTo>
                  <a:lnTo>
                    <a:pt x="720" y="0"/>
                  </a:lnTo>
                  <a:lnTo>
                    <a:pt x="1440" y="864"/>
                  </a:ln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2196736" y="2566988"/>
            <a:ext cx="3473450" cy="2060575"/>
            <a:chOff x="2256" y="1889"/>
            <a:chExt cx="2188" cy="1298"/>
          </a:xfrm>
        </p:grpSpPr>
        <p:pic>
          <p:nvPicPr>
            <p:cNvPr id="20" name="Picture 17" descr="Comput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6" y="2463"/>
              <a:ext cx="464" cy="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256" y="2956"/>
              <a:ext cx="14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accent1"/>
                  </a:solidFill>
                  <a:latin typeface="Tahoma"/>
                  <a:cs typeface="Tahoma"/>
                </a:rPr>
                <a:t>fake client</a:t>
              </a: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 flipV="1">
              <a:off x="3198" y="1889"/>
              <a:ext cx="1246" cy="780"/>
            </a:xfrm>
            <a:custGeom>
              <a:avLst/>
              <a:gdLst>
                <a:gd name="T0" fmla="*/ 0 w 1440"/>
                <a:gd name="T1" fmla="*/ 0 h 864"/>
                <a:gd name="T2" fmla="*/ 720 w 1440"/>
                <a:gd name="T3" fmla="*/ 0 h 864"/>
                <a:gd name="T4" fmla="*/ 1440 w 1440"/>
                <a:gd name="T5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0" h="864">
                  <a:moveTo>
                    <a:pt x="0" y="0"/>
                  </a:moveTo>
                  <a:lnTo>
                    <a:pt x="720" y="0"/>
                  </a:lnTo>
                  <a:lnTo>
                    <a:pt x="1440" y="864"/>
                  </a:ln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2425336" y="1625600"/>
            <a:ext cx="2238375" cy="681038"/>
            <a:chOff x="2400" y="1296"/>
            <a:chExt cx="1410" cy="429"/>
          </a:xfrm>
        </p:grpSpPr>
        <p:sp>
          <p:nvSpPr>
            <p:cNvPr id="24" name="AutoShape 21"/>
            <p:cNvSpPr>
              <a:spLocks noChangeArrowheads="1"/>
            </p:cNvSpPr>
            <p:nvPr/>
          </p:nvSpPr>
          <p:spPr bwMode="auto">
            <a:xfrm rot="10292509">
              <a:off x="3312" y="1479"/>
              <a:ext cx="243" cy="246"/>
            </a:xfrm>
            <a:prstGeom prst="lightningBol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400" y="1296"/>
              <a:ext cx="1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>
                  <a:solidFill>
                    <a:schemeClr val="accent1"/>
                  </a:solidFill>
                  <a:latin typeface="Tahoma"/>
                  <a:cs typeface="Tahoma"/>
                </a:rPr>
                <a:t>tampering</a:t>
              </a:r>
              <a:endParaRPr lang="en-US" b="1" dirty="0">
                <a:solidFill>
                  <a:schemeClr val="accent1"/>
                </a:solidFill>
                <a:latin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516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Secure Sockets Layer (SSL)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</a:t>
            </a:r>
            <a:r>
              <a:rPr lang="en-US" dirty="0"/>
              <a:t>widely deployed security protocol in the </a:t>
            </a:r>
            <a:r>
              <a:rPr lang="en-US" dirty="0" smtClean="0"/>
              <a:t>world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SSL</a:t>
            </a:r>
            <a:r>
              <a:rPr lang="en-US" dirty="0"/>
              <a:t> was developed by </a:t>
            </a:r>
            <a:r>
              <a:rPr lang="en-US" dirty="0">
                <a:solidFill>
                  <a:schemeClr val="accent2"/>
                </a:solidFill>
              </a:rPr>
              <a:t>Netscape</a:t>
            </a:r>
            <a:r>
              <a:rPr lang="en-US" dirty="0"/>
              <a:t> to offer secure access to web servers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HTTPS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History</a:t>
            </a:r>
          </a:p>
          <a:p>
            <a:pPr lvl="1"/>
            <a:r>
              <a:rPr lang="en-US" dirty="0"/>
              <a:t>SSL v1.0 never publicly </a:t>
            </a:r>
            <a:r>
              <a:rPr lang="en-US" dirty="0" smtClean="0"/>
              <a:t>released</a:t>
            </a:r>
            <a:endParaRPr lang="en-US" dirty="0"/>
          </a:p>
          <a:p>
            <a:pPr lvl="1"/>
            <a:r>
              <a:rPr lang="en-US" dirty="0"/>
              <a:t>SSL v2.0 released in 1994 (flawed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SSL v3.0 released in 1996, leads to TLS 1.0 </a:t>
            </a:r>
            <a:r>
              <a:rPr lang="en-US" dirty="0" smtClean="0"/>
              <a:t>in 1999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97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Transport Layer Security (TLS) 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TLS</a:t>
            </a:r>
            <a:r>
              <a:rPr lang="en-US" dirty="0"/>
              <a:t> is an </a:t>
            </a:r>
            <a:r>
              <a:rPr lang="en-US" dirty="0" smtClean="0"/>
              <a:t>IETF standard </a:t>
            </a:r>
            <a:r>
              <a:rPr lang="en-US" dirty="0"/>
              <a:t>based on SSL </a:t>
            </a:r>
            <a:r>
              <a:rPr lang="en-US" dirty="0" smtClean="0"/>
              <a:t>v3.0</a:t>
            </a:r>
            <a:endParaRPr lang="en-US" dirty="0"/>
          </a:p>
          <a:p>
            <a:pPr lvl="1"/>
            <a:r>
              <a:rPr lang="en-US" dirty="0"/>
              <a:t>Slight modifications compared to SSL </a:t>
            </a:r>
            <a:r>
              <a:rPr lang="en-US" dirty="0" smtClean="0"/>
              <a:t>v3.0</a:t>
            </a:r>
            <a:endParaRPr lang="en-US" dirty="0"/>
          </a:p>
          <a:p>
            <a:pPr lvl="1"/>
            <a:r>
              <a:rPr lang="en-US" dirty="0">
                <a:solidFill>
                  <a:schemeClr val="accent2"/>
                </a:solidFill>
              </a:rPr>
              <a:t>TLS v1.0</a:t>
            </a:r>
            <a:r>
              <a:rPr lang="en-US" dirty="0"/>
              <a:t> and SSL v3.0 do not </a:t>
            </a:r>
            <a:r>
              <a:rPr lang="en-US" dirty="0" smtClean="0"/>
              <a:t>interoperate</a:t>
            </a:r>
            <a:endParaRPr lang="en-US" dirty="0"/>
          </a:p>
          <a:p>
            <a:pPr lvl="1"/>
            <a:r>
              <a:rPr lang="en-US" dirty="0">
                <a:solidFill>
                  <a:schemeClr val="accent2"/>
                </a:solidFill>
              </a:rPr>
              <a:t>TLS v1.0</a:t>
            </a:r>
            <a:r>
              <a:rPr lang="en-US" dirty="0"/>
              <a:t> sometimes called SSL </a:t>
            </a:r>
            <a:r>
              <a:rPr lang="en-US" dirty="0" smtClean="0"/>
              <a:t>v3.1</a:t>
            </a:r>
            <a:endParaRPr lang="en-US" dirty="0"/>
          </a:p>
          <a:p>
            <a:pPr lvl="1"/>
            <a:r>
              <a:rPr lang="en-US" dirty="0">
                <a:solidFill>
                  <a:schemeClr val="accent2"/>
                </a:solidFill>
              </a:rPr>
              <a:t>TLS v1.0</a:t>
            </a:r>
            <a:r>
              <a:rPr lang="en-US" dirty="0"/>
              <a:t> defined in RFC </a:t>
            </a:r>
            <a:r>
              <a:rPr lang="en-US" dirty="0" smtClean="0"/>
              <a:t>2246</a:t>
            </a:r>
          </a:p>
          <a:p>
            <a:pPr lvl="1"/>
            <a:r>
              <a:rPr lang="en-US" dirty="0" smtClean="0"/>
              <a:t>TLS v1.2 updated in RFC 5246 (August 2008)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Current </a:t>
            </a:r>
            <a:r>
              <a:rPr lang="en-US" dirty="0"/>
              <a:t>version </a:t>
            </a:r>
            <a:r>
              <a:rPr lang="en-US" dirty="0" smtClean="0"/>
              <a:t>(March 2011)</a:t>
            </a:r>
            <a:endParaRPr lang="en-US" dirty="0"/>
          </a:p>
          <a:p>
            <a:pPr lvl="1"/>
            <a:r>
              <a:rPr lang="en-US" dirty="0">
                <a:solidFill>
                  <a:schemeClr val="accent2"/>
                </a:solidFill>
              </a:rPr>
              <a:t>TLS </a:t>
            </a:r>
            <a:r>
              <a:rPr lang="en-US" dirty="0" smtClean="0">
                <a:solidFill>
                  <a:schemeClr val="accent2"/>
                </a:solidFill>
              </a:rPr>
              <a:t>v1.2 (prohibits SSL v2.0)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RFC </a:t>
            </a:r>
            <a:r>
              <a:rPr lang="en-US" dirty="0" smtClean="0"/>
              <a:t>6176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02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in the layered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2057399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Application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3428999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Transport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4114799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Internet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4800600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Link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11" name="Straight Arrow Connector 10"/>
          <p:cNvCxnSpPr>
            <a:stCxn id="28" idx="2"/>
            <a:endCxn id="8" idx="0"/>
          </p:cNvCxnSpPr>
          <p:nvPr/>
        </p:nvCxnSpPr>
        <p:spPr>
          <a:xfrm>
            <a:off x="1066799" y="3165230"/>
            <a:ext cx="1" cy="263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9" idx="0"/>
          </p:cNvCxnSpPr>
          <p:nvPr/>
        </p:nvCxnSpPr>
        <p:spPr>
          <a:xfrm>
            <a:off x="1066800" y="3851030"/>
            <a:ext cx="0" cy="263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>
            <a:off x="1066800" y="4536830"/>
            <a:ext cx="0" cy="263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2"/>
            <a:endCxn id="17" idx="2"/>
          </p:cNvCxnSpPr>
          <p:nvPr/>
        </p:nvCxnSpPr>
        <p:spPr>
          <a:xfrm rot="16200000" flipH="1">
            <a:off x="2023011" y="4266419"/>
            <a:ext cx="682869" cy="259529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18" idx="1"/>
          </p:cNvCxnSpPr>
          <p:nvPr/>
        </p:nvCxnSpPr>
        <p:spPr>
          <a:xfrm>
            <a:off x="1752600" y="2268415"/>
            <a:ext cx="5257800" cy="1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47319" y="1828800"/>
            <a:ext cx="209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ahoma"/>
                <a:cs typeface="Tahoma"/>
              </a:rPr>
              <a:t>p</a:t>
            </a:r>
            <a:r>
              <a:rPr lang="en-US" dirty="0" smtClean="0">
                <a:latin typeface="Tahoma"/>
                <a:cs typeface="Tahoma"/>
              </a:rPr>
              <a:t>rocess-to-process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17" name="Cloud 16"/>
          <p:cNvSpPr/>
          <p:nvPr/>
        </p:nvSpPr>
        <p:spPr>
          <a:xfrm>
            <a:off x="3657600" y="5410200"/>
            <a:ext cx="1447800" cy="990600"/>
          </a:xfrm>
          <a:prstGeom prst="cloud">
            <a:avLst/>
          </a:prstGeom>
          <a:ln w="28575" cmpd="sng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ahoma"/>
                <a:cs typeface="Tahoma"/>
              </a:rPr>
              <a:t>Ethernet</a:t>
            </a:r>
            <a:endParaRPr lang="en-US" sz="1600" dirty="0">
              <a:latin typeface="Tahoma"/>
              <a:cs typeface="Tahom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10400" y="2057400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Application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10400" y="3429000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Transport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10400" y="4114800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Internet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10400" y="4800601"/>
            <a:ext cx="1371600" cy="42203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Link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22" name="Straight Arrow Connector 21"/>
          <p:cNvCxnSpPr>
            <a:stCxn id="29" idx="2"/>
            <a:endCxn id="19" idx="0"/>
          </p:cNvCxnSpPr>
          <p:nvPr/>
        </p:nvCxnSpPr>
        <p:spPr>
          <a:xfrm>
            <a:off x="7696200" y="3165231"/>
            <a:ext cx="0" cy="26376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20" idx="0"/>
          </p:cNvCxnSpPr>
          <p:nvPr/>
        </p:nvCxnSpPr>
        <p:spPr>
          <a:xfrm>
            <a:off x="7696200" y="3851031"/>
            <a:ext cx="0" cy="26376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21" idx="0"/>
          </p:cNvCxnSpPr>
          <p:nvPr/>
        </p:nvCxnSpPr>
        <p:spPr>
          <a:xfrm>
            <a:off x="7696200" y="4536831"/>
            <a:ext cx="0" cy="26377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1" idx="2"/>
            <a:endCxn id="17" idx="0"/>
          </p:cNvCxnSpPr>
          <p:nvPr/>
        </p:nvCxnSpPr>
        <p:spPr>
          <a:xfrm rot="5400000">
            <a:off x="6058763" y="4268063"/>
            <a:ext cx="682868" cy="2592006"/>
          </a:xfrm>
          <a:prstGeom prst="bentConnector2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80999" y="2743199"/>
            <a:ext cx="1371600" cy="42203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SSL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10400" y="2743200"/>
            <a:ext cx="1371600" cy="42203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SSL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31" name="Straight Arrow Connector 30"/>
          <p:cNvCxnSpPr>
            <a:stCxn id="7" idx="2"/>
            <a:endCxn id="28" idx="0"/>
          </p:cNvCxnSpPr>
          <p:nvPr/>
        </p:nvCxnSpPr>
        <p:spPr>
          <a:xfrm flipH="1">
            <a:off x="1066799" y="2479430"/>
            <a:ext cx="1" cy="263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8" idx="2"/>
            <a:endCxn id="29" idx="0"/>
          </p:cNvCxnSpPr>
          <p:nvPr/>
        </p:nvCxnSpPr>
        <p:spPr>
          <a:xfrm>
            <a:off x="7696200" y="2479431"/>
            <a:ext cx="0" cy="26376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3"/>
            <a:endCxn id="29" idx="1"/>
          </p:cNvCxnSpPr>
          <p:nvPr/>
        </p:nvCxnSpPr>
        <p:spPr>
          <a:xfrm>
            <a:off x="1752599" y="2954215"/>
            <a:ext cx="5257801" cy="1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63045" y="2597172"/>
            <a:ext cx="24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secure communication</a:t>
            </a:r>
            <a:endParaRPr lang="en-US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2414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Create </a:t>
            </a:r>
            <a:r>
              <a:rPr lang="en-US" dirty="0"/>
              <a:t>a new protocol from an existing </a:t>
            </a:r>
            <a:r>
              <a:rPr lang="en-US" dirty="0" smtClean="0"/>
              <a:t>protocol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Examples:</a:t>
            </a:r>
            <a:br>
              <a:rPr lang="en-US" dirty="0" smtClean="0"/>
            </a:br>
            <a:r>
              <a:rPr lang="en-US" dirty="0" smtClean="0"/>
              <a:t>HTTP (80) </a:t>
            </a:r>
            <a:r>
              <a:rPr lang="en-US" dirty="0"/>
              <a:t>/ HTTPS (443), FTP (21) / FTPS (990), SMTP (25) / SMTPS (995), POP3 (110) / POP3S (995), IMAP (143) / IMAPS (993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Disadvantage: only clients supporting TLS can connect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Advantage: we are sure that </a:t>
            </a:r>
            <a:r>
              <a:rPr lang="en-US" dirty="0" smtClean="0"/>
              <a:t>communications </a:t>
            </a:r>
            <a:r>
              <a:rPr lang="en-US" dirty="0"/>
              <a:t>are </a:t>
            </a:r>
            <a:r>
              <a:rPr lang="en-US" dirty="0" smtClean="0"/>
              <a:t>secure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E</a:t>
            </a:r>
            <a:r>
              <a:rPr lang="en-US" dirty="0" smtClean="0"/>
              <a:t>xtend </a:t>
            </a:r>
            <a:r>
              <a:rPr lang="en-US" dirty="0"/>
              <a:t>a protocol to negotiate SSL/</a:t>
            </a:r>
            <a:r>
              <a:rPr lang="en-US" dirty="0" smtClean="0"/>
              <a:t>TLS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Examples: (E)SMTP, POP3, IMAP, with the help of the STARTTLS command the client can ask to use </a:t>
            </a:r>
            <a:r>
              <a:rPr lang="en-US" dirty="0" smtClean="0"/>
              <a:t>TLS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Advantage: the client is not required to support TLS to use the </a:t>
            </a:r>
            <a:r>
              <a:rPr lang="en-US" dirty="0" smtClean="0"/>
              <a:t>service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OpenSSL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0106" y="1295400"/>
            <a:ext cx="9153167" cy="5182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bash$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openssl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s_client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 -connect www.uclouvain.be:443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Consolas"/>
                <a:cs typeface="Consolas"/>
              </a:rPr>
              <a:t>CONNECTED(00000003)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latin typeface="Consolas"/>
                <a:cs typeface="Consolas"/>
              </a:rPr>
              <a:t>[...]</a:t>
            </a:r>
            <a:endParaRPr lang="en-US" sz="1200" dirty="0"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latin typeface="Consolas"/>
                <a:cs typeface="Consolas"/>
              </a:rPr>
              <a:t>Certificate chain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Consolas"/>
                <a:cs typeface="Consolas"/>
              </a:rPr>
              <a:t> 0 s:/C=BE/L=Louvain-la-</a:t>
            </a:r>
            <a:r>
              <a:rPr lang="en-US" sz="1200" dirty="0" err="1">
                <a:latin typeface="Consolas"/>
                <a:cs typeface="Consolas"/>
              </a:rPr>
              <a:t>Neuve</a:t>
            </a:r>
            <a:r>
              <a:rPr lang="en-US" sz="1200" dirty="0">
                <a:latin typeface="Consolas"/>
                <a:cs typeface="Consolas"/>
              </a:rPr>
              <a:t>/O=</a:t>
            </a:r>
            <a:r>
              <a:rPr lang="en-US" sz="1200" dirty="0" err="1">
                <a:latin typeface="Consolas"/>
                <a:cs typeface="Consolas"/>
              </a:rPr>
              <a:t>Universit</a:t>
            </a:r>
            <a:r>
              <a:rPr lang="en-US" sz="1200" dirty="0">
                <a:latin typeface="Consolas"/>
                <a:cs typeface="Consolas"/>
              </a:rPr>
              <a:t>\xC3\xA9 </a:t>
            </a:r>
            <a:r>
              <a:rPr lang="en-US" sz="1200" dirty="0" err="1">
                <a:latin typeface="Consolas"/>
                <a:cs typeface="Consolas"/>
              </a:rPr>
              <a:t>Catholique</a:t>
            </a:r>
            <a:r>
              <a:rPr lang="en-US" sz="1200" dirty="0">
                <a:latin typeface="Consolas"/>
                <a:cs typeface="Consolas"/>
              </a:rPr>
              <a:t> de Louvain/OU=</a:t>
            </a:r>
            <a:r>
              <a:rPr lang="en-US" sz="1200" dirty="0" err="1">
                <a:latin typeface="Consolas"/>
                <a:cs typeface="Consolas"/>
              </a:rPr>
              <a:t>Portail</a:t>
            </a:r>
            <a:r>
              <a:rPr lang="en-US" sz="1200" dirty="0">
                <a:latin typeface="Consolas"/>
                <a:cs typeface="Consolas"/>
              </a:rPr>
              <a:t> UCL/CN=</a:t>
            </a:r>
            <a:r>
              <a:rPr lang="en-US" sz="1200" dirty="0" err="1">
                <a:latin typeface="Consolas"/>
                <a:cs typeface="Consolas"/>
              </a:rPr>
              <a:t>www.uclouvain.be</a:t>
            </a:r>
            <a:endParaRPr lang="en-US" sz="1200" dirty="0"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latin typeface="Consolas"/>
                <a:cs typeface="Consolas"/>
              </a:rPr>
              <a:t>  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:/C=NL/O=TERENA/CN=TERENA SSL </a:t>
            </a:r>
            <a:r>
              <a:rPr lang="en-US" sz="1200" dirty="0" smtClean="0">
                <a:latin typeface="Consolas"/>
                <a:cs typeface="Consolas"/>
              </a:rPr>
              <a:t>CA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latin typeface="Consolas"/>
                <a:cs typeface="Consolas"/>
              </a:rPr>
              <a:t>[...]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Consolas"/>
                <a:cs typeface="Consolas"/>
              </a:rPr>
              <a:t>Server certificate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Consolas"/>
                <a:cs typeface="Consolas"/>
              </a:rPr>
              <a:t>-----BEGIN CERTIFICATE-----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Consolas"/>
                <a:cs typeface="Consolas"/>
              </a:rPr>
              <a:t>MIIErDCCA5SgAwIBAgIRAOjy08jirG7k+</a:t>
            </a:r>
            <a:r>
              <a:rPr lang="en-US" sz="1200" dirty="0" smtClean="0">
                <a:latin typeface="Consolas"/>
                <a:cs typeface="Consolas"/>
              </a:rPr>
              <a:t>6k8Ln7bZxQwDQYJKoZIhvcNAQEFBQAw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Consolas"/>
                <a:cs typeface="Consolas"/>
              </a:rPr>
              <a:t>[...]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latin typeface="Consolas"/>
                <a:cs typeface="Consolas"/>
              </a:rPr>
              <a:t>-</a:t>
            </a:r>
            <a:r>
              <a:rPr lang="en-US" sz="1200" dirty="0">
                <a:latin typeface="Consolas"/>
                <a:cs typeface="Consolas"/>
              </a:rPr>
              <a:t>----END CERTIFICATE-----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Consolas"/>
                <a:cs typeface="Consolas"/>
              </a:rPr>
              <a:t>[...]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latin typeface="Consolas"/>
                <a:cs typeface="Consolas"/>
              </a:rPr>
              <a:t>SSL </a:t>
            </a:r>
            <a:r>
              <a:rPr lang="en-US" sz="1200" dirty="0">
                <a:latin typeface="Consolas"/>
                <a:cs typeface="Consolas"/>
              </a:rPr>
              <a:t>handshake has read 5258 bytes and written 328 bytes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Consolas"/>
                <a:cs typeface="Consolas"/>
              </a:rPr>
              <a:t>---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Consolas"/>
                <a:cs typeface="Consolas"/>
              </a:rPr>
              <a:t>New, TLSv1/SSLv3, Cipher is DHE-RSA-AES256-SHA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Consolas"/>
                <a:cs typeface="Consolas"/>
              </a:rPr>
              <a:t>Server public key is 2048 bit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Consolas"/>
                <a:cs typeface="Consolas"/>
              </a:rPr>
              <a:t>[...]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latin typeface="Consolas"/>
                <a:cs typeface="Consolas"/>
              </a:rPr>
              <a:t>SSL</a:t>
            </a:r>
            <a:r>
              <a:rPr lang="en-US" sz="1200" dirty="0">
                <a:latin typeface="Consolas"/>
                <a:cs typeface="Consolas"/>
              </a:rPr>
              <a:t>-Session: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Consolas"/>
                <a:cs typeface="Consolas"/>
              </a:rPr>
              <a:t>    Protocol  : TLSv1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Consolas"/>
                <a:cs typeface="Consolas"/>
              </a:rPr>
              <a:t>    Cipher    : DHE-RSA-AES256-SHA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Consolas"/>
                <a:cs typeface="Consolas"/>
              </a:rPr>
              <a:t>    Session-ID: C0FE449DC7345355B4119A095C27DA72691326880FE52271FB2CB3B0DCF29FE0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latin typeface="Consolas"/>
                <a:cs typeface="Consolas"/>
              </a:rPr>
              <a:t>    Master-Key: 7A8DE9425505930A2F11AFC241F9236ABA61DAC7BFC0A9709C6F887D819BAA42C5F1B7A9E01CC26945A</a:t>
            </a:r>
            <a:r>
              <a:rPr lang="en-US" sz="1200" dirty="0">
                <a:latin typeface="Consolas"/>
                <a:cs typeface="Consolas"/>
              </a:rPr>
              <a:t>[...</a:t>
            </a:r>
            <a:r>
              <a:rPr lang="en-US" sz="1200" dirty="0" smtClean="0">
                <a:latin typeface="Consolas"/>
                <a:cs typeface="Consolas"/>
              </a:rPr>
              <a:t>]</a:t>
            </a:r>
            <a:endParaRPr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05998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7" y="1600200"/>
            <a:ext cx="4846324" cy="4823385"/>
          </a:xfrm>
        </p:spPr>
        <p:txBody>
          <a:bodyPr/>
          <a:lstStyle/>
          <a:p>
            <a:r>
              <a:rPr lang="en-US" dirty="0" smtClean="0"/>
              <a:t>TLS guarantees data </a:t>
            </a:r>
            <a:r>
              <a:rPr lang="en-US" dirty="0" smtClean="0">
                <a:solidFill>
                  <a:schemeClr val="accent2"/>
                </a:solidFill>
              </a:rPr>
              <a:t>confidentiality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2"/>
                </a:solidFill>
              </a:rPr>
              <a:t>authenticity</a:t>
            </a:r>
            <a:r>
              <a:rPr lang="en-US" dirty="0"/>
              <a:t> (server, possibly client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The server must have a </a:t>
            </a:r>
            <a:r>
              <a:rPr lang="en-US" dirty="0">
                <a:solidFill>
                  <a:schemeClr val="accent2"/>
                </a:solidFill>
              </a:rPr>
              <a:t>certificate</a:t>
            </a:r>
          </a:p>
          <a:p>
            <a:pPr lvl="1"/>
            <a:r>
              <a:rPr lang="en-US" dirty="0"/>
              <a:t>The client can have </a:t>
            </a:r>
            <a:r>
              <a:rPr lang="en-US" dirty="0" smtClean="0"/>
              <a:t>one</a:t>
            </a:r>
          </a:p>
          <a:p>
            <a:pPr lvl="2"/>
            <a:r>
              <a:rPr lang="en-US" dirty="0" smtClean="0"/>
              <a:t>e.g</a:t>
            </a:r>
            <a:r>
              <a:rPr lang="en-US" dirty="0" smtClean="0"/>
              <a:t>., </a:t>
            </a:r>
            <a:r>
              <a:rPr lang="en-US" dirty="0" smtClean="0"/>
              <a:t>e-</a:t>
            </a:r>
            <a:r>
              <a:rPr lang="en-US" dirty="0" smtClean="0"/>
              <a:t>banking, Belgian SPF Finances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030" y="1600200"/>
            <a:ext cx="3811808" cy="482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3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Mail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ESMTP (sending </a:t>
            </a:r>
            <a:r>
              <a:rPr lang="en-US" dirty="0" smtClean="0"/>
              <a:t>mail</a:t>
            </a:r>
            <a:r>
              <a:rPr lang="en-US" dirty="0"/>
              <a:t>), POP3 </a:t>
            </a:r>
            <a:r>
              <a:rPr lang="en-US" dirty="0" smtClean="0"/>
              <a:t>(mailbox access)</a:t>
            </a:r>
            <a:r>
              <a:rPr lang="en-US" dirty="0"/>
              <a:t>, IMAP </a:t>
            </a:r>
            <a:r>
              <a:rPr lang="en-US" dirty="0" smtClean="0"/>
              <a:t>(better mailbox access)</a:t>
            </a:r>
            <a:endParaRPr lang="en-US" dirty="0"/>
          </a:p>
          <a:p>
            <a:pPr lvl="1"/>
            <a:r>
              <a:rPr lang="en-US" dirty="0"/>
              <a:t>TLS is implemented as a protocol </a:t>
            </a:r>
            <a:r>
              <a:rPr lang="en-US" dirty="0" smtClean="0"/>
              <a:t>extension</a:t>
            </a:r>
            <a:endParaRPr lang="en-US" dirty="0"/>
          </a:p>
          <a:p>
            <a:pPr lvl="1"/>
            <a:r>
              <a:rPr lang="en-US" dirty="0"/>
              <a:t>The use of TLS is optional </a:t>
            </a:r>
            <a:r>
              <a:rPr lang="en-US" dirty="0" smtClean="0"/>
              <a:t>(needs to </a:t>
            </a:r>
            <a:r>
              <a:rPr lang="en-US" dirty="0"/>
              <a:t>be configured</a:t>
            </a:r>
            <a:r>
              <a:rPr lang="en-US" dirty="0" smtClean="0"/>
              <a:t>)</a:t>
            </a:r>
            <a:endParaRPr lang="en-US" sz="1800" dirty="0"/>
          </a:p>
          <a:p>
            <a:r>
              <a:rPr lang="en-US" dirty="0"/>
              <a:t>By </a:t>
            </a:r>
            <a:r>
              <a:rPr lang="en-US" dirty="0" smtClean="0"/>
              <a:t>default </a:t>
            </a:r>
            <a:r>
              <a:rPr lang="en-US" dirty="0"/>
              <a:t>these protocols send </a:t>
            </a:r>
            <a:r>
              <a:rPr lang="en-US" dirty="0" err="1" smtClean="0"/>
              <a:t>cleartext</a:t>
            </a:r>
            <a:r>
              <a:rPr lang="en-US" dirty="0" smtClean="0"/>
              <a:t> passwords</a:t>
            </a:r>
            <a:endParaRPr lang="en-US" dirty="0"/>
          </a:p>
          <a:p>
            <a:r>
              <a:rPr lang="en-US" dirty="0" smtClean="0"/>
              <a:t>TLS </a:t>
            </a:r>
            <a:r>
              <a:rPr lang="en-US" dirty="0"/>
              <a:t>protects </a:t>
            </a:r>
            <a:r>
              <a:rPr lang="en-US" dirty="0">
                <a:solidFill>
                  <a:schemeClr val="accent2"/>
                </a:solidFill>
              </a:rPr>
              <a:t>passwords</a:t>
            </a:r>
            <a:r>
              <a:rPr lang="en-US" dirty="0"/>
              <a:t> </a:t>
            </a:r>
            <a:r>
              <a:rPr lang="en-US" dirty="0" smtClean="0"/>
              <a:t>and email </a:t>
            </a:r>
            <a:r>
              <a:rPr lang="en-US" dirty="0" smtClean="0">
                <a:solidFill>
                  <a:schemeClr val="accent2"/>
                </a:solidFill>
              </a:rPr>
              <a:t>contents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6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Protocol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21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certificate?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01706" y="1600200"/>
            <a:ext cx="8824516" cy="482338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Certificate’s goal is to </a:t>
            </a:r>
            <a:r>
              <a:rPr lang="en-US" b="1" dirty="0" smtClean="0"/>
              <a:t>link</a:t>
            </a:r>
            <a:r>
              <a:rPr lang="en-US" dirty="0" smtClean="0"/>
              <a:t> a public key (PK) with its owner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The pair (PK, owner) is signed by a trusted party (TP)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The TP is named </a:t>
            </a:r>
            <a:r>
              <a:rPr lang="en-US" b="1" dirty="0" smtClean="0"/>
              <a:t>Certification Authority</a:t>
            </a:r>
            <a:r>
              <a:rPr lang="en-US" dirty="0" smtClean="0"/>
              <a:t> (CA)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To check the signature, the CA’s PK is needed</a:t>
            </a:r>
          </a:p>
          <a:p>
            <a:pPr lvl="1">
              <a:lnSpc>
                <a:spcPct val="140000"/>
              </a:lnSpc>
            </a:pPr>
            <a:r>
              <a:rPr lang="en-US" b="1" dirty="0" smtClean="0"/>
              <a:t>Root certificate</a:t>
            </a:r>
            <a:r>
              <a:rPr lang="en-US" dirty="0" smtClean="0"/>
              <a:t>: the pair (CA’s PK, CA) is self-signed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The authenticity of the root certificate is fundamental (included in browsers)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2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TLS Layers</a:t>
            </a:r>
          </a:p>
        </p:txBody>
      </p:sp>
      <p:pic>
        <p:nvPicPr>
          <p:cNvPr id="508931" name="Picture 3" descr="figure-tlslay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6965950" cy="35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8932" name="AutoShape 4"/>
          <p:cNvSpPr>
            <a:spLocks/>
          </p:cNvSpPr>
          <p:nvPr/>
        </p:nvSpPr>
        <p:spPr bwMode="auto">
          <a:xfrm>
            <a:off x="457200" y="1562100"/>
            <a:ext cx="1600200" cy="952500"/>
          </a:xfrm>
          <a:prstGeom prst="borderCallout1">
            <a:avLst>
              <a:gd name="adj1" fmla="val 12000"/>
              <a:gd name="adj2" fmla="val 104764"/>
              <a:gd name="adj3" fmla="val 188000"/>
              <a:gd name="adj4" fmla="val 133333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 dirty="0"/>
              <a:t>For initializing a session</a:t>
            </a:r>
          </a:p>
        </p:txBody>
      </p:sp>
      <p:sp>
        <p:nvSpPr>
          <p:cNvPr id="508933" name="AutoShape 5"/>
          <p:cNvSpPr>
            <a:spLocks/>
          </p:cNvSpPr>
          <p:nvPr/>
        </p:nvSpPr>
        <p:spPr bwMode="auto">
          <a:xfrm>
            <a:off x="5410200" y="5181600"/>
            <a:ext cx="1981200" cy="838200"/>
          </a:xfrm>
          <a:prstGeom prst="borderCallout1">
            <a:avLst>
              <a:gd name="adj1" fmla="val 13634"/>
              <a:gd name="adj2" fmla="val 103847"/>
              <a:gd name="adj3" fmla="val -159282"/>
              <a:gd name="adj4" fmla="val 111537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/>
              <a:t>For setting-up cryptographic algorithms</a:t>
            </a:r>
          </a:p>
        </p:txBody>
      </p:sp>
      <p:sp>
        <p:nvSpPr>
          <p:cNvPr id="508934" name="AutoShape 6"/>
          <p:cNvSpPr>
            <a:spLocks/>
          </p:cNvSpPr>
          <p:nvPr/>
        </p:nvSpPr>
        <p:spPr bwMode="auto">
          <a:xfrm>
            <a:off x="6705600" y="1905000"/>
            <a:ext cx="1981200" cy="876300"/>
          </a:xfrm>
          <a:prstGeom prst="borderCallout1">
            <a:avLst>
              <a:gd name="adj1" fmla="val 13042"/>
              <a:gd name="adj2" fmla="val -3847"/>
              <a:gd name="adj3" fmla="val 195653"/>
              <a:gd name="adj4" fmla="val -38463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/>
              <a:t>For managing warnings and fatal errors</a:t>
            </a:r>
          </a:p>
        </p:txBody>
      </p:sp>
      <p:sp>
        <p:nvSpPr>
          <p:cNvPr id="508935" name="AutoShape 7"/>
          <p:cNvSpPr>
            <a:spLocks/>
          </p:cNvSpPr>
          <p:nvPr/>
        </p:nvSpPr>
        <p:spPr bwMode="auto">
          <a:xfrm>
            <a:off x="3657600" y="762000"/>
            <a:ext cx="2743200" cy="1066800"/>
          </a:xfrm>
          <a:prstGeom prst="borderCallout1">
            <a:avLst>
              <a:gd name="adj1" fmla="val 10713"/>
              <a:gd name="adj2" fmla="val -2778"/>
              <a:gd name="adj3" fmla="val 238394"/>
              <a:gd name="adj4" fmla="val -20139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/>
              <a:t>For passing data from an application to the record layer in a transparent manner</a:t>
            </a:r>
          </a:p>
        </p:txBody>
      </p:sp>
      <p:sp>
        <p:nvSpPr>
          <p:cNvPr id="508936" name="AutoShape 8"/>
          <p:cNvSpPr>
            <a:spLocks/>
          </p:cNvSpPr>
          <p:nvPr/>
        </p:nvSpPr>
        <p:spPr bwMode="auto">
          <a:xfrm>
            <a:off x="533400" y="5067300"/>
            <a:ext cx="1905000" cy="723900"/>
          </a:xfrm>
          <a:prstGeom prst="borderCallout1">
            <a:avLst>
              <a:gd name="adj1" fmla="val 15792"/>
              <a:gd name="adj2" fmla="val 104000"/>
              <a:gd name="adj3" fmla="val -100000"/>
              <a:gd name="adj4" fmla="val 132000"/>
            </a:avLst>
          </a:prstGeom>
          <a:solidFill>
            <a:srgbClr val="F5A9A9"/>
          </a:solidFill>
          <a:ln w="12700">
            <a:solidFill>
              <a:schemeClr val="tx1"/>
            </a:solidFill>
            <a:miter lim="800000"/>
            <a:headEnd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Processing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9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2" grpId="0" animBg="1"/>
      <p:bldP spid="508933" grpId="0" animBg="1"/>
      <p:bldP spid="508934" grpId="0" animBg="1"/>
      <p:bldP spid="508935" grpId="0" animBg="1"/>
      <p:bldP spid="50893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TLS Record Layer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of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 smtClean="0"/>
              <a:t>Fragmentation</a:t>
            </a:r>
            <a:endParaRPr lang="en-US" dirty="0"/>
          </a:p>
          <a:p>
            <a:pPr lvl="1"/>
            <a:r>
              <a:rPr lang="en-US" dirty="0"/>
              <a:t>Compression (</a:t>
            </a:r>
            <a:r>
              <a:rPr lang="en-US" dirty="0">
                <a:solidFill>
                  <a:schemeClr val="accent2"/>
                </a:solidFill>
              </a:rPr>
              <a:t>optional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Authentication</a:t>
            </a:r>
            <a:endParaRPr lang="en-US" dirty="0"/>
          </a:p>
          <a:p>
            <a:pPr lvl="1"/>
            <a:r>
              <a:rPr lang="en-US" dirty="0" smtClean="0"/>
              <a:t>Encryption</a:t>
            </a:r>
            <a:endParaRPr lang="en-US" dirty="0"/>
          </a:p>
          <a:p>
            <a:r>
              <a:rPr lang="en-US" dirty="0"/>
              <a:t>It delivers processed fragments to the transport layer (TCP)</a:t>
            </a:r>
          </a:p>
          <a:p>
            <a:r>
              <a:rPr lang="en-US" dirty="0" smtClean="0"/>
              <a:t>At </a:t>
            </a:r>
            <a:r>
              <a:rPr lang="en-US" dirty="0"/>
              <a:t>the receiving end, the inverse operations are carried </a:t>
            </a:r>
            <a:r>
              <a:rPr lang="en-US" dirty="0" smtClean="0"/>
              <a:t>out</a:t>
            </a:r>
            <a:endParaRPr lang="en-US" dirty="0"/>
          </a:p>
        </p:txBody>
      </p:sp>
      <p:grpSp>
        <p:nvGrpSpPr>
          <p:cNvPr id="510980" name="Group 4"/>
          <p:cNvGrpSpPr>
            <a:grpSpLocks/>
          </p:cNvGrpSpPr>
          <p:nvPr/>
        </p:nvGrpSpPr>
        <p:grpSpPr bwMode="auto">
          <a:xfrm>
            <a:off x="5660837" y="242234"/>
            <a:ext cx="2393950" cy="1214438"/>
            <a:chOff x="3936" y="288"/>
            <a:chExt cx="1508" cy="765"/>
          </a:xfrm>
        </p:grpSpPr>
        <p:pic>
          <p:nvPicPr>
            <p:cNvPr id="510981" name="Picture 5" descr="figure-tlslay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88"/>
              <a:ext cx="1508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0982" name="Oval 6"/>
            <p:cNvSpPr>
              <a:spLocks noChangeArrowheads="1"/>
            </p:cNvSpPr>
            <p:nvPr/>
          </p:nvSpPr>
          <p:spPr bwMode="auto">
            <a:xfrm>
              <a:off x="4416" y="673"/>
              <a:ext cx="530" cy="1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6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 Layer Summary</a:t>
            </a:r>
          </a:p>
        </p:txBody>
      </p:sp>
      <p:sp>
        <p:nvSpPr>
          <p:cNvPr id="513027" name="Text Box 3"/>
          <p:cNvSpPr txBox="1">
            <a:spLocks noChangeArrowheads="1"/>
          </p:cNvSpPr>
          <p:nvPr/>
        </p:nvSpPr>
        <p:spPr bwMode="auto">
          <a:xfrm>
            <a:off x="3657600" y="2424113"/>
            <a:ext cx="3656013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/>
              <a:t>Data</a:t>
            </a:r>
          </a:p>
        </p:txBody>
      </p:sp>
      <p:sp>
        <p:nvSpPr>
          <p:cNvPr id="513028" name="Text Box 4"/>
          <p:cNvSpPr txBox="1">
            <a:spLocks noChangeArrowheads="1"/>
          </p:cNvSpPr>
          <p:nvPr/>
        </p:nvSpPr>
        <p:spPr bwMode="auto">
          <a:xfrm>
            <a:off x="1676400" y="3629025"/>
            <a:ext cx="2741613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/>
              <a:t>Data</a:t>
            </a:r>
          </a:p>
        </p:txBody>
      </p:sp>
      <p:sp>
        <p:nvSpPr>
          <p:cNvPr id="513029" name="Text Box 5"/>
          <p:cNvSpPr txBox="1">
            <a:spLocks noChangeArrowheads="1"/>
          </p:cNvSpPr>
          <p:nvPr/>
        </p:nvSpPr>
        <p:spPr bwMode="auto">
          <a:xfrm>
            <a:off x="6934200" y="3629025"/>
            <a:ext cx="914400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/>
              <a:t>Data</a:t>
            </a:r>
          </a:p>
        </p:txBody>
      </p:sp>
      <p:sp>
        <p:nvSpPr>
          <p:cNvPr id="513030" name="Text Box 6"/>
          <p:cNvSpPr txBox="1">
            <a:spLocks noChangeArrowheads="1"/>
          </p:cNvSpPr>
          <p:nvPr/>
        </p:nvSpPr>
        <p:spPr bwMode="auto">
          <a:xfrm>
            <a:off x="7848600" y="3629025"/>
            <a:ext cx="914400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/>
              <a:t>MAC</a:t>
            </a:r>
          </a:p>
        </p:txBody>
      </p:sp>
      <p:sp>
        <p:nvSpPr>
          <p:cNvPr id="513031" name="Text Box 7"/>
          <p:cNvSpPr txBox="1">
            <a:spLocks noChangeArrowheads="1"/>
          </p:cNvSpPr>
          <p:nvPr/>
        </p:nvSpPr>
        <p:spPr bwMode="auto">
          <a:xfrm>
            <a:off x="4419600" y="3629025"/>
            <a:ext cx="914400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/>
              <a:t>MAC</a:t>
            </a:r>
          </a:p>
        </p:txBody>
      </p:sp>
      <p:sp>
        <p:nvSpPr>
          <p:cNvPr id="513032" name="Text Box 8"/>
          <p:cNvSpPr txBox="1">
            <a:spLocks noChangeArrowheads="1"/>
          </p:cNvSpPr>
          <p:nvPr/>
        </p:nvSpPr>
        <p:spPr bwMode="auto">
          <a:xfrm>
            <a:off x="1677988" y="4786313"/>
            <a:ext cx="3656012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/>
              <a:t>Encrypted Data and MAC</a:t>
            </a:r>
          </a:p>
        </p:txBody>
      </p:sp>
      <p:sp>
        <p:nvSpPr>
          <p:cNvPr id="513033" name="Text Box 9"/>
          <p:cNvSpPr txBox="1">
            <a:spLocks noChangeArrowheads="1"/>
          </p:cNvSpPr>
          <p:nvPr/>
        </p:nvSpPr>
        <p:spPr bwMode="auto">
          <a:xfrm>
            <a:off x="6934200" y="4786313"/>
            <a:ext cx="1828800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/>
              <a:t>Encrypted</a:t>
            </a:r>
          </a:p>
        </p:txBody>
      </p:sp>
      <p:sp>
        <p:nvSpPr>
          <p:cNvPr id="513034" name="Text Box 10"/>
          <p:cNvSpPr txBox="1">
            <a:spLocks noChangeArrowheads="1"/>
          </p:cNvSpPr>
          <p:nvPr/>
        </p:nvSpPr>
        <p:spPr bwMode="auto">
          <a:xfrm>
            <a:off x="5745163" y="4786313"/>
            <a:ext cx="1189037" cy="39528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/>
              <a:t>HEADER</a:t>
            </a:r>
          </a:p>
        </p:txBody>
      </p:sp>
      <p:sp>
        <p:nvSpPr>
          <p:cNvPr id="513035" name="Text Box 11"/>
          <p:cNvSpPr txBox="1">
            <a:spLocks noChangeArrowheads="1"/>
          </p:cNvSpPr>
          <p:nvPr/>
        </p:nvSpPr>
        <p:spPr bwMode="auto">
          <a:xfrm>
            <a:off x="487363" y="4786313"/>
            <a:ext cx="1189037" cy="39528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/>
              <a:t>HEADER</a:t>
            </a:r>
          </a:p>
        </p:txBody>
      </p:sp>
      <p:sp>
        <p:nvSpPr>
          <p:cNvPr id="513036" name="Line 12"/>
          <p:cNvSpPr>
            <a:spLocks noChangeShapeType="1"/>
          </p:cNvSpPr>
          <p:nvPr/>
        </p:nvSpPr>
        <p:spPr bwMode="auto">
          <a:xfrm>
            <a:off x="6937375" y="4025900"/>
            <a:ext cx="0" cy="758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37" name="Line 13"/>
          <p:cNvSpPr>
            <a:spLocks noChangeShapeType="1"/>
          </p:cNvSpPr>
          <p:nvPr/>
        </p:nvSpPr>
        <p:spPr bwMode="auto">
          <a:xfrm>
            <a:off x="8763000" y="402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38" name="Line 14"/>
          <p:cNvSpPr>
            <a:spLocks noChangeShapeType="1"/>
          </p:cNvSpPr>
          <p:nvPr/>
        </p:nvSpPr>
        <p:spPr bwMode="auto">
          <a:xfrm>
            <a:off x="5334000" y="4024313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39" name="Line 15"/>
          <p:cNvSpPr>
            <a:spLocks noChangeShapeType="1"/>
          </p:cNvSpPr>
          <p:nvPr/>
        </p:nvSpPr>
        <p:spPr bwMode="auto">
          <a:xfrm>
            <a:off x="1676400" y="402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40" name="Line 16"/>
          <p:cNvSpPr>
            <a:spLocks noChangeShapeType="1"/>
          </p:cNvSpPr>
          <p:nvPr/>
        </p:nvSpPr>
        <p:spPr bwMode="auto">
          <a:xfrm flipH="1">
            <a:off x="1676400" y="2805113"/>
            <a:ext cx="19812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41" name="Line 17"/>
          <p:cNvSpPr>
            <a:spLocks noChangeShapeType="1"/>
          </p:cNvSpPr>
          <p:nvPr/>
        </p:nvSpPr>
        <p:spPr bwMode="auto">
          <a:xfrm>
            <a:off x="7315200" y="2805113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42" name="Line 18"/>
          <p:cNvSpPr>
            <a:spLocks noChangeShapeType="1"/>
          </p:cNvSpPr>
          <p:nvPr/>
        </p:nvSpPr>
        <p:spPr bwMode="auto">
          <a:xfrm flipV="1">
            <a:off x="4419600" y="2805113"/>
            <a:ext cx="19812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43" name="Line 19"/>
          <p:cNvSpPr>
            <a:spLocks noChangeShapeType="1"/>
          </p:cNvSpPr>
          <p:nvPr/>
        </p:nvSpPr>
        <p:spPr bwMode="auto">
          <a:xfrm flipH="1" flipV="1">
            <a:off x="6400800" y="2805113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3044" name="Group 20"/>
          <p:cNvGrpSpPr>
            <a:grpSpLocks/>
          </p:cNvGrpSpPr>
          <p:nvPr/>
        </p:nvGrpSpPr>
        <p:grpSpPr bwMode="auto">
          <a:xfrm>
            <a:off x="5660837" y="242234"/>
            <a:ext cx="2393950" cy="1214438"/>
            <a:chOff x="3936" y="288"/>
            <a:chExt cx="1508" cy="765"/>
          </a:xfrm>
        </p:grpSpPr>
        <p:pic>
          <p:nvPicPr>
            <p:cNvPr id="513045" name="Picture 21" descr="figure-tlslay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88"/>
              <a:ext cx="1508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3046" name="Oval 22"/>
            <p:cNvSpPr>
              <a:spLocks noChangeArrowheads="1"/>
            </p:cNvSpPr>
            <p:nvPr/>
          </p:nvSpPr>
          <p:spPr bwMode="auto">
            <a:xfrm>
              <a:off x="4416" y="673"/>
              <a:ext cx="530" cy="1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57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 Computation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2"/>
                </a:solidFill>
              </a:rPr>
              <a:t>MAC = </a:t>
            </a:r>
            <a:r>
              <a:rPr lang="en-US" b="1" dirty="0" smtClean="0">
                <a:solidFill>
                  <a:schemeClr val="tx1"/>
                </a:solidFill>
              </a:rPr>
              <a:t>Hash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( </a:t>
            </a:r>
            <a:r>
              <a:rPr lang="en-US" dirty="0" err="1">
                <a:solidFill>
                  <a:schemeClr val="accent2"/>
                </a:solidFill>
              </a:rPr>
              <a:t>MAC_key</a:t>
            </a:r>
            <a:r>
              <a:rPr lang="en-US" dirty="0">
                <a:solidFill>
                  <a:schemeClr val="accent2"/>
                </a:solidFill>
              </a:rPr>
              <a:t> || Pad2 ||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33CC33"/>
                </a:solidFill>
              </a:rPr>
              <a:t>   	    </a:t>
            </a:r>
            <a:r>
              <a:rPr lang="en-US" b="1" dirty="0">
                <a:solidFill>
                  <a:srgbClr val="000000"/>
                </a:solidFill>
              </a:rPr>
              <a:t>H</a:t>
            </a:r>
            <a:r>
              <a:rPr lang="en-US" b="1" dirty="0" smtClean="0">
                <a:solidFill>
                  <a:srgbClr val="000000"/>
                </a:solidFill>
              </a:rPr>
              <a:t>ash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MAC_key</a:t>
            </a:r>
            <a:r>
              <a:rPr lang="en-US" dirty="0">
                <a:solidFill>
                  <a:schemeClr val="accent2"/>
                </a:solidFill>
              </a:rPr>
              <a:t> || Pad1 || </a:t>
            </a:r>
            <a:r>
              <a:rPr lang="en-US" dirty="0" err="1" smtClean="0">
                <a:solidFill>
                  <a:schemeClr val="accent2"/>
                </a:solidFill>
              </a:rPr>
              <a:t>Seq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|| Length || Content)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accent2"/>
                </a:solidFill>
              </a:rPr>
              <a:t>MAC_key</a:t>
            </a:r>
            <a:r>
              <a:rPr lang="en-US" dirty="0"/>
              <a:t>: secret shared by client and </a:t>
            </a:r>
            <a:r>
              <a:rPr lang="en-US" dirty="0" smtClean="0"/>
              <a:t>server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Pad1, Pad2</a:t>
            </a:r>
            <a:r>
              <a:rPr lang="en-US" dirty="0" smtClean="0"/>
              <a:t>: pre-defined constants</a:t>
            </a:r>
          </a:p>
          <a:p>
            <a:pPr>
              <a:lnSpc>
                <a:spcPct val="90000"/>
              </a:lnSpc>
            </a:pPr>
            <a:r>
              <a:rPr lang="en-US" dirty="0" err="1" smtClean="0">
                <a:solidFill>
                  <a:schemeClr val="accent2"/>
                </a:solidFill>
              </a:rPr>
              <a:t>Seq</a:t>
            </a:r>
            <a:r>
              <a:rPr lang="en-US" dirty="0" smtClean="0"/>
              <a:t>: </a:t>
            </a:r>
            <a:r>
              <a:rPr lang="en-US" dirty="0"/>
              <a:t>sequence number of this </a:t>
            </a:r>
            <a:r>
              <a:rPr lang="en-US" dirty="0" smtClean="0"/>
              <a:t>message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Hash</a:t>
            </a:r>
            <a:r>
              <a:rPr lang="en-US" dirty="0"/>
              <a:t>: Either HMAC-MD5 or HMAC-SHA1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Length</a:t>
            </a:r>
            <a:r>
              <a:rPr lang="en-US" dirty="0"/>
              <a:t>: Length in bytes of the </a:t>
            </a:r>
            <a:r>
              <a:rPr lang="en-US" dirty="0" smtClean="0"/>
              <a:t>compressed record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Content</a:t>
            </a:r>
            <a:r>
              <a:rPr lang="en-US" dirty="0"/>
              <a:t>: Compressed </a:t>
            </a:r>
            <a:r>
              <a:rPr lang="en-US" dirty="0" smtClean="0"/>
              <a:t>record</a:t>
            </a:r>
            <a:endParaRPr lang="en-US" dirty="0"/>
          </a:p>
        </p:txBody>
      </p:sp>
      <p:grpSp>
        <p:nvGrpSpPr>
          <p:cNvPr id="517124" name="Group 4"/>
          <p:cNvGrpSpPr>
            <a:grpSpLocks/>
          </p:cNvGrpSpPr>
          <p:nvPr/>
        </p:nvGrpSpPr>
        <p:grpSpPr bwMode="auto">
          <a:xfrm>
            <a:off x="5660837" y="242234"/>
            <a:ext cx="2393950" cy="1214438"/>
            <a:chOff x="3936" y="288"/>
            <a:chExt cx="1508" cy="765"/>
          </a:xfrm>
        </p:grpSpPr>
        <p:pic>
          <p:nvPicPr>
            <p:cNvPr id="517125" name="Picture 5" descr="figure-tlslay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88"/>
              <a:ext cx="1508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7126" name="Oval 6"/>
            <p:cNvSpPr>
              <a:spLocks noChangeArrowheads="1"/>
            </p:cNvSpPr>
            <p:nvPr/>
          </p:nvSpPr>
          <p:spPr bwMode="auto">
            <a:xfrm>
              <a:off x="4416" y="673"/>
              <a:ext cx="530" cy="1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3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Encryption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2"/>
                </a:solidFill>
              </a:rPr>
              <a:t>Encryption</a:t>
            </a:r>
            <a:r>
              <a:rPr lang="en-US" dirty="0"/>
              <a:t> is performed on compressed and authenticated </a:t>
            </a:r>
            <a:r>
              <a:rPr lang="en-US" dirty="0" smtClean="0"/>
              <a:t>records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2"/>
                </a:solidFill>
              </a:rPr>
              <a:t>Block ciphers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/>
                </a:solidFill>
              </a:rPr>
              <a:t>DES</a:t>
            </a:r>
            <a:r>
              <a:rPr lang="en-US" dirty="0"/>
              <a:t> (40 bits or 56 bits), </a:t>
            </a:r>
            <a:r>
              <a:rPr lang="en-US" dirty="0">
                <a:solidFill>
                  <a:schemeClr val="tx2"/>
                </a:solidFill>
              </a:rPr>
              <a:t>3DES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IDEA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RC2</a:t>
            </a:r>
            <a:r>
              <a:rPr lang="en-US" dirty="0"/>
              <a:t> (40 bits)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2"/>
                </a:solidFill>
              </a:rPr>
              <a:t>AES</a:t>
            </a:r>
            <a:r>
              <a:rPr lang="en-US" dirty="0" smtClean="0"/>
              <a:t> </a:t>
            </a:r>
            <a:r>
              <a:rPr lang="en-US" dirty="0"/>
              <a:t>(128 bits or 256 bits) in TLS </a:t>
            </a:r>
            <a:r>
              <a:rPr lang="en-US" dirty="0" smtClean="0"/>
              <a:t>v1.1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2"/>
                </a:solidFill>
              </a:rPr>
              <a:t>Stream ciphers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/>
                </a:solidFill>
              </a:rPr>
              <a:t>NULL, RC4</a:t>
            </a:r>
            <a:r>
              <a:rPr lang="en-US" dirty="0"/>
              <a:t> (40 bits or 128 bits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The client </a:t>
            </a:r>
            <a:r>
              <a:rPr lang="en-US" dirty="0">
                <a:solidFill>
                  <a:schemeClr val="accent2"/>
                </a:solidFill>
              </a:rPr>
              <a:t>should refuse 40-bit</a:t>
            </a:r>
            <a:r>
              <a:rPr lang="en-US" dirty="0"/>
              <a:t> keys if such a cipher is suggested by the server (warning enforced in TLS 1.1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519172" name="Group 4"/>
          <p:cNvGrpSpPr>
            <a:grpSpLocks/>
          </p:cNvGrpSpPr>
          <p:nvPr/>
        </p:nvGrpSpPr>
        <p:grpSpPr bwMode="auto">
          <a:xfrm>
            <a:off x="5660837" y="242234"/>
            <a:ext cx="2393950" cy="1214438"/>
            <a:chOff x="3936" y="288"/>
            <a:chExt cx="1508" cy="765"/>
          </a:xfrm>
        </p:grpSpPr>
        <p:pic>
          <p:nvPicPr>
            <p:cNvPr id="519173" name="Picture 5" descr="figure-tlslay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88"/>
              <a:ext cx="1508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9174" name="Oval 6"/>
            <p:cNvSpPr>
              <a:spLocks noChangeArrowheads="1"/>
            </p:cNvSpPr>
            <p:nvPr/>
          </p:nvSpPr>
          <p:spPr bwMode="auto">
            <a:xfrm>
              <a:off x="4416" y="673"/>
              <a:ext cx="530" cy="1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39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Handshake in Brief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Negotiation of: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Protocol </a:t>
            </a:r>
            <a:r>
              <a:rPr lang="en-US" dirty="0"/>
              <a:t>version (SSL 3.0, TLS 1.0, TLS 1.1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Algorithms</a:t>
            </a:r>
            <a:r>
              <a:rPr lang="en-US" dirty="0"/>
              <a:t>: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Key exchange (RSA, </a:t>
            </a:r>
            <a:r>
              <a:rPr lang="en-US" dirty="0" err="1"/>
              <a:t>Diffie</a:t>
            </a:r>
            <a:r>
              <a:rPr lang="en-US" dirty="0"/>
              <a:t>-Hellman</a:t>
            </a:r>
            <a:r>
              <a:rPr lang="en-US" dirty="0" smtClean="0"/>
              <a:t>)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/>
              <a:t>Encryption (DES, 3DES, IDEA, RC4, RC2, AES</a:t>
            </a:r>
            <a:r>
              <a:rPr lang="en-US" dirty="0" smtClean="0"/>
              <a:t>)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/>
              <a:t>MAC (HMAC-MD5, HMAC-SHA</a:t>
            </a:r>
            <a:r>
              <a:rPr lang="en-US" dirty="0" smtClean="0"/>
              <a:t>)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/>
              <a:t>The client proposes the desired algorithms in order of preference, the server </a:t>
            </a:r>
            <a:r>
              <a:rPr lang="en-US" dirty="0" smtClean="0"/>
              <a:t>chooses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Optional authentication of the partner using a </a:t>
            </a:r>
            <a:r>
              <a:rPr lang="en-US" dirty="0" smtClean="0"/>
              <a:t>certificate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Messages are not </a:t>
            </a:r>
            <a:r>
              <a:rPr lang="en-US" dirty="0" smtClean="0"/>
              <a:t>encrypted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Last messages authenticate the </a:t>
            </a:r>
            <a:r>
              <a:rPr lang="en-US" dirty="0" smtClean="0"/>
              <a:t>exchange</a:t>
            </a:r>
            <a:endParaRPr lang="en-US" dirty="0"/>
          </a:p>
        </p:txBody>
      </p:sp>
      <p:grpSp>
        <p:nvGrpSpPr>
          <p:cNvPr id="523268" name="Group 4"/>
          <p:cNvGrpSpPr>
            <a:grpSpLocks/>
          </p:cNvGrpSpPr>
          <p:nvPr/>
        </p:nvGrpSpPr>
        <p:grpSpPr bwMode="auto">
          <a:xfrm>
            <a:off x="5581462" y="242234"/>
            <a:ext cx="2473325" cy="1214438"/>
            <a:chOff x="3886" y="288"/>
            <a:chExt cx="1558" cy="765"/>
          </a:xfrm>
        </p:grpSpPr>
        <p:pic>
          <p:nvPicPr>
            <p:cNvPr id="523269" name="Picture 5" descr="figure-tlslay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88"/>
              <a:ext cx="1508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3270" name="Oval 6"/>
            <p:cNvSpPr>
              <a:spLocks noChangeArrowheads="1"/>
            </p:cNvSpPr>
            <p:nvPr/>
          </p:nvSpPr>
          <p:spPr bwMode="auto">
            <a:xfrm>
              <a:off x="3886" y="506"/>
              <a:ext cx="530" cy="1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8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Handshake Exchanges</a:t>
            </a:r>
          </a:p>
        </p:txBody>
      </p:sp>
      <p:grpSp>
        <p:nvGrpSpPr>
          <p:cNvPr id="525318" name="Group 6"/>
          <p:cNvGrpSpPr>
            <a:grpSpLocks/>
          </p:cNvGrpSpPr>
          <p:nvPr/>
        </p:nvGrpSpPr>
        <p:grpSpPr bwMode="auto">
          <a:xfrm>
            <a:off x="2128838" y="1715697"/>
            <a:ext cx="5434718" cy="4531857"/>
            <a:chOff x="1341" y="1152"/>
            <a:chExt cx="2787" cy="2324"/>
          </a:xfrm>
        </p:grpSpPr>
        <p:grpSp>
          <p:nvGrpSpPr>
            <p:cNvPr id="525319" name="Group 7"/>
            <p:cNvGrpSpPr>
              <a:grpSpLocks/>
            </p:cNvGrpSpPr>
            <p:nvPr/>
          </p:nvGrpSpPr>
          <p:grpSpPr bwMode="auto">
            <a:xfrm>
              <a:off x="1341" y="1152"/>
              <a:ext cx="2781" cy="209"/>
              <a:chOff x="1341" y="1276"/>
              <a:chExt cx="2781" cy="209"/>
            </a:xfrm>
          </p:grpSpPr>
          <p:sp>
            <p:nvSpPr>
              <p:cNvPr id="525320" name="Line 8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400">
                  <a:latin typeface="Tahoma"/>
                  <a:cs typeface="Tahoma"/>
                </a:endParaRPr>
              </a:p>
            </p:txBody>
          </p:sp>
          <p:sp>
            <p:nvSpPr>
              <p:cNvPr id="525321" name="Text Box 9"/>
              <p:cNvSpPr txBox="1">
                <a:spLocks noChangeArrowheads="1"/>
              </p:cNvSpPr>
              <p:nvPr/>
            </p:nvSpPr>
            <p:spPr bwMode="auto">
              <a:xfrm>
                <a:off x="1392" y="1276"/>
                <a:ext cx="2640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 err="1">
                    <a:solidFill>
                      <a:schemeClr val="accent1"/>
                    </a:solidFill>
                    <a:latin typeface="Tahoma"/>
                    <a:cs typeface="Tahoma"/>
                  </a:rPr>
                  <a:t>Client_Hello</a:t>
                </a:r>
                <a:r>
                  <a:rPr lang="en-US" sz="2000" dirty="0">
                    <a:solidFill>
                      <a:schemeClr val="accent1"/>
                    </a:solidFill>
                    <a:latin typeface="Tahoma"/>
                    <a:cs typeface="Tahoma"/>
                  </a:rPr>
                  <a:t> (crypto, random)</a:t>
                </a:r>
              </a:p>
            </p:txBody>
          </p:sp>
        </p:grpSp>
        <p:grpSp>
          <p:nvGrpSpPr>
            <p:cNvPr id="525322" name="Group 10"/>
            <p:cNvGrpSpPr>
              <a:grpSpLocks/>
            </p:cNvGrpSpPr>
            <p:nvPr/>
          </p:nvGrpSpPr>
          <p:grpSpPr bwMode="auto">
            <a:xfrm>
              <a:off x="1344" y="1488"/>
              <a:ext cx="2784" cy="596"/>
              <a:chOff x="1344" y="1612"/>
              <a:chExt cx="2784" cy="596"/>
            </a:xfrm>
          </p:grpSpPr>
          <p:grpSp>
            <p:nvGrpSpPr>
              <p:cNvPr id="525323" name="Group 11"/>
              <p:cNvGrpSpPr>
                <a:grpSpLocks/>
              </p:cNvGrpSpPr>
              <p:nvPr/>
            </p:nvGrpSpPr>
            <p:grpSpPr bwMode="auto">
              <a:xfrm>
                <a:off x="1347" y="1612"/>
                <a:ext cx="2781" cy="212"/>
                <a:chOff x="1347" y="1612"/>
                <a:chExt cx="2781" cy="212"/>
              </a:xfrm>
            </p:grpSpPr>
            <p:sp>
              <p:nvSpPr>
                <p:cNvPr id="525324" name="Line 12"/>
                <p:cNvSpPr>
                  <a:spLocks noChangeShapeType="1"/>
                </p:cNvSpPr>
                <p:nvPr/>
              </p:nvSpPr>
              <p:spPr bwMode="auto">
                <a:xfrm>
                  <a:off x="1347" y="1821"/>
                  <a:ext cx="2781" cy="3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400">
                    <a:latin typeface="Tahoma"/>
                    <a:cs typeface="Tahoma"/>
                  </a:endParaRPr>
                </a:p>
              </p:txBody>
            </p:sp>
            <p:sp>
              <p:nvSpPr>
                <p:cNvPr id="52532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398" y="1612"/>
                  <a:ext cx="2640" cy="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>
                      <a:solidFill>
                        <a:schemeClr val="tx2"/>
                      </a:solidFill>
                      <a:latin typeface="Tahoma"/>
                      <a:cs typeface="Tahoma"/>
                    </a:rPr>
                    <a:t>Server_Hello (crypto, random)</a:t>
                  </a:r>
                </a:p>
              </p:txBody>
            </p:sp>
          </p:grpSp>
          <p:grpSp>
            <p:nvGrpSpPr>
              <p:cNvPr id="525326" name="Group 14"/>
              <p:cNvGrpSpPr>
                <a:grpSpLocks/>
              </p:cNvGrpSpPr>
              <p:nvPr/>
            </p:nvGrpSpPr>
            <p:grpSpPr bwMode="auto">
              <a:xfrm>
                <a:off x="1344" y="1804"/>
                <a:ext cx="2781" cy="212"/>
                <a:chOff x="1347" y="1612"/>
                <a:chExt cx="2781" cy="212"/>
              </a:xfrm>
            </p:grpSpPr>
            <p:sp>
              <p:nvSpPr>
                <p:cNvPr id="525327" name="Line 15"/>
                <p:cNvSpPr>
                  <a:spLocks noChangeShapeType="1"/>
                </p:cNvSpPr>
                <p:nvPr/>
              </p:nvSpPr>
              <p:spPr bwMode="auto">
                <a:xfrm>
                  <a:off x="1347" y="1821"/>
                  <a:ext cx="2781" cy="3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400">
                    <a:latin typeface="Tahoma"/>
                    <a:cs typeface="Tahoma"/>
                  </a:endParaRPr>
                </a:p>
              </p:txBody>
            </p:sp>
            <p:sp>
              <p:nvSpPr>
                <p:cNvPr id="52532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398" y="1612"/>
                  <a:ext cx="2640" cy="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>
                      <a:solidFill>
                        <a:schemeClr val="tx2"/>
                      </a:solidFill>
                      <a:latin typeface="Tahoma"/>
                      <a:cs typeface="Tahoma"/>
                    </a:rPr>
                    <a:t>Server Certificate</a:t>
                  </a:r>
                </a:p>
              </p:txBody>
            </p:sp>
          </p:grpSp>
          <p:grpSp>
            <p:nvGrpSpPr>
              <p:cNvPr id="525329" name="Group 17"/>
              <p:cNvGrpSpPr>
                <a:grpSpLocks/>
              </p:cNvGrpSpPr>
              <p:nvPr/>
            </p:nvGrpSpPr>
            <p:grpSpPr bwMode="auto">
              <a:xfrm>
                <a:off x="1344" y="1996"/>
                <a:ext cx="2781" cy="212"/>
                <a:chOff x="1347" y="1612"/>
                <a:chExt cx="2781" cy="212"/>
              </a:xfrm>
            </p:grpSpPr>
            <p:sp>
              <p:nvSpPr>
                <p:cNvPr id="525330" name="Line 18"/>
                <p:cNvSpPr>
                  <a:spLocks noChangeShapeType="1"/>
                </p:cNvSpPr>
                <p:nvPr/>
              </p:nvSpPr>
              <p:spPr bwMode="auto">
                <a:xfrm>
                  <a:off x="1347" y="1821"/>
                  <a:ext cx="2781" cy="3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400">
                    <a:latin typeface="Tahoma"/>
                    <a:cs typeface="Tahoma"/>
                  </a:endParaRPr>
                </a:p>
              </p:txBody>
            </p:sp>
            <p:sp>
              <p:nvSpPr>
                <p:cNvPr id="52533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398" y="1612"/>
                  <a:ext cx="2640" cy="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>
                      <a:solidFill>
                        <a:schemeClr val="tx2"/>
                      </a:solidFill>
                      <a:latin typeface="Tahoma"/>
                      <a:cs typeface="Tahoma"/>
                    </a:rPr>
                    <a:t>Server_Hello_Done</a:t>
                  </a:r>
                </a:p>
              </p:txBody>
            </p:sp>
          </p:grpSp>
        </p:grpSp>
        <p:grpSp>
          <p:nvGrpSpPr>
            <p:cNvPr id="525332" name="Group 20"/>
            <p:cNvGrpSpPr>
              <a:grpSpLocks/>
            </p:cNvGrpSpPr>
            <p:nvPr/>
          </p:nvGrpSpPr>
          <p:grpSpPr bwMode="auto">
            <a:xfrm>
              <a:off x="1344" y="2256"/>
              <a:ext cx="2781" cy="593"/>
              <a:chOff x="1344" y="2236"/>
              <a:chExt cx="2781" cy="593"/>
            </a:xfrm>
          </p:grpSpPr>
          <p:grpSp>
            <p:nvGrpSpPr>
              <p:cNvPr id="525333" name="Group 21"/>
              <p:cNvGrpSpPr>
                <a:grpSpLocks/>
              </p:cNvGrpSpPr>
              <p:nvPr/>
            </p:nvGrpSpPr>
            <p:grpSpPr bwMode="auto">
              <a:xfrm>
                <a:off x="1344" y="2236"/>
                <a:ext cx="2781" cy="209"/>
                <a:chOff x="1341" y="1276"/>
                <a:chExt cx="2781" cy="209"/>
              </a:xfrm>
            </p:grpSpPr>
            <p:sp>
              <p:nvSpPr>
                <p:cNvPr id="525334" name="Line 22"/>
                <p:cNvSpPr>
                  <a:spLocks noChangeShapeType="1"/>
                </p:cNvSpPr>
                <p:nvPr/>
              </p:nvSpPr>
              <p:spPr bwMode="auto">
                <a:xfrm>
                  <a:off x="1341" y="1485"/>
                  <a:ext cx="2781" cy="0"/>
                </a:xfrm>
                <a:prstGeom prst="line">
                  <a:avLst/>
                </a:prstGeom>
                <a:noFill/>
                <a:ln w="1905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400">
                    <a:latin typeface="Tahoma"/>
                    <a:cs typeface="Tahoma"/>
                  </a:endParaRPr>
                </a:p>
              </p:txBody>
            </p:sp>
            <p:sp>
              <p:nvSpPr>
                <p:cNvPr id="52533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392" y="1276"/>
                  <a:ext cx="2640" cy="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>
                      <a:solidFill>
                        <a:schemeClr val="accent1"/>
                      </a:solidFill>
                      <a:latin typeface="Tahoma"/>
                      <a:cs typeface="Tahoma"/>
                    </a:rPr>
                    <a:t>Client_Key_Exchange</a:t>
                  </a:r>
                </a:p>
              </p:txBody>
            </p:sp>
          </p:grpSp>
          <p:grpSp>
            <p:nvGrpSpPr>
              <p:cNvPr id="525336" name="Group 24"/>
              <p:cNvGrpSpPr>
                <a:grpSpLocks/>
              </p:cNvGrpSpPr>
              <p:nvPr/>
            </p:nvGrpSpPr>
            <p:grpSpPr bwMode="auto">
              <a:xfrm>
                <a:off x="1344" y="2428"/>
                <a:ext cx="2781" cy="209"/>
                <a:chOff x="1341" y="1276"/>
                <a:chExt cx="2781" cy="209"/>
              </a:xfrm>
            </p:grpSpPr>
            <p:sp>
              <p:nvSpPr>
                <p:cNvPr id="525337" name="Line 25"/>
                <p:cNvSpPr>
                  <a:spLocks noChangeShapeType="1"/>
                </p:cNvSpPr>
                <p:nvPr/>
              </p:nvSpPr>
              <p:spPr bwMode="auto">
                <a:xfrm>
                  <a:off x="1341" y="1485"/>
                  <a:ext cx="2781" cy="0"/>
                </a:xfrm>
                <a:prstGeom prst="line">
                  <a:avLst/>
                </a:prstGeom>
                <a:noFill/>
                <a:ln w="1905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400">
                    <a:latin typeface="Tahoma"/>
                    <a:cs typeface="Tahoma"/>
                  </a:endParaRPr>
                </a:p>
              </p:txBody>
            </p:sp>
            <p:sp>
              <p:nvSpPr>
                <p:cNvPr id="52533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392" y="1276"/>
                  <a:ext cx="2640" cy="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>
                      <a:solidFill>
                        <a:schemeClr val="accent1"/>
                      </a:solidFill>
                      <a:latin typeface="Tahoma"/>
                      <a:cs typeface="Tahoma"/>
                    </a:rPr>
                    <a:t>Change_Cipher_Spec</a:t>
                  </a:r>
                </a:p>
              </p:txBody>
            </p:sp>
          </p:grpSp>
          <p:grpSp>
            <p:nvGrpSpPr>
              <p:cNvPr id="525339" name="Group 27"/>
              <p:cNvGrpSpPr>
                <a:grpSpLocks/>
              </p:cNvGrpSpPr>
              <p:nvPr/>
            </p:nvGrpSpPr>
            <p:grpSpPr bwMode="auto">
              <a:xfrm>
                <a:off x="1344" y="2620"/>
                <a:ext cx="2781" cy="209"/>
                <a:chOff x="1341" y="1276"/>
                <a:chExt cx="2781" cy="209"/>
              </a:xfrm>
            </p:grpSpPr>
            <p:sp>
              <p:nvSpPr>
                <p:cNvPr id="525340" name="Line 28"/>
                <p:cNvSpPr>
                  <a:spLocks noChangeShapeType="1"/>
                </p:cNvSpPr>
                <p:nvPr/>
              </p:nvSpPr>
              <p:spPr bwMode="auto">
                <a:xfrm>
                  <a:off x="1341" y="1485"/>
                  <a:ext cx="2781" cy="0"/>
                </a:xfrm>
                <a:prstGeom prst="line">
                  <a:avLst/>
                </a:prstGeom>
                <a:noFill/>
                <a:ln w="1905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400">
                    <a:latin typeface="Tahoma"/>
                    <a:cs typeface="Tahoma"/>
                  </a:endParaRPr>
                </a:p>
              </p:txBody>
            </p:sp>
            <p:sp>
              <p:nvSpPr>
                <p:cNvPr id="52534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392" y="1276"/>
                  <a:ext cx="2640" cy="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>
                      <a:solidFill>
                        <a:schemeClr val="accent1"/>
                      </a:solidFill>
                      <a:latin typeface="Tahoma"/>
                      <a:cs typeface="Tahoma"/>
                    </a:rPr>
                    <a:t>Handshake_Finished</a:t>
                  </a:r>
                </a:p>
              </p:txBody>
            </p:sp>
          </p:grpSp>
        </p:grpSp>
        <p:grpSp>
          <p:nvGrpSpPr>
            <p:cNvPr id="525342" name="Group 30"/>
            <p:cNvGrpSpPr>
              <a:grpSpLocks/>
            </p:cNvGrpSpPr>
            <p:nvPr/>
          </p:nvGrpSpPr>
          <p:grpSpPr bwMode="auto">
            <a:xfrm>
              <a:off x="1344" y="3024"/>
              <a:ext cx="2781" cy="452"/>
              <a:chOff x="1344" y="2812"/>
              <a:chExt cx="2781" cy="452"/>
            </a:xfrm>
          </p:grpSpPr>
          <p:grpSp>
            <p:nvGrpSpPr>
              <p:cNvPr id="525343" name="Group 31"/>
              <p:cNvGrpSpPr>
                <a:grpSpLocks/>
              </p:cNvGrpSpPr>
              <p:nvPr/>
            </p:nvGrpSpPr>
            <p:grpSpPr bwMode="auto">
              <a:xfrm>
                <a:off x="1344" y="2812"/>
                <a:ext cx="2781" cy="212"/>
                <a:chOff x="1347" y="1612"/>
                <a:chExt cx="2781" cy="212"/>
              </a:xfrm>
            </p:grpSpPr>
            <p:sp>
              <p:nvSpPr>
                <p:cNvPr id="525344" name="Line 32"/>
                <p:cNvSpPr>
                  <a:spLocks noChangeShapeType="1"/>
                </p:cNvSpPr>
                <p:nvPr/>
              </p:nvSpPr>
              <p:spPr bwMode="auto">
                <a:xfrm>
                  <a:off x="1347" y="1821"/>
                  <a:ext cx="2781" cy="3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400">
                    <a:latin typeface="Tahoma"/>
                    <a:cs typeface="Tahoma"/>
                  </a:endParaRPr>
                </a:p>
              </p:txBody>
            </p:sp>
            <p:sp>
              <p:nvSpPr>
                <p:cNvPr id="52534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398" y="1612"/>
                  <a:ext cx="2640" cy="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>
                      <a:solidFill>
                        <a:schemeClr val="tx2"/>
                      </a:solidFill>
                      <a:latin typeface="Tahoma"/>
                      <a:cs typeface="Tahoma"/>
                    </a:rPr>
                    <a:t>Change_Cipher_Spec</a:t>
                  </a:r>
                </a:p>
              </p:txBody>
            </p:sp>
          </p:grpSp>
          <p:grpSp>
            <p:nvGrpSpPr>
              <p:cNvPr id="525346" name="Group 34"/>
              <p:cNvGrpSpPr>
                <a:grpSpLocks/>
              </p:cNvGrpSpPr>
              <p:nvPr/>
            </p:nvGrpSpPr>
            <p:grpSpPr bwMode="auto">
              <a:xfrm>
                <a:off x="1344" y="3052"/>
                <a:ext cx="2781" cy="212"/>
                <a:chOff x="1347" y="1612"/>
                <a:chExt cx="2781" cy="212"/>
              </a:xfrm>
            </p:grpSpPr>
            <p:sp>
              <p:nvSpPr>
                <p:cNvPr id="525347" name="Line 35"/>
                <p:cNvSpPr>
                  <a:spLocks noChangeShapeType="1"/>
                </p:cNvSpPr>
                <p:nvPr/>
              </p:nvSpPr>
              <p:spPr bwMode="auto">
                <a:xfrm>
                  <a:off x="1347" y="1821"/>
                  <a:ext cx="2781" cy="3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400">
                    <a:latin typeface="Tahoma"/>
                    <a:cs typeface="Tahoma"/>
                  </a:endParaRPr>
                </a:p>
              </p:txBody>
            </p:sp>
            <p:sp>
              <p:nvSpPr>
                <p:cNvPr id="52534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398" y="1612"/>
                  <a:ext cx="2640" cy="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>
                      <a:solidFill>
                        <a:schemeClr val="tx2"/>
                      </a:solidFill>
                      <a:latin typeface="Tahoma"/>
                      <a:cs typeface="Tahoma"/>
                    </a:rPr>
                    <a:t>Handshake_Finished</a:t>
                  </a:r>
                </a:p>
              </p:txBody>
            </p:sp>
          </p:grp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36</a:t>
            </a:fld>
            <a:endParaRPr lang="en-US"/>
          </a:p>
        </p:txBody>
      </p:sp>
      <p:grpSp>
        <p:nvGrpSpPr>
          <p:cNvPr id="40" name="Group 4"/>
          <p:cNvGrpSpPr>
            <a:grpSpLocks/>
          </p:cNvGrpSpPr>
          <p:nvPr/>
        </p:nvGrpSpPr>
        <p:grpSpPr bwMode="auto">
          <a:xfrm>
            <a:off x="5581462" y="242234"/>
            <a:ext cx="2473325" cy="1214438"/>
            <a:chOff x="3886" y="288"/>
            <a:chExt cx="1558" cy="765"/>
          </a:xfrm>
        </p:grpSpPr>
        <p:pic>
          <p:nvPicPr>
            <p:cNvPr id="41" name="Picture 5" descr="figure-tlslay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88"/>
              <a:ext cx="1508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3886" y="506"/>
              <a:ext cx="530" cy="1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3290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Client_Hello Content</a:t>
            </a:r>
          </a:p>
        </p:txBody>
      </p:sp>
      <p:sp>
        <p:nvSpPr>
          <p:cNvPr id="5273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Goal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Used by the client to initiate SSL </a:t>
            </a:r>
            <a:r>
              <a:rPr lang="en-US" dirty="0" smtClean="0"/>
              <a:t>session</a:t>
            </a:r>
            <a:endParaRPr lang="en-US" dirty="0"/>
          </a:p>
          <a:p>
            <a:pPr lvl="1"/>
            <a:r>
              <a:rPr lang="en-US" dirty="0"/>
              <a:t>Sent in </a:t>
            </a:r>
            <a:r>
              <a:rPr lang="en-US" dirty="0" smtClean="0"/>
              <a:t>clear </a:t>
            </a:r>
            <a:r>
              <a:rPr lang="en-US" dirty="0"/>
              <a:t>without </a:t>
            </a:r>
            <a:r>
              <a:rPr lang="en-US" dirty="0" smtClean="0"/>
              <a:t>signature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Content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Protocol </a:t>
            </a:r>
            <a:r>
              <a:rPr lang="en-US" dirty="0" smtClean="0"/>
              <a:t>Version</a:t>
            </a:r>
            <a:endParaRPr lang="en-US" dirty="0"/>
          </a:p>
          <a:p>
            <a:pPr lvl="1"/>
            <a:r>
              <a:rPr lang="en-US" dirty="0"/>
              <a:t>32 bytes long </a:t>
            </a:r>
            <a:r>
              <a:rPr lang="en-US" dirty="0">
                <a:solidFill>
                  <a:srgbClr val="FF0000"/>
                </a:solidFill>
              </a:rPr>
              <a:t>random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endParaRPr lang="en-US" dirty="0"/>
          </a:p>
          <a:p>
            <a:pPr lvl="1"/>
            <a:r>
              <a:rPr lang="en-US" dirty="0"/>
              <a:t>Composed of two parts:</a:t>
            </a:r>
          </a:p>
          <a:p>
            <a:pPr lvl="2"/>
            <a:r>
              <a:rPr lang="en-US" dirty="0"/>
              <a:t>4 bytes Unix </a:t>
            </a:r>
            <a:r>
              <a:rPr lang="en-US" dirty="0" smtClean="0"/>
              <a:t>timestamp </a:t>
            </a:r>
            <a:r>
              <a:rPr lang="en-US" dirty="0"/>
              <a:t>(number of seconds since 01/01/1970)</a:t>
            </a:r>
          </a:p>
          <a:p>
            <a:pPr lvl="2"/>
            <a:r>
              <a:rPr lang="en-US" dirty="0"/>
              <a:t>28 bytes random number</a:t>
            </a:r>
          </a:p>
          <a:p>
            <a:pPr lvl="1"/>
            <a:r>
              <a:rPr lang="en-US" dirty="0"/>
              <a:t>Optional Session </a:t>
            </a:r>
            <a:r>
              <a:rPr lang="en-US" dirty="0" smtClean="0"/>
              <a:t>Identifier</a:t>
            </a:r>
            <a:endParaRPr lang="en-US" dirty="0"/>
          </a:p>
          <a:p>
            <a:pPr lvl="2"/>
            <a:r>
              <a:rPr lang="en-US" dirty="0"/>
              <a:t>Each SSL session has an identifier which can be used later to restart a </a:t>
            </a:r>
            <a:r>
              <a:rPr lang="en-US" dirty="0" smtClean="0"/>
              <a:t>session</a:t>
            </a:r>
            <a:endParaRPr lang="en-US" dirty="0"/>
          </a:p>
          <a:p>
            <a:pPr lvl="1"/>
            <a:r>
              <a:rPr lang="en-US" dirty="0"/>
              <a:t>List of </a:t>
            </a:r>
            <a:r>
              <a:rPr lang="en-US" dirty="0">
                <a:solidFill>
                  <a:srgbClr val="FF0000"/>
                </a:solidFill>
              </a:rPr>
              <a:t>supported </a:t>
            </a:r>
            <a:r>
              <a:rPr lang="en-US" dirty="0" smtClean="0">
                <a:solidFill>
                  <a:srgbClr val="FF0000"/>
                </a:solidFill>
              </a:rPr>
              <a:t>Ciphers</a:t>
            </a:r>
            <a:endParaRPr lang="en-US" dirty="0"/>
          </a:p>
          <a:p>
            <a:pPr lvl="1"/>
            <a:r>
              <a:rPr lang="en-US" dirty="0"/>
              <a:t>List of supported Compression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37</a:t>
            </a:fld>
            <a:endParaRPr lang="en-US"/>
          </a:p>
        </p:txBody>
      </p:sp>
      <p:grpSp>
        <p:nvGrpSpPr>
          <p:cNvPr id="36" name="Group 4"/>
          <p:cNvGrpSpPr>
            <a:grpSpLocks/>
          </p:cNvGrpSpPr>
          <p:nvPr/>
        </p:nvGrpSpPr>
        <p:grpSpPr bwMode="auto">
          <a:xfrm>
            <a:off x="5581462" y="242234"/>
            <a:ext cx="2473325" cy="1214438"/>
            <a:chOff x="3886" y="288"/>
            <a:chExt cx="1558" cy="765"/>
          </a:xfrm>
        </p:grpSpPr>
        <p:pic>
          <p:nvPicPr>
            <p:cNvPr id="37" name="Picture 5" descr="figure-tlslay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88"/>
              <a:ext cx="1508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3886" y="506"/>
              <a:ext cx="530" cy="1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705600" y="2414625"/>
            <a:ext cx="2286000" cy="1512888"/>
            <a:chOff x="6705600" y="5105400"/>
            <a:chExt cx="2286000" cy="1512888"/>
          </a:xfrm>
        </p:grpSpPr>
        <p:sp>
          <p:nvSpPr>
            <p:cNvPr id="40" name="Rectangle 2"/>
            <p:cNvSpPr>
              <a:spLocks noChangeArrowheads="1"/>
            </p:cNvSpPr>
            <p:nvPr/>
          </p:nvSpPr>
          <p:spPr bwMode="auto">
            <a:xfrm>
              <a:off x="6705600" y="5105400"/>
              <a:ext cx="2286000" cy="1447800"/>
            </a:xfrm>
            <a:prstGeom prst="rect">
              <a:avLst/>
            </a:prstGeom>
            <a:solidFill>
              <a:srgbClr val="FFEC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8"/>
            <p:cNvSpPr>
              <a:spLocks noChangeShapeType="1"/>
            </p:cNvSpPr>
            <p:nvPr/>
          </p:nvSpPr>
          <p:spPr bwMode="auto">
            <a:xfrm>
              <a:off x="6781800" y="5221288"/>
              <a:ext cx="213360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6821488" y="5105400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accent1"/>
                </a:solidFill>
              </a:endParaRPr>
            </a:p>
          </p:txBody>
        </p:sp>
        <p:grpSp>
          <p:nvGrpSpPr>
            <p:cNvPr id="43" name="Group 10"/>
            <p:cNvGrpSpPr>
              <a:grpSpLocks/>
            </p:cNvGrpSpPr>
            <p:nvPr/>
          </p:nvGrpSpPr>
          <p:grpSpPr bwMode="auto">
            <a:xfrm>
              <a:off x="6784975" y="5292725"/>
              <a:ext cx="2135188" cy="336550"/>
              <a:chOff x="1347" y="1612"/>
              <a:chExt cx="2781" cy="604"/>
            </a:xfrm>
          </p:grpSpPr>
          <p:sp>
            <p:nvSpPr>
              <p:cNvPr id="63" name="Line 11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Text Box 12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4" name="Group 13"/>
            <p:cNvGrpSpPr>
              <a:grpSpLocks/>
            </p:cNvGrpSpPr>
            <p:nvPr/>
          </p:nvGrpSpPr>
          <p:grpSpPr bwMode="auto">
            <a:xfrm>
              <a:off x="6783388" y="5399088"/>
              <a:ext cx="2135187" cy="334962"/>
              <a:chOff x="1347" y="1612"/>
              <a:chExt cx="2781" cy="599"/>
            </a:xfrm>
          </p:grpSpPr>
          <p:sp>
            <p:nvSpPr>
              <p:cNvPr id="61" name="Line 14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Text Box 15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5" name="Group 16"/>
            <p:cNvGrpSpPr>
              <a:grpSpLocks/>
            </p:cNvGrpSpPr>
            <p:nvPr/>
          </p:nvGrpSpPr>
          <p:grpSpPr bwMode="auto">
            <a:xfrm>
              <a:off x="6783388" y="5507038"/>
              <a:ext cx="2135187" cy="336550"/>
              <a:chOff x="1347" y="1612"/>
              <a:chExt cx="2781" cy="604"/>
            </a:xfrm>
          </p:grpSpPr>
          <p:sp>
            <p:nvSpPr>
              <p:cNvPr id="59" name="Line 17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Text Box 18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6" name="Group 19"/>
            <p:cNvGrpSpPr>
              <a:grpSpLocks/>
            </p:cNvGrpSpPr>
            <p:nvPr/>
          </p:nvGrpSpPr>
          <p:grpSpPr bwMode="auto">
            <a:xfrm>
              <a:off x="6783388" y="5722938"/>
              <a:ext cx="2135187" cy="336550"/>
              <a:chOff x="1341" y="1279"/>
              <a:chExt cx="2781" cy="604"/>
            </a:xfrm>
          </p:grpSpPr>
          <p:sp>
            <p:nvSpPr>
              <p:cNvPr id="57" name="Line 20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Text Box 21"/>
              <p:cNvSpPr txBox="1">
                <a:spLocks noChangeArrowheads="1"/>
              </p:cNvSpPr>
              <p:nvPr/>
            </p:nvSpPr>
            <p:spPr bwMode="auto">
              <a:xfrm>
                <a:off x="1393" y="1279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7" name="Group 22"/>
            <p:cNvGrpSpPr>
              <a:grpSpLocks/>
            </p:cNvGrpSpPr>
            <p:nvPr/>
          </p:nvGrpSpPr>
          <p:grpSpPr bwMode="auto">
            <a:xfrm>
              <a:off x="6783388" y="5827713"/>
              <a:ext cx="2135187" cy="336550"/>
              <a:chOff x="1341" y="1276"/>
              <a:chExt cx="2781" cy="605"/>
            </a:xfrm>
          </p:grpSpPr>
          <p:sp>
            <p:nvSpPr>
              <p:cNvPr id="55" name="Line 23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24"/>
              <p:cNvSpPr txBox="1">
                <a:spLocks noChangeArrowheads="1"/>
              </p:cNvSpPr>
              <p:nvPr/>
            </p:nvSpPr>
            <p:spPr bwMode="auto">
              <a:xfrm>
                <a:off x="1393" y="1276"/>
                <a:ext cx="2638" cy="6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8" name="Group 25"/>
            <p:cNvGrpSpPr>
              <a:grpSpLocks/>
            </p:cNvGrpSpPr>
            <p:nvPr/>
          </p:nvGrpSpPr>
          <p:grpSpPr bwMode="auto">
            <a:xfrm>
              <a:off x="6783388" y="5934075"/>
              <a:ext cx="2135187" cy="336550"/>
              <a:chOff x="1341" y="1276"/>
              <a:chExt cx="2781" cy="604"/>
            </a:xfrm>
          </p:grpSpPr>
          <p:sp>
            <p:nvSpPr>
              <p:cNvPr id="53" name="Line 26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Text Box 27"/>
              <p:cNvSpPr txBox="1">
                <a:spLocks noChangeArrowheads="1"/>
              </p:cNvSpPr>
              <p:nvPr/>
            </p:nvSpPr>
            <p:spPr bwMode="auto">
              <a:xfrm>
                <a:off x="1393" y="1276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9" name="Line 28"/>
            <p:cNvSpPr>
              <a:spLocks noChangeShapeType="1"/>
            </p:cNvSpPr>
            <p:nvPr/>
          </p:nvSpPr>
          <p:spPr bwMode="auto">
            <a:xfrm>
              <a:off x="6783388" y="6264275"/>
              <a:ext cx="2135187" cy="15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auto">
            <a:xfrm>
              <a:off x="6823075" y="6148388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tx2"/>
                </a:solidFill>
              </a:endParaRPr>
            </a:p>
          </p:txBody>
        </p:sp>
        <p:sp>
          <p:nvSpPr>
            <p:cNvPr id="51" name="Line 30"/>
            <p:cNvSpPr>
              <a:spLocks noChangeShapeType="1"/>
            </p:cNvSpPr>
            <p:nvPr/>
          </p:nvSpPr>
          <p:spPr bwMode="auto">
            <a:xfrm>
              <a:off x="6783388" y="6397625"/>
              <a:ext cx="2135187" cy="31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Text Box 31"/>
            <p:cNvSpPr txBox="1">
              <a:spLocks noChangeArrowheads="1"/>
            </p:cNvSpPr>
            <p:nvPr/>
          </p:nvSpPr>
          <p:spPr bwMode="auto">
            <a:xfrm>
              <a:off x="6823075" y="6281738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160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Client_Hello Crypto</a:t>
            </a:r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supported cryptographic </a:t>
            </a:r>
            <a:r>
              <a:rPr lang="en-US" dirty="0" smtClean="0"/>
              <a:t>algorithms</a:t>
            </a:r>
            <a:endParaRPr lang="en-US" dirty="0"/>
          </a:p>
          <a:p>
            <a:pPr lvl="1"/>
            <a:r>
              <a:rPr lang="en-US" dirty="0"/>
              <a:t>Authentication + key exchange + cipher + </a:t>
            </a:r>
            <a:r>
              <a:rPr lang="en-US" dirty="0" smtClean="0"/>
              <a:t>hash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Authentication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RSA or </a:t>
            </a:r>
            <a:r>
              <a:rPr lang="en-US" dirty="0" smtClean="0"/>
              <a:t>DSS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Key </a:t>
            </a:r>
            <a:r>
              <a:rPr lang="en-US" dirty="0" smtClean="0">
                <a:solidFill>
                  <a:srgbClr val="FF0000"/>
                </a:solidFill>
              </a:rPr>
              <a:t>Exchange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RSA, </a:t>
            </a:r>
            <a:r>
              <a:rPr lang="en-US" dirty="0" err="1"/>
              <a:t>Diffie</a:t>
            </a:r>
            <a:r>
              <a:rPr lang="en-US" dirty="0"/>
              <a:t> </a:t>
            </a:r>
            <a:r>
              <a:rPr lang="en-US" dirty="0" smtClean="0"/>
              <a:t>Hellman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Encryption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Hash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9437" name="Text Box 29"/>
          <p:cNvSpPr txBox="1">
            <a:spLocks noChangeArrowheads="1"/>
          </p:cNvSpPr>
          <p:nvPr/>
        </p:nvSpPr>
        <p:spPr bwMode="auto">
          <a:xfrm>
            <a:off x="6823075" y="6281738"/>
            <a:ext cx="202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38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6705600" y="2414625"/>
            <a:ext cx="2286000" cy="1512888"/>
            <a:chOff x="6705600" y="5105400"/>
            <a:chExt cx="2286000" cy="1512888"/>
          </a:xfrm>
        </p:grpSpPr>
        <p:sp>
          <p:nvSpPr>
            <p:cNvPr id="34" name="Rectangle 2"/>
            <p:cNvSpPr>
              <a:spLocks noChangeArrowheads="1"/>
            </p:cNvSpPr>
            <p:nvPr/>
          </p:nvSpPr>
          <p:spPr bwMode="auto">
            <a:xfrm>
              <a:off x="6705600" y="5105400"/>
              <a:ext cx="2286000" cy="1447800"/>
            </a:xfrm>
            <a:prstGeom prst="rect">
              <a:avLst/>
            </a:prstGeom>
            <a:solidFill>
              <a:srgbClr val="FFEC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8"/>
            <p:cNvSpPr>
              <a:spLocks noChangeShapeType="1"/>
            </p:cNvSpPr>
            <p:nvPr/>
          </p:nvSpPr>
          <p:spPr bwMode="auto">
            <a:xfrm>
              <a:off x="6781800" y="5221288"/>
              <a:ext cx="213360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6821488" y="5105400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accent1"/>
                </a:solidFill>
              </a:endParaRPr>
            </a:p>
          </p:txBody>
        </p:sp>
        <p:grpSp>
          <p:nvGrpSpPr>
            <p:cNvPr id="37" name="Group 10"/>
            <p:cNvGrpSpPr>
              <a:grpSpLocks/>
            </p:cNvGrpSpPr>
            <p:nvPr/>
          </p:nvGrpSpPr>
          <p:grpSpPr bwMode="auto">
            <a:xfrm>
              <a:off x="6784975" y="5292725"/>
              <a:ext cx="2135188" cy="336550"/>
              <a:chOff x="1347" y="1612"/>
              <a:chExt cx="2781" cy="604"/>
            </a:xfrm>
          </p:grpSpPr>
          <p:sp>
            <p:nvSpPr>
              <p:cNvPr id="57" name="Line 11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Text Box 12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38" name="Group 13"/>
            <p:cNvGrpSpPr>
              <a:grpSpLocks/>
            </p:cNvGrpSpPr>
            <p:nvPr/>
          </p:nvGrpSpPr>
          <p:grpSpPr bwMode="auto">
            <a:xfrm>
              <a:off x="6783388" y="5399088"/>
              <a:ext cx="2135187" cy="334962"/>
              <a:chOff x="1347" y="1612"/>
              <a:chExt cx="2781" cy="599"/>
            </a:xfrm>
          </p:grpSpPr>
          <p:sp>
            <p:nvSpPr>
              <p:cNvPr id="55" name="Line 14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15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39" name="Group 16"/>
            <p:cNvGrpSpPr>
              <a:grpSpLocks/>
            </p:cNvGrpSpPr>
            <p:nvPr/>
          </p:nvGrpSpPr>
          <p:grpSpPr bwMode="auto">
            <a:xfrm>
              <a:off x="6783388" y="5507038"/>
              <a:ext cx="2135187" cy="336550"/>
              <a:chOff x="1347" y="1612"/>
              <a:chExt cx="2781" cy="604"/>
            </a:xfrm>
          </p:grpSpPr>
          <p:sp>
            <p:nvSpPr>
              <p:cNvPr id="53" name="Line 17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Text Box 18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0" name="Group 19"/>
            <p:cNvGrpSpPr>
              <a:grpSpLocks/>
            </p:cNvGrpSpPr>
            <p:nvPr/>
          </p:nvGrpSpPr>
          <p:grpSpPr bwMode="auto">
            <a:xfrm>
              <a:off x="6783388" y="5722938"/>
              <a:ext cx="2135187" cy="336550"/>
              <a:chOff x="1341" y="1279"/>
              <a:chExt cx="2781" cy="604"/>
            </a:xfrm>
          </p:grpSpPr>
          <p:sp>
            <p:nvSpPr>
              <p:cNvPr id="51" name="Line 20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 Box 21"/>
              <p:cNvSpPr txBox="1">
                <a:spLocks noChangeArrowheads="1"/>
              </p:cNvSpPr>
              <p:nvPr/>
            </p:nvSpPr>
            <p:spPr bwMode="auto">
              <a:xfrm>
                <a:off x="1393" y="1279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1" name="Group 22"/>
            <p:cNvGrpSpPr>
              <a:grpSpLocks/>
            </p:cNvGrpSpPr>
            <p:nvPr/>
          </p:nvGrpSpPr>
          <p:grpSpPr bwMode="auto">
            <a:xfrm>
              <a:off x="6783388" y="5827713"/>
              <a:ext cx="2135187" cy="336550"/>
              <a:chOff x="1341" y="1276"/>
              <a:chExt cx="2781" cy="605"/>
            </a:xfrm>
          </p:grpSpPr>
          <p:sp>
            <p:nvSpPr>
              <p:cNvPr id="49" name="Line 23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Text Box 24"/>
              <p:cNvSpPr txBox="1">
                <a:spLocks noChangeArrowheads="1"/>
              </p:cNvSpPr>
              <p:nvPr/>
            </p:nvSpPr>
            <p:spPr bwMode="auto">
              <a:xfrm>
                <a:off x="1393" y="1276"/>
                <a:ext cx="2638" cy="6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2" name="Group 25"/>
            <p:cNvGrpSpPr>
              <a:grpSpLocks/>
            </p:cNvGrpSpPr>
            <p:nvPr/>
          </p:nvGrpSpPr>
          <p:grpSpPr bwMode="auto">
            <a:xfrm>
              <a:off x="6783388" y="5934075"/>
              <a:ext cx="2135187" cy="336550"/>
              <a:chOff x="1341" y="1276"/>
              <a:chExt cx="2781" cy="604"/>
            </a:xfrm>
          </p:grpSpPr>
          <p:sp>
            <p:nvSpPr>
              <p:cNvPr id="47" name="Line 26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 Box 27"/>
              <p:cNvSpPr txBox="1">
                <a:spLocks noChangeArrowheads="1"/>
              </p:cNvSpPr>
              <p:nvPr/>
            </p:nvSpPr>
            <p:spPr bwMode="auto">
              <a:xfrm>
                <a:off x="1393" y="1276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3" name="Line 28"/>
            <p:cNvSpPr>
              <a:spLocks noChangeShapeType="1"/>
            </p:cNvSpPr>
            <p:nvPr/>
          </p:nvSpPr>
          <p:spPr bwMode="auto">
            <a:xfrm>
              <a:off x="6783388" y="6264275"/>
              <a:ext cx="2135187" cy="15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6823075" y="6148388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tx2"/>
                </a:solidFill>
              </a:endParaRPr>
            </a:p>
          </p:txBody>
        </p:sp>
        <p:sp>
          <p:nvSpPr>
            <p:cNvPr id="45" name="Line 30"/>
            <p:cNvSpPr>
              <a:spLocks noChangeShapeType="1"/>
            </p:cNvSpPr>
            <p:nvPr/>
          </p:nvSpPr>
          <p:spPr bwMode="auto">
            <a:xfrm>
              <a:off x="6783388" y="6397625"/>
              <a:ext cx="2135187" cy="31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6823075" y="6281738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tx2"/>
                </a:solidFill>
              </a:endParaRPr>
            </a:p>
          </p:txBody>
        </p:sp>
      </p:grpSp>
      <p:grpSp>
        <p:nvGrpSpPr>
          <p:cNvPr id="59" name="Group 4"/>
          <p:cNvGrpSpPr>
            <a:grpSpLocks/>
          </p:cNvGrpSpPr>
          <p:nvPr/>
        </p:nvGrpSpPr>
        <p:grpSpPr bwMode="auto">
          <a:xfrm>
            <a:off x="5581462" y="242234"/>
            <a:ext cx="2473325" cy="1214438"/>
            <a:chOff x="3886" y="288"/>
            <a:chExt cx="1558" cy="765"/>
          </a:xfrm>
        </p:grpSpPr>
        <p:pic>
          <p:nvPicPr>
            <p:cNvPr id="60" name="Picture 5" descr="figure-tlslay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88"/>
              <a:ext cx="1508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3886" y="506"/>
              <a:ext cx="530" cy="1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827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Cipher Suite Examples</a:t>
            </a:r>
          </a:p>
        </p:txBody>
      </p:sp>
      <p:sp>
        <p:nvSpPr>
          <p:cNvPr id="5314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 err="1" smtClean="0">
                <a:latin typeface="Consolas"/>
                <a:cs typeface="Consolas"/>
              </a:rPr>
              <a:t>CipherSuite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TLS_DH_DSS_WITH_DES_CBC_SHA = { 0x00,0x0C };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 err="1">
                <a:latin typeface="Consolas"/>
                <a:cs typeface="Consolas"/>
              </a:rPr>
              <a:t>CipherSuite</a:t>
            </a:r>
            <a:r>
              <a:rPr lang="en-US" sz="1600" dirty="0">
                <a:latin typeface="Consolas"/>
                <a:cs typeface="Consolas"/>
              </a:rPr>
              <a:t> TLS_DH_DSS_WITH_3DES_EDE_CBC_SHA = { 0x00,0x0D };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 err="1">
                <a:latin typeface="Consolas"/>
                <a:cs typeface="Consolas"/>
              </a:rPr>
              <a:t>CipherSuite</a:t>
            </a:r>
            <a:r>
              <a:rPr lang="en-US" sz="1600" dirty="0">
                <a:latin typeface="Consolas"/>
                <a:cs typeface="Consolas"/>
              </a:rPr>
              <a:t> TLS_DH_RSA_WITH_DES_CBC_SHA = { 0x00,0x0F };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 err="1">
                <a:latin typeface="Consolas"/>
                <a:cs typeface="Consolas"/>
              </a:rPr>
              <a:t>CipherSuite</a:t>
            </a:r>
            <a:r>
              <a:rPr lang="en-US" sz="1600" dirty="0">
                <a:latin typeface="Consolas"/>
                <a:cs typeface="Consolas"/>
              </a:rPr>
              <a:t> TLS_DH_RSA_WITH_3DES_EDE_CBC_SHA = { 0x00,0x10};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 err="1">
                <a:latin typeface="Consolas"/>
                <a:cs typeface="Consolas"/>
              </a:rPr>
              <a:t>CipherSuite</a:t>
            </a:r>
            <a:r>
              <a:rPr lang="en-US" sz="1600" dirty="0">
                <a:latin typeface="Consolas"/>
                <a:cs typeface="Consolas"/>
              </a:rPr>
              <a:t> TLS_DHE_DSS_WITH_DES_CBC_SHA = { 0x00,0x12 };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 err="1">
                <a:latin typeface="Consolas"/>
                <a:cs typeface="Consolas"/>
              </a:rPr>
              <a:t>CipherSuite</a:t>
            </a:r>
            <a:r>
              <a:rPr lang="en-US" sz="1600" dirty="0">
                <a:latin typeface="Consolas"/>
                <a:cs typeface="Consolas"/>
              </a:rPr>
              <a:t> TLS_DHE_DSS_WITH_3DES_EDE_CBC_SHA = { 0x00,0x13};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 err="1">
                <a:latin typeface="Consolas"/>
                <a:cs typeface="Consolas"/>
              </a:rPr>
              <a:t>CipherSuite</a:t>
            </a:r>
            <a:r>
              <a:rPr lang="en-US" sz="1600" dirty="0">
                <a:latin typeface="Consolas"/>
                <a:cs typeface="Consolas"/>
              </a:rPr>
              <a:t> TLS_DHE_RSA_WITH_DES_CBC_SHA = { 0x00,0x15 };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 err="1">
                <a:latin typeface="Consolas"/>
                <a:cs typeface="Consolas"/>
              </a:rPr>
              <a:t>CipherSuite</a:t>
            </a:r>
            <a:r>
              <a:rPr lang="en-US" sz="1600" dirty="0">
                <a:latin typeface="Consolas"/>
                <a:cs typeface="Consolas"/>
              </a:rPr>
              <a:t> TLS_DHE_RSA_WITH_3DES_EDE_CBC_SHA = { 0x00,0x16}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u="sng" dirty="0">
                <a:latin typeface="Consolas"/>
                <a:cs typeface="Consolas"/>
              </a:rPr>
              <a:t>Source</a:t>
            </a:r>
            <a:r>
              <a:rPr lang="en-US" sz="1600" dirty="0">
                <a:latin typeface="Consolas"/>
                <a:cs typeface="Consolas"/>
              </a:rPr>
              <a:t>: RFC4346.</a:t>
            </a:r>
          </a:p>
        </p:txBody>
      </p:sp>
      <p:sp>
        <p:nvSpPr>
          <p:cNvPr id="531464" name="AutoShape 8"/>
          <p:cNvSpPr>
            <a:spLocks/>
          </p:cNvSpPr>
          <p:nvPr/>
        </p:nvSpPr>
        <p:spPr bwMode="auto">
          <a:xfrm>
            <a:off x="1944511" y="3130320"/>
            <a:ext cx="4643438" cy="2325688"/>
          </a:xfrm>
          <a:prstGeom prst="borderCallout1">
            <a:avLst>
              <a:gd name="adj1" fmla="val 6250"/>
              <a:gd name="adj2" fmla="val -1639"/>
              <a:gd name="adj3" fmla="val -45833"/>
              <a:gd name="adj4" fmla="val -16412"/>
            </a:avLst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dirty="0">
                <a:latin typeface="Tahoma"/>
                <a:cs typeface="Tahoma"/>
              </a:rPr>
              <a:t>DH: </a:t>
            </a:r>
            <a:r>
              <a:rPr lang="en-US" sz="2400" dirty="0" err="1">
                <a:latin typeface="Tahoma"/>
                <a:cs typeface="Tahoma"/>
              </a:rPr>
              <a:t>Diffie</a:t>
            </a:r>
            <a:r>
              <a:rPr lang="en-US" sz="2400" dirty="0">
                <a:latin typeface="Tahoma"/>
                <a:cs typeface="Tahoma"/>
              </a:rPr>
              <a:t>-Hellman</a:t>
            </a:r>
          </a:p>
          <a:p>
            <a:pPr algn="ctr"/>
            <a:r>
              <a:rPr lang="en-US" sz="2400" dirty="0">
                <a:latin typeface="Tahoma"/>
                <a:cs typeface="Tahoma"/>
              </a:rPr>
              <a:t>DSS: Digital Signature Standard</a:t>
            </a:r>
          </a:p>
          <a:p>
            <a:pPr algn="ctr"/>
            <a:r>
              <a:rPr lang="en-US" sz="2400" dirty="0">
                <a:latin typeface="Tahoma"/>
                <a:cs typeface="Tahoma"/>
              </a:rPr>
              <a:t>DES: Data Encryption Standard</a:t>
            </a:r>
          </a:p>
          <a:p>
            <a:pPr algn="ctr"/>
            <a:r>
              <a:rPr lang="en-US" sz="2400" dirty="0">
                <a:latin typeface="Tahoma"/>
                <a:cs typeface="Tahoma"/>
              </a:rPr>
              <a:t>CBC: Cipher Block Chaining</a:t>
            </a:r>
          </a:p>
          <a:p>
            <a:pPr algn="ctr"/>
            <a:r>
              <a:rPr lang="en-US" sz="2400" dirty="0">
                <a:latin typeface="Tahoma"/>
                <a:cs typeface="Tahoma"/>
              </a:rPr>
              <a:t>SHA: Secure Hash Algorithm</a:t>
            </a:r>
          </a:p>
          <a:p>
            <a:pPr algn="ctr"/>
            <a:r>
              <a:rPr lang="en-US" sz="2400" dirty="0">
                <a:latin typeface="Tahoma"/>
                <a:cs typeface="Tahoma"/>
              </a:rPr>
              <a:t>EDE: Encrypt-Decrypt-Encrypt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39</a:t>
            </a:fld>
            <a:endParaRPr lang="en-US"/>
          </a:p>
        </p:txBody>
      </p:sp>
      <p:grpSp>
        <p:nvGrpSpPr>
          <p:cNvPr id="36" name="Group 4"/>
          <p:cNvGrpSpPr>
            <a:grpSpLocks/>
          </p:cNvGrpSpPr>
          <p:nvPr/>
        </p:nvGrpSpPr>
        <p:grpSpPr bwMode="auto">
          <a:xfrm>
            <a:off x="5581462" y="242234"/>
            <a:ext cx="2473325" cy="1214438"/>
            <a:chOff x="3886" y="288"/>
            <a:chExt cx="1558" cy="765"/>
          </a:xfrm>
        </p:grpSpPr>
        <p:pic>
          <p:nvPicPr>
            <p:cNvPr id="37" name="Picture 5" descr="figure-tlslay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88"/>
              <a:ext cx="1508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3886" y="506"/>
              <a:ext cx="530" cy="1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751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197" y="3429822"/>
            <a:ext cx="2362385" cy="2485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>
                <a:latin typeface="Tahoma"/>
                <a:cs typeface="Tahoma"/>
              </a:rPr>
              <a:t>Lorem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ipsum</a:t>
            </a:r>
            <a:r>
              <a:rPr lang="en-US" dirty="0">
                <a:latin typeface="Tahoma"/>
                <a:cs typeface="Tahoma"/>
              </a:rPr>
              <a:t> dolor sit </a:t>
            </a:r>
            <a:r>
              <a:rPr lang="en-US" dirty="0" err="1">
                <a:latin typeface="Tahoma"/>
                <a:cs typeface="Tahoma"/>
              </a:rPr>
              <a:t>amet</a:t>
            </a:r>
            <a:r>
              <a:rPr lang="en-US" dirty="0">
                <a:latin typeface="Tahoma"/>
                <a:cs typeface="Tahoma"/>
              </a:rPr>
              <a:t>, </a:t>
            </a:r>
            <a:r>
              <a:rPr lang="en-US" dirty="0" err="1">
                <a:latin typeface="Tahoma"/>
                <a:cs typeface="Tahoma"/>
              </a:rPr>
              <a:t>consectetur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adipiscing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elit</a:t>
            </a:r>
            <a:r>
              <a:rPr lang="en-US" dirty="0">
                <a:latin typeface="Tahoma"/>
                <a:cs typeface="Tahoma"/>
              </a:rPr>
              <a:t>. </a:t>
            </a:r>
            <a:r>
              <a:rPr lang="en-US" dirty="0" err="1">
                <a:latin typeface="Tahoma"/>
                <a:cs typeface="Tahoma"/>
              </a:rPr>
              <a:t>Fusce</a:t>
            </a:r>
            <a:r>
              <a:rPr lang="en-US" dirty="0">
                <a:latin typeface="Tahoma"/>
                <a:cs typeface="Tahoma"/>
              </a:rPr>
              <a:t> vitae </a:t>
            </a:r>
            <a:r>
              <a:rPr lang="en-US" dirty="0" err="1">
                <a:latin typeface="Tahoma"/>
                <a:cs typeface="Tahoma"/>
              </a:rPr>
              <a:t>risus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ultricies</a:t>
            </a:r>
            <a:r>
              <a:rPr lang="en-US" dirty="0">
                <a:latin typeface="Tahoma"/>
                <a:cs typeface="Tahoma"/>
              </a:rPr>
              <a:t>, </a:t>
            </a:r>
            <a:r>
              <a:rPr lang="en-US" dirty="0" err="1">
                <a:latin typeface="Tahoma"/>
                <a:cs typeface="Tahoma"/>
              </a:rPr>
              <a:t>dapibus</a:t>
            </a:r>
            <a:r>
              <a:rPr lang="en-US" dirty="0">
                <a:latin typeface="Tahoma"/>
                <a:cs typeface="Tahoma"/>
              </a:rPr>
              <a:t> magna </a:t>
            </a:r>
            <a:r>
              <a:rPr lang="en-US" dirty="0" err="1">
                <a:latin typeface="Tahoma"/>
                <a:cs typeface="Tahoma"/>
              </a:rPr>
              <a:t>vel</a:t>
            </a:r>
            <a:r>
              <a:rPr lang="en-US" dirty="0">
                <a:latin typeface="Tahoma"/>
                <a:cs typeface="Tahoma"/>
              </a:rPr>
              <a:t>, </a:t>
            </a:r>
            <a:r>
              <a:rPr lang="en-US" dirty="0" err="1">
                <a:latin typeface="Tahoma"/>
                <a:cs typeface="Tahoma"/>
              </a:rPr>
              <a:t>ultricies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elit</a:t>
            </a:r>
            <a:r>
              <a:rPr lang="en-US" dirty="0">
                <a:latin typeface="Tahoma"/>
                <a:cs typeface="Tahoma"/>
              </a:rPr>
              <a:t>. </a:t>
            </a:r>
            <a:r>
              <a:rPr lang="en-US" dirty="0" err="1">
                <a:latin typeface="Tahoma"/>
                <a:cs typeface="Tahoma"/>
              </a:rPr>
              <a:t>Nunc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suscipit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felis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eu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facilisis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vestibulum</a:t>
            </a:r>
            <a:r>
              <a:rPr lang="en-US" dirty="0">
                <a:latin typeface="Tahoma"/>
                <a:cs typeface="Tahoma"/>
              </a:rPr>
              <a:t>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44616" y="2231637"/>
            <a:ext cx="3359632" cy="3324886"/>
            <a:chOff x="2453446" y="2369063"/>
            <a:chExt cx="3359632" cy="3324886"/>
          </a:xfrm>
        </p:grpSpPr>
        <p:sp>
          <p:nvSpPr>
            <p:cNvPr id="10" name="Vertical Scroll 9"/>
            <p:cNvSpPr/>
            <p:nvPr/>
          </p:nvSpPr>
          <p:spPr>
            <a:xfrm>
              <a:off x="2453446" y="2396373"/>
              <a:ext cx="3359632" cy="3297576"/>
            </a:xfrm>
            <a:prstGeom prst="verticalScroll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65525" y="2915247"/>
              <a:ext cx="2253142" cy="14405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Tahoma"/>
                  <a:cs typeface="Tahoma"/>
                </a:rPr>
                <a:t>(Alice’s PK, Alice)</a:t>
              </a:r>
              <a:endParaRPr lang="en-US" sz="2800" dirty="0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97376" y="2369063"/>
              <a:ext cx="1553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Certificate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16089" y="1672189"/>
            <a:ext cx="3359632" cy="3338150"/>
            <a:chOff x="5716089" y="1948363"/>
            <a:chExt cx="3359632" cy="3338150"/>
          </a:xfrm>
        </p:grpSpPr>
        <p:sp>
          <p:nvSpPr>
            <p:cNvPr id="15" name="Vertical Scroll 14"/>
            <p:cNvSpPr/>
            <p:nvPr/>
          </p:nvSpPr>
          <p:spPr>
            <a:xfrm>
              <a:off x="5716089" y="1988937"/>
              <a:ext cx="3359632" cy="3297576"/>
            </a:xfrm>
            <a:prstGeom prst="verticalScroll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ahoma"/>
                <a:cs typeface="Tahom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28168" y="2507811"/>
              <a:ext cx="2253142" cy="14405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Tahoma"/>
                  <a:cs typeface="Tahoma"/>
                </a:rPr>
                <a:t>(TP’s PK, TP)</a:t>
              </a:r>
              <a:endParaRPr lang="en-US" sz="2800" dirty="0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28660" y="1948363"/>
              <a:ext cx="2271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Root Certificate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286400" y="3719818"/>
            <a:ext cx="3211694" cy="3211694"/>
            <a:chOff x="-2634464" y="1534163"/>
            <a:chExt cx="3211694" cy="3211694"/>
          </a:xfrm>
        </p:grpSpPr>
        <p:pic>
          <p:nvPicPr>
            <p:cNvPr id="36" name="Picture 35" descr="certificat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34464" y="1534163"/>
              <a:ext cx="3211694" cy="3211694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>
            <a:xfrm>
              <a:off x="-1817179" y="2232123"/>
              <a:ext cx="1690913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 smtClean="0">
                  <a:latin typeface="Tahoma"/>
                  <a:cs typeface="Tahoma"/>
                </a:rPr>
                <a:t>Signature</a:t>
              </a:r>
              <a:br>
                <a:rPr lang="en-US" sz="2800" dirty="0" smtClean="0">
                  <a:latin typeface="Tahoma"/>
                  <a:cs typeface="Tahoma"/>
                </a:rPr>
              </a:br>
              <a:r>
                <a:rPr lang="en-US" sz="2800" dirty="0" smtClean="0">
                  <a:latin typeface="Tahoma"/>
                  <a:cs typeface="Tahoma"/>
                </a:rPr>
                <a:t>by TP</a:t>
              </a:r>
              <a:endParaRPr lang="en-US" sz="2800" dirty="0">
                <a:latin typeface="Tahoma"/>
                <a:cs typeface="Tahoma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01706" y="4359220"/>
            <a:ext cx="3211694" cy="3211694"/>
            <a:chOff x="-63790" y="1201312"/>
            <a:chExt cx="3211694" cy="3211694"/>
          </a:xfrm>
        </p:grpSpPr>
        <p:pic>
          <p:nvPicPr>
            <p:cNvPr id="37" name="Picture 36" descr="certificate-no-badge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790" y="1201312"/>
              <a:ext cx="3211694" cy="3211694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742544" y="1907469"/>
              <a:ext cx="1690913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 smtClean="0">
                  <a:latin typeface="Tahoma"/>
                  <a:cs typeface="Tahoma"/>
                </a:rPr>
                <a:t>Signature</a:t>
              </a:r>
              <a:br>
                <a:rPr lang="en-US" sz="2800" dirty="0" smtClean="0">
                  <a:latin typeface="Tahoma"/>
                  <a:cs typeface="Tahoma"/>
                </a:rPr>
              </a:br>
              <a:r>
                <a:rPr lang="en-US" sz="2800" dirty="0" smtClean="0">
                  <a:latin typeface="Tahoma"/>
                  <a:cs typeface="Tahoma"/>
                </a:rPr>
                <a:t>by </a:t>
              </a:r>
              <a:r>
                <a:rPr lang="en-US" sz="2800" dirty="0">
                  <a:latin typeface="Tahoma"/>
                  <a:cs typeface="Tahoma"/>
                </a:rPr>
                <a:t>Alice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8940" y="3179978"/>
            <a:ext cx="3211694" cy="3211694"/>
            <a:chOff x="-2634464" y="1534163"/>
            <a:chExt cx="3211694" cy="3211694"/>
          </a:xfrm>
        </p:grpSpPr>
        <p:pic>
          <p:nvPicPr>
            <p:cNvPr id="43" name="Picture 42" descr="certificat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34464" y="1534163"/>
              <a:ext cx="3211694" cy="3211694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-1817179" y="2232123"/>
              <a:ext cx="1690913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 smtClean="0">
                  <a:latin typeface="Tahoma"/>
                  <a:cs typeface="Tahoma"/>
                </a:rPr>
                <a:t>Signature</a:t>
              </a:r>
              <a:br>
                <a:rPr lang="en-US" sz="2800" dirty="0" smtClean="0">
                  <a:latin typeface="Tahoma"/>
                  <a:cs typeface="Tahoma"/>
                </a:rPr>
              </a:br>
              <a:r>
                <a:rPr lang="en-US" sz="2800" dirty="0" smtClean="0">
                  <a:latin typeface="Tahoma"/>
                  <a:cs typeface="Tahoma"/>
                </a:rPr>
                <a:t>by TP</a:t>
              </a:r>
              <a:endParaRPr lang="en-US" sz="2800" dirty="0">
                <a:latin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60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Server_Hello Content</a:t>
            </a:r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Goal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Used by the server to reply to </a:t>
            </a:r>
            <a:r>
              <a:rPr lang="en-US" dirty="0" err="1" smtClean="0"/>
              <a:t>Client_Hello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Sent in the clear without </a:t>
            </a:r>
            <a:r>
              <a:rPr lang="en-US" dirty="0" smtClean="0"/>
              <a:t>signature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Content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Protocol version: highest version of the protocol supported by both client and </a:t>
            </a:r>
            <a:r>
              <a:rPr lang="en-US" dirty="0" smtClean="0"/>
              <a:t>server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Random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Optional Session Identifier, if it allows sessions to be </a:t>
            </a:r>
            <a:r>
              <a:rPr lang="en-US" dirty="0" smtClean="0"/>
              <a:t>resumed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Cipher Suite</a:t>
            </a:r>
            <a:r>
              <a:rPr lang="en-US" dirty="0"/>
              <a:t>: One of the cipher suites proposed by </a:t>
            </a:r>
            <a:r>
              <a:rPr lang="en-US" dirty="0" smtClean="0"/>
              <a:t>client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Compression </a:t>
            </a:r>
            <a:r>
              <a:rPr lang="en-US" dirty="0" smtClean="0"/>
              <a:t>Method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05600" y="2414625"/>
            <a:ext cx="2286000" cy="1512888"/>
            <a:chOff x="6705600" y="5105400"/>
            <a:chExt cx="2286000" cy="1512888"/>
          </a:xfrm>
        </p:grpSpPr>
        <p:sp>
          <p:nvSpPr>
            <p:cNvPr id="533506" name="Rectangle 2"/>
            <p:cNvSpPr>
              <a:spLocks noChangeArrowheads="1"/>
            </p:cNvSpPr>
            <p:nvPr/>
          </p:nvSpPr>
          <p:spPr bwMode="auto">
            <a:xfrm>
              <a:off x="6705600" y="5105400"/>
              <a:ext cx="2286000" cy="1447800"/>
            </a:xfrm>
            <a:prstGeom prst="rect">
              <a:avLst/>
            </a:prstGeom>
            <a:solidFill>
              <a:srgbClr val="FFEC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12" name="Line 8"/>
            <p:cNvSpPr>
              <a:spLocks noChangeShapeType="1"/>
            </p:cNvSpPr>
            <p:nvPr/>
          </p:nvSpPr>
          <p:spPr bwMode="auto">
            <a:xfrm>
              <a:off x="6781800" y="5221288"/>
              <a:ext cx="213360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513" name="Text Box 9"/>
            <p:cNvSpPr txBox="1">
              <a:spLocks noChangeArrowheads="1"/>
            </p:cNvSpPr>
            <p:nvPr/>
          </p:nvSpPr>
          <p:spPr bwMode="auto">
            <a:xfrm>
              <a:off x="6821488" y="5105400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533514" name="Line 10"/>
            <p:cNvSpPr>
              <a:spLocks noChangeShapeType="1"/>
            </p:cNvSpPr>
            <p:nvPr/>
          </p:nvSpPr>
          <p:spPr bwMode="auto">
            <a:xfrm>
              <a:off x="6784975" y="5408613"/>
              <a:ext cx="2135188" cy="1587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515" name="Text Box 11"/>
            <p:cNvSpPr txBox="1">
              <a:spLocks noChangeArrowheads="1"/>
            </p:cNvSpPr>
            <p:nvPr/>
          </p:nvSpPr>
          <p:spPr bwMode="auto">
            <a:xfrm>
              <a:off x="6824663" y="5292725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tx2"/>
                </a:solidFill>
              </a:endParaRPr>
            </a:p>
          </p:txBody>
        </p:sp>
        <p:sp>
          <p:nvSpPr>
            <p:cNvPr id="533516" name="Line 12"/>
            <p:cNvSpPr>
              <a:spLocks noChangeShapeType="1"/>
            </p:cNvSpPr>
            <p:nvPr/>
          </p:nvSpPr>
          <p:spPr bwMode="auto">
            <a:xfrm>
              <a:off x="6783388" y="5516563"/>
              <a:ext cx="2135187" cy="158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3517" name="Group 13"/>
            <p:cNvGrpSpPr>
              <a:grpSpLocks/>
            </p:cNvGrpSpPr>
            <p:nvPr/>
          </p:nvGrpSpPr>
          <p:grpSpPr bwMode="auto">
            <a:xfrm>
              <a:off x="6783388" y="5507038"/>
              <a:ext cx="2135187" cy="336550"/>
              <a:chOff x="1347" y="1612"/>
              <a:chExt cx="2781" cy="604"/>
            </a:xfrm>
          </p:grpSpPr>
          <p:sp>
            <p:nvSpPr>
              <p:cNvPr id="533518" name="Line 14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19" name="Text Box 15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533520" name="Group 16"/>
            <p:cNvGrpSpPr>
              <a:grpSpLocks/>
            </p:cNvGrpSpPr>
            <p:nvPr/>
          </p:nvGrpSpPr>
          <p:grpSpPr bwMode="auto">
            <a:xfrm>
              <a:off x="6783388" y="5722938"/>
              <a:ext cx="2135187" cy="336550"/>
              <a:chOff x="1341" y="1279"/>
              <a:chExt cx="2781" cy="604"/>
            </a:xfrm>
          </p:grpSpPr>
          <p:sp>
            <p:nvSpPr>
              <p:cNvPr id="533521" name="Line 17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22" name="Text Box 18"/>
              <p:cNvSpPr txBox="1">
                <a:spLocks noChangeArrowheads="1"/>
              </p:cNvSpPr>
              <p:nvPr/>
            </p:nvSpPr>
            <p:spPr bwMode="auto">
              <a:xfrm>
                <a:off x="1393" y="1279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33523" name="Group 19"/>
            <p:cNvGrpSpPr>
              <a:grpSpLocks/>
            </p:cNvGrpSpPr>
            <p:nvPr/>
          </p:nvGrpSpPr>
          <p:grpSpPr bwMode="auto">
            <a:xfrm>
              <a:off x="6783388" y="5827713"/>
              <a:ext cx="2135187" cy="336550"/>
              <a:chOff x="1341" y="1276"/>
              <a:chExt cx="2781" cy="605"/>
            </a:xfrm>
          </p:grpSpPr>
          <p:sp>
            <p:nvSpPr>
              <p:cNvPr id="533524" name="Line 20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25" name="Text Box 21"/>
              <p:cNvSpPr txBox="1">
                <a:spLocks noChangeArrowheads="1"/>
              </p:cNvSpPr>
              <p:nvPr/>
            </p:nvSpPr>
            <p:spPr bwMode="auto">
              <a:xfrm>
                <a:off x="1393" y="1276"/>
                <a:ext cx="2638" cy="6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33526" name="Group 22"/>
            <p:cNvGrpSpPr>
              <a:grpSpLocks/>
            </p:cNvGrpSpPr>
            <p:nvPr/>
          </p:nvGrpSpPr>
          <p:grpSpPr bwMode="auto">
            <a:xfrm>
              <a:off x="6783388" y="5934075"/>
              <a:ext cx="2135187" cy="336550"/>
              <a:chOff x="1341" y="1276"/>
              <a:chExt cx="2781" cy="604"/>
            </a:xfrm>
          </p:grpSpPr>
          <p:sp>
            <p:nvSpPr>
              <p:cNvPr id="533527" name="Line 23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28" name="Text Box 24"/>
              <p:cNvSpPr txBox="1">
                <a:spLocks noChangeArrowheads="1"/>
              </p:cNvSpPr>
              <p:nvPr/>
            </p:nvSpPr>
            <p:spPr bwMode="auto">
              <a:xfrm>
                <a:off x="1393" y="1276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33529" name="Line 25"/>
            <p:cNvSpPr>
              <a:spLocks noChangeShapeType="1"/>
            </p:cNvSpPr>
            <p:nvPr/>
          </p:nvSpPr>
          <p:spPr bwMode="auto">
            <a:xfrm>
              <a:off x="6783388" y="6264275"/>
              <a:ext cx="2135187" cy="15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530" name="Text Box 26"/>
            <p:cNvSpPr txBox="1">
              <a:spLocks noChangeArrowheads="1"/>
            </p:cNvSpPr>
            <p:nvPr/>
          </p:nvSpPr>
          <p:spPr bwMode="auto">
            <a:xfrm>
              <a:off x="6823075" y="6148388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tx2"/>
                </a:solidFill>
              </a:endParaRPr>
            </a:p>
          </p:txBody>
        </p:sp>
        <p:sp>
          <p:nvSpPr>
            <p:cNvPr id="533531" name="Line 27"/>
            <p:cNvSpPr>
              <a:spLocks noChangeShapeType="1"/>
            </p:cNvSpPr>
            <p:nvPr/>
          </p:nvSpPr>
          <p:spPr bwMode="auto">
            <a:xfrm>
              <a:off x="6783388" y="6397625"/>
              <a:ext cx="2135187" cy="31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532" name="Text Box 28"/>
            <p:cNvSpPr txBox="1">
              <a:spLocks noChangeArrowheads="1"/>
            </p:cNvSpPr>
            <p:nvPr/>
          </p:nvSpPr>
          <p:spPr bwMode="auto">
            <a:xfrm>
              <a:off x="6823075" y="6281738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tx2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40</a:t>
            </a:fld>
            <a:endParaRPr lang="en-US"/>
          </a:p>
        </p:txBody>
      </p: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5581462" y="242234"/>
            <a:ext cx="2473325" cy="1214438"/>
            <a:chOff x="3886" y="288"/>
            <a:chExt cx="1558" cy="765"/>
          </a:xfrm>
        </p:grpSpPr>
        <p:pic>
          <p:nvPicPr>
            <p:cNvPr id="33" name="Picture 5" descr="figure-tlslay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88"/>
              <a:ext cx="1508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3886" y="506"/>
              <a:ext cx="530" cy="1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006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 Certificate</a:t>
            </a:r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Goal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Sent by the server to authenticate </a:t>
            </a:r>
            <a:r>
              <a:rPr lang="en-US" dirty="0" smtClean="0"/>
              <a:t>itself</a:t>
            </a:r>
            <a:endParaRPr lang="en-US" dirty="0"/>
          </a:p>
          <a:p>
            <a:pPr lvl="1"/>
            <a:r>
              <a:rPr lang="en-US" dirty="0"/>
              <a:t>A server may have several certificates from different certification </a:t>
            </a:r>
            <a:r>
              <a:rPr lang="en-US" dirty="0" smtClean="0"/>
              <a:t>authorities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Content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 list of X.509 certificates:</a:t>
            </a:r>
          </a:p>
          <a:p>
            <a:pPr lvl="2"/>
            <a:r>
              <a:rPr lang="en-US" dirty="0"/>
              <a:t>Server </a:t>
            </a:r>
            <a:r>
              <a:rPr lang="en-US" dirty="0" smtClean="0"/>
              <a:t>certificate</a:t>
            </a:r>
            <a:endParaRPr lang="en-US" dirty="0"/>
          </a:p>
          <a:p>
            <a:pPr lvl="2"/>
            <a:r>
              <a:rPr lang="en-US" dirty="0"/>
              <a:t>Certificates of certification </a:t>
            </a:r>
            <a:r>
              <a:rPr lang="en-US" dirty="0" smtClean="0"/>
              <a:t>authorities</a:t>
            </a:r>
            <a:endParaRPr lang="en-US" dirty="0"/>
          </a:p>
          <a:p>
            <a:r>
              <a:rPr lang="en-US" dirty="0"/>
              <a:t>Certificate can also be sent by the </a:t>
            </a:r>
            <a:r>
              <a:rPr lang="en-US" dirty="0">
                <a:solidFill>
                  <a:srgbClr val="FF0000"/>
                </a:solidFill>
              </a:rPr>
              <a:t>client</a:t>
            </a:r>
          </a:p>
          <a:p>
            <a:pPr>
              <a:buFont typeface="Wingdings" charset="0"/>
              <a:buNone/>
            </a:pPr>
            <a:r>
              <a:rPr lang="en-US" dirty="0"/>
              <a:t>	when client authentication is requested by</a:t>
            </a:r>
          </a:p>
          <a:p>
            <a:pPr>
              <a:buFont typeface="Wingdings" charset="0"/>
              <a:buNone/>
            </a:pPr>
            <a:r>
              <a:rPr lang="en-US" dirty="0"/>
              <a:t>	the server with </a:t>
            </a:r>
            <a:r>
              <a:rPr lang="en-US" dirty="0" err="1" smtClean="0"/>
              <a:t>Certificate_Request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41</a:t>
            </a:fld>
            <a:endParaRPr lang="en-US"/>
          </a:p>
        </p:txBody>
      </p:sp>
      <p:grpSp>
        <p:nvGrpSpPr>
          <p:cNvPr id="30" name="Group 4"/>
          <p:cNvGrpSpPr>
            <a:grpSpLocks/>
          </p:cNvGrpSpPr>
          <p:nvPr/>
        </p:nvGrpSpPr>
        <p:grpSpPr bwMode="auto">
          <a:xfrm>
            <a:off x="5581462" y="242234"/>
            <a:ext cx="2473325" cy="1214438"/>
            <a:chOff x="3886" y="288"/>
            <a:chExt cx="1558" cy="765"/>
          </a:xfrm>
        </p:grpSpPr>
        <p:pic>
          <p:nvPicPr>
            <p:cNvPr id="31" name="Picture 5" descr="figure-tlslay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88"/>
              <a:ext cx="1508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3886" y="506"/>
              <a:ext cx="530" cy="1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705600" y="2889955"/>
            <a:ext cx="2286000" cy="1512888"/>
            <a:chOff x="6705600" y="5105400"/>
            <a:chExt cx="2286000" cy="1512888"/>
          </a:xfrm>
        </p:grpSpPr>
        <p:sp>
          <p:nvSpPr>
            <p:cNvPr id="56" name="Rectangle 2"/>
            <p:cNvSpPr>
              <a:spLocks noChangeArrowheads="1"/>
            </p:cNvSpPr>
            <p:nvPr/>
          </p:nvSpPr>
          <p:spPr bwMode="auto">
            <a:xfrm>
              <a:off x="6705600" y="5105400"/>
              <a:ext cx="2286000" cy="1447800"/>
            </a:xfrm>
            <a:prstGeom prst="rect">
              <a:avLst/>
            </a:prstGeom>
            <a:solidFill>
              <a:srgbClr val="FFEC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>
              <a:off x="6781800" y="5221288"/>
              <a:ext cx="213360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6821488" y="5105400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>
              <a:off x="6784975" y="5408613"/>
              <a:ext cx="2135188" cy="158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824663" y="5292725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tx2"/>
                </a:solidFill>
              </a:endParaRPr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>
              <a:off x="6783388" y="5516563"/>
              <a:ext cx="2135187" cy="1587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>
              <a:off x="6783388" y="5622925"/>
              <a:ext cx="2135187" cy="15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3" name="Group 14"/>
            <p:cNvGrpSpPr>
              <a:grpSpLocks/>
            </p:cNvGrpSpPr>
            <p:nvPr/>
          </p:nvGrpSpPr>
          <p:grpSpPr bwMode="auto">
            <a:xfrm>
              <a:off x="6783388" y="5722938"/>
              <a:ext cx="2135187" cy="336550"/>
              <a:chOff x="1341" y="1279"/>
              <a:chExt cx="2781" cy="604"/>
            </a:xfrm>
          </p:grpSpPr>
          <p:sp>
            <p:nvSpPr>
              <p:cNvPr id="64" name="Line 15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Text Box 16"/>
              <p:cNvSpPr txBox="1">
                <a:spLocks noChangeArrowheads="1"/>
              </p:cNvSpPr>
              <p:nvPr/>
            </p:nvSpPr>
            <p:spPr bwMode="auto">
              <a:xfrm>
                <a:off x="1393" y="1279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6" name="Group 17"/>
            <p:cNvGrpSpPr>
              <a:grpSpLocks/>
            </p:cNvGrpSpPr>
            <p:nvPr/>
          </p:nvGrpSpPr>
          <p:grpSpPr bwMode="auto">
            <a:xfrm>
              <a:off x="6783388" y="5827713"/>
              <a:ext cx="2135187" cy="336550"/>
              <a:chOff x="1341" y="1276"/>
              <a:chExt cx="2781" cy="605"/>
            </a:xfrm>
          </p:grpSpPr>
          <p:sp>
            <p:nvSpPr>
              <p:cNvPr id="67" name="Line 18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Text Box 19"/>
              <p:cNvSpPr txBox="1">
                <a:spLocks noChangeArrowheads="1"/>
              </p:cNvSpPr>
              <p:nvPr/>
            </p:nvSpPr>
            <p:spPr bwMode="auto">
              <a:xfrm>
                <a:off x="1393" y="1276"/>
                <a:ext cx="2638" cy="6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9" name="Group 20"/>
            <p:cNvGrpSpPr>
              <a:grpSpLocks/>
            </p:cNvGrpSpPr>
            <p:nvPr/>
          </p:nvGrpSpPr>
          <p:grpSpPr bwMode="auto">
            <a:xfrm>
              <a:off x="6783388" y="5934075"/>
              <a:ext cx="2135187" cy="336550"/>
              <a:chOff x="1341" y="1276"/>
              <a:chExt cx="2781" cy="604"/>
            </a:xfrm>
          </p:grpSpPr>
          <p:sp>
            <p:nvSpPr>
              <p:cNvPr id="70" name="Line 21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Text Box 22"/>
              <p:cNvSpPr txBox="1">
                <a:spLocks noChangeArrowheads="1"/>
              </p:cNvSpPr>
              <p:nvPr/>
            </p:nvSpPr>
            <p:spPr bwMode="auto">
              <a:xfrm>
                <a:off x="1393" y="1276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72" name="Line 23"/>
            <p:cNvSpPr>
              <a:spLocks noChangeShapeType="1"/>
            </p:cNvSpPr>
            <p:nvPr/>
          </p:nvSpPr>
          <p:spPr bwMode="auto">
            <a:xfrm>
              <a:off x="6783388" y="6264275"/>
              <a:ext cx="2135187" cy="15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Text Box 24"/>
            <p:cNvSpPr txBox="1">
              <a:spLocks noChangeArrowheads="1"/>
            </p:cNvSpPr>
            <p:nvPr/>
          </p:nvSpPr>
          <p:spPr bwMode="auto">
            <a:xfrm>
              <a:off x="6823075" y="6148388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tx2"/>
                </a:solidFill>
              </a:endParaRPr>
            </a:p>
          </p:txBody>
        </p:sp>
        <p:sp>
          <p:nvSpPr>
            <p:cNvPr id="74" name="Line 25"/>
            <p:cNvSpPr>
              <a:spLocks noChangeShapeType="1"/>
            </p:cNvSpPr>
            <p:nvPr/>
          </p:nvSpPr>
          <p:spPr bwMode="auto">
            <a:xfrm>
              <a:off x="6783388" y="6397625"/>
              <a:ext cx="2135187" cy="31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Text Box 26"/>
            <p:cNvSpPr txBox="1">
              <a:spLocks noChangeArrowheads="1"/>
            </p:cNvSpPr>
            <p:nvPr/>
          </p:nvSpPr>
          <p:spPr bwMode="auto">
            <a:xfrm>
              <a:off x="6823075" y="6281738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222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Server_Hello_Done</a:t>
            </a:r>
          </a:p>
        </p:txBody>
      </p:sp>
      <p:sp>
        <p:nvSpPr>
          <p:cNvPr id="5376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Goal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Indicates that server has finished its </a:t>
            </a:r>
            <a:r>
              <a:rPr lang="en-US" dirty="0" smtClean="0"/>
              <a:t>handshake first phase</a:t>
            </a:r>
            <a:endParaRPr lang="en-US" dirty="0"/>
          </a:p>
          <a:p>
            <a:pPr lvl="1"/>
            <a:r>
              <a:rPr lang="en-US" dirty="0"/>
              <a:t>Sent </a:t>
            </a:r>
            <a:r>
              <a:rPr lang="en-US" dirty="0" smtClean="0"/>
              <a:t>unencrypted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42</a:t>
            </a:fld>
            <a:endParaRPr lang="en-US"/>
          </a:p>
        </p:txBody>
      </p: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5581462" y="242234"/>
            <a:ext cx="2473325" cy="1214438"/>
            <a:chOff x="3886" y="288"/>
            <a:chExt cx="1558" cy="765"/>
          </a:xfrm>
        </p:grpSpPr>
        <p:pic>
          <p:nvPicPr>
            <p:cNvPr id="33" name="Picture 5" descr="figure-tlslay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88"/>
              <a:ext cx="1508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3886" y="506"/>
              <a:ext cx="530" cy="1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705600" y="3143956"/>
            <a:ext cx="2286000" cy="1512888"/>
            <a:chOff x="6705600" y="5105400"/>
            <a:chExt cx="2286000" cy="1512888"/>
          </a:xfrm>
        </p:grpSpPr>
        <p:sp>
          <p:nvSpPr>
            <p:cNvPr id="58" name="Rectangle 2"/>
            <p:cNvSpPr>
              <a:spLocks noChangeArrowheads="1"/>
            </p:cNvSpPr>
            <p:nvPr/>
          </p:nvSpPr>
          <p:spPr bwMode="auto">
            <a:xfrm>
              <a:off x="6705600" y="5105400"/>
              <a:ext cx="2286000" cy="1447800"/>
            </a:xfrm>
            <a:prstGeom prst="rect">
              <a:avLst/>
            </a:prstGeom>
            <a:solidFill>
              <a:srgbClr val="FFEC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8"/>
            <p:cNvSpPr>
              <a:spLocks noChangeShapeType="1"/>
            </p:cNvSpPr>
            <p:nvPr/>
          </p:nvSpPr>
          <p:spPr bwMode="auto">
            <a:xfrm>
              <a:off x="6781800" y="5221288"/>
              <a:ext cx="213360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6821488" y="5105400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61" name="Line 10"/>
            <p:cNvSpPr>
              <a:spLocks noChangeShapeType="1"/>
            </p:cNvSpPr>
            <p:nvPr/>
          </p:nvSpPr>
          <p:spPr bwMode="auto">
            <a:xfrm>
              <a:off x="6784975" y="5408613"/>
              <a:ext cx="2135188" cy="158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Text Box 11"/>
            <p:cNvSpPr txBox="1">
              <a:spLocks noChangeArrowheads="1"/>
            </p:cNvSpPr>
            <p:nvPr/>
          </p:nvSpPr>
          <p:spPr bwMode="auto">
            <a:xfrm>
              <a:off x="6824663" y="5292725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tx2"/>
                </a:solidFill>
              </a:endParaRPr>
            </a:p>
          </p:txBody>
        </p:sp>
        <p:sp>
          <p:nvSpPr>
            <p:cNvPr id="63" name="Line 12"/>
            <p:cNvSpPr>
              <a:spLocks noChangeShapeType="1"/>
            </p:cNvSpPr>
            <p:nvPr/>
          </p:nvSpPr>
          <p:spPr bwMode="auto">
            <a:xfrm>
              <a:off x="6783388" y="5516563"/>
              <a:ext cx="2135187" cy="158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4" name="Group 13"/>
            <p:cNvGrpSpPr>
              <a:grpSpLocks/>
            </p:cNvGrpSpPr>
            <p:nvPr/>
          </p:nvGrpSpPr>
          <p:grpSpPr bwMode="auto">
            <a:xfrm>
              <a:off x="6783388" y="5507038"/>
              <a:ext cx="2135187" cy="336550"/>
              <a:chOff x="1347" y="1612"/>
              <a:chExt cx="2781" cy="604"/>
            </a:xfrm>
          </p:grpSpPr>
          <p:sp>
            <p:nvSpPr>
              <p:cNvPr id="65" name="Line 14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Text Box 15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67" name="Group 16"/>
            <p:cNvGrpSpPr>
              <a:grpSpLocks/>
            </p:cNvGrpSpPr>
            <p:nvPr/>
          </p:nvGrpSpPr>
          <p:grpSpPr bwMode="auto">
            <a:xfrm>
              <a:off x="6783388" y="5722938"/>
              <a:ext cx="2135187" cy="336550"/>
              <a:chOff x="1341" y="1279"/>
              <a:chExt cx="2781" cy="604"/>
            </a:xfrm>
          </p:grpSpPr>
          <p:sp>
            <p:nvSpPr>
              <p:cNvPr id="68" name="Line 17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Text Box 18"/>
              <p:cNvSpPr txBox="1">
                <a:spLocks noChangeArrowheads="1"/>
              </p:cNvSpPr>
              <p:nvPr/>
            </p:nvSpPr>
            <p:spPr bwMode="auto">
              <a:xfrm>
                <a:off x="1393" y="1279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0" name="Group 19"/>
            <p:cNvGrpSpPr>
              <a:grpSpLocks/>
            </p:cNvGrpSpPr>
            <p:nvPr/>
          </p:nvGrpSpPr>
          <p:grpSpPr bwMode="auto">
            <a:xfrm>
              <a:off x="6783388" y="5827713"/>
              <a:ext cx="2135187" cy="336550"/>
              <a:chOff x="1341" y="1276"/>
              <a:chExt cx="2781" cy="605"/>
            </a:xfrm>
          </p:grpSpPr>
          <p:sp>
            <p:nvSpPr>
              <p:cNvPr id="71" name="Line 20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Text Box 21"/>
              <p:cNvSpPr txBox="1">
                <a:spLocks noChangeArrowheads="1"/>
              </p:cNvSpPr>
              <p:nvPr/>
            </p:nvSpPr>
            <p:spPr bwMode="auto">
              <a:xfrm>
                <a:off x="1393" y="1276"/>
                <a:ext cx="2638" cy="6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3" name="Group 22"/>
            <p:cNvGrpSpPr>
              <a:grpSpLocks/>
            </p:cNvGrpSpPr>
            <p:nvPr/>
          </p:nvGrpSpPr>
          <p:grpSpPr bwMode="auto">
            <a:xfrm>
              <a:off x="6783388" y="5934075"/>
              <a:ext cx="2135187" cy="336550"/>
              <a:chOff x="1341" y="1276"/>
              <a:chExt cx="2781" cy="604"/>
            </a:xfrm>
          </p:grpSpPr>
          <p:sp>
            <p:nvSpPr>
              <p:cNvPr id="74" name="Line 23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Text Box 24"/>
              <p:cNvSpPr txBox="1">
                <a:spLocks noChangeArrowheads="1"/>
              </p:cNvSpPr>
              <p:nvPr/>
            </p:nvSpPr>
            <p:spPr bwMode="auto">
              <a:xfrm>
                <a:off x="1393" y="1276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76" name="Line 25"/>
            <p:cNvSpPr>
              <a:spLocks noChangeShapeType="1"/>
            </p:cNvSpPr>
            <p:nvPr/>
          </p:nvSpPr>
          <p:spPr bwMode="auto">
            <a:xfrm>
              <a:off x="6783388" y="6264275"/>
              <a:ext cx="2135187" cy="15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Text Box 26"/>
            <p:cNvSpPr txBox="1">
              <a:spLocks noChangeArrowheads="1"/>
            </p:cNvSpPr>
            <p:nvPr/>
          </p:nvSpPr>
          <p:spPr bwMode="auto">
            <a:xfrm>
              <a:off x="6823075" y="6148388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tx2"/>
                </a:solidFill>
              </a:endParaRPr>
            </a:p>
          </p:txBody>
        </p:sp>
        <p:sp>
          <p:nvSpPr>
            <p:cNvPr id="78" name="Line 27"/>
            <p:cNvSpPr>
              <a:spLocks noChangeShapeType="1"/>
            </p:cNvSpPr>
            <p:nvPr/>
          </p:nvSpPr>
          <p:spPr bwMode="auto">
            <a:xfrm>
              <a:off x="6783388" y="6397625"/>
              <a:ext cx="2135187" cy="31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Text Box 28"/>
            <p:cNvSpPr txBox="1">
              <a:spLocks noChangeArrowheads="1"/>
            </p:cNvSpPr>
            <p:nvPr/>
          </p:nvSpPr>
          <p:spPr bwMode="auto">
            <a:xfrm>
              <a:off x="6823075" y="6281738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5514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Client_Key_Exchange</a:t>
            </a:r>
          </a:p>
        </p:txBody>
      </p:sp>
      <p:sp>
        <p:nvSpPr>
          <p:cNvPr id="5396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Goal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Used by the client to send the </a:t>
            </a:r>
            <a:r>
              <a:rPr lang="en-US" dirty="0" err="1" smtClean="0">
                <a:solidFill>
                  <a:srgbClr val="FF0000"/>
                </a:solidFill>
              </a:rPr>
              <a:t>PreMasterSecret</a:t>
            </a:r>
            <a:r>
              <a:rPr lang="en-US" dirty="0" smtClean="0"/>
              <a:t>, which is used to derive session keys</a:t>
            </a:r>
            <a:endParaRPr lang="en-US" dirty="0"/>
          </a:p>
          <a:p>
            <a:pPr lvl="1"/>
            <a:r>
              <a:rPr lang="en-US" dirty="0"/>
              <a:t>Encrypted with the </a:t>
            </a:r>
            <a:r>
              <a:rPr lang="en-US" dirty="0" smtClean="0"/>
              <a:t>server’s </a:t>
            </a:r>
            <a:r>
              <a:rPr lang="en-US" dirty="0"/>
              <a:t>public </a:t>
            </a:r>
            <a:r>
              <a:rPr lang="en-US" dirty="0" smtClean="0"/>
              <a:t>key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Content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Encrypted </a:t>
            </a:r>
            <a:r>
              <a:rPr lang="en-US" dirty="0" err="1"/>
              <a:t>PreMasterSecret</a:t>
            </a:r>
            <a:r>
              <a:rPr lang="en-US" dirty="0"/>
              <a:t> with the public key of the </a:t>
            </a:r>
            <a:r>
              <a:rPr lang="en-US" dirty="0" smtClean="0"/>
              <a:t>server</a:t>
            </a:r>
            <a:endParaRPr lang="en-US" dirty="0"/>
          </a:p>
          <a:p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6705600" y="4635500"/>
            <a:ext cx="2286000" cy="1512888"/>
            <a:chOff x="6705600" y="5105400"/>
            <a:chExt cx="2286000" cy="1512888"/>
          </a:xfrm>
        </p:grpSpPr>
        <p:sp>
          <p:nvSpPr>
            <p:cNvPr id="539650" name="Rectangle 2"/>
            <p:cNvSpPr>
              <a:spLocks noChangeArrowheads="1"/>
            </p:cNvSpPr>
            <p:nvPr/>
          </p:nvSpPr>
          <p:spPr bwMode="auto">
            <a:xfrm>
              <a:off x="6705600" y="5105400"/>
              <a:ext cx="2286000" cy="1447800"/>
            </a:xfrm>
            <a:prstGeom prst="rect">
              <a:avLst/>
            </a:prstGeom>
            <a:solidFill>
              <a:srgbClr val="FFEC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653" name="Line 5"/>
            <p:cNvSpPr>
              <a:spLocks noChangeShapeType="1"/>
            </p:cNvSpPr>
            <p:nvPr/>
          </p:nvSpPr>
          <p:spPr bwMode="auto">
            <a:xfrm>
              <a:off x="6781800" y="5221288"/>
              <a:ext cx="213360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9654" name="Text Box 6"/>
            <p:cNvSpPr txBox="1">
              <a:spLocks noChangeArrowheads="1"/>
            </p:cNvSpPr>
            <p:nvPr/>
          </p:nvSpPr>
          <p:spPr bwMode="auto">
            <a:xfrm>
              <a:off x="6821488" y="5105400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accent1"/>
                </a:solidFill>
              </a:endParaRPr>
            </a:p>
          </p:txBody>
        </p:sp>
        <p:grpSp>
          <p:nvGrpSpPr>
            <p:cNvPr id="539655" name="Group 7"/>
            <p:cNvGrpSpPr>
              <a:grpSpLocks/>
            </p:cNvGrpSpPr>
            <p:nvPr/>
          </p:nvGrpSpPr>
          <p:grpSpPr bwMode="auto">
            <a:xfrm>
              <a:off x="6784975" y="5292725"/>
              <a:ext cx="2135188" cy="336550"/>
              <a:chOff x="1347" y="1612"/>
              <a:chExt cx="2781" cy="604"/>
            </a:xfrm>
          </p:grpSpPr>
          <p:sp>
            <p:nvSpPr>
              <p:cNvPr id="539656" name="Line 8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9657" name="Text Box 9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539658" name="Group 10"/>
            <p:cNvGrpSpPr>
              <a:grpSpLocks/>
            </p:cNvGrpSpPr>
            <p:nvPr/>
          </p:nvGrpSpPr>
          <p:grpSpPr bwMode="auto">
            <a:xfrm>
              <a:off x="6783388" y="5399088"/>
              <a:ext cx="2135187" cy="334962"/>
              <a:chOff x="1347" y="1612"/>
              <a:chExt cx="2781" cy="599"/>
            </a:xfrm>
          </p:grpSpPr>
          <p:sp>
            <p:nvSpPr>
              <p:cNvPr id="539659" name="Line 11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9660" name="Text Box 12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539661" name="Group 13"/>
            <p:cNvGrpSpPr>
              <a:grpSpLocks/>
            </p:cNvGrpSpPr>
            <p:nvPr/>
          </p:nvGrpSpPr>
          <p:grpSpPr bwMode="auto">
            <a:xfrm>
              <a:off x="6783388" y="5507038"/>
              <a:ext cx="2135187" cy="336550"/>
              <a:chOff x="1347" y="1612"/>
              <a:chExt cx="2781" cy="604"/>
            </a:xfrm>
          </p:grpSpPr>
          <p:sp>
            <p:nvSpPr>
              <p:cNvPr id="539662" name="Line 14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9663" name="Text Box 15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539664" name="Line 16"/>
            <p:cNvSpPr>
              <a:spLocks noChangeShapeType="1"/>
            </p:cNvSpPr>
            <p:nvPr/>
          </p:nvSpPr>
          <p:spPr bwMode="auto">
            <a:xfrm>
              <a:off x="6783388" y="5837238"/>
              <a:ext cx="2135187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9665" name="Text Box 17"/>
            <p:cNvSpPr txBox="1">
              <a:spLocks noChangeArrowheads="1"/>
            </p:cNvSpPr>
            <p:nvPr/>
          </p:nvSpPr>
          <p:spPr bwMode="auto">
            <a:xfrm>
              <a:off x="6823075" y="5722938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539666" name="Line 18"/>
            <p:cNvSpPr>
              <a:spLocks noChangeShapeType="1"/>
            </p:cNvSpPr>
            <p:nvPr/>
          </p:nvSpPr>
          <p:spPr bwMode="auto">
            <a:xfrm>
              <a:off x="6783388" y="5943600"/>
              <a:ext cx="2135187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9667" name="Group 19"/>
            <p:cNvGrpSpPr>
              <a:grpSpLocks/>
            </p:cNvGrpSpPr>
            <p:nvPr/>
          </p:nvGrpSpPr>
          <p:grpSpPr bwMode="auto">
            <a:xfrm>
              <a:off x="6783388" y="5934075"/>
              <a:ext cx="2135187" cy="336550"/>
              <a:chOff x="1341" y="1276"/>
              <a:chExt cx="2781" cy="604"/>
            </a:xfrm>
          </p:grpSpPr>
          <p:sp>
            <p:nvSpPr>
              <p:cNvPr id="539668" name="Line 20"/>
              <p:cNvSpPr>
                <a:spLocks noChangeShapeType="1"/>
              </p:cNvSpPr>
              <p:nvPr/>
            </p:nvSpPr>
            <p:spPr bwMode="auto">
              <a:xfrm>
                <a:off x="1341" y="1485"/>
                <a:ext cx="278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9669" name="Text Box 21"/>
              <p:cNvSpPr txBox="1">
                <a:spLocks noChangeArrowheads="1"/>
              </p:cNvSpPr>
              <p:nvPr/>
            </p:nvSpPr>
            <p:spPr bwMode="auto">
              <a:xfrm>
                <a:off x="1393" y="1276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39670" name="Line 22"/>
            <p:cNvSpPr>
              <a:spLocks noChangeShapeType="1"/>
            </p:cNvSpPr>
            <p:nvPr/>
          </p:nvSpPr>
          <p:spPr bwMode="auto">
            <a:xfrm>
              <a:off x="6783388" y="6264275"/>
              <a:ext cx="2135187" cy="15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9671" name="Text Box 23"/>
            <p:cNvSpPr txBox="1">
              <a:spLocks noChangeArrowheads="1"/>
            </p:cNvSpPr>
            <p:nvPr/>
          </p:nvSpPr>
          <p:spPr bwMode="auto">
            <a:xfrm>
              <a:off x="6823075" y="6148388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tx2"/>
                </a:solidFill>
              </a:endParaRPr>
            </a:p>
          </p:txBody>
        </p:sp>
        <p:sp>
          <p:nvSpPr>
            <p:cNvPr id="539672" name="Line 24"/>
            <p:cNvSpPr>
              <a:spLocks noChangeShapeType="1"/>
            </p:cNvSpPr>
            <p:nvPr/>
          </p:nvSpPr>
          <p:spPr bwMode="auto">
            <a:xfrm>
              <a:off x="6783388" y="6397625"/>
              <a:ext cx="2135187" cy="31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9673" name="Text Box 25"/>
            <p:cNvSpPr txBox="1">
              <a:spLocks noChangeArrowheads="1"/>
            </p:cNvSpPr>
            <p:nvPr/>
          </p:nvSpPr>
          <p:spPr bwMode="auto">
            <a:xfrm>
              <a:off x="6823075" y="6281738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tx2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43</a:t>
            </a:fld>
            <a:endParaRPr lang="en-US"/>
          </a:p>
        </p:txBody>
      </p: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5581462" y="242234"/>
            <a:ext cx="2473325" cy="1214438"/>
            <a:chOff x="3886" y="288"/>
            <a:chExt cx="1558" cy="765"/>
          </a:xfrm>
        </p:grpSpPr>
        <p:pic>
          <p:nvPicPr>
            <p:cNvPr id="33" name="Picture 5" descr="figure-tlslay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88"/>
              <a:ext cx="1508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3886" y="506"/>
              <a:ext cx="530" cy="1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9496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Change_Cipher_Spec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Goal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Used by client and server to indicate that they start using a (new) </a:t>
            </a:r>
            <a:r>
              <a:rPr lang="en-US" dirty="0" smtClean="0"/>
              <a:t>key</a:t>
            </a:r>
            <a:endParaRPr lang="en-US" dirty="0"/>
          </a:p>
          <a:p>
            <a:pPr lvl="1"/>
            <a:r>
              <a:rPr lang="en-US" dirty="0"/>
              <a:t>During handshake, indicates that next message will be encrypted with the appropriate </a:t>
            </a:r>
            <a:r>
              <a:rPr lang="en-US" dirty="0" smtClean="0"/>
              <a:t>key</a:t>
            </a:r>
            <a:endParaRPr lang="en-US" dirty="0"/>
          </a:p>
          <a:p>
            <a:endParaRPr lang="en-US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6705600" y="3844925"/>
            <a:ext cx="2286000" cy="1447800"/>
            <a:chOff x="6705600" y="5105400"/>
            <a:chExt cx="2286000" cy="1447800"/>
          </a:xfrm>
        </p:grpSpPr>
        <p:sp>
          <p:nvSpPr>
            <p:cNvPr id="543748" name="Rectangle 4"/>
            <p:cNvSpPr>
              <a:spLocks noChangeArrowheads="1"/>
            </p:cNvSpPr>
            <p:nvPr/>
          </p:nvSpPr>
          <p:spPr bwMode="auto">
            <a:xfrm>
              <a:off x="6705600" y="5105400"/>
              <a:ext cx="2286000" cy="1447800"/>
            </a:xfrm>
            <a:prstGeom prst="rect">
              <a:avLst/>
            </a:prstGeom>
            <a:solidFill>
              <a:srgbClr val="FFEC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49" name="Line 5"/>
            <p:cNvSpPr>
              <a:spLocks noChangeShapeType="1"/>
            </p:cNvSpPr>
            <p:nvPr/>
          </p:nvSpPr>
          <p:spPr bwMode="auto">
            <a:xfrm>
              <a:off x="6781800" y="5221288"/>
              <a:ext cx="213360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50" name="Text Box 6"/>
            <p:cNvSpPr txBox="1">
              <a:spLocks noChangeArrowheads="1"/>
            </p:cNvSpPr>
            <p:nvPr/>
          </p:nvSpPr>
          <p:spPr bwMode="auto">
            <a:xfrm>
              <a:off x="6821488" y="5105400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accent1"/>
                </a:solidFill>
              </a:endParaRPr>
            </a:p>
          </p:txBody>
        </p:sp>
        <p:grpSp>
          <p:nvGrpSpPr>
            <p:cNvPr id="543751" name="Group 7"/>
            <p:cNvGrpSpPr>
              <a:grpSpLocks/>
            </p:cNvGrpSpPr>
            <p:nvPr/>
          </p:nvGrpSpPr>
          <p:grpSpPr bwMode="auto">
            <a:xfrm>
              <a:off x="6784975" y="5292725"/>
              <a:ext cx="2135188" cy="336550"/>
              <a:chOff x="1347" y="1612"/>
              <a:chExt cx="2781" cy="604"/>
            </a:xfrm>
          </p:grpSpPr>
          <p:sp>
            <p:nvSpPr>
              <p:cNvPr id="543752" name="Line 8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53" name="Text Box 9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543754" name="Group 10"/>
            <p:cNvGrpSpPr>
              <a:grpSpLocks/>
            </p:cNvGrpSpPr>
            <p:nvPr/>
          </p:nvGrpSpPr>
          <p:grpSpPr bwMode="auto">
            <a:xfrm>
              <a:off x="6783388" y="5399088"/>
              <a:ext cx="2135187" cy="334962"/>
              <a:chOff x="1347" y="1612"/>
              <a:chExt cx="2781" cy="599"/>
            </a:xfrm>
          </p:grpSpPr>
          <p:sp>
            <p:nvSpPr>
              <p:cNvPr id="543755" name="Line 11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56" name="Text Box 12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543757" name="Group 13"/>
            <p:cNvGrpSpPr>
              <a:grpSpLocks/>
            </p:cNvGrpSpPr>
            <p:nvPr/>
          </p:nvGrpSpPr>
          <p:grpSpPr bwMode="auto">
            <a:xfrm>
              <a:off x="6783388" y="5507038"/>
              <a:ext cx="2135187" cy="336550"/>
              <a:chOff x="1347" y="1612"/>
              <a:chExt cx="2781" cy="604"/>
            </a:xfrm>
          </p:grpSpPr>
          <p:sp>
            <p:nvSpPr>
              <p:cNvPr id="543758" name="Line 14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59" name="Text Box 15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543760" name="Line 16"/>
            <p:cNvSpPr>
              <a:spLocks noChangeShapeType="1"/>
            </p:cNvSpPr>
            <p:nvPr/>
          </p:nvSpPr>
          <p:spPr bwMode="auto">
            <a:xfrm>
              <a:off x="6783388" y="5837238"/>
              <a:ext cx="2135187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61" name="Text Box 17"/>
            <p:cNvSpPr txBox="1">
              <a:spLocks noChangeArrowheads="1"/>
            </p:cNvSpPr>
            <p:nvPr/>
          </p:nvSpPr>
          <p:spPr bwMode="auto">
            <a:xfrm>
              <a:off x="6823075" y="5722938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543762" name="Line 18"/>
            <p:cNvSpPr>
              <a:spLocks noChangeShapeType="1"/>
            </p:cNvSpPr>
            <p:nvPr/>
          </p:nvSpPr>
          <p:spPr bwMode="auto">
            <a:xfrm>
              <a:off x="6783388" y="5943600"/>
              <a:ext cx="2135187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63" name="Line 19"/>
            <p:cNvSpPr>
              <a:spLocks noChangeShapeType="1"/>
            </p:cNvSpPr>
            <p:nvPr/>
          </p:nvSpPr>
          <p:spPr bwMode="auto">
            <a:xfrm>
              <a:off x="6783388" y="6049963"/>
              <a:ext cx="2135187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64" name="Line 20"/>
            <p:cNvSpPr>
              <a:spLocks noChangeShapeType="1"/>
            </p:cNvSpPr>
            <p:nvPr/>
          </p:nvSpPr>
          <p:spPr bwMode="auto">
            <a:xfrm>
              <a:off x="6783388" y="6264275"/>
              <a:ext cx="2135187" cy="158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65" name="Text Box 21"/>
            <p:cNvSpPr txBox="1">
              <a:spLocks noChangeArrowheads="1"/>
            </p:cNvSpPr>
            <p:nvPr/>
          </p:nvSpPr>
          <p:spPr bwMode="auto">
            <a:xfrm>
              <a:off x="6823075" y="6148388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tx2"/>
                </a:solidFill>
              </a:endParaRPr>
            </a:p>
          </p:txBody>
        </p:sp>
        <p:sp>
          <p:nvSpPr>
            <p:cNvPr id="543766" name="Line 22"/>
            <p:cNvSpPr>
              <a:spLocks noChangeShapeType="1"/>
            </p:cNvSpPr>
            <p:nvPr/>
          </p:nvSpPr>
          <p:spPr bwMode="auto">
            <a:xfrm>
              <a:off x="6783388" y="6397625"/>
              <a:ext cx="2135187" cy="31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60837" y="233767"/>
            <a:ext cx="2441575" cy="1214438"/>
            <a:chOff x="6248400" y="457200"/>
            <a:chExt cx="2441575" cy="1214438"/>
          </a:xfrm>
        </p:grpSpPr>
        <p:pic>
          <p:nvPicPr>
            <p:cNvPr id="543767" name="Picture 23" descr="figure-tlslay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457200"/>
              <a:ext cx="2393950" cy="1214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3768" name="Oval 24"/>
            <p:cNvSpPr>
              <a:spLocks noChangeArrowheads="1"/>
            </p:cNvSpPr>
            <p:nvPr/>
          </p:nvSpPr>
          <p:spPr bwMode="auto">
            <a:xfrm>
              <a:off x="7848600" y="803275"/>
              <a:ext cx="841375" cy="301625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59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Handshake_Finished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Goal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Sent by both client and server to confirm the establishment of the secure SSL </a:t>
            </a:r>
            <a:r>
              <a:rPr lang="en-US" dirty="0" smtClean="0"/>
              <a:t>session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Session is established only </a:t>
            </a:r>
            <a:r>
              <a:rPr lang="en-US" dirty="0" smtClean="0"/>
              <a:t>if </a:t>
            </a:r>
            <a:r>
              <a:rPr lang="en-US" dirty="0"/>
              <a:t>client received expected Finished message from server and vice-</a:t>
            </a:r>
            <a:r>
              <a:rPr lang="en-US" dirty="0" smtClean="0"/>
              <a:t>versa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Allows to detect man in the middle attacks on </a:t>
            </a:r>
            <a:r>
              <a:rPr lang="en-US" dirty="0" err="1"/>
              <a:t>Client_Hello</a:t>
            </a:r>
            <a:r>
              <a:rPr lang="en-US" dirty="0"/>
              <a:t> and </a:t>
            </a:r>
            <a:r>
              <a:rPr lang="en-US" dirty="0" err="1"/>
              <a:t>Server_Hello</a:t>
            </a:r>
            <a:r>
              <a:rPr lang="en-US" dirty="0"/>
              <a:t> </a:t>
            </a:r>
            <a:r>
              <a:rPr lang="en-US" dirty="0" smtClean="0"/>
              <a:t>messages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Example: Attacker changes cipher list to propose weaker </a:t>
            </a:r>
            <a:r>
              <a:rPr lang="en-US" dirty="0" smtClean="0"/>
              <a:t>ciphers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First encrypted message on each </a:t>
            </a:r>
            <a:r>
              <a:rPr lang="en-US" dirty="0" smtClean="0"/>
              <a:t>direction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Contents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Keyed hash (MD5 or SHA-1) of all the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	handshake messages and the </a:t>
            </a:r>
            <a:r>
              <a:rPr lang="en-US" dirty="0" err="1" smtClean="0"/>
              <a:t>MasterSecret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05600" y="4642732"/>
            <a:ext cx="2286000" cy="1447800"/>
            <a:chOff x="6705600" y="5105400"/>
            <a:chExt cx="2286000" cy="1447800"/>
          </a:xfrm>
        </p:grpSpPr>
        <p:sp>
          <p:nvSpPr>
            <p:cNvPr id="545796" name="Rectangle 4"/>
            <p:cNvSpPr>
              <a:spLocks noChangeArrowheads="1"/>
            </p:cNvSpPr>
            <p:nvPr/>
          </p:nvSpPr>
          <p:spPr bwMode="auto">
            <a:xfrm>
              <a:off x="6705600" y="5105400"/>
              <a:ext cx="2286000" cy="1447800"/>
            </a:xfrm>
            <a:prstGeom prst="rect">
              <a:avLst/>
            </a:prstGeom>
            <a:solidFill>
              <a:srgbClr val="FFEC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797" name="Line 5"/>
            <p:cNvSpPr>
              <a:spLocks noChangeShapeType="1"/>
            </p:cNvSpPr>
            <p:nvPr/>
          </p:nvSpPr>
          <p:spPr bwMode="auto">
            <a:xfrm>
              <a:off x="6781800" y="5221288"/>
              <a:ext cx="213360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798" name="Text Box 6"/>
            <p:cNvSpPr txBox="1">
              <a:spLocks noChangeArrowheads="1"/>
            </p:cNvSpPr>
            <p:nvPr/>
          </p:nvSpPr>
          <p:spPr bwMode="auto">
            <a:xfrm>
              <a:off x="6821488" y="5105400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accent1"/>
                </a:solidFill>
              </a:endParaRPr>
            </a:p>
          </p:txBody>
        </p:sp>
        <p:grpSp>
          <p:nvGrpSpPr>
            <p:cNvPr id="545799" name="Group 7"/>
            <p:cNvGrpSpPr>
              <a:grpSpLocks/>
            </p:cNvGrpSpPr>
            <p:nvPr/>
          </p:nvGrpSpPr>
          <p:grpSpPr bwMode="auto">
            <a:xfrm>
              <a:off x="6784975" y="5292725"/>
              <a:ext cx="2135188" cy="336550"/>
              <a:chOff x="1347" y="1612"/>
              <a:chExt cx="2781" cy="604"/>
            </a:xfrm>
          </p:grpSpPr>
          <p:sp>
            <p:nvSpPr>
              <p:cNvPr id="545800" name="Line 8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801" name="Text Box 9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545802" name="Group 10"/>
            <p:cNvGrpSpPr>
              <a:grpSpLocks/>
            </p:cNvGrpSpPr>
            <p:nvPr/>
          </p:nvGrpSpPr>
          <p:grpSpPr bwMode="auto">
            <a:xfrm>
              <a:off x="6783388" y="5399088"/>
              <a:ext cx="2135187" cy="334962"/>
              <a:chOff x="1347" y="1612"/>
              <a:chExt cx="2781" cy="599"/>
            </a:xfrm>
          </p:grpSpPr>
          <p:sp>
            <p:nvSpPr>
              <p:cNvPr id="545803" name="Line 11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804" name="Text Box 12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545805" name="Group 13"/>
            <p:cNvGrpSpPr>
              <a:grpSpLocks/>
            </p:cNvGrpSpPr>
            <p:nvPr/>
          </p:nvGrpSpPr>
          <p:grpSpPr bwMode="auto">
            <a:xfrm>
              <a:off x="6783388" y="5507038"/>
              <a:ext cx="2135187" cy="336550"/>
              <a:chOff x="1347" y="1612"/>
              <a:chExt cx="2781" cy="604"/>
            </a:xfrm>
          </p:grpSpPr>
          <p:sp>
            <p:nvSpPr>
              <p:cNvPr id="545806" name="Line 14"/>
              <p:cNvSpPr>
                <a:spLocks noChangeShapeType="1"/>
              </p:cNvSpPr>
              <p:nvPr/>
            </p:nvSpPr>
            <p:spPr bwMode="auto">
              <a:xfrm>
                <a:off x="1347" y="1821"/>
                <a:ext cx="2781" cy="3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807" name="Text Box 15"/>
              <p:cNvSpPr txBox="1">
                <a:spLocks noChangeArrowheads="1"/>
              </p:cNvSpPr>
              <p:nvPr/>
            </p:nvSpPr>
            <p:spPr bwMode="auto">
              <a:xfrm>
                <a:off x="1399" y="1612"/>
                <a:ext cx="2638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60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545808" name="Line 16"/>
            <p:cNvSpPr>
              <a:spLocks noChangeShapeType="1"/>
            </p:cNvSpPr>
            <p:nvPr/>
          </p:nvSpPr>
          <p:spPr bwMode="auto">
            <a:xfrm>
              <a:off x="6783388" y="5837238"/>
              <a:ext cx="2135187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809" name="Text Box 17"/>
            <p:cNvSpPr txBox="1">
              <a:spLocks noChangeArrowheads="1"/>
            </p:cNvSpPr>
            <p:nvPr/>
          </p:nvSpPr>
          <p:spPr bwMode="auto">
            <a:xfrm>
              <a:off x="6823075" y="5722938"/>
              <a:ext cx="20256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545810" name="Line 18"/>
            <p:cNvSpPr>
              <a:spLocks noChangeShapeType="1"/>
            </p:cNvSpPr>
            <p:nvPr/>
          </p:nvSpPr>
          <p:spPr bwMode="auto">
            <a:xfrm>
              <a:off x="6783388" y="6096000"/>
              <a:ext cx="2135187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811" name="Line 19"/>
            <p:cNvSpPr>
              <a:spLocks noChangeShapeType="1"/>
            </p:cNvSpPr>
            <p:nvPr/>
          </p:nvSpPr>
          <p:spPr bwMode="auto">
            <a:xfrm>
              <a:off x="6783388" y="5943600"/>
              <a:ext cx="2135187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812" name="Line 20"/>
            <p:cNvSpPr>
              <a:spLocks noChangeShapeType="1"/>
            </p:cNvSpPr>
            <p:nvPr/>
          </p:nvSpPr>
          <p:spPr bwMode="auto">
            <a:xfrm>
              <a:off x="6783388" y="6264275"/>
              <a:ext cx="2135187" cy="15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813" name="Line 21"/>
            <p:cNvSpPr>
              <a:spLocks noChangeShapeType="1"/>
            </p:cNvSpPr>
            <p:nvPr/>
          </p:nvSpPr>
          <p:spPr bwMode="auto">
            <a:xfrm>
              <a:off x="6783388" y="6397625"/>
              <a:ext cx="2135187" cy="317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5814" name="Text Box 22"/>
          <p:cNvSpPr txBox="1">
            <a:spLocks noChangeArrowheads="1"/>
          </p:cNvSpPr>
          <p:nvPr/>
        </p:nvSpPr>
        <p:spPr bwMode="auto">
          <a:xfrm>
            <a:off x="6823075" y="6281738"/>
            <a:ext cx="202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45</a:t>
            </a:fld>
            <a:endParaRPr lang="en-US"/>
          </a:p>
        </p:txBody>
      </p:sp>
      <p:grpSp>
        <p:nvGrpSpPr>
          <p:cNvPr id="29" name="Group 4"/>
          <p:cNvGrpSpPr>
            <a:grpSpLocks/>
          </p:cNvGrpSpPr>
          <p:nvPr/>
        </p:nvGrpSpPr>
        <p:grpSpPr bwMode="auto">
          <a:xfrm>
            <a:off x="5581462" y="242234"/>
            <a:ext cx="2473325" cy="1214438"/>
            <a:chOff x="3886" y="288"/>
            <a:chExt cx="1558" cy="765"/>
          </a:xfrm>
        </p:grpSpPr>
        <p:pic>
          <p:nvPicPr>
            <p:cNvPr id="30" name="Picture 5" descr="figure-tlslay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88"/>
              <a:ext cx="1508" cy="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3886" y="506"/>
              <a:ext cx="530" cy="1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4950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Pretty Good </a:t>
            </a:r>
            <a:r>
              <a:rPr lang="en-US" dirty="0" smtClean="0"/>
              <a:t>Privacy (PGP)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24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PGP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PGP = Pretty Good Privacy </a:t>
            </a:r>
          </a:p>
          <a:p>
            <a:pPr>
              <a:lnSpc>
                <a:spcPct val="120000"/>
              </a:lnSpc>
            </a:pPr>
            <a:r>
              <a:rPr lang="en-US" dirty="0"/>
              <a:t>Several flavors: PGP, </a:t>
            </a:r>
            <a:r>
              <a:rPr lang="en-US" dirty="0" err="1"/>
              <a:t>PGPi</a:t>
            </a:r>
            <a:r>
              <a:rPr lang="en-US" dirty="0"/>
              <a:t>, </a:t>
            </a:r>
            <a:r>
              <a:rPr lang="en-US" dirty="0" smtClean="0"/>
              <a:t>GPG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PGP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Published by Philip Zimmermann in </a:t>
            </a:r>
            <a:r>
              <a:rPr lang="en-US" dirty="0" smtClean="0"/>
              <a:t>1991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Portable software initially containing classical algorithms MD5, IDEA, </a:t>
            </a:r>
            <a:r>
              <a:rPr lang="en-US" dirty="0" smtClean="0"/>
              <a:t>RSA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First software allowing anybody to completely protect their documents and </a:t>
            </a:r>
            <a:r>
              <a:rPr lang="en-US" dirty="0" smtClean="0"/>
              <a:t>messages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3 years of enquiry and harassment by the American government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Patented algorithms (RSA patented in the US until 2000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Suspicion of violating export </a:t>
            </a:r>
            <a:r>
              <a:rPr lang="en-US" dirty="0" smtClean="0"/>
              <a:t>regulations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0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PGP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1996-97:</a:t>
            </a:r>
          </a:p>
          <a:p>
            <a:pPr>
              <a:lnSpc>
                <a:spcPct val="110000"/>
              </a:lnSpc>
            </a:pPr>
            <a:r>
              <a:rPr lang="en-US" dirty="0"/>
              <a:t>Selling of PGP Inc. to </a:t>
            </a:r>
            <a:r>
              <a:rPr lang="en-US" dirty="0" err="1"/>
              <a:t>McAffee</a:t>
            </a:r>
            <a:r>
              <a:rPr lang="en-US" dirty="0"/>
              <a:t> (Network Associates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Code no longer public</a:t>
            </a:r>
          </a:p>
          <a:p>
            <a:pPr>
              <a:lnSpc>
                <a:spcPct val="110000"/>
              </a:lnSpc>
            </a:pPr>
            <a:r>
              <a:rPr lang="en-US" dirty="0"/>
              <a:t>During the 39th IETF meeting at Munich,  Zimmermann and Callas requested the IETF to setup a working group on the standardization of PGP (</a:t>
            </a:r>
            <a:r>
              <a:rPr lang="en-US" dirty="0" err="1"/>
              <a:t>OpenPGP</a:t>
            </a:r>
            <a:r>
              <a:rPr lang="en-US" dirty="0"/>
              <a:t> [RFC1991, </a:t>
            </a:r>
            <a:r>
              <a:rPr lang="en-US" dirty="0" smtClean="0"/>
              <a:t>Aug </a:t>
            </a:r>
            <a:r>
              <a:rPr lang="en-US" dirty="0"/>
              <a:t>96], [RFC2440, </a:t>
            </a:r>
            <a:r>
              <a:rPr lang="en-US" dirty="0" smtClean="0"/>
              <a:t>Nov </a:t>
            </a:r>
            <a:r>
              <a:rPr lang="en-US" dirty="0"/>
              <a:t>98], [RFC4880, </a:t>
            </a:r>
            <a:r>
              <a:rPr lang="en-US" dirty="0" smtClean="0"/>
              <a:t>Nov </a:t>
            </a:r>
            <a:r>
              <a:rPr lang="en-US" dirty="0"/>
              <a:t>07]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Richard Stallman at the Individual-Network </a:t>
            </a:r>
            <a:r>
              <a:rPr lang="en-US" dirty="0" err="1"/>
              <a:t>Betriebstagung</a:t>
            </a:r>
            <a:r>
              <a:rPr lang="en-US" dirty="0"/>
              <a:t> at Aachen requested the European hackers to implement public key </a:t>
            </a:r>
            <a:r>
              <a:rPr lang="en-US" dirty="0" smtClean="0"/>
              <a:t>software </a:t>
            </a:r>
            <a:r>
              <a:rPr lang="en-US" dirty="0"/>
              <a:t>(US citizens were not allowed to do so outside us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2001:</a:t>
            </a:r>
          </a:p>
          <a:p>
            <a:pPr>
              <a:lnSpc>
                <a:spcPct val="110000"/>
              </a:lnSpc>
            </a:pPr>
            <a:r>
              <a:rPr lang="en-US" dirty="0"/>
              <a:t>Zimmermann leaves Network </a:t>
            </a:r>
            <a:r>
              <a:rPr lang="en-US" dirty="0" smtClean="0"/>
              <a:t>Associates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Network Associates abandons </a:t>
            </a:r>
            <a:r>
              <a:rPr lang="en-US" dirty="0" smtClean="0"/>
              <a:t>PGP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40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PGP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2002: </a:t>
            </a:r>
          </a:p>
          <a:p>
            <a:pPr>
              <a:lnSpc>
                <a:spcPct val="110000"/>
              </a:lnSpc>
            </a:pPr>
            <a:r>
              <a:rPr lang="en-US" dirty="0"/>
              <a:t>PGP Corporation is created, buys back PGP </a:t>
            </a:r>
            <a:r>
              <a:rPr lang="en-US" dirty="0" smtClean="0"/>
              <a:t>rights </a:t>
            </a:r>
            <a:r>
              <a:rPr lang="en-US" dirty="0" smtClean="0">
                <a:hlinkClick r:id="rId2"/>
              </a:rPr>
              <a:t>www.pgp.com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Code </a:t>
            </a:r>
            <a:r>
              <a:rPr lang="en-US" dirty="0"/>
              <a:t>is again </a:t>
            </a:r>
            <a:r>
              <a:rPr lang="en-US" dirty="0" smtClean="0"/>
              <a:t>public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Free </a:t>
            </a:r>
            <a:r>
              <a:rPr lang="en-US" dirty="0" smtClean="0"/>
              <a:t>trial version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Basic functionalities remain available after 30 </a:t>
            </a:r>
            <a:r>
              <a:rPr lang="en-US" dirty="0" smtClean="0"/>
              <a:t>days, but </a:t>
            </a:r>
            <a:r>
              <a:rPr lang="en-US" dirty="0"/>
              <a:t>not the additional </a:t>
            </a:r>
            <a:r>
              <a:rPr lang="en-US" dirty="0" smtClean="0"/>
              <a:t>functionalities, e.g., </a:t>
            </a:r>
            <a:r>
              <a:rPr lang="en-US" dirty="0"/>
              <a:t>disk </a:t>
            </a:r>
            <a:r>
              <a:rPr lang="en-US" dirty="0" smtClean="0"/>
              <a:t>encryption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Complete system compliant with </a:t>
            </a:r>
            <a:r>
              <a:rPr lang="en-US" dirty="0" err="1" smtClean="0"/>
              <a:t>OpenPGP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2010</a:t>
            </a:r>
            <a:r>
              <a:rPr lang="en-US" dirty="0"/>
              <a:t>:</a:t>
            </a:r>
          </a:p>
          <a:p>
            <a:pPr>
              <a:lnSpc>
                <a:spcPct val="110000"/>
              </a:lnSpc>
            </a:pPr>
            <a:r>
              <a:rPr lang="en-US" dirty="0"/>
              <a:t>Symantec acquired PGP 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4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X.509 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X.</a:t>
            </a:r>
            <a:r>
              <a:rPr lang="en-US" dirty="0" smtClean="0"/>
              <a:t>509</a:t>
            </a:r>
            <a:endParaRPr lang="en-US" dirty="0"/>
          </a:p>
          <a:p>
            <a:pPr lvl="1"/>
            <a:r>
              <a:rPr lang="en-US" dirty="0" smtClean="0"/>
              <a:t>Standard </a:t>
            </a:r>
            <a:r>
              <a:rPr lang="en-US" dirty="0"/>
              <a:t>from International Telecommunication Union (ITU), </a:t>
            </a:r>
            <a:r>
              <a:rPr lang="en-US" dirty="0" smtClean="0"/>
              <a:t>1988</a:t>
            </a:r>
          </a:p>
          <a:p>
            <a:pPr lvl="1"/>
            <a:r>
              <a:rPr lang="en-US" dirty="0" smtClean="0"/>
              <a:t>Also </a:t>
            </a:r>
            <a:r>
              <a:rPr lang="en-US" dirty="0"/>
              <a:t>IETF RFC-2459 (and updates)</a:t>
            </a:r>
          </a:p>
          <a:p>
            <a:pPr marL="0" indent="0">
              <a:buNone/>
            </a:pPr>
            <a:r>
              <a:rPr lang="en-US" dirty="0"/>
              <a:t>Three required fields:</a:t>
            </a:r>
          </a:p>
          <a:p>
            <a:r>
              <a:rPr lang="en-US" dirty="0"/>
              <a:t>TBS Certificate (TBS = “To Be Signed”)</a:t>
            </a:r>
          </a:p>
          <a:p>
            <a:pPr lvl="1"/>
            <a:r>
              <a:rPr lang="en-US" dirty="0"/>
              <a:t>The useful payload of the </a:t>
            </a:r>
            <a:r>
              <a:rPr lang="en-US" dirty="0" smtClean="0"/>
              <a:t>certificate</a:t>
            </a:r>
            <a:endParaRPr lang="en-US" dirty="0"/>
          </a:p>
          <a:p>
            <a:r>
              <a:rPr lang="en-US" dirty="0"/>
              <a:t>CA signature algorithm</a:t>
            </a:r>
          </a:p>
          <a:p>
            <a:pPr lvl="1"/>
            <a:r>
              <a:rPr lang="en-US" dirty="0"/>
              <a:t>Identifier for the </a:t>
            </a:r>
            <a:r>
              <a:rPr lang="en-US" dirty="0" smtClean="0"/>
              <a:t>crypto </a:t>
            </a:r>
            <a:r>
              <a:rPr lang="en-US" dirty="0"/>
              <a:t>algorithm used by the CA to sign this certificate</a:t>
            </a:r>
          </a:p>
          <a:p>
            <a:r>
              <a:rPr lang="en-US" dirty="0"/>
              <a:t>CA signature value</a:t>
            </a:r>
          </a:p>
          <a:p>
            <a:pPr lvl="1"/>
            <a:r>
              <a:rPr lang="en-US" dirty="0"/>
              <a:t>Signature of the certificate by the CA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63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PGP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PGPi</a:t>
            </a:r>
            <a:endParaRPr lang="en-US" dirty="0"/>
          </a:p>
          <a:p>
            <a:r>
              <a:rPr lang="en-US" dirty="0"/>
              <a:t>Developed by </a:t>
            </a:r>
            <a:r>
              <a:rPr lang="en-US" dirty="0" err="1"/>
              <a:t>Ståle</a:t>
            </a:r>
            <a:r>
              <a:rPr lang="en-US" dirty="0"/>
              <a:t> S. </a:t>
            </a:r>
            <a:r>
              <a:rPr lang="en-US" dirty="0" err="1"/>
              <a:t>Ytteborg</a:t>
            </a:r>
            <a:r>
              <a:rPr lang="en-US" dirty="0"/>
              <a:t> (Norway) to counter the US export </a:t>
            </a:r>
            <a:r>
              <a:rPr lang="en-US" dirty="0" smtClean="0"/>
              <a:t>regulations</a:t>
            </a:r>
            <a:endParaRPr lang="en-US" dirty="0"/>
          </a:p>
          <a:p>
            <a:r>
              <a:rPr lang="en-US" dirty="0"/>
              <a:t>Maintained from 1997 to </a:t>
            </a:r>
            <a:r>
              <a:rPr lang="en-US" dirty="0" smtClean="0"/>
              <a:t>2000</a:t>
            </a:r>
            <a:endParaRPr lang="en-US" dirty="0"/>
          </a:p>
          <a:p>
            <a:r>
              <a:rPr lang="en-US" dirty="0"/>
              <a:t>Obtained from the </a:t>
            </a:r>
            <a:r>
              <a:rPr lang="en-US" dirty="0" smtClean="0"/>
              <a:t>printed</a:t>
            </a:r>
            <a:br>
              <a:rPr lang="en-US" dirty="0" smtClean="0"/>
            </a:br>
            <a:r>
              <a:rPr lang="en-US" dirty="0" smtClean="0"/>
              <a:t>source </a:t>
            </a:r>
            <a:r>
              <a:rPr lang="en-US" dirty="0"/>
              <a:t>code of </a:t>
            </a:r>
            <a:r>
              <a:rPr lang="en-US" dirty="0" smtClean="0"/>
              <a:t>PGP</a:t>
            </a:r>
            <a:endParaRPr lang="en-US" dirty="0"/>
          </a:p>
          <a:p>
            <a:r>
              <a:rPr lang="en-US" dirty="0"/>
              <a:t>MIT Press thus published </a:t>
            </a:r>
            <a:r>
              <a:rPr lang="en-US" dirty="0" smtClean="0"/>
              <a:t>a</a:t>
            </a:r>
            <a:br>
              <a:rPr lang="en-US" dirty="0" smtClean="0"/>
            </a:br>
            <a:r>
              <a:rPr lang="en-US" dirty="0" smtClean="0"/>
              <a:t>book </a:t>
            </a:r>
            <a:r>
              <a:rPr lang="en-US" dirty="0"/>
              <a:t>with the PGP source </a:t>
            </a:r>
            <a:r>
              <a:rPr lang="en-US" dirty="0" smtClean="0"/>
              <a:t>code</a:t>
            </a:r>
            <a:endParaRPr lang="en-US" dirty="0"/>
          </a:p>
          <a:p>
            <a:r>
              <a:rPr lang="en-US" dirty="0" err="1"/>
              <a:t>www.pgpi.org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50</a:t>
            </a:fld>
            <a:endParaRPr lang="en-US"/>
          </a:p>
        </p:txBody>
      </p:sp>
      <p:pic>
        <p:nvPicPr>
          <p:cNvPr id="7" name="Picture 4" descr="pgp-mitp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43213" y="3069736"/>
            <a:ext cx="2216624" cy="335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423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PGP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GPG </a:t>
            </a:r>
            <a:r>
              <a:rPr lang="en-US" dirty="0"/>
              <a:t>= </a:t>
            </a:r>
            <a:r>
              <a:rPr lang="en-US" dirty="0" err="1"/>
              <a:t>GnuPG</a:t>
            </a:r>
            <a:r>
              <a:rPr lang="en-US" dirty="0"/>
              <a:t> = GNU Privacy </a:t>
            </a:r>
            <a:r>
              <a:rPr lang="en-US" dirty="0" smtClean="0"/>
              <a:t>Guard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err="1"/>
              <a:t>GnuPG</a:t>
            </a:r>
            <a:r>
              <a:rPr lang="en-US" dirty="0"/>
              <a:t> is the GNU GPL version of </a:t>
            </a:r>
            <a:r>
              <a:rPr lang="en-US" dirty="0" smtClean="0"/>
              <a:t>PGP </a:t>
            </a:r>
            <a:r>
              <a:rPr lang="en-US" dirty="0" smtClean="0">
                <a:hlinkClick r:id="rId2"/>
              </a:rPr>
              <a:t>www.gnupg.org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Initially</a:t>
            </a:r>
            <a:r>
              <a:rPr lang="en-US" dirty="0"/>
              <a:t>, used </a:t>
            </a:r>
            <a:r>
              <a:rPr lang="en-US" dirty="0" err="1" smtClean="0"/>
              <a:t>ElGamal</a:t>
            </a:r>
            <a:r>
              <a:rPr lang="en-US" dirty="0" smtClean="0"/>
              <a:t> </a:t>
            </a:r>
            <a:r>
              <a:rPr lang="en-US" dirty="0"/>
              <a:t>and Blowfish instead of RSA and </a:t>
            </a:r>
            <a:r>
              <a:rPr lang="en-US" dirty="0" smtClean="0"/>
              <a:t>IDEA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Follow the Open PGP </a:t>
            </a:r>
            <a:r>
              <a:rPr lang="en-US" dirty="0" smtClean="0"/>
              <a:t>Standard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Version 0.0.0 released </a:t>
            </a:r>
            <a:r>
              <a:rPr lang="en-US" dirty="0" smtClean="0"/>
              <a:t>in </a:t>
            </a:r>
            <a:r>
              <a:rPr lang="en-US" dirty="0"/>
              <a:t>December </a:t>
            </a:r>
            <a:r>
              <a:rPr lang="en-US" dirty="0" smtClean="0"/>
              <a:t>1997</a:t>
            </a:r>
            <a:br>
              <a:rPr lang="en-US" dirty="0" smtClean="0"/>
            </a:b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GUI </a:t>
            </a:r>
            <a:r>
              <a:rPr lang="en-US" dirty="0"/>
              <a:t>Frontends: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http://</a:t>
            </a:r>
            <a:r>
              <a:rPr lang="en-US" dirty="0" err="1"/>
              <a:t>www.gnupg.org</a:t>
            </a:r>
            <a:r>
              <a:rPr lang="en-US" dirty="0"/>
              <a:t>/</a:t>
            </a:r>
            <a:r>
              <a:rPr lang="en-US" dirty="0" err="1"/>
              <a:t>related_software</a:t>
            </a:r>
            <a:r>
              <a:rPr lang="en-US" dirty="0"/>
              <a:t>/</a:t>
            </a:r>
            <a:r>
              <a:rPr lang="en-US" dirty="0" err="1" smtClean="0"/>
              <a:t>frontends.en.html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34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49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PGP Features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Signature</a:t>
            </a:r>
          </a:p>
          <a:p>
            <a:endParaRPr lang="en-US" dirty="0"/>
          </a:p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Hybrid crypto: combine symmetric and public-key crypto</a:t>
            </a:r>
          </a:p>
          <a:p>
            <a:pPr lvl="1"/>
            <a:r>
              <a:rPr lang="en-US" dirty="0" smtClean="0"/>
              <a:t>Session key is symmetric; encrypt session key with public-key of recipient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Key management</a:t>
            </a:r>
          </a:p>
          <a:p>
            <a:pPr lvl="1"/>
            <a:r>
              <a:rPr lang="en-US" dirty="0"/>
              <a:t>What is called a PGP key is actually a PGP certificate</a:t>
            </a:r>
          </a:p>
          <a:p>
            <a:pPr lvl="1"/>
            <a:r>
              <a:rPr lang="en-US" dirty="0"/>
              <a:t>Web of </a:t>
            </a:r>
            <a:r>
              <a:rPr lang="en-US" dirty="0" smtClean="0"/>
              <a:t>trust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32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1706" y="1362450"/>
            <a:ext cx="8307082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This is an example of signed message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-----BEGIN PGP SIGNATURE-----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iQIcBAEBCgAGBQJTcWJaAAoJEChyd2euJIo/</a:t>
            </a:r>
            <a:r>
              <a:rPr lang="en-US" dirty="0" err="1">
                <a:latin typeface="Consolas"/>
                <a:cs typeface="Consolas"/>
              </a:rPr>
              <a:t>aYYP</a:t>
            </a:r>
            <a:r>
              <a:rPr lang="en-US" dirty="0">
                <a:latin typeface="Consolas"/>
                <a:cs typeface="Consolas"/>
              </a:rPr>
              <a:t>/0Vl/+u5zNkFw9lgvCd4UYdu</a:t>
            </a:r>
          </a:p>
          <a:p>
            <a:r>
              <a:rPr lang="en-US" dirty="0">
                <a:latin typeface="Consolas"/>
                <a:cs typeface="Consolas"/>
              </a:rPr>
              <a:t>88aTImx+KmP8loFnu0Q6EC8UCuYCd8q/CHNPVq9k+pBE3Szolt6L3EIO6hDwRjJn</a:t>
            </a:r>
          </a:p>
          <a:p>
            <a:r>
              <a:rPr lang="en-US" dirty="0">
                <a:latin typeface="Consolas"/>
                <a:cs typeface="Consolas"/>
              </a:rPr>
              <a:t>lnODZVoAWBgy5S5+BEgTA6OI3ixsmySacjkfYKbSprgLCKRklgesVl9Lo+5/ZTXJ</a:t>
            </a:r>
          </a:p>
          <a:p>
            <a:r>
              <a:rPr lang="en-US" dirty="0">
                <a:latin typeface="Consolas"/>
                <a:cs typeface="Consolas"/>
              </a:rPr>
              <a:t>gQRhqePkYEmsfMKnTmLi9jiS/TqfXBcKOiuZ2Y/ihhNULIP4mnIDKw7k2AI8d27/</a:t>
            </a:r>
          </a:p>
          <a:p>
            <a:r>
              <a:rPr lang="en-US" dirty="0">
                <a:latin typeface="Consolas"/>
                <a:cs typeface="Consolas"/>
              </a:rPr>
              <a:t>rAV2uMEi2XKDwxn9ziJ31yAM6IUhKvEKFwAjHf63rETZM3QrlgHaG/U128S5pqzS</a:t>
            </a:r>
          </a:p>
          <a:p>
            <a:r>
              <a:rPr lang="en-US" dirty="0">
                <a:latin typeface="Consolas"/>
                <a:cs typeface="Consolas"/>
              </a:rPr>
              <a:t>JCkXFMhXnyCVRXmVDaoq9drzWXJ7EU8YHYDZnw6cuuYXPkGQC83T8XM+ZDIXFeQz</a:t>
            </a:r>
          </a:p>
          <a:p>
            <a:r>
              <a:rPr lang="en-US" dirty="0">
                <a:latin typeface="Consolas"/>
                <a:cs typeface="Consolas"/>
              </a:rPr>
              <a:t>o0uFXcKUPyO+Ns6D2HrPKv+yxi8PbmBTOZs8nKIj843BzWFr3etnR19N1f/+</a:t>
            </a:r>
            <a:r>
              <a:rPr lang="en-US" dirty="0" err="1">
                <a:latin typeface="Consolas"/>
                <a:cs typeface="Consolas"/>
              </a:rPr>
              <a:t>zV+X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err="1">
                <a:latin typeface="Consolas"/>
                <a:cs typeface="Consolas"/>
              </a:rPr>
              <a:t>VMaNRW</a:t>
            </a:r>
            <a:r>
              <a:rPr lang="en-US" dirty="0">
                <a:latin typeface="Consolas"/>
                <a:cs typeface="Consolas"/>
              </a:rPr>
              <a:t>/i67Of8uD4dJlkA8PYDgBmglBn8oRiU0L5bqOWoXJFJKXQiYz62lZvtPwS</a:t>
            </a:r>
          </a:p>
          <a:p>
            <a:r>
              <a:rPr lang="en-US" dirty="0">
                <a:latin typeface="Consolas"/>
                <a:cs typeface="Consolas"/>
              </a:rPr>
              <a:t>PBDAfM2NfGkdBV4ypOoqydTzwhd8ZO26PICKAKFhW+AfEeQu7a7tOD0+m/3L74Mf</a:t>
            </a:r>
          </a:p>
          <a:p>
            <a:r>
              <a:rPr lang="en-US" dirty="0" err="1">
                <a:latin typeface="Consolas"/>
                <a:cs typeface="Consolas"/>
              </a:rPr>
              <a:t>ljbTTalyctgTY</a:t>
            </a:r>
            <a:r>
              <a:rPr lang="en-US" dirty="0">
                <a:latin typeface="Consolas"/>
                <a:cs typeface="Consolas"/>
              </a:rPr>
              <a:t>/</a:t>
            </a:r>
            <a:r>
              <a:rPr lang="en-US" dirty="0" err="1">
                <a:latin typeface="Consolas"/>
                <a:cs typeface="Consolas"/>
              </a:rPr>
              <a:t>slDiP</a:t>
            </a:r>
            <a:r>
              <a:rPr lang="en-US" dirty="0">
                <a:latin typeface="Consolas"/>
                <a:cs typeface="Consolas"/>
              </a:rPr>
              <a:t>/bHS8NCgIIhvjsJYdfrMCuc+t29bh5FwMnyemU07Ynqa2</a:t>
            </a:r>
          </a:p>
          <a:p>
            <a:r>
              <a:rPr lang="en-US" dirty="0">
                <a:latin typeface="Consolas"/>
                <a:cs typeface="Consolas"/>
              </a:rPr>
              <a:t>vo4L/Jq1qJ3Cy2h+kyW4MZlh6ADauacbHH1pVLKvHOnH5mT4FsP0rsI/F73oZSN2</a:t>
            </a:r>
          </a:p>
          <a:p>
            <a:r>
              <a:rPr lang="en-US" dirty="0">
                <a:latin typeface="Consolas"/>
                <a:cs typeface="Consolas"/>
              </a:rPr>
              <a:t>RQZwQdrjHsIihP02ERCX</a:t>
            </a:r>
          </a:p>
          <a:p>
            <a:r>
              <a:rPr lang="en-US" dirty="0">
                <a:latin typeface="Consolas"/>
                <a:cs typeface="Consolas"/>
              </a:rPr>
              <a:t>=</a:t>
            </a:r>
            <a:r>
              <a:rPr lang="en-US" dirty="0" err="1">
                <a:latin typeface="Consolas"/>
                <a:cs typeface="Consolas"/>
              </a:rPr>
              <a:t>FyhH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-----END PGP SIGNATURE-----</a:t>
            </a:r>
          </a:p>
        </p:txBody>
      </p:sp>
    </p:spTree>
    <p:extLst>
      <p:ext uri="{BB962C8B-B14F-4D97-AF65-F5344CB8AC3E}">
        <p14:creationId xmlns:p14="http://schemas.microsoft.com/office/powerpoint/2010/main" val="3164152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Symmetric </a:t>
            </a:r>
            <a:r>
              <a:rPr lang="en-US" sz="4000" dirty="0" smtClean="0"/>
              <a:t>Encryption </a:t>
            </a:r>
            <a:r>
              <a:rPr lang="en-US" sz="3200" dirty="0" smtClean="0"/>
              <a:t>[</a:t>
            </a:r>
            <a:r>
              <a:rPr lang="en-US" sz="3200" dirty="0"/>
              <a:t>RFC4880]</a:t>
            </a:r>
            <a:endParaRPr lang="en-US" sz="4000" dirty="0"/>
          </a:p>
        </p:txBody>
      </p:sp>
      <p:sp>
        <p:nvSpPr>
          <p:cNvPr id="1625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</a:rPr>
              <a:t>TDES </a:t>
            </a:r>
            <a:r>
              <a:rPr lang="en-US" sz="2000" dirty="0">
                <a:solidFill>
                  <a:srgbClr val="0000FF"/>
                </a:solidFill>
              </a:rPr>
              <a:t>[Mandatory]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Slow. Considered to be </a:t>
            </a:r>
            <a:r>
              <a:rPr lang="en-US" sz="1800" dirty="0" smtClean="0"/>
              <a:t>secure</a:t>
            </a:r>
            <a:endParaRPr lang="en-US" sz="1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</a:rPr>
              <a:t>IDEA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Patented until </a:t>
            </a:r>
            <a:r>
              <a:rPr lang="en-US" sz="1800" dirty="0"/>
              <a:t>2010. Seem to be secure, resisted to all cryptanalysis for 17 years…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</a:rPr>
              <a:t>CAST5 </a:t>
            </a:r>
            <a:r>
              <a:rPr lang="en-US" sz="2000" dirty="0"/>
              <a:t>(128 bit-key) </a:t>
            </a:r>
            <a:r>
              <a:rPr lang="en-US" sz="2000" dirty="0">
                <a:solidFill>
                  <a:srgbClr val="0000FF"/>
                </a:solidFill>
              </a:rPr>
              <a:t>[should </a:t>
            </a:r>
            <a:r>
              <a:rPr lang="en-US" sz="2000" dirty="0" err="1">
                <a:solidFill>
                  <a:srgbClr val="0000FF"/>
                </a:solidFill>
              </a:rPr>
              <a:t>impl</a:t>
            </a:r>
            <a:r>
              <a:rPr lang="en-US" sz="2000" dirty="0">
                <a:solidFill>
                  <a:srgbClr val="0000FF"/>
                </a:solidFill>
              </a:rPr>
              <a:t>. CAST5]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Less studied than the other </a:t>
            </a:r>
            <a:r>
              <a:rPr lang="en-US" sz="1800" dirty="0" smtClean="0"/>
              <a:t>algorithms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</a:rPr>
              <a:t>Blowfish </a:t>
            </a:r>
            <a:r>
              <a:rPr lang="en-US" sz="2000" dirty="0"/>
              <a:t>(128 bit-key)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Less studied than the other </a:t>
            </a:r>
            <a:r>
              <a:rPr lang="en-US" sz="1800" dirty="0" smtClean="0"/>
              <a:t>algorithms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accent2"/>
                </a:solidFill>
              </a:rPr>
              <a:t>Twofish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(256 bit-key) (AES contest top-5 finalists)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Rather </a:t>
            </a:r>
            <a:r>
              <a:rPr lang="en-US" sz="1800" dirty="0" smtClean="0"/>
              <a:t>new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</a:rPr>
              <a:t>AES </a:t>
            </a:r>
            <a:r>
              <a:rPr lang="en-US" sz="2000" dirty="0"/>
              <a:t>(128/192/256 bit-key) </a:t>
            </a:r>
            <a:r>
              <a:rPr lang="en-US" sz="2000" dirty="0">
                <a:solidFill>
                  <a:srgbClr val="0000FF"/>
                </a:solidFill>
              </a:rPr>
              <a:t>[should </a:t>
            </a:r>
            <a:r>
              <a:rPr lang="en-US" sz="2000" dirty="0" err="1">
                <a:solidFill>
                  <a:srgbClr val="0000FF"/>
                </a:solidFill>
              </a:rPr>
              <a:t>impl</a:t>
            </a:r>
            <a:r>
              <a:rPr lang="en-US" sz="2000" dirty="0">
                <a:solidFill>
                  <a:srgbClr val="0000FF"/>
                </a:solidFill>
              </a:rPr>
              <a:t>. AES128]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The </a:t>
            </a:r>
            <a:r>
              <a:rPr lang="en-US" sz="1800" dirty="0"/>
              <a:t>standard since </a:t>
            </a:r>
            <a:r>
              <a:rPr lang="en-US" sz="1800" dirty="0" smtClean="0"/>
              <a:t>2000</a:t>
            </a:r>
            <a:endParaRPr lang="en-US" sz="18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625092" name="Text Box 4"/>
          <p:cNvSpPr txBox="1">
            <a:spLocks noChangeArrowheads="1"/>
          </p:cNvSpPr>
          <p:nvPr/>
        </p:nvSpPr>
        <p:spPr bwMode="auto">
          <a:xfrm rot="1236007">
            <a:off x="6858000" y="1676400"/>
            <a:ext cx="2057400" cy="66675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All of them seem to be secure.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38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Public-Key Encryption </a:t>
            </a:r>
            <a:r>
              <a:rPr lang="en-US" sz="3200" dirty="0"/>
              <a:t>[RFC4880]</a:t>
            </a:r>
            <a:endParaRPr lang="en-US" sz="4000" dirty="0"/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RSA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err="1" smtClean="0">
                <a:solidFill>
                  <a:schemeClr val="accent2"/>
                </a:solidFill>
              </a:rPr>
              <a:t>ElGamal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0000FF"/>
                </a:solidFill>
              </a:rPr>
              <a:t>[Mandatory</a:t>
            </a:r>
            <a:r>
              <a:rPr lang="en-US" sz="2000" dirty="0" smtClean="0">
                <a:solidFill>
                  <a:srgbClr val="0000FF"/>
                </a:solidFill>
              </a:rPr>
              <a:t>]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63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(Public-Key) Signature </a:t>
            </a:r>
            <a:r>
              <a:rPr lang="en-US" sz="3200" dirty="0"/>
              <a:t>[RFC4880]</a:t>
            </a:r>
          </a:p>
        </p:txBody>
      </p:sp>
      <p:sp>
        <p:nvSpPr>
          <p:cNvPr id="163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RSA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DSA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0000FF"/>
                </a:solidFill>
              </a:rPr>
              <a:t>[Mandatory</a:t>
            </a:r>
            <a:r>
              <a:rPr lang="en-US" sz="2000" dirty="0" smtClean="0">
                <a:solidFill>
                  <a:srgbClr val="0000FF"/>
                </a:solidFill>
              </a:rPr>
              <a:t>]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r>
              <a:rPr lang="en-US" sz="2000" dirty="0" err="1" smtClean="0">
                <a:solidFill>
                  <a:schemeClr val="tx2"/>
                </a:solidFill>
              </a:rPr>
              <a:t>ElGamal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no longer recommended for </a:t>
            </a:r>
            <a:r>
              <a:rPr lang="en-US" sz="2000" dirty="0" smtClean="0">
                <a:solidFill>
                  <a:schemeClr val="tx2"/>
                </a:solidFill>
              </a:rPr>
              <a:t>signature</a:t>
            </a:r>
            <a:endParaRPr lang="en-US" sz="2000" dirty="0">
              <a:solidFill>
                <a:schemeClr val="tx2"/>
              </a:solidFill>
            </a:endParaRPr>
          </a:p>
          <a:p>
            <a:pPr lvl="1"/>
            <a:r>
              <a:rPr lang="en-US" sz="1800" dirty="0"/>
              <a:t>Attack by </a:t>
            </a:r>
            <a:r>
              <a:rPr lang="en-US" sz="1800" dirty="0" err="1">
                <a:solidFill>
                  <a:schemeClr val="accent2"/>
                </a:solidFill>
              </a:rPr>
              <a:t>Phong</a:t>
            </a:r>
            <a:r>
              <a:rPr lang="en-US" sz="1800" dirty="0">
                <a:solidFill>
                  <a:schemeClr val="accent2"/>
                </a:solidFill>
              </a:rPr>
              <a:t> Nguyen</a:t>
            </a:r>
            <a:r>
              <a:rPr lang="en-US" sz="1800" dirty="0"/>
              <a:t> (2003) when </a:t>
            </a:r>
            <a:r>
              <a:rPr lang="en-US" sz="1800" dirty="0" err="1" smtClean="0"/>
              <a:t>ElGamal</a:t>
            </a:r>
            <a:r>
              <a:rPr lang="en-US" sz="1800" dirty="0" smtClean="0"/>
              <a:t> </a:t>
            </a:r>
            <a:r>
              <a:rPr lang="en-US" sz="1800" dirty="0"/>
              <a:t>keys used for both encryption and signature.</a:t>
            </a:r>
          </a:p>
          <a:p>
            <a:pPr lvl="1"/>
            <a:r>
              <a:rPr lang="en-US" sz="1800" i="1" dirty="0" smtClean="0"/>
              <a:t>“[…] We </a:t>
            </a:r>
            <a:r>
              <a:rPr lang="en-US" sz="1800" i="1" dirty="0"/>
              <a:t>show that as soon as one (GPG-generated) </a:t>
            </a:r>
            <a:r>
              <a:rPr lang="en-US" sz="1800" i="1" dirty="0" err="1"/>
              <a:t>ElGamal</a:t>
            </a:r>
            <a:r>
              <a:rPr lang="en-US" sz="1800" i="1" dirty="0"/>
              <a:t> signature of an arbitrary message is released, one can recover the </a:t>
            </a:r>
            <a:r>
              <a:rPr lang="en-US" sz="1800" i="1" dirty="0" smtClean="0"/>
              <a:t>signer’s </a:t>
            </a:r>
            <a:r>
              <a:rPr lang="en-US" sz="1800" i="1" dirty="0"/>
              <a:t>private key in less than a second on a PC. As a consequence, </a:t>
            </a:r>
            <a:r>
              <a:rPr lang="en-US" sz="1800" i="1" dirty="0" err="1"/>
              <a:t>ElGamal</a:t>
            </a:r>
            <a:r>
              <a:rPr lang="en-US" sz="1800" i="1" dirty="0"/>
              <a:t> signatures and the so-called </a:t>
            </a:r>
            <a:r>
              <a:rPr lang="en-US" sz="1800" i="1" dirty="0" err="1"/>
              <a:t>ElGamal</a:t>
            </a:r>
            <a:r>
              <a:rPr lang="en-US" sz="1800" i="1" dirty="0"/>
              <a:t> </a:t>
            </a:r>
            <a:r>
              <a:rPr lang="en-US" sz="1800" i="1" dirty="0" err="1"/>
              <a:t>sign+encrypt</a:t>
            </a:r>
            <a:r>
              <a:rPr lang="en-US" sz="1800" i="1" dirty="0"/>
              <a:t> keys have recently been removed from </a:t>
            </a:r>
            <a:r>
              <a:rPr lang="en-US" sz="1800" i="1" dirty="0" smtClean="0"/>
              <a:t>GPG”</a:t>
            </a:r>
            <a:r>
              <a:rPr lang="en-US" sz="1800" dirty="0" smtClean="0"/>
              <a:t>  </a:t>
            </a:r>
            <a:r>
              <a:rPr lang="en-US" sz="1800" dirty="0"/>
              <a:t>(Nguyen, 2003</a:t>
            </a:r>
            <a:r>
              <a:rPr lang="en-US" sz="1800" dirty="0" smtClean="0"/>
              <a:t>)</a:t>
            </a:r>
            <a:endParaRPr lang="en-US" sz="1800" dirty="0"/>
          </a:p>
          <a:p>
            <a:pPr lvl="1"/>
            <a:r>
              <a:rPr lang="en-US" sz="1800" dirty="0"/>
              <a:t>The flaw was exploitable </a:t>
            </a:r>
            <a:r>
              <a:rPr lang="en-US" sz="1800" dirty="0">
                <a:solidFill>
                  <a:schemeClr val="accent2"/>
                </a:solidFill>
              </a:rPr>
              <a:t>during 4 years</a:t>
            </a:r>
            <a:r>
              <a:rPr lang="en-US" sz="1800" dirty="0"/>
              <a:t>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62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Functions [RFC4880]</a:t>
            </a:r>
          </a:p>
        </p:txBody>
      </p:sp>
      <p:sp>
        <p:nvSpPr>
          <p:cNvPr id="162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MD5</a:t>
            </a:r>
          </a:p>
          <a:p>
            <a:pPr lvl="1"/>
            <a:r>
              <a:rPr lang="en-US" sz="1800" dirty="0" smtClean="0"/>
              <a:t>Deprecated</a:t>
            </a:r>
            <a:endParaRPr lang="en-US" sz="1800" dirty="0"/>
          </a:p>
          <a:p>
            <a:r>
              <a:rPr lang="en-US" sz="2000" dirty="0">
                <a:solidFill>
                  <a:schemeClr val="accent2"/>
                </a:solidFill>
              </a:rPr>
              <a:t>SHA-1 </a:t>
            </a:r>
            <a:r>
              <a:rPr lang="en-US" sz="2000" dirty="0">
                <a:solidFill>
                  <a:srgbClr val="0000FF"/>
                </a:solidFill>
              </a:rPr>
              <a:t>[Mandatory]</a:t>
            </a:r>
          </a:p>
          <a:p>
            <a:pPr lvl="1"/>
            <a:r>
              <a:rPr lang="en-US" sz="1800" dirty="0" smtClean="0"/>
              <a:t>Should </a:t>
            </a:r>
            <a:r>
              <a:rPr lang="en-US" sz="1800" dirty="0"/>
              <a:t>be </a:t>
            </a:r>
            <a:r>
              <a:rPr lang="en-US" sz="1800" dirty="0" smtClean="0"/>
              <a:t>avoided</a:t>
            </a:r>
            <a:endParaRPr lang="en-US" sz="1800" dirty="0"/>
          </a:p>
          <a:p>
            <a:r>
              <a:rPr lang="en-US" sz="2000" dirty="0">
                <a:solidFill>
                  <a:schemeClr val="accent2"/>
                </a:solidFill>
              </a:rPr>
              <a:t>SHA-224/256/384/512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Seem </a:t>
            </a:r>
            <a:r>
              <a:rPr lang="en-US" sz="1800" dirty="0" smtClean="0"/>
              <a:t>Ok</a:t>
            </a:r>
            <a:endParaRPr lang="en-US" sz="1800" dirty="0"/>
          </a:p>
          <a:p>
            <a:r>
              <a:rPr lang="en-US" sz="2000" dirty="0">
                <a:solidFill>
                  <a:schemeClr val="accent2"/>
                </a:solidFill>
              </a:rPr>
              <a:t>RIPEMD-160</a:t>
            </a:r>
          </a:p>
          <a:p>
            <a:pPr lvl="1"/>
            <a:r>
              <a:rPr lang="en-US" sz="1800" dirty="0"/>
              <a:t>Seem </a:t>
            </a:r>
            <a:r>
              <a:rPr lang="en-US" sz="1800" dirty="0" smtClean="0"/>
              <a:t>Ok</a:t>
            </a:r>
            <a:endParaRPr lang="en-US" sz="1800" dirty="0"/>
          </a:p>
          <a:p>
            <a:r>
              <a:rPr lang="en-US" sz="2000" dirty="0">
                <a:solidFill>
                  <a:schemeClr val="accent2"/>
                </a:solidFill>
              </a:rPr>
              <a:t>Tiger</a:t>
            </a:r>
          </a:p>
          <a:p>
            <a:pPr lvl="1"/>
            <a:r>
              <a:rPr lang="en-US" sz="1800" dirty="0"/>
              <a:t>Seem </a:t>
            </a:r>
            <a:r>
              <a:rPr lang="en-US" sz="1800" dirty="0" smtClean="0"/>
              <a:t>Ok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88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Protection of the Private Key</a:t>
            </a:r>
          </a:p>
        </p:txBody>
      </p:sp>
      <p:sp>
        <p:nvSpPr>
          <p:cNvPr id="157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The private key cannot be memorized by the </a:t>
            </a:r>
            <a:r>
              <a:rPr lang="en-US" sz="2000" dirty="0" smtClean="0">
                <a:solidFill>
                  <a:schemeClr val="tx1"/>
                </a:solidFill>
              </a:rPr>
              <a:t>user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</a:rPr>
              <a:t>How can we protect the private key?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Stored </a:t>
            </a:r>
            <a:r>
              <a:rPr lang="en-US" sz="2000" dirty="0">
                <a:solidFill>
                  <a:schemeClr val="tx1"/>
                </a:solidFill>
              </a:rPr>
              <a:t>on the hard </a:t>
            </a:r>
            <a:r>
              <a:rPr lang="en-US" sz="2000" dirty="0" smtClean="0">
                <a:solidFill>
                  <a:schemeClr val="tx1"/>
                </a:solidFill>
              </a:rPr>
              <a:t>drive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Encrypted with a password (no means to access it without the </a:t>
            </a:r>
            <a:r>
              <a:rPr lang="en-US" sz="1800" dirty="0" smtClean="0">
                <a:solidFill>
                  <a:schemeClr val="tx1"/>
                </a:solidFill>
              </a:rPr>
              <a:t>user’s </a:t>
            </a:r>
            <a:r>
              <a:rPr lang="en-US" sz="1800" dirty="0">
                <a:solidFill>
                  <a:schemeClr val="tx1"/>
                </a:solidFill>
              </a:rPr>
              <a:t>collaboration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Once decrypted, it is in the </a:t>
            </a:r>
            <a:r>
              <a:rPr lang="en-US" sz="1800" dirty="0" smtClean="0">
                <a:solidFill>
                  <a:schemeClr val="tx1"/>
                </a:solidFill>
              </a:rPr>
              <a:t>computer’s </a:t>
            </a:r>
            <a:r>
              <a:rPr lang="en-US" sz="1800" dirty="0">
                <a:solidFill>
                  <a:schemeClr val="tx1"/>
                </a:solidFill>
              </a:rPr>
              <a:t>memory (dangerous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Stored </a:t>
            </a:r>
            <a:r>
              <a:rPr lang="en-US" sz="2000" dirty="0">
                <a:solidFill>
                  <a:schemeClr val="tx1"/>
                </a:solidFill>
              </a:rPr>
              <a:t>on a smart </a:t>
            </a:r>
            <a:r>
              <a:rPr lang="en-US" sz="2000" dirty="0" smtClean="0">
                <a:solidFill>
                  <a:schemeClr val="tx1"/>
                </a:solidFill>
              </a:rPr>
              <a:t>card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Access to the card is protected by a </a:t>
            </a:r>
            <a:r>
              <a:rPr lang="en-US" sz="1800" dirty="0" smtClean="0">
                <a:solidFill>
                  <a:schemeClr val="tx1"/>
                </a:solidFill>
              </a:rPr>
              <a:t>password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The key never leaves the card, </a:t>
            </a:r>
            <a:r>
              <a:rPr lang="en-US" sz="1800" dirty="0" smtClean="0">
                <a:solidFill>
                  <a:schemeClr val="tx1"/>
                </a:solidFill>
              </a:rPr>
              <a:t>it’s </a:t>
            </a:r>
            <a:r>
              <a:rPr lang="en-US" sz="1800" dirty="0">
                <a:solidFill>
                  <a:schemeClr val="tx1"/>
                </a:solidFill>
              </a:rPr>
              <a:t>the data that transits through the card to get encrypted, decrypted or </a:t>
            </a:r>
            <a:r>
              <a:rPr lang="en-US" sz="1800" dirty="0" smtClean="0">
                <a:solidFill>
                  <a:schemeClr val="tx1"/>
                </a:solidFill>
              </a:rPr>
              <a:t>signed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The passphrase must be as strong as the key (i.e., same entropy at least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47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X.509 TBS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Serial number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Unique number assigned by the CA to the certificate</a:t>
            </a:r>
          </a:p>
          <a:p>
            <a:pPr>
              <a:lnSpc>
                <a:spcPct val="130000"/>
              </a:lnSpc>
            </a:pPr>
            <a:r>
              <a:rPr lang="en-US" dirty="0"/>
              <a:t>Issuer field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Identifies the entity who has signed and issued the certificate</a:t>
            </a:r>
          </a:p>
          <a:p>
            <a:pPr>
              <a:lnSpc>
                <a:spcPct val="130000"/>
              </a:lnSpc>
            </a:pPr>
            <a:r>
              <a:rPr lang="en-US" dirty="0"/>
              <a:t>Subject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Identifies the entity associated with the public </a:t>
            </a:r>
            <a:r>
              <a:rPr lang="en-US" dirty="0" smtClean="0"/>
              <a:t>key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O: organization</a:t>
            </a:r>
            <a:r>
              <a:rPr lang="en-US" dirty="0"/>
              <a:t>, C: country, OU: </a:t>
            </a:r>
            <a:r>
              <a:rPr lang="en-US" dirty="0" smtClean="0"/>
              <a:t>organization unit</a:t>
            </a:r>
            <a:r>
              <a:rPr lang="en-US" dirty="0"/>
              <a:t>, CN: common </a:t>
            </a:r>
            <a:r>
              <a:rPr lang="en-US" dirty="0" smtClean="0"/>
              <a:t>name, </a:t>
            </a:r>
            <a:r>
              <a:rPr lang="en-US" dirty="0"/>
              <a:t>ST: state, L: city, etc. no IP </a:t>
            </a:r>
            <a:r>
              <a:rPr lang="en-US" dirty="0" smtClean="0"/>
              <a:t>address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6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Size [</a:t>
            </a:r>
            <a:r>
              <a:rPr lang="en-US" dirty="0" err="1"/>
              <a:t>Lenstra,Verheul</a:t>
            </a:r>
            <a:r>
              <a:rPr lang="en-US" dirty="0"/>
              <a:t>, 01]</a:t>
            </a:r>
          </a:p>
        </p:txBody>
      </p:sp>
      <p:graphicFrame>
        <p:nvGraphicFramePr>
          <p:cNvPr id="1631270" name="Group 3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062309"/>
              </p:ext>
            </p:extLst>
          </p:nvPr>
        </p:nvGraphicFramePr>
        <p:xfrm>
          <a:off x="201613" y="2015518"/>
          <a:ext cx="8726488" cy="1981200"/>
        </p:xfrm>
        <a:graphic>
          <a:graphicData uri="http://schemas.openxmlformats.org/drawingml/2006/table">
            <a:tbl>
              <a:tblPr/>
              <a:tblGrid>
                <a:gridCol w="4363244"/>
                <a:gridCol w="4363244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sym. key (bits)</a:t>
                      </a:r>
                    </a:p>
                  </a:txBody>
                  <a:tcPr marL="163622" marR="1636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public key (bits)</a:t>
                      </a:r>
                    </a:p>
                  </a:txBody>
                  <a:tcPr marL="163622" marR="1636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71</a:t>
                      </a:r>
                    </a:p>
                  </a:txBody>
                  <a:tcPr marL="163622" marR="1636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1024</a:t>
                      </a:r>
                    </a:p>
                  </a:txBody>
                  <a:tcPr marL="163622" marR="1636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80</a:t>
                      </a:r>
                    </a:p>
                  </a:txBody>
                  <a:tcPr marL="163622" marR="1636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1536</a:t>
                      </a:r>
                    </a:p>
                  </a:txBody>
                  <a:tcPr marL="163622" marR="1636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87</a:t>
                      </a:r>
                    </a:p>
                  </a:txBody>
                  <a:tcPr marL="163622" marR="1636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2048</a:t>
                      </a:r>
                    </a:p>
                  </a:txBody>
                  <a:tcPr marL="163622" marR="1636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99</a:t>
                      </a:r>
                    </a:p>
                  </a:txBody>
                  <a:tcPr marL="163622" marR="1636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3072</a:t>
                      </a:r>
                    </a:p>
                  </a:txBody>
                  <a:tcPr marL="163622" marR="1636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9208" y="4664612"/>
            <a:ext cx="54421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Help choosing an appropriate key size:</a:t>
            </a:r>
          </a:p>
          <a:p>
            <a:r>
              <a:rPr lang="en-US" sz="2400" dirty="0" smtClean="0">
                <a:latin typeface="Tahoma"/>
                <a:cs typeface="Tahoma"/>
                <a:hlinkClick r:id="rId3"/>
              </a:rPr>
              <a:t>http</a:t>
            </a:r>
            <a:r>
              <a:rPr lang="en-US" sz="2400" dirty="0">
                <a:latin typeface="Tahoma"/>
                <a:cs typeface="Tahoma"/>
                <a:hlinkClick r:id="rId3"/>
              </a:rPr>
              <a:t>://www.keylength.com/en/1</a:t>
            </a:r>
            <a:r>
              <a:rPr lang="en-US" sz="2400" dirty="0" smtClean="0">
                <a:latin typeface="Tahoma"/>
                <a:cs typeface="Tahoma"/>
                <a:hlinkClick r:id="rId3"/>
              </a:rPr>
              <a:t>/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44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Public-key Validity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7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Recipient’s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to be sure that the key we use to encrypt a message is the correct one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Directory</a:t>
            </a:r>
            <a:endParaRPr lang="en-US" dirty="0"/>
          </a:p>
          <a:p>
            <a:pPr lvl="1"/>
            <a:r>
              <a:rPr lang="en-US" dirty="0"/>
              <a:t>Who </a:t>
            </a:r>
            <a:r>
              <a:rPr lang="en-US" dirty="0" smtClean="0"/>
              <a:t>put </a:t>
            </a:r>
            <a:r>
              <a:rPr lang="en-US" dirty="0"/>
              <a:t>the key into the directory?</a:t>
            </a:r>
          </a:p>
          <a:p>
            <a:pPr lvl="1"/>
            <a:r>
              <a:rPr lang="en-US" dirty="0"/>
              <a:t>Fake identity associated to the key?</a:t>
            </a:r>
          </a:p>
          <a:p>
            <a:pPr lvl="1"/>
            <a:r>
              <a:rPr lang="en-US" dirty="0"/>
              <a:t>Is the directory a legitimate one?</a:t>
            </a:r>
          </a:p>
          <a:p>
            <a:endParaRPr lang="en-US" dirty="0"/>
          </a:p>
          <a:p>
            <a:r>
              <a:rPr lang="en-US" dirty="0"/>
              <a:t>Face to face, check the ID, check the hash of the key, sign the </a:t>
            </a:r>
            <a:r>
              <a:rPr lang="en-US" dirty="0" smtClean="0"/>
              <a:t>key</a:t>
            </a:r>
            <a:endParaRPr lang="en-US" dirty="0"/>
          </a:p>
          <a:p>
            <a:r>
              <a:rPr lang="en-US" dirty="0" smtClean="0"/>
              <a:t>Certificates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8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Peer-to-</a:t>
            </a:r>
            <a:r>
              <a:rPr lang="en-US" dirty="0" smtClean="0"/>
              <a:t>peer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Users trust some other </a:t>
            </a:r>
            <a:r>
              <a:rPr lang="en-US" dirty="0" smtClean="0"/>
              <a:t>users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One or </a:t>
            </a:r>
            <a:r>
              <a:rPr lang="en-US" dirty="0">
                <a:solidFill>
                  <a:schemeClr val="accent2"/>
                </a:solidFill>
              </a:rPr>
              <a:t>several signatures</a:t>
            </a:r>
            <a:r>
              <a:rPr lang="en-US" dirty="0"/>
              <a:t> on each certificate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7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Public-key Distribution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547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and Trust in PGP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important notions in </a:t>
            </a:r>
            <a:r>
              <a:rPr lang="en-US" dirty="0" smtClean="0"/>
              <a:t>PGP</a:t>
            </a:r>
            <a:endParaRPr lang="en-US" dirty="0"/>
          </a:p>
          <a:p>
            <a:endParaRPr lang="en-US" dirty="0"/>
          </a:p>
          <a:p>
            <a:r>
              <a:rPr lang="en-US" dirty="0"/>
              <a:t>Validity: I know that this key belongs to </a:t>
            </a:r>
            <a:r>
              <a:rPr lang="en-US" dirty="0" smtClean="0"/>
              <a:t>Bob</a:t>
            </a:r>
            <a:endParaRPr lang="en-US" dirty="0"/>
          </a:p>
          <a:p>
            <a:r>
              <a:rPr lang="en-US" dirty="0"/>
              <a:t>Trust: I know that Bob does not sign keys </a:t>
            </a:r>
            <a:r>
              <a:rPr lang="en-US" dirty="0" smtClean="0"/>
              <a:t>arbitrarily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When we sign a key, we declare its </a:t>
            </a:r>
            <a:r>
              <a:rPr lang="en-US" dirty="0" smtClean="0"/>
              <a:t>validity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75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and Trust in PGP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declare a full or partial </a:t>
            </a:r>
            <a:r>
              <a:rPr lang="en-US" dirty="0" smtClean="0"/>
              <a:t>trust</a:t>
            </a:r>
            <a:endParaRPr lang="en-US" dirty="0"/>
          </a:p>
          <a:p>
            <a:r>
              <a:rPr lang="en-US" dirty="0"/>
              <a:t>A key is valid if the sum of the partial trusts of its valid signatures is at least </a:t>
            </a:r>
            <a:r>
              <a:rPr lang="en-US" dirty="0" smtClean="0"/>
              <a:t>1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66</a:t>
            </a:fld>
            <a:endParaRPr lang="en-US"/>
          </a:p>
        </p:txBody>
      </p:sp>
      <p:pic>
        <p:nvPicPr>
          <p:cNvPr id="7" name="Picture 4" descr="pgp-weboftru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000" y="4038600"/>
            <a:ext cx="536575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187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of Trust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1"/>
            <a:ext cx="8727141" cy="2438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Clara and Eddy are valid since Alice has signed </a:t>
            </a:r>
            <a:r>
              <a:rPr lang="en-US" dirty="0" smtClean="0"/>
              <a:t>them</a:t>
            </a:r>
            <a:endParaRPr lang="en-US" dirty="0"/>
          </a:p>
          <a:p>
            <a:r>
              <a:rPr lang="en-US" dirty="0"/>
              <a:t>Alice has full trust in Clara and Eddy:</a:t>
            </a:r>
          </a:p>
          <a:p>
            <a:pPr lvl="1"/>
            <a:r>
              <a:rPr lang="en-US" dirty="0"/>
              <a:t>Damien, Florence, and Eddy are </a:t>
            </a:r>
            <a:r>
              <a:rPr lang="en-US" dirty="0" smtClean="0"/>
              <a:t>valid</a:t>
            </a:r>
            <a:endParaRPr lang="en-US" dirty="0"/>
          </a:p>
          <a:p>
            <a:r>
              <a:rPr lang="en-US" dirty="0"/>
              <a:t>Clara and Eddy each have a partial trust in Florence:</a:t>
            </a:r>
          </a:p>
          <a:p>
            <a:pPr lvl="1"/>
            <a:r>
              <a:rPr lang="en-US" dirty="0"/>
              <a:t>Alice trusts Florence and Bob is </a:t>
            </a:r>
            <a:r>
              <a:rPr lang="en-US" dirty="0" smtClean="0"/>
              <a:t>valid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67</a:t>
            </a:fld>
            <a:endParaRPr lang="en-US"/>
          </a:p>
        </p:txBody>
      </p:sp>
      <p:pic>
        <p:nvPicPr>
          <p:cNvPr id="7" name="Picture 4" descr="pgp-weboftru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000" y="4038600"/>
            <a:ext cx="536575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73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Signing Party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participant’s public key is published in advance and downloaded by </a:t>
            </a:r>
            <a:r>
              <a:rPr lang="en-US" dirty="0" smtClean="0"/>
              <a:t>everybody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participant identifies himself (with passport) and reads aloud his key </a:t>
            </a:r>
            <a:r>
              <a:rPr lang="en-US" dirty="0" smtClean="0"/>
              <a:t>fingerprint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Everybody signs that key and uploads it on a key </a:t>
            </a:r>
            <a:r>
              <a:rPr lang="en-US" dirty="0" smtClean="0"/>
              <a:t>servers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48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Publication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Several PGP key servers exist across the </a:t>
            </a:r>
            <a:r>
              <a:rPr lang="en-US" dirty="0" smtClean="0"/>
              <a:t>world</a:t>
            </a:r>
            <a:endParaRPr lang="en-US" dirty="0"/>
          </a:p>
          <a:p>
            <a:pPr lvl="1"/>
            <a:r>
              <a:rPr lang="en-US" dirty="0"/>
              <a:t>http://</a:t>
            </a:r>
            <a:r>
              <a:rPr lang="en-US" dirty="0" err="1"/>
              <a:t>pgp.mit.edu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They contain </a:t>
            </a:r>
            <a:r>
              <a:rPr lang="en-US" dirty="0" smtClean="0"/>
              <a:t>keys </a:t>
            </a:r>
            <a:r>
              <a:rPr lang="en-US" dirty="0"/>
              <a:t>of all PGP users that want to publish their </a:t>
            </a:r>
            <a:r>
              <a:rPr lang="en-US" dirty="0" smtClean="0"/>
              <a:t>key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Alice is sure that the key associated to Clara belongs to Clara, she can sign Clara’s key and re-submit it to the </a:t>
            </a:r>
            <a:r>
              <a:rPr lang="en-US" dirty="0" smtClean="0"/>
              <a:t>servers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Eddy trusts Alice, he can accept Clara’s </a:t>
            </a:r>
            <a:r>
              <a:rPr lang="en-US" dirty="0" smtClean="0"/>
              <a:t>key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3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X.509 TBS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Validity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Not before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N</a:t>
            </a:r>
            <a:r>
              <a:rPr lang="en-US" dirty="0" smtClean="0"/>
              <a:t>ot after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Subject Public Key Info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Public key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Identifies the algorithm with which the key is used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e.g., RSA, DSA, or DH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12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Public-key Revocation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357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Revocation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can we revoke a key published on a server?</a:t>
            </a:r>
          </a:p>
          <a:p>
            <a:r>
              <a:rPr lang="en-US" dirty="0" smtClean="0"/>
              <a:t>Servers </a:t>
            </a:r>
            <a:r>
              <a:rPr lang="en-US" dirty="0"/>
              <a:t>are replicated: withdrawing a key is useless because another server will duplicate it </a:t>
            </a:r>
            <a:r>
              <a:rPr lang="en-US" dirty="0" smtClean="0"/>
              <a:t>again</a:t>
            </a:r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can we prove that we are allowed to revoke a key if we lost it?</a:t>
            </a:r>
          </a:p>
          <a:p>
            <a:r>
              <a:rPr lang="en-US" dirty="0" smtClean="0"/>
              <a:t>We </a:t>
            </a:r>
            <a:r>
              <a:rPr lang="en-US" dirty="0"/>
              <a:t>generate a key revocation certificate when we generate the </a:t>
            </a:r>
            <a:r>
              <a:rPr lang="en-US" dirty="0" smtClean="0"/>
              <a:t>key</a:t>
            </a: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put a validity deadline to the key when we generate </a:t>
            </a:r>
            <a:r>
              <a:rPr lang="en-US" dirty="0" smtClean="0"/>
              <a:t>it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99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pic>
        <p:nvPicPr>
          <p:cNvPr id="7" name="Picture 2" descr="C:\Users\Andreas Haeberlen\AppData\Local\Microsoft\Windows\Temporary Internet Files\Content.IE5\7HA4Z6A0\MC90043441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8022" y="2850776"/>
            <a:ext cx="1326777" cy="1492624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409D-5E2D-FB4E-9A06-44B9D3E20611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5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648200"/>
            <a:ext cx="5638800" cy="1362075"/>
          </a:xfrm>
        </p:spPr>
        <p:txBody>
          <a:bodyPr anchor="t"/>
          <a:lstStyle/>
          <a:p>
            <a:r>
              <a:rPr lang="en-US" dirty="0"/>
              <a:t>Passwords | Time-memory trade-offs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124200"/>
            <a:ext cx="5638800" cy="1500187"/>
          </a:xfrm>
        </p:spPr>
        <p:txBody>
          <a:bodyPr anchor="b"/>
          <a:lstStyle/>
          <a:p>
            <a:r>
              <a:rPr lang="en-US" dirty="0"/>
              <a:t>Next time you will learn </a:t>
            </a:r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0" y="1752601"/>
            <a:ext cx="2743200" cy="83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 cap="none" baseline="0">
                <a:solidFill>
                  <a:schemeClr val="bg1"/>
                </a:solidFill>
                <a:latin typeface="Rockwell"/>
                <a:ea typeface="+mj-ea"/>
                <a:cs typeface="Rockwell"/>
              </a:defRPr>
            </a:lvl1pPr>
          </a:lstStyle>
          <a:p>
            <a:r>
              <a:rPr lang="en-US" dirty="0" smtClean="0"/>
              <a:t>Stay tuned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532B-7152-4545-9364-C8561603D0F4}" type="slidenum">
              <a:rPr lang="en-US" smtClean="0"/>
              <a:pPr/>
              <a:t>73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443" y="382587"/>
            <a:ext cx="5009445" cy="334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8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834" y="242234"/>
            <a:ext cx="3584376" cy="75873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2238978" y="860237"/>
            <a:ext cx="1666468" cy="397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10277" y="860237"/>
            <a:ext cx="3166403" cy="397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583" y="1196008"/>
            <a:ext cx="5309219" cy="566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02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583" y="1196008"/>
            <a:ext cx="5309219" cy="56619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 Apr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9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834" y="242234"/>
            <a:ext cx="3584376" cy="75873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2238978" y="860237"/>
            <a:ext cx="1666468" cy="397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10277" y="860237"/>
            <a:ext cx="3166403" cy="397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851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canini-teaching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mcanini-teaching.thmx</Template>
  <TotalTime>4817</TotalTime>
  <Words>4265</Words>
  <Application>Microsoft Macintosh PowerPoint</Application>
  <PresentationFormat>On-screen Show (4:3)</PresentationFormat>
  <Paragraphs>855</Paragraphs>
  <Slides>73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mcanini-teaching</vt:lpstr>
      <vt:lpstr>Certificates | SSL/TLS | PGP</vt:lpstr>
      <vt:lpstr>Certificates</vt:lpstr>
      <vt:lpstr>What is a certificate?</vt:lpstr>
      <vt:lpstr>Illustration</vt:lpstr>
      <vt:lpstr>X.509 Certificates</vt:lpstr>
      <vt:lpstr>X.509 TBS</vt:lpstr>
      <vt:lpstr>X.509 TBS (Continued)</vt:lpstr>
      <vt:lpstr>Example:</vt:lpstr>
      <vt:lpstr>Example:</vt:lpstr>
      <vt:lpstr>Working with Certificates</vt:lpstr>
      <vt:lpstr>Certificate Authorities</vt:lpstr>
      <vt:lpstr>How to obtain a certificate</vt:lpstr>
      <vt:lpstr>Registration Authority (RA)</vt:lpstr>
      <vt:lpstr>CSR in practice</vt:lpstr>
      <vt:lpstr>Certificate without CA</vt:lpstr>
      <vt:lpstr>Certificates in practice</vt:lpstr>
      <vt:lpstr>Key escrowing</vt:lpstr>
      <vt:lpstr>Verifying a certificate</vt:lpstr>
      <vt:lpstr>Issues w/ compromised certificates</vt:lpstr>
      <vt:lpstr>SSL / TLS</vt:lpstr>
      <vt:lpstr>SSL Primer</vt:lpstr>
      <vt:lpstr>Secure Sockets Layer (SSL)</vt:lpstr>
      <vt:lpstr>Transport Layer Security (TLS) </vt:lpstr>
      <vt:lpstr>SSL in the layered model</vt:lpstr>
      <vt:lpstr>Approaches</vt:lpstr>
      <vt:lpstr>OpenSSL</vt:lpstr>
      <vt:lpstr>Example: HTTPS</vt:lpstr>
      <vt:lpstr>Example: Mail</vt:lpstr>
      <vt:lpstr>TLS Protocol</vt:lpstr>
      <vt:lpstr>TLS Layers</vt:lpstr>
      <vt:lpstr>TLS Record Layer</vt:lpstr>
      <vt:lpstr>Record Layer Summary</vt:lpstr>
      <vt:lpstr>MAC Computation</vt:lpstr>
      <vt:lpstr>Encryption</vt:lpstr>
      <vt:lpstr>Handshake in Brief</vt:lpstr>
      <vt:lpstr>Handshake Exchanges</vt:lpstr>
      <vt:lpstr>Client_Hello Content</vt:lpstr>
      <vt:lpstr>Client_Hello Crypto</vt:lpstr>
      <vt:lpstr>Cipher Suite Examples</vt:lpstr>
      <vt:lpstr>Server_Hello Content</vt:lpstr>
      <vt:lpstr>Server Certificate</vt:lpstr>
      <vt:lpstr>Server_Hello_Done</vt:lpstr>
      <vt:lpstr>Client_Key_Exchange</vt:lpstr>
      <vt:lpstr>Change_Cipher_Spec</vt:lpstr>
      <vt:lpstr>Handshake_Finished</vt:lpstr>
      <vt:lpstr>Pretty Good Privacy (PGP)</vt:lpstr>
      <vt:lpstr>PGP History</vt:lpstr>
      <vt:lpstr>PGP History</vt:lpstr>
      <vt:lpstr>PGP History</vt:lpstr>
      <vt:lpstr>PGP History</vt:lpstr>
      <vt:lpstr>PGP History</vt:lpstr>
      <vt:lpstr>Basics</vt:lpstr>
      <vt:lpstr>PGP Features</vt:lpstr>
      <vt:lpstr>Example</vt:lpstr>
      <vt:lpstr>Symmetric Encryption [RFC4880]</vt:lpstr>
      <vt:lpstr>Public-Key Encryption [RFC4880]</vt:lpstr>
      <vt:lpstr>(Public-Key) Signature [RFC4880]</vt:lpstr>
      <vt:lpstr>Hash Functions [RFC4880]</vt:lpstr>
      <vt:lpstr>Protection of the Private Key</vt:lpstr>
      <vt:lpstr>Key Size [Lenstra,Verheul, 01]</vt:lpstr>
      <vt:lpstr>Public-key Validity</vt:lpstr>
      <vt:lpstr>Getting the Recipient’s Key</vt:lpstr>
      <vt:lpstr>Certificates</vt:lpstr>
      <vt:lpstr>Public-key Distribution</vt:lpstr>
      <vt:lpstr>Validity and Trust in PGP</vt:lpstr>
      <vt:lpstr>Validity and Trust in PGP</vt:lpstr>
      <vt:lpstr>The Web of Trust</vt:lpstr>
      <vt:lpstr>Key Signing Party</vt:lpstr>
      <vt:lpstr>Key Publication</vt:lpstr>
      <vt:lpstr>Public-key Revocation</vt:lpstr>
      <vt:lpstr>Key Revocation</vt:lpstr>
      <vt:lpstr>Any questions?</vt:lpstr>
      <vt:lpstr>Passwords | Time-memory trade-offs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Certificates, SSL, HTTP, PGP</dc:title>
  <dc:subject/>
  <dc:creator>Marco Canini</dc:creator>
  <cp:keywords/>
  <dc:description/>
  <cp:lastModifiedBy>Marco Canini</cp:lastModifiedBy>
  <cp:revision>326</cp:revision>
  <dcterms:created xsi:type="dcterms:W3CDTF">2014-02-21T15:08:43Z</dcterms:created>
  <dcterms:modified xsi:type="dcterms:W3CDTF">2015-04-22T04:41:59Z</dcterms:modified>
  <cp:category/>
</cp:coreProperties>
</file>