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5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311" r:id="rId12"/>
    <p:sldId id="312" r:id="rId13"/>
    <p:sldId id="272" r:id="rId14"/>
    <p:sldId id="31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1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18" r:id="rId45"/>
    <p:sldId id="306" r:id="rId46"/>
    <p:sldId id="307" r:id="rId47"/>
    <p:sldId id="319" r:id="rId48"/>
    <p:sldId id="309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69475-CFFC-6540-ACE0-45D109F70E15}" type="datetimeFigureOut">
              <a:rPr lang="en-US" smtClean="0"/>
              <a:t>30/4/15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3B37-734F-C945-BA9E-E3437633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4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4EB9-8B9B-4448-ABF0-665A5FC00544}" type="datetimeFigureOut">
              <a:rPr lang="en-US" smtClean="0"/>
              <a:t>30/4/15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F929-789D-E940-BF3A-559DE857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82F59-9705-B94F-B926-734A837A0AEE}" type="slidenum">
              <a:rPr lang="en-US"/>
              <a:pPr/>
              <a:t>13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Example with Wireshark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DDE2C-B39B-3246-8C09-FA147CD61E2D}" type="slidenum">
              <a:rPr lang="en-US"/>
              <a:pPr/>
              <a:t>15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6697-B873-794A-AE9F-7E17E5891D32}" type="slidenum">
              <a:rPr lang="en-US"/>
              <a:pPr/>
              <a:t>16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0BC33-0408-904A-8B11-F852A29E82A0}" type="slidenum">
              <a:rPr lang="en-US"/>
              <a:pPr/>
              <a:t>17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39BAC-9B14-9147-9D5B-36038F60CD14}" type="slidenum">
              <a:rPr lang="en-US"/>
              <a:pPr/>
              <a:t>19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5776"/>
            <a:ext cx="5030018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6F6C0-AB82-E447-AE45-74A9444FF5EC}" type="slidenum">
              <a:rPr lang="en-US"/>
              <a:pPr/>
              <a:t>20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026FE-5B03-5A46-9D94-124B3EA70C2F}" type="slidenum">
              <a:rPr lang="en-US"/>
              <a:pPr/>
              <a:t>21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47118-6392-D344-86CF-4872C31B1C64}" type="slidenum">
              <a:rPr lang="en-US"/>
              <a:pPr/>
              <a:t>22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Problem with captcha: there are today automatic tools to retrieve the word in the captcha. Hence captcha must be harder and harder, even for the legitimate user.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C5C4-DE2C-1941-AB05-DC7CAFA52329}" type="slidenum">
              <a:rPr lang="en-US"/>
              <a:pPr/>
              <a:t>24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Exhaustive search is also known as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brute force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0DE2A-81F3-284A-B2AB-5976A04883BD}" type="slidenum">
              <a:rPr lang="en-US"/>
              <a:pPr/>
              <a:t>25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5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62C53-93E5-DC4B-912A-0AA3CB0C545F}" type="slidenum">
              <a:rPr lang="en-US"/>
              <a:pPr/>
              <a:t>26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1AFAC-716A-8246-B733-A364EC42686B}" type="slidenum">
              <a:rPr lang="en-US"/>
              <a:pPr/>
              <a:t>27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2649D-2917-EC4C-ADE1-78AA8B50D61B}" type="slidenum">
              <a:rPr lang="en-US"/>
              <a:pPr/>
              <a:t>29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16C7C-6741-C145-969C-A6B55029033C}" type="slidenum">
              <a:rPr lang="en-US"/>
              <a:pPr/>
              <a:t>30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216C3-F183-0846-AD7A-EE4546676325}" type="slidenum">
              <a:rPr lang="en-US"/>
              <a:pPr/>
              <a:t>31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793A1-F454-C044-8353-9642E2103E62}" type="slidenum">
              <a:rPr lang="en-US"/>
              <a:pPr/>
              <a:t>32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Quip= dire de manière sarcastique.</a:t>
            </a: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9C893-23D5-094B-9FE6-E3FC2A3B8A8B}" type="slidenum">
              <a:rPr lang="en-US"/>
              <a:pPr/>
              <a:t>34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00C58-ED96-BD4A-970A-F11C14A48A13}" type="slidenum">
              <a:rPr lang="en-US"/>
              <a:pPr/>
              <a:t>35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account:coded password data:uid:gid:GCOS-field:homedir:shell </a:t>
            </a:r>
          </a:p>
          <a:p>
            <a:endParaRPr lang="en-US"/>
          </a:p>
          <a:p>
            <a:r>
              <a:rPr lang="en-US">
                <a:solidFill>
                  <a:schemeClr val="bg2"/>
                </a:solidFill>
              </a:rPr>
              <a:t>Salt: 12 bits encoded in 2 bytes</a:t>
            </a:r>
          </a:p>
          <a:p>
            <a:r>
              <a:rPr lang="en-US">
                <a:solidFill>
                  <a:schemeClr val="bg2"/>
                </a:solidFill>
              </a:rPr>
              <a:t>Ciphertext: 11 bytes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/>
              <a:t>Characters beyond the </a:t>
            </a:r>
            <a:r>
              <a:rPr lang="en-US">
                <a:solidFill>
                  <a:schemeClr val="accent2"/>
                </a:solidFill>
              </a:rPr>
              <a:t>eighth position are ignored</a:t>
            </a:r>
            <a:r>
              <a:rPr lang="en-US"/>
              <a:t>.</a:t>
            </a:r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Seven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bits</a:t>
            </a:r>
            <a:r>
              <a:rPr lang="en-US"/>
              <a:t> are extracted </a:t>
            </a:r>
            <a:r>
              <a:rPr lang="en-US">
                <a:solidFill>
                  <a:schemeClr val="accent2"/>
                </a:solidFill>
              </a:rPr>
              <a:t>per character</a:t>
            </a:r>
            <a:r>
              <a:rPr lang="en-US"/>
              <a:t> of the password to form a </a:t>
            </a:r>
            <a:r>
              <a:rPr lang="en-US">
                <a:solidFill>
                  <a:schemeClr val="accent2"/>
                </a:solidFill>
              </a:rPr>
              <a:t>56-bit key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hash is created by encrypting (</a:t>
            </a:r>
            <a:r>
              <a:rPr lang="en-US">
                <a:solidFill>
                  <a:schemeClr val="accent2"/>
                </a:solidFill>
              </a:rPr>
              <a:t>25 times</a:t>
            </a:r>
            <a:r>
              <a:rPr lang="en-US"/>
              <a:t>) with a </a:t>
            </a:r>
            <a:r>
              <a:rPr lang="en-US">
                <a:solidFill>
                  <a:schemeClr val="accent2"/>
                </a:solidFill>
              </a:rPr>
              <a:t>variant of DES</a:t>
            </a:r>
            <a:r>
              <a:rPr lang="en-US"/>
              <a:t> a </a:t>
            </a:r>
            <a:r>
              <a:rPr lang="en-US">
                <a:solidFill>
                  <a:schemeClr val="accent2"/>
                </a:solidFill>
              </a:rPr>
              <a:t>chain of null characters</a:t>
            </a:r>
            <a:r>
              <a:rPr lang="en-US"/>
              <a:t> with the password as key. </a:t>
            </a:r>
            <a:r>
              <a:rPr lang="en-US">
                <a:solidFill>
                  <a:schemeClr val="tx2"/>
                </a:solidFill>
              </a:rPr>
              <a:t>Why 25 times?</a:t>
            </a:r>
          </a:p>
          <a:p>
            <a:pPr lvl="1"/>
            <a:endParaRPr lang="en-US">
              <a:solidFill>
                <a:schemeClr val="tx2"/>
              </a:solidFill>
            </a:endParaRPr>
          </a:p>
          <a:p>
            <a:r>
              <a:rPr lang="en-US"/>
              <a:t>A grain of </a:t>
            </a:r>
            <a:r>
              <a:rPr lang="en-US">
                <a:solidFill>
                  <a:schemeClr val="accent2"/>
                </a:solidFill>
              </a:rPr>
              <a:t>salt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12 bits</a:t>
            </a:r>
            <a:r>
              <a:rPr lang="en-US"/>
              <a:t>) is added s.t. the same password does not always generate the same hash.</a:t>
            </a:r>
          </a:p>
          <a:p>
            <a:pPr lvl="1"/>
            <a:r>
              <a:rPr lang="en-US"/>
              <a:t>Salt stored jointly with the hash.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Why are attacks harder?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90FF7-DEA7-DB4D-BED7-9EF4150E9E6B}" type="slidenum">
              <a:rPr lang="en-US"/>
              <a:pPr/>
              <a:t>37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A2717-4CE1-8A40-8686-39E50394B653}" type="slidenum">
              <a:rPr lang="en-US"/>
              <a:pPr/>
              <a:t>38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Characters encoded on 6 bits (Base64): [a-zA-Z0-9./]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E248-B30C-CA4C-8446-B9C81288E8F3}" type="slidenum">
              <a:rPr lang="en-US"/>
              <a:pPr/>
              <a:t>3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80516-C056-9944-AFC0-1C81AF359638}" type="slidenum">
              <a:rPr lang="en-US"/>
              <a:pPr/>
              <a:t>40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0133F-B32A-5D46-8F39-FDE543AD1DD3}" type="slidenum">
              <a:rPr lang="en-US"/>
              <a:pPr/>
              <a:t>41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A441E-224C-8048-A3A2-B60BCE7EEB83}" type="slidenum">
              <a:rPr lang="en-US"/>
              <a:pPr/>
              <a:t>42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E1D44-C67A-FF40-A212-742A80C99D8E}" type="slidenum">
              <a:rPr lang="en-US"/>
              <a:pPr/>
              <a:t>43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A9B62-6EAD-8941-9505-BA354BB25C73}" type="slidenum">
              <a:rPr lang="en-US"/>
              <a:pPr/>
              <a:t>45</a:t>
            </a:fld>
            <a:endParaRPr lang="en-US"/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1CBF-2861-1446-8196-83BCE72C5AC9}" type="slidenum">
              <a:rPr lang="en-US"/>
              <a:pPr/>
              <a:t>48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1C0D4-8EDA-E147-AADC-C91D1846FB84}" type="slidenum">
              <a:rPr lang="en-US"/>
              <a:pPr/>
              <a:t>4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31D9C-242C-2C40-8138-73B168AD2064}" type="slidenum">
              <a:rPr lang="en-US"/>
              <a:pPr/>
              <a:t>5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A25C7-2C28-C64F-913E-CCFB396164B0}" type="slidenum">
              <a:rPr lang="en-US"/>
              <a:pPr/>
              <a:t>7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5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5332B-8B48-6B49-918E-B2BA190CB3DC}" type="slidenum">
              <a:rPr lang="en-US"/>
              <a:pPr/>
              <a:t>8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4481C-2073-5E42-982D-1BDA98B3ECBB}" type="slidenum">
              <a:rPr lang="en-US"/>
              <a:pPr/>
              <a:t>9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45FEE-335F-CB4C-BEFA-A630D6027C9A}" type="slidenum">
              <a:rPr lang="en-US"/>
              <a:pPr/>
              <a:t>10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D2D05A-E47E-8247-91FC-7B86AE4E6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ophcrack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2575" y="4269648"/>
            <a:ext cx="8556625" cy="1313323"/>
          </a:xfrm>
        </p:spPr>
        <p:txBody>
          <a:bodyPr/>
          <a:lstStyle/>
          <a:p>
            <a:r>
              <a:rPr lang="en-US" sz="4000" dirty="0"/>
              <a:t>Passwords </a:t>
            </a:r>
            <a:r>
              <a:rPr lang="en-US" sz="4000" dirty="0" smtClean="0"/>
              <a:t>|</a:t>
            </a:r>
            <a:br>
              <a:rPr lang="en-US" sz="4000" dirty="0" smtClean="0"/>
            </a:br>
            <a:r>
              <a:rPr lang="en-US" sz="4000" dirty="0" smtClean="0"/>
              <a:t>Time</a:t>
            </a:r>
            <a:r>
              <a:rPr lang="en-US" sz="4000" dirty="0"/>
              <a:t>-memory trade-offs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69316"/>
            <a:ext cx="7037266" cy="7418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 | Guest lecturer: Xavier </a:t>
            </a:r>
            <a:r>
              <a:rPr lang="en-US" dirty="0" err="1" smtClean="0"/>
              <a:t>Carpent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5" y="1163394"/>
            <a:ext cx="3961419" cy="2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32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Engineering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Abuse</a:t>
            </a:r>
            <a:r>
              <a:rPr lang="en-US" dirty="0" smtClean="0"/>
              <a:t> the users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Survey at </a:t>
            </a:r>
            <a:r>
              <a:rPr lang="en-US" dirty="0" err="1" smtClean="0">
                <a:solidFill>
                  <a:schemeClr val="accent2"/>
                </a:solidFill>
              </a:rPr>
              <a:t>AArhus</a:t>
            </a:r>
            <a:r>
              <a:rPr lang="en-US" dirty="0" smtClean="0">
                <a:solidFill>
                  <a:schemeClr val="accent2"/>
                </a:solidFill>
              </a:rPr>
              <a:t> University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336</a:t>
            </a:r>
            <a:r>
              <a:rPr lang="en-US" dirty="0" smtClean="0"/>
              <a:t> students were asked by mail to send back their passwords to validate the password database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138</a:t>
            </a:r>
            <a:r>
              <a:rPr lang="en-US" dirty="0" smtClean="0"/>
              <a:t> revealed their passwords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 few changed their passwords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chemeClr val="accent2"/>
                </a:solidFill>
              </a:rPr>
              <a:t>no one reported</a:t>
            </a:r>
            <a:r>
              <a:rPr lang="en-US" dirty="0" smtClean="0"/>
              <a:t> to the system administrator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Logger, Rootkit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or Hardware</a:t>
            </a:r>
          </a:p>
          <a:p>
            <a:r>
              <a:rPr lang="en-US" dirty="0"/>
              <a:t>Program that runs in the background, recording all the keystrokes.</a:t>
            </a:r>
          </a:p>
          <a:p>
            <a:r>
              <a:rPr lang="en-US" dirty="0"/>
              <a:t>Device between the keyboard and the computer</a:t>
            </a:r>
          </a:p>
          <a:p>
            <a:pPr lvl="1"/>
            <a:r>
              <a:rPr lang="en-US" dirty="0"/>
              <a:t>It has a microcontroller and a non-volatile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Microcontroller </a:t>
            </a:r>
            <a:r>
              <a:rPr lang="en-US" dirty="0"/>
              <a:t>interprets the keystrokes as they are typed and stores them in the memory</a:t>
            </a:r>
          </a:p>
          <a:p>
            <a:r>
              <a:rPr lang="en-US" dirty="0"/>
              <a:t>Software example: </a:t>
            </a:r>
            <a:r>
              <a:rPr lang="en-US" dirty="0" err="1"/>
              <a:t>ActualSpy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Logger, Rootkit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dirty="0"/>
              <a:t>On-screen keyboard, password typed in different order using the </a:t>
            </a:r>
            <a:r>
              <a:rPr lang="en-US" dirty="0" smtClean="0"/>
              <a:t>mouse</a:t>
            </a:r>
            <a:endParaRPr lang="en-US" dirty="0"/>
          </a:p>
        </p:txBody>
      </p:sp>
      <p:pic>
        <p:nvPicPr>
          <p:cNvPr id="4" name="Picture 4" descr="password-screenkey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12" y="2581238"/>
            <a:ext cx="4226888" cy="40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Eavesdropping the network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Passwords sent </a:t>
            </a:r>
            <a:r>
              <a:rPr lang="en-US" dirty="0">
                <a:solidFill>
                  <a:schemeClr val="accent2"/>
                </a:solidFill>
              </a:rPr>
              <a:t>in the clear</a:t>
            </a:r>
            <a:r>
              <a:rPr lang="en-US" dirty="0"/>
              <a:t> through the network: POP, </a:t>
            </a:r>
            <a:r>
              <a:rPr lang="en-US" dirty="0" smtClean="0"/>
              <a:t>FTP</a:t>
            </a:r>
            <a:endParaRPr lang="en-US" dirty="0"/>
          </a:p>
        </p:txBody>
      </p:sp>
      <p:pic>
        <p:nvPicPr>
          <p:cNvPr id="857092" name="Picture 4" descr="password-p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0825"/>
            <a:ext cx="78359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4343400" y="5153025"/>
            <a:ext cx="419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800">
                <a:solidFill>
                  <a:srgbClr val="C0C0C0"/>
                </a:solidFill>
                <a:latin typeface="Tahoma"/>
                <a:cs typeface="Tahoma"/>
              </a:rPr>
              <a:t>A POP session sniffed with Wireshark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Multi-Website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Passwords should never be used for different </a:t>
            </a:r>
            <a:r>
              <a:rPr lang="en-US" dirty="0" smtClean="0"/>
              <a:t>purposes</a:t>
            </a:r>
            <a:endParaRPr lang="en-US" dirty="0"/>
          </a:p>
          <a:p>
            <a:pPr lvl="1"/>
            <a:r>
              <a:rPr lang="en-US" dirty="0" smtClean="0"/>
              <a:t>Never </a:t>
            </a:r>
            <a:r>
              <a:rPr lang="en-US" dirty="0"/>
              <a:t>use the same password for both Windows and </a:t>
            </a:r>
            <a:r>
              <a:rPr lang="en-US" dirty="0" smtClean="0"/>
              <a:t>Unix</a:t>
            </a:r>
            <a:endParaRPr lang="en-US" dirty="0"/>
          </a:p>
          <a:p>
            <a:pPr lvl="1"/>
            <a:r>
              <a:rPr lang="en-US" dirty="0"/>
              <a:t>Never use a </a:t>
            </a:r>
            <a:r>
              <a:rPr lang="en-US" dirty="0" smtClean="0"/>
              <a:t>password received </a:t>
            </a:r>
            <a:r>
              <a:rPr lang="en-US" dirty="0"/>
              <a:t>by email for secure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A common practice is to use different security level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Good different passwords for Windows accounts, Unix accounts, main </a:t>
            </a:r>
            <a:r>
              <a:rPr lang="en-US" dirty="0" smtClean="0"/>
              <a:t>mailbox</a:t>
            </a:r>
            <a:endParaRPr lang="en-US" dirty="0"/>
          </a:p>
          <a:p>
            <a:pPr lvl="1"/>
            <a:r>
              <a:rPr lang="en-US" dirty="0"/>
              <a:t>A few weaker passwords (easier to remember) for less secure applications, like online registration with </a:t>
            </a:r>
            <a:r>
              <a:rPr lang="en-US" dirty="0" smtClean="0"/>
              <a:t>pseudo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Trails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Audit Trails can reveal the user name of the users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Password managers</a:t>
            </a:r>
            <a:r>
              <a:rPr lang="en-US" dirty="0"/>
              <a:t> (be careful on public computers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People enter passwords in the </a:t>
            </a:r>
            <a:r>
              <a:rPr lang="en-US" dirty="0">
                <a:solidFill>
                  <a:schemeClr val="accent2"/>
                </a:solidFill>
              </a:rPr>
              <a:t>field of user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endParaRPr lang="en-US" dirty="0"/>
          </a:p>
          <a:p>
            <a:pPr lvl="1"/>
            <a:r>
              <a:rPr lang="en-US" dirty="0"/>
              <a:t>Passwords in </a:t>
            </a:r>
            <a:r>
              <a:rPr lang="en-US" dirty="0" smtClean="0">
                <a:solidFill>
                  <a:schemeClr val="accent2"/>
                </a:solidFill>
              </a:rPr>
              <a:t>emails</a:t>
            </a:r>
            <a:endParaRPr lang="en-US" dirty="0"/>
          </a:p>
        </p:txBody>
      </p:sp>
      <p:pic>
        <p:nvPicPr>
          <p:cNvPr id="861188" name="Picture 4" descr="passwords-pwdsaved-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59697"/>
            <a:ext cx="3206750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1189" name="Picture 5" descr="passwords-pwdwrongfield-firef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Guessing some Password(s)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Targeted attack on </a:t>
            </a:r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>account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Attempt </a:t>
            </a:r>
            <a:r>
              <a:rPr lang="en-US" dirty="0"/>
              <a:t>to penetrate </a:t>
            </a:r>
            <a:r>
              <a:rPr lang="en-US" dirty="0">
                <a:solidFill>
                  <a:schemeClr val="accent2"/>
                </a:solidFill>
              </a:rPr>
              <a:t>any</a:t>
            </a:r>
            <a:r>
              <a:rPr lang="en-US" dirty="0"/>
              <a:t> account </a:t>
            </a:r>
            <a:r>
              <a:rPr lang="en-US" dirty="0">
                <a:solidFill>
                  <a:schemeClr val="accent2"/>
                </a:solidFill>
              </a:rPr>
              <a:t>on a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Guessing a (the) Password(s)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Online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The system is used as an oracle (black box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Slow</a:t>
            </a:r>
            <a:endParaRPr lang="en-US" sz="1800" dirty="0"/>
          </a:p>
          <a:p>
            <a:r>
              <a:rPr lang="en-US" dirty="0">
                <a:solidFill>
                  <a:schemeClr val="accent2"/>
                </a:solidFill>
              </a:rPr>
              <a:t>Offline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The attacker steals the hash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The attacker recovers the passwords </a:t>
            </a:r>
            <a:r>
              <a:rPr lang="en-US" dirty="0" smtClean="0"/>
              <a:t>offline</a:t>
            </a:r>
            <a:endParaRPr lang="en-US" dirty="0"/>
          </a:p>
          <a:p>
            <a:pPr lvl="1"/>
            <a:r>
              <a:rPr lang="en-US" dirty="0"/>
              <a:t>The algorithm must be </a:t>
            </a:r>
            <a:r>
              <a:rPr lang="en-US" dirty="0" smtClean="0"/>
              <a:t>known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Target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chemeClr val="accent2"/>
                </a:solidFill>
              </a:rPr>
              <a:t>given</a:t>
            </a:r>
            <a:r>
              <a:rPr lang="en-US" dirty="0"/>
              <a:t> </a:t>
            </a:r>
            <a:r>
              <a:rPr lang="en-US" dirty="0" smtClean="0"/>
              <a:t>account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Any</a:t>
            </a:r>
            <a:r>
              <a:rPr lang="en-US" dirty="0"/>
              <a:t> account on </a:t>
            </a:r>
            <a:r>
              <a:rPr lang="en-US" dirty="0" smtClean="0"/>
              <a:t>the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Attacks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19</a:t>
            </a:fld>
            <a:endParaRPr lang="en-US"/>
          </a:p>
        </p:txBody>
      </p:sp>
      <p:sp>
        <p:nvSpPr>
          <p:cNvPr id="869378" name="Text Box 2"/>
          <p:cNvSpPr txBox="1">
            <a:spLocks noChangeArrowheads="1"/>
          </p:cNvSpPr>
          <p:nvPr/>
        </p:nvSpPr>
        <p:spPr bwMode="auto">
          <a:xfrm>
            <a:off x="6927164" y="2212975"/>
            <a:ext cx="1268196" cy="83099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Delayed</a:t>
            </a:r>
          </a:p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448860" y="1601788"/>
            <a:ext cx="88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chemeClr val="accent1"/>
                </a:solidFill>
                <a:latin typeface="Tahoma"/>
                <a:cs typeface="Tahoma"/>
              </a:rPr>
              <a:t>User</a:t>
            </a:r>
          </a:p>
        </p:txBody>
      </p:sp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6853018" y="1601788"/>
            <a:ext cx="1708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2400" b="1">
                <a:solidFill>
                  <a:schemeClr val="accent1"/>
                </a:solidFill>
                <a:latin typeface="Tahoma"/>
                <a:cs typeface="Tahoma"/>
              </a:rPr>
              <a:t>Computer</a:t>
            </a:r>
          </a:p>
        </p:txBody>
      </p:sp>
      <p:grpSp>
        <p:nvGrpSpPr>
          <p:cNvPr id="869382" name="Group 6"/>
          <p:cNvGrpSpPr>
            <a:grpSpLocks/>
          </p:cNvGrpSpPr>
          <p:nvPr/>
        </p:nvGrpSpPr>
        <p:grpSpPr bwMode="auto">
          <a:xfrm>
            <a:off x="2590800" y="1758950"/>
            <a:ext cx="4040188" cy="2330450"/>
            <a:chOff x="1632" y="1154"/>
            <a:chExt cx="2545" cy="1468"/>
          </a:xfrm>
        </p:grpSpPr>
        <p:sp>
          <p:nvSpPr>
            <p:cNvPr id="869383" name="Line 7"/>
            <p:cNvSpPr>
              <a:spLocks noChangeShapeType="1"/>
            </p:cNvSpPr>
            <p:nvPr/>
          </p:nvSpPr>
          <p:spPr bwMode="auto">
            <a:xfrm>
              <a:off x="1632" y="1444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4" name="Text Box 8"/>
            <p:cNvSpPr txBox="1">
              <a:spLocks noChangeArrowheads="1"/>
            </p:cNvSpPr>
            <p:nvPr/>
          </p:nvSpPr>
          <p:spPr bwMode="auto">
            <a:xfrm>
              <a:off x="2032" y="1154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pwd-1</a:t>
              </a:r>
            </a:p>
          </p:txBody>
        </p:sp>
        <p:sp>
          <p:nvSpPr>
            <p:cNvPr id="869385" name="Line 9"/>
            <p:cNvSpPr>
              <a:spLocks noChangeShapeType="1"/>
            </p:cNvSpPr>
            <p:nvPr/>
          </p:nvSpPr>
          <p:spPr bwMode="auto">
            <a:xfrm>
              <a:off x="1632" y="2229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6" name="Text Box 10"/>
            <p:cNvSpPr txBox="1">
              <a:spLocks noChangeArrowheads="1"/>
            </p:cNvSpPr>
            <p:nvPr/>
          </p:nvSpPr>
          <p:spPr bwMode="auto">
            <a:xfrm>
              <a:off x="2032" y="1922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pwd-2</a:t>
              </a:r>
            </a:p>
          </p:txBody>
        </p:sp>
        <p:sp>
          <p:nvSpPr>
            <p:cNvPr id="869387" name="Line 11"/>
            <p:cNvSpPr>
              <a:spLocks noChangeShapeType="1"/>
            </p:cNvSpPr>
            <p:nvPr/>
          </p:nvSpPr>
          <p:spPr bwMode="auto">
            <a:xfrm>
              <a:off x="1632" y="2622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8" name="Line 12"/>
            <p:cNvSpPr>
              <a:spLocks noChangeShapeType="1"/>
            </p:cNvSpPr>
            <p:nvPr/>
          </p:nvSpPr>
          <p:spPr bwMode="auto">
            <a:xfrm>
              <a:off x="1633" y="1837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9" name="Text Box 13"/>
            <p:cNvSpPr txBox="1">
              <a:spLocks noChangeArrowheads="1"/>
            </p:cNvSpPr>
            <p:nvPr/>
          </p:nvSpPr>
          <p:spPr bwMode="auto">
            <a:xfrm>
              <a:off x="2360" y="1538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  <p:sp>
          <p:nvSpPr>
            <p:cNvPr id="869390" name="Text Box 14"/>
            <p:cNvSpPr txBox="1">
              <a:spLocks noChangeArrowheads="1"/>
            </p:cNvSpPr>
            <p:nvPr/>
          </p:nvSpPr>
          <p:spPr bwMode="auto">
            <a:xfrm>
              <a:off x="2360" y="2306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</p:grpSp>
      <p:grpSp>
        <p:nvGrpSpPr>
          <p:cNvPr id="869391" name="Group 15"/>
          <p:cNvGrpSpPr>
            <a:grpSpLocks/>
          </p:cNvGrpSpPr>
          <p:nvPr/>
        </p:nvGrpSpPr>
        <p:grpSpPr bwMode="auto">
          <a:xfrm>
            <a:off x="2590800" y="4883150"/>
            <a:ext cx="4038600" cy="1139825"/>
            <a:chOff x="1632" y="2690"/>
            <a:chExt cx="2544" cy="718"/>
          </a:xfrm>
        </p:grpSpPr>
        <p:sp>
          <p:nvSpPr>
            <p:cNvPr id="869392" name="Line 16"/>
            <p:cNvSpPr>
              <a:spLocks noChangeShapeType="1"/>
            </p:cNvSpPr>
            <p:nvPr/>
          </p:nvSpPr>
          <p:spPr bwMode="auto">
            <a:xfrm>
              <a:off x="1632" y="3015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93" name="Text Box 17"/>
            <p:cNvSpPr txBox="1">
              <a:spLocks noChangeArrowheads="1"/>
            </p:cNvSpPr>
            <p:nvPr/>
          </p:nvSpPr>
          <p:spPr bwMode="auto">
            <a:xfrm>
              <a:off x="2032" y="2690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pwd-5</a:t>
              </a:r>
            </a:p>
          </p:txBody>
        </p:sp>
        <p:sp>
          <p:nvSpPr>
            <p:cNvPr id="869394" name="Line 18"/>
            <p:cNvSpPr>
              <a:spLocks noChangeShapeType="1"/>
            </p:cNvSpPr>
            <p:nvPr/>
          </p:nvSpPr>
          <p:spPr bwMode="auto">
            <a:xfrm>
              <a:off x="1632" y="3408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95" name="Text Box 19"/>
            <p:cNvSpPr txBox="1">
              <a:spLocks noChangeArrowheads="1"/>
            </p:cNvSpPr>
            <p:nvPr/>
          </p:nvSpPr>
          <p:spPr bwMode="auto">
            <a:xfrm>
              <a:off x="2360" y="3074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</p:grpSp>
      <p:sp>
        <p:nvSpPr>
          <p:cNvPr id="869396" name="Text Box 20"/>
          <p:cNvSpPr txBox="1">
            <a:spLocks noChangeArrowheads="1"/>
          </p:cNvSpPr>
          <p:nvPr/>
        </p:nvSpPr>
        <p:spPr bwMode="auto">
          <a:xfrm>
            <a:off x="6937967" y="5260975"/>
            <a:ext cx="1265641" cy="83099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Locked</a:t>
            </a:r>
          </a:p>
        </p:txBody>
      </p:sp>
      <p:sp>
        <p:nvSpPr>
          <p:cNvPr id="869397" name="Text Box 21"/>
          <p:cNvSpPr txBox="1">
            <a:spLocks noChangeArrowheads="1"/>
          </p:cNvSpPr>
          <p:nvPr/>
        </p:nvSpPr>
        <p:spPr bwMode="auto">
          <a:xfrm>
            <a:off x="4455954" y="427037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ahoma"/>
                <a:cs typeface="Tahoma"/>
              </a:rPr>
              <a:t>…</a:t>
            </a:r>
          </a:p>
        </p:txBody>
      </p:sp>
      <p:sp>
        <p:nvSpPr>
          <p:cNvPr id="869398" name="Text Box 22"/>
          <p:cNvSpPr txBox="1">
            <a:spLocks noChangeArrowheads="1"/>
          </p:cNvSpPr>
          <p:nvPr/>
        </p:nvSpPr>
        <p:spPr bwMode="auto">
          <a:xfrm>
            <a:off x="6688138" y="4268788"/>
            <a:ext cx="1725612" cy="8540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</a:p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to user</a:t>
            </a:r>
          </a:p>
        </p:txBody>
      </p:sp>
    </p:spTree>
    <p:extLst>
      <p:ext uri="{BB962C8B-B14F-4D97-AF65-F5344CB8AC3E}">
        <p14:creationId xmlns:p14="http://schemas.microsoft.com/office/powerpoint/2010/main" val="90264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8" grpId="0" animBg="1"/>
      <p:bldP spid="869396" grpId="0" animBg="1"/>
      <p:bldP spid="8693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Passwords</a:t>
            </a:r>
          </a:p>
          <a:p>
            <a:pPr lvl="1"/>
            <a:r>
              <a:rPr lang="en-US" dirty="0" smtClean="0"/>
              <a:t>Vulnerabilities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smtClean="0"/>
              <a:t>Attacks</a:t>
            </a:r>
            <a:endParaRPr lang="en-US" dirty="0"/>
          </a:p>
          <a:p>
            <a:pPr lvl="1"/>
            <a:r>
              <a:rPr lang="en-US" dirty="0"/>
              <a:t>Offline </a:t>
            </a:r>
            <a:r>
              <a:rPr lang="en-US" dirty="0" smtClean="0"/>
              <a:t>Attacks</a:t>
            </a:r>
            <a:endParaRPr lang="en-US" dirty="0"/>
          </a:p>
          <a:p>
            <a:pPr lvl="1"/>
            <a:r>
              <a:rPr lang="en-US" dirty="0"/>
              <a:t>Weak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Unix/Windows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Strong Passwords and Good Practices</a:t>
            </a:r>
          </a:p>
          <a:p>
            <a:r>
              <a:rPr lang="en-US" dirty="0" smtClean="0"/>
              <a:t>Time-memory trade-offs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5629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Account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Denial of service </a:t>
            </a:r>
            <a:r>
              <a:rPr lang="en-US" dirty="0" smtClean="0">
                <a:solidFill>
                  <a:schemeClr val="accent2"/>
                </a:solidFill>
              </a:rPr>
              <a:t>attacks:</a:t>
            </a:r>
          </a:p>
          <a:p>
            <a:r>
              <a:rPr lang="en-US" dirty="0" smtClean="0"/>
              <a:t>To </a:t>
            </a:r>
            <a:r>
              <a:rPr lang="en-US" dirty="0"/>
              <a:t>lock a user, try to login into his account with random </a:t>
            </a:r>
            <a:r>
              <a:rPr lang="en-US" dirty="0" smtClean="0"/>
              <a:t>passwords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Customer service </a:t>
            </a:r>
            <a:r>
              <a:rPr lang="en-US" dirty="0" smtClean="0">
                <a:solidFill>
                  <a:schemeClr val="accent2"/>
                </a:solidFill>
              </a:rPr>
              <a:t>costs: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whose accounts are locked call a customer service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Cost for the User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login attempt must be accompanied by </a:t>
            </a:r>
            <a:r>
              <a:rPr lang="en-US" dirty="0">
                <a:solidFill>
                  <a:schemeClr val="accent2"/>
                </a:solidFill>
              </a:rPr>
              <a:t>h(</a:t>
            </a:r>
            <a:r>
              <a:rPr lang="en-US" dirty="0" err="1">
                <a:solidFill>
                  <a:schemeClr val="accent2"/>
                </a:solidFill>
              </a:rPr>
              <a:t>username,pwd,r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such that </a:t>
            </a:r>
            <a:r>
              <a:rPr lang="en-US" dirty="0"/>
              <a:t>20 least significant bits are </a:t>
            </a:r>
            <a:r>
              <a:rPr lang="en-US" dirty="0" smtClean="0"/>
              <a:t>0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Negligible overhead for a single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Attacks are </a:t>
            </a:r>
            <a:r>
              <a:rPr lang="en-US" dirty="0" smtClean="0">
                <a:solidFill>
                  <a:schemeClr val="accent2"/>
                </a:solidFill>
              </a:rPr>
              <a:t>slowed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Implementation Issues: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Clients must use a </a:t>
            </a:r>
            <a:r>
              <a:rPr lang="en-US" dirty="0">
                <a:solidFill>
                  <a:schemeClr val="accent2"/>
                </a:solidFill>
              </a:rPr>
              <a:t>special </a:t>
            </a:r>
            <a:r>
              <a:rPr lang="en-US" dirty="0" smtClean="0">
                <a:solidFill>
                  <a:schemeClr val="accent2"/>
                </a:solidFill>
              </a:rPr>
              <a:t>software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Legitimate user with a </a:t>
            </a:r>
            <a:r>
              <a:rPr lang="en-US" dirty="0">
                <a:solidFill>
                  <a:schemeClr val="accent2"/>
                </a:solidFill>
              </a:rPr>
              <a:t>slow </a:t>
            </a:r>
            <a:r>
              <a:rPr lang="en-US" dirty="0" smtClean="0">
                <a:solidFill>
                  <a:schemeClr val="accent2"/>
                </a:solidFill>
              </a:rPr>
              <a:t>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Captcha</a:t>
            </a:r>
            <a:endParaRPr lang="en-US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Legitimate </a:t>
            </a:r>
            <a:r>
              <a:rPr lang="en-US" dirty="0"/>
              <a:t>logins are done by </a:t>
            </a:r>
            <a:r>
              <a:rPr lang="en-US" dirty="0">
                <a:solidFill>
                  <a:schemeClr val="accent2"/>
                </a:solidFill>
              </a:rPr>
              <a:t>humans</a:t>
            </a:r>
            <a:r>
              <a:rPr lang="en-US" dirty="0"/>
              <a:t> while attacks are done by </a:t>
            </a:r>
            <a:r>
              <a:rPr lang="en-US" dirty="0" smtClean="0">
                <a:solidFill>
                  <a:schemeClr val="accent2"/>
                </a:solidFill>
              </a:rPr>
              <a:t>computers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Captcha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ompletely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utomated 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ublic Turing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est to tell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omputers and 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dirty="0"/>
              <a:t>umans 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part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Login </a:t>
            </a:r>
            <a:r>
              <a:rPr lang="en-US" dirty="0"/>
              <a:t>attempts must be accompanied by a </a:t>
            </a:r>
            <a:r>
              <a:rPr lang="en-US" dirty="0">
                <a:solidFill>
                  <a:schemeClr val="accent2"/>
                </a:solidFill>
              </a:rPr>
              <a:t>computation that is easy  for humans and hard for </a:t>
            </a:r>
            <a:r>
              <a:rPr lang="en-US" dirty="0" smtClean="0">
                <a:solidFill>
                  <a:schemeClr val="accent2"/>
                </a:solidFill>
              </a:rPr>
              <a:t>programs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22</a:t>
            </a:fld>
            <a:endParaRPr lang="en-US"/>
          </a:p>
        </p:txBody>
      </p:sp>
      <p:pic>
        <p:nvPicPr>
          <p:cNvPr id="875524" name="Picture 4" descr="password-captch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91906"/>
            <a:ext cx="2667000" cy="73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5525" name="Picture 5" descr="password-captcha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15706"/>
            <a:ext cx="2895600" cy="79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3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Attacks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Hash </a:t>
            </a:r>
            <a:r>
              <a:rPr lang="en-US" dirty="0"/>
              <a:t>algorithm must be </a:t>
            </a:r>
            <a:r>
              <a:rPr lang="en-US" dirty="0" smtClean="0">
                <a:solidFill>
                  <a:schemeClr val="accent2"/>
                </a:solidFill>
              </a:rPr>
              <a:t>known</a:t>
            </a:r>
            <a:endParaRPr lang="en-US" dirty="0"/>
          </a:p>
          <a:p>
            <a:r>
              <a:rPr lang="en-US" dirty="0" smtClean="0"/>
              <a:t>Attacker </a:t>
            </a:r>
            <a:r>
              <a:rPr lang="en-US" dirty="0"/>
              <a:t>must obtain a </a:t>
            </a:r>
            <a:r>
              <a:rPr lang="en-US" dirty="0">
                <a:solidFill>
                  <a:schemeClr val="accent2"/>
                </a:solidFill>
              </a:rPr>
              <a:t>copy of </a:t>
            </a:r>
            <a:r>
              <a:rPr lang="en-US" dirty="0" smtClean="0">
                <a:solidFill>
                  <a:schemeClr val="accent2"/>
                </a:solidFill>
              </a:rPr>
              <a:t>passwords’ hashes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Since </a:t>
            </a:r>
            <a:r>
              <a:rPr lang="en-US" dirty="0"/>
              <a:t>she cannot inverse hashes, she must guess the passwords (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) or perform an </a:t>
            </a:r>
            <a:r>
              <a:rPr lang="en-US" dirty="0">
                <a:solidFill>
                  <a:schemeClr val="accent2"/>
                </a:solidFill>
              </a:rPr>
              <a:t>exhaustive </a:t>
            </a:r>
            <a:r>
              <a:rPr lang="en-US" dirty="0" smtClean="0">
                <a:solidFill>
                  <a:schemeClr val="accent2"/>
                </a:solidFill>
              </a:rPr>
              <a:t>search</a:t>
            </a:r>
            <a:endParaRPr lang="en-US" dirty="0"/>
          </a:p>
          <a:p>
            <a:r>
              <a:rPr lang="en-US" dirty="0"/>
              <a:t>She generates the </a:t>
            </a:r>
            <a:r>
              <a:rPr lang="en-US" dirty="0">
                <a:solidFill>
                  <a:schemeClr val="accent2"/>
                </a:solidFill>
              </a:rPr>
              <a:t>hashes</a:t>
            </a:r>
            <a:r>
              <a:rPr lang="en-US" dirty="0"/>
              <a:t> of those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She finally </a:t>
            </a:r>
            <a:r>
              <a:rPr lang="en-US" dirty="0" smtClean="0"/>
              <a:t>compares </a:t>
            </a:r>
            <a:r>
              <a:rPr lang="en-US" dirty="0"/>
              <a:t>the generated hashes with the </a:t>
            </a:r>
            <a:r>
              <a:rPr lang="en-US" dirty="0">
                <a:solidFill>
                  <a:schemeClr val="accent2"/>
                </a:solidFill>
              </a:rPr>
              <a:t>stolen hashes</a:t>
            </a:r>
            <a:r>
              <a:rPr lang="en-US" dirty="0"/>
              <a:t> until finding a </a:t>
            </a:r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Attacks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people use </a:t>
            </a:r>
            <a:r>
              <a:rPr lang="en-US" dirty="0">
                <a:solidFill>
                  <a:schemeClr val="accent2"/>
                </a:solidFill>
              </a:rPr>
              <a:t>dictionary words</a:t>
            </a:r>
            <a:r>
              <a:rPr lang="en-US" dirty="0"/>
              <a:t> as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Average dictionary contains only </a:t>
            </a:r>
            <a:r>
              <a:rPr lang="en-US" dirty="0" smtClean="0"/>
              <a:t>150,000 </a:t>
            </a:r>
            <a:r>
              <a:rPr lang="en-US" dirty="0"/>
              <a:t>to </a:t>
            </a:r>
            <a:r>
              <a:rPr lang="en-US" dirty="0" smtClean="0"/>
              <a:t>200,000 words</a:t>
            </a:r>
            <a:endParaRPr lang="en-US" dirty="0"/>
          </a:p>
          <a:p>
            <a:pPr lvl="1"/>
            <a:r>
              <a:rPr lang="en-US" dirty="0" smtClean="0"/>
              <a:t>People’s </a:t>
            </a:r>
            <a:r>
              <a:rPr lang="en-US" dirty="0"/>
              <a:t>names, common pet names, and ordinary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Hence files containing hashed passwords are susceptible to </a:t>
            </a:r>
            <a:r>
              <a:rPr lang="en-US" dirty="0">
                <a:solidFill>
                  <a:schemeClr val="accent2"/>
                </a:solidFill>
              </a:rPr>
              <a:t>pre-compiled dictionary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/>
          </a:p>
          <a:p>
            <a:pPr lvl="1"/>
            <a:r>
              <a:rPr lang="en-US" dirty="0"/>
              <a:t>A file of hashes of all possible dictionary words is </a:t>
            </a:r>
            <a:r>
              <a:rPr lang="en-US" dirty="0" smtClean="0"/>
              <a:t>generated</a:t>
            </a:r>
            <a:endParaRPr lang="en-US" dirty="0"/>
          </a:p>
          <a:p>
            <a:r>
              <a:rPr lang="en-US" dirty="0"/>
              <a:t>A PC can generate </a:t>
            </a:r>
            <a:r>
              <a:rPr lang="en-US" dirty="0" smtClean="0">
                <a:solidFill>
                  <a:schemeClr val="accent2"/>
                </a:solidFill>
              </a:rPr>
              <a:t>200,000 </a:t>
            </a:r>
            <a:r>
              <a:rPr lang="en-US" dirty="0">
                <a:solidFill>
                  <a:schemeClr val="accent2"/>
                </a:solidFill>
              </a:rPr>
              <a:t>to </a:t>
            </a:r>
            <a:r>
              <a:rPr lang="en-US" dirty="0" smtClean="0">
                <a:solidFill>
                  <a:schemeClr val="accent2"/>
                </a:solidFill>
              </a:rPr>
              <a:t>10,000,000</a:t>
            </a:r>
            <a:r>
              <a:rPr lang="en-US" dirty="0" smtClean="0"/>
              <a:t> </a:t>
            </a:r>
            <a:r>
              <a:rPr lang="en-US" dirty="0"/>
              <a:t>password hashes per second depending on the type of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Attack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Combine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brute </a:t>
            </a:r>
            <a:r>
              <a:rPr lang="en-US" dirty="0" smtClean="0">
                <a:solidFill>
                  <a:schemeClr val="accent2"/>
                </a:solidFill>
              </a:rPr>
              <a:t>force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</a:t>
            </a:r>
            <a:r>
              <a:rPr lang="en-US" dirty="0">
                <a:solidFill>
                  <a:schemeClr val="accent2"/>
                </a:solidFill>
              </a:rPr>
              <a:t>rules</a:t>
            </a:r>
            <a:r>
              <a:rPr lang="en-US" dirty="0"/>
              <a:t> are applied to the dictionary words according to the most used </a:t>
            </a:r>
            <a:r>
              <a:rPr lang="en-US" dirty="0" smtClean="0"/>
              <a:t>practices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Convert to </a:t>
            </a:r>
            <a:r>
              <a:rPr lang="en-US" dirty="0" smtClean="0"/>
              <a:t>lowercase, uppercase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</a:t>
            </a:r>
            <a:r>
              <a:rPr lang="en-US" dirty="0" smtClean="0"/>
              <a:t>apitalize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Reverse</a:t>
            </a:r>
            <a:r>
              <a:rPr lang="en-US" dirty="0"/>
              <a:t>: </a:t>
            </a:r>
            <a:r>
              <a:rPr lang="en-US" dirty="0" smtClean="0"/>
              <a:t>“Fred”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derF</a:t>
            </a:r>
            <a:r>
              <a:rPr 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Duplicate: “Fred” -&gt; “</a:t>
            </a:r>
            <a:r>
              <a:rPr lang="en-US" dirty="0" err="1" smtClean="0"/>
              <a:t>FredFred</a:t>
            </a:r>
            <a:r>
              <a:rPr 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Reflect</a:t>
            </a:r>
            <a:r>
              <a:rPr lang="en-US" dirty="0"/>
              <a:t>: </a:t>
            </a:r>
            <a:r>
              <a:rPr lang="en-US" dirty="0" smtClean="0"/>
              <a:t>“Fred”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FredderF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Rotate the word left: </a:t>
            </a:r>
            <a:r>
              <a:rPr lang="en-US" dirty="0" smtClean="0"/>
              <a:t>“</a:t>
            </a:r>
            <a:r>
              <a:rPr lang="en-US" dirty="0" err="1" smtClean="0"/>
              <a:t>jsmith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smithj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Rotate the word right: </a:t>
            </a:r>
            <a:r>
              <a:rPr lang="en-US" dirty="0" smtClean="0"/>
              <a:t>“</a:t>
            </a:r>
            <a:r>
              <a:rPr lang="en-US" dirty="0" err="1" smtClean="0"/>
              <a:t>smithj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jsmith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Append </a:t>
            </a:r>
            <a:r>
              <a:rPr lang="en-US" dirty="0" smtClean="0"/>
              <a:t>or prefix character </a:t>
            </a:r>
            <a:r>
              <a:rPr lang="en-US" dirty="0"/>
              <a:t>X to the </a:t>
            </a:r>
            <a:r>
              <a:rPr lang="en-US" dirty="0" smtClean="0"/>
              <a:t>word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Prefix the word with character 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Attack Procedure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Progressive cracking:</a:t>
            </a:r>
          </a:p>
          <a:p>
            <a:r>
              <a:rPr lang="en-US" dirty="0"/>
              <a:t>Trivial and short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Dictionary + </a:t>
            </a:r>
            <a:r>
              <a:rPr lang="en-US" dirty="0" smtClean="0"/>
              <a:t>Heuristics</a:t>
            </a:r>
            <a:endParaRPr lang="en-US" dirty="0"/>
          </a:p>
          <a:p>
            <a:r>
              <a:rPr lang="en-US" dirty="0"/>
              <a:t>Brute </a:t>
            </a:r>
            <a:r>
              <a:rPr lang="en-US" dirty="0" smtClean="0"/>
              <a:t>force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Cracking </a:t>
            </a:r>
            <a:r>
              <a:rPr lang="en-US" dirty="0">
                <a:solidFill>
                  <a:schemeClr val="accent2"/>
                </a:solidFill>
              </a:rPr>
              <a:t>Tools:</a:t>
            </a:r>
          </a:p>
          <a:p>
            <a:r>
              <a:rPr lang="en-US" dirty="0">
                <a:solidFill>
                  <a:srgbClr val="000000"/>
                </a:solidFill>
              </a:rPr>
              <a:t>Unix/Windows</a:t>
            </a:r>
            <a:r>
              <a:rPr lang="en-US" dirty="0"/>
              <a:t> cracking: John the ripper, L0phtCrack</a:t>
            </a:r>
          </a:p>
          <a:p>
            <a:r>
              <a:rPr lang="en-US" dirty="0">
                <a:solidFill>
                  <a:srgbClr val="000000"/>
                </a:solidFill>
              </a:rPr>
              <a:t>Windows</a:t>
            </a:r>
            <a:r>
              <a:rPr lang="en-US" dirty="0"/>
              <a:t> password cracking: Cain, </a:t>
            </a:r>
            <a:r>
              <a:rPr lang="en-US" dirty="0" err="1" smtClean="0"/>
              <a:t>Ophcrack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Passwords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common dictionary words</a:t>
            </a:r>
          </a:p>
          <a:p>
            <a:r>
              <a:rPr lang="en-US" dirty="0"/>
              <a:t>Based on common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en-US" dirty="0"/>
              <a:t>Based on user/account </a:t>
            </a:r>
            <a:r>
              <a:rPr lang="en-US" dirty="0" smtClean="0"/>
              <a:t>identifier</a:t>
            </a:r>
            <a:endParaRPr lang="en-US" dirty="0"/>
          </a:p>
          <a:p>
            <a:r>
              <a:rPr lang="en-US" dirty="0"/>
              <a:t>Short (under 7 characters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Based on keyboard patterns (e.g.</a:t>
            </a:r>
            <a:r>
              <a:rPr lang="en-US" dirty="0" smtClean="0"/>
              <a:t>, “qwerty”)</a:t>
            </a:r>
            <a:endParaRPr lang="en-US" dirty="0"/>
          </a:p>
          <a:p>
            <a:r>
              <a:rPr lang="en-US" dirty="0"/>
              <a:t>Composed of single symbol type (e.g., </a:t>
            </a:r>
            <a:r>
              <a:rPr lang="en-US" dirty="0" smtClean="0"/>
              <a:t>characters)</a:t>
            </a:r>
            <a:endParaRPr lang="en-US" dirty="0"/>
          </a:p>
          <a:p>
            <a:r>
              <a:rPr lang="fr-CH" dirty="0"/>
              <a:t>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Idea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0" y="1981200"/>
            <a:ext cx="3149600" cy="5334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Password file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762000" y="3505200"/>
            <a:ext cx="1765300" cy="2374900"/>
            <a:chOff x="719" y="2073"/>
            <a:chExt cx="1112" cy="1496"/>
          </a:xfrm>
        </p:grpSpPr>
        <p:grpSp>
          <p:nvGrpSpPr>
            <p:cNvPr id="836613" name="Group 5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836614" name="Freeform 6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6615" name="Group 7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836616" name="Freeform 8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17" name="Group 9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836618" name="Freeform 10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19" name="Freeform 11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0" name="Freeform 12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1" name="Freeform 13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2" name="Freeform 14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3" name="Freeform 15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36624" name="Group 16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836625" name="Group 17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836626" name="Freeform 18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27" name="Group 19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83662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83662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3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3663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83663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6633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836634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5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6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7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8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3663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83664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6641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836642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3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4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5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36646" name="Group 38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836647" name="Freeform 39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48" name="Freeform 40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49" name="Freeform 41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3665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83665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52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5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36654" name="Group 46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836655" name="Freeform 47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56" name="Freeform 48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36657" name="Group 49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836658" name="Freeform 50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59" name="Freeform 51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0" name="Freeform 52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1" name="Freeform 53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2" name="Freeform 54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3" name="Freeform 55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64" name="Group 56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836665" name="Freeform 57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6" name="Freeform 58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7" name="Freeform 59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8" name="Freeform 60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9" name="Freeform 61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0" name="Freeform 62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1" name="Freeform 63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2" name="Freeform 64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3" name="Freeform 65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6674" name="Freeform 66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75" name="Freeform 67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76" name="Freeform 68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36677" name="Rectangle 69"/>
          <p:cNvSpPr>
            <a:spLocks noChangeArrowheads="1"/>
          </p:cNvSpPr>
          <p:nvPr/>
        </p:nvSpPr>
        <p:spPr bwMode="auto">
          <a:xfrm>
            <a:off x="1066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dirty="0">
                <a:latin typeface="Tahoma"/>
                <a:cs typeface="Tahoma"/>
              </a:rPr>
              <a:t>User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836678" name="Rectangle 70"/>
          <p:cNvSpPr>
            <a:spLocks noChangeArrowheads="1"/>
          </p:cNvSpPr>
          <p:nvPr/>
        </p:nvSpPr>
        <p:spPr bwMode="auto">
          <a:xfrm>
            <a:off x="5715000" y="2971800"/>
            <a:ext cx="2438400" cy="2819400"/>
          </a:xfrm>
          <a:prstGeom prst="rect">
            <a:avLst/>
          </a:prstGeom>
          <a:solidFill>
            <a:srgbClr val="330F4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123456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abc123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qwerty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…</a:t>
            </a:r>
          </a:p>
          <a:p>
            <a:pPr algn="ctr"/>
            <a:endParaRPr lang="en-US" sz="280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836679" name="AutoShape 71"/>
          <p:cNvSpPr>
            <a:spLocks noChangeArrowheads="1"/>
          </p:cNvSpPr>
          <p:nvPr/>
        </p:nvSpPr>
        <p:spPr bwMode="auto">
          <a:xfrm>
            <a:off x="2514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123456</a:t>
            </a:r>
          </a:p>
        </p:txBody>
      </p:sp>
      <p:sp>
        <p:nvSpPr>
          <p:cNvPr id="836680" name="Freeform 72"/>
          <p:cNvSpPr>
            <a:spLocks/>
          </p:cNvSpPr>
          <p:nvPr/>
        </p:nvSpPr>
        <p:spPr bwMode="auto">
          <a:xfrm>
            <a:off x="3581400" y="3429000"/>
            <a:ext cx="2355850" cy="688975"/>
          </a:xfrm>
          <a:custGeom>
            <a:avLst/>
            <a:gdLst>
              <a:gd name="T0" fmla="*/ 0 w 1484"/>
              <a:gd name="T1" fmla="*/ 0 h 434"/>
              <a:gd name="T2" fmla="*/ 257 w 1484"/>
              <a:gd name="T3" fmla="*/ 397 h 434"/>
              <a:gd name="T4" fmla="*/ 1153 w 1484"/>
              <a:gd name="T5" fmla="*/ 223 h 434"/>
              <a:gd name="T6" fmla="*/ 1484 w 1484"/>
              <a:gd name="T7" fmla="*/ 24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681" name="Text Box 73"/>
          <p:cNvSpPr txBox="1">
            <a:spLocks noChangeArrowheads="1"/>
          </p:cNvSpPr>
          <p:nvPr/>
        </p:nvSpPr>
        <p:spPr bwMode="auto">
          <a:xfrm>
            <a:off x="2882272" y="5022850"/>
            <a:ext cx="4343400" cy="1447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ahoma"/>
                <a:cs typeface="Tahoma"/>
              </a:rPr>
              <a:t>All passwords are revealed if the password file is stolen!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Passwords: Length</a:t>
            </a:r>
          </a:p>
        </p:txBody>
      </p:sp>
      <p:graphicFrame>
        <p:nvGraphicFramePr>
          <p:cNvPr id="8898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472711"/>
              </p:ext>
            </p:extLst>
          </p:nvPr>
        </p:nvGraphicFramePr>
        <p:xfrm>
          <a:off x="1074927" y="1600200"/>
          <a:ext cx="6979860" cy="4023360"/>
        </p:xfrm>
        <a:graphic>
          <a:graphicData uri="http://schemas.openxmlformats.org/drawingml/2006/table">
            <a:tbl>
              <a:tblPr/>
              <a:tblGrid>
                <a:gridCol w="3489930"/>
                <a:gridCol w="348993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Length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Percent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1-4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0.82%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1.1%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15%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25%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17%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2.7%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0.93%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13-32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0.93%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30</a:t>
            </a:fld>
            <a:endParaRPr lang="en-US"/>
          </a:p>
        </p:txBody>
      </p:sp>
      <p:sp>
        <p:nvSpPr>
          <p:cNvPr id="889897" name="Text Box 41"/>
          <p:cNvSpPr txBox="1">
            <a:spLocks noChangeArrowheads="1"/>
          </p:cNvSpPr>
          <p:nvPr/>
        </p:nvSpPr>
        <p:spPr bwMode="auto">
          <a:xfrm>
            <a:off x="304800" y="568864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953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Passwords: Content</a:t>
            </a:r>
          </a:p>
        </p:txBody>
      </p:sp>
      <p:graphicFrame>
        <p:nvGraphicFramePr>
          <p:cNvPr id="8919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686193"/>
              </p:ext>
            </p:extLst>
          </p:nvPr>
        </p:nvGraphicFramePr>
        <p:xfrm>
          <a:off x="1074927" y="1600200"/>
          <a:ext cx="6979860" cy="1463040"/>
        </p:xfrm>
        <a:graphic>
          <a:graphicData uri="http://schemas.openxmlformats.org/drawingml/2006/table">
            <a:tbl>
              <a:tblPr/>
              <a:tblGrid>
                <a:gridCol w="3489930"/>
                <a:gridCol w="348993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numbers only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1.3%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letters only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9.6%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alphanumeric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81%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non-alphanumeric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8.3%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D05A-E47E-8247-91FC-7B86AE4E6B2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04800" y="568864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599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Top-used passwords are (in order)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“We </a:t>
            </a:r>
            <a:r>
              <a:rPr lang="en-US" dirty="0">
                <a:solidFill>
                  <a:schemeClr val="tx1"/>
                </a:solidFill>
              </a:rPr>
              <a:t>used to quip </a:t>
            </a:r>
            <a:r>
              <a:rPr lang="en-US" dirty="0" smtClean="0">
                <a:solidFill>
                  <a:schemeClr val="tx1"/>
                </a:solidFill>
              </a:rPr>
              <a:t>that ‘password’ is </a:t>
            </a:r>
            <a:r>
              <a:rPr lang="en-US" dirty="0">
                <a:solidFill>
                  <a:schemeClr val="tx1"/>
                </a:solidFill>
              </a:rPr>
              <a:t>the most common password. Now </a:t>
            </a:r>
            <a:r>
              <a:rPr lang="en-US" dirty="0" smtClean="0">
                <a:solidFill>
                  <a:schemeClr val="tx1"/>
                </a:solidFill>
              </a:rPr>
              <a:t>it’s ‘password1’. Who </a:t>
            </a:r>
            <a:r>
              <a:rPr lang="en-US" dirty="0">
                <a:solidFill>
                  <a:schemeClr val="tx1"/>
                </a:solidFill>
              </a:rPr>
              <a:t>said users haven't learned anything about security</a:t>
            </a:r>
            <a:r>
              <a:rPr lang="en-US" dirty="0" smtClean="0">
                <a:solidFill>
                  <a:schemeClr val="tx1"/>
                </a:solidFill>
              </a:rPr>
              <a:t>?”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Schneier</a:t>
            </a:r>
            <a:r>
              <a:rPr lang="en-US" dirty="0">
                <a:solidFill>
                  <a:schemeClr val="tx1"/>
                </a:solidFill>
              </a:rPr>
              <a:t>, 2006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Passwords </a:t>
            </a:r>
            <a:r>
              <a:rPr lang="en-US" dirty="0"/>
              <a:t>are much better today than 15 years </a:t>
            </a:r>
            <a:r>
              <a:rPr lang="en-US" dirty="0" smtClean="0"/>
              <a:t>ago</a:t>
            </a:r>
            <a:endParaRPr lang="en-US" dirty="0"/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532561" y="2209800"/>
            <a:ext cx="8307478" cy="1371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/>
            <a:r>
              <a:rPr lang="en-US" sz="2000" dirty="0">
                <a:latin typeface="Tahoma"/>
                <a:cs typeface="Tahoma"/>
              </a:rPr>
              <a:t>password1, abc123, myspace1, password, blink182, qwerty1, </a:t>
            </a:r>
            <a:r>
              <a:rPr lang="en-US" sz="2000" dirty="0" err="1">
                <a:latin typeface="Tahoma"/>
                <a:cs typeface="Tahoma"/>
              </a:rPr>
              <a:t>fuckyou</a:t>
            </a:r>
            <a:r>
              <a:rPr lang="en-US" sz="2000" dirty="0">
                <a:latin typeface="Tahoma"/>
                <a:cs typeface="Tahoma"/>
              </a:rPr>
              <a:t>, 123abc, baseball1, football1, 123456, soccer, monkey1, liverpool1, princess1, jordan23, slipknot1, superman1, iloveyou1, monkey.</a:t>
            </a:r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32</a:t>
            </a:fld>
            <a:endParaRPr lang="en-US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248400" y="378911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625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Unix/Windows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hash function can be based </a:t>
            </a:r>
            <a:r>
              <a:rPr lang="en-US" dirty="0" smtClean="0"/>
              <a:t>on: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DES</a:t>
            </a:r>
          </a:p>
          <a:p>
            <a:r>
              <a:rPr lang="en-US" dirty="0">
                <a:solidFill>
                  <a:schemeClr val="accent2"/>
                </a:solidFill>
              </a:rPr>
              <a:t>MD5</a:t>
            </a:r>
            <a:r>
              <a:rPr lang="en-US" dirty="0"/>
              <a:t> (Linux, BSD, Sun)</a:t>
            </a:r>
          </a:p>
          <a:p>
            <a:r>
              <a:rPr lang="en-US" dirty="0">
                <a:solidFill>
                  <a:schemeClr val="accent2"/>
                </a:solidFill>
              </a:rPr>
              <a:t>Blowfish</a:t>
            </a:r>
            <a:r>
              <a:rPr lang="en-US" dirty="0"/>
              <a:t> (</a:t>
            </a:r>
            <a:r>
              <a:rPr lang="en-US" dirty="0" err="1"/>
              <a:t>OpenBSD</a:t>
            </a:r>
            <a:r>
              <a:rPr lang="en-US" dirty="0"/>
              <a:t>)</a:t>
            </a:r>
          </a:p>
          <a:p>
            <a:r>
              <a:rPr lang="en-US" dirty="0"/>
              <a:t>SHA256</a:t>
            </a:r>
          </a:p>
          <a:p>
            <a:r>
              <a:rPr lang="en-US" dirty="0"/>
              <a:t>SHA512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 (DES)</a:t>
            </a:r>
          </a:p>
        </p:txBody>
      </p:sp>
      <p:sp>
        <p:nvSpPr>
          <p:cNvPr id="908291" name="Rectangle 3"/>
          <p:cNvSpPr>
            <a:spLocks noChangeArrowheads="1"/>
          </p:cNvSpPr>
          <p:nvPr/>
        </p:nvSpPr>
        <p:spPr bwMode="auto">
          <a:xfrm>
            <a:off x="3840163" y="4179888"/>
            <a:ext cx="2286000" cy="68580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  <a:latin typeface="Tahoma"/>
                <a:cs typeface="Tahoma"/>
              </a:rPr>
              <a:t>25x DES</a:t>
            </a:r>
          </a:p>
        </p:txBody>
      </p:sp>
      <p:sp>
        <p:nvSpPr>
          <p:cNvPr id="908292" name="Line 4"/>
          <p:cNvSpPr>
            <a:spLocks noChangeShapeType="1"/>
          </p:cNvSpPr>
          <p:nvPr/>
        </p:nvSpPr>
        <p:spPr bwMode="auto">
          <a:xfrm>
            <a:off x="3535363" y="3429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>
            <a:off x="4373563" y="34099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>
            <a:off x="4572000" y="2819400"/>
            <a:ext cx="0" cy="1289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5" name="Text Box 7"/>
          <p:cNvSpPr txBox="1">
            <a:spLocks noChangeArrowheads="1"/>
          </p:cNvSpPr>
          <p:nvPr/>
        </p:nvSpPr>
        <p:spPr bwMode="auto">
          <a:xfrm>
            <a:off x="3962400" y="19812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Random salt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(12 bits)</a:t>
            </a:r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1614488" y="3046413"/>
            <a:ext cx="1847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Key extracted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from password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1613087" y="4173538"/>
            <a:ext cx="20316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plaintext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64-bit block of 0</a:t>
            </a:r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544763" y="45608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9" name="Text Box 11"/>
          <p:cNvSpPr txBox="1">
            <a:spLocks noChangeArrowheads="1"/>
          </p:cNvSpPr>
          <p:nvPr/>
        </p:nvSpPr>
        <p:spPr bwMode="auto">
          <a:xfrm>
            <a:off x="6224142" y="4173538"/>
            <a:ext cx="14598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Ciphertext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64-bit hash</a:t>
            </a:r>
          </a:p>
        </p:txBody>
      </p:sp>
      <p:sp>
        <p:nvSpPr>
          <p:cNvPr id="908300" name="Line 12"/>
          <p:cNvSpPr>
            <a:spLocks noChangeShapeType="1"/>
          </p:cNvSpPr>
          <p:nvPr/>
        </p:nvSpPr>
        <p:spPr bwMode="auto">
          <a:xfrm>
            <a:off x="6126163" y="45608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 (MD5)</a:t>
            </a:r>
          </a:p>
        </p:txBody>
      </p:sp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3840163" y="4179888"/>
            <a:ext cx="2286000" cy="68580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  <a:latin typeface="Tahoma"/>
                <a:cs typeface="Tahoma"/>
              </a:rPr>
              <a:t>MD5</a:t>
            </a:r>
          </a:p>
        </p:txBody>
      </p:sp>
      <p:sp>
        <p:nvSpPr>
          <p:cNvPr id="978951" name="Line 7"/>
          <p:cNvSpPr>
            <a:spLocks noChangeShapeType="1"/>
          </p:cNvSpPr>
          <p:nvPr/>
        </p:nvSpPr>
        <p:spPr bwMode="auto">
          <a:xfrm>
            <a:off x="2667000" y="3505200"/>
            <a:ext cx="99060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78952" name="Text Box 8"/>
          <p:cNvSpPr txBox="1">
            <a:spLocks noChangeArrowheads="1"/>
          </p:cNvSpPr>
          <p:nvPr/>
        </p:nvSpPr>
        <p:spPr bwMode="auto">
          <a:xfrm>
            <a:off x="914400" y="41148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Random salt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(48 bits)</a:t>
            </a:r>
          </a:p>
        </p:txBody>
      </p:sp>
      <p:sp>
        <p:nvSpPr>
          <p:cNvPr id="978953" name="Text Box 9"/>
          <p:cNvSpPr txBox="1">
            <a:spLocks noChangeArrowheads="1"/>
          </p:cNvSpPr>
          <p:nvPr/>
        </p:nvSpPr>
        <p:spPr bwMode="auto">
          <a:xfrm>
            <a:off x="762000" y="3048000"/>
            <a:ext cx="1847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Key extracted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from password</a:t>
            </a:r>
          </a:p>
        </p:txBody>
      </p:sp>
      <p:sp>
        <p:nvSpPr>
          <p:cNvPr id="978955" name="Line 11"/>
          <p:cNvSpPr>
            <a:spLocks noChangeShapeType="1"/>
          </p:cNvSpPr>
          <p:nvPr/>
        </p:nvSpPr>
        <p:spPr bwMode="auto">
          <a:xfrm>
            <a:off x="2438400" y="4495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78956" name="Text Box 12"/>
          <p:cNvSpPr txBox="1">
            <a:spLocks noChangeArrowheads="1"/>
          </p:cNvSpPr>
          <p:nvPr/>
        </p:nvSpPr>
        <p:spPr bwMode="auto">
          <a:xfrm>
            <a:off x="6562917" y="4114800"/>
            <a:ext cx="1599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128-bit hash</a:t>
            </a:r>
          </a:p>
        </p:txBody>
      </p:sp>
      <p:sp>
        <p:nvSpPr>
          <p:cNvPr id="978957" name="Line 13"/>
          <p:cNvSpPr>
            <a:spLocks noChangeShapeType="1"/>
          </p:cNvSpPr>
          <p:nvPr/>
        </p:nvSpPr>
        <p:spPr bwMode="auto">
          <a:xfrm>
            <a:off x="6126163" y="45608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Under Unix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Old 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Name and hashes of passwords in the file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with free read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Safer 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hashes are found in a separate file, /</a:t>
            </a:r>
            <a:r>
              <a:rPr lang="en-US" dirty="0" err="1"/>
              <a:t>etc</a:t>
            </a:r>
            <a:r>
              <a:rPr lang="en-US" dirty="0"/>
              <a:t>/shadow that can be read only by the </a:t>
            </a:r>
            <a:r>
              <a:rPr lang="en-US" dirty="0" smtClean="0"/>
              <a:t>administrator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Why is it safer since the function is one-way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Two ways to gain access to the password file: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Reboot</a:t>
            </a:r>
            <a:r>
              <a:rPr lang="en-US" dirty="0"/>
              <a:t> the machine with a USB key or a </a:t>
            </a:r>
            <a:r>
              <a:rPr lang="en-US" dirty="0" smtClean="0"/>
              <a:t>CD</a:t>
            </a:r>
            <a:endParaRPr lang="en-US" dirty="0"/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2"/>
                </a:solidFill>
              </a:rPr>
              <a:t>administrator privileges</a:t>
            </a:r>
            <a:r>
              <a:rPr lang="en-US" dirty="0"/>
              <a:t> using an </a:t>
            </a:r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/etc/shadow (DES, MD5)</a:t>
            </a:r>
          </a:p>
        </p:txBody>
      </p:sp>
      <p:sp>
        <p:nvSpPr>
          <p:cNvPr id="912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Smith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33CC33"/>
                </a:solidFill>
              </a:rPr>
              <a:t>3Y</a:t>
            </a:r>
            <a:r>
              <a:rPr lang="en-US" sz="2000" dirty="0">
                <a:solidFill>
                  <a:srgbClr val="3333FF"/>
                </a:solidFill>
              </a:rPr>
              <a:t>r83xxCi/Ki2</a:t>
            </a:r>
            <a:r>
              <a:rPr lang="en-US" sz="2000" dirty="0"/>
              <a:t>:12801:0:99999:7:-1::</a:t>
            </a:r>
          </a:p>
          <a:p>
            <a:pPr>
              <a:buFont typeface="Wingdings" charset="0"/>
              <a:buNone/>
            </a:pPr>
            <a:endParaRPr lang="en-US" sz="2000" dirty="0"/>
          </a:p>
          <a:p>
            <a:pPr>
              <a:buFont typeface="Wingdings" charset="0"/>
              <a:buNone/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38</a:t>
            </a:fld>
            <a:endParaRPr lang="en-US"/>
          </a:p>
        </p:txBody>
      </p:sp>
      <p:sp>
        <p:nvSpPr>
          <p:cNvPr id="912389" name="AutoShape 5"/>
          <p:cNvSpPr>
            <a:spLocks/>
          </p:cNvSpPr>
          <p:nvPr/>
        </p:nvSpPr>
        <p:spPr bwMode="auto">
          <a:xfrm>
            <a:off x="1524000" y="3200400"/>
            <a:ext cx="1600200" cy="381000"/>
          </a:xfrm>
          <a:prstGeom prst="borderCallout2">
            <a:avLst>
              <a:gd name="adj1" fmla="val 30000"/>
              <a:gd name="adj2" fmla="val -4764"/>
              <a:gd name="adj3" fmla="val 30000"/>
              <a:gd name="adj4" fmla="val -12699"/>
              <a:gd name="adj5" fmla="val -324167"/>
              <a:gd name="adj6" fmla="val -20634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  <a:latin typeface="Tahoma"/>
                <a:cs typeface="Tahoma"/>
              </a:rPr>
              <a:t>username</a:t>
            </a:r>
          </a:p>
        </p:txBody>
      </p:sp>
      <p:sp>
        <p:nvSpPr>
          <p:cNvPr id="912390" name="AutoShape 6"/>
          <p:cNvSpPr>
            <a:spLocks/>
          </p:cNvSpPr>
          <p:nvPr/>
        </p:nvSpPr>
        <p:spPr bwMode="auto">
          <a:xfrm>
            <a:off x="2743200" y="2667000"/>
            <a:ext cx="1600200" cy="381000"/>
          </a:xfrm>
          <a:prstGeom prst="borderCallout2">
            <a:avLst>
              <a:gd name="adj1" fmla="val 30000"/>
              <a:gd name="adj2" fmla="val -4764"/>
              <a:gd name="adj3" fmla="val 30000"/>
              <a:gd name="adj4" fmla="val -31250"/>
              <a:gd name="adj5" fmla="val -186250"/>
              <a:gd name="adj6" fmla="val -57736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  <a:latin typeface="Tahoma"/>
                <a:cs typeface="Tahoma"/>
              </a:rPr>
              <a:t>salt (2 char)</a:t>
            </a:r>
          </a:p>
        </p:txBody>
      </p:sp>
      <p:sp>
        <p:nvSpPr>
          <p:cNvPr id="912391" name="AutoShape 7"/>
          <p:cNvSpPr>
            <a:spLocks/>
          </p:cNvSpPr>
          <p:nvPr/>
        </p:nvSpPr>
        <p:spPr bwMode="auto">
          <a:xfrm>
            <a:off x="3886200" y="2133600"/>
            <a:ext cx="1981200" cy="381000"/>
          </a:xfrm>
          <a:prstGeom prst="borderCallout2">
            <a:avLst>
              <a:gd name="adj1" fmla="val 30000"/>
              <a:gd name="adj2" fmla="val -3847"/>
              <a:gd name="adj3" fmla="val 30000"/>
              <a:gd name="adj4" fmla="val -34134"/>
              <a:gd name="adj5" fmla="val -55000"/>
              <a:gd name="adj6" fmla="val -64421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hash (11 char)</a:t>
            </a:r>
          </a:p>
        </p:txBody>
      </p:sp>
      <p:grpSp>
        <p:nvGrpSpPr>
          <p:cNvPr id="912408" name="Group 24"/>
          <p:cNvGrpSpPr>
            <a:grpSpLocks/>
          </p:cNvGrpSpPr>
          <p:nvPr/>
        </p:nvGrpSpPr>
        <p:grpSpPr bwMode="auto">
          <a:xfrm>
            <a:off x="533400" y="4038600"/>
            <a:ext cx="8229600" cy="2514600"/>
            <a:chOff x="336" y="2544"/>
            <a:chExt cx="5184" cy="1584"/>
          </a:xfrm>
        </p:grpSpPr>
        <p:sp>
          <p:nvSpPr>
            <p:cNvPr id="912401" name="Rectangle 17"/>
            <p:cNvSpPr>
              <a:spLocks noChangeArrowheads="1"/>
            </p:cNvSpPr>
            <p:nvPr/>
          </p:nvSpPr>
          <p:spPr bwMode="auto">
            <a:xfrm>
              <a:off x="336" y="2544"/>
              <a:ext cx="51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Tahoma"/>
                  <a:cs typeface="Tahoma"/>
                </a:rPr>
                <a:t>	</a:t>
              </a:r>
              <a:r>
                <a:rPr lang="en-US" sz="2000" dirty="0">
                  <a:solidFill>
                    <a:srgbClr val="FF0000"/>
                  </a:solidFill>
                  <a:latin typeface="Tahoma"/>
                  <a:cs typeface="Tahoma"/>
                </a:rPr>
                <a:t>Smith</a:t>
              </a:r>
              <a:r>
                <a:rPr lang="en-US" sz="2000" dirty="0">
                  <a:latin typeface="Tahoma"/>
                  <a:cs typeface="Tahoma"/>
                </a:rPr>
                <a:t>:$</a:t>
              </a:r>
              <a:r>
                <a:rPr lang="en-US" sz="2000" dirty="0">
                  <a:solidFill>
                    <a:srgbClr val="CC3300"/>
                  </a:solidFill>
                  <a:latin typeface="Tahoma"/>
                  <a:cs typeface="Tahoma"/>
                </a:rPr>
                <a:t>1</a:t>
              </a:r>
              <a:r>
                <a:rPr lang="en-US" sz="2000" dirty="0">
                  <a:latin typeface="Tahoma"/>
                  <a:cs typeface="Tahoma"/>
                </a:rPr>
                <a:t>$</a:t>
              </a:r>
              <a:r>
                <a:rPr lang="en-US" sz="2000" dirty="0">
                  <a:solidFill>
                    <a:srgbClr val="33CC33"/>
                  </a:solidFill>
                  <a:latin typeface="Tahoma"/>
                  <a:cs typeface="Tahoma"/>
                </a:rPr>
                <a:t>gDT4Spf5</a:t>
              </a:r>
              <a:r>
                <a:rPr lang="en-US" sz="2000" dirty="0">
                  <a:latin typeface="Tahoma"/>
                  <a:cs typeface="Tahoma"/>
                </a:rPr>
                <a:t>$</a:t>
              </a:r>
              <a:r>
                <a:rPr lang="en-US" sz="2000" dirty="0">
                  <a:solidFill>
                    <a:srgbClr val="3333FF"/>
                  </a:solidFill>
                  <a:latin typeface="Tahoma"/>
                  <a:cs typeface="Tahoma"/>
                </a:rPr>
                <a:t>mr76vshidvcT1busoKrre1</a:t>
              </a:r>
              <a:r>
                <a:rPr lang="en-US" sz="2000" dirty="0">
                  <a:latin typeface="Tahoma"/>
                  <a:cs typeface="Tahoma"/>
                </a:rPr>
                <a:t>:11001:0:99999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912402" name="AutoShape 18"/>
            <p:cNvSpPr>
              <a:spLocks/>
            </p:cNvSpPr>
            <p:nvPr/>
          </p:nvSpPr>
          <p:spPr bwMode="auto">
            <a:xfrm>
              <a:off x="1008" y="3888"/>
              <a:ext cx="1008" cy="240"/>
            </a:xfrm>
            <a:prstGeom prst="borderCallout2">
              <a:avLst>
                <a:gd name="adj1" fmla="val 30000"/>
                <a:gd name="adj2" fmla="val -4764"/>
                <a:gd name="adj3" fmla="val 30000"/>
                <a:gd name="adj4" fmla="val -18153"/>
                <a:gd name="adj5" fmla="val -457500"/>
                <a:gd name="adj6" fmla="val -31546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username</a:t>
              </a:r>
            </a:p>
          </p:txBody>
        </p:sp>
        <p:sp>
          <p:nvSpPr>
            <p:cNvPr id="912403" name="AutoShape 19"/>
            <p:cNvSpPr>
              <a:spLocks/>
            </p:cNvSpPr>
            <p:nvPr/>
          </p:nvSpPr>
          <p:spPr bwMode="auto">
            <a:xfrm>
              <a:off x="2064" y="3216"/>
              <a:ext cx="1056" cy="240"/>
            </a:xfrm>
            <a:prstGeom prst="borderCallout2">
              <a:avLst>
                <a:gd name="adj1" fmla="val 30000"/>
                <a:gd name="adj2" fmla="val -4546"/>
                <a:gd name="adj3" fmla="val 30000"/>
                <a:gd name="adj4" fmla="val -22157"/>
                <a:gd name="adj5" fmla="val -174167"/>
                <a:gd name="adj6" fmla="val -39773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lt1"/>
                  </a:solidFill>
                  <a:latin typeface="Tahoma"/>
                  <a:cs typeface="Tahoma"/>
                </a:rPr>
                <a:t>salt (8 char)</a:t>
              </a:r>
            </a:p>
          </p:txBody>
        </p:sp>
        <p:sp>
          <p:nvSpPr>
            <p:cNvPr id="912404" name="AutoShape 20"/>
            <p:cNvSpPr>
              <a:spLocks/>
            </p:cNvSpPr>
            <p:nvPr/>
          </p:nvSpPr>
          <p:spPr bwMode="auto">
            <a:xfrm>
              <a:off x="2976" y="2880"/>
              <a:ext cx="1248" cy="240"/>
            </a:xfrm>
            <a:prstGeom prst="borderCallout2">
              <a:avLst>
                <a:gd name="adj1" fmla="val 30000"/>
                <a:gd name="adj2" fmla="val -3847"/>
                <a:gd name="adj3" fmla="val 30000"/>
                <a:gd name="adj4" fmla="val -21796"/>
                <a:gd name="adj5" fmla="val -51667"/>
                <a:gd name="adj6" fmla="val -39824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hash (2 char)</a:t>
              </a:r>
            </a:p>
          </p:txBody>
        </p:sp>
        <p:sp>
          <p:nvSpPr>
            <p:cNvPr id="912407" name="AutoShape 23"/>
            <p:cNvSpPr>
              <a:spLocks/>
            </p:cNvSpPr>
            <p:nvPr/>
          </p:nvSpPr>
          <p:spPr bwMode="auto">
            <a:xfrm>
              <a:off x="1440" y="3552"/>
              <a:ext cx="1536" cy="240"/>
            </a:xfrm>
            <a:prstGeom prst="borderCallout2">
              <a:avLst>
                <a:gd name="adj1" fmla="val 30000"/>
                <a:gd name="adj2" fmla="val -3333"/>
                <a:gd name="adj3" fmla="val 30000"/>
                <a:gd name="adj4" fmla="val -3333"/>
                <a:gd name="adj5" fmla="val -336250"/>
                <a:gd name="adj6" fmla="val -14583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hash </a:t>
              </a:r>
              <a:r>
                <a:rPr lang="en-US" sz="2000" dirty="0" err="1">
                  <a:solidFill>
                    <a:schemeClr val="lt1"/>
                  </a:solidFill>
                  <a:latin typeface="Tahoma"/>
                  <a:cs typeface="Tahoma"/>
                </a:rPr>
                <a:t>algo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 (1=MD5)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2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Yourself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–crypt –salt pH </a:t>
            </a:r>
            <a:r>
              <a:rPr lang="en-US" dirty="0" smtClean="0"/>
              <a:t>&lt;PASSWORD&gt;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MD5:</a:t>
            </a:r>
            <a:endParaRPr lang="en-US" dirty="0"/>
          </a:p>
          <a:p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passwd</a:t>
            </a:r>
            <a:r>
              <a:rPr lang="en-US" dirty="0"/>
              <a:t> -1 –salt gDT4Spf5 &lt;PASSWORD&gt;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0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Storage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Passwords </a:t>
            </a:r>
            <a:r>
              <a:rPr lang="en-US" dirty="0" smtClean="0"/>
              <a:t>must never </a:t>
            </a:r>
            <a:r>
              <a:rPr lang="en-US" dirty="0"/>
              <a:t>stored as </a:t>
            </a:r>
            <a:r>
              <a:rPr lang="en-US" dirty="0" smtClean="0"/>
              <a:t>plaintext!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Instead </a:t>
            </a:r>
            <a:r>
              <a:rPr lang="en-US" dirty="0"/>
              <a:t>of passwords, </a:t>
            </a:r>
            <a:r>
              <a:rPr lang="en-US" dirty="0" smtClean="0">
                <a:solidFill>
                  <a:schemeClr val="accent2"/>
                </a:solidFill>
              </a:rPr>
              <a:t>store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2"/>
                </a:solidFill>
              </a:rPr>
              <a:t>hash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hash must be </a:t>
            </a:r>
            <a:r>
              <a:rPr lang="en-US" dirty="0" smtClean="0">
                <a:solidFill>
                  <a:schemeClr val="accent2"/>
                </a:solidFill>
              </a:rPr>
              <a:t>irreversible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logging in, the hashed password is </a:t>
            </a:r>
            <a:r>
              <a:rPr lang="en-US" dirty="0">
                <a:solidFill>
                  <a:schemeClr val="accent2"/>
                </a:solidFill>
              </a:rPr>
              <a:t>compared</a:t>
            </a:r>
            <a:r>
              <a:rPr lang="en-US" dirty="0"/>
              <a:t> with the stored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 9x Passwords (LM Hash)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Win98/ME uses the </a:t>
            </a:r>
            <a:r>
              <a:rPr lang="en-US" dirty="0" err="1">
                <a:solidFill>
                  <a:schemeClr val="accent2"/>
                </a:solidFill>
              </a:rPr>
              <a:t>Lan</a:t>
            </a:r>
            <a:r>
              <a:rPr lang="en-US" dirty="0">
                <a:solidFill>
                  <a:schemeClr val="accent2"/>
                </a:solidFill>
              </a:rPr>
              <a:t> Manager Hash</a:t>
            </a:r>
            <a:r>
              <a:rPr lang="en-US" dirty="0"/>
              <a:t> (LM hash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password is cut in </a:t>
            </a:r>
            <a:r>
              <a:rPr lang="en-US" dirty="0">
                <a:solidFill>
                  <a:schemeClr val="accent2"/>
                </a:solidFill>
              </a:rPr>
              <a:t>two blocks of 7 characters</a:t>
            </a:r>
            <a:r>
              <a:rPr lang="en-US" dirty="0"/>
              <a:t> after completion to 14 characters with empty </a:t>
            </a:r>
            <a:r>
              <a:rPr lang="en-US" dirty="0" smtClean="0"/>
              <a:t>char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Lowercase letters</a:t>
            </a:r>
            <a:r>
              <a:rPr lang="en-US" dirty="0"/>
              <a:t> are converted to </a:t>
            </a:r>
            <a:r>
              <a:rPr lang="en-US" dirty="0" smtClean="0"/>
              <a:t>uppercase</a:t>
            </a:r>
            <a:endParaRPr lang="en-US" dirty="0"/>
          </a:p>
          <a:p>
            <a:r>
              <a:rPr lang="en-US" dirty="0"/>
              <a:t>A separate hash is generated for each </a:t>
            </a:r>
            <a:r>
              <a:rPr lang="en-US" dirty="0">
                <a:solidFill>
                  <a:schemeClr val="accent2"/>
                </a:solidFill>
              </a:rPr>
              <a:t>7-char </a:t>
            </a:r>
            <a:r>
              <a:rPr lang="en-US" dirty="0" smtClean="0">
                <a:solidFill>
                  <a:schemeClr val="accent2"/>
                </a:solidFill>
              </a:rPr>
              <a:t>block</a:t>
            </a:r>
            <a:endParaRPr lang="en-US" dirty="0"/>
          </a:p>
          <a:p>
            <a:r>
              <a:rPr lang="en-US" dirty="0"/>
              <a:t>The 7 bytes block are used as </a:t>
            </a:r>
            <a:r>
              <a:rPr lang="en-US" dirty="0">
                <a:solidFill>
                  <a:schemeClr val="accent2"/>
                </a:solidFill>
              </a:rPr>
              <a:t>DES</a:t>
            </a:r>
            <a:r>
              <a:rPr lang="en-US" dirty="0"/>
              <a:t> keys to encrypt an 8-byte constant string:</a:t>
            </a:r>
          </a:p>
          <a:p>
            <a:pPr lvl="1"/>
            <a:r>
              <a:rPr lang="en-US" dirty="0"/>
              <a:t>0x4B, 0x47, 0x53, 0x21, 0x40, 0x23, 0x24, </a:t>
            </a:r>
            <a:r>
              <a:rPr lang="en-US" dirty="0" smtClean="0"/>
              <a:t>0x25</a:t>
            </a:r>
            <a:endParaRPr lang="en-US" dirty="0"/>
          </a:p>
          <a:p>
            <a:r>
              <a:rPr lang="en-US" dirty="0"/>
              <a:t>The LM hash </a:t>
            </a:r>
            <a:r>
              <a:rPr lang="en-US" dirty="0">
                <a:solidFill>
                  <a:schemeClr val="accent2"/>
                </a:solidFill>
              </a:rPr>
              <a:t>does not use any </a:t>
            </a:r>
            <a:r>
              <a:rPr lang="en-US" dirty="0" smtClean="0">
                <a:solidFill>
                  <a:schemeClr val="accent2"/>
                </a:solidFill>
              </a:rPr>
              <a:t>salt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lasecwww.epfl.ch</a:t>
            </a:r>
            <a:r>
              <a:rPr lang="en-US" dirty="0"/>
              <a:t>/~</a:t>
            </a:r>
            <a:r>
              <a:rPr lang="en-US" dirty="0" err="1"/>
              <a:t>oechslin</a:t>
            </a:r>
            <a:r>
              <a:rPr lang="en-US" dirty="0"/>
              <a:t>/projects/</a:t>
            </a:r>
            <a:r>
              <a:rPr lang="en-US" dirty="0" err="1"/>
              <a:t>ophcrack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pic>
        <p:nvPicPr>
          <p:cNvPr id="916482" name="Picture 2" descr="password-lmh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24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6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Win 9x Passwords (LM Hash)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Win NT/2000/XP/Vista/Seven (NT LM Hash)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 NT/2000/XP/Vista/Seven uses the </a:t>
            </a:r>
            <a:r>
              <a:rPr lang="en-US" dirty="0">
                <a:solidFill>
                  <a:schemeClr val="accent2"/>
                </a:solidFill>
              </a:rPr>
              <a:t>NT </a:t>
            </a:r>
            <a:r>
              <a:rPr lang="en-US" dirty="0" err="1">
                <a:solidFill>
                  <a:schemeClr val="accent2"/>
                </a:solidFill>
              </a:rPr>
              <a:t>Lan</a:t>
            </a:r>
            <a:r>
              <a:rPr lang="en-US" dirty="0">
                <a:solidFill>
                  <a:schemeClr val="accent2"/>
                </a:solidFill>
              </a:rPr>
              <a:t> Manager Hash</a:t>
            </a:r>
            <a:r>
              <a:rPr lang="en-US" dirty="0"/>
              <a:t> (aka </a:t>
            </a:r>
            <a:r>
              <a:rPr lang="en-US" dirty="0">
                <a:solidFill>
                  <a:schemeClr val="accent2"/>
                </a:solidFill>
              </a:rPr>
              <a:t>NT</a:t>
            </a:r>
            <a:r>
              <a:rPr lang="en-US" dirty="0"/>
              <a:t> hash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password is </a:t>
            </a:r>
            <a:r>
              <a:rPr lang="en-US" dirty="0">
                <a:solidFill>
                  <a:schemeClr val="accent2"/>
                </a:solidFill>
              </a:rPr>
              <a:t>no</a:t>
            </a:r>
            <a:r>
              <a:rPr lang="en-US" dirty="0"/>
              <a:t> longer </a:t>
            </a:r>
            <a:r>
              <a:rPr lang="en-US" dirty="0">
                <a:solidFill>
                  <a:schemeClr val="accent2"/>
                </a:solidFill>
              </a:rPr>
              <a:t>cut</a:t>
            </a:r>
            <a:r>
              <a:rPr lang="en-US" dirty="0"/>
              <a:t> in two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/>
              <a:t>Passwords can be longer than 14 characters (but compatibility issues arise beyond 14 characters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Lowercase letters </a:t>
            </a:r>
            <a:r>
              <a:rPr lang="en-US" dirty="0">
                <a:solidFill>
                  <a:schemeClr val="accent2"/>
                </a:solidFill>
              </a:rPr>
              <a:t>are not converted</a:t>
            </a:r>
            <a:r>
              <a:rPr lang="en-US" dirty="0"/>
              <a:t> to </a:t>
            </a:r>
            <a:r>
              <a:rPr lang="en-US" dirty="0" smtClean="0"/>
              <a:t>uppercase</a:t>
            </a:r>
            <a:endParaRPr lang="en-US" dirty="0"/>
          </a:p>
          <a:p>
            <a:r>
              <a:rPr lang="en-US" dirty="0"/>
              <a:t>The hash function is </a:t>
            </a:r>
            <a:r>
              <a:rPr lang="en-US" dirty="0">
                <a:solidFill>
                  <a:schemeClr val="accent2"/>
                </a:solidFill>
              </a:rPr>
              <a:t>MD4</a:t>
            </a:r>
          </a:p>
          <a:p>
            <a:r>
              <a:rPr lang="en-US" dirty="0"/>
              <a:t>The NT hash still </a:t>
            </a:r>
            <a:r>
              <a:rPr lang="en-US" dirty="0">
                <a:solidFill>
                  <a:schemeClr val="accent2"/>
                </a:solidFill>
              </a:rPr>
              <a:t>does not use any </a:t>
            </a:r>
            <a:r>
              <a:rPr lang="en-US" dirty="0" smtClean="0">
                <a:solidFill>
                  <a:schemeClr val="accent2"/>
                </a:solidFill>
              </a:rPr>
              <a:t>salt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 W2k, XP, 2003, NTLM and</a:t>
            </a:r>
            <a:r>
              <a:rPr lang="en-US" b="1" dirty="0"/>
              <a:t> </a:t>
            </a:r>
            <a:r>
              <a:rPr lang="en-US" dirty="0"/>
              <a:t>LM hash of all users are stored in the </a:t>
            </a:r>
            <a:r>
              <a:rPr lang="en-US" dirty="0">
                <a:solidFill>
                  <a:schemeClr val="accent2"/>
                </a:solidFill>
              </a:rPr>
              <a:t>Security Account Manager</a:t>
            </a:r>
            <a:r>
              <a:rPr lang="en-US" dirty="0"/>
              <a:t> file or in the </a:t>
            </a:r>
            <a:r>
              <a:rPr lang="en-US" dirty="0">
                <a:solidFill>
                  <a:schemeClr val="accent2"/>
                </a:solidFill>
              </a:rPr>
              <a:t>Active Directory</a:t>
            </a:r>
            <a:r>
              <a:rPr lang="en-US" dirty="0"/>
              <a:t> (</a:t>
            </a:r>
            <a:r>
              <a:rPr lang="en-US" dirty="0" err="1"/>
              <a:t>ntds.dit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file is encrypted, but by default the </a:t>
            </a:r>
            <a:r>
              <a:rPr lang="en-US" dirty="0">
                <a:solidFill>
                  <a:schemeClr val="accent2"/>
                </a:solidFill>
              </a:rPr>
              <a:t>key can be extracted from the </a:t>
            </a:r>
            <a:r>
              <a:rPr lang="en-US" dirty="0" smtClean="0">
                <a:solidFill>
                  <a:schemeClr val="accent2"/>
                </a:solidFill>
              </a:rPr>
              <a:t>machine</a:t>
            </a:r>
            <a:endParaRPr lang="en-US" dirty="0"/>
          </a:p>
          <a:p>
            <a:r>
              <a:rPr lang="en-US" dirty="0"/>
              <a:t>If the machine is running we need </a:t>
            </a:r>
            <a:r>
              <a:rPr lang="en-US" dirty="0">
                <a:solidFill>
                  <a:schemeClr val="accent2"/>
                </a:solidFill>
              </a:rPr>
              <a:t>administrator</a:t>
            </a:r>
            <a:r>
              <a:rPr lang="en-US" dirty="0"/>
              <a:t> privileges plus a special exploit (</a:t>
            </a:r>
            <a:r>
              <a:rPr lang="en-US" dirty="0" err="1">
                <a:solidFill>
                  <a:schemeClr val="accent2"/>
                </a:solidFill>
              </a:rPr>
              <a:t>pwdump</a:t>
            </a:r>
            <a:r>
              <a:rPr lang="en-US" dirty="0"/>
              <a:t>) to extract the </a:t>
            </a:r>
            <a:r>
              <a:rPr lang="en-US" dirty="0" smtClean="0"/>
              <a:t>hashes</a:t>
            </a:r>
            <a:endParaRPr lang="en-US" dirty="0"/>
          </a:p>
          <a:p>
            <a:r>
              <a:rPr lang="en-US" dirty="0"/>
              <a:t>If we can </a:t>
            </a:r>
            <a:r>
              <a:rPr lang="en-US" dirty="0">
                <a:solidFill>
                  <a:schemeClr val="accent2"/>
                </a:solidFill>
              </a:rPr>
              <a:t>boot another OS</a:t>
            </a:r>
            <a:r>
              <a:rPr lang="en-US" dirty="0"/>
              <a:t>, we can steal and decrypt the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Times – Benchmarks John (2011)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Traditional DES: 1134K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FreeBSD </a:t>
            </a:r>
            <a:r>
              <a:rPr lang="en-US" dirty="0" smtClean="0"/>
              <a:t>MD5: 4400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OpenBSD</a:t>
            </a:r>
            <a:r>
              <a:rPr lang="en-US" dirty="0"/>
              <a:t> </a:t>
            </a:r>
            <a:r>
              <a:rPr lang="en-US" dirty="0" smtClean="0"/>
              <a:t>Blowfish: 269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LM </a:t>
            </a:r>
            <a:r>
              <a:rPr lang="en-US" dirty="0" smtClean="0"/>
              <a:t>DES: 6547K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NT </a:t>
            </a:r>
            <a:r>
              <a:rPr lang="en-US" dirty="0" smtClean="0"/>
              <a:t>MD4: 8260K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 Hash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(LM Hash) </a:t>
            </a:r>
            <a:r>
              <a:rPr lang="en-US" dirty="0" err="1"/>
              <a:t>alphanum</a:t>
            </a:r>
            <a:r>
              <a:rPr lang="en-US" dirty="0"/>
              <a:t> passwords cracked within a few </a:t>
            </a:r>
            <a:r>
              <a:rPr lang="en-US" dirty="0" smtClean="0"/>
              <a:t>seconds </a:t>
            </a:r>
            <a:r>
              <a:rPr lang="en-US" dirty="0"/>
              <a:t>(success 99.9%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/>
              <a:t>Alphanum</a:t>
            </a:r>
            <a:r>
              <a:rPr lang="en-US" dirty="0"/>
              <a:t> + 15 special char) LM Hash passwords cracked in a few minutes (success about 96%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Storage</a:t>
            </a:r>
            <a:r>
              <a:rPr lang="en-US" dirty="0"/>
              <a:t>: CD or DVD (fit the RAM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http://ophcrack.sourceforge.net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/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passwords and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 at least </a:t>
            </a:r>
            <a:r>
              <a:rPr lang="en-US" i="1" dirty="0"/>
              <a:t>one of each</a:t>
            </a:r>
            <a:r>
              <a:rPr lang="en-US" dirty="0"/>
              <a:t> of the </a:t>
            </a:r>
            <a:r>
              <a:rPr lang="en-US" dirty="0" smtClean="0"/>
              <a:t>following</a:t>
            </a:r>
            <a:endParaRPr lang="en-US" dirty="0"/>
          </a:p>
          <a:p>
            <a:pPr lvl="1"/>
            <a:r>
              <a:rPr lang="en-US" dirty="0"/>
              <a:t>Digit (</a:t>
            </a:r>
            <a:r>
              <a:rPr lang="en-US" dirty="0" smtClean="0"/>
              <a:t>0…9)</a:t>
            </a:r>
            <a:endParaRPr lang="en-US" dirty="0"/>
          </a:p>
          <a:p>
            <a:pPr lvl="1"/>
            <a:r>
              <a:rPr lang="en-US" dirty="0"/>
              <a:t>Letter (</a:t>
            </a:r>
            <a:r>
              <a:rPr lang="en-US" dirty="0" smtClean="0"/>
              <a:t>a…Z)</a:t>
            </a:r>
            <a:endParaRPr lang="en-US" dirty="0"/>
          </a:p>
          <a:p>
            <a:pPr lvl="1"/>
            <a:r>
              <a:rPr lang="en-US" dirty="0"/>
              <a:t>Punctuation symbol (e.g., !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Control character (e.g., ^s, Ctrl-s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Special character in the first 7 </a:t>
            </a:r>
            <a:r>
              <a:rPr lang="en-US" dirty="0" smtClean="0"/>
              <a:t>characters</a:t>
            </a:r>
            <a:endParaRPr lang="en-US" dirty="0"/>
          </a:p>
          <a:p>
            <a:r>
              <a:rPr lang="en-US" dirty="0"/>
              <a:t>Based on a verse (e.g., passphrase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Easily remembered </a:t>
            </a:r>
            <a:r>
              <a:rPr lang="en-US" dirty="0" smtClean="0"/>
              <a:t>but </a:t>
            </a:r>
            <a:r>
              <a:rPr lang="en-US" dirty="0"/>
              <a:t>difficult for others to </a:t>
            </a:r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1463"/>
            <a:ext cx="8458200" cy="1143000"/>
          </a:xfrm>
        </p:spPr>
        <p:txBody>
          <a:bodyPr/>
          <a:lstStyle/>
          <a:p>
            <a:r>
              <a:rPr lang="en-US" dirty="0" smtClean="0"/>
              <a:t>Some good practices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Never recycle </a:t>
            </a:r>
            <a:r>
              <a:rPr lang="en-US" sz="2800" dirty="0" smtClean="0"/>
              <a:t>passwords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Never record a password </a:t>
            </a:r>
            <a:r>
              <a:rPr lang="en-US" sz="2800" dirty="0" smtClean="0"/>
              <a:t>anywhere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Exceptions include encrypted </a:t>
            </a:r>
            <a:r>
              <a:rPr lang="en-US" sz="2400" dirty="0" smtClean="0"/>
              <a:t>password “vaults”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Use a different password for each system/</a:t>
            </a:r>
            <a:r>
              <a:rPr lang="en-US" sz="2800" dirty="0" smtClean="0"/>
              <a:t>context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Change password regularly (?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Change your password immediately if you suspect it has </a:t>
            </a:r>
            <a:r>
              <a:rPr lang="en-US" sz="2800" dirty="0" smtClean="0"/>
              <a:t>been “stolen”, </a:t>
            </a:r>
            <a:r>
              <a:rPr lang="en-US" sz="2800" dirty="0"/>
              <a:t>or after using a public </a:t>
            </a:r>
            <a:r>
              <a:rPr lang="en-US" sz="2800" dirty="0" smtClean="0"/>
              <a:t>computer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Passwords should be protected in a manner that is consistent with the damage that could be caused by their </a:t>
            </a:r>
            <a:r>
              <a:rPr lang="en-US" sz="2800" dirty="0" smtClean="0"/>
              <a:t>compromise</a:t>
            </a:r>
            <a:endParaRPr lang="en-US" sz="2800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412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14" y="6229111"/>
            <a:ext cx="1206500" cy="5412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5715000" y="2971800"/>
            <a:ext cx="2438400" cy="2819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dLe47aP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1KeR45f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BV7Red4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...</a:t>
            </a:r>
          </a:p>
          <a:p>
            <a:pPr algn="ctr"/>
            <a:endParaRPr lang="en-US" sz="280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Idea</a:t>
            </a:r>
          </a:p>
        </p:txBody>
      </p:sp>
      <p:sp>
        <p:nvSpPr>
          <p:cNvPr id="840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0" y="1981200"/>
            <a:ext cx="2362200" cy="533400"/>
          </a:xfrm>
        </p:spPr>
        <p:txBody>
          <a:bodyPr/>
          <a:lstStyle/>
          <a:p>
            <a:pPr algn="ctr">
              <a:buFont typeface="Wingdings" charset="0"/>
              <a:buNone/>
            </a:pPr>
            <a:r>
              <a:rPr lang="en-US"/>
              <a:t>Hash file</a:t>
            </a:r>
          </a:p>
        </p:txBody>
      </p:sp>
      <p:grpSp>
        <p:nvGrpSpPr>
          <p:cNvPr id="840709" name="Group 5"/>
          <p:cNvGrpSpPr>
            <a:grpSpLocks/>
          </p:cNvGrpSpPr>
          <p:nvPr/>
        </p:nvGrpSpPr>
        <p:grpSpPr bwMode="auto">
          <a:xfrm>
            <a:off x="762000" y="3505200"/>
            <a:ext cx="1765300" cy="2374900"/>
            <a:chOff x="719" y="2073"/>
            <a:chExt cx="1112" cy="1496"/>
          </a:xfrm>
        </p:grpSpPr>
        <p:grpSp>
          <p:nvGrpSpPr>
            <p:cNvPr id="840710" name="Group 6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840711" name="Freeform 7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712" name="Group 8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840713" name="Freeform 9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14" name="Group 10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840715" name="Freeform 11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6" name="Freeform 12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7" name="Freeform 13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8" name="Freeform 14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9" name="Freeform 15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20" name="Freeform 16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40721" name="Group 17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840722" name="Group 18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840723" name="Freeform 19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24" name="Group 20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84072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840726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27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40728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840729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0730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840731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2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3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4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5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4073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8407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0738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840739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0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1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2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40743" name="Group 39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840744" name="Freeform 40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45" name="Freeform 41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46" name="Freeform 42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4074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84074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4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50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40751" name="Group 47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840752" name="Freeform 48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53" name="Freeform 49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40754" name="Group 50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840755" name="Freeform 51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6" name="Freeform 52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7" name="Freeform 53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8" name="Freeform 54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9" name="Freeform 55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60" name="Freeform 56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61" name="Group 57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840762" name="Freeform 58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3" name="Freeform 59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4" name="Freeform 60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5" name="Freeform 61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6" name="Freeform 62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7" name="Freeform 63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8" name="Freeform 64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9" name="Freeform 65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70" name="Freeform 66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0771" name="Freeform 67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72" name="Freeform 68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73" name="Freeform 69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40774" name="Rectangle 70"/>
          <p:cNvSpPr>
            <a:spLocks noChangeArrowheads="1"/>
          </p:cNvSpPr>
          <p:nvPr/>
        </p:nvSpPr>
        <p:spPr bwMode="auto">
          <a:xfrm>
            <a:off x="1066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dirty="0">
                <a:latin typeface="Tahoma"/>
                <a:cs typeface="Tahoma"/>
              </a:rPr>
              <a:t>User</a:t>
            </a:r>
          </a:p>
        </p:txBody>
      </p:sp>
      <p:sp>
        <p:nvSpPr>
          <p:cNvPr id="840775" name="AutoShape 71"/>
          <p:cNvSpPr>
            <a:spLocks noChangeArrowheads="1"/>
          </p:cNvSpPr>
          <p:nvPr/>
        </p:nvSpPr>
        <p:spPr bwMode="auto">
          <a:xfrm>
            <a:off x="2514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123456</a:t>
            </a:r>
          </a:p>
        </p:txBody>
      </p:sp>
      <p:sp>
        <p:nvSpPr>
          <p:cNvPr id="840776" name="Freeform 72"/>
          <p:cNvSpPr>
            <a:spLocks/>
          </p:cNvSpPr>
          <p:nvPr/>
        </p:nvSpPr>
        <p:spPr bwMode="auto">
          <a:xfrm>
            <a:off x="3581400" y="3429000"/>
            <a:ext cx="2355850" cy="688975"/>
          </a:xfrm>
          <a:custGeom>
            <a:avLst/>
            <a:gdLst>
              <a:gd name="T0" fmla="*/ 0 w 1484"/>
              <a:gd name="T1" fmla="*/ 0 h 434"/>
              <a:gd name="T2" fmla="*/ 257 w 1484"/>
              <a:gd name="T3" fmla="*/ 397 h 434"/>
              <a:gd name="T4" fmla="*/ 1153 w 1484"/>
              <a:gd name="T5" fmla="*/ 223 h 434"/>
              <a:gd name="T6" fmla="*/ 1484 w 1484"/>
              <a:gd name="T7" fmla="*/ 24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77" name="Text Box 73"/>
          <p:cNvSpPr txBox="1">
            <a:spLocks noChangeArrowheads="1"/>
          </p:cNvSpPr>
          <p:nvPr/>
        </p:nvSpPr>
        <p:spPr bwMode="auto">
          <a:xfrm>
            <a:off x="4724400" y="3962400"/>
            <a:ext cx="83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hash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Vulnerabilities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down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Shoulder </a:t>
            </a:r>
            <a:r>
              <a:rPr lang="en-US" dirty="0" smtClean="0"/>
              <a:t>surfing</a:t>
            </a:r>
            <a:endParaRPr lang="en-US" dirty="0"/>
          </a:p>
          <a:p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  <a:p>
            <a:r>
              <a:rPr lang="en-US" dirty="0"/>
              <a:t>Key logger, </a:t>
            </a:r>
            <a:r>
              <a:rPr lang="en-US" dirty="0" smtClean="0"/>
              <a:t>Rootkit</a:t>
            </a:r>
            <a:endParaRPr lang="en-US" dirty="0"/>
          </a:p>
          <a:p>
            <a:r>
              <a:rPr lang="en-US" dirty="0"/>
              <a:t>Eavesdropping the </a:t>
            </a:r>
            <a:r>
              <a:rPr lang="en-US" dirty="0" smtClean="0"/>
              <a:t>network</a:t>
            </a:r>
            <a:endParaRPr lang="en-US" dirty="0"/>
          </a:p>
          <a:p>
            <a:r>
              <a:rPr lang="en-US" dirty="0"/>
              <a:t>Multi-website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Audit </a:t>
            </a:r>
            <a:r>
              <a:rPr lang="en-US" dirty="0" smtClean="0"/>
              <a:t>trails</a:t>
            </a:r>
            <a:endParaRPr lang="en-US" dirty="0"/>
          </a:p>
          <a:p>
            <a:r>
              <a:rPr lang="en-US" dirty="0"/>
              <a:t>Guessing the password (low entropy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Written Down Passwords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a 2002 security survey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Probability of finding written passwords near a computer subjected to periodic password changes varied from </a:t>
            </a:r>
            <a:r>
              <a:rPr lang="en-US" dirty="0">
                <a:solidFill>
                  <a:schemeClr val="accent2"/>
                </a:solidFill>
              </a:rPr>
              <a:t>16% to 39</a:t>
            </a:r>
            <a:r>
              <a:rPr lang="en-US" dirty="0" smtClean="0">
                <a:solidFill>
                  <a:schemeClr val="accent2"/>
                </a:solidFill>
              </a:rPr>
              <a:t>%</a:t>
            </a:r>
            <a:endParaRPr lang="en-US" dirty="0"/>
          </a:p>
          <a:p>
            <a:r>
              <a:rPr lang="en-US" dirty="0"/>
              <a:t>Probability varied from </a:t>
            </a:r>
            <a:r>
              <a:rPr lang="en-US" dirty="0">
                <a:solidFill>
                  <a:schemeClr val="accent2"/>
                </a:solidFill>
              </a:rPr>
              <a:t>4% to 9%</a:t>
            </a:r>
            <a:r>
              <a:rPr lang="en-US" dirty="0"/>
              <a:t> when the administrator did not enforce periodic password </a:t>
            </a:r>
            <a:r>
              <a:rPr lang="en-US" dirty="0" smtClean="0"/>
              <a:t>changes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Shoulder Surfing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Password keystroke </a:t>
            </a:r>
            <a:r>
              <a:rPr lang="en-US" dirty="0" smtClean="0">
                <a:solidFill>
                  <a:schemeClr val="accent2"/>
                </a:solidFill>
              </a:rPr>
              <a:t>observed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E.g</a:t>
            </a:r>
            <a:r>
              <a:rPr lang="en-US" dirty="0"/>
              <a:t>. camera above an </a:t>
            </a:r>
            <a:r>
              <a:rPr lang="en-US" dirty="0" smtClean="0"/>
              <a:t>ATM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Graduate students at the University of Maryland Baltimore County shown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Non-dictionary passwords are </a:t>
            </a:r>
            <a:r>
              <a:rPr lang="en-US" dirty="0">
                <a:solidFill>
                  <a:schemeClr val="accent2"/>
                </a:solidFill>
              </a:rPr>
              <a:t>more vulnerable</a:t>
            </a:r>
            <a:r>
              <a:rPr lang="en-US" dirty="0"/>
              <a:t> to shoulder surfing than passwords belonging to a </a:t>
            </a:r>
            <a:r>
              <a:rPr lang="en-US" dirty="0" smtClean="0"/>
              <a:t>dictionary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dirty="0"/>
              <a:t>Some keys are more easily </a:t>
            </a:r>
            <a:r>
              <a:rPr lang="en-US" dirty="0" smtClean="0">
                <a:solidFill>
                  <a:schemeClr val="accent2"/>
                </a:solidFill>
              </a:rPr>
              <a:t>observable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vantage">
    <a:dk1>
      <a:sysClr val="windowText" lastClr="000000"/>
    </a:dk1>
    <a:lt1>
      <a:sysClr val="window" lastClr="FFFFFF"/>
    </a:lt1>
    <a:dk2>
      <a:srgbClr val="2B142D"/>
    </a:dk2>
    <a:lt2>
      <a:srgbClr val="C3AFCC"/>
    </a:lt2>
    <a:accent1>
      <a:srgbClr val="663366"/>
    </a:accent1>
    <a:accent2>
      <a:srgbClr val="330F42"/>
    </a:accent2>
    <a:accent3>
      <a:srgbClr val="666699"/>
    </a:accent3>
    <a:accent4>
      <a:srgbClr val="999966"/>
    </a:accent4>
    <a:accent5>
      <a:srgbClr val="F7901E"/>
    </a:accent5>
    <a:accent6>
      <a:srgbClr val="A3A101"/>
    </a:accent6>
    <a:hlink>
      <a:srgbClr val="BC5FBC"/>
    </a:hlink>
    <a:folHlink>
      <a:srgbClr val="9775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2672</Words>
  <Application>Microsoft Macintosh PowerPoint</Application>
  <PresentationFormat>On-screen Show (4:3)</PresentationFormat>
  <Paragraphs>557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mcanini-teaching</vt:lpstr>
      <vt:lpstr>Passwords | Time-memory trade-offs</vt:lpstr>
      <vt:lpstr>Plan for today</vt:lpstr>
      <vt:lpstr>Naïve Idea</vt:lpstr>
      <vt:lpstr>Password Storage</vt:lpstr>
      <vt:lpstr>Implemented Idea</vt:lpstr>
      <vt:lpstr>Vulnerabilities</vt:lpstr>
      <vt:lpstr>Some Vulnerabilities</vt:lpstr>
      <vt:lpstr>Written Down Passwords</vt:lpstr>
      <vt:lpstr>Shoulder Surfing</vt:lpstr>
      <vt:lpstr>Social Engineering</vt:lpstr>
      <vt:lpstr>Key Logger, Rootkit</vt:lpstr>
      <vt:lpstr>Key Logger, Rootkit</vt:lpstr>
      <vt:lpstr>Eavesdropping the network</vt:lpstr>
      <vt:lpstr>Multi-Website Passwords</vt:lpstr>
      <vt:lpstr>Audit Trails</vt:lpstr>
      <vt:lpstr>Guessing some Password(s)</vt:lpstr>
      <vt:lpstr>Guessing a (the) Password(s)</vt:lpstr>
      <vt:lpstr>Online Attacks</vt:lpstr>
      <vt:lpstr>Countermeasures</vt:lpstr>
      <vt:lpstr>Locking Account</vt:lpstr>
      <vt:lpstr>Computing Cost for the User</vt:lpstr>
      <vt:lpstr>Captcha</vt:lpstr>
      <vt:lpstr>Offline Attacks</vt:lpstr>
      <vt:lpstr>Offline Cracking</vt:lpstr>
      <vt:lpstr>Dictionary Attacks</vt:lpstr>
      <vt:lpstr>Heuristic Attack</vt:lpstr>
      <vt:lpstr>Offline Attack Procedure</vt:lpstr>
      <vt:lpstr>Weak Passwords</vt:lpstr>
      <vt:lpstr>Weak Passwords</vt:lpstr>
      <vt:lpstr>Weak Passwords: Length</vt:lpstr>
      <vt:lpstr>Weak Passwords: Content</vt:lpstr>
      <vt:lpstr>Weak Passwords</vt:lpstr>
      <vt:lpstr>Unix/Windows Cases</vt:lpstr>
      <vt:lpstr>Unix Passwords</vt:lpstr>
      <vt:lpstr>Unix Passwords (DES)</vt:lpstr>
      <vt:lpstr>Unix Passwords (MD5)</vt:lpstr>
      <vt:lpstr>Storage Under Unix</vt:lpstr>
      <vt:lpstr>/etc/shadow (DES, MD5)</vt:lpstr>
      <vt:lpstr>Practice Yourself</vt:lpstr>
      <vt:lpstr>Win 9x Passwords (LM Hash)</vt:lpstr>
      <vt:lpstr>Win 9x Passwords (LM Hash)</vt:lpstr>
      <vt:lpstr>Win NT/2000/XP/Vista/Seven (NT LM Hash)</vt:lpstr>
      <vt:lpstr>Storage</vt:lpstr>
      <vt:lpstr>Cracking Times – Benchmarks John (2011)</vt:lpstr>
      <vt:lpstr>LM Hash</vt:lpstr>
      <vt:lpstr>Strong passwords and good practices</vt:lpstr>
      <vt:lpstr>Strong Passwords</vt:lpstr>
      <vt:lpstr>Some good practices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</dc:title>
  <dc:subject/>
  <dc:creator>Marco Canini</dc:creator>
  <cp:keywords/>
  <dc:description/>
  <cp:lastModifiedBy>Marco Canini</cp:lastModifiedBy>
  <cp:revision>78</cp:revision>
  <dcterms:created xsi:type="dcterms:W3CDTF">2014-02-23T15:54:57Z</dcterms:created>
  <dcterms:modified xsi:type="dcterms:W3CDTF">2015-04-30T03:40:13Z</dcterms:modified>
  <cp:category/>
</cp:coreProperties>
</file>