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embeddings/oleObject3.bin" ContentType="application/vnd.openxmlformats-officedocument.oleObject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embeddings/oleObject4.bin" ContentType="application/vnd.openxmlformats-officedocument.oleObject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6"/>
  </p:notesMasterIdLst>
  <p:handoutMasterIdLst>
    <p:handoutMasterId r:id="rId57"/>
  </p:handoutMasterIdLst>
  <p:sldIdLst>
    <p:sldId id="258" r:id="rId2"/>
    <p:sldId id="259" r:id="rId3"/>
    <p:sldId id="265" r:id="rId4"/>
    <p:sldId id="274" r:id="rId5"/>
    <p:sldId id="335" r:id="rId6"/>
    <p:sldId id="277" r:id="rId7"/>
    <p:sldId id="299" r:id="rId8"/>
    <p:sldId id="290" r:id="rId9"/>
    <p:sldId id="320" r:id="rId10"/>
    <p:sldId id="351" r:id="rId11"/>
    <p:sldId id="289" r:id="rId12"/>
    <p:sldId id="363" r:id="rId13"/>
    <p:sldId id="362" r:id="rId14"/>
    <p:sldId id="300" r:id="rId15"/>
    <p:sldId id="291" r:id="rId16"/>
    <p:sldId id="292" r:id="rId17"/>
    <p:sldId id="336" r:id="rId18"/>
    <p:sldId id="364" r:id="rId19"/>
    <p:sldId id="337" r:id="rId20"/>
    <p:sldId id="338" r:id="rId21"/>
    <p:sldId id="339" r:id="rId22"/>
    <p:sldId id="340" r:id="rId23"/>
    <p:sldId id="341" r:id="rId24"/>
    <p:sldId id="349" r:id="rId25"/>
    <p:sldId id="365" r:id="rId26"/>
    <p:sldId id="366" r:id="rId27"/>
    <p:sldId id="367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32" r:id="rId36"/>
    <p:sldId id="354" r:id="rId37"/>
    <p:sldId id="323" r:id="rId38"/>
    <p:sldId id="306" r:id="rId39"/>
    <p:sldId id="305" r:id="rId40"/>
    <p:sldId id="328" r:id="rId41"/>
    <p:sldId id="326" r:id="rId42"/>
    <p:sldId id="327" r:id="rId43"/>
    <p:sldId id="329" r:id="rId44"/>
    <p:sldId id="333" r:id="rId45"/>
    <p:sldId id="301" r:id="rId46"/>
    <p:sldId id="302" r:id="rId47"/>
    <p:sldId id="368" r:id="rId48"/>
    <p:sldId id="370" r:id="rId49"/>
    <p:sldId id="307" r:id="rId50"/>
    <p:sldId id="371" r:id="rId51"/>
    <p:sldId id="325" r:id="rId52"/>
    <p:sldId id="324" r:id="rId53"/>
    <p:sldId id="356" r:id="rId54"/>
    <p:sldId id="372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4B241-9ED2-8346-A6FC-7C573C4D8827}" type="datetimeFigureOut">
              <a:rPr lang="en-US" smtClean="0"/>
              <a:t>4/3/15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7DFB7-6964-0041-9EF8-3BBD137BF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08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6CE95-EF84-4C40-B522-FCC6C3A04E14}" type="datetimeFigureOut">
              <a:rPr lang="en-US" smtClean="0"/>
              <a:t>4/3/15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82084-2C80-C847-9CCA-97BFC438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3F84A-6DCB-6146-B39D-030C9A738A1E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</a:t>
            </a:r>
            <a:r>
              <a:rPr lang="en-US" baseline="0" dirty="0" smtClean="0"/>
              <a:t> </a:t>
            </a:r>
            <a:r>
              <a:rPr lang="en-US" dirty="0" smtClean="0"/>
              <a:t>http://</a:t>
            </a:r>
            <a:r>
              <a:rPr lang="en-US" dirty="0" err="1" smtClean="0"/>
              <a:t>spectrum.ieee.org</a:t>
            </a:r>
            <a:r>
              <a:rPr lang="en-US" dirty="0" smtClean="0"/>
              <a:t>/image/62374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562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12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72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84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67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75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84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84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Anyone who knows the value of </a:t>
            </a:r>
            <a:r>
              <a:rPr lang="en-US" i="1" dirty="0" smtClean="0">
                <a:latin typeface="Cambria Math"/>
                <a:cs typeface="Cambria Math"/>
              </a:rPr>
              <a:t>p</a:t>
            </a:r>
            <a:r>
              <a:rPr lang="en-US" dirty="0" smtClean="0"/>
              <a:t> and </a:t>
            </a:r>
            <a:r>
              <a:rPr lang="en-US" i="1" dirty="0" smtClean="0">
                <a:latin typeface="Cambria Math"/>
                <a:cs typeface="Cambria Math"/>
              </a:rPr>
              <a:t>q</a:t>
            </a:r>
            <a:r>
              <a:rPr lang="en-US" dirty="0" smtClean="0"/>
              <a:t> immediately knows the value of </a:t>
            </a:r>
            <a:r>
              <a:rPr lang="en-US" i="1" dirty="0" err="1" smtClean="0">
                <a:latin typeface="Cambria Math"/>
                <a:cs typeface="Cambria Math"/>
              </a:rPr>
              <a:t>φ</a:t>
            </a:r>
            <a:r>
              <a:rPr lang="en-US" i="1" dirty="0" smtClean="0">
                <a:latin typeface="Cambria Math"/>
                <a:cs typeface="Cambria Math"/>
              </a:rPr>
              <a:t>(n)</a:t>
            </a:r>
            <a:r>
              <a:rPr lang="en-US" dirty="0" smtClean="0"/>
              <a:t>. Anyone who knows the value of </a:t>
            </a:r>
            <a:r>
              <a:rPr lang="en-US" i="1" dirty="0" err="1" smtClean="0">
                <a:latin typeface="Cambria Math"/>
                <a:cs typeface="Cambria Math"/>
              </a:rPr>
              <a:t>φ</a:t>
            </a:r>
            <a:r>
              <a:rPr lang="en-US" i="1" dirty="0" smtClean="0">
                <a:latin typeface="Cambria Math"/>
                <a:cs typeface="Cambria Math"/>
              </a:rPr>
              <a:t>(n)</a:t>
            </a:r>
            <a:r>
              <a:rPr lang="en-US" dirty="0" smtClean="0"/>
              <a:t> can compute </a:t>
            </a:r>
            <a:r>
              <a:rPr lang="en-US" i="1" dirty="0" smtClean="0">
                <a:latin typeface="Cambria Math"/>
                <a:cs typeface="Cambria Math"/>
              </a:rPr>
              <a:t>d</a:t>
            </a:r>
            <a:r>
              <a:rPr lang="en-US" dirty="0" smtClean="0">
                <a:latin typeface="Cambria Math"/>
                <a:cs typeface="Cambria Math"/>
              </a:rPr>
              <a:t> ≡ </a:t>
            </a:r>
            <a:r>
              <a:rPr lang="en-US" i="1" spc="100" dirty="0" smtClean="0">
                <a:latin typeface="Cambria Math"/>
                <a:cs typeface="Cambria Math"/>
              </a:rPr>
              <a:t>e</a:t>
            </a:r>
            <a:r>
              <a:rPr lang="en-US" spc="100" baseline="30000" dirty="0" smtClean="0">
                <a:latin typeface="Cambria Math"/>
                <a:cs typeface="Cambria Math"/>
              </a:rPr>
              <a:t>−1</a:t>
            </a:r>
            <a:r>
              <a:rPr lang="en-US" dirty="0" smtClean="0">
                <a:latin typeface="Cambria Math"/>
                <a:cs typeface="Cambria Math"/>
              </a:rPr>
              <a:t>⋅mod </a:t>
            </a:r>
            <a:r>
              <a:rPr lang="en-US" dirty="0" err="1" smtClean="0">
                <a:latin typeface="Cambria Math"/>
                <a:cs typeface="Cambria Math"/>
              </a:rPr>
              <a:t>φ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 smtClean="0">
                <a:latin typeface="Cambria Math"/>
                <a:cs typeface="Cambria Math"/>
              </a:rPr>
              <a:t>n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174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94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18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118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46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772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891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authenticated encryption means that encryption is combined with </a:t>
            </a:r>
            <a:r>
              <a:rPr lang="en-US" dirty="0" err="1" smtClean="0"/>
              <a:t>ciphertext</a:t>
            </a:r>
            <a:r>
              <a:rPr lang="en-US" dirty="0" smtClean="0"/>
              <a:t> integrity (e.g., via a MAC)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76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952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747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694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20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852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96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463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765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668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058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075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704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171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081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81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412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81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278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424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55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16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511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502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http://</a:t>
            </a:r>
            <a:r>
              <a:rPr lang="en-US" dirty="0" err="1" smtClean="0"/>
              <a:t>www.firstconsultinginc.com</a:t>
            </a:r>
            <a:r>
              <a:rPr lang="en-US" dirty="0" smtClean="0"/>
              <a:t>/Portals/0/Images/</a:t>
            </a:r>
            <a:r>
              <a:rPr lang="en-US" dirty="0" err="1" smtClean="0"/>
              <a:t>strategy.jpg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Gildas Avoine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B7364-6128-7345-A504-A4AD8B7F3AD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07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32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54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87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8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8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575" y="4624667"/>
            <a:ext cx="8556625" cy="131332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1934" y="5937990"/>
            <a:ext cx="7037266" cy="373162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3176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3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2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904253"/>
            <a:ext cx="8727141" cy="451933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Rockwell"/>
                <a:ea typeface="+mj-ea"/>
                <a:cs typeface="Rockwel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3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/>
            </a:gs>
            <a:gs pos="75000">
              <a:schemeClr val="bg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706" y="484094"/>
            <a:ext cx="7853081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06" y="1600200"/>
            <a:ext cx="8727141" cy="4823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Rockwell"/>
          <a:ea typeface="+mj-ea"/>
          <a:cs typeface="Rockwell"/>
        </a:defRPr>
      </a:lvl1pPr>
    </p:titleStyle>
    <p:bodyStyle>
      <a:lvl1pPr marL="342000" indent="-342000" algn="l" defTabSz="914400" rtl="0" eaLnBrk="1" latinLnBrk="0" hangingPunct="1">
        <a:spcBef>
          <a:spcPts val="2000"/>
        </a:spcBef>
        <a:buClr>
          <a:schemeClr val="accent6"/>
        </a:buClr>
        <a:buSzPct val="75000"/>
        <a:buFont typeface="Wingdings" pitchFamily="2" charset="2"/>
        <a:buChar char="n"/>
        <a:defRPr sz="28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1pPr>
      <a:lvl2pPr marL="496800" indent="-270000" algn="l" defTabSz="914400" rtl="0" eaLnBrk="1" latinLnBrk="0" hangingPunct="1">
        <a:spcBef>
          <a:spcPts val="600"/>
        </a:spcBef>
        <a:buClr>
          <a:schemeClr val="accent2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4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4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wmf"/><Relationship Id="rId3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Cryptography 2</a:t>
            </a: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5410200"/>
            <a:ext cx="7037266" cy="9009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INGI2347: COMPUTER SYSTEM SECURITY (Spring </a:t>
            </a:r>
            <a:r>
              <a:rPr lang="en-US" b="1" dirty="0" smtClean="0"/>
              <a:t>2015)</a:t>
            </a:r>
            <a:endParaRPr lang="en-US" b="1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Marco Canini</a:t>
            </a:r>
            <a:endParaRPr lang="en-US" dirty="0"/>
          </a:p>
        </p:txBody>
      </p:sp>
      <p:pic>
        <p:nvPicPr>
          <p:cNvPr id="2" name="Picture 1" descr="UCL_mention_RVB_we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4495800"/>
            <a:ext cx="1111383" cy="1539240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152400" y="6400800"/>
            <a:ext cx="6580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Lecture slides adapted from UCL INGI2347 by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Gildas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Avoine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Upenn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CSE331 by Steve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Zdancewic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and</a:t>
            </a:r>
            <a:b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Dan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Boneh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Stanford Cryptography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I@Coursera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Reproduced with permission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22" y="789899"/>
            <a:ext cx="3500610" cy="350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851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Insecure </a:t>
            </a:r>
            <a:r>
              <a:rPr lang="en-US" dirty="0"/>
              <a:t>against man in the middle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1"/>
            <a:ext cx="8727141" cy="6909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protocol is insecure against </a:t>
            </a:r>
            <a:r>
              <a:rPr lang="en-US" b="1" dirty="0"/>
              <a:t>active</a:t>
            </a:r>
            <a:r>
              <a:rPr lang="en-US" dirty="0"/>
              <a:t> attacks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2286716"/>
            <a:ext cx="926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ahoma"/>
                <a:cs typeface="Tahoma"/>
              </a:rPr>
              <a:t>Alice</a:t>
            </a:r>
            <a:endParaRPr lang="en-US" sz="2400" b="1" u="sng" dirty="0">
              <a:latin typeface="Tahoma"/>
              <a:cs typeface="Tahom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0" y="2286716"/>
            <a:ext cx="7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ahoma"/>
                <a:cs typeface="Tahoma"/>
              </a:rPr>
              <a:t>Bob</a:t>
            </a:r>
            <a:endParaRPr lang="en-US" sz="2400" b="1" u="sng" dirty="0">
              <a:latin typeface="Tahoma"/>
              <a:cs typeface="Tahom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400" y="2291181"/>
            <a:ext cx="1015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 smtClean="0">
                <a:latin typeface="Tahoma"/>
                <a:cs typeface="Tahoma"/>
              </a:rPr>
              <a:t>MiTM</a:t>
            </a:r>
            <a:endParaRPr lang="en-US" sz="2400" b="1" u="sng" dirty="0">
              <a:latin typeface="Tahoma"/>
              <a:cs typeface="Tahom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2748381"/>
            <a:ext cx="2220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(</a:t>
            </a:r>
            <a:r>
              <a:rPr lang="en-US" sz="2400" dirty="0" err="1" smtClean="0">
                <a:latin typeface="Tahoma"/>
                <a:cs typeface="Tahoma"/>
              </a:rPr>
              <a:t>pk</a:t>
            </a:r>
            <a:r>
              <a:rPr lang="en-US" sz="2400" dirty="0" smtClean="0">
                <a:latin typeface="Tahoma"/>
                <a:cs typeface="Tahoma"/>
              </a:rPr>
              <a:t>, </a:t>
            </a:r>
            <a:r>
              <a:rPr lang="en-US" sz="2400" dirty="0" err="1" smtClean="0">
                <a:latin typeface="Tahoma"/>
                <a:cs typeface="Tahoma"/>
              </a:rPr>
              <a:t>sk</a:t>
            </a:r>
            <a:r>
              <a:rPr lang="en-US" sz="2400" dirty="0" smtClean="0">
                <a:latin typeface="Tahoma"/>
                <a:cs typeface="Tahoma"/>
              </a:rPr>
              <a:t>) ⟵ G()</a:t>
            </a:r>
            <a:endParaRPr lang="en-US" sz="2400" dirty="0">
              <a:latin typeface="Tahoma"/>
              <a:cs typeface="Tahoma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14400" y="3353516"/>
            <a:ext cx="2959350" cy="461665"/>
            <a:chOff x="1066800" y="2190750"/>
            <a:chExt cx="2896385" cy="461665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1066800" y="2647950"/>
              <a:ext cx="289638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52600" y="2190750"/>
              <a:ext cx="1611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“Alice”,  </a:t>
              </a:r>
              <a:r>
                <a:rPr lang="en-US" sz="2400" dirty="0" err="1" smtClean="0">
                  <a:latin typeface="Tahoma"/>
                  <a:cs typeface="Tahoma"/>
                </a:rPr>
                <a:t>pk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05200" y="2748381"/>
            <a:ext cx="231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(</a:t>
            </a:r>
            <a:r>
              <a:rPr lang="en-US" sz="2400" dirty="0" err="1" smtClean="0">
                <a:latin typeface="Tahoma"/>
                <a:cs typeface="Tahoma"/>
              </a:rPr>
              <a:t>pk</a:t>
            </a:r>
            <a:r>
              <a:rPr lang="en-US" sz="2400" dirty="0" smtClean="0">
                <a:latin typeface="Tahoma"/>
                <a:cs typeface="Tahoma"/>
              </a:rPr>
              <a:t>’, </a:t>
            </a:r>
            <a:r>
              <a:rPr lang="en-US" sz="2400" dirty="0" err="1" smtClean="0">
                <a:latin typeface="Tahoma"/>
                <a:cs typeface="Tahoma"/>
              </a:rPr>
              <a:t>sk</a:t>
            </a:r>
            <a:r>
              <a:rPr lang="en-US" sz="2400" dirty="0" smtClean="0">
                <a:latin typeface="Tahoma"/>
                <a:cs typeface="Tahoma"/>
              </a:rPr>
              <a:t>’) ⟵ G()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0356" y="4128674"/>
            <a:ext cx="1916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ahoma"/>
                <a:cs typeface="Tahoma"/>
              </a:rPr>
              <a:t>c</a:t>
            </a:r>
            <a:r>
              <a:rPr lang="en-US" sz="2000" dirty="0" smtClean="0">
                <a:latin typeface="Tahoma"/>
                <a:cs typeface="Tahoma"/>
              </a:rPr>
              <a:t>hoose random </a:t>
            </a:r>
          </a:p>
          <a:p>
            <a:pPr algn="ctr"/>
            <a:r>
              <a:rPr lang="en-US" sz="2000" dirty="0">
                <a:latin typeface="Tahoma"/>
                <a:cs typeface="Tahoma"/>
              </a:rPr>
              <a:t>x</a:t>
            </a:r>
            <a:r>
              <a:rPr lang="en-US" sz="2000" dirty="0" smtClean="0">
                <a:latin typeface="Tahoma"/>
                <a:cs typeface="Tahoma"/>
              </a:rPr>
              <a:t> ∈ {0,1}</a:t>
            </a:r>
            <a:r>
              <a:rPr lang="en-US" sz="2000" baseline="30000" dirty="0" smtClean="0">
                <a:latin typeface="Tahoma"/>
                <a:cs typeface="Tahoma"/>
              </a:rPr>
              <a:t>128</a:t>
            </a:r>
            <a:endParaRPr lang="en-US" sz="2400" baseline="30000" dirty="0">
              <a:latin typeface="Tahoma"/>
              <a:cs typeface="Tahoma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069766" y="4836560"/>
            <a:ext cx="4007434" cy="461665"/>
            <a:chOff x="4069766" y="4836560"/>
            <a:chExt cx="4007434" cy="461665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4069766" y="5293760"/>
              <a:ext cx="400743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410200" y="4836560"/>
              <a:ext cx="23281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“Bob”,  E(</a:t>
              </a:r>
              <a:r>
                <a:rPr lang="en-US" sz="2400" dirty="0" err="1" smtClean="0">
                  <a:latin typeface="Tahoma"/>
                  <a:cs typeface="Tahoma"/>
                </a:rPr>
                <a:t>pk</a:t>
              </a:r>
              <a:r>
                <a:rPr lang="en-US" sz="2400" dirty="0" smtClean="0">
                  <a:latin typeface="Tahoma"/>
                  <a:cs typeface="Tahoma"/>
                </a:rPr>
                <a:t>’, x)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493397" y="5009455"/>
            <a:ext cx="2959614" cy="952465"/>
            <a:chOff x="2493397" y="5009455"/>
            <a:chExt cx="2959614" cy="952465"/>
          </a:xfrm>
        </p:grpSpPr>
        <p:sp>
          <p:nvSpPr>
            <p:cNvPr id="23" name="TextBox 22"/>
            <p:cNvSpPr txBox="1"/>
            <p:nvPr/>
          </p:nvSpPr>
          <p:spPr>
            <a:xfrm>
              <a:off x="3786052" y="5009455"/>
              <a:ext cx="3794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  <a:latin typeface="Cambria Math"/>
                  <a:cs typeface="Cambria Math"/>
                </a:rPr>
                <a:t>||</a:t>
              </a:r>
              <a:endParaRPr lang="en-US" sz="2400" b="1" dirty="0">
                <a:solidFill>
                  <a:schemeClr val="accent1"/>
                </a:solidFill>
                <a:latin typeface="Cambria Math"/>
                <a:cs typeface="Cambria Math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93397" y="5500255"/>
              <a:ext cx="2959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ahoma"/>
                  <a:cs typeface="Tahoma"/>
                </a:rPr>
                <a:t>x ⟵ </a:t>
              </a:r>
              <a:r>
                <a:rPr lang="en-US" sz="2400" dirty="0" smtClean="0">
                  <a:latin typeface="Tahoma"/>
                  <a:cs typeface="Tahoma"/>
                </a:rPr>
                <a:t>D(</a:t>
              </a:r>
              <a:r>
                <a:rPr lang="en-US" sz="2400" dirty="0" err="1" smtClean="0">
                  <a:latin typeface="Tahoma"/>
                  <a:cs typeface="Tahoma"/>
                </a:rPr>
                <a:t>sk</a:t>
              </a:r>
              <a:r>
                <a:rPr lang="en-US" sz="2400" dirty="0" smtClean="0">
                  <a:latin typeface="Tahoma"/>
                  <a:cs typeface="Tahoma"/>
                </a:rPr>
                <a:t>’, E(</a:t>
              </a:r>
              <a:r>
                <a:rPr lang="en-US" sz="2400" dirty="0" err="1" smtClean="0">
                  <a:latin typeface="Tahoma"/>
                  <a:cs typeface="Tahoma"/>
                </a:rPr>
                <a:t>pk</a:t>
              </a:r>
              <a:r>
                <a:rPr lang="en-US" sz="2400" dirty="0" smtClean="0">
                  <a:latin typeface="Tahoma"/>
                  <a:cs typeface="Tahoma"/>
                </a:rPr>
                <a:t>’, x))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786052" y="3491888"/>
            <a:ext cx="4291148" cy="505303"/>
            <a:chOff x="3786052" y="3491888"/>
            <a:chExt cx="4291148" cy="505303"/>
          </a:xfrm>
        </p:grpSpPr>
        <p:sp>
          <p:nvSpPr>
            <p:cNvPr id="20" name="TextBox 19"/>
            <p:cNvSpPr txBox="1"/>
            <p:nvPr/>
          </p:nvSpPr>
          <p:spPr>
            <a:xfrm>
              <a:off x="3962400" y="3491888"/>
              <a:ext cx="19677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Tahoma"/>
                  <a:cs typeface="Tahoma"/>
                </a:rPr>
                <a:t>“Alice”,  </a:t>
              </a:r>
              <a:r>
                <a:rPr lang="en-US" sz="2400" b="1" dirty="0" err="1" smtClean="0">
                  <a:latin typeface="Tahoma"/>
                  <a:cs typeface="Tahoma"/>
                </a:rPr>
                <a:t>pk</a:t>
              </a:r>
              <a:r>
                <a:rPr lang="en-US" sz="2400" b="1" dirty="0" smtClean="0">
                  <a:latin typeface="Tahoma"/>
                  <a:cs typeface="Tahoma"/>
                </a:rPr>
                <a:t>’</a:t>
              </a:r>
              <a:endParaRPr lang="en-US" sz="2400" b="1" dirty="0">
                <a:latin typeface="Tahoma"/>
                <a:cs typeface="Tahom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6052" y="3535526"/>
              <a:ext cx="3794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  <a:latin typeface="Cambria Math"/>
                  <a:cs typeface="Cambria Math"/>
                </a:rPr>
                <a:t>||</a:t>
              </a:r>
              <a:endParaRPr lang="en-US" sz="2400" b="1" dirty="0">
                <a:solidFill>
                  <a:schemeClr val="accent1"/>
                </a:solidFill>
                <a:latin typeface="Cambria Math"/>
                <a:cs typeface="Cambria Math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069766" y="3954142"/>
              <a:ext cx="400743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914400" y="5951987"/>
            <a:ext cx="3251083" cy="652393"/>
            <a:chOff x="914400" y="5951987"/>
            <a:chExt cx="3251083" cy="652393"/>
          </a:xfrm>
        </p:grpSpPr>
        <p:sp>
          <p:nvSpPr>
            <p:cNvPr id="19" name="TextBox 18"/>
            <p:cNvSpPr txBox="1"/>
            <p:nvPr/>
          </p:nvSpPr>
          <p:spPr>
            <a:xfrm>
              <a:off x="1295400" y="5951987"/>
              <a:ext cx="2578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Tahoma"/>
                  <a:cs typeface="Tahoma"/>
                </a:rPr>
                <a:t>“Bob”,  E(</a:t>
              </a:r>
              <a:r>
                <a:rPr lang="en-US" sz="2400" b="1" dirty="0" err="1" smtClean="0">
                  <a:latin typeface="Tahoma"/>
                  <a:cs typeface="Tahoma"/>
                </a:rPr>
                <a:t>pk</a:t>
              </a:r>
              <a:r>
                <a:rPr lang="en-US" sz="2400" b="1" dirty="0" smtClean="0">
                  <a:latin typeface="Tahoma"/>
                  <a:cs typeface="Tahoma"/>
                </a:rPr>
                <a:t>, x)</a:t>
              </a:r>
              <a:endParaRPr lang="en-US" sz="2400" b="1" dirty="0">
                <a:latin typeface="Tahoma"/>
                <a:cs typeface="Tahoma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914400" y="6429829"/>
              <a:ext cx="29593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786052" y="6142715"/>
              <a:ext cx="3794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  <a:latin typeface="Cambria Math"/>
                  <a:cs typeface="Cambria Math"/>
                </a:rPr>
                <a:t>||</a:t>
              </a:r>
              <a:endParaRPr lang="en-US" sz="2400" b="1" dirty="0">
                <a:solidFill>
                  <a:schemeClr val="accent1"/>
                </a:solidFill>
                <a:latin typeface="Cambria Math"/>
                <a:cs typeface="Cambria Mat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1284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Trade-offs for </a:t>
            </a:r>
            <a:r>
              <a:rPr lang="en-US" dirty="0" smtClean="0"/>
              <a:t>Public Key </a:t>
            </a:r>
            <a:r>
              <a:rPr lang="en-US" dirty="0"/>
              <a:t>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computationally expensive than </a:t>
            </a:r>
            <a:r>
              <a:rPr lang="en-US" dirty="0" smtClean="0"/>
              <a:t>symmetric (shared) </a:t>
            </a:r>
            <a:r>
              <a:rPr lang="en-US" dirty="0"/>
              <a:t>key crypto</a:t>
            </a:r>
          </a:p>
          <a:p>
            <a:pPr lvl="1"/>
            <a:r>
              <a:rPr lang="en-US" dirty="0"/>
              <a:t>Algorithms are harder to implement</a:t>
            </a:r>
          </a:p>
          <a:p>
            <a:pPr lvl="1"/>
            <a:r>
              <a:rPr lang="en-US" dirty="0"/>
              <a:t>Require more complex machinery</a:t>
            </a:r>
          </a:p>
          <a:p>
            <a:r>
              <a:rPr lang="en-US" dirty="0"/>
              <a:t>More formal justification of difficulty</a:t>
            </a:r>
          </a:p>
          <a:p>
            <a:pPr lvl="1"/>
            <a:r>
              <a:rPr lang="en-US" dirty="0"/>
              <a:t>Hardness based on complexity-theoretic results</a:t>
            </a:r>
          </a:p>
          <a:p>
            <a:r>
              <a:rPr lang="en-US" dirty="0"/>
              <a:t>A principal needs </a:t>
            </a:r>
            <a:r>
              <a:rPr lang="en-US" dirty="0" smtClean="0"/>
              <a:t>1 </a:t>
            </a:r>
            <a:r>
              <a:rPr lang="en-US" dirty="0"/>
              <a:t>private key and </a:t>
            </a:r>
            <a:r>
              <a:rPr lang="en-US" dirty="0" smtClean="0"/>
              <a:t>1 </a:t>
            </a:r>
            <a:r>
              <a:rPr lang="en-US" dirty="0"/>
              <a:t>public key</a:t>
            </a:r>
          </a:p>
          <a:p>
            <a:pPr lvl="1"/>
            <a:r>
              <a:rPr lang="en-US" dirty="0"/>
              <a:t>Number of keys for pair-wise communication is O(n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32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the attacker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Ciphertext</a:t>
            </a:r>
            <a:r>
              <a:rPr lang="en-US" dirty="0" smtClean="0"/>
              <a:t>-only attack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Attacker has access to cipher test of one or more messages, all of which were encrypted with the same key K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His goal is to find the corresponding plaintext, or even better K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Known-plaintext attack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Attacker has access to one or more plaintext-</a:t>
            </a:r>
            <a:r>
              <a:rPr lang="en-US" dirty="0" err="1" smtClean="0"/>
              <a:t>ciphertext</a:t>
            </a:r>
            <a:r>
              <a:rPr lang="en-US" dirty="0" smtClean="0"/>
              <a:t> pairs, encrypted with the same key K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His goal is to determine K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An example of this is the DES challenge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56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the </a:t>
            </a:r>
            <a:r>
              <a:rPr lang="en-US" dirty="0" smtClean="0"/>
              <a:t>attacker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0"/>
            <a:ext cx="8942294" cy="4823385"/>
          </a:xfrm>
        </p:spPr>
        <p:txBody>
          <a:bodyPr>
            <a:normAutofit fontScale="92500"/>
          </a:bodyPr>
          <a:lstStyle/>
          <a:p>
            <a:pPr>
              <a:lnSpc>
                <a:spcPct val="130000"/>
              </a:lnSpc>
            </a:pPr>
            <a:r>
              <a:rPr lang="en-US" dirty="0">
                <a:ea typeface="Tahoma"/>
              </a:rPr>
              <a:t>Chosen-</a:t>
            </a:r>
            <a:r>
              <a:rPr lang="en-US" dirty="0" err="1">
                <a:ea typeface="Tahoma"/>
              </a:rPr>
              <a:t>ciphertext</a:t>
            </a:r>
            <a:r>
              <a:rPr lang="en-US" dirty="0">
                <a:ea typeface="Tahoma"/>
              </a:rPr>
              <a:t> attack (CCA)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ea typeface="Tahoma"/>
              </a:rPr>
              <a:t>The attacker has access to a </a:t>
            </a:r>
            <a:r>
              <a:rPr lang="en-US" b="1" dirty="0">
                <a:ea typeface="Tahoma"/>
              </a:rPr>
              <a:t>decryption</a:t>
            </a:r>
            <a:r>
              <a:rPr lang="en-US" dirty="0">
                <a:ea typeface="Tahoma"/>
              </a:rPr>
              <a:t> oracle: he can choose </a:t>
            </a:r>
            <a:r>
              <a:rPr lang="en-US" dirty="0" err="1">
                <a:ea typeface="Tahoma"/>
              </a:rPr>
              <a:t>ciphertexts</a:t>
            </a:r>
            <a:r>
              <a:rPr lang="en-US" dirty="0">
                <a:ea typeface="Tahoma"/>
              </a:rPr>
              <a:t> </a:t>
            </a:r>
            <a:r>
              <a:rPr lang="en-US" dirty="0" smtClean="0">
                <a:ea typeface="Tahoma"/>
              </a:rPr>
              <a:t>(based on the same key K) </a:t>
            </a:r>
            <a:r>
              <a:rPr lang="en-US" dirty="0">
                <a:ea typeface="Tahoma"/>
              </a:rPr>
              <a:t>and get their corresponding plaintext</a:t>
            </a:r>
          </a:p>
          <a:p>
            <a:pPr>
              <a:lnSpc>
                <a:spcPct val="130000"/>
              </a:lnSpc>
            </a:pPr>
            <a:endParaRPr lang="en-US" dirty="0">
              <a:ea typeface="Tahoma"/>
            </a:endParaRPr>
          </a:p>
          <a:p>
            <a:pPr>
              <a:lnSpc>
                <a:spcPct val="130000"/>
              </a:lnSpc>
            </a:pPr>
            <a:r>
              <a:rPr lang="en-US" dirty="0">
                <a:ea typeface="Tahoma"/>
              </a:rPr>
              <a:t>Chosen-plaintext attack (CPA)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ea typeface="Tahoma"/>
              </a:rPr>
              <a:t>The adversary has access to an </a:t>
            </a:r>
            <a:r>
              <a:rPr lang="en-US" b="1" dirty="0">
                <a:ea typeface="Tahoma"/>
              </a:rPr>
              <a:t>encryption</a:t>
            </a:r>
            <a:r>
              <a:rPr lang="en-US" dirty="0">
                <a:ea typeface="Tahoma"/>
              </a:rPr>
              <a:t> oracle: he can choose plaintexts and get their corresponding </a:t>
            </a:r>
            <a:r>
              <a:rPr lang="en-US" dirty="0" err="1" smtClean="0">
                <a:ea typeface="Tahoma"/>
              </a:rPr>
              <a:t>ciphertexts</a:t>
            </a:r>
            <a:r>
              <a:rPr lang="en-US" dirty="0" smtClean="0">
                <a:ea typeface="Tahoma"/>
              </a:rPr>
              <a:t>, based on the same key K</a:t>
            </a:r>
            <a:endParaRPr lang="en-US" dirty="0">
              <a:ea typeface="Tahoma"/>
            </a:endParaRPr>
          </a:p>
          <a:p>
            <a:pPr lvl="1">
              <a:lnSpc>
                <a:spcPct val="130000"/>
              </a:lnSpc>
            </a:pPr>
            <a:r>
              <a:rPr lang="en-US" dirty="0">
                <a:ea typeface="Tahoma"/>
              </a:rPr>
              <a:t>More powerful than </a:t>
            </a:r>
            <a:r>
              <a:rPr lang="en-US" dirty="0" smtClean="0">
                <a:ea typeface="Tahoma"/>
              </a:rPr>
              <a:t>CCA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57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20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Ron </a:t>
            </a:r>
            <a:r>
              <a:rPr lang="en-US" b="1" dirty="0" err="1"/>
              <a:t>R</a:t>
            </a:r>
            <a:r>
              <a:rPr lang="en-US" dirty="0" err="1"/>
              <a:t>ivest</a:t>
            </a:r>
            <a:r>
              <a:rPr lang="en-US" dirty="0"/>
              <a:t>,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b="1" dirty="0"/>
              <a:t>S</a:t>
            </a:r>
            <a:r>
              <a:rPr lang="en-US" dirty="0"/>
              <a:t>hamir, Leonard </a:t>
            </a:r>
            <a:r>
              <a:rPr lang="en-US" b="1" dirty="0" err="1"/>
              <a:t>A</a:t>
            </a:r>
            <a:r>
              <a:rPr lang="en-US" dirty="0" err="1"/>
              <a:t>dleman</a:t>
            </a:r>
            <a:endParaRPr lang="en-US" dirty="0"/>
          </a:p>
          <a:p>
            <a:pPr lvl="1"/>
            <a:r>
              <a:rPr lang="en-US" dirty="0"/>
              <a:t>Proposed in 1979</a:t>
            </a:r>
          </a:p>
          <a:p>
            <a:pPr lvl="1"/>
            <a:r>
              <a:rPr lang="en-US" dirty="0"/>
              <a:t>They won the 2002 Turing award for this work</a:t>
            </a:r>
          </a:p>
          <a:p>
            <a:r>
              <a:rPr lang="en-US" dirty="0"/>
              <a:t>Has </a:t>
            </a:r>
            <a:r>
              <a:rPr lang="en-US" dirty="0" smtClean="0"/>
              <a:t>withstood </a:t>
            </a:r>
            <a:r>
              <a:rPr lang="en-US" dirty="0"/>
              <a:t>years of cryptanalysis</a:t>
            </a:r>
          </a:p>
          <a:p>
            <a:pPr lvl="1"/>
            <a:r>
              <a:rPr lang="en-US" dirty="0"/>
              <a:t>Not a guarantee of security!</a:t>
            </a:r>
          </a:p>
          <a:p>
            <a:pPr lvl="1"/>
            <a:r>
              <a:rPr lang="en-US" dirty="0"/>
              <a:t>But a strong vote of </a:t>
            </a:r>
            <a:r>
              <a:rPr lang="en-US" dirty="0" smtClean="0"/>
              <a:t>confidence</a:t>
            </a:r>
          </a:p>
          <a:p>
            <a:pPr lvl="2"/>
            <a:r>
              <a:rPr lang="en-US" dirty="0" smtClean="0"/>
              <a:t>Further reading:	Twenty </a:t>
            </a:r>
            <a:r>
              <a:rPr lang="en-US" dirty="0"/>
              <a:t>years of attacks on the RSA cryptosystem,  </a:t>
            </a:r>
            <a:br>
              <a:rPr lang="en-US" dirty="0"/>
            </a:br>
            <a:r>
              <a:rPr lang="en-US" dirty="0" smtClean="0"/>
              <a:t>			D</a:t>
            </a:r>
            <a:r>
              <a:rPr lang="en-US" dirty="0"/>
              <a:t>. </a:t>
            </a:r>
            <a:r>
              <a:rPr lang="en-US" dirty="0" err="1"/>
              <a:t>Boneh</a:t>
            </a:r>
            <a:r>
              <a:rPr lang="en-US" dirty="0"/>
              <a:t>,  Notices of the AMS,  </a:t>
            </a:r>
            <a:r>
              <a:rPr lang="en-US" dirty="0" smtClean="0"/>
              <a:t>1999</a:t>
            </a:r>
            <a:endParaRPr lang="en-US" dirty="0"/>
          </a:p>
          <a:p>
            <a:r>
              <a:rPr lang="en-US" dirty="0"/>
              <a:t>Hardware implementations:</a:t>
            </a:r>
          </a:p>
          <a:p>
            <a:pPr lvl="1"/>
            <a:r>
              <a:rPr lang="en-US" dirty="0"/>
              <a:t>1000 x slower than 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60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at a High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and private key are derived from secret prime numbers</a:t>
            </a:r>
          </a:p>
          <a:p>
            <a:pPr lvl="1"/>
            <a:r>
              <a:rPr lang="en-US" dirty="0" smtClean="0"/>
              <a:t>Today at least </a:t>
            </a:r>
            <a:r>
              <a:rPr lang="en-US" dirty="0" smtClean="0"/>
              <a:t>2048</a:t>
            </a:r>
            <a:r>
              <a:rPr lang="en-US" dirty="0" smtClean="0"/>
              <a:t> </a:t>
            </a:r>
            <a:r>
              <a:rPr lang="en-US" dirty="0" smtClean="0"/>
              <a:t>bits to ensure security (4096 bits is better)</a:t>
            </a:r>
            <a:endParaRPr lang="en-US" dirty="0"/>
          </a:p>
          <a:p>
            <a:r>
              <a:rPr lang="en-US" dirty="0"/>
              <a:t>Plaintext message (a sequence of bits)</a:t>
            </a:r>
          </a:p>
          <a:p>
            <a:pPr lvl="1"/>
            <a:r>
              <a:rPr lang="en-US" dirty="0"/>
              <a:t>Treated as a (large!) binary number</a:t>
            </a:r>
          </a:p>
          <a:p>
            <a:r>
              <a:rPr lang="en-US" dirty="0"/>
              <a:t>Encryption is modular exponentiation</a:t>
            </a:r>
          </a:p>
          <a:p>
            <a:r>
              <a:rPr lang="en-US" dirty="0"/>
              <a:t>To break the encryption, conjectured </a:t>
            </a:r>
            <a:r>
              <a:rPr lang="en-US" dirty="0" smtClean="0"/>
              <a:t>that</a:t>
            </a:r>
            <a:br>
              <a:rPr lang="en-US" dirty="0" smtClean="0"/>
            </a:br>
            <a:r>
              <a:rPr lang="en-US" dirty="0" smtClean="0"/>
              <a:t>one </a:t>
            </a:r>
            <a:r>
              <a:rPr lang="en-US" dirty="0"/>
              <a:t>must be able to factor large numbers</a:t>
            </a:r>
          </a:p>
          <a:p>
            <a:pPr lvl="1"/>
            <a:r>
              <a:rPr lang="en-US" dirty="0"/>
              <a:t>Not known to be in P (polynomial time algorithms)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80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Details: Key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Choose two distinct </a:t>
            </a:r>
            <a:r>
              <a:rPr lang="en-US" dirty="0" smtClean="0"/>
              <a:t>random prime </a:t>
            </a:r>
            <a:r>
              <a:rPr lang="en-US" dirty="0"/>
              <a:t>numbers </a:t>
            </a:r>
            <a:r>
              <a:rPr lang="en-US" i="1" dirty="0">
                <a:latin typeface="Cambria Math"/>
                <a:cs typeface="Cambria Math"/>
              </a:rPr>
              <a:t>p</a:t>
            </a:r>
            <a:r>
              <a:rPr lang="en-US" dirty="0"/>
              <a:t> and </a:t>
            </a:r>
            <a:r>
              <a:rPr lang="en-US" i="1" dirty="0">
                <a:latin typeface="Cambria Math"/>
                <a:cs typeface="Cambria Math"/>
              </a:rPr>
              <a:t>q</a:t>
            </a:r>
          </a:p>
          <a:p>
            <a:pPr>
              <a:lnSpc>
                <a:spcPct val="120000"/>
              </a:lnSpc>
            </a:pPr>
            <a:r>
              <a:rPr lang="en-US" dirty="0"/>
              <a:t>Compute the </a:t>
            </a:r>
            <a:r>
              <a:rPr lang="en-US" b="1" dirty="0" smtClean="0"/>
              <a:t>modulus</a:t>
            </a:r>
            <a:r>
              <a:rPr lang="en-US" dirty="0" smtClean="0"/>
              <a:t>: 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>
                <a:latin typeface="Cambria Math"/>
                <a:cs typeface="Cambria Math"/>
              </a:rPr>
              <a:t> = </a:t>
            </a:r>
            <a:r>
              <a:rPr lang="en-US" i="1" spc="100" dirty="0" err="1">
                <a:latin typeface="Cambria Math"/>
                <a:cs typeface="Cambria Math"/>
              </a:rPr>
              <a:t>p⋅q</a:t>
            </a:r>
            <a:endParaRPr lang="en-US" i="1" spc="100" dirty="0">
              <a:latin typeface="Cambria Math"/>
              <a:cs typeface="Cambria Math"/>
            </a:endParaRPr>
          </a:p>
          <a:p>
            <a:pPr>
              <a:lnSpc>
                <a:spcPct val="120000"/>
              </a:lnSpc>
            </a:pPr>
            <a:r>
              <a:rPr lang="en-US" dirty="0"/>
              <a:t>Compute </a:t>
            </a:r>
            <a:r>
              <a:rPr lang="en-US" dirty="0" err="1">
                <a:latin typeface="Cambria Math"/>
                <a:cs typeface="Cambria Math"/>
              </a:rPr>
              <a:t>φ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>
                <a:latin typeface="Cambria Math"/>
                <a:cs typeface="Cambria Math"/>
              </a:rPr>
              <a:t>) = (</a:t>
            </a:r>
            <a:r>
              <a:rPr lang="en-US" i="1" dirty="0">
                <a:latin typeface="Cambria Math"/>
                <a:cs typeface="Cambria Math"/>
              </a:rPr>
              <a:t>p</a:t>
            </a:r>
            <a:r>
              <a:rPr lang="en-US" dirty="0">
                <a:latin typeface="Cambria Math"/>
                <a:cs typeface="Cambria Math"/>
              </a:rPr>
              <a:t> − 1)(</a:t>
            </a:r>
            <a:r>
              <a:rPr lang="en-US" i="1" dirty="0">
                <a:latin typeface="Cambria Math"/>
                <a:cs typeface="Cambria Math"/>
              </a:rPr>
              <a:t>q</a:t>
            </a:r>
            <a:r>
              <a:rPr lang="en-US" dirty="0">
                <a:latin typeface="Cambria Math"/>
                <a:cs typeface="Cambria Math"/>
              </a:rPr>
              <a:t> − 1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 smtClean="0">
                <a:latin typeface="Cambria Math"/>
                <a:cs typeface="Cambria Math"/>
              </a:rPr>
              <a:t>φ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Euler’s </a:t>
            </a:r>
            <a:r>
              <a:rPr lang="en-US" dirty="0" err="1"/>
              <a:t>totient</a:t>
            </a:r>
            <a:r>
              <a:rPr lang="en-US" dirty="0"/>
              <a:t> function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latin typeface="Cambria Math"/>
                <a:cs typeface="Cambria Math"/>
              </a:rPr>
              <a:t>φ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>
                <a:latin typeface="Cambria Math"/>
                <a:cs typeface="Cambria Math"/>
              </a:rPr>
              <a:t>)</a:t>
            </a:r>
            <a:r>
              <a:rPr lang="en-US" dirty="0"/>
              <a:t> counts the positive integers </a:t>
            </a:r>
            <a:r>
              <a:rPr lang="en-US" dirty="0" smtClean="0">
                <a:latin typeface="Cambria Math"/>
                <a:cs typeface="Cambria Math"/>
              </a:rPr>
              <a:t>≤ </a:t>
            </a:r>
            <a:r>
              <a:rPr lang="en-US" i="1" dirty="0" smtClean="0">
                <a:latin typeface="Cambria Math"/>
                <a:cs typeface="Cambria Math"/>
              </a:rPr>
              <a:t>n</a:t>
            </a:r>
            <a:r>
              <a:rPr lang="en-US" dirty="0" smtClean="0"/>
              <a:t> </a:t>
            </a:r>
            <a:r>
              <a:rPr lang="en-US" dirty="0"/>
              <a:t>that are relatively prime to </a:t>
            </a:r>
            <a:r>
              <a:rPr lang="en-US" i="1" dirty="0">
                <a:latin typeface="Cambria Math"/>
                <a:cs typeface="Cambria Math"/>
              </a:rPr>
              <a:t>n</a:t>
            </a:r>
          </a:p>
          <a:p>
            <a:pPr lvl="1">
              <a:lnSpc>
                <a:spcPct val="120000"/>
              </a:lnSpc>
            </a:pPr>
            <a:r>
              <a:rPr lang="en-US" i="1" dirty="0" smtClean="0">
                <a:latin typeface="Cambria Math"/>
                <a:cs typeface="Cambria Math"/>
              </a:rPr>
              <a:t>a</a:t>
            </a:r>
            <a:r>
              <a:rPr lang="en-US" dirty="0" smtClean="0"/>
              <a:t> and </a:t>
            </a:r>
            <a:r>
              <a:rPr lang="en-US" i="1" dirty="0" smtClean="0">
                <a:latin typeface="Cambria Math"/>
                <a:cs typeface="Cambria Math"/>
              </a:rPr>
              <a:t>b</a:t>
            </a:r>
            <a:r>
              <a:rPr lang="en-US" dirty="0" smtClean="0"/>
              <a:t> are relatively prime </a:t>
            </a:r>
            <a:r>
              <a:rPr lang="en-US" dirty="0" err="1" smtClean="0"/>
              <a:t>iff</a:t>
            </a:r>
            <a:r>
              <a:rPr lang="en-US" dirty="0" smtClean="0"/>
              <a:t> their greatest common divisor = 1</a:t>
            </a:r>
          </a:p>
          <a:p>
            <a:pPr lvl="2">
              <a:lnSpc>
                <a:spcPct val="120000"/>
              </a:lnSpc>
            </a:pPr>
            <a:r>
              <a:rPr lang="en-US" dirty="0" smtClean="0">
                <a:latin typeface="Cambria Math"/>
                <a:cs typeface="Cambria Math"/>
              </a:rPr>
              <a:t>GDC(</a:t>
            </a:r>
            <a:r>
              <a:rPr lang="en-US" i="1" dirty="0" smtClean="0">
                <a:latin typeface="Cambria Math"/>
                <a:cs typeface="Cambria Math"/>
              </a:rPr>
              <a:t>a</a:t>
            </a:r>
            <a:r>
              <a:rPr lang="en-US" dirty="0" smtClean="0">
                <a:latin typeface="Cambria Math"/>
                <a:cs typeface="Cambria Math"/>
              </a:rPr>
              <a:t>, </a:t>
            </a:r>
            <a:r>
              <a:rPr lang="en-US" i="1" dirty="0" smtClean="0">
                <a:latin typeface="Cambria Math"/>
                <a:cs typeface="Cambria Math"/>
              </a:rPr>
              <a:t>b</a:t>
            </a:r>
            <a:r>
              <a:rPr lang="en-US" dirty="0" smtClean="0">
                <a:latin typeface="Cambria Math"/>
                <a:cs typeface="Cambria Math"/>
              </a:rPr>
              <a:t>) = 1</a:t>
            </a:r>
            <a:endParaRPr lang="en-US" dirty="0" smtClean="0">
              <a:latin typeface="Cambria Math"/>
              <a:cs typeface="Cambria Math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Euler’s theorem:</a:t>
            </a:r>
          </a:p>
          <a:p>
            <a:pPr>
              <a:lnSpc>
                <a:spcPct val="120000"/>
              </a:lnSpc>
            </a:pPr>
            <a:r>
              <a:rPr lang="en-US" i="1" spc="100" dirty="0" err="1" smtClean="0">
                <a:latin typeface="Cambria Math"/>
                <a:cs typeface="Cambria Math"/>
              </a:rPr>
              <a:t>a</a:t>
            </a:r>
            <a:r>
              <a:rPr lang="en-US" spc="100" baseline="30000" dirty="0" err="1" smtClean="0">
                <a:latin typeface="Cambria Math"/>
                <a:cs typeface="Cambria Math"/>
              </a:rPr>
              <a:t>φ</a:t>
            </a:r>
            <a:r>
              <a:rPr lang="en-US" baseline="30000" dirty="0">
                <a:latin typeface="Cambria Math"/>
                <a:cs typeface="Cambria Math"/>
              </a:rPr>
              <a:t>(</a:t>
            </a:r>
            <a:r>
              <a:rPr lang="en-US" i="1" baseline="30000" dirty="0">
                <a:latin typeface="Cambria Math"/>
                <a:cs typeface="Cambria Math"/>
              </a:rPr>
              <a:t>n</a:t>
            </a:r>
            <a:r>
              <a:rPr lang="en-US" baseline="30000" dirty="0">
                <a:latin typeface="Cambria Math"/>
                <a:cs typeface="Cambria Math"/>
              </a:rPr>
              <a:t>)</a:t>
            </a:r>
            <a:r>
              <a:rPr lang="en-US" dirty="0">
                <a:latin typeface="Cambria Math"/>
                <a:cs typeface="Cambria Math"/>
              </a:rPr>
              <a:t> ≡ 1 mod 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/>
              <a:t>, for any </a:t>
            </a:r>
            <a:r>
              <a:rPr lang="en-US" i="1" dirty="0">
                <a:latin typeface="Cambria Math"/>
                <a:cs typeface="Cambria Math"/>
              </a:rPr>
              <a:t>a</a:t>
            </a:r>
            <a:r>
              <a:rPr lang="en-US" dirty="0"/>
              <a:t> </a:t>
            </a:r>
            <a:r>
              <a:rPr lang="en-US" dirty="0" smtClean="0"/>
              <a:t>relatively </a:t>
            </a:r>
            <a:r>
              <a:rPr lang="en-US" dirty="0" smtClean="0"/>
              <a:t>prime </a:t>
            </a:r>
            <a:r>
              <a:rPr lang="en-US" dirty="0"/>
              <a:t>with </a:t>
            </a:r>
            <a:r>
              <a:rPr lang="en-US" i="1" dirty="0" smtClean="0">
                <a:latin typeface="Cambria Math"/>
                <a:cs typeface="Cambria Math"/>
              </a:rPr>
              <a:t>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8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Details: Key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Choose </a:t>
            </a: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/>
              <a:t> such that </a:t>
            </a:r>
            <a:r>
              <a:rPr lang="en-US" dirty="0">
                <a:latin typeface="Cambria Math"/>
                <a:cs typeface="Cambria Math"/>
              </a:rPr>
              <a:t>1 &lt; </a:t>
            </a: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>
                <a:latin typeface="Cambria Math"/>
                <a:cs typeface="Cambria Math"/>
              </a:rPr>
              <a:t> &lt; </a:t>
            </a:r>
            <a:r>
              <a:rPr lang="en-US" dirty="0" err="1">
                <a:latin typeface="Cambria Math"/>
                <a:cs typeface="Cambria Math"/>
              </a:rPr>
              <a:t>φ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 smtClean="0">
                <a:latin typeface="Cambria Math"/>
                <a:cs typeface="Cambria Math"/>
              </a:rPr>
              <a:t>n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dirty="0" smtClean="0"/>
              <a:t> </a:t>
            </a:r>
            <a:r>
              <a:rPr lang="en-US" dirty="0" smtClean="0"/>
              <a:t>with </a:t>
            </a: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/>
              <a:t> and </a:t>
            </a:r>
            <a:r>
              <a:rPr lang="en-US" dirty="0" err="1">
                <a:latin typeface="Cambria Math"/>
                <a:cs typeface="Cambria Math"/>
              </a:rPr>
              <a:t>φ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dirty="0" smtClean="0"/>
              <a:t> </a:t>
            </a:r>
            <a:r>
              <a:rPr lang="en-US" dirty="0" smtClean="0"/>
              <a:t>relatively </a:t>
            </a:r>
            <a:r>
              <a:rPr lang="en-US" dirty="0" smtClean="0"/>
              <a:t>prime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/>
              <a:t> is the </a:t>
            </a:r>
            <a:r>
              <a:rPr lang="en-US" b="1" dirty="0"/>
              <a:t>public key exponent</a:t>
            </a:r>
            <a:r>
              <a:rPr lang="en-US" dirty="0"/>
              <a:t> (</a:t>
            </a:r>
            <a:r>
              <a:rPr lang="en-US" dirty="0" smtClean="0"/>
              <a:t>public key </a:t>
            </a:r>
            <a:r>
              <a:rPr lang="en-US" dirty="0" smtClean="0">
                <a:latin typeface="Cambria Math"/>
                <a:cs typeface="Cambria Math"/>
              </a:rPr>
              <a:t>= 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>
                <a:latin typeface="Cambria Math"/>
                <a:cs typeface="Cambria Math"/>
              </a:rPr>
              <a:t>)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Typically small: e.g. </a:t>
            </a: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>
                <a:latin typeface="Cambria Math"/>
                <a:cs typeface="Cambria Math"/>
              </a:rPr>
              <a:t> = </a:t>
            </a:r>
            <a:r>
              <a:rPr lang="en-US" dirty="0" smtClean="0">
                <a:latin typeface="Cambria Math"/>
                <a:cs typeface="Cambria Math"/>
              </a:rPr>
              <a:t>2</a:t>
            </a:r>
            <a:r>
              <a:rPr lang="en-US" baseline="30000" dirty="0" smtClean="0">
                <a:latin typeface="Cambria Math"/>
                <a:cs typeface="Cambria Math"/>
              </a:rPr>
              <a:t>16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+ 1 = </a:t>
            </a:r>
            <a:r>
              <a:rPr lang="en-US" dirty="0" smtClean="0">
                <a:latin typeface="Cambria Math"/>
                <a:cs typeface="Cambria Math"/>
              </a:rPr>
              <a:t>65537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Determine </a:t>
            </a:r>
            <a:r>
              <a:rPr lang="en-US" i="1" dirty="0">
                <a:latin typeface="Cambria Math"/>
                <a:cs typeface="Cambria Math"/>
              </a:rPr>
              <a:t>d</a:t>
            </a:r>
            <a:r>
              <a:rPr lang="en-US" dirty="0">
                <a:latin typeface="Cambria Math"/>
                <a:cs typeface="Cambria Math"/>
              </a:rPr>
              <a:t> ≡ </a:t>
            </a:r>
            <a:r>
              <a:rPr lang="en-US" i="1" spc="100" dirty="0" smtClean="0">
                <a:latin typeface="Cambria Math"/>
                <a:cs typeface="Cambria Math"/>
              </a:rPr>
              <a:t>e</a:t>
            </a:r>
            <a:r>
              <a:rPr lang="en-US" spc="100" baseline="30000" dirty="0" smtClean="0">
                <a:latin typeface="Cambria Math"/>
                <a:cs typeface="Cambria Math"/>
              </a:rPr>
              <a:t>−1</a:t>
            </a:r>
            <a:r>
              <a:rPr lang="en-US" dirty="0" smtClean="0">
                <a:latin typeface="Cambria Math"/>
                <a:cs typeface="Cambria Math"/>
              </a:rPr>
              <a:t>⋅mod </a:t>
            </a:r>
            <a:r>
              <a:rPr lang="en-US" dirty="0" err="1">
                <a:latin typeface="Cambria Math"/>
                <a:cs typeface="Cambria Math"/>
              </a:rPr>
              <a:t>φ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dirty="0" smtClean="0"/>
              <a:t>, </a:t>
            </a:r>
            <a:r>
              <a:rPr lang="en-US" dirty="0"/>
              <a:t>that is the multiplicative inverse of </a:t>
            </a:r>
            <a:r>
              <a:rPr lang="en-US" i="1" dirty="0">
                <a:latin typeface="Cambria Math"/>
                <a:cs typeface="Cambria Math"/>
              </a:rPr>
              <a:t>e</a:t>
            </a:r>
          </a:p>
          <a:p>
            <a:pPr lvl="1">
              <a:lnSpc>
                <a:spcPct val="120000"/>
              </a:lnSpc>
            </a:pPr>
            <a:r>
              <a:rPr lang="en-US" i="1" dirty="0">
                <a:latin typeface="Cambria Math"/>
                <a:cs typeface="Cambria Math"/>
              </a:rPr>
              <a:t>d</a:t>
            </a:r>
            <a:r>
              <a:rPr lang="en-US" dirty="0"/>
              <a:t> is the </a:t>
            </a:r>
            <a:r>
              <a:rPr lang="en-US" b="1" dirty="0"/>
              <a:t>private key exponent</a:t>
            </a:r>
            <a:r>
              <a:rPr lang="en-US" dirty="0"/>
              <a:t> (private key </a:t>
            </a:r>
            <a:r>
              <a:rPr lang="en-US" dirty="0">
                <a:latin typeface="Cambria Math"/>
                <a:cs typeface="Cambria Math"/>
              </a:rPr>
              <a:t>= (</a:t>
            </a:r>
            <a:r>
              <a:rPr lang="en-US" i="1" dirty="0">
                <a:latin typeface="Cambria Math"/>
                <a:cs typeface="Cambria Math"/>
              </a:rPr>
              <a:t>d</a:t>
            </a:r>
            <a:r>
              <a:rPr lang="en-US" dirty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>
                <a:latin typeface="Cambria Math"/>
                <a:cs typeface="Cambria Math"/>
              </a:rPr>
              <a:t>)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We have that </a:t>
            </a:r>
            <a:r>
              <a:rPr lang="en-US" i="1" spc="100" dirty="0" err="1">
                <a:latin typeface="Cambria Math"/>
                <a:cs typeface="Cambria Math"/>
              </a:rPr>
              <a:t>d⋅e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≡ 1 mod </a:t>
            </a:r>
            <a:r>
              <a:rPr lang="en-US" dirty="0" err="1">
                <a:latin typeface="Cambria Math"/>
                <a:cs typeface="Cambria Math"/>
              </a:rPr>
              <a:t>φ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>
                <a:latin typeface="Cambria Math"/>
                <a:cs typeface="Cambria Math"/>
              </a:rPr>
              <a:t>)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16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Details: Key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20000"/>
              </a:lnSpc>
            </a:pPr>
            <a:r>
              <a:rPr lang="en-US" dirty="0"/>
              <a:t>Publish 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>
                <a:latin typeface="Cambria Math"/>
                <a:cs typeface="Cambria Math"/>
              </a:rPr>
              <a:t>)</a:t>
            </a:r>
            <a:r>
              <a:rPr lang="en-US" dirty="0"/>
              <a:t> as the public </a:t>
            </a:r>
            <a:r>
              <a:rPr lang="en-US" dirty="0" smtClean="0"/>
              <a:t>key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Keep 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d</a:t>
            </a:r>
            <a:r>
              <a:rPr lang="en-US" dirty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>
                <a:latin typeface="Cambria Math"/>
                <a:cs typeface="Cambria Math"/>
              </a:rPr>
              <a:t>)</a:t>
            </a:r>
            <a:r>
              <a:rPr lang="en-US" dirty="0"/>
              <a:t> as the private </a:t>
            </a:r>
            <a:r>
              <a:rPr lang="en-US" dirty="0" smtClean="0"/>
              <a:t>key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i="1" dirty="0">
                <a:latin typeface="Cambria Math"/>
                <a:cs typeface="Cambria Math"/>
              </a:rPr>
              <a:t>p</a:t>
            </a:r>
            <a:r>
              <a:rPr lang="en-US" dirty="0" smtClean="0"/>
              <a:t>, </a:t>
            </a:r>
            <a:r>
              <a:rPr lang="en-US" i="1" dirty="0">
                <a:latin typeface="Cambria Math"/>
                <a:cs typeface="Cambria Math"/>
              </a:rPr>
              <a:t>q</a:t>
            </a:r>
            <a:r>
              <a:rPr lang="en-US" dirty="0"/>
              <a:t>, and </a:t>
            </a:r>
            <a:r>
              <a:rPr lang="en-US" i="1" dirty="0" err="1">
                <a:latin typeface="Cambria Math"/>
                <a:cs typeface="Cambria Math"/>
              </a:rPr>
              <a:t>φ</a:t>
            </a:r>
            <a:r>
              <a:rPr lang="en-US" i="1" dirty="0">
                <a:latin typeface="Cambria Math"/>
                <a:cs typeface="Cambria Math"/>
              </a:rPr>
              <a:t>(n)</a:t>
            </a:r>
            <a:r>
              <a:rPr lang="en-US" dirty="0"/>
              <a:t> must also be kept </a:t>
            </a:r>
            <a:r>
              <a:rPr lang="en-US" dirty="0" smtClean="0"/>
              <a:t>secret or even thrown away altogether!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/>
              <a:t>W</a:t>
            </a:r>
            <a:r>
              <a:rPr lang="en-US" dirty="0" smtClean="0"/>
              <a:t>hy?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77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Recap on Symmetric </a:t>
            </a:r>
            <a:r>
              <a:rPr lang="en-US" dirty="0" err="1" smtClean="0">
                <a:solidFill>
                  <a:schemeClr val="accent5"/>
                </a:solidFill>
              </a:rPr>
              <a:t>vs</a:t>
            </a:r>
            <a:r>
              <a:rPr lang="en-US" dirty="0" smtClean="0">
                <a:solidFill>
                  <a:schemeClr val="accent5"/>
                </a:solidFill>
              </a:rPr>
              <a:t> Public Key Crypto</a:t>
            </a:r>
          </a:p>
          <a:p>
            <a:r>
              <a:rPr lang="en-US" dirty="0" smtClean="0"/>
              <a:t>RSA</a:t>
            </a:r>
          </a:p>
          <a:p>
            <a:r>
              <a:rPr lang="en-US" dirty="0" err="1"/>
              <a:t>Diffie</a:t>
            </a:r>
            <a:r>
              <a:rPr lang="en-US" dirty="0"/>
              <a:t>-Hellman</a:t>
            </a:r>
          </a:p>
          <a:p>
            <a:r>
              <a:rPr lang="en-US" dirty="0"/>
              <a:t>Authentication</a:t>
            </a:r>
          </a:p>
          <a:p>
            <a:r>
              <a:rPr lang="en-US" dirty="0" smtClean="0"/>
              <a:t>Generic collision resistance attack</a:t>
            </a:r>
          </a:p>
          <a:p>
            <a:r>
              <a:rPr lang="en-US" dirty="0" smtClean="0"/>
              <a:t>Integrity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/>
              <a:t>7</a:t>
            </a:r>
          </a:p>
        </p:txBody>
      </p:sp>
      <p:grpSp>
        <p:nvGrpSpPr>
          <p:cNvPr id="9" name="Group 6"/>
          <p:cNvGrpSpPr/>
          <p:nvPr/>
        </p:nvGrpSpPr>
        <p:grpSpPr>
          <a:xfrm>
            <a:off x="7359462" y="1981200"/>
            <a:ext cx="695325" cy="419100"/>
            <a:chOff x="6143624" y="2514600"/>
            <a:chExt cx="695325" cy="419100"/>
          </a:xfrm>
        </p:grpSpPr>
        <p:sp>
          <p:nvSpPr>
            <p:cNvPr id="10" name="Right Arrow 9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chemeClr val="accent5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15838" y="2611083"/>
              <a:ext cx="4915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Tahoma"/>
                  <a:cs typeface="Tahoma"/>
                </a:rPr>
                <a:t>NEXT</a:t>
              </a:r>
              <a:endParaRPr lang="en-US" sz="1000" dirty="0">
                <a:latin typeface="Tahoma"/>
                <a:cs typeface="Tahoma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9356-BDAD-D446-A147-EB1C34A4A2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36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Details: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 </a:t>
            </a:r>
            <a:r>
              <a:rPr lang="en-US" dirty="0"/>
              <a:t>M is turned </a:t>
            </a:r>
            <a:r>
              <a:rPr lang="en-US" dirty="0" smtClean="0"/>
              <a:t>to </a:t>
            </a:r>
            <a:r>
              <a:rPr lang="en-US" dirty="0"/>
              <a:t>an integer </a:t>
            </a:r>
            <a:r>
              <a:rPr lang="en-US" i="1" dirty="0">
                <a:latin typeface="Cambria Math"/>
                <a:cs typeface="Cambria Math"/>
              </a:rPr>
              <a:t>m</a:t>
            </a:r>
            <a:r>
              <a:rPr lang="en-US" dirty="0"/>
              <a:t> </a:t>
            </a:r>
            <a:r>
              <a:rPr lang="en-US" dirty="0" err="1" smtClean="0"/>
              <a:t>s.t.</a:t>
            </a:r>
            <a:r>
              <a:rPr lang="en-US" dirty="0" smtClean="0"/>
              <a:t> </a:t>
            </a:r>
            <a:r>
              <a:rPr lang="en-US" dirty="0">
                <a:latin typeface="Cambria Math"/>
                <a:cs typeface="Cambria Math"/>
              </a:rPr>
              <a:t>0 ≤ </a:t>
            </a:r>
            <a:r>
              <a:rPr lang="en-US" i="1" dirty="0">
                <a:latin typeface="Cambria Math"/>
                <a:cs typeface="Cambria Math"/>
              </a:rPr>
              <a:t>m</a:t>
            </a:r>
            <a:r>
              <a:rPr lang="en-US" dirty="0">
                <a:latin typeface="Cambria Math"/>
                <a:cs typeface="Cambria Math"/>
              </a:rPr>
              <a:t> &lt; </a:t>
            </a:r>
            <a:r>
              <a:rPr lang="en-US" i="1" dirty="0">
                <a:latin typeface="Cambria Math"/>
                <a:cs typeface="Cambria Math"/>
              </a:rPr>
              <a:t>n</a:t>
            </a:r>
          </a:p>
          <a:p>
            <a:r>
              <a:rPr lang="en-US" dirty="0" smtClean="0"/>
              <a:t>We </a:t>
            </a:r>
            <a:r>
              <a:rPr lang="en-US" dirty="0"/>
              <a:t>use the </a:t>
            </a:r>
            <a:r>
              <a:rPr lang="en-US" b="1" dirty="0" smtClean="0"/>
              <a:t>recipient’s </a:t>
            </a:r>
            <a:r>
              <a:rPr lang="en-US" b="1" dirty="0"/>
              <a:t>public key</a:t>
            </a:r>
            <a:r>
              <a:rPr lang="en-US" dirty="0"/>
              <a:t> 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>
                <a:latin typeface="Cambria Math"/>
                <a:cs typeface="Cambria Math"/>
              </a:rPr>
              <a:t>)</a:t>
            </a:r>
            <a:r>
              <a:rPr lang="en-US" dirty="0"/>
              <a:t> to compute: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smtClean="0">
                <a:latin typeface="Cambria Math"/>
                <a:cs typeface="Cambria Math"/>
              </a:rPr>
              <a:t>c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≡ </a:t>
            </a:r>
            <a:r>
              <a:rPr lang="en-US" i="1" spc="100" dirty="0" smtClean="0">
                <a:latin typeface="Cambria Math"/>
                <a:cs typeface="Cambria Math"/>
              </a:rPr>
              <a:t>m</a:t>
            </a:r>
            <a:r>
              <a:rPr lang="en-US" i="1" spc="100" baseline="30000" dirty="0" smtClean="0">
                <a:latin typeface="Cambria Math"/>
                <a:cs typeface="Cambria Math"/>
              </a:rPr>
              <a:t>e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mod </a:t>
            </a:r>
            <a:r>
              <a:rPr lang="en-US" i="1" dirty="0">
                <a:latin typeface="Cambria Math"/>
                <a:cs typeface="Cambria Math"/>
              </a:rPr>
              <a:t>n</a:t>
            </a:r>
          </a:p>
          <a:p>
            <a:r>
              <a:rPr lang="en-US" dirty="0" smtClean="0"/>
              <a:t>We </a:t>
            </a:r>
            <a:r>
              <a:rPr lang="en-US" dirty="0"/>
              <a:t>use exponentiation by squaring to perform this quickly: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spc="100" dirty="0" smtClean="0">
                <a:latin typeface="Cambria Math"/>
                <a:cs typeface="Cambria Math"/>
              </a:rPr>
              <a:t>m</a:t>
            </a:r>
            <a:r>
              <a:rPr lang="en-US" i="1" spc="100" baseline="30000" dirty="0" smtClean="0">
                <a:latin typeface="Cambria Math"/>
                <a:cs typeface="Cambria Math"/>
              </a:rPr>
              <a:t>e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≡ (</a:t>
            </a:r>
            <a:r>
              <a:rPr lang="en-US" i="1" spc="100" dirty="0" smtClean="0">
                <a:latin typeface="Cambria Math"/>
                <a:cs typeface="Cambria Math"/>
              </a:rPr>
              <a:t>m</a:t>
            </a:r>
            <a:r>
              <a:rPr lang="en-US" spc="100" baseline="30000" dirty="0" smtClean="0">
                <a:latin typeface="Cambria Math"/>
                <a:cs typeface="Cambria Math"/>
              </a:rPr>
              <a:t>2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mod 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baseline="30000" dirty="0" smtClean="0">
                <a:latin typeface="Cambria Math"/>
                <a:cs typeface="Cambria Math"/>
              </a:rPr>
              <a:t>(</a:t>
            </a:r>
            <a:r>
              <a:rPr lang="en-US" i="1" spc="100" baseline="30000" dirty="0">
                <a:latin typeface="Cambria Math"/>
                <a:cs typeface="Cambria Math"/>
              </a:rPr>
              <a:t>e</a:t>
            </a:r>
            <a:r>
              <a:rPr lang="en-US" spc="100" baseline="30000" dirty="0">
                <a:latin typeface="Cambria Math"/>
                <a:cs typeface="Cambria Math"/>
              </a:rPr>
              <a:t>/2</a:t>
            </a:r>
            <a:r>
              <a:rPr lang="en-US" baseline="30000" dirty="0">
                <a:latin typeface="Cambria Math"/>
                <a:cs typeface="Cambria Math"/>
              </a:rPr>
              <a:t>)</a:t>
            </a:r>
            <a:r>
              <a:rPr lang="en-US" dirty="0">
                <a:latin typeface="Cambria Math"/>
                <a:cs typeface="Cambria Math"/>
              </a:rPr>
              <a:t> mod </a:t>
            </a:r>
            <a:r>
              <a:rPr lang="en-US" i="1" dirty="0" smtClean="0">
                <a:latin typeface="Cambria Math"/>
                <a:cs typeface="Cambria Math"/>
              </a:rPr>
              <a:t>n</a:t>
            </a:r>
            <a:r>
              <a:rPr lang="en-US" dirty="0" smtClean="0">
                <a:latin typeface="Cambria Math"/>
                <a:cs typeface="Cambria Math"/>
              </a:rPr>
              <a:t>		, </a:t>
            </a:r>
            <a:r>
              <a:rPr lang="en-US" dirty="0">
                <a:latin typeface="Cambria Math"/>
                <a:cs typeface="Cambria Math"/>
              </a:rPr>
              <a:t>if </a:t>
            </a: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>
                <a:latin typeface="Cambria Math"/>
                <a:cs typeface="Cambria Math"/>
              </a:rPr>
              <a:t> ≡ 0 mod </a:t>
            </a:r>
            <a:r>
              <a:rPr lang="en-US" dirty="0" smtClean="0">
                <a:latin typeface="Cambria Math"/>
                <a:cs typeface="Cambria Math"/>
              </a:rPr>
              <a:t>2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spc="100" dirty="0" smtClean="0">
                <a:latin typeface="Cambria Math"/>
                <a:cs typeface="Cambria Math"/>
              </a:rPr>
              <a:t>m</a:t>
            </a:r>
            <a:r>
              <a:rPr lang="en-US" i="1" spc="100" baseline="30000" dirty="0" smtClean="0">
                <a:latin typeface="Cambria Math"/>
                <a:cs typeface="Cambria Math"/>
              </a:rPr>
              <a:t>e</a:t>
            </a:r>
            <a:r>
              <a:rPr lang="en-US" dirty="0" smtClean="0">
                <a:latin typeface="Cambria Math"/>
                <a:cs typeface="Cambria Math"/>
              </a:rPr>
              <a:t> ≡ 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dirty="0" smtClean="0">
                <a:latin typeface="Cambria Math"/>
                <a:cs typeface="Cambria Math"/>
              </a:rPr>
              <a:t> (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baseline="30000" dirty="0" smtClean="0">
                <a:latin typeface="Cambria Math"/>
                <a:cs typeface="Cambria Math"/>
              </a:rPr>
              <a:t>2</a:t>
            </a:r>
            <a:r>
              <a:rPr lang="en-US" dirty="0" smtClean="0">
                <a:latin typeface="Cambria Math"/>
                <a:cs typeface="Cambria Math"/>
              </a:rPr>
              <a:t> mod </a:t>
            </a:r>
            <a:r>
              <a:rPr lang="en-US" i="1" dirty="0" smtClean="0">
                <a:latin typeface="Cambria Math"/>
                <a:cs typeface="Cambria Math"/>
              </a:rPr>
              <a:t>n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baseline="30000" dirty="0" smtClean="0">
                <a:latin typeface="Cambria Math"/>
                <a:cs typeface="Cambria Math"/>
              </a:rPr>
              <a:t>((</a:t>
            </a:r>
            <a:r>
              <a:rPr lang="en-US" i="1" spc="100" baseline="30000" dirty="0" smtClean="0">
                <a:latin typeface="Cambria Math"/>
                <a:cs typeface="Cambria Math"/>
              </a:rPr>
              <a:t>e</a:t>
            </a:r>
            <a:r>
              <a:rPr lang="en-US" spc="100" baseline="30000" dirty="0" smtClean="0">
                <a:latin typeface="Cambria Math"/>
                <a:cs typeface="Cambria Math"/>
              </a:rPr>
              <a:t>-1</a:t>
            </a:r>
            <a:r>
              <a:rPr lang="en-US" baseline="30000" dirty="0" smtClean="0">
                <a:latin typeface="Cambria Math"/>
                <a:cs typeface="Cambria Math"/>
              </a:rPr>
              <a:t>)</a:t>
            </a:r>
            <a:r>
              <a:rPr lang="en-US" spc="100" baseline="30000" dirty="0" smtClean="0">
                <a:latin typeface="Cambria Math"/>
                <a:cs typeface="Cambria Math"/>
              </a:rPr>
              <a:t>/2</a:t>
            </a:r>
            <a:r>
              <a:rPr lang="en-US" baseline="30000" dirty="0" smtClean="0">
                <a:latin typeface="Cambria Math"/>
                <a:cs typeface="Cambria Math"/>
              </a:rPr>
              <a:t>)</a:t>
            </a:r>
            <a:r>
              <a:rPr lang="en-US" dirty="0" smtClean="0">
                <a:latin typeface="Cambria Math"/>
                <a:cs typeface="Cambria Math"/>
              </a:rPr>
              <a:t> mod </a:t>
            </a:r>
            <a:r>
              <a:rPr lang="en-US" i="1" dirty="0" smtClean="0">
                <a:latin typeface="Cambria Math"/>
                <a:cs typeface="Cambria Math"/>
              </a:rPr>
              <a:t>n</a:t>
            </a:r>
            <a:r>
              <a:rPr lang="en-US" dirty="0" smtClean="0">
                <a:latin typeface="Cambria Math"/>
                <a:cs typeface="Cambria Math"/>
              </a:rPr>
              <a:t>	, else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94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Details: Encryption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Scaled-down </a:t>
            </a:r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explicit form of the one on Wikipedia):</a:t>
            </a:r>
          </a:p>
          <a:p>
            <a:pPr marL="0" indent="0">
              <a:buNone/>
            </a:pPr>
            <a:r>
              <a:rPr lang="en-US" dirty="0" smtClean="0">
                <a:latin typeface="Cambria Math"/>
                <a:cs typeface="Cambria Math"/>
              </a:rPr>
              <a:t>65</a:t>
            </a:r>
            <a:r>
              <a:rPr lang="en-US" baseline="30000" dirty="0" smtClean="0">
                <a:latin typeface="Cambria Math"/>
                <a:cs typeface="Cambria Math"/>
              </a:rPr>
              <a:t>17</a:t>
            </a:r>
            <a:r>
              <a:rPr lang="en-US" dirty="0" smtClean="0">
                <a:latin typeface="Cambria Math"/>
                <a:cs typeface="Cambria Math"/>
              </a:rPr>
              <a:t>	≡ </a:t>
            </a:r>
            <a:r>
              <a:rPr lang="en-US" dirty="0">
                <a:latin typeface="Cambria Math"/>
                <a:cs typeface="Cambria Math"/>
              </a:rPr>
              <a:t>65 (65</a:t>
            </a:r>
            <a:r>
              <a:rPr lang="en-US" baseline="30000" dirty="0">
                <a:latin typeface="Cambria Math"/>
                <a:cs typeface="Cambria Math"/>
              </a:rPr>
              <a:t>2</a:t>
            </a:r>
            <a:r>
              <a:rPr lang="en-US" dirty="0">
                <a:latin typeface="Cambria Math"/>
                <a:cs typeface="Cambria Math"/>
              </a:rPr>
              <a:t> mod 3233)</a:t>
            </a:r>
            <a:r>
              <a:rPr lang="en-US" baseline="30000" dirty="0">
                <a:latin typeface="Cambria Math"/>
                <a:cs typeface="Cambria Math"/>
              </a:rPr>
              <a:t>8</a:t>
            </a:r>
            <a:r>
              <a:rPr lang="en-US" dirty="0">
                <a:latin typeface="Cambria Math"/>
                <a:cs typeface="Cambria Math"/>
              </a:rPr>
              <a:t> 	</a:t>
            </a:r>
            <a:r>
              <a:rPr lang="en-US" dirty="0" smtClean="0">
                <a:latin typeface="Cambria Math"/>
                <a:cs typeface="Cambria Math"/>
              </a:rPr>
              <a:t>	≡ </a:t>
            </a:r>
            <a:r>
              <a:rPr lang="en-US" dirty="0">
                <a:latin typeface="Cambria Math"/>
                <a:cs typeface="Cambria Math"/>
              </a:rPr>
              <a:t>65 ⋅ 992</a:t>
            </a:r>
            <a:r>
              <a:rPr lang="en-US" baseline="30000" dirty="0">
                <a:latin typeface="Cambria Math"/>
                <a:cs typeface="Cambria Math"/>
              </a:rPr>
              <a:t>8</a:t>
            </a:r>
          </a:p>
          <a:p>
            <a:pPr marL="0" indent="0">
              <a:buNone/>
            </a:pPr>
            <a:r>
              <a:rPr lang="en-US" dirty="0">
                <a:latin typeface="Cambria Math"/>
                <a:cs typeface="Cambria Math"/>
              </a:rPr>
              <a:t>	≡ 65 (992</a:t>
            </a:r>
            <a:r>
              <a:rPr lang="en-US" baseline="30000" dirty="0">
                <a:latin typeface="Cambria Math"/>
                <a:cs typeface="Cambria Math"/>
              </a:rPr>
              <a:t>2</a:t>
            </a:r>
            <a:r>
              <a:rPr lang="en-US" dirty="0">
                <a:latin typeface="Cambria Math"/>
                <a:cs typeface="Cambria Math"/>
              </a:rPr>
              <a:t> mod 3233)</a:t>
            </a:r>
            <a:r>
              <a:rPr lang="en-US" baseline="30000" dirty="0">
                <a:latin typeface="Cambria Math"/>
                <a:cs typeface="Cambria Math"/>
              </a:rPr>
              <a:t>4</a:t>
            </a:r>
            <a:r>
              <a:rPr lang="en-US" dirty="0">
                <a:latin typeface="Cambria Math"/>
                <a:cs typeface="Cambria Math"/>
              </a:rPr>
              <a:t> 	≡ 65 ⋅ 1232</a:t>
            </a:r>
            <a:r>
              <a:rPr lang="en-US" baseline="30000" dirty="0">
                <a:latin typeface="Cambria Math"/>
                <a:cs typeface="Cambria Math"/>
              </a:rPr>
              <a:t>4</a:t>
            </a:r>
          </a:p>
          <a:p>
            <a:pPr marL="0" indent="0">
              <a:buNone/>
            </a:pPr>
            <a:r>
              <a:rPr lang="en-US" dirty="0">
                <a:latin typeface="Cambria Math"/>
                <a:cs typeface="Cambria Math"/>
              </a:rPr>
              <a:t>	</a:t>
            </a:r>
            <a:r>
              <a:rPr lang="en-US" dirty="0" smtClean="0">
                <a:latin typeface="Cambria Math"/>
                <a:cs typeface="Cambria Math"/>
              </a:rPr>
              <a:t>≡ </a:t>
            </a:r>
            <a:r>
              <a:rPr lang="en-US" dirty="0">
                <a:latin typeface="Cambria Math"/>
                <a:cs typeface="Cambria Math"/>
              </a:rPr>
              <a:t>65 (1232</a:t>
            </a:r>
            <a:r>
              <a:rPr lang="en-US" baseline="30000" dirty="0">
                <a:latin typeface="Cambria Math"/>
                <a:cs typeface="Cambria Math"/>
              </a:rPr>
              <a:t>2</a:t>
            </a:r>
            <a:r>
              <a:rPr lang="en-US" dirty="0">
                <a:latin typeface="Cambria Math"/>
                <a:cs typeface="Cambria Math"/>
              </a:rPr>
              <a:t> mod 3233)</a:t>
            </a:r>
            <a:r>
              <a:rPr lang="en-US" baseline="30000" dirty="0">
                <a:latin typeface="Cambria Math"/>
                <a:cs typeface="Cambria Math"/>
              </a:rPr>
              <a:t>2</a:t>
            </a:r>
            <a:r>
              <a:rPr lang="en-US" dirty="0">
                <a:latin typeface="Cambria Math"/>
                <a:cs typeface="Cambria Math"/>
              </a:rPr>
              <a:t> 	≡ 65 ⋅ 1547</a:t>
            </a:r>
            <a:r>
              <a:rPr lang="en-US" baseline="30000" dirty="0">
                <a:latin typeface="Cambria Math"/>
                <a:cs typeface="Cambria Math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ambria Math"/>
                <a:cs typeface="Cambria Math"/>
              </a:rPr>
              <a:t>	</a:t>
            </a:r>
            <a:r>
              <a:rPr lang="en-US" dirty="0" smtClean="0">
                <a:latin typeface="Cambria Math"/>
                <a:cs typeface="Cambria Math"/>
              </a:rPr>
              <a:t>≡ </a:t>
            </a:r>
            <a:r>
              <a:rPr lang="en-US" dirty="0">
                <a:latin typeface="Cambria Math"/>
                <a:cs typeface="Cambria Math"/>
              </a:rPr>
              <a:t>65 (1547</a:t>
            </a:r>
            <a:r>
              <a:rPr lang="en-US" baseline="30000" dirty="0">
                <a:latin typeface="Cambria Math"/>
                <a:cs typeface="Cambria Math"/>
              </a:rPr>
              <a:t>2</a:t>
            </a:r>
            <a:r>
              <a:rPr lang="en-US" dirty="0">
                <a:latin typeface="Cambria Math"/>
                <a:cs typeface="Cambria Math"/>
              </a:rPr>
              <a:t> mod 3233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dirty="0">
                <a:latin typeface="Cambria Math"/>
                <a:cs typeface="Cambria Math"/>
              </a:rPr>
              <a:t>	</a:t>
            </a:r>
            <a:r>
              <a:rPr lang="en-US" dirty="0" smtClean="0">
                <a:latin typeface="Cambria Math"/>
                <a:cs typeface="Cambria Math"/>
              </a:rPr>
              <a:t>	≡ </a:t>
            </a:r>
            <a:r>
              <a:rPr lang="en-US" dirty="0">
                <a:latin typeface="Cambria Math"/>
                <a:cs typeface="Cambria Math"/>
              </a:rPr>
              <a:t>65 ⋅ </a:t>
            </a:r>
            <a:r>
              <a:rPr lang="en-US" dirty="0" smtClean="0">
                <a:latin typeface="Cambria Math"/>
                <a:cs typeface="Cambria Math"/>
              </a:rPr>
              <a:t>789</a:t>
            </a:r>
          </a:p>
          <a:p>
            <a:pPr marL="0" indent="0">
              <a:buNone/>
            </a:pPr>
            <a:r>
              <a:rPr lang="en-US" dirty="0">
                <a:latin typeface="Cambria Math"/>
                <a:cs typeface="Cambria Math"/>
              </a:rPr>
              <a:t>	</a:t>
            </a:r>
            <a:r>
              <a:rPr lang="en-US" dirty="0" smtClean="0">
                <a:latin typeface="Cambria Math"/>
                <a:cs typeface="Cambria Math"/>
              </a:rPr>
              <a:t>≡ </a:t>
            </a:r>
            <a:r>
              <a:rPr lang="en-US" dirty="0">
                <a:latin typeface="Cambria Math"/>
                <a:cs typeface="Cambria Math"/>
              </a:rPr>
              <a:t>2790 (mod 3233)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58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Details: Decryption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recipient uses its private key 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d</a:t>
            </a:r>
            <a:r>
              <a:rPr lang="en-US" dirty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>
                <a:latin typeface="Cambria Math"/>
                <a:cs typeface="Cambria Math"/>
              </a:rPr>
              <a:t>)</a:t>
            </a:r>
            <a:r>
              <a:rPr lang="en-US" dirty="0"/>
              <a:t> to compute: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≡ </a:t>
            </a:r>
            <a:r>
              <a:rPr lang="en-US" i="1" spc="100" dirty="0" smtClean="0">
                <a:latin typeface="Cambria Math"/>
                <a:cs typeface="Cambria Math"/>
              </a:rPr>
              <a:t>c</a:t>
            </a:r>
            <a:r>
              <a:rPr lang="en-US" i="1" spc="100" baseline="30000" dirty="0" smtClean="0">
                <a:latin typeface="Cambria Math"/>
                <a:cs typeface="Cambria Math"/>
              </a:rPr>
              <a:t>d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mod </a:t>
            </a:r>
            <a:r>
              <a:rPr lang="en-US" i="1" dirty="0">
                <a:latin typeface="Cambria Math"/>
                <a:cs typeface="Cambria Math"/>
              </a:rPr>
              <a:t>n</a:t>
            </a:r>
          </a:p>
          <a:p>
            <a:r>
              <a:rPr lang="en-US" dirty="0" smtClean="0"/>
              <a:t>This works. Why?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ambria Math"/>
                <a:cs typeface="Cambria Math"/>
              </a:rPr>
              <a:t>	</a:t>
            </a:r>
            <a:r>
              <a:rPr lang="en-US" i="1" spc="100" dirty="0" smtClean="0">
                <a:latin typeface="Cambria Math"/>
                <a:cs typeface="Cambria Math"/>
              </a:rPr>
              <a:t>c</a:t>
            </a:r>
            <a:r>
              <a:rPr lang="en-US" i="1" spc="100" baseline="30000" dirty="0" smtClean="0">
                <a:latin typeface="Cambria Math"/>
                <a:cs typeface="Cambria Math"/>
              </a:rPr>
              <a:t>d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mod </a:t>
            </a:r>
            <a:r>
              <a:rPr lang="en-US" i="1" dirty="0" smtClean="0">
                <a:latin typeface="Cambria Math"/>
                <a:cs typeface="Cambria Math"/>
              </a:rPr>
              <a:t>n</a:t>
            </a:r>
            <a:r>
              <a:rPr lang="en-US" dirty="0" smtClean="0">
                <a:latin typeface="Cambria Math"/>
                <a:cs typeface="Cambria Math"/>
              </a:rPr>
              <a:t>	≡ 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spc="100" dirty="0" smtClean="0">
                <a:latin typeface="Cambria Math"/>
                <a:cs typeface="Cambria Math"/>
              </a:rPr>
              <a:t>m</a:t>
            </a:r>
            <a:r>
              <a:rPr lang="en-US" i="1" spc="100" baseline="30000" dirty="0" smtClean="0">
                <a:latin typeface="Cambria Math"/>
                <a:cs typeface="Cambria Math"/>
              </a:rPr>
              <a:t>e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mod 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i="1" baseline="30000" dirty="0" smtClean="0">
                <a:latin typeface="Cambria Math"/>
                <a:cs typeface="Cambria Math"/>
              </a:rPr>
              <a:t>d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mod </a:t>
            </a:r>
            <a:r>
              <a:rPr lang="en-US" i="1" dirty="0">
                <a:latin typeface="Cambria Math"/>
                <a:cs typeface="Cambria Math"/>
              </a:rPr>
              <a:t>n</a:t>
            </a:r>
          </a:p>
          <a:p>
            <a:pPr marL="0" indent="0">
              <a:buNone/>
            </a:pPr>
            <a:r>
              <a:rPr lang="en-US" dirty="0" smtClean="0">
                <a:latin typeface="Cambria Math"/>
                <a:cs typeface="Cambria Math"/>
              </a:rPr>
              <a:t>			≡ </a:t>
            </a:r>
            <a:r>
              <a:rPr lang="en-US" i="1" spc="100" dirty="0" smtClean="0">
                <a:latin typeface="Cambria Math"/>
                <a:cs typeface="Cambria Math"/>
              </a:rPr>
              <a:t>m</a:t>
            </a:r>
            <a:r>
              <a:rPr lang="en-US" spc="100" baseline="30000" dirty="0">
                <a:latin typeface="Cambria Math"/>
                <a:cs typeface="Cambria Math"/>
              </a:rPr>
              <a:t>(</a:t>
            </a:r>
            <a:r>
              <a:rPr lang="en-US" i="1" spc="100" baseline="30000" dirty="0" err="1">
                <a:latin typeface="Cambria Math"/>
                <a:cs typeface="Cambria Math"/>
              </a:rPr>
              <a:t>e</a:t>
            </a:r>
            <a:r>
              <a:rPr lang="en-US" spc="100" baseline="30000" dirty="0" err="1">
                <a:latin typeface="Cambria Math"/>
                <a:cs typeface="Cambria Math"/>
              </a:rPr>
              <a:t>⋅</a:t>
            </a:r>
            <a:r>
              <a:rPr lang="en-US" i="1" spc="100" baseline="30000" dirty="0" err="1">
                <a:latin typeface="Cambria Math"/>
                <a:cs typeface="Cambria Math"/>
              </a:rPr>
              <a:t>d</a:t>
            </a:r>
            <a:r>
              <a:rPr lang="en-US" spc="100" baseline="30000" dirty="0">
                <a:latin typeface="Cambria Math"/>
                <a:cs typeface="Cambria Math"/>
              </a:rPr>
              <a:t>)</a:t>
            </a:r>
            <a:r>
              <a:rPr lang="en-US" dirty="0">
                <a:latin typeface="Cambria Math"/>
                <a:cs typeface="Cambria Math"/>
              </a:rPr>
              <a:t> mod </a:t>
            </a:r>
            <a:r>
              <a:rPr lang="en-US" i="1" dirty="0">
                <a:latin typeface="Cambria Math"/>
                <a:cs typeface="Cambria Math"/>
              </a:rPr>
              <a:t>n</a:t>
            </a:r>
          </a:p>
          <a:p>
            <a:pPr marL="0" indent="0">
              <a:buNone/>
            </a:pPr>
            <a:r>
              <a:rPr lang="en-US" dirty="0" smtClean="0">
                <a:latin typeface="Cambria Math"/>
                <a:cs typeface="Cambria Math"/>
              </a:rPr>
              <a:t>			≡ </a:t>
            </a:r>
            <a:r>
              <a:rPr lang="en-US" i="1" spc="100" dirty="0" smtClean="0">
                <a:latin typeface="Cambria Math"/>
                <a:cs typeface="Cambria Math"/>
              </a:rPr>
              <a:t>m</a:t>
            </a:r>
            <a:r>
              <a:rPr lang="en-US" spc="100" baseline="30000" dirty="0" smtClean="0">
                <a:latin typeface="Cambria Math"/>
                <a:cs typeface="Cambria Math"/>
              </a:rPr>
              <a:t>1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mod </a:t>
            </a:r>
            <a:r>
              <a:rPr lang="en-US" i="1" dirty="0">
                <a:latin typeface="Cambria Math"/>
                <a:cs typeface="Cambria Math"/>
              </a:rPr>
              <a:t>n</a:t>
            </a:r>
          </a:p>
          <a:p>
            <a:pPr lvl="1"/>
            <a:r>
              <a:rPr lang="en-US" dirty="0" smtClean="0"/>
              <a:t>Last </a:t>
            </a:r>
            <a:r>
              <a:rPr lang="en-US" dirty="0"/>
              <a:t>step works thanks to </a:t>
            </a:r>
            <a:r>
              <a:rPr lang="en-US" dirty="0" smtClean="0"/>
              <a:t>Euler’s </a:t>
            </a:r>
            <a:r>
              <a:rPr lang="en-US" dirty="0"/>
              <a:t>theorem and </a:t>
            </a:r>
            <a:r>
              <a:rPr lang="en-US" dirty="0" smtClean="0"/>
              <a:t>Fermat’s </a:t>
            </a:r>
            <a:r>
              <a:rPr lang="en-US" dirty="0"/>
              <a:t>Little </a:t>
            </a:r>
            <a:r>
              <a:rPr lang="en-US" dirty="0" smtClean="0"/>
              <a:t>Theorem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Details: Miscellaneous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/>
              <a:t>to encrypt long messages (</a:t>
            </a:r>
            <a:r>
              <a:rPr lang="en-US" i="1" dirty="0">
                <a:latin typeface="Cambria Math"/>
                <a:cs typeface="Cambria Math"/>
              </a:rPr>
              <a:t>m</a:t>
            </a:r>
            <a:r>
              <a:rPr lang="en-US" dirty="0">
                <a:latin typeface="Cambria Math"/>
                <a:cs typeface="Cambria Math"/>
              </a:rPr>
              <a:t> &gt; 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 smtClean="0"/>
              <a:t>)?</a:t>
            </a:r>
            <a:endParaRPr lang="en-US" dirty="0"/>
          </a:p>
          <a:p>
            <a:pPr lvl="1"/>
            <a:r>
              <a:rPr lang="en-US" dirty="0"/>
              <a:t>Use a mode of encryption such as </a:t>
            </a:r>
            <a:r>
              <a:rPr lang="en-US" dirty="0" smtClean="0"/>
              <a:t>CBC?</a:t>
            </a:r>
          </a:p>
          <a:p>
            <a:pPr lvl="1"/>
            <a:r>
              <a:rPr lang="en-US" b="1" dirty="0" smtClean="0"/>
              <a:t>Too expensive!</a:t>
            </a:r>
            <a:endParaRPr lang="en-US" b="1" dirty="0"/>
          </a:p>
          <a:p>
            <a:pPr lvl="1"/>
            <a:r>
              <a:rPr lang="en-US" dirty="0"/>
              <a:t>Use hybrid </a:t>
            </a:r>
            <a:r>
              <a:rPr lang="en-US" dirty="0" smtClean="0"/>
              <a:t>encryption: encrypt </a:t>
            </a:r>
            <a:r>
              <a:rPr lang="en-US" dirty="0"/>
              <a:t>a symmetric key with RSA, then use this to </a:t>
            </a:r>
            <a:r>
              <a:rPr lang="en-US" b="1" dirty="0"/>
              <a:t>encrypt the bulk </a:t>
            </a:r>
            <a:r>
              <a:rPr lang="en-US" b="1" dirty="0" smtClean="0"/>
              <a:t>data</a:t>
            </a:r>
            <a:endParaRPr lang="en-US" b="1" dirty="0"/>
          </a:p>
          <a:p>
            <a:r>
              <a:rPr lang="en-US" dirty="0" smtClean="0"/>
              <a:t>How </a:t>
            </a:r>
            <a:r>
              <a:rPr lang="en-US" dirty="0"/>
              <a:t>would one do signature with </a:t>
            </a:r>
            <a:r>
              <a:rPr lang="en-US" dirty="0" smtClean="0"/>
              <a:t>RSA?</a:t>
            </a:r>
            <a:endParaRPr lang="en-US" dirty="0"/>
          </a:p>
          <a:p>
            <a:pPr lvl="1"/>
            <a:r>
              <a:rPr lang="en-US" dirty="0" smtClean="0"/>
              <a:t>Sign the message by applying the decryption alg. with the private key</a:t>
            </a:r>
          </a:p>
          <a:p>
            <a:pPr lvl="1"/>
            <a:r>
              <a:rPr lang="en-US" dirty="0" smtClean="0"/>
              <a:t>For long messages, hash the message first, then sign the hash value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59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Details: Miscellaneous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0"/>
            <a:ext cx="8942294" cy="482338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The “1024</a:t>
            </a:r>
            <a:r>
              <a:rPr lang="en-US" dirty="0"/>
              <a:t>” bits (or 2048, or 4096, …) is the size of the </a:t>
            </a:r>
            <a:r>
              <a:rPr lang="en-US" b="1" dirty="0"/>
              <a:t>modulus</a:t>
            </a:r>
            <a:r>
              <a:rPr lang="en-US" dirty="0"/>
              <a:t> </a:t>
            </a:r>
            <a:r>
              <a:rPr lang="en-US" i="1" dirty="0" smtClean="0">
                <a:latin typeface="Cambria Math"/>
                <a:cs typeface="Cambria Math"/>
              </a:rPr>
              <a:t>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Does </a:t>
            </a:r>
            <a:r>
              <a:rPr lang="en-US" dirty="0"/>
              <a:t>that mean “1024-bit security”, like with block </a:t>
            </a:r>
            <a:r>
              <a:rPr lang="en-US" dirty="0" smtClean="0"/>
              <a:t>ciphers?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No!</a:t>
            </a:r>
            <a:endParaRPr lang="en-US" b="1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u="sng" dirty="0"/>
              <a:t>cipher key size</a:t>
            </a:r>
            <a:r>
              <a:rPr lang="en-US" dirty="0"/>
              <a:t>		</a:t>
            </a:r>
            <a:r>
              <a:rPr lang="en-US" u="sng" dirty="0"/>
              <a:t>modulus size</a:t>
            </a:r>
            <a:r>
              <a:rPr lang="en-US" dirty="0"/>
              <a:t>	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	   80 bits			</a:t>
            </a:r>
            <a:r>
              <a:rPr lang="en-US" dirty="0" smtClean="0"/>
              <a:t>   </a:t>
            </a:r>
            <a:r>
              <a:rPr lang="en-US" dirty="0"/>
              <a:t>1024 bits	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	  128 bits			</a:t>
            </a:r>
            <a:r>
              <a:rPr lang="en-US" dirty="0" smtClean="0"/>
              <a:t>   </a:t>
            </a:r>
            <a:r>
              <a:rPr lang="en-US" dirty="0"/>
              <a:t>3072 bits	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	  256 bits (AES)		</a:t>
            </a:r>
            <a:r>
              <a:rPr lang="en-US" b="1" u="sng" dirty="0"/>
              <a:t>15360</a:t>
            </a:r>
            <a:r>
              <a:rPr lang="en-US" dirty="0"/>
              <a:t> </a:t>
            </a:r>
            <a:r>
              <a:rPr lang="en-US" dirty="0" smtClean="0"/>
              <a:t>bits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RSA </a:t>
            </a:r>
            <a:r>
              <a:rPr lang="en-US" dirty="0"/>
              <a:t>is not CCA-secure (see exercises), but it is never used as explained </a:t>
            </a:r>
            <a:r>
              <a:rPr lang="en-US" dirty="0" smtClean="0"/>
              <a:t>here!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5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Trapdoor functions (TDF)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err="1"/>
              <a:t>Def</a:t>
            </a:r>
            <a:r>
              <a:rPr lang="en-US" dirty="0"/>
              <a:t>:   a trapdoor </a:t>
            </a:r>
            <a:r>
              <a:rPr lang="en-US" dirty="0" err="1"/>
              <a:t>func</a:t>
            </a:r>
            <a:r>
              <a:rPr lang="en-US" dirty="0"/>
              <a:t>.  X⟶Y  is a triple of efficient </a:t>
            </a:r>
            <a:r>
              <a:rPr lang="en-US" dirty="0" err="1"/>
              <a:t>algs</a:t>
            </a:r>
            <a:r>
              <a:rPr lang="en-US" dirty="0"/>
              <a:t>.   (G, F, F</a:t>
            </a:r>
            <a:r>
              <a:rPr lang="en-US" baseline="30000" dirty="0"/>
              <a:t>-1</a:t>
            </a:r>
            <a:r>
              <a:rPr lang="en-US" dirty="0"/>
              <a:t>)</a:t>
            </a:r>
          </a:p>
          <a:p>
            <a:pPr>
              <a:spcBef>
                <a:spcPts val="3000"/>
              </a:spcBef>
            </a:pPr>
            <a:r>
              <a:rPr lang="en-US" dirty="0"/>
              <a:t>G(): randomized alg. outputs key pair   (</a:t>
            </a:r>
            <a:r>
              <a:rPr lang="en-US" dirty="0" err="1"/>
              <a:t>pk</a:t>
            </a:r>
            <a:r>
              <a:rPr lang="en-US" dirty="0"/>
              <a:t>,  </a:t>
            </a:r>
            <a:r>
              <a:rPr lang="en-US" dirty="0" err="1"/>
              <a:t>sk</a:t>
            </a:r>
            <a:r>
              <a:rPr lang="en-US" dirty="0"/>
              <a:t>)</a:t>
            </a:r>
          </a:p>
          <a:p>
            <a:pPr>
              <a:spcBef>
                <a:spcPts val="3000"/>
              </a:spcBef>
            </a:pPr>
            <a:r>
              <a:rPr lang="en-US" dirty="0"/>
              <a:t>F(</a:t>
            </a:r>
            <a:r>
              <a:rPr lang="en-US" dirty="0" err="1"/>
              <a:t>pk</a:t>
            </a:r>
            <a:r>
              <a:rPr lang="en-US" dirty="0"/>
              <a:t>,⋅):   det. alg. that defines a </a:t>
            </a:r>
            <a:r>
              <a:rPr lang="en-US" dirty="0" err="1"/>
              <a:t>func</a:t>
            </a:r>
            <a:r>
              <a:rPr lang="en-US" dirty="0"/>
              <a:t>.    X ⟶ Y</a:t>
            </a:r>
          </a:p>
          <a:p>
            <a:pPr>
              <a:spcBef>
                <a:spcPts val="3000"/>
              </a:spcBef>
            </a:pPr>
            <a:r>
              <a:rPr lang="en-US" dirty="0"/>
              <a:t>F</a:t>
            </a:r>
            <a:r>
              <a:rPr lang="en-US" baseline="30000" dirty="0"/>
              <a:t>-1</a:t>
            </a:r>
            <a:r>
              <a:rPr lang="en-US" dirty="0"/>
              <a:t>(</a:t>
            </a:r>
            <a:r>
              <a:rPr lang="en-US" dirty="0" err="1"/>
              <a:t>sk</a:t>
            </a:r>
            <a:r>
              <a:rPr lang="en-US" dirty="0"/>
              <a:t>,⋅):    defines a </a:t>
            </a:r>
            <a:r>
              <a:rPr lang="en-US" dirty="0" err="1"/>
              <a:t>func</a:t>
            </a:r>
            <a:r>
              <a:rPr lang="en-US" dirty="0"/>
              <a:t>.    Y ⟶  X    that 				inverts   F(</a:t>
            </a:r>
            <a:r>
              <a:rPr lang="en-US" dirty="0" err="1"/>
              <a:t>pk</a:t>
            </a:r>
            <a:r>
              <a:rPr lang="en-US" dirty="0"/>
              <a:t>,⋅)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/>
              <a:t>Security:     F(</a:t>
            </a:r>
            <a:r>
              <a:rPr lang="en-US" dirty="0" err="1"/>
              <a:t>pk</a:t>
            </a:r>
            <a:r>
              <a:rPr lang="en-US" dirty="0"/>
              <a:t>, ⋅)  is  one-way without  </a:t>
            </a:r>
            <a:r>
              <a:rPr lang="en-US" dirty="0" err="1" smtClean="0"/>
              <a:t>sk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44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Public-key encryption from TDFs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176"/>
              </a:spcBef>
            </a:pPr>
            <a:r>
              <a:rPr lang="en-US" dirty="0"/>
              <a:t>(G, F, F</a:t>
            </a:r>
            <a:r>
              <a:rPr lang="en-US" baseline="30000" dirty="0"/>
              <a:t>-1</a:t>
            </a:r>
            <a:r>
              <a:rPr lang="en-US" dirty="0"/>
              <a:t>):    secure TDF   X ⟶ Y       </a:t>
            </a:r>
          </a:p>
          <a:p>
            <a:pPr>
              <a:spcBef>
                <a:spcPts val="1176"/>
              </a:spcBef>
            </a:pPr>
            <a:r>
              <a:rPr lang="en-US" dirty="0"/>
              <a:t>(</a:t>
            </a:r>
            <a:r>
              <a:rPr lang="en-US" dirty="0" err="1"/>
              <a:t>E</a:t>
            </a:r>
            <a:r>
              <a:rPr lang="en-US" baseline="-25000" dirty="0" err="1"/>
              <a:t>s</a:t>
            </a:r>
            <a:r>
              <a:rPr lang="en-US" dirty="0"/>
              <a:t>, D</a:t>
            </a:r>
            <a:r>
              <a:rPr lang="en-US" baseline="-25000" dirty="0"/>
              <a:t>s</a:t>
            </a:r>
            <a:r>
              <a:rPr lang="en-US" dirty="0"/>
              <a:t>) :   </a:t>
            </a:r>
            <a:r>
              <a:rPr lang="en-US" dirty="0" err="1"/>
              <a:t>symm</a:t>
            </a:r>
            <a:r>
              <a:rPr lang="en-US" dirty="0"/>
              <a:t>. auth. encryption with keys in K</a:t>
            </a:r>
          </a:p>
          <a:p>
            <a:pPr>
              <a:spcBef>
                <a:spcPts val="1176"/>
              </a:spcBef>
            </a:pPr>
            <a:r>
              <a:rPr lang="en-US" dirty="0"/>
              <a:t>H: X ⟶ K   a hash function</a:t>
            </a:r>
            <a:endParaRPr lang="en-US" sz="2000" dirty="0"/>
          </a:p>
          <a:p>
            <a:pPr marL="0" indent="0">
              <a:spcBef>
                <a:spcPts val="1176"/>
              </a:spcBef>
              <a:buNone/>
            </a:pPr>
            <a:endParaRPr lang="en-US" dirty="0"/>
          </a:p>
          <a:p>
            <a:pPr marL="0" indent="0">
              <a:spcBef>
                <a:spcPts val="1176"/>
              </a:spcBef>
              <a:buNone/>
            </a:pPr>
            <a:r>
              <a:rPr lang="en-US" dirty="0"/>
              <a:t>We construct a pub-key enc. system (G, E, D):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/>
              <a:t>	Key generation G:    same as G for TDF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Public-key encryption from </a:t>
            </a:r>
            <a:r>
              <a:rPr lang="en-US" dirty="0" smtClean="0"/>
              <a:t>TDFs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176"/>
              </a:spcBef>
            </a:pPr>
            <a:r>
              <a:rPr lang="en-US" dirty="0"/>
              <a:t>(G, F, F</a:t>
            </a:r>
            <a:r>
              <a:rPr lang="en-US" baseline="30000" dirty="0"/>
              <a:t>-1</a:t>
            </a:r>
            <a:r>
              <a:rPr lang="en-US" dirty="0"/>
              <a:t>):    secure TDF   X ⟶ Y       </a:t>
            </a:r>
          </a:p>
          <a:p>
            <a:pPr>
              <a:spcBef>
                <a:spcPts val="1176"/>
              </a:spcBef>
            </a:pPr>
            <a:r>
              <a:rPr lang="en-US" dirty="0"/>
              <a:t>(</a:t>
            </a:r>
            <a:r>
              <a:rPr lang="en-US" dirty="0" err="1"/>
              <a:t>E</a:t>
            </a:r>
            <a:r>
              <a:rPr lang="en-US" baseline="-25000" dirty="0" err="1"/>
              <a:t>s</a:t>
            </a:r>
            <a:r>
              <a:rPr lang="en-US" dirty="0"/>
              <a:t>, D</a:t>
            </a:r>
            <a:r>
              <a:rPr lang="en-US" baseline="-25000" dirty="0"/>
              <a:t>s</a:t>
            </a:r>
            <a:r>
              <a:rPr lang="en-US" dirty="0"/>
              <a:t>) :   </a:t>
            </a:r>
            <a:r>
              <a:rPr lang="en-US" dirty="0" err="1"/>
              <a:t>symm</a:t>
            </a:r>
            <a:r>
              <a:rPr lang="en-US" dirty="0"/>
              <a:t>. auth. encryption with keys in K</a:t>
            </a:r>
          </a:p>
          <a:p>
            <a:pPr>
              <a:spcBef>
                <a:spcPts val="1176"/>
              </a:spcBef>
            </a:pPr>
            <a:r>
              <a:rPr lang="en-US" dirty="0"/>
              <a:t>H: X ⟶ K   a hash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27</a:t>
            </a:fld>
            <a:endParaRPr lang="en-US"/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457200" y="3835402"/>
            <a:ext cx="3886200" cy="2539999"/>
          </a:xfrm>
          <a:prstGeom prst="rect">
            <a:avLst/>
          </a:prstGeom>
          <a:noFill/>
          <a:ln>
            <a:solidFill>
              <a:srgbClr val="008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b="1" u="sng" dirty="0" smtClean="0">
                <a:latin typeface="Tahoma"/>
                <a:cs typeface="Tahoma"/>
              </a:rPr>
              <a:t>E</a:t>
            </a:r>
            <a:r>
              <a:rPr lang="en-US" b="1" u="sng" dirty="0" smtClean="0">
                <a:latin typeface="Tahoma"/>
                <a:cs typeface="Tahoma"/>
              </a:rPr>
              <a:t>(</a:t>
            </a:r>
            <a:r>
              <a:rPr lang="en-US" sz="2400" b="1" u="sng" dirty="0" smtClean="0">
                <a:latin typeface="Tahoma"/>
                <a:cs typeface="Tahoma"/>
              </a:rPr>
              <a:t> </a:t>
            </a:r>
            <a:r>
              <a:rPr lang="en-US" sz="2400" b="1" u="sng" dirty="0" err="1" smtClean="0">
                <a:latin typeface="Tahoma"/>
                <a:cs typeface="Tahoma"/>
              </a:rPr>
              <a:t>pk</a:t>
            </a:r>
            <a:r>
              <a:rPr lang="en-US" sz="2400" b="1" u="sng" dirty="0" smtClean="0">
                <a:latin typeface="Tahoma"/>
                <a:cs typeface="Tahoma"/>
              </a:rPr>
              <a:t>, m</a:t>
            </a:r>
            <a:r>
              <a:rPr lang="en-US" b="1" u="sng" dirty="0" smtClean="0">
                <a:latin typeface="Tahoma"/>
                <a:cs typeface="Tahoma"/>
              </a:rPr>
              <a:t>)</a:t>
            </a:r>
            <a:r>
              <a:rPr lang="en-US" b="1" dirty="0" smtClean="0">
                <a:latin typeface="Tahoma"/>
                <a:cs typeface="Tahoma"/>
              </a:rPr>
              <a:t> </a:t>
            </a:r>
            <a:r>
              <a:rPr lang="en-US" sz="2400" b="1" dirty="0" smtClean="0">
                <a:latin typeface="Tahoma"/>
                <a:cs typeface="Tahoma"/>
              </a:rPr>
              <a:t>:</a:t>
            </a:r>
          </a:p>
          <a:p>
            <a:pPr marL="0" indent="0">
              <a:buFont typeface="Wingdings" pitchFamily="2" charset="2"/>
              <a:buNone/>
              <a:tabLst>
                <a:tab pos="455613" algn="l"/>
                <a:tab pos="1947863" algn="l"/>
              </a:tabLst>
            </a:pPr>
            <a:r>
              <a:rPr lang="en-US" sz="2400" dirty="0" smtClean="0">
                <a:latin typeface="Tahoma"/>
                <a:cs typeface="Tahoma"/>
              </a:rPr>
              <a:t>	x ⟵ X,    	y ⟵ F(</a:t>
            </a:r>
            <a:r>
              <a:rPr lang="en-US" sz="2400" dirty="0" err="1" smtClean="0">
                <a:latin typeface="Tahoma"/>
                <a:cs typeface="Tahoma"/>
              </a:rPr>
              <a:t>pk</a:t>
            </a:r>
            <a:r>
              <a:rPr lang="en-US" sz="2400" dirty="0" smtClean="0">
                <a:latin typeface="Tahoma"/>
                <a:cs typeface="Tahoma"/>
              </a:rPr>
              <a:t>, x)</a:t>
            </a:r>
          </a:p>
          <a:p>
            <a:pPr marL="0" indent="0" defTabSz="1033463">
              <a:buFont typeface="Wingdings" pitchFamily="2" charset="2"/>
              <a:buNone/>
              <a:tabLst>
                <a:tab pos="455613" algn="l"/>
                <a:tab pos="1947863" algn="l"/>
              </a:tabLst>
            </a:pPr>
            <a:r>
              <a:rPr lang="en-US" sz="2400" dirty="0" smtClean="0">
                <a:latin typeface="Tahoma"/>
                <a:cs typeface="Tahoma"/>
              </a:rPr>
              <a:t>	k ⟵ H(x),  	c ⟵ </a:t>
            </a:r>
            <a:r>
              <a:rPr lang="en-US" sz="2400" dirty="0" err="1" smtClean="0">
                <a:latin typeface="Tahoma"/>
                <a:cs typeface="Tahoma"/>
              </a:rPr>
              <a:t>E</a:t>
            </a:r>
            <a:r>
              <a:rPr lang="en-US" sz="2400" baseline="-25000" dirty="0" err="1" smtClean="0">
                <a:latin typeface="Tahoma"/>
                <a:cs typeface="Tahoma"/>
              </a:rPr>
              <a:t>s</a:t>
            </a:r>
            <a:r>
              <a:rPr lang="en-US" sz="2400" dirty="0" smtClean="0">
                <a:latin typeface="Tahoma"/>
                <a:cs typeface="Tahoma"/>
              </a:rPr>
              <a:t>(k, m)</a:t>
            </a:r>
          </a:p>
          <a:p>
            <a:pPr marL="0" indent="0">
              <a:buFont typeface="Wingdings" pitchFamily="2" charset="2"/>
              <a:buNone/>
              <a:tabLst>
                <a:tab pos="455613" algn="l"/>
              </a:tabLst>
            </a:pPr>
            <a:r>
              <a:rPr lang="en-US" sz="2400" dirty="0" smtClean="0">
                <a:latin typeface="Tahoma"/>
                <a:cs typeface="Tahoma"/>
              </a:rPr>
              <a:t>	output   (y, c)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648200" y="3835402"/>
            <a:ext cx="4191000" cy="2539999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tabLst>
                <a:tab pos="455613" algn="l"/>
              </a:tabLst>
            </a:pPr>
            <a:r>
              <a:rPr lang="en-US" sz="2400" b="1" u="sng" dirty="0" smtClean="0">
                <a:latin typeface="Tahoma"/>
                <a:cs typeface="Tahoma"/>
              </a:rPr>
              <a:t>D</a:t>
            </a:r>
            <a:r>
              <a:rPr lang="en-US" b="1" u="sng" dirty="0" smtClean="0">
                <a:latin typeface="Tahoma"/>
                <a:cs typeface="Tahoma"/>
              </a:rPr>
              <a:t>(</a:t>
            </a:r>
            <a:r>
              <a:rPr lang="en-US" sz="2400" b="1" u="sng" dirty="0" smtClean="0">
                <a:latin typeface="Tahoma"/>
                <a:cs typeface="Tahoma"/>
              </a:rPr>
              <a:t> </a:t>
            </a:r>
            <a:r>
              <a:rPr lang="en-US" sz="2400" b="1" u="sng" dirty="0" err="1" smtClean="0">
                <a:latin typeface="Tahoma"/>
                <a:cs typeface="Tahoma"/>
              </a:rPr>
              <a:t>sk</a:t>
            </a:r>
            <a:r>
              <a:rPr lang="en-US" sz="2400" b="1" u="sng" dirty="0" smtClean="0">
                <a:latin typeface="Tahoma"/>
                <a:cs typeface="Tahoma"/>
              </a:rPr>
              <a:t>, (</a:t>
            </a:r>
            <a:r>
              <a:rPr lang="en-US" sz="2400" b="1" u="sng" dirty="0" err="1" smtClean="0">
                <a:latin typeface="Tahoma"/>
                <a:cs typeface="Tahoma"/>
              </a:rPr>
              <a:t>y,c</a:t>
            </a:r>
            <a:r>
              <a:rPr lang="en-US" sz="2400" b="1" u="sng" dirty="0" smtClean="0">
                <a:latin typeface="Tahoma"/>
                <a:cs typeface="Tahoma"/>
              </a:rPr>
              <a:t>) </a:t>
            </a:r>
            <a:r>
              <a:rPr lang="en-US" b="1" u="sng" dirty="0" smtClean="0">
                <a:latin typeface="Tahoma"/>
                <a:cs typeface="Tahoma"/>
              </a:rPr>
              <a:t>)</a:t>
            </a:r>
            <a:r>
              <a:rPr lang="en-US" b="1" dirty="0" smtClean="0">
                <a:latin typeface="Tahoma"/>
                <a:cs typeface="Tahoma"/>
              </a:rPr>
              <a:t> </a:t>
            </a:r>
            <a:r>
              <a:rPr lang="en-US" sz="2400" b="1" dirty="0" smtClean="0">
                <a:latin typeface="Tahoma"/>
                <a:cs typeface="Tahoma"/>
              </a:rPr>
              <a:t>:</a:t>
            </a:r>
          </a:p>
          <a:p>
            <a:pPr marL="0" indent="0">
              <a:buFont typeface="Wingdings" pitchFamily="2" charset="2"/>
              <a:buNone/>
              <a:tabLst>
                <a:tab pos="455613" algn="l"/>
                <a:tab pos="1947863" algn="l"/>
              </a:tabLst>
            </a:pPr>
            <a:r>
              <a:rPr lang="en-US" sz="2400" dirty="0" smtClean="0">
                <a:latin typeface="Tahoma"/>
                <a:cs typeface="Tahoma"/>
              </a:rPr>
              <a:t>	x ⟵ F</a:t>
            </a:r>
            <a:r>
              <a:rPr lang="en-US" sz="2400" baseline="30000" dirty="0" smtClean="0">
                <a:latin typeface="Tahoma"/>
                <a:cs typeface="Tahoma"/>
              </a:rPr>
              <a:t>-1</a:t>
            </a:r>
            <a:r>
              <a:rPr lang="en-US" sz="2400" dirty="0" smtClean="0">
                <a:latin typeface="Tahoma"/>
                <a:cs typeface="Tahoma"/>
              </a:rPr>
              <a:t>(</a:t>
            </a:r>
            <a:r>
              <a:rPr lang="en-US" sz="2400" dirty="0" err="1" smtClean="0">
                <a:latin typeface="Tahoma"/>
                <a:cs typeface="Tahoma"/>
              </a:rPr>
              <a:t>sk</a:t>
            </a:r>
            <a:r>
              <a:rPr lang="en-US" sz="2400" dirty="0" smtClean="0">
                <a:latin typeface="Tahoma"/>
                <a:cs typeface="Tahoma"/>
              </a:rPr>
              <a:t>, y),</a:t>
            </a:r>
          </a:p>
          <a:p>
            <a:pPr marL="0" indent="0">
              <a:buFont typeface="Wingdings" pitchFamily="2" charset="2"/>
              <a:buNone/>
              <a:tabLst>
                <a:tab pos="455613" algn="l"/>
                <a:tab pos="1947863" algn="l"/>
              </a:tabLst>
            </a:pPr>
            <a:r>
              <a:rPr lang="en-US" sz="2400" dirty="0" smtClean="0">
                <a:latin typeface="Tahoma"/>
                <a:cs typeface="Tahoma"/>
              </a:rPr>
              <a:t>	k ⟵ H(x),   m ⟵ D</a:t>
            </a:r>
            <a:r>
              <a:rPr lang="en-US" sz="2400" baseline="-25000" dirty="0" smtClean="0">
                <a:latin typeface="Tahoma"/>
                <a:cs typeface="Tahoma"/>
              </a:rPr>
              <a:t>s</a:t>
            </a:r>
            <a:r>
              <a:rPr lang="en-US" sz="2400" dirty="0" smtClean="0">
                <a:latin typeface="Tahoma"/>
                <a:cs typeface="Tahoma"/>
              </a:rPr>
              <a:t>(k, c)</a:t>
            </a:r>
          </a:p>
          <a:p>
            <a:pPr marL="0" indent="0">
              <a:buFont typeface="Wingdings" pitchFamily="2" charset="2"/>
              <a:buNone/>
              <a:tabLst>
                <a:tab pos="455613" algn="l"/>
              </a:tabLst>
            </a:pPr>
            <a:r>
              <a:rPr lang="en-US" sz="2400" dirty="0" smtClean="0">
                <a:latin typeface="Tahoma"/>
                <a:cs typeface="Tahoma"/>
              </a:rPr>
              <a:t>	output   m</a:t>
            </a:r>
          </a:p>
          <a:p>
            <a:pPr marL="0" indent="0">
              <a:buFont typeface="Wingdings" pitchFamily="2" charset="2"/>
              <a:buNone/>
              <a:tabLst>
                <a:tab pos="455613" algn="l"/>
              </a:tabLst>
            </a:pP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4113" y="4324548"/>
            <a:ext cx="296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ahoma"/>
                <a:cs typeface="Tahoma"/>
              </a:rPr>
              <a:t>R</a:t>
            </a:r>
            <a:endParaRPr lang="en-US" sz="1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59565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Diffie</a:t>
            </a:r>
            <a:r>
              <a:rPr lang="en-US" dirty="0" smtClean="0"/>
              <a:t>-Hellman Key Exchange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99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Diffie</a:t>
            </a:r>
            <a:r>
              <a:rPr lang="en-US" dirty="0"/>
              <a:t>-Hellman Key Exchange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</a:t>
            </a:r>
            <a:r>
              <a:rPr lang="en-US" dirty="0"/>
              <a:t>with shared-key systems:</a:t>
            </a:r>
          </a:p>
          <a:p>
            <a:pPr marL="0" indent="0">
              <a:buNone/>
            </a:pPr>
            <a:r>
              <a:rPr lang="en-US" dirty="0" smtClean="0"/>
              <a:t>	Distributing </a:t>
            </a:r>
            <a:r>
              <a:rPr lang="en-US" dirty="0"/>
              <a:t>the shared </a:t>
            </a:r>
            <a:r>
              <a:rPr lang="en-US" dirty="0" smtClean="0"/>
              <a:t>key</a:t>
            </a:r>
          </a:p>
          <a:p>
            <a:r>
              <a:rPr lang="en-US" dirty="0" smtClean="0"/>
              <a:t>Suppose that Alice and Bob want to agree on a secret (i.e. a key)</a:t>
            </a:r>
          </a:p>
          <a:p>
            <a:pPr lvl="1"/>
            <a:r>
              <a:rPr lang="en-US" dirty="0" smtClean="0"/>
              <a:t>Communication </a:t>
            </a:r>
            <a:r>
              <a:rPr lang="en-US" dirty="0"/>
              <a:t>link is public</a:t>
            </a:r>
          </a:p>
          <a:p>
            <a:pPr lvl="1"/>
            <a:r>
              <a:rPr lang="en-US" dirty="0"/>
              <a:t>They don’t already share any secrets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1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</a:t>
            </a:r>
            <a:r>
              <a:rPr lang="en-US" dirty="0"/>
              <a:t> K</a:t>
            </a:r>
            <a:r>
              <a:rPr lang="en-US" dirty="0" smtClean="0"/>
              <a:t>ey </a:t>
            </a:r>
            <a:r>
              <a:rPr lang="en-US" dirty="0"/>
              <a:t>E</a:t>
            </a:r>
            <a:r>
              <a:rPr lang="en-US" dirty="0" smtClean="0"/>
              <a:t>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2993848"/>
            <a:ext cx="8727141" cy="34297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E, D: cipher		k: secret key (e.g., 128 bits)</a:t>
            </a:r>
          </a:p>
          <a:p>
            <a:pPr marL="0" indent="0">
              <a:buNone/>
            </a:pPr>
            <a:r>
              <a:rPr lang="en-US" dirty="0" smtClean="0"/>
              <a:t>m, c: plaintext, </a:t>
            </a:r>
            <a:r>
              <a:rPr lang="en-US" dirty="0" err="1" smtClean="0"/>
              <a:t>ciphertext</a:t>
            </a:r>
            <a:endParaRPr lang="en-US" dirty="0" smtClean="0"/>
          </a:p>
          <a:p>
            <a:r>
              <a:rPr lang="en-US" dirty="0" smtClean="0"/>
              <a:t>Same secret key for both encryption and decryption</a:t>
            </a:r>
          </a:p>
          <a:p>
            <a:r>
              <a:rPr lang="en-US" dirty="0"/>
              <a:t>Stream ciphers</a:t>
            </a:r>
          </a:p>
          <a:p>
            <a:pPr lvl="1"/>
            <a:r>
              <a:rPr lang="en-US" dirty="0"/>
              <a:t>Act on the plaintext one symbol at a </a:t>
            </a:r>
            <a:r>
              <a:rPr lang="en-US" dirty="0" smtClean="0"/>
              <a:t>time</a:t>
            </a:r>
          </a:p>
          <a:p>
            <a:r>
              <a:rPr lang="en-US" dirty="0"/>
              <a:t>Block ciphers</a:t>
            </a:r>
          </a:p>
          <a:p>
            <a:pPr lvl="1"/>
            <a:r>
              <a:rPr lang="en-US" dirty="0"/>
              <a:t>Act on the plaintext in blocks of </a:t>
            </a:r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933" y="1957199"/>
            <a:ext cx="1371600" cy="57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E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83062" y="1957199"/>
            <a:ext cx="1371600" cy="57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D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7" name="Straight Arrow Connector 6"/>
          <p:cNvCxnSpPr>
            <a:stCxn id="5" idx="3"/>
            <a:endCxn id="19" idx="1"/>
          </p:cNvCxnSpPr>
          <p:nvPr/>
        </p:nvCxnSpPr>
        <p:spPr>
          <a:xfrm>
            <a:off x="2591533" y="2245199"/>
            <a:ext cx="11464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9" idx="3"/>
            <a:endCxn id="6" idx="1"/>
          </p:cNvCxnSpPr>
          <p:nvPr/>
        </p:nvCxnSpPr>
        <p:spPr>
          <a:xfrm>
            <a:off x="4961964" y="2245199"/>
            <a:ext cx="12210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39437" y="1775666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E(</a:t>
            </a:r>
            <a:r>
              <a:rPr lang="en-US" sz="2000" dirty="0" err="1" smtClean="0">
                <a:latin typeface="Tahoma"/>
                <a:cs typeface="Tahoma"/>
              </a:rPr>
              <a:t>k,m</a:t>
            </a:r>
            <a:r>
              <a:rPr lang="en-US" sz="2000" dirty="0" smtClean="0">
                <a:latin typeface="Tahoma"/>
                <a:cs typeface="Tahoma"/>
              </a:rPr>
              <a:t>)=c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58322" y="1772533"/>
            <a:ext cx="303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c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5" name="Straight Arrow Connector 14"/>
          <p:cNvCxnSpPr>
            <a:endCxn id="5" idx="1"/>
          </p:cNvCxnSpPr>
          <p:nvPr/>
        </p:nvCxnSpPr>
        <p:spPr>
          <a:xfrm>
            <a:off x="201706" y="2245199"/>
            <a:ext cx="10182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1" descr="j00893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8001" y="1836814"/>
            <a:ext cx="1223963" cy="81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7503626" y="1775666"/>
            <a:ext cx="128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D(</a:t>
            </a:r>
            <a:r>
              <a:rPr lang="en-US" sz="2000" dirty="0" err="1" smtClean="0">
                <a:latin typeface="Tahoma"/>
                <a:cs typeface="Tahoma"/>
              </a:rPr>
              <a:t>k,c</a:t>
            </a:r>
            <a:r>
              <a:rPr lang="en-US" sz="2000" dirty="0" smtClean="0">
                <a:latin typeface="Tahoma"/>
                <a:cs typeface="Tahoma"/>
              </a:rPr>
              <a:t>)=m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0786" y="1775666"/>
            <a:ext cx="40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m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27" name="Straight Arrow Connector 26"/>
          <p:cNvCxnSpPr>
            <a:stCxn id="6" idx="3"/>
          </p:cNvCxnSpPr>
          <p:nvPr/>
        </p:nvCxnSpPr>
        <p:spPr>
          <a:xfrm>
            <a:off x="7554662" y="2245199"/>
            <a:ext cx="10182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03935" y="269610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k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7" name="Straight Arrow Connector 16"/>
          <p:cNvCxnSpPr>
            <a:endCxn id="5" idx="2"/>
          </p:cNvCxnSpPr>
          <p:nvPr/>
        </p:nvCxnSpPr>
        <p:spPr>
          <a:xfrm flipV="1">
            <a:off x="1905733" y="2533198"/>
            <a:ext cx="0" cy="460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65948" y="267845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k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21" name="Straight Arrow Connector 20"/>
          <p:cNvCxnSpPr>
            <a:endCxn id="6" idx="2"/>
          </p:cNvCxnSpPr>
          <p:nvPr/>
        </p:nvCxnSpPr>
        <p:spPr>
          <a:xfrm flipV="1">
            <a:off x="6867746" y="2533198"/>
            <a:ext cx="1116" cy="442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51097" y="1591071"/>
            <a:ext cx="709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Alice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59811" y="1587867"/>
            <a:ext cx="618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Bob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11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Diffie</a:t>
            </a:r>
            <a:r>
              <a:rPr lang="en-US" dirty="0"/>
              <a:t>-Hellman Key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a prime p (publicly known)</a:t>
            </a:r>
          </a:p>
          <a:p>
            <a:pPr lvl="1"/>
            <a:r>
              <a:rPr lang="en-US" dirty="0"/>
              <a:t>Should be about 512 bits or more</a:t>
            </a:r>
          </a:p>
          <a:p>
            <a:r>
              <a:rPr lang="en-US" dirty="0"/>
              <a:t>Pick g &lt; p (also public)</a:t>
            </a:r>
          </a:p>
          <a:p>
            <a:pPr lvl="1"/>
            <a:r>
              <a:rPr lang="en-US" dirty="0"/>
              <a:t>g must be a </a:t>
            </a:r>
            <a:r>
              <a:rPr lang="en-US" i="1" dirty="0"/>
              <a:t>primitive root</a:t>
            </a:r>
            <a:r>
              <a:rPr lang="en-US" dirty="0"/>
              <a:t> of </a:t>
            </a:r>
            <a:r>
              <a:rPr lang="en-US" dirty="0" smtClean="0"/>
              <a:t>p</a:t>
            </a:r>
            <a:endParaRPr lang="en-US" dirty="0"/>
          </a:p>
          <a:p>
            <a:pPr lvl="1"/>
            <a:r>
              <a:rPr lang="en-US" dirty="0"/>
              <a:t>A primitive root generates the finite field </a:t>
            </a:r>
            <a:r>
              <a:rPr lang="en-US" dirty="0" smtClean="0"/>
              <a:t>p</a:t>
            </a:r>
            <a:endParaRPr lang="en-US" dirty="0"/>
          </a:p>
          <a:p>
            <a:pPr lvl="1"/>
            <a:r>
              <a:rPr lang="en-US" dirty="0"/>
              <a:t>Every n in {1, 2, ..., p-1} can be written as </a:t>
            </a:r>
            <a:r>
              <a:rPr lang="en-US" dirty="0" err="1"/>
              <a:t>g</a:t>
            </a:r>
            <a:r>
              <a:rPr lang="en-US" baseline="30000" dirty="0" err="1"/>
              <a:t>k</a:t>
            </a:r>
            <a:r>
              <a:rPr lang="en-US" dirty="0"/>
              <a:t> mod p</a:t>
            </a:r>
          </a:p>
          <a:p>
            <a:pPr lvl="1"/>
            <a:r>
              <a:rPr lang="en-US" dirty="0"/>
              <a:t>Example: 2 is a primitive root of 5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0</a:t>
            </a:r>
            <a:r>
              <a:rPr lang="en-US" dirty="0"/>
              <a:t> = </a:t>
            </a:r>
            <a:r>
              <a:rPr lang="en-US" dirty="0" smtClean="0"/>
              <a:t>1	2</a:t>
            </a:r>
            <a:r>
              <a:rPr lang="en-US" baseline="30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2		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4		2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3	(</a:t>
            </a:r>
            <a:r>
              <a:rPr lang="en-US" dirty="0"/>
              <a:t>mod 5)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Intuitively </a:t>
            </a:r>
            <a:r>
              <a:rPr lang="en-US" dirty="0"/>
              <a:t>means that it’s hard to take logarithms base g because there are many </a:t>
            </a:r>
            <a:r>
              <a:rPr lang="en-US" dirty="0" smtClean="0"/>
              <a:t>candidates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89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Diffie</a:t>
            </a:r>
            <a:r>
              <a:rPr lang="en-US" dirty="0"/>
              <a:t>-Hellman </a:t>
            </a:r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201706" y="4316818"/>
            <a:ext cx="8727141" cy="1636022"/>
          </a:xfrm>
        </p:spPr>
        <p:txBody>
          <a:bodyPr>
            <a:normAutofit/>
          </a:bodyPr>
          <a:lstStyle/>
          <a:p>
            <a:pPr marL="684000" lvl="1" indent="-457200">
              <a:buFont typeface="+mj-lt"/>
              <a:buAutoNum type="arabicPeriod"/>
            </a:pPr>
            <a:r>
              <a:rPr lang="en-US" dirty="0"/>
              <a:t>Alice &amp; Bob decide on a public prime p and primitive root g</a:t>
            </a:r>
          </a:p>
          <a:p>
            <a:pPr marL="684000" lvl="1" indent="-457200">
              <a:buFont typeface="+mj-lt"/>
              <a:buAutoNum type="arabicPeriod"/>
            </a:pPr>
            <a:r>
              <a:rPr lang="en-US" dirty="0"/>
              <a:t>Alice chooses secret number </a:t>
            </a:r>
            <a:r>
              <a:rPr lang="en-US" dirty="0" smtClean="0"/>
              <a:t>A	Bob </a:t>
            </a:r>
            <a:r>
              <a:rPr lang="en-US" dirty="0"/>
              <a:t>chooses secret number B</a:t>
            </a:r>
          </a:p>
          <a:p>
            <a:pPr marL="684000" lvl="1" indent="-457200">
              <a:buFont typeface="+mj-lt"/>
              <a:buAutoNum type="arabicPeriod"/>
            </a:pPr>
            <a:r>
              <a:rPr lang="en-US" dirty="0"/>
              <a:t>Alice sends </a:t>
            </a:r>
            <a:r>
              <a:rPr lang="en-US" dirty="0" smtClean="0"/>
              <a:t>Bob </a:t>
            </a:r>
            <a:r>
              <a:rPr lang="en-US" b="1" dirty="0" err="1"/>
              <a:t>g</a:t>
            </a:r>
            <a:r>
              <a:rPr lang="en-US" b="1" baseline="30000" dirty="0" err="1"/>
              <a:t>A</a:t>
            </a:r>
            <a:r>
              <a:rPr lang="en-US" b="1" dirty="0"/>
              <a:t> mod </a:t>
            </a:r>
            <a:r>
              <a:rPr lang="en-US" b="1" dirty="0" smtClean="0"/>
              <a:t>p</a:t>
            </a:r>
            <a:r>
              <a:rPr lang="en-US" dirty="0" smtClean="0"/>
              <a:t>		Bob sends Alice </a:t>
            </a:r>
            <a:r>
              <a:rPr lang="en-US" b="1" dirty="0" err="1" smtClean="0"/>
              <a:t>g</a:t>
            </a:r>
            <a:r>
              <a:rPr lang="en-US" b="1" baseline="30000" dirty="0" err="1" smtClean="0"/>
              <a:t>B</a:t>
            </a:r>
            <a:r>
              <a:rPr lang="en-US" b="1" dirty="0" smtClean="0"/>
              <a:t> mod p</a:t>
            </a:r>
            <a:endParaRPr lang="en-US" b="1" dirty="0"/>
          </a:p>
          <a:p>
            <a:pPr marL="684000" lvl="1" indent="-457200">
              <a:buFont typeface="+mj-lt"/>
              <a:buAutoNum type="arabicPeriod"/>
            </a:pPr>
            <a:r>
              <a:rPr lang="en-US" dirty="0"/>
              <a:t>The shared secret is </a:t>
            </a:r>
            <a:r>
              <a:rPr lang="en-US" b="1" dirty="0" err="1"/>
              <a:t>g</a:t>
            </a:r>
            <a:r>
              <a:rPr lang="en-US" b="1" baseline="30000" dirty="0" err="1"/>
              <a:t>AB</a:t>
            </a:r>
            <a:r>
              <a:rPr lang="en-US" b="1" dirty="0"/>
              <a:t> mod p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565541"/>
            <a:ext cx="926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ahoma"/>
                <a:cs typeface="Tahoma"/>
              </a:rPr>
              <a:t>Alice</a:t>
            </a:r>
            <a:endParaRPr lang="en-US" sz="2400" b="1" u="sng" dirty="0">
              <a:latin typeface="Tahoma"/>
              <a:cs typeface="Tahom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0" y="1565541"/>
            <a:ext cx="7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ahoma"/>
                <a:cs typeface="Tahoma"/>
              </a:rPr>
              <a:t>Bob</a:t>
            </a:r>
            <a:endParaRPr lang="en-US" sz="2400" b="1" u="sng" dirty="0">
              <a:latin typeface="Tahoma"/>
              <a:cs typeface="Tahom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66800" y="3024936"/>
            <a:ext cx="6781800" cy="461665"/>
            <a:chOff x="1066800" y="2190750"/>
            <a:chExt cx="6781800" cy="461665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066800" y="2647950"/>
              <a:ext cx="678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505200" y="2190750"/>
              <a:ext cx="14360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Tahoma"/>
                  <a:cs typeface="Tahoma"/>
                </a:rPr>
                <a:t>g</a:t>
              </a:r>
              <a:r>
                <a:rPr lang="en-US" sz="2400" baseline="30000" dirty="0" err="1" smtClean="0">
                  <a:latin typeface="Tahoma"/>
                  <a:cs typeface="Tahoma"/>
                </a:rPr>
                <a:t>A</a:t>
              </a:r>
              <a:r>
                <a:rPr lang="en-US" sz="2400" dirty="0" smtClean="0">
                  <a:latin typeface="Tahoma"/>
                  <a:cs typeface="Tahoma"/>
                </a:rPr>
                <a:t> mod p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66800" y="3539970"/>
            <a:ext cx="6781800" cy="461665"/>
            <a:chOff x="1066800" y="4325898"/>
            <a:chExt cx="6781800" cy="461665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1066800" y="4787563"/>
              <a:ext cx="678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05200" y="4325898"/>
              <a:ext cx="1433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Tahoma"/>
                  <a:cs typeface="Tahoma"/>
                </a:rPr>
                <a:t>g</a:t>
              </a:r>
              <a:r>
                <a:rPr lang="en-US" sz="2400" baseline="30000" dirty="0" err="1" smtClean="0">
                  <a:latin typeface="Tahoma"/>
                  <a:cs typeface="Tahoma"/>
                </a:rPr>
                <a:t>B</a:t>
              </a:r>
              <a:r>
                <a:rPr lang="en-US" sz="2400" dirty="0" smtClean="0">
                  <a:latin typeface="Tahoma"/>
                  <a:cs typeface="Tahoma"/>
                </a:rPr>
                <a:t> mod p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471" y="5880844"/>
            <a:ext cx="9001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ahoma"/>
                <a:cs typeface="Tahoma"/>
              </a:rPr>
              <a:t>Note:   security against eavesdropping only (vulnerable to man-in-the-middle)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30180" y="1889657"/>
            <a:ext cx="6781800" cy="461665"/>
            <a:chOff x="1066800" y="2190750"/>
            <a:chExt cx="6781800" cy="461665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1066800" y="2652415"/>
              <a:ext cx="678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505200" y="2190750"/>
              <a:ext cx="24929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“Let’s use (p, g)”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30180" y="2404691"/>
            <a:ext cx="6781800" cy="461665"/>
            <a:chOff x="1030180" y="3190619"/>
            <a:chExt cx="6781800" cy="461665"/>
          </a:xfrm>
        </p:grpSpPr>
        <p:cxnSp>
          <p:nvCxnSpPr>
            <p:cNvPr id="23" name="Straight Arrow Connector 22"/>
            <p:cNvCxnSpPr/>
            <p:nvPr/>
          </p:nvCxnSpPr>
          <p:spPr>
            <a:xfrm flipH="1">
              <a:off x="1030180" y="3652284"/>
              <a:ext cx="678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468580" y="3190619"/>
              <a:ext cx="8643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“OK”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627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Diffie</a:t>
            </a:r>
            <a:r>
              <a:rPr lang="en-US" dirty="0"/>
              <a:t>-Hellman </a:t>
            </a:r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Alice computes </a:t>
            </a:r>
            <a:r>
              <a:rPr lang="en-US" dirty="0" err="1"/>
              <a:t>g</a:t>
            </a:r>
            <a:r>
              <a:rPr lang="en-US" baseline="30000" dirty="0" err="1"/>
              <a:t>AB</a:t>
            </a:r>
            <a:r>
              <a:rPr lang="en-US" dirty="0"/>
              <a:t> mod p because she knows A: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</a:t>
            </a:r>
            <a:r>
              <a:rPr lang="en-US" baseline="30000" dirty="0" err="1" smtClean="0"/>
              <a:t>AB</a:t>
            </a:r>
            <a:r>
              <a:rPr lang="en-US" dirty="0" smtClean="0"/>
              <a:t> </a:t>
            </a:r>
            <a:r>
              <a:rPr lang="en-US" dirty="0"/>
              <a:t>mod p = (</a:t>
            </a:r>
            <a:r>
              <a:rPr lang="en-US" dirty="0" err="1"/>
              <a:t>g</a:t>
            </a:r>
            <a:r>
              <a:rPr lang="en-US" baseline="30000" dirty="0" err="1"/>
              <a:t>B</a:t>
            </a:r>
            <a:r>
              <a:rPr lang="en-US" dirty="0"/>
              <a:t> mod p)</a:t>
            </a:r>
            <a:r>
              <a:rPr lang="en-US" baseline="30000" dirty="0"/>
              <a:t>A</a:t>
            </a:r>
            <a:r>
              <a:rPr lang="en-US" dirty="0"/>
              <a:t> mod p</a:t>
            </a:r>
          </a:p>
          <a:p>
            <a:r>
              <a:rPr lang="en-US" dirty="0"/>
              <a:t>An eavesdropper gets </a:t>
            </a:r>
            <a:r>
              <a:rPr lang="en-US" dirty="0" err="1"/>
              <a:t>g</a:t>
            </a:r>
            <a:r>
              <a:rPr lang="en-US" baseline="30000" dirty="0" err="1"/>
              <a:t>A</a:t>
            </a:r>
            <a:r>
              <a:rPr lang="en-US" dirty="0"/>
              <a:t> mod p and </a:t>
            </a:r>
            <a:r>
              <a:rPr lang="en-US" dirty="0" err="1"/>
              <a:t>g</a:t>
            </a:r>
            <a:r>
              <a:rPr lang="en-US" baseline="30000" dirty="0" err="1"/>
              <a:t>B</a:t>
            </a:r>
            <a:r>
              <a:rPr lang="en-US" dirty="0"/>
              <a:t> mod p</a:t>
            </a:r>
          </a:p>
          <a:p>
            <a:pPr lvl="1"/>
            <a:r>
              <a:rPr lang="en-US" dirty="0"/>
              <a:t>They can easily calculate </a:t>
            </a:r>
            <a:r>
              <a:rPr lang="en-US" dirty="0" err="1"/>
              <a:t>g</a:t>
            </a:r>
            <a:r>
              <a:rPr lang="en-US" baseline="30000" dirty="0" err="1"/>
              <a:t>A+B</a:t>
            </a:r>
            <a:r>
              <a:rPr lang="en-US" dirty="0"/>
              <a:t> mod p but that doesn’t help</a:t>
            </a:r>
          </a:p>
          <a:p>
            <a:pPr lvl="1"/>
            <a:r>
              <a:rPr lang="en-US" dirty="0"/>
              <a:t>The problem of computing discrete </a:t>
            </a:r>
            <a:r>
              <a:rPr lang="en-US" dirty="0" smtClean="0"/>
              <a:t>logarithms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to recover A from </a:t>
            </a:r>
            <a:r>
              <a:rPr lang="en-US" dirty="0" err="1"/>
              <a:t>g</a:t>
            </a:r>
            <a:r>
              <a:rPr lang="en-US" baseline="30000" dirty="0" err="1"/>
              <a:t>A</a:t>
            </a:r>
            <a:r>
              <a:rPr lang="en-US" dirty="0"/>
              <a:t> mod </a:t>
            </a:r>
            <a:r>
              <a:rPr lang="en-US" dirty="0" smtClean="0"/>
              <a:t>p) </a:t>
            </a:r>
            <a:r>
              <a:rPr lang="en-US" dirty="0"/>
              <a:t>is hard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06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Diffie</a:t>
            </a:r>
            <a:r>
              <a:rPr lang="en-US" dirty="0"/>
              <a:t>-Hellman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Alice and Bob agree that </a:t>
            </a:r>
            <a:r>
              <a:rPr lang="en-US" dirty="0" smtClean="0"/>
              <a:t>p=</a:t>
            </a:r>
            <a:r>
              <a:rPr lang="en-US" dirty="0"/>
              <a:t>71 and g=7</a:t>
            </a:r>
          </a:p>
          <a:p>
            <a:r>
              <a:rPr lang="en-US" dirty="0"/>
              <a:t>Alice selects a private key A=5 and calculates a public </a:t>
            </a:r>
            <a:r>
              <a:rPr lang="en-US" dirty="0" smtClean="0"/>
              <a:t>key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</a:t>
            </a:r>
            <a:r>
              <a:rPr lang="en-US" baseline="30000" dirty="0" err="1" smtClean="0"/>
              <a:t>A</a:t>
            </a:r>
            <a:r>
              <a:rPr lang="en-US" dirty="0" smtClean="0"/>
              <a:t> </a:t>
            </a:r>
            <a:r>
              <a:rPr lang="en-US" dirty="0"/>
              <a:t>≡ 7</a:t>
            </a:r>
            <a:r>
              <a:rPr lang="en-US" baseline="30000" dirty="0"/>
              <a:t>5</a:t>
            </a:r>
            <a:r>
              <a:rPr lang="en-US" dirty="0"/>
              <a:t> ≡ 51 (mod 71</a:t>
            </a:r>
            <a:r>
              <a:rPr lang="en-US" dirty="0" smtClean="0"/>
              <a:t>)	; she </a:t>
            </a:r>
            <a:r>
              <a:rPr lang="en-US" dirty="0"/>
              <a:t>sends this to Bob</a:t>
            </a:r>
          </a:p>
          <a:p>
            <a:r>
              <a:rPr lang="en-US" dirty="0"/>
              <a:t>Bob selects a private key B=12 and calculates a public </a:t>
            </a:r>
            <a:r>
              <a:rPr lang="en-US" dirty="0" smtClean="0"/>
              <a:t>key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</a:t>
            </a:r>
            <a:r>
              <a:rPr lang="en-US" baseline="30000" dirty="0" err="1" smtClean="0"/>
              <a:t>B</a:t>
            </a:r>
            <a:r>
              <a:rPr lang="en-US" dirty="0" smtClean="0"/>
              <a:t> </a:t>
            </a:r>
            <a:r>
              <a:rPr lang="en-US" dirty="0"/>
              <a:t>≡ 7</a:t>
            </a:r>
            <a:r>
              <a:rPr lang="en-US" baseline="30000" dirty="0"/>
              <a:t>12</a:t>
            </a:r>
            <a:r>
              <a:rPr lang="en-US" dirty="0"/>
              <a:t> ≡ 4 (mod 71</a:t>
            </a:r>
            <a:r>
              <a:rPr lang="en-US" dirty="0" smtClean="0"/>
              <a:t>)	; he </a:t>
            </a:r>
            <a:r>
              <a:rPr lang="en-US" dirty="0"/>
              <a:t>sends this to Alice</a:t>
            </a:r>
          </a:p>
          <a:p>
            <a:r>
              <a:rPr lang="en-US" dirty="0"/>
              <a:t>Alice calculates the shared secret:</a:t>
            </a:r>
          </a:p>
          <a:p>
            <a:pPr marL="0" indent="0">
              <a:buNone/>
            </a:pPr>
            <a:r>
              <a:rPr lang="en-US" dirty="0" smtClean="0"/>
              <a:t>	S </a:t>
            </a:r>
            <a:r>
              <a:rPr lang="en-US" dirty="0"/>
              <a:t>≡ (</a:t>
            </a:r>
            <a:r>
              <a:rPr lang="en-US" dirty="0" err="1"/>
              <a:t>g</a:t>
            </a:r>
            <a:r>
              <a:rPr lang="en-US" baseline="30000" dirty="0" err="1"/>
              <a:t>B</a:t>
            </a:r>
            <a:r>
              <a:rPr lang="en-US" dirty="0"/>
              <a:t>)</a:t>
            </a:r>
            <a:r>
              <a:rPr lang="en-US" baseline="30000" dirty="0" smtClean="0"/>
              <a:t>A</a:t>
            </a:r>
            <a:r>
              <a:rPr lang="en-US" dirty="0" smtClean="0"/>
              <a:t>	≡ 4</a:t>
            </a:r>
            <a:r>
              <a:rPr lang="en-US" baseline="30000" dirty="0" smtClean="0"/>
              <a:t>5</a:t>
            </a:r>
            <a:r>
              <a:rPr lang="en-US" dirty="0" smtClean="0"/>
              <a:t>		≡ </a:t>
            </a:r>
            <a:r>
              <a:rPr lang="en-US" dirty="0"/>
              <a:t>30 (mod 71)</a:t>
            </a:r>
          </a:p>
          <a:p>
            <a:r>
              <a:rPr lang="en-US" dirty="0"/>
              <a:t>Bob calculates the shared secret:</a:t>
            </a:r>
          </a:p>
          <a:p>
            <a:pPr marL="0" indent="0">
              <a:buNone/>
            </a:pPr>
            <a:r>
              <a:rPr lang="en-US" dirty="0" smtClean="0"/>
              <a:t>	S </a:t>
            </a:r>
            <a:r>
              <a:rPr lang="en-US" dirty="0"/>
              <a:t>≡ (</a:t>
            </a:r>
            <a:r>
              <a:rPr lang="en-US" dirty="0" err="1"/>
              <a:t>g</a:t>
            </a:r>
            <a:r>
              <a:rPr lang="en-US" baseline="30000" dirty="0" err="1"/>
              <a:t>A</a:t>
            </a:r>
            <a:r>
              <a:rPr lang="en-US" dirty="0"/>
              <a:t>)</a:t>
            </a:r>
            <a:r>
              <a:rPr lang="en-US" baseline="30000" dirty="0" smtClean="0"/>
              <a:t>B</a:t>
            </a:r>
            <a:r>
              <a:rPr lang="en-US" dirty="0" smtClean="0"/>
              <a:t>	≡ 51</a:t>
            </a:r>
            <a:r>
              <a:rPr lang="en-US" baseline="30000" dirty="0" smtClean="0"/>
              <a:t>12</a:t>
            </a:r>
            <a:r>
              <a:rPr lang="en-US" dirty="0" smtClean="0"/>
              <a:t>	≡ </a:t>
            </a:r>
            <a:r>
              <a:rPr lang="en-US" dirty="0"/>
              <a:t>30 (mod 71)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44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</a:t>
            </a:r>
            <a:r>
              <a:rPr lang="en-US" dirty="0"/>
              <a:t>I</a:t>
            </a:r>
            <a:r>
              <a:rPr lang="en-US" dirty="0" smtClean="0"/>
              <a:t>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is provided by the difficulty of calculating discrete logarithms</a:t>
            </a:r>
          </a:p>
          <a:p>
            <a:r>
              <a:rPr lang="en-US" dirty="0"/>
              <a:t>Feasibility is provided by</a:t>
            </a:r>
          </a:p>
          <a:p>
            <a:pPr lvl="1"/>
            <a:r>
              <a:rPr lang="en-US" dirty="0"/>
              <a:t>The ability to find large primes</a:t>
            </a:r>
          </a:p>
          <a:p>
            <a:pPr lvl="1"/>
            <a:r>
              <a:rPr lang="en-US" dirty="0"/>
              <a:t>The ability to find primitive roots for large primes</a:t>
            </a:r>
          </a:p>
          <a:p>
            <a:pPr lvl="1"/>
            <a:r>
              <a:rPr lang="en-US" dirty="0"/>
              <a:t>The ability to do efficient modular arithmetic</a:t>
            </a:r>
          </a:p>
          <a:p>
            <a:r>
              <a:rPr lang="en-US" dirty="0"/>
              <a:t>Correctness is an immediate consequence of basic facts about modular arithmetic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44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74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Authenticated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ea typeface="Tahoma"/>
              </a:rPr>
              <a:t>You should always expect a </a:t>
            </a:r>
            <a:r>
              <a:rPr lang="en-US" b="1" dirty="0" smtClean="0">
                <a:ea typeface="Tahoma"/>
              </a:rPr>
              <a:t>man</a:t>
            </a:r>
            <a:r>
              <a:rPr lang="en-US" b="1" dirty="0">
                <a:ea typeface="Tahoma"/>
              </a:rPr>
              <a:t>-in-the-middle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ea typeface="Tahoma"/>
              </a:rPr>
              <a:t>e.g. on the internet, your messages go through many </a:t>
            </a:r>
            <a:r>
              <a:rPr lang="en-US" dirty="0" smtClean="0">
                <a:ea typeface="Tahoma"/>
              </a:rPr>
              <a:t>intermediaries</a:t>
            </a:r>
            <a:endParaRPr lang="en-US" dirty="0">
              <a:ea typeface="Tahoma"/>
            </a:endParaRPr>
          </a:p>
          <a:p>
            <a:pPr>
              <a:lnSpc>
                <a:spcPct val="130000"/>
              </a:lnSpc>
            </a:pPr>
            <a:endParaRPr lang="en-US" dirty="0">
              <a:ea typeface="Tahoma"/>
            </a:endParaRPr>
          </a:p>
          <a:p>
            <a:pPr>
              <a:lnSpc>
                <a:spcPct val="130000"/>
              </a:lnSpc>
            </a:pPr>
            <a:r>
              <a:rPr lang="en-US" dirty="0">
                <a:ea typeface="Tahoma"/>
              </a:rPr>
              <a:t>Solution: Use an authenticated channel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ea typeface="Tahoma"/>
              </a:rPr>
              <a:t>For instance, </a:t>
            </a:r>
            <a:r>
              <a:rPr lang="en-US" dirty="0" smtClean="0">
                <a:ea typeface="Tahoma"/>
              </a:rPr>
              <a:t>Alice </a:t>
            </a:r>
            <a:r>
              <a:rPr lang="en-US" dirty="0">
                <a:ea typeface="Tahoma"/>
              </a:rPr>
              <a:t>and Bob have certificates that contain a public key, and exchange them prior to the DH exchange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ea typeface="Tahoma"/>
              </a:rPr>
              <a:t>They use them to authenticate the values in the DH phase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ea typeface="Tahoma"/>
              </a:rPr>
              <a:t>More on that in the </a:t>
            </a:r>
            <a:r>
              <a:rPr lang="en-US" dirty="0" smtClean="0">
                <a:ea typeface="Tahoma"/>
              </a:rPr>
              <a:t>SSL/TLS </a:t>
            </a:r>
            <a:r>
              <a:rPr lang="en-US" dirty="0">
                <a:ea typeface="Tahoma"/>
              </a:rPr>
              <a:t>lecture</a:t>
            </a:r>
          </a:p>
          <a:p>
            <a:pPr>
              <a:lnSpc>
                <a:spcPct val="13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4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resistance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Generic birthday attack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09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hard-to-invert summary of input data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Sometimes </a:t>
            </a:r>
            <a:r>
              <a:rPr lang="en-US" dirty="0"/>
              <a:t>called a Message Digest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Secure Hash Algorithm (SHA)</a:t>
            </a:r>
          </a:p>
          <a:p>
            <a:pPr lvl="1"/>
            <a:r>
              <a:rPr lang="en-US" dirty="0"/>
              <a:t>Message Digest (MD4, MD5)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565562"/>
              </p:ext>
            </p:extLst>
          </p:nvPr>
        </p:nvGraphicFramePr>
        <p:xfrm>
          <a:off x="2761026" y="2500262"/>
          <a:ext cx="324802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6" name="Equation" r:id="rId4" imgW="1155700" imgH="355600" progId="Equation.3">
                  <p:embed/>
                </p:oleObj>
              </mc:Choice>
              <mc:Fallback>
                <p:oleObj name="Equation" r:id="rId4" imgW="11557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61026" y="2500262"/>
                        <a:ext cx="3248025" cy="99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259372" y="2269429"/>
            <a:ext cx="8268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hash</a:t>
            </a:r>
            <a:endParaRPr lang="en-US" sz="2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94509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hash function</a:t>
            </a:r>
          </a:p>
          <a:p>
            <a:pPr lvl="1"/>
            <a:r>
              <a:rPr lang="en-US" dirty="0" smtClean="0"/>
              <a:t>Given a hash value </a:t>
            </a:r>
            <a:r>
              <a:rPr lang="en-US" i="1" dirty="0" smtClean="0">
                <a:latin typeface="Cambria Math"/>
                <a:cs typeface="Cambria Math"/>
              </a:rPr>
              <a:t>y</a:t>
            </a:r>
            <a:r>
              <a:rPr lang="en-US" dirty="0" smtClean="0"/>
              <a:t>, it should be infeasible to find 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 err="1" smtClean="0">
                <a:latin typeface="Cambria Math"/>
                <a:cs typeface="Cambria Math"/>
              </a:rPr>
              <a:t>s.t.</a:t>
            </a:r>
            <a:r>
              <a:rPr lang="en-US" dirty="0" smtClean="0">
                <a:latin typeface="Cambria Math"/>
                <a:cs typeface="Cambria Math"/>
              </a:rPr>
              <a:t> h(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dirty="0" smtClean="0">
                <a:latin typeface="Cambria Math"/>
                <a:cs typeface="Cambria Math"/>
              </a:rPr>
              <a:t>)=</a:t>
            </a:r>
            <a:r>
              <a:rPr lang="en-US" i="1" dirty="0" smtClean="0">
                <a:latin typeface="Cambria Math"/>
                <a:cs typeface="Cambria Math"/>
              </a:rPr>
              <a:t>y</a:t>
            </a:r>
          </a:p>
          <a:p>
            <a:r>
              <a:rPr lang="en-US" dirty="0" smtClean="0"/>
              <a:t>Collision resistance</a:t>
            </a:r>
          </a:p>
          <a:p>
            <a:pPr lvl="1"/>
            <a:r>
              <a:rPr lang="en-US" dirty="0" smtClean="0"/>
              <a:t>It should be infeasible to find two different messages 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i="1" baseline="-25000" dirty="0" smtClean="0">
                <a:latin typeface="Cambria Math"/>
                <a:cs typeface="Cambria Math"/>
              </a:rPr>
              <a:t>1</a:t>
            </a:r>
            <a:r>
              <a:rPr lang="en-US" dirty="0" smtClean="0"/>
              <a:t> and 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i="1" baseline="-25000" dirty="0" smtClean="0">
                <a:latin typeface="Cambria Math"/>
                <a:cs typeface="Cambria Math"/>
              </a:rPr>
              <a:t>2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 err="1" smtClean="0">
                <a:latin typeface="Cambria Math"/>
                <a:cs typeface="Cambria Math"/>
              </a:rPr>
              <a:t>s.t.</a:t>
            </a:r>
            <a:r>
              <a:rPr lang="en-US" dirty="0" smtClean="0">
                <a:latin typeface="Cambria Math"/>
                <a:cs typeface="Cambria Math"/>
              </a:rPr>
              <a:t> h(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i="1" baseline="-25000" dirty="0" smtClean="0">
                <a:latin typeface="Cambria Math"/>
                <a:cs typeface="Cambria Math"/>
              </a:rPr>
              <a:t>1</a:t>
            </a:r>
            <a:r>
              <a:rPr lang="en-US" dirty="0" smtClean="0">
                <a:latin typeface="Cambria Math"/>
                <a:cs typeface="Cambria Math"/>
              </a:rPr>
              <a:t>)=h(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i="1" baseline="-25000" dirty="0" smtClean="0">
                <a:latin typeface="Cambria Math"/>
                <a:cs typeface="Cambria Math"/>
              </a:rPr>
              <a:t>2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</a:p>
          <a:p>
            <a:r>
              <a:rPr lang="en-US" dirty="0" smtClean="0"/>
              <a:t>Random oracle property</a:t>
            </a:r>
          </a:p>
          <a:p>
            <a:pPr lvl="1"/>
            <a:r>
              <a:rPr lang="en-US" dirty="0" smtClean="0">
                <a:latin typeface="Cambria Math"/>
                <a:cs typeface="Cambria Math"/>
              </a:rPr>
              <a:t>h(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dirty="0" smtClean="0"/>
              <a:t> is indistinguishable from a random n-bit value</a:t>
            </a:r>
          </a:p>
          <a:p>
            <a:pPr lvl="1"/>
            <a:r>
              <a:rPr lang="en-US" dirty="0" smtClean="0"/>
              <a:t>Attacker must spend a lot of effort to be able to modify the message without altering the hash value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91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Ciphers: The One Time Pad </a:t>
            </a:r>
            <a:r>
              <a:rPr lang="en-US" sz="2800" dirty="0" smtClean="0"/>
              <a:t>(</a:t>
            </a:r>
            <a:r>
              <a:rPr lang="en-US" sz="2800" dirty="0" err="1" smtClean="0"/>
              <a:t>Vernam</a:t>
            </a:r>
            <a:r>
              <a:rPr lang="en-US" sz="2800" dirty="0" smtClean="0"/>
              <a:t> 1917)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0"/>
            <a:ext cx="8727141" cy="21747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First example of a “secure” cipher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key = </a:t>
            </a:r>
            <a:r>
              <a:rPr lang="en-US" dirty="0"/>
              <a:t>(random bit string as long the message</a:t>
            </a:r>
            <a:r>
              <a:rPr lang="en-US" dirty="0" smtClean="0"/>
              <a:t>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707077"/>
              </p:ext>
            </p:extLst>
          </p:nvPr>
        </p:nvGraphicFramePr>
        <p:xfrm>
          <a:off x="719138" y="1949748"/>
          <a:ext cx="5389562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0" name="Equation" r:id="rId4" imgW="1917700" imgH="419100" progId="Equation.3">
                  <p:embed/>
                </p:oleObj>
              </mc:Choice>
              <mc:Fallback>
                <p:oleObj name="Equation" r:id="rId4" imgW="19177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9138" y="1949748"/>
                        <a:ext cx="5389562" cy="1176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66591"/>
              </p:ext>
            </p:extLst>
          </p:nvPr>
        </p:nvGraphicFramePr>
        <p:xfrm>
          <a:off x="719138" y="4238977"/>
          <a:ext cx="2995612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1" name="Equation" r:id="rId6" imgW="1066800" imgH="431800" progId="Equation.3">
                  <p:embed/>
                </p:oleObj>
              </mc:Choice>
              <mc:Fallback>
                <p:oleObj name="Equation" r:id="rId6" imgW="10668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9138" y="4238977"/>
                        <a:ext cx="2995612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585447" y="3774983"/>
            <a:ext cx="4343400" cy="1981200"/>
            <a:chOff x="4648200" y="1200150"/>
            <a:chExt cx="4343400" cy="1981200"/>
          </a:xfrm>
        </p:grpSpPr>
        <p:sp>
          <p:nvSpPr>
            <p:cNvPr id="7" name="Rounded Rectangle 6"/>
            <p:cNvSpPr/>
            <p:nvPr/>
          </p:nvSpPr>
          <p:spPr>
            <a:xfrm>
              <a:off x="4648200" y="1200150"/>
              <a:ext cx="4343400" cy="1981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909638">
                <a:tabLst>
                  <a:tab pos="909638" algn="l"/>
                </a:tabLst>
              </a:pPr>
              <a:r>
                <a:rPr lang="en-US" sz="2800" dirty="0" err="1">
                  <a:solidFill>
                    <a:schemeClr val="accent1"/>
                  </a:solidFill>
                </a:rPr>
                <a:t>m</a:t>
              </a:r>
              <a:r>
                <a:rPr lang="en-US" sz="2800" dirty="0" err="1" smtClean="0">
                  <a:solidFill>
                    <a:schemeClr val="accent1"/>
                  </a:solidFill>
                </a:rPr>
                <a:t>sg</a:t>
              </a:r>
              <a:r>
                <a:rPr lang="en-US" sz="2800" dirty="0" smtClean="0">
                  <a:solidFill>
                    <a:schemeClr val="accent1"/>
                  </a:solidFill>
                </a:rPr>
                <a:t>:	0  1  1  0  1  1  1</a:t>
              </a:r>
            </a:p>
            <a:p>
              <a:pPr defTabSz="909638">
                <a:lnSpc>
                  <a:spcPct val="140000"/>
                </a:lnSpc>
                <a:tabLst>
                  <a:tab pos="909638" algn="l"/>
                </a:tabLst>
              </a:pPr>
              <a:r>
                <a:rPr lang="en-US" sz="2800" dirty="0">
                  <a:solidFill>
                    <a:schemeClr val="accent1"/>
                  </a:solidFill>
                </a:rPr>
                <a:t>k</a:t>
              </a:r>
              <a:r>
                <a:rPr lang="en-US" sz="2800" dirty="0" smtClean="0">
                  <a:solidFill>
                    <a:schemeClr val="accent1"/>
                  </a:solidFill>
                </a:rPr>
                <a:t>ey:	1  0  1  1  0  1  0</a:t>
              </a:r>
            </a:p>
            <a:p>
              <a:pPr defTabSz="909638">
                <a:lnSpc>
                  <a:spcPct val="150000"/>
                </a:lnSpc>
                <a:tabLst>
                  <a:tab pos="909638" algn="l"/>
                </a:tabLst>
              </a:pPr>
              <a:r>
                <a:rPr lang="en-US" sz="2800" dirty="0" smtClean="0">
                  <a:solidFill>
                    <a:schemeClr val="accent1"/>
                  </a:solidFill>
                </a:rPr>
                <a:t>CT: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24400" y="2495550"/>
              <a:ext cx="411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322598" y="1581150"/>
              <a:ext cx="5419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Cambria Math"/>
                  <a:cs typeface="Cambria Math"/>
                </a:rPr>
                <a:t>⊕</a:t>
              </a:r>
              <a:endParaRPr lang="en-US" sz="2800" dirty="0">
                <a:latin typeface="Cambria Math"/>
                <a:cs typeface="Cambria Math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578266" y="5072479"/>
            <a:ext cx="2432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1  1  0  </a:t>
            </a:r>
            <a:r>
              <a:rPr lang="en-US" sz="2800" dirty="0">
                <a:solidFill>
                  <a:schemeClr val="accent1"/>
                </a:solidFill>
              </a:rPr>
              <a:t>1  1</a:t>
            </a:r>
            <a:r>
              <a:rPr lang="en-US" sz="2800" dirty="0" smtClean="0">
                <a:solidFill>
                  <a:schemeClr val="accent1"/>
                </a:solidFill>
              </a:rPr>
              <a:t>  0  1</a:t>
            </a:r>
            <a:endParaRPr lang="en-US" sz="2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82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attack on C.R.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Let  H: M </a:t>
            </a:r>
            <a:r>
              <a:rPr lang="en-US" dirty="0">
                <a:sym typeface="Symbol" charset="0"/>
              </a:rPr>
              <a:t> {0,1}</a:t>
            </a:r>
            <a:r>
              <a:rPr lang="en-US" baseline="30000" dirty="0">
                <a:sym typeface="Symbol" charset="0"/>
              </a:rPr>
              <a:t>n</a:t>
            </a:r>
            <a:r>
              <a:rPr lang="en-US" dirty="0">
                <a:sym typeface="Symbol" charset="0"/>
              </a:rPr>
              <a:t>  be a hash function    ( |M| &gt;&gt; 2</a:t>
            </a:r>
            <a:r>
              <a:rPr lang="en-US" baseline="30000" dirty="0">
                <a:sym typeface="Symbol" charset="0"/>
              </a:rPr>
              <a:t>n  </a:t>
            </a:r>
            <a:r>
              <a:rPr lang="en-US" dirty="0">
                <a:sym typeface="Symbol" charset="0"/>
              </a:rPr>
              <a:t>)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>
                <a:sym typeface="Symbol" charset="0"/>
              </a:rPr>
              <a:t>Generic alg. to find a collision </a:t>
            </a:r>
            <a:r>
              <a:rPr lang="en-US" b="1" dirty="0">
                <a:sym typeface="Symbol" charset="0"/>
              </a:rPr>
              <a:t>in time   O(2</a:t>
            </a:r>
            <a:r>
              <a:rPr lang="en-US" b="1" baseline="30000" dirty="0">
                <a:sym typeface="Symbol" charset="0"/>
              </a:rPr>
              <a:t>n/2</a:t>
            </a:r>
            <a:r>
              <a:rPr lang="en-US" b="1" dirty="0">
                <a:sym typeface="Symbol" charset="0"/>
              </a:rPr>
              <a:t>)   </a:t>
            </a:r>
            <a:r>
              <a:rPr lang="en-US" dirty="0">
                <a:sym typeface="Symbol" charset="0"/>
              </a:rPr>
              <a:t>hashes</a:t>
            </a:r>
            <a:endParaRPr lang="en-US" baseline="30000" dirty="0">
              <a:sym typeface="Symbol" charset="0"/>
            </a:endParaRPr>
          </a:p>
          <a:p>
            <a:pPr marL="0" indent="0">
              <a:spcBef>
                <a:spcPts val="2376"/>
              </a:spcBef>
              <a:buNone/>
            </a:pPr>
            <a:r>
              <a:rPr lang="en-US" dirty="0">
                <a:sym typeface="Symbol" charset="0"/>
              </a:rPr>
              <a:t>Algorithm</a:t>
            </a:r>
            <a:r>
              <a:rPr lang="en-US" dirty="0" smtClean="0">
                <a:sym typeface="Symbol" charset="0"/>
              </a:rPr>
              <a:t>:</a:t>
            </a:r>
          </a:p>
          <a:p>
            <a:pPr marL="514350" indent="-514350">
              <a:spcBef>
                <a:spcPts val="2376"/>
              </a:spcBef>
              <a:buFont typeface="+mj-lt"/>
              <a:buAutoNum type="arabicPeriod"/>
            </a:pPr>
            <a:r>
              <a:rPr lang="en-US" dirty="0">
                <a:sym typeface="Symbol" charset="0"/>
              </a:rPr>
              <a:t>Choose </a:t>
            </a:r>
            <a:r>
              <a:rPr lang="en-US" b="1" dirty="0">
                <a:sym typeface="Symbol" charset="0"/>
              </a:rPr>
              <a:t>2</a:t>
            </a:r>
            <a:r>
              <a:rPr lang="en-US" b="1" baseline="30000" dirty="0">
                <a:sym typeface="Symbol" charset="0"/>
              </a:rPr>
              <a:t>n/2  </a:t>
            </a:r>
            <a:r>
              <a:rPr lang="en-US" dirty="0">
                <a:sym typeface="Symbol" charset="0"/>
              </a:rPr>
              <a:t>random messages in M:     m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, …, m</a:t>
            </a:r>
            <a:r>
              <a:rPr lang="en-US" baseline="-25000" dirty="0">
                <a:sym typeface="Symbol" charset="0"/>
              </a:rPr>
              <a:t>2</a:t>
            </a:r>
            <a:r>
              <a:rPr lang="en-US" baseline="9000" dirty="0">
                <a:sym typeface="Symbol" charset="0"/>
              </a:rPr>
              <a:t>n/</a:t>
            </a:r>
            <a:r>
              <a:rPr lang="en-US" sz="2000" baseline="9000" dirty="0">
                <a:sym typeface="Symbol" charset="0"/>
              </a:rPr>
              <a:t>2      </a:t>
            </a:r>
            <a:r>
              <a:rPr lang="en-US" sz="2000" dirty="0">
                <a:sym typeface="Symbol" charset="0"/>
              </a:rPr>
              <a:t> (distinct </a:t>
            </a:r>
            <a:r>
              <a:rPr lang="en-US" sz="2000" dirty="0" err="1">
                <a:sym typeface="Symbol" charset="0"/>
              </a:rPr>
              <a:t>w.h.p</a:t>
            </a:r>
            <a:r>
              <a:rPr lang="en-US" sz="2000" dirty="0">
                <a:sym typeface="Symbol" charset="0"/>
              </a:rPr>
              <a:t> )</a:t>
            </a:r>
            <a:endParaRPr lang="en-US" baseline="9000" dirty="0">
              <a:sym typeface="Symbol" charset="0"/>
            </a:endParaRPr>
          </a:p>
          <a:p>
            <a:pPr marL="514350" indent="-514350">
              <a:spcBef>
                <a:spcPts val="2376"/>
              </a:spcBef>
              <a:buFont typeface="+mj-lt"/>
              <a:buAutoNum type="arabicPeriod"/>
            </a:pPr>
            <a:r>
              <a:rPr lang="en-US" dirty="0">
                <a:sym typeface="Symbol" charset="0"/>
              </a:rPr>
              <a:t>For </a:t>
            </a:r>
            <a:r>
              <a:rPr lang="en-US" dirty="0" err="1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 = 1, …,  2</a:t>
            </a:r>
            <a:r>
              <a:rPr lang="en-US" baseline="30000" dirty="0">
                <a:sym typeface="Symbol" charset="0"/>
              </a:rPr>
              <a:t>n/2  </a:t>
            </a:r>
            <a:r>
              <a:rPr lang="en-US" dirty="0">
                <a:sym typeface="Symbol" charset="0"/>
              </a:rPr>
              <a:t>compute    </a:t>
            </a:r>
            <a:r>
              <a:rPr lang="en-US" dirty="0" err="1">
                <a:sym typeface="Symbol" charset="0"/>
              </a:rPr>
              <a:t>t</a:t>
            </a:r>
            <a:r>
              <a:rPr lang="en-US" baseline="-25000" dirty="0" err="1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 = H(m</a:t>
            </a:r>
            <a:r>
              <a:rPr lang="en-US" baseline="-25000" dirty="0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)    </a:t>
            </a:r>
            <a:r>
              <a:rPr lang="en-US" sz="2400" dirty="0">
                <a:sym typeface="Symbol" charset="0"/>
              </a:rPr>
              <a:t>∈{0,1}</a:t>
            </a:r>
            <a:r>
              <a:rPr lang="en-US" sz="2400" baseline="30000" dirty="0">
                <a:sym typeface="Symbol" charset="0"/>
              </a:rPr>
              <a:t>n</a:t>
            </a:r>
            <a:r>
              <a:rPr lang="en-US" sz="2400" dirty="0">
                <a:sym typeface="Symbol" charset="0"/>
              </a:rPr>
              <a:t> </a:t>
            </a:r>
          </a:p>
          <a:p>
            <a:pPr marL="514350" indent="-514350">
              <a:spcBef>
                <a:spcPts val="2376"/>
              </a:spcBef>
              <a:buFont typeface="+mj-lt"/>
              <a:buAutoNum type="arabicPeriod"/>
            </a:pPr>
            <a:r>
              <a:rPr lang="en-US" dirty="0">
                <a:sym typeface="Symbol" charset="0"/>
              </a:rPr>
              <a:t>Look for a collision  (</a:t>
            </a:r>
            <a:r>
              <a:rPr lang="en-US" dirty="0" err="1">
                <a:sym typeface="Symbol" charset="0"/>
              </a:rPr>
              <a:t>t</a:t>
            </a:r>
            <a:r>
              <a:rPr lang="en-US" baseline="-25000" dirty="0" err="1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 = </a:t>
            </a:r>
            <a:r>
              <a:rPr lang="en-US" dirty="0" err="1">
                <a:sym typeface="Symbol" charset="0"/>
              </a:rPr>
              <a:t>t</a:t>
            </a:r>
            <a:r>
              <a:rPr lang="en-US" baseline="-25000" dirty="0" err="1">
                <a:sym typeface="Symbol" charset="0"/>
              </a:rPr>
              <a:t>j</a:t>
            </a:r>
            <a:r>
              <a:rPr lang="en-US" dirty="0">
                <a:sym typeface="Symbol" charset="0"/>
              </a:rPr>
              <a:t>)</a:t>
            </a:r>
            <a:r>
              <a:rPr lang="en-US" dirty="0" smtClean="0">
                <a:sym typeface="Symbol" charset="0"/>
              </a:rPr>
              <a:t>.</a:t>
            </a:r>
            <a:br>
              <a:rPr lang="en-US" dirty="0" smtClean="0">
                <a:sym typeface="Symbol" charset="0"/>
              </a:rPr>
            </a:br>
            <a:r>
              <a:rPr lang="en-US" dirty="0" smtClean="0">
                <a:sym typeface="Symbol" charset="0"/>
              </a:rPr>
              <a:t>If </a:t>
            </a:r>
            <a:r>
              <a:rPr lang="en-US" dirty="0">
                <a:sym typeface="Symbol" charset="0"/>
              </a:rPr>
              <a:t>not found, got back to step 1.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>
                <a:sym typeface="Symbol" charset="0"/>
              </a:rPr>
              <a:t>How </a:t>
            </a:r>
            <a:r>
              <a:rPr lang="en-US" dirty="0">
                <a:sym typeface="Symbol" charset="0"/>
              </a:rPr>
              <a:t>well will this work</a:t>
            </a:r>
            <a:r>
              <a:rPr lang="en-US" dirty="0" smtClean="0">
                <a:sym typeface="Symbol" charset="0"/>
              </a:rPr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1706" y="2793750"/>
            <a:ext cx="8686800" cy="2913854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72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birthday paradox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2"/>
            <a:ext cx="8727141" cy="2864837"/>
          </a:xfrm>
        </p:spPr>
        <p:txBody>
          <a:bodyPr>
            <a:normAutofit fontScale="92500"/>
          </a:bodyPr>
          <a:lstStyle/>
          <a:p>
            <a:r>
              <a:rPr lang="en-US" dirty="0"/>
              <a:t>In a group of </a:t>
            </a:r>
            <a:r>
              <a:rPr lang="en-US" b="1" dirty="0"/>
              <a:t>23</a:t>
            </a:r>
            <a:r>
              <a:rPr lang="en-US" dirty="0"/>
              <a:t> people, the probability to have at least two people with the same birthday is about </a:t>
            </a:r>
            <a:r>
              <a:rPr lang="en-US" b="1" dirty="0"/>
              <a:t>50%</a:t>
            </a:r>
          </a:p>
          <a:p>
            <a:r>
              <a:rPr lang="en-US" u="sng" dirty="0" smtClean="0"/>
              <a:t>Theorem</a:t>
            </a:r>
            <a:r>
              <a:rPr lang="en-US" dirty="0" smtClean="0"/>
              <a:t>: If we pick </a:t>
            </a:r>
            <a:r>
              <a:rPr lang="el-GR" dirty="0"/>
              <a:t>θ</a:t>
            </a:r>
            <a:r>
              <a:rPr lang="en-US" dirty="0" smtClean="0"/>
              <a:t>√N independently and uniformly </a:t>
            </a:r>
            <a:r>
              <a:rPr lang="en-US" dirty="0"/>
              <a:t>distributed random </a:t>
            </a:r>
            <a:r>
              <a:rPr lang="en-US" dirty="0" smtClean="0"/>
              <a:t>numbers in {1,2,…,N}, we get at least two occurrences of the same number with probability: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142665"/>
              </p:ext>
            </p:extLst>
          </p:nvPr>
        </p:nvGraphicFramePr>
        <p:xfrm>
          <a:off x="509588" y="4465039"/>
          <a:ext cx="6781800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20" name="Equation" r:id="rId4" imgW="2413000" imgH="533400" progId="Equation.3">
                  <p:embed/>
                </p:oleObj>
              </mc:Choice>
              <mc:Fallback>
                <p:oleObj name="Equation" r:id="rId4" imgW="24130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588" y="4465039"/>
                        <a:ext cx="6781800" cy="149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3533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8501" b="4938"/>
          <a:stretch/>
        </p:blipFill>
        <p:spPr>
          <a:xfrm>
            <a:off x="787399" y="969473"/>
            <a:ext cx="8075825" cy="49924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9595" y="242234"/>
            <a:ext cx="952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  <a:r>
              <a:rPr lang="en-US" sz="2400" dirty="0" smtClean="0"/>
              <a:t>=10</a:t>
            </a:r>
            <a:r>
              <a:rPr lang="en-US" sz="2400" baseline="30000" dirty="0" smtClean="0"/>
              <a:t>6</a:t>
            </a:r>
            <a:endParaRPr lang="en-US" sz="2400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4038600" y="5961920"/>
            <a:ext cx="1727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# samples  n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142999" y="3529031"/>
            <a:ext cx="1718841" cy="2128089"/>
            <a:chOff x="1447800" y="2419350"/>
            <a:chExt cx="1600200" cy="19812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447800" y="2444750"/>
              <a:ext cx="160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048000" y="241935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143000" y="1851115"/>
            <a:ext cx="3110284" cy="3806005"/>
            <a:chOff x="1447800" y="857250"/>
            <a:chExt cx="2895600" cy="35433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447800" y="857250"/>
              <a:ext cx="2895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343400" y="895350"/>
              <a:ext cx="0" cy="3505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 rot="16200000">
            <a:off x="-903760" y="3692439"/>
            <a:ext cx="2634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ollision probability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606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H: M </a:t>
            </a:r>
            <a:r>
              <a:rPr lang="en-US" dirty="0">
                <a:sym typeface="Symbol" charset="0"/>
              </a:rPr>
              <a:t> {0,1}</a:t>
            </a:r>
            <a:r>
              <a:rPr lang="en-US" baseline="30000" dirty="0">
                <a:sym typeface="Symbol" charset="0"/>
              </a:rPr>
              <a:t>n</a:t>
            </a:r>
            <a:r>
              <a:rPr lang="en-US" dirty="0">
                <a:sym typeface="Symbol" charset="0"/>
              </a:rPr>
              <a:t>  .      Collision finding algorithm:</a:t>
            </a:r>
          </a:p>
          <a:p>
            <a:pPr marL="457200" indent="-457200">
              <a:buAutoNum type="arabicPeriod"/>
            </a:pPr>
            <a:r>
              <a:rPr lang="en-US" dirty="0">
                <a:sym typeface="Symbol" charset="0"/>
              </a:rPr>
              <a:t>Choose </a:t>
            </a:r>
            <a:r>
              <a:rPr lang="en-US" b="1" dirty="0">
                <a:sym typeface="Symbol" charset="0"/>
              </a:rPr>
              <a:t>2</a:t>
            </a:r>
            <a:r>
              <a:rPr lang="en-US" b="1" baseline="30000" dirty="0">
                <a:sym typeface="Symbol" charset="0"/>
              </a:rPr>
              <a:t>n/2  </a:t>
            </a:r>
            <a:r>
              <a:rPr lang="en-US" dirty="0">
                <a:sym typeface="Symbol" charset="0"/>
              </a:rPr>
              <a:t>random elements in M:     m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, …, m</a:t>
            </a:r>
            <a:r>
              <a:rPr lang="en-US" baseline="-25000" dirty="0">
                <a:sym typeface="Symbol" charset="0"/>
              </a:rPr>
              <a:t>2</a:t>
            </a:r>
            <a:r>
              <a:rPr lang="en-US" baseline="9000" dirty="0">
                <a:sym typeface="Symbol" charset="0"/>
              </a:rPr>
              <a:t>n/2</a:t>
            </a:r>
          </a:p>
          <a:p>
            <a:pPr marL="457200" indent="-457200">
              <a:buAutoNum type="arabicPeriod"/>
            </a:pPr>
            <a:r>
              <a:rPr lang="en-US" dirty="0">
                <a:sym typeface="Symbol" charset="0"/>
              </a:rPr>
              <a:t>For </a:t>
            </a:r>
            <a:r>
              <a:rPr lang="en-US" dirty="0" err="1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 = 1, …,  2</a:t>
            </a:r>
            <a:r>
              <a:rPr lang="en-US" baseline="30000" dirty="0">
                <a:sym typeface="Symbol" charset="0"/>
              </a:rPr>
              <a:t>n/2  </a:t>
            </a:r>
            <a:r>
              <a:rPr lang="en-US" dirty="0">
                <a:sym typeface="Symbol" charset="0"/>
              </a:rPr>
              <a:t>compute    </a:t>
            </a:r>
            <a:r>
              <a:rPr lang="en-US" dirty="0" err="1">
                <a:sym typeface="Symbol" charset="0"/>
              </a:rPr>
              <a:t>t</a:t>
            </a:r>
            <a:r>
              <a:rPr lang="en-US" baseline="-25000" dirty="0" err="1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 = H(m</a:t>
            </a:r>
            <a:r>
              <a:rPr lang="en-US" baseline="-25000" dirty="0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)    ∈{0,1}</a:t>
            </a:r>
            <a:r>
              <a:rPr lang="en-US" baseline="30000" dirty="0">
                <a:sym typeface="Symbol" charset="0"/>
              </a:rPr>
              <a:t>n</a:t>
            </a:r>
            <a:r>
              <a:rPr lang="en-US" dirty="0">
                <a:sym typeface="Symbol" charset="0"/>
              </a:rPr>
              <a:t> </a:t>
            </a:r>
          </a:p>
          <a:p>
            <a:pPr marL="457200" indent="-457200">
              <a:buAutoNum type="arabicPeriod"/>
            </a:pPr>
            <a:r>
              <a:rPr lang="en-US" dirty="0">
                <a:sym typeface="Symbol" charset="0"/>
              </a:rPr>
              <a:t>Look for a collision  (</a:t>
            </a:r>
            <a:r>
              <a:rPr lang="en-US" dirty="0" err="1">
                <a:sym typeface="Symbol" charset="0"/>
              </a:rPr>
              <a:t>t</a:t>
            </a:r>
            <a:r>
              <a:rPr lang="en-US" baseline="-25000" dirty="0" err="1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 = </a:t>
            </a:r>
            <a:r>
              <a:rPr lang="en-US" dirty="0" err="1">
                <a:sym typeface="Symbol" charset="0"/>
              </a:rPr>
              <a:t>t</a:t>
            </a:r>
            <a:r>
              <a:rPr lang="en-US" baseline="-25000" dirty="0" err="1">
                <a:sym typeface="Symbol" charset="0"/>
              </a:rPr>
              <a:t>j</a:t>
            </a:r>
            <a:r>
              <a:rPr lang="en-US" dirty="0">
                <a:sym typeface="Symbol" charset="0"/>
              </a:rPr>
              <a:t>)</a:t>
            </a:r>
            <a:r>
              <a:rPr lang="en-US" dirty="0" smtClean="0">
                <a:sym typeface="Symbol" charset="0"/>
              </a:rPr>
              <a:t>.</a:t>
            </a:r>
            <a:br>
              <a:rPr lang="en-US" dirty="0" smtClean="0">
                <a:sym typeface="Symbol" charset="0"/>
              </a:rPr>
            </a:br>
            <a:r>
              <a:rPr lang="en-US" dirty="0" smtClean="0">
                <a:sym typeface="Symbol" charset="0"/>
              </a:rPr>
              <a:t>If </a:t>
            </a:r>
            <a:r>
              <a:rPr lang="en-US" dirty="0">
                <a:sym typeface="Symbol" charset="0"/>
              </a:rPr>
              <a:t>not found, got back to step 1.</a:t>
            </a:r>
          </a:p>
          <a:p>
            <a:pPr marL="0" indent="0">
              <a:buNone/>
            </a:pPr>
            <a:endParaRPr lang="en-US" dirty="0">
              <a:sym typeface="Symbol" charset="0"/>
            </a:endParaRPr>
          </a:p>
          <a:p>
            <a:pPr marL="0" indent="0">
              <a:buNone/>
            </a:pPr>
            <a:r>
              <a:rPr lang="en-US" dirty="0">
                <a:sym typeface="Symbol" charset="0"/>
              </a:rPr>
              <a:t>Expected number of iteration ≈   </a:t>
            </a:r>
            <a:r>
              <a:rPr lang="en-US" dirty="0" smtClean="0">
                <a:sym typeface="Symbol" charset="0"/>
              </a:rPr>
              <a:t>2</a:t>
            </a:r>
          </a:p>
          <a:p>
            <a:pPr marL="0" indent="0">
              <a:buNone/>
            </a:pPr>
            <a:endParaRPr lang="en-US" dirty="0">
              <a:sym typeface="Symbol" charset="0"/>
            </a:endParaRPr>
          </a:p>
          <a:p>
            <a:pPr marL="0" indent="0">
              <a:buNone/>
            </a:pPr>
            <a:r>
              <a:rPr lang="en-US" dirty="0">
                <a:sym typeface="Symbol" charset="0"/>
              </a:rPr>
              <a:t>Running time:  </a:t>
            </a:r>
            <a:r>
              <a:rPr lang="en-US" b="1" dirty="0">
                <a:sym typeface="Symbol" charset="0"/>
              </a:rPr>
              <a:t>O(2</a:t>
            </a:r>
            <a:r>
              <a:rPr lang="en-US" b="1" baseline="30000" dirty="0">
                <a:sym typeface="Symbol" charset="0"/>
              </a:rPr>
              <a:t>n/2</a:t>
            </a:r>
            <a:r>
              <a:rPr lang="en-US" b="1" dirty="0">
                <a:sym typeface="Symbol" charset="0"/>
              </a:rPr>
              <a:t>)         </a:t>
            </a:r>
            <a:r>
              <a:rPr lang="en-US" dirty="0">
                <a:sym typeface="Symbol" charset="0"/>
              </a:rPr>
              <a:t>(space  O(2</a:t>
            </a:r>
            <a:r>
              <a:rPr lang="en-US" baseline="30000" dirty="0">
                <a:sym typeface="Symbol" charset="0"/>
              </a:rPr>
              <a:t>n/2</a:t>
            </a:r>
            <a:r>
              <a:rPr lang="en-US" dirty="0">
                <a:sym typeface="Symbol" charset="0"/>
              </a:rPr>
              <a:t>) </a:t>
            </a:r>
            <a:r>
              <a:rPr lang="en-US" dirty="0" smtClean="0">
                <a:sym typeface="Symbol" charset="0"/>
              </a:rPr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22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51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Integrity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  <a:tabLst>
                <a:tab pos="3200400" algn="l"/>
              </a:tabLst>
            </a:pPr>
            <a:r>
              <a:rPr lang="en-US" dirty="0"/>
              <a:t>Goal:      </a:t>
            </a:r>
            <a:r>
              <a:rPr lang="en-US" b="1" dirty="0"/>
              <a:t>integrity</a:t>
            </a:r>
            <a:r>
              <a:rPr lang="en-US" dirty="0"/>
              <a:t>,    no </a:t>
            </a:r>
            <a:r>
              <a:rPr lang="en-US" dirty="0" smtClean="0"/>
              <a:t>confidentiality</a:t>
            </a:r>
            <a:endParaRPr lang="en-US" dirty="0"/>
          </a:p>
          <a:p>
            <a:pPr marL="0" indent="0">
              <a:lnSpc>
                <a:spcPct val="120000"/>
              </a:lnSpc>
              <a:buNone/>
              <a:tabLst>
                <a:tab pos="3200400" algn="l"/>
              </a:tabLst>
            </a:pPr>
            <a:endParaRPr lang="en-US" dirty="0">
              <a:sym typeface="Symbol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3200400" algn="l"/>
              </a:tabLst>
            </a:pPr>
            <a:r>
              <a:rPr lang="en-US" dirty="0">
                <a:sym typeface="Symbol" charset="0"/>
              </a:rPr>
              <a:t>Examples:</a:t>
            </a:r>
          </a:p>
          <a:p>
            <a:pPr>
              <a:lnSpc>
                <a:spcPct val="120000"/>
              </a:lnSpc>
              <a:tabLst>
                <a:tab pos="3200400" algn="l"/>
              </a:tabLst>
            </a:pPr>
            <a:r>
              <a:rPr lang="en-US" dirty="0">
                <a:sym typeface="Symbol" charset="0"/>
              </a:rPr>
              <a:t>Protecting public binaries on </a:t>
            </a:r>
            <a:r>
              <a:rPr lang="en-US" dirty="0" smtClean="0">
                <a:sym typeface="Symbol" charset="0"/>
              </a:rPr>
              <a:t>disk</a:t>
            </a:r>
          </a:p>
          <a:p>
            <a:pPr>
              <a:lnSpc>
                <a:spcPct val="120000"/>
              </a:lnSpc>
              <a:tabLst>
                <a:tab pos="3200400" algn="l"/>
              </a:tabLst>
            </a:pPr>
            <a:r>
              <a:rPr lang="en-US" dirty="0" smtClean="0">
                <a:sym typeface="Symbol" charset="0"/>
              </a:rPr>
              <a:t>Protecting </a:t>
            </a:r>
            <a:r>
              <a:rPr lang="en-US" dirty="0">
                <a:sym typeface="Symbol" charset="0"/>
              </a:rPr>
              <a:t>banner ads on web </a:t>
            </a:r>
            <a:r>
              <a:rPr lang="en-US" dirty="0" smtClean="0">
                <a:sym typeface="Symbol" charset="0"/>
              </a:rPr>
              <a:t>pages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54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Integrity: 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3561098"/>
            <a:ext cx="8727141" cy="2862487"/>
          </a:xfrm>
        </p:spPr>
        <p:txBody>
          <a:bodyPr>
            <a:normAutofit fontScale="92500" lnSpcReduction="10000"/>
          </a:bodyPr>
          <a:lstStyle/>
          <a:p>
            <a:pPr marL="57150" indent="0">
              <a:spcBef>
                <a:spcPts val="1200"/>
              </a:spcBef>
              <a:buNone/>
              <a:tabLst>
                <a:tab pos="3200400" algn="l"/>
              </a:tabLst>
            </a:pPr>
            <a:r>
              <a:rPr lang="en-US" u="sng" dirty="0" err="1">
                <a:sym typeface="Symbol" charset="0"/>
              </a:rPr>
              <a:t>Def</a:t>
            </a:r>
            <a:r>
              <a:rPr lang="en-US" dirty="0">
                <a:sym typeface="Symbol" charset="0"/>
              </a:rPr>
              <a:t>: </a:t>
            </a:r>
            <a:r>
              <a:rPr lang="en-US" b="1" dirty="0" smtClean="0">
                <a:sym typeface="Symbol" charset="0"/>
              </a:rPr>
              <a:t>MAC</a:t>
            </a:r>
            <a:r>
              <a:rPr lang="en-US" dirty="0" smtClean="0">
                <a:sym typeface="Symbol" charset="0"/>
              </a:rPr>
              <a:t> </a:t>
            </a:r>
            <a:r>
              <a:rPr lang="en-US" i="1" dirty="0" smtClean="0">
                <a:latin typeface="Cambria Math"/>
                <a:cs typeface="Cambria Math"/>
                <a:sym typeface="Symbol" charset="0"/>
              </a:rPr>
              <a:t>I</a:t>
            </a:r>
            <a:r>
              <a:rPr lang="en-US" dirty="0" smtClean="0">
                <a:latin typeface="Cambria Math"/>
                <a:cs typeface="Cambria Math"/>
                <a:sym typeface="Symbol" charset="0"/>
              </a:rPr>
              <a:t>=(</a:t>
            </a:r>
            <a:r>
              <a:rPr lang="en-US" i="1" dirty="0">
                <a:latin typeface="Cambria Math"/>
                <a:cs typeface="Cambria Math"/>
                <a:sym typeface="Symbol" charset="0"/>
              </a:rPr>
              <a:t>S</a:t>
            </a:r>
            <a:r>
              <a:rPr lang="en-US" dirty="0">
                <a:latin typeface="Cambria Math"/>
                <a:cs typeface="Cambria Math"/>
                <a:sym typeface="Symbol" charset="0"/>
              </a:rPr>
              <a:t>,</a:t>
            </a:r>
            <a:r>
              <a:rPr lang="en-US" i="1" dirty="0">
                <a:latin typeface="Cambria Math"/>
                <a:cs typeface="Cambria Math"/>
                <a:sym typeface="Symbol" charset="0"/>
              </a:rPr>
              <a:t>V</a:t>
            </a:r>
            <a:r>
              <a:rPr lang="en-US" dirty="0" smtClean="0">
                <a:latin typeface="Cambria Math"/>
                <a:cs typeface="Cambria Math"/>
                <a:sym typeface="Symbol" charset="0"/>
              </a:rPr>
              <a:t>)</a:t>
            </a:r>
            <a:r>
              <a:rPr lang="en-US" dirty="0" smtClean="0">
                <a:sym typeface="Symbol" charset="0"/>
              </a:rPr>
              <a:t> </a:t>
            </a:r>
            <a:r>
              <a:rPr lang="en-US" dirty="0">
                <a:sym typeface="Symbol" charset="0"/>
              </a:rPr>
              <a:t>defined over </a:t>
            </a:r>
            <a:r>
              <a:rPr lang="en-US" dirty="0" smtClean="0">
                <a:latin typeface="Cambria Math"/>
                <a:cs typeface="Cambria Math"/>
                <a:sym typeface="Symbol" charset="0"/>
              </a:rPr>
              <a:t>(</a:t>
            </a:r>
            <a:r>
              <a:rPr lang="en-US" i="1" dirty="0">
                <a:latin typeface="Cambria Math"/>
                <a:cs typeface="Cambria Math"/>
                <a:sym typeface="Symbol" charset="0"/>
              </a:rPr>
              <a:t>K</a:t>
            </a:r>
            <a:r>
              <a:rPr lang="en-US" dirty="0" smtClean="0">
                <a:latin typeface="Cambria Math"/>
                <a:cs typeface="Cambria Math"/>
                <a:sym typeface="Symbol" charset="0"/>
              </a:rPr>
              <a:t>,</a:t>
            </a:r>
            <a:r>
              <a:rPr lang="en-US" i="1" dirty="0" smtClean="0">
                <a:latin typeface="Cambria Math"/>
                <a:cs typeface="Cambria Math"/>
                <a:sym typeface="Symbol" charset="0"/>
              </a:rPr>
              <a:t>M</a:t>
            </a:r>
            <a:r>
              <a:rPr lang="en-US" dirty="0" smtClean="0">
                <a:latin typeface="Cambria Math"/>
                <a:cs typeface="Cambria Math"/>
                <a:sym typeface="Symbol" charset="0"/>
              </a:rPr>
              <a:t>,</a:t>
            </a:r>
            <a:r>
              <a:rPr lang="en-US" i="1" dirty="0">
                <a:latin typeface="Cambria Math"/>
                <a:cs typeface="Cambria Math"/>
                <a:sym typeface="Symbol" charset="0"/>
              </a:rPr>
              <a:t>T</a:t>
            </a:r>
            <a:r>
              <a:rPr lang="en-US" dirty="0">
                <a:latin typeface="Cambria Math"/>
                <a:cs typeface="Cambria Math"/>
                <a:sym typeface="Symbol" charset="0"/>
              </a:rPr>
              <a:t>)</a:t>
            </a:r>
            <a:r>
              <a:rPr lang="en-US" dirty="0">
                <a:sym typeface="Symbol" charset="0"/>
              </a:rPr>
              <a:t> is a pair of </a:t>
            </a:r>
            <a:r>
              <a:rPr lang="en-US" dirty="0" err="1" smtClean="0">
                <a:sym typeface="Symbol" charset="0"/>
              </a:rPr>
              <a:t>algs</a:t>
            </a:r>
            <a:endParaRPr lang="en-US" dirty="0" smtClean="0">
              <a:sym typeface="Symbol" charset="0"/>
            </a:endParaRPr>
          </a:p>
          <a:p>
            <a:pPr marL="645300">
              <a:spcBef>
                <a:spcPts val="1200"/>
              </a:spcBef>
              <a:tabLst>
                <a:tab pos="3200400" algn="l"/>
              </a:tabLst>
            </a:pPr>
            <a:r>
              <a:rPr lang="en-US" i="1" dirty="0" smtClean="0">
                <a:latin typeface="Cambria Math"/>
                <a:cs typeface="Cambria Math"/>
                <a:sym typeface="Symbol" charset="0"/>
              </a:rPr>
              <a:t>S</a:t>
            </a:r>
            <a:r>
              <a:rPr lang="en-US" dirty="0" smtClean="0">
                <a:latin typeface="Cambria Math"/>
                <a:cs typeface="Cambria Math"/>
                <a:sym typeface="Symbol" charset="0"/>
              </a:rPr>
              <a:t>(</a:t>
            </a:r>
            <a:r>
              <a:rPr lang="en-US" i="1" dirty="0" err="1" smtClean="0">
                <a:latin typeface="Cambria Math"/>
                <a:cs typeface="Cambria Math"/>
                <a:sym typeface="Symbol" charset="0"/>
              </a:rPr>
              <a:t>k</a:t>
            </a:r>
            <a:r>
              <a:rPr lang="en-US" dirty="0" err="1" smtClean="0">
                <a:latin typeface="Cambria Math"/>
                <a:cs typeface="Cambria Math"/>
                <a:sym typeface="Symbol" charset="0"/>
              </a:rPr>
              <a:t>,</a:t>
            </a:r>
            <a:r>
              <a:rPr lang="en-US" i="1" dirty="0" err="1" smtClean="0">
                <a:latin typeface="Cambria Math"/>
                <a:cs typeface="Cambria Math"/>
                <a:sym typeface="Symbol" charset="0"/>
              </a:rPr>
              <a:t>m</a:t>
            </a:r>
            <a:r>
              <a:rPr lang="en-US" dirty="0" smtClean="0">
                <a:latin typeface="Cambria Math"/>
                <a:cs typeface="Cambria Math"/>
                <a:sym typeface="Symbol" charset="0"/>
              </a:rPr>
              <a:t>)</a:t>
            </a:r>
            <a:r>
              <a:rPr lang="en-US" dirty="0" smtClean="0">
                <a:sym typeface="Symbol" charset="0"/>
              </a:rPr>
              <a:t> outputs </a:t>
            </a:r>
            <a:r>
              <a:rPr lang="en-US" i="1" dirty="0" smtClean="0">
                <a:latin typeface="Cambria Math"/>
                <a:cs typeface="Cambria Math"/>
                <a:sym typeface="Symbol" charset="0"/>
              </a:rPr>
              <a:t>t</a:t>
            </a:r>
            <a:r>
              <a:rPr lang="en-US" dirty="0" smtClean="0">
                <a:sym typeface="Symbol" charset="0"/>
              </a:rPr>
              <a:t> in </a:t>
            </a:r>
            <a:r>
              <a:rPr lang="en-US" i="1" dirty="0" smtClean="0">
                <a:latin typeface="Cambria Math"/>
                <a:cs typeface="Cambria Math"/>
                <a:sym typeface="Symbol" charset="0"/>
              </a:rPr>
              <a:t>T</a:t>
            </a:r>
          </a:p>
          <a:p>
            <a:pPr marL="645300">
              <a:spcBef>
                <a:spcPts val="1200"/>
              </a:spcBef>
              <a:tabLst>
                <a:tab pos="3200400" algn="l"/>
              </a:tabLst>
            </a:pPr>
            <a:r>
              <a:rPr lang="en-US" i="1" dirty="0" smtClean="0">
                <a:latin typeface="Cambria Math"/>
                <a:cs typeface="Cambria Math"/>
                <a:sym typeface="Symbol" charset="0"/>
              </a:rPr>
              <a:t>V</a:t>
            </a:r>
            <a:r>
              <a:rPr lang="en-US" dirty="0">
                <a:latin typeface="Cambria Math"/>
                <a:cs typeface="Cambria Math"/>
                <a:sym typeface="Symbol" charset="0"/>
              </a:rPr>
              <a:t>(</a:t>
            </a:r>
            <a:r>
              <a:rPr lang="en-US" i="1" dirty="0" err="1">
                <a:latin typeface="Cambria Math"/>
                <a:cs typeface="Cambria Math"/>
                <a:sym typeface="Symbol" charset="0"/>
              </a:rPr>
              <a:t>k</a:t>
            </a:r>
            <a:r>
              <a:rPr lang="en-US" dirty="0" err="1">
                <a:latin typeface="Cambria Math"/>
                <a:cs typeface="Cambria Math"/>
                <a:sym typeface="Symbol" charset="0"/>
              </a:rPr>
              <a:t>,</a:t>
            </a:r>
            <a:r>
              <a:rPr lang="en-US" i="1" dirty="0" err="1">
                <a:latin typeface="Cambria Math"/>
                <a:cs typeface="Cambria Math"/>
                <a:sym typeface="Symbol" charset="0"/>
              </a:rPr>
              <a:t>m</a:t>
            </a:r>
            <a:r>
              <a:rPr lang="en-US" dirty="0" err="1">
                <a:latin typeface="Cambria Math"/>
                <a:cs typeface="Cambria Math"/>
                <a:sym typeface="Symbol" charset="0"/>
              </a:rPr>
              <a:t>,</a:t>
            </a:r>
            <a:r>
              <a:rPr lang="en-US" i="1" dirty="0" err="1">
                <a:latin typeface="Cambria Math"/>
                <a:cs typeface="Cambria Math"/>
                <a:sym typeface="Symbol" charset="0"/>
              </a:rPr>
              <a:t>t</a:t>
            </a:r>
            <a:r>
              <a:rPr lang="en-US" dirty="0">
                <a:latin typeface="Cambria Math"/>
                <a:cs typeface="Cambria Math"/>
                <a:sym typeface="Symbol" charset="0"/>
              </a:rPr>
              <a:t>)</a:t>
            </a:r>
            <a:r>
              <a:rPr lang="en-US" dirty="0">
                <a:sym typeface="Symbol" charset="0"/>
              </a:rPr>
              <a:t> outputs </a:t>
            </a:r>
            <a:r>
              <a:rPr lang="en-US" dirty="0" smtClean="0">
                <a:sym typeface="Symbol" charset="0"/>
              </a:rPr>
              <a:t>‘yes’ or ‘no’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Consistency:    </a:t>
            </a:r>
            <a:r>
              <a:rPr lang="en-US" sz="3500" dirty="0">
                <a:latin typeface="Cambria Math"/>
                <a:cs typeface="Cambria Math"/>
              </a:rPr>
              <a:t>∀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dirty="0" err="1" smtClean="0">
                <a:latin typeface="Cambria Math"/>
                <a:cs typeface="Cambria Math"/>
              </a:rPr>
              <a:t>k</a:t>
            </a:r>
            <a:r>
              <a:rPr lang="en-US" i="1" dirty="0" err="1" smtClean="0">
                <a:latin typeface="Cambria Math"/>
                <a:cs typeface="Cambria Math"/>
              </a:rPr>
              <a:t>PK</a:t>
            </a:r>
            <a:r>
              <a:rPr lang="en-US" dirty="0">
                <a:latin typeface="Cambria Math"/>
                <a:cs typeface="Cambria Math"/>
              </a:rPr>
              <a:t>,  </a:t>
            </a:r>
            <a:r>
              <a:rPr lang="en-US" i="1" dirty="0">
                <a:latin typeface="Cambria Math"/>
                <a:cs typeface="Cambria Math"/>
              </a:rPr>
              <a:t>SK</a:t>
            </a:r>
            <a:r>
              <a:rPr lang="en-US" dirty="0">
                <a:latin typeface="Cambria Math"/>
                <a:cs typeface="Cambria Math"/>
              </a:rPr>
              <a:t>)</a:t>
            </a:r>
            <a:r>
              <a:rPr lang="en-US" dirty="0"/>
              <a:t> output by </a:t>
            </a:r>
            <a:r>
              <a:rPr lang="en-US" i="1" dirty="0">
                <a:latin typeface="Cambria Math"/>
                <a:cs typeface="Cambria Math"/>
              </a:rPr>
              <a:t>G</a:t>
            </a:r>
            <a:r>
              <a:rPr lang="en-US" dirty="0"/>
              <a:t> :  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	</a:t>
            </a:r>
            <a:r>
              <a:rPr lang="en-US" sz="3500" dirty="0" smtClean="0">
                <a:latin typeface="Cambria Math"/>
                <a:cs typeface="Cambria Math"/>
              </a:rPr>
              <a:t>∀</a:t>
            </a:r>
            <a:r>
              <a:rPr lang="en-US" i="1" spc="300" dirty="0" err="1" smtClean="0">
                <a:latin typeface="Cambria Math"/>
                <a:cs typeface="Cambria Math"/>
              </a:rPr>
              <a:t>k</a:t>
            </a:r>
            <a:r>
              <a:rPr lang="en-US" sz="3500" spc="300" dirty="0" err="1" smtClean="0">
                <a:latin typeface="Cambria Math"/>
                <a:cs typeface="Cambria Math"/>
              </a:rPr>
              <a:t>∈</a:t>
            </a:r>
            <a:r>
              <a:rPr lang="en-US" i="1" spc="300" dirty="0" err="1" smtClean="0">
                <a:latin typeface="Cambria Math"/>
                <a:cs typeface="Cambria Math"/>
              </a:rPr>
              <a:t>K</a:t>
            </a:r>
            <a:r>
              <a:rPr lang="en-US" i="1" spc="300" dirty="0" smtClean="0">
                <a:latin typeface="Cambria Math"/>
                <a:cs typeface="Cambria Math"/>
              </a:rPr>
              <a:t>, </a:t>
            </a:r>
            <a:r>
              <a:rPr lang="en-US" sz="3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ambria Math"/>
                <a:cs typeface="Cambria Math"/>
              </a:rPr>
              <a:t>∀</a:t>
            </a:r>
            <a:r>
              <a:rPr lang="en-US" i="1" spc="3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ambria Math"/>
                <a:cs typeface="Cambria Math"/>
              </a:rPr>
              <a:t>m</a:t>
            </a:r>
            <a:r>
              <a:rPr lang="en-US" sz="3500" spc="3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ambria Math"/>
                <a:cs typeface="Cambria Math"/>
              </a:rPr>
              <a:t>∈</a:t>
            </a:r>
            <a:r>
              <a:rPr lang="en-US" i="1" spc="3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ambria Math"/>
                <a:cs typeface="Cambria Math"/>
              </a:rPr>
              <a:t>M</a:t>
            </a:r>
            <a:r>
              <a:rPr lang="en-US" dirty="0" smtClean="0">
                <a:latin typeface="Cambria Math"/>
                <a:cs typeface="Cambria Math"/>
              </a:rPr>
              <a:t>:     </a:t>
            </a:r>
            <a:r>
              <a:rPr lang="en-US" i="1" dirty="0" smtClean="0">
                <a:latin typeface="Cambria Math"/>
                <a:cs typeface="Cambria Math"/>
              </a:rPr>
              <a:t>V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 smtClean="0">
                <a:latin typeface="Cambria Math"/>
                <a:cs typeface="Cambria Math"/>
              </a:rPr>
              <a:t>k</a:t>
            </a:r>
            <a:r>
              <a:rPr lang="en-US" dirty="0" smtClean="0">
                <a:latin typeface="Cambria Math"/>
                <a:cs typeface="Cambria Math"/>
              </a:rPr>
              <a:t>, m, </a:t>
            </a:r>
            <a:r>
              <a:rPr lang="en-US" i="1" dirty="0" smtClean="0">
                <a:latin typeface="Cambria Math"/>
                <a:cs typeface="Cambria Math"/>
              </a:rPr>
              <a:t>S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k</a:t>
            </a:r>
            <a:r>
              <a:rPr lang="en-US" dirty="0" smtClean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m</a:t>
            </a:r>
            <a:r>
              <a:rPr lang="en-US" dirty="0">
                <a:latin typeface="Cambria Math"/>
                <a:cs typeface="Cambria Math"/>
              </a:rPr>
              <a:t>) ) = </a:t>
            </a:r>
            <a:r>
              <a:rPr lang="en-US" dirty="0" smtClean="0">
                <a:latin typeface="Cambria Math"/>
                <a:cs typeface="Cambria Math"/>
              </a:rPr>
              <a:t>‘</a:t>
            </a:r>
            <a:r>
              <a:rPr lang="en-US" i="1" dirty="0" smtClean="0">
                <a:latin typeface="Cambria Math"/>
                <a:cs typeface="Cambria Math"/>
              </a:rPr>
              <a:t>yes</a:t>
            </a:r>
            <a:r>
              <a:rPr lang="fr-FR" i="1" dirty="0" smtClean="0">
                <a:latin typeface="Cambria Math"/>
                <a:cs typeface="Cambria Math"/>
              </a:rPr>
              <a:t>’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50248" y="2028870"/>
            <a:ext cx="838200" cy="514350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  <a:latin typeface="Tahoma"/>
                <a:cs typeface="Tahoma"/>
              </a:rPr>
              <a:t>Alice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12848" y="2028870"/>
            <a:ext cx="838200" cy="514350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lt1"/>
                </a:solidFill>
                <a:latin typeface="Tahoma"/>
                <a:cs typeface="Tahoma"/>
              </a:rPr>
              <a:t>Bob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62973" y="1618104"/>
            <a:ext cx="3513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k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62087" y="1618104"/>
            <a:ext cx="3513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k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488448" y="2257470"/>
            <a:ext cx="4648200" cy="0"/>
          </a:xfrm>
          <a:prstGeom prst="line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098048" y="1776804"/>
            <a:ext cx="2590800" cy="3937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  <a:latin typeface="Tahoma"/>
                <a:cs typeface="Tahoma"/>
              </a:rPr>
              <a:t>message  m 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785687" y="1776804"/>
            <a:ext cx="533400" cy="393750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bg1"/>
            </a:solidFill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ahoma"/>
                <a:cs typeface="Tahoma"/>
              </a:rPr>
              <a:t>tag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45448" y="2605133"/>
            <a:ext cx="3276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ahoma"/>
                <a:cs typeface="Tahoma"/>
              </a:rPr>
              <a:t>Generate tag: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Tahoma"/>
                <a:cs typeface="Tahoma"/>
              </a:rPr>
              <a:t>     tag </a:t>
            </a:r>
            <a:r>
              <a:rPr lang="en-US" sz="2400" b="1" dirty="0">
                <a:solidFill>
                  <a:schemeClr val="accent2"/>
                </a:solidFill>
                <a:latin typeface="Tahoma"/>
                <a:cs typeface="Tahoma"/>
                <a:sym typeface="Symbol" charset="0"/>
              </a:rPr>
              <a:t> S(k, m)</a:t>
            </a:r>
          </a:p>
        </p:txBody>
      </p: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4785688" y="2600371"/>
            <a:ext cx="3608388" cy="831057"/>
            <a:chOff x="3504" y="2448"/>
            <a:chExt cx="2273" cy="698"/>
          </a:xfrm>
        </p:grpSpPr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504" y="2448"/>
              <a:ext cx="2273" cy="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  <a:latin typeface="Tahoma"/>
                  <a:cs typeface="Tahoma"/>
                </a:rPr>
                <a:t>Verify tag:</a:t>
              </a:r>
            </a:p>
            <a:p>
              <a:r>
                <a:rPr lang="en-US" sz="2400" b="1" dirty="0">
                  <a:solidFill>
                    <a:schemeClr val="accent2"/>
                  </a:solidFill>
                  <a:latin typeface="Tahoma"/>
                  <a:cs typeface="Tahoma"/>
                </a:rPr>
                <a:t>    V</a:t>
              </a:r>
              <a:r>
                <a:rPr lang="en-US" sz="2400" b="1" dirty="0">
                  <a:solidFill>
                    <a:schemeClr val="accent2"/>
                  </a:solidFill>
                  <a:latin typeface="Tahoma"/>
                  <a:cs typeface="Tahoma"/>
                  <a:sym typeface="Symbol" charset="0"/>
                </a:rPr>
                <a:t>(k, m, tag)  = </a:t>
              </a:r>
              <a:r>
                <a:rPr lang="en-US" sz="2400" b="1" dirty="0" smtClean="0">
                  <a:solidFill>
                    <a:schemeClr val="accent2"/>
                  </a:solidFill>
                  <a:latin typeface="Tahoma"/>
                  <a:cs typeface="Tahoma"/>
                  <a:sym typeface="Symbol" charset="0"/>
                </a:rPr>
                <a:t>‘</a:t>
              </a:r>
              <a:r>
                <a:rPr lang="en-US" sz="2400" b="1" dirty="0">
                  <a:solidFill>
                    <a:schemeClr val="accent2"/>
                  </a:solidFill>
                  <a:latin typeface="Tahoma"/>
                  <a:cs typeface="Tahoma"/>
                  <a:sym typeface="Symbol" charset="0"/>
                </a:rPr>
                <a:t>yes</a:t>
              </a:r>
              <a:r>
                <a:rPr lang="fr-FR" sz="2400" b="1" dirty="0" smtClean="0">
                  <a:solidFill>
                    <a:schemeClr val="accent2"/>
                  </a:solidFill>
                  <a:latin typeface="Tahoma"/>
                  <a:cs typeface="Tahoma"/>
                  <a:sym typeface="Symbol" charset="0"/>
                </a:rPr>
                <a:t>’</a:t>
              </a:r>
              <a:endParaRPr lang="en-US" sz="2400" b="1" dirty="0">
                <a:solidFill>
                  <a:schemeClr val="accent2"/>
                </a:solidFill>
                <a:latin typeface="Tahoma"/>
                <a:cs typeface="Tahoma"/>
                <a:sym typeface="Symbol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5037" y="2594"/>
              <a:ext cx="18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330F42"/>
                  </a:solidFill>
                  <a:latin typeface="Tahoma"/>
                  <a:cs typeface="Tahoma"/>
                </a:rPr>
                <a:t>?</a:t>
              </a:r>
            </a:p>
          </p:txBody>
        </p:sp>
      </p:grp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83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MACs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tabLst>
                <a:tab pos="1493838" algn="l"/>
              </a:tabLst>
            </a:pPr>
            <a:r>
              <a:rPr lang="en-US" dirty="0"/>
              <a:t>Attacker information: chosen message attack</a:t>
            </a:r>
          </a:p>
          <a:p>
            <a:pPr lvl="1">
              <a:tabLst>
                <a:tab pos="1493838" algn="l"/>
              </a:tabLst>
            </a:pPr>
            <a:r>
              <a:rPr lang="en-US" dirty="0"/>
              <a:t>for m</a:t>
            </a:r>
            <a:r>
              <a:rPr lang="en-US" baseline="-25000" dirty="0"/>
              <a:t>1</a:t>
            </a:r>
            <a:r>
              <a:rPr lang="en-US" dirty="0"/>
              <a:t>,m</a:t>
            </a:r>
            <a:r>
              <a:rPr lang="en-US" baseline="-25000" dirty="0"/>
              <a:t>2</a:t>
            </a:r>
            <a:r>
              <a:rPr lang="en-US" dirty="0"/>
              <a:t>,…,</a:t>
            </a:r>
            <a:r>
              <a:rPr lang="en-US" dirty="0" err="1"/>
              <a:t>m</a:t>
            </a:r>
            <a:r>
              <a:rPr lang="en-US" baseline="-25000" dirty="0" err="1"/>
              <a:t>q</a:t>
            </a:r>
            <a:r>
              <a:rPr lang="en-US" dirty="0"/>
              <a:t>   attacker is given  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</a:t>
            </a:r>
            <a:r>
              <a:rPr lang="en-US" dirty="0"/>
              <a:t> S(</a:t>
            </a:r>
            <a:r>
              <a:rPr lang="en-US" dirty="0" err="1"/>
              <a:t>k,m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</a:p>
          <a:p>
            <a:pPr>
              <a:tabLst>
                <a:tab pos="1493838" algn="l"/>
              </a:tabLst>
            </a:pPr>
            <a:endParaRPr lang="en-US" dirty="0"/>
          </a:p>
          <a:p>
            <a:pPr>
              <a:tabLst>
                <a:tab pos="1493838" algn="l"/>
              </a:tabLst>
            </a:pPr>
            <a:r>
              <a:rPr lang="en-US" dirty="0"/>
              <a:t>Attacker’s goal:   existential forgery.</a:t>
            </a:r>
          </a:p>
          <a:p>
            <a:pPr lvl="1">
              <a:tabLst>
                <a:tab pos="1493838" algn="l"/>
              </a:tabLst>
            </a:pPr>
            <a:r>
              <a:rPr lang="en-US" dirty="0"/>
              <a:t>produce some </a:t>
            </a:r>
            <a:r>
              <a:rPr lang="en-US" b="1" u="sng" dirty="0"/>
              <a:t>new</a:t>
            </a:r>
            <a:r>
              <a:rPr lang="en-US" dirty="0"/>
              <a:t> valid message/tag pair  (</a:t>
            </a:r>
            <a:r>
              <a:rPr lang="en-US" dirty="0" err="1"/>
              <a:t>m,t</a:t>
            </a:r>
            <a:r>
              <a:rPr lang="en-US" dirty="0"/>
              <a:t>).</a:t>
            </a:r>
          </a:p>
          <a:p>
            <a:pPr lvl="1">
              <a:buFontTx/>
              <a:buNone/>
              <a:tabLst>
                <a:tab pos="1493838" algn="l"/>
              </a:tabLst>
            </a:pPr>
            <a:r>
              <a:rPr lang="en-US" dirty="0"/>
              <a:t>			(</a:t>
            </a:r>
            <a:r>
              <a:rPr lang="en-US" dirty="0" err="1"/>
              <a:t>m,t</a:t>
            </a:r>
            <a:r>
              <a:rPr lang="en-US" dirty="0"/>
              <a:t>)  </a:t>
            </a:r>
            <a:r>
              <a:rPr lang="en-US" dirty="0">
                <a:sym typeface="Symbol" pitchFamily="18" charset="2"/>
              </a:rPr>
              <a:t>  </a:t>
            </a:r>
            <a:r>
              <a:rPr lang="en-US" sz="2800" dirty="0">
                <a:sym typeface="Symbol" pitchFamily="18" charset="2"/>
              </a:rPr>
              <a:t>{</a:t>
            </a:r>
            <a:r>
              <a:rPr lang="en-US" dirty="0">
                <a:sym typeface="Symbol" pitchFamily="18" charset="2"/>
              </a:rPr>
              <a:t> (m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,t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) , … , (</a:t>
            </a:r>
            <a:r>
              <a:rPr lang="en-US" dirty="0" err="1">
                <a:sym typeface="Symbol" pitchFamily="18" charset="2"/>
              </a:rPr>
              <a:t>m</a:t>
            </a:r>
            <a:r>
              <a:rPr lang="en-US" baseline="-25000" dirty="0" err="1">
                <a:sym typeface="Symbol" pitchFamily="18" charset="2"/>
              </a:rPr>
              <a:t>q</a:t>
            </a:r>
            <a:r>
              <a:rPr lang="en-US" dirty="0" err="1">
                <a:sym typeface="Symbol" pitchFamily="18" charset="2"/>
              </a:rPr>
              <a:t>,t</a:t>
            </a:r>
            <a:r>
              <a:rPr lang="en-US" baseline="-25000" dirty="0" err="1">
                <a:sym typeface="Symbol" pitchFamily="18" charset="2"/>
              </a:rPr>
              <a:t>q</a:t>
            </a:r>
            <a:r>
              <a:rPr lang="en-US" dirty="0">
                <a:sym typeface="Symbol" pitchFamily="18" charset="2"/>
              </a:rPr>
              <a:t>) </a:t>
            </a:r>
            <a:r>
              <a:rPr lang="en-US" sz="2800" dirty="0">
                <a:sym typeface="Symbol" pitchFamily="18" charset="2"/>
              </a:rPr>
              <a:t>}</a:t>
            </a:r>
          </a:p>
          <a:p>
            <a:pPr lvl="1">
              <a:buFontTx/>
              <a:buNone/>
              <a:tabLst>
                <a:tab pos="1493838" algn="l"/>
              </a:tabLst>
            </a:pPr>
            <a:endParaRPr lang="en-US" sz="2800" dirty="0">
              <a:sym typeface="Symbol" pitchFamily="18" charset="2"/>
            </a:endParaRPr>
          </a:p>
          <a:p>
            <a:pPr marL="0" indent="0">
              <a:buNone/>
              <a:tabLst>
                <a:tab pos="1493838" algn="l"/>
              </a:tabLst>
            </a:pPr>
            <a:r>
              <a:rPr lang="en-US" dirty="0">
                <a:sym typeface="Symbol" charset="0"/>
              </a:rPr>
              <a:t>⇒ </a:t>
            </a:r>
            <a:r>
              <a:rPr lang="en-US" dirty="0" smtClean="0">
                <a:sym typeface="Symbol" charset="0"/>
              </a:rPr>
              <a:t>attacker </a:t>
            </a:r>
            <a:r>
              <a:rPr lang="en-US" dirty="0">
                <a:sym typeface="Symbol" charset="0"/>
              </a:rPr>
              <a:t>cannot produce a valid tag for a new message</a:t>
            </a:r>
          </a:p>
          <a:p>
            <a:pPr marL="0" indent="0">
              <a:spcBef>
                <a:spcPts val="1176"/>
              </a:spcBef>
              <a:buNone/>
              <a:tabLst>
                <a:tab pos="1493838" algn="l"/>
              </a:tabLst>
            </a:pPr>
            <a:r>
              <a:rPr lang="en-US" dirty="0">
                <a:sym typeface="Symbol" charset="0"/>
              </a:rPr>
              <a:t>⇒ </a:t>
            </a:r>
            <a:r>
              <a:rPr lang="en-US" dirty="0" smtClean="0">
                <a:sym typeface="Symbol" charset="0"/>
              </a:rPr>
              <a:t>given (</a:t>
            </a:r>
            <a:r>
              <a:rPr lang="en-US" dirty="0" err="1">
                <a:sym typeface="Symbol" charset="0"/>
              </a:rPr>
              <a:t>m,t</a:t>
            </a:r>
            <a:r>
              <a:rPr lang="en-US" dirty="0">
                <a:sym typeface="Symbol" charset="0"/>
              </a:rPr>
              <a:t>) </a:t>
            </a:r>
            <a:r>
              <a:rPr lang="en-US" dirty="0" smtClean="0">
                <a:sym typeface="Symbol" charset="0"/>
              </a:rPr>
              <a:t>attacker </a:t>
            </a:r>
            <a:r>
              <a:rPr lang="en-US" dirty="0">
                <a:sym typeface="Symbol" charset="0"/>
              </a:rPr>
              <a:t>cannot even produce (</a:t>
            </a:r>
            <a:r>
              <a:rPr lang="en-US" dirty="0" err="1">
                <a:sym typeface="Symbol" charset="0"/>
              </a:rPr>
              <a:t>m,t</a:t>
            </a:r>
            <a:r>
              <a:rPr lang="en-US" dirty="0">
                <a:sym typeface="Symbol" charset="0"/>
              </a:rPr>
              <a:t>’) </a:t>
            </a:r>
            <a:r>
              <a:rPr lang="en-US" dirty="0" smtClean="0">
                <a:sym typeface="Symbol" charset="0"/>
              </a:rPr>
              <a:t>for </a:t>
            </a:r>
            <a:r>
              <a:rPr lang="en-US" dirty="0" err="1" smtClean="0">
                <a:sym typeface="Symbol" charset="0"/>
              </a:rPr>
              <a:t>t’≠t</a:t>
            </a:r>
            <a:endParaRPr lang="en-US" dirty="0">
              <a:sym typeface="Symbol" charset="0"/>
            </a:endParaRPr>
          </a:p>
          <a:p>
            <a:pPr marL="0" indent="0">
              <a:buNone/>
              <a:tabLst>
                <a:tab pos="1493838" algn="l"/>
              </a:tabLst>
            </a:pPr>
            <a:endParaRPr lang="en-US" dirty="0" smtClean="0">
              <a:sym typeface="Symbol" pitchFamily="18" charset="2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47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04800" y="5102225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115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</a:t>
            </a:r>
            <a:r>
              <a:rPr lang="en-US" dirty="0"/>
              <a:t>PRF   ⇒   Secure MAC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For a </a:t>
            </a:r>
            <a:r>
              <a:rPr lang="en-US" dirty="0" smtClean="0"/>
              <a:t>Pseudo Random Function   </a:t>
            </a:r>
            <a:r>
              <a:rPr lang="en-US" b="1" dirty="0">
                <a:solidFill>
                  <a:srgbClr val="FF0000"/>
                </a:solidFill>
              </a:rPr>
              <a:t>F: K × X  ⟶ Y   </a:t>
            </a:r>
            <a:r>
              <a:rPr lang="en-US" dirty="0"/>
              <a:t>define a MAC    I</a:t>
            </a:r>
            <a:r>
              <a:rPr lang="en-US" baseline="-25000" dirty="0"/>
              <a:t>F</a:t>
            </a:r>
            <a:r>
              <a:rPr lang="en-US" dirty="0"/>
              <a:t> = (S,V)    as: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	S(</a:t>
            </a:r>
            <a:r>
              <a:rPr lang="en-US" dirty="0" err="1"/>
              <a:t>k,m</a:t>
            </a:r>
            <a:r>
              <a:rPr lang="en-US" dirty="0"/>
              <a:t>)  :=  F(</a:t>
            </a:r>
            <a:r>
              <a:rPr lang="en-US" dirty="0" err="1"/>
              <a:t>k,m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	V(</a:t>
            </a:r>
            <a:r>
              <a:rPr lang="en-US" dirty="0" err="1"/>
              <a:t>k,m,t</a:t>
            </a:r>
            <a:r>
              <a:rPr lang="en-US" dirty="0"/>
              <a:t>):   output `yes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if  t = F(</a:t>
            </a:r>
            <a:r>
              <a:rPr lang="en-US" dirty="0" err="1"/>
              <a:t>k,m</a:t>
            </a:r>
            <a:r>
              <a:rPr lang="en-US" dirty="0"/>
              <a:t>) and `no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otherwise</a:t>
            </a:r>
            <a:r>
              <a:rPr lang="en-US" dirty="0" smtClean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ym typeface="Symbol" charset="0"/>
              </a:rPr>
              <a:t> </a:t>
            </a:r>
            <a:r>
              <a:rPr lang="en-US" dirty="0" smtClean="0">
                <a:sym typeface="Symbol" charset="0"/>
              </a:rPr>
              <a:t> I</a:t>
            </a:r>
            <a:r>
              <a:rPr lang="en-US" baseline="-25000" dirty="0" smtClean="0">
                <a:sym typeface="Symbol" charset="0"/>
              </a:rPr>
              <a:t>F</a:t>
            </a:r>
            <a:r>
              <a:rPr lang="en-US" dirty="0" smtClean="0">
                <a:sym typeface="Symbol" charset="0"/>
              </a:rPr>
              <a:t>  is </a:t>
            </a:r>
            <a:r>
              <a:rPr lang="en-US" dirty="0">
                <a:sym typeface="Symbol" charset="0"/>
              </a:rPr>
              <a:t>secure as long as </a:t>
            </a:r>
            <a:r>
              <a:rPr lang="en-US" dirty="0" smtClean="0">
                <a:sym typeface="Symbol" charset="0"/>
              </a:rPr>
              <a:t> |</a:t>
            </a:r>
            <a:r>
              <a:rPr lang="en-US" dirty="0">
                <a:sym typeface="Symbol" charset="0"/>
              </a:rPr>
              <a:t>Y</a:t>
            </a:r>
            <a:r>
              <a:rPr lang="en-US" dirty="0" smtClean="0">
                <a:sym typeface="Symbol" charset="0"/>
              </a:rPr>
              <a:t>|  </a:t>
            </a:r>
            <a:r>
              <a:rPr lang="en-US" dirty="0">
                <a:sym typeface="Symbol" charset="0"/>
              </a:rPr>
              <a:t>is large, </a:t>
            </a:r>
            <a:r>
              <a:rPr lang="en-US" dirty="0" smtClean="0">
                <a:sym typeface="Symbol" charset="0"/>
              </a:rPr>
              <a:t>say |</a:t>
            </a:r>
            <a:r>
              <a:rPr lang="en-US" dirty="0">
                <a:sym typeface="Symbol" charset="0"/>
              </a:rPr>
              <a:t>Y| = </a:t>
            </a:r>
            <a:r>
              <a:rPr lang="en-US" dirty="0" smtClean="0">
                <a:sym typeface="Symbol" charset="0"/>
              </a:rPr>
              <a:t>2</a:t>
            </a:r>
            <a:r>
              <a:rPr lang="en-US" baseline="30000" dirty="0" smtClean="0">
                <a:sym typeface="Symbol" charset="0"/>
              </a:rPr>
              <a:t>80</a:t>
            </a:r>
            <a:endParaRPr lang="en-US" dirty="0">
              <a:sym typeface="Symbol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48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0" y="4778196"/>
            <a:ext cx="838200" cy="514350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lt1"/>
                </a:solidFill>
                <a:latin typeface="Tahoma"/>
                <a:cs typeface="Tahoma"/>
              </a:rPr>
              <a:t>Alice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400800" y="4778196"/>
            <a:ext cx="838200" cy="514350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lt1"/>
                </a:solidFill>
                <a:latin typeface="Tahoma"/>
                <a:cs typeface="Tahoma"/>
              </a:rPr>
              <a:t>Bob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676400" y="5006796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86000" y="4511496"/>
            <a:ext cx="2590800" cy="3937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  <a:latin typeface="Tahoma"/>
                <a:cs typeface="Tahoma"/>
              </a:rPr>
              <a:t>m</a:t>
            </a:r>
            <a:r>
              <a:rPr lang="en-US" dirty="0">
                <a:solidFill>
                  <a:schemeClr val="lt1"/>
                </a:solidFill>
                <a:latin typeface="Tahoma"/>
                <a:cs typeface="Tahoma"/>
              </a:rPr>
              <a:t>essage  </a:t>
            </a:r>
            <a:r>
              <a:rPr lang="en-US" dirty="0">
                <a:solidFill>
                  <a:schemeClr val="lt1"/>
                </a:solidFill>
                <a:latin typeface="Tahoma"/>
                <a:cs typeface="Tahoma"/>
              </a:rPr>
              <a:t>m 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973639" y="4511496"/>
            <a:ext cx="533400" cy="393750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bg1"/>
            </a:solidFill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ahoma"/>
                <a:cs typeface="Tahoma"/>
              </a:rPr>
              <a:t>tag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33400" y="5354459"/>
            <a:ext cx="2209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90"/>
                </a:solidFill>
                <a:latin typeface="Tahoma"/>
                <a:cs typeface="Tahoma"/>
              </a:rPr>
              <a:t>tag </a:t>
            </a:r>
            <a:r>
              <a:rPr lang="en-US" sz="2400" b="1" dirty="0">
                <a:solidFill>
                  <a:srgbClr val="000090"/>
                </a:solidFill>
                <a:latin typeface="Tahoma"/>
                <a:cs typeface="Tahoma"/>
                <a:sym typeface="Symbol" charset="0"/>
              </a:rPr>
              <a:t> F</a:t>
            </a:r>
            <a:r>
              <a:rPr lang="en-US" sz="2400" b="1" dirty="0" smtClean="0">
                <a:solidFill>
                  <a:srgbClr val="000090"/>
                </a:solidFill>
                <a:latin typeface="Tahoma"/>
                <a:cs typeface="Tahoma"/>
                <a:sym typeface="Symbol" charset="0"/>
              </a:rPr>
              <a:t>(</a:t>
            </a:r>
            <a:r>
              <a:rPr lang="en-US" sz="2400" b="1" dirty="0" err="1" smtClean="0">
                <a:solidFill>
                  <a:srgbClr val="000090"/>
                </a:solidFill>
                <a:latin typeface="Tahoma"/>
                <a:cs typeface="Tahoma"/>
                <a:sym typeface="Symbol" charset="0"/>
              </a:rPr>
              <a:t>k,m</a:t>
            </a:r>
            <a:r>
              <a:rPr lang="en-US" sz="2400" b="1" dirty="0" smtClean="0">
                <a:solidFill>
                  <a:srgbClr val="000090"/>
                </a:solidFill>
                <a:latin typeface="Tahoma"/>
                <a:cs typeface="Tahoma"/>
                <a:sym typeface="Symbol" charset="0"/>
              </a:rPr>
              <a:t>)</a:t>
            </a:r>
            <a:endParaRPr lang="en-US" sz="2400" b="1" dirty="0">
              <a:solidFill>
                <a:srgbClr val="000090"/>
              </a:solidFill>
              <a:latin typeface="Tahoma"/>
              <a:cs typeface="Tahoma"/>
              <a:sym typeface="Symbol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028363" y="5448280"/>
            <a:ext cx="2871349" cy="917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  <a:latin typeface="Tahoma"/>
                <a:cs typeface="Tahoma"/>
              </a:rPr>
              <a:t>a</a:t>
            </a:r>
            <a:r>
              <a:rPr lang="en-US" sz="2400" dirty="0" smtClean="0">
                <a:solidFill>
                  <a:srgbClr val="000090"/>
                </a:solidFill>
                <a:latin typeface="Tahoma"/>
                <a:cs typeface="Tahoma"/>
              </a:rPr>
              <a:t>ccept </a:t>
            </a:r>
            <a:r>
              <a:rPr lang="en-US" sz="2400" dirty="0" err="1" smtClean="0">
                <a:solidFill>
                  <a:srgbClr val="000090"/>
                </a:solidFill>
                <a:latin typeface="Tahoma"/>
                <a:cs typeface="Tahoma"/>
              </a:rPr>
              <a:t>msg</a:t>
            </a:r>
            <a:r>
              <a:rPr lang="en-US" sz="2400" dirty="0">
                <a:solidFill>
                  <a:srgbClr val="000090"/>
                </a:solidFill>
                <a:latin typeface="Tahoma"/>
                <a:cs typeface="Tahoma"/>
              </a:rPr>
              <a:t> </a:t>
            </a:r>
            <a:r>
              <a:rPr lang="en-US" sz="2400" dirty="0" smtClean="0">
                <a:solidFill>
                  <a:srgbClr val="000090"/>
                </a:solidFill>
                <a:latin typeface="Tahoma"/>
                <a:cs typeface="Tahoma"/>
              </a:rPr>
              <a:t>if</a:t>
            </a:r>
          </a:p>
          <a:p>
            <a:pPr>
              <a:lnSpc>
                <a:spcPts val="3500"/>
              </a:lnSpc>
            </a:pPr>
            <a:r>
              <a:rPr lang="en-US" sz="2400" b="1" dirty="0" smtClean="0">
                <a:solidFill>
                  <a:srgbClr val="000090"/>
                </a:solidFill>
                <a:latin typeface="Tahoma"/>
                <a:cs typeface="Tahoma"/>
              </a:rPr>
              <a:t>       tag </a:t>
            </a:r>
            <a:r>
              <a:rPr lang="en-US" sz="3200" b="1" dirty="0">
                <a:solidFill>
                  <a:srgbClr val="000090"/>
                </a:solidFill>
                <a:latin typeface="Tahoma"/>
                <a:cs typeface="Tahoma"/>
              </a:rPr>
              <a:t>=</a:t>
            </a:r>
            <a:r>
              <a:rPr lang="en-US" sz="2400" b="1" dirty="0" smtClean="0">
                <a:solidFill>
                  <a:srgbClr val="000090"/>
                </a:solidFill>
                <a:latin typeface="Tahoma"/>
                <a:cs typeface="Tahoma"/>
              </a:rPr>
              <a:t> F(</a:t>
            </a:r>
            <a:r>
              <a:rPr lang="en-US" sz="2400" b="1" dirty="0" err="1" smtClean="0">
                <a:solidFill>
                  <a:srgbClr val="000090"/>
                </a:solidFill>
                <a:latin typeface="Tahoma"/>
                <a:cs typeface="Tahoma"/>
              </a:rPr>
              <a:t>k,m</a:t>
            </a:r>
            <a:r>
              <a:rPr lang="en-US" sz="2400" b="1" dirty="0" smtClean="0">
                <a:solidFill>
                  <a:srgbClr val="000090"/>
                </a:solidFill>
                <a:latin typeface="Tahoma"/>
                <a:cs typeface="Tahoma"/>
              </a:rPr>
              <a:t>)</a:t>
            </a:r>
            <a:endParaRPr lang="en-US" sz="2400" b="1" dirty="0">
              <a:solidFill>
                <a:srgbClr val="000090"/>
              </a:solidFill>
              <a:latin typeface="Tahoma"/>
              <a:cs typeface="Tahoma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635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Standardized method: HMAC</a:t>
            </a:r>
            <a:br>
              <a:rPr lang="en-US" dirty="0" smtClean="0"/>
            </a:br>
            <a:r>
              <a:rPr lang="en-US" sz="2800" dirty="0" smtClean="0"/>
              <a:t>(Hash-MAC)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widely used MAC on the Internet</a:t>
            </a:r>
          </a:p>
          <a:p>
            <a:pPr lvl="1"/>
            <a:r>
              <a:rPr lang="en-US" dirty="0" smtClean="0"/>
              <a:t>Proposed by </a:t>
            </a:r>
            <a:r>
              <a:rPr lang="en-US" dirty="0" err="1" smtClean="0"/>
              <a:t>Bellare</a:t>
            </a:r>
            <a:r>
              <a:rPr lang="en-US" dirty="0" smtClean="0"/>
              <a:t>, Canetti</a:t>
            </a:r>
            <a:r>
              <a:rPr lang="en-US" dirty="0"/>
              <a:t>, </a:t>
            </a:r>
            <a:r>
              <a:rPr lang="en-US" dirty="0" err="1"/>
              <a:t>Krawczyk</a:t>
            </a:r>
            <a:r>
              <a:rPr lang="en-US" dirty="0"/>
              <a:t> </a:t>
            </a:r>
            <a:r>
              <a:rPr lang="en-US" dirty="0" smtClean="0"/>
              <a:t> in 1996</a:t>
            </a:r>
          </a:p>
          <a:p>
            <a:pPr lvl="1"/>
            <a:r>
              <a:rPr lang="en-US" dirty="0" smtClean="0"/>
              <a:t>Provably secure</a:t>
            </a:r>
          </a:p>
          <a:p>
            <a:pPr lvl="1"/>
            <a:r>
              <a:rPr lang="en-US" dirty="0" smtClean="0"/>
              <a:t>Standards: FIPS 198-1, RFC 2104, ISO 9797-2</a:t>
            </a:r>
          </a:p>
          <a:p>
            <a:r>
              <a:rPr lang="en-US" dirty="0" smtClean="0"/>
              <a:t>Builds a MAC out of a hash function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Maintains performance of the original hash function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HMAC-SHA256: H = SHA256     ;     output is 256 bits</a:t>
            </a:r>
          </a:p>
          <a:p>
            <a:pPr lvl="2"/>
            <a:r>
              <a:rPr lang="en-US" dirty="0" smtClean="0"/>
              <a:t>HMAC-SHA1-96: H = SHA1       ;     output truncated to 96 bits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1706" y="3905703"/>
            <a:ext cx="8727141" cy="803491"/>
          </a:xfrm>
          <a:prstGeom prst="rect">
            <a:avLst/>
          </a:prstGeom>
          <a:solidFill>
            <a:srgbClr val="CCFF99"/>
          </a:solidFill>
          <a:ln>
            <a:solidFill>
              <a:schemeClr val="accent2"/>
            </a:solidFill>
          </a:ln>
        </p:spPr>
        <p:txBody>
          <a:bodyPr wrap="square" bIns="140400" anchor="ctr">
            <a:spAutoFit/>
          </a:bodyPr>
          <a:lstStyle/>
          <a:p>
            <a:r>
              <a:rPr lang="es-ES_tradnl" sz="2800" dirty="0">
                <a:latin typeface="Tahoma"/>
                <a:cs typeface="Tahoma"/>
              </a:rPr>
              <a:t>HMAC</a:t>
            </a:r>
            <a:r>
              <a:rPr lang="es-ES_tradnl" sz="2800" dirty="0" smtClean="0">
                <a:latin typeface="Tahoma"/>
                <a:cs typeface="Tahoma"/>
              </a:rPr>
              <a:t>: </a:t>
            </a:r>
            <a:r>
              <a:rPr lang="es-ES_tradnl" sz="2800" dirty="0" smtClean="0">
                <a:latin typeface="Cambria Math"/>
                <a:cs typeface="Cambria Math"/>
              </a:rPr>
              <a:t> </a:t>
            </a:r>
            <a:r>
              <a:rPr lang="es-ES_tradnl" sz="2800" i="1" dirty="0" smtClean="0">
                <a:latin typeface="Cambria Math"/>
                <a:cs typeface="Cambria Math"/>
              </a:rPr>
              <a:t>S</a:t>
            </a:r>
            <a:r>
              <a:rPr lang="es-ES_tradnl" sz="2800" dirty="0" smtClean="0">
                <a:latin typeface="Cambria Math"/>
                <a:cs typeface="Cambria Math"/>
              </a:rPr>
              <a:t>(</a:t>
            </a:r>
            <a:r>
              <a:rPr lang="es-ES_tradnl" sz="2800" i="1" dirty="0" smtClean="0">
                <a:latin typeface="Cambria Math"/>
                <a:cs typeface="Cambria Math"/>
              </a:rPr>
              <a:t>k</a:t>
            </a:r>
            <a:r>
              <a:rPr lang="es-ES_tradnl" sz="2800" dirty="0">
                <a:latin typeface="Cambria Math"/>
                <a:cs typeface="Cambria Math"/>
              </a:rPr>
              <a:t>, </a:t>
            </a:r>
            <a:r>
              <a:rPr lang="es-ES_tradnl" sz="2800" i="1" dirty="0" smtClean="0">
                <a:latin typeface="Cambria Math"/>
                <a:cs typeface="Cambria Math"/>
              </a:rPr>
              <a:t>m</a:t>
            </a:r>
            <a:r>
              <a:rPr lang="es-ES_tradnl" sz="2800" dirty="0" smtClean="0">
                <a:latin typeface="Cambria Math"/>
                <a:cs typeface="Cambria Math"/>
              </a:rPr>
              <a:t>) = </a:t>
            </a:r>
            <a:r>
              <a:rPr lang="es-ES_tradnl" sz="2800" i="1" dirty="0">
                <a:latin typeface="Cambria Math"/>
                <a:cs typeface="Cambria Math"/>
              </a:rPr>
              <a:t>H</a:t>
            </a:r>
            <a:r>
              <a:rPr lang="es-ES_tradnl" sz="4000" dirty="0" smtClean="0">
                <a:solidFill>
                  <a:schemeClr val="accent6">
                    <a:lumMod val="50000"/>
                  </a:schemeClr>
                </a:solidFill>
                <a:latin typeface="Cambria Math"/>
                <a:cs typeface="Cambria Math"/>
              </a:rPr>
              <a:t>(</a:t>
            </a:r>
            <a:r>
              <a:rPr lang="es-ES_tradnl" sz="2800" dirty="0" smtClean="0">
                <a:latin typeface="Cambria Math"/>
                <a:cs typeface="Cambria Math"/>
              </a:rPr>
              <a:t> </a:t>
            </a:r>
            <a:r>
              <a:rPr lang="es-ES_tradnl" sz="2800" i="1" dirty="0" err="1">
                <a:latin typeface="Cambria Math"/>
                <a:cs typeface="Cambria Math"/>
              </a:rPr>
              <a:t>k</a:t>
            </a:r>
            <a:r>
              <a:rPr lang="es-ES_tradnl" sz="2800" dirty="0" err="1">
                <a:latin typeface="Cambria Math"/>
                <a:cs typeface="Cambria Math"/>
              </a:rPr>
              <a:t>opad</a:t>
            </a:r>
            <a:r>
              <a:rPr lang="es-ES_tradnl" sz="2800" dirty="0">
                <a:latin typeface="Cambria Math"/>
                <a:cs typeface="Cambria Math"/>
              </a:rPr>
              <a:t> </a:t>
            </a:r>
            <a:r>
              <a:rPr lang="es-ES_tradnl" sz="2800" dirty="0" smtClean="0">
                <a:latin typeface="Cambria Math"/>
                <a:cs typeface="Cambria Math"/>
              </a:rPr>
              <a:t> ||  </a:t>
            </a:r>
            <a:r>
              <a:rPr lang="es-ES_tradnl" sz="2800" b="1" i="1" dirty="0">
                <a:latin typeface="Cambria Math"/>
                <a:cs typeface="Cambria Math"/>
              </a:rPr>
              <a:t>H</a:t>
            </a:r>
            <a:r>
              <a:rPr lang="es-ES_tradnl" sz="2800" b="1" dirty="0">
                <a:solidFill>
                  <a:srgbClr val="800000"/>
                </a:solidFill>
                <a:latin typeface="Cambria Math"/>
                <a:cs typeface="Cambria Math"/>
              </a:rPr>
              <a:t>(</a:t>
            </a:r>
            <a:r>
              <a:rPr lang="es-ES_tradnl" sz="2800" b="1" dirty="0">
                <a:latin typeface="Cambria Math"/>
                <a:cs typeface="Cambria Math"/>
              </a:rPr>
              <a:t> </a:t>
            </a:r>
            <a:r>
              <a:rPr lang="es-ES_tradnl" sz="2800" b="1" i="1" dirty="0" err="1">
                <a:latin typeface="Cambria Math"/>
                <a:cs typeface="Cambria Math"/>
              </a:rPr>
              <a:t>k</a:t>
            </a:r>
            <a:r>
              <a:rPr lang="es-ES_tradnl" sz="2800" b="1" dirty="0" err="1">
                <a:latin typeface="Cambria Math"/>
                <a:cs typeface="Cambria Math"/>
              </a:rPr>
              <a:t>ipad</a:t>
            </a:r>
            <a:r>
              <a:rPr lang="es-ES_tradnl" sz="2800" b="1" dirty="0">
                <a:latin typeface="Cambria Math"/>
                <a:cs typeface="Cambria Math"/>
              </a:rPr>
              <a:t> </a:t>
            </a:r>
            <a:r>
              <a:rPr lang="es-ES_tradnl" sz="2800" b="1" dirty="0" smtClean="0">
                <a:latin typeface="Cambria Math"/>
                <a:cs typeface="Cambria Math"/>
              </a:rPr>
              <a:t>|| </a:t>
            </a:r>
            <a:r>
              <a:rPr lang="es-ES_tradnl" sz="2800" b="1" i="1" dirty="0">
                <a:latin typeface="Cambria Math"/>
                <a:cs typeface="Cambria Math"/>
              </a:rPr>
              <a:t>m</a:t>
            </a:r>
            <a:r>
              <a:rPr lang="es-ES_tradnl" sz="2800" b="1" dirty="0">
                <a:latin typeface="Cambria Math"/>
                <a:cs typeface="Cambria Math"/>
              </a:rPr>
              <a:t> </a:t>
            </a:r>
            <a:r>
              <a:rPr lang="es-ES_tradnl" sz="2800" b="1" dirty="0">
                <a:solidFill>
                  <a:srgbClr val="800000"/>
                </a:solidFill>
                <a:latin typeface="Cambria Math"/>
                <a:cs typeface="Cambria Math"/>
              </a:rPr>
              <a:t>)</a:t>
            </a:r>
            <a:r>
              <a:rPr lang="es-ES_tradnl" sz="2800" dirty="0">
                <a:latin typeface="Cambria Math"/>
                <a:cs typeface="Cambria Math"/>
              </a:rPr>
              <a:t>  </a:t>
            </a:r>
            <a:r>
              <a:rPr lang="es-ES_tradnl" sz="4000" dirty="0">
                <a:solidFill>
                  <a:schemeClr val="accent6">
                    <a:lumMod val="50000"/>
                  </a:schemeClr>
                </a:solidFill>
                <a:latin typeface="Cambria Math"/>
                <a:cs typeface="Cambria Math"/>
              </a:rPr>
              <a:t>)</a:t>
            </a:r>
            <a:endParaRPr lang="es-ES_tradnl" sz="2800" dirty="0">
              <a:solidFill>
                <a:schemeClr val="accent6">
                  <a:lumMod val="50000"/>
                </a:schemeClr>
              </a:solidFill>
              <a:latin typeface="Cambria Math"/>
              <a:cs typeface="Cambria Math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73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80790" y="2378844"/>
            <a:ext cx="3352800" cy="1066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09638">
              <a:tabLst>
                <a:tab pos="909638" algn="l"/>
              </a:tabLst>
            </a:pPr>
            <a:endParaRPr lang="en-US" sz="280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One-time </a:t>
            </a:r>
            <a:r>
              <a:rPr lang="en-US" dirty="0" err="1" smtClean="0"/>
              <a:t>vs</a:t>
            </a:r>
            <a:r>
              <a:rPr lang="en-US" dirty="0" smtClean="0"/>
              <a:t> Many-time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Never use stream cipher key more than once !!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dirty="0"/>
              <a:t>		C</a:t>
            </a:r>
            <a:r>
              <a:rPr lang="en-US" baseline="-25000" dirty="0"/>
              <a:t>1</a:t>
            </a:r>
            <a:r>
              <a:rPr lang="en-US" dirty="0"/>
              <a:t>  </a:t>
            </a:r>
            <a:r>
              <a:rPr lang="en-US" dirty="0">
                <a:sym typeface="Symbol" pitchFamily="18" charset="2"/>
              </a:rPr>
              <a:t>  m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    </a:t>
            </a:r>
            <a:r>
              <a:rPr lang="en-US" dirty="0" smtClean="0">
                <a:sym typeface="Symbol" pitchFamily="18" charset="2"/>
              </a:rPr>
              <a:t>k</a:t>
            </a:r>
            <a:endParaRPr lang="en-US" sz="3600" dirty="0">
              <a:sym typeface="Symbol" pitchFamily="18" charset="2"/>
            </a:endParaRPr>
          </a:p>
          <a:p>
            <a:pPr lvl="1">
              <a:buNone/>
            </a:pPr>
            <a:r>
              <a:rPr lang="en-US" sz="2800" dirty="0">
                <a:sym typeface="Symbol" pitchFamily="18" charset="2"/>
              </a:rPr>
              <a:t>			</a:t>
            </a:r>
            <a:r>
              <a:rPr lang="en-US" sz="2800" dirty="0"/>
              <a:t>C</a:t>
            </a:r>
            <a:r>
              <a:rPr lang="en-US" sz="2800" baseline="-25000" dirty="0"/>
              <a:t>2</a:t>
            </a:r>
            <a:r>
              <a:rPr lang="en-US" sz="2800" dirty="0"/>
              <a:t>  </a:t>
            </a:r>
            <a:r>
              <a:rPr lang="en-US" sz="2800" dirty="0">
                <a:sym typeface="Symbol" pitchFamily="18" charset="2"/>
              </a:rPr>
              <a:t>  m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    </a:t>
            </a:r>
            <a:r>
              <a:rPr lang="en-US" sz="2800" dirty="0" smtClean="0">
                <a:sym typeface="Symbol" pitchFamily="18" charset="2"/>
              </a:rPr>
              <a:t>k</a:t>
            </a:r>
            <a:endParaRPr lang="en-US" sz="2800" dirty="0">
              <a:sym typeface="Symbol" pitchFamily="18" charset="2"/>
            </a:endParaRPr>
          </a:p>
          <a:p>
            <a:pPr lvl="1">
              <a:lnSpc>
                <a:spcPct val="140000"/>
              </a:lnSpc>
              <a:spcBef>
                <a:spcPct val="80000"/>
              </a:spcBef>
              <a:buNone/>
            </a:pPr>
            <a:r>
              <a:rPr lang="en-US" sz="2800" dirty="0">
                <a:sym typeface="Symbol" pitchFamily="18" charset="2"/>
              </a:rPr>
              <a:t>Eavesdropper does: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2800" dirty="0">
                <a:sym typeface="Symbol" pitchFamily="18" charset="2"/>
              </a:rPr>
              <a:t>			C</a:t>
            </a:r>
            <a:r>
              <a:rPr lang="en-US" sz="2800" baseline="-25000" dirty="0">
                <a:sym typeface="Symbol" pitchFamily="18" charset="2"/>
              </a:rPr>
              <a:t>1 </a:t>
            </a:r>
            <a:r>
              <a:rPr lang="en-US" sz="2800" dirty="0">
                <a:sym typeface="Symbol" pitchFamily="18" charset="2"/>
              </a:rPr>
              <a:t>   C</a:t>
            </a:r>
            <a:r>
              <a:rPr lang="en-US" sz="2800" baseline="-25000" dirty="0">
                <a:sym typeface="Symbol" pitchFamily="18" charset="2"/>
              </a:rPr>
              <a:t>2       </a:t>
            </a:r>
            <a:r>
              <a:rPr lang="en-US" sz="2800" b="1" dirty="0">
                <a:sym typeface="Symbol" pitchFamily="18" charset="2"/>
              </a:rPr>
              <a:t></a:t>
            </a:r>
            <a:r>
              <a:rPr lang="en-US" sz="2800" dirty="0">
                <a:sym typeface="Symbol" pitchFamily="18" charset="2"/>
              </a:rPr>
              <a:t>        m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   m</a:t>
            </a:r>
            <a:r>
              <a:rPr lang="en-US" sz="2800" baseline="-25000" dirty="0">
                <a:sym typeface="Symbol" pitchFamily="18" charset="2"/>
              </a:rPr>
              <a:t>2 </a:t>
            </a:r>
          </a:p>
          <a:p>
            <a:pPr lvl="1">
              <a:lnSpc>
                <a:spcPct val="120000"/>
              </a:lnSpc>
              <a:buNone/>
            </a:pPr>
            <a:endParaRPr lang="en-US" sz="2800" baseline="-25000" dirty="0">
              <a:sym typeface="Symbol" pitchFamily="18" charset="2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sz="2800" dirty="0">
                <a:sym typeface="Symbol" pitchFamily="18" charset="2"/>
              </a:rPr>
              <a:t>Enough redundancy in English and ASCII encoding that: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800" dirty="0">
                <a:sym typeface="Symbol" pitchFamily="18" charset="2"/>
              </a:rPr>
              <a:t>			 m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   m</a:t>
            </a:r>
            <a:r>
              <a:rPr lang="en-US" sz="2800" baseline="-25000" dirty="0">
                <a:sym typeface="Symbol" pitchFamily="18" charset="2"/>
              </a:rPr>
              <a:t>2       </a:t>
            </a:r>
            <a:r>
              <a:rPr lang="en-US" sz="2800" b="1" dirty="0">
                <a:sym typeface="Symbol" pitchFamily="18" charset="2"/>
              </a:rPr>
              <a:t></a:t>
            </a:r>
            <a:r>
              <a:rPr lang="en-US" sz="2800" dirty="0">
                <a:sym typeface="Symbol" pitchFamily="18" charset="2"/>
              </a:rPr>
              <a:t>      m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 ,  </a:t>
            </a:r>
            <a:r>
              <a:rPr lang="en-US" sz="2800" dirty="0" smtClean="0">
                <a:sym typeface="Symbol" pitchFamily="18" charset="2"/>
              </a:rPr>
              <a:t>m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24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SHA-256:    </a:t>
            </a:r>
            <a:r>
              <a:rPr lang="en-US" dirty="0" err="1"/>
              <a:t>Merkle-Damgard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4429125"/>
            <a:ext cx="8727141" cy="1994460"/>
          </a:xfrm>
        </p:spPr>
        <p:txBody>
          <a:bodyPr/>
          <a:lstStyle/>
          <a:p>
            <a:pPr>
              <a:buNone/>
            </a:pPr>
            <a:r>
              <a:rPr lang="en-US" dirty="0"/>
              <a:t>h(t, m[</a:t>
            </a:r>
            <a:r>
              <a:rPr lang="en-US" dirty="0" err="1"/>
              <a:t>i</a:t>
            </a:r>
            <a:r>
              <a:rPr lang="en-US" dirty="0"/>
              <a:t>]):  compression function</a:t>
            </a:r>
          </a:p>
          <a:p>
            <a:pPr>
              <a:spcBef>
                <a:spcPts val="1800"/>
              </a:spcBef>
              <a:buNone/>
            </a:pPr>
            <a:r>
              <a:rPr lang="en-US" dirty="0" err="1"/>
              <a:t>Thm</a:t>
            </a:r>
            <a:r>
              <a:rPr lang="en-US" dirty="0"/>
              <a:t> 1:       if  h is collision resistant then so is  H</a:t>
            </a:r>
          </a:p>
          <a:p>
            <a:pPr>
              <a:spcBef>
                <a:spcPts val="1800"/>
              </a:spcBef>
              <a:buNone/>
            </a:pPr>
            <a:r>
              <a:rPr lang="en-US" dirty="0"/>
              <a:t>“</a:t>
            </a:r>
            <a:r>
              <a:rPr lang="en-US" dirty="0" err="1"/>
              <a:t>Thm</a:t>
            </a:r>
            <a:r>
              <a:rPr lang="en-US" dirty="0"/>
              <a:t> 2”:     if  h is a PRF then HMAC is a </a:t>
            </a:r>
            <a:r>
              <a:rPr lang="en-US" dirty="0" smtClean="0"/>
              <a:t>PRF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50</a:t>
            </a:fld>
            <a:endParaRPr lang="en-US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685800" y="1447800"/>
            <a:ext cx="7239000" cy="2743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524000" y="28194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Tahoma"/>
                <a:cs typeface="Tahoma"/>
              </a:rPr>
              <a:t>h</a:t>
            </a:r>
            <a:endParaRPr lang="en-US" sz="2000">
              <a:solidFill>
                <a:schemeClr val="bg1"/>
              </a:solidFill>
              <a:latin typeface="Tahoma"/>
              <a:cs typeface="Tahoma"/>
              <a:sym typeface="Symbol" pitchFamily="18" charset="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200400" y="28194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Tahoma"/>
                <a:cs typeface="Tahoma"/>
              </a:rPr>
              <a:t>h</a:t>
            </a:r>
            <a:endParaRPr lang="en-US" sz="2000">
              <a:solidFill>
                <a:schemeClr val="bg1"/>
              </a:solidFill>
              <a:latin typeface="Tahoma"/>
              <a:cs typeface="Tahoma"/>
              <a:sym typeface="Symbol" pitchFamily="18" charset="2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477000" y="28194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Tahoma"/>
                <a:cs typeface="Tahoma"/>
                <a:sym typeface="Symbol" pitchFamily="18" charset="2"/>
              </a:rPr>
              <a:t>h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990600" y="17526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ahoma"/>
                <a:cs typeface="Tahoma"/>
              </a:rPr>
              <a:t>m[0]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514600" y="17526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Tahoma"/>
                <a:cs typeface="Tahoma"/>
              </a:rPr>
              <a:t>m[1]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191000" y="1752600"/>
            <a:ext cx="1600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Tahoma"/>
                <a:cs typeface="Tahoma"/>
              </a:rPr>
              <a:t>m[2]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5791200" y="17526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Tahoma"/>
                <a:cs typeface="Tahoma"/>
              </a:rPr>
              <a:t>m[3]</a:t>
            </a: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4876800" y="28194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Tahoma"/>
                <a:cs typeface="Tahoma"/>
                <a:sym typeface="Symbol" pitchFamily="18" charset="2"/>
              </a:rPr>
              <a:t>h</a:t>
            </a:r>
          </a:p>
        </p:txBody>
      </p:sp>
      <p:cxnSp>
        <p:nvCxnSpPr>
          <p:cNvPr id="18" name="Straight Arrow Connector 31"/>
          <p:cNvCxnSpPr>
            <a:cxnSpLocks noChangeShapeType="1"/>
          </p:cNvCxnSpPr>
          <p:nvPr/>
        </p:nvCxnSpPr>
        <p:spPr bwMode="auto">
          <a:xfrm>
            <a:off x="381000" y="3242131"/>
            <a:ext cx="1143000" cy="159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8"/>
          <p:cNvSpPr txBox="1"/>
          <p:nvPr/>
        </p:nvSpPr>
        <p:spPr bwMode="auto">
          <a:xfrm>
            <a:off x="304800" y="2819400"/>
            <a:ext cx="43338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Tahoma"/>
                <a:cs typeface="Tahoma"/>
              </a:rPr>
              <a:t>IV</a:t>
            </a:r>
          </a:p>
        </p:txBody>
      </p:sp>
      <p:grpSp>
        <p:nvGrpSpPr>
          <p:cNvPr id="20" name="Group 47"/>
          <p:cNvGrpSpPr>
            <a:grpSpLocks/>
          </p:cNvGrpSpPr>
          <p:nvPr/>
        </p:nvGrpSpPr>
        <p:grpSpPr bwMode="auto">
          <a:xfrm>
            <a:off x="1217613" y="2135188"/>
            <a:ext cx="306387" cy="838200"/>
            <a:chOff x="1218406" y="2134394"/>
            <a:chExt cx="305594" cy="838994"/>
          </a:xfrm>
        </p:grpSpPr>
        <p:cxnSp>
          <p:nvCxnSpPr>
            <p:cNvPr id="21" name="Straight Connector 42"/>
            <p:cNvCxnSpPr>
              <a:cxnSpLocks noChangeShapeType="1"/>
            </p:cNvCxnSpPr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Arrow Connector 46"/>
            <p:cNvCxnSpPr>
              <a:cxnSpLocks noChangeShapeType="1"/>
            </p:cNvCxnSpPr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Group 48"/>
          <p:cNvGrpSpPr>
            <a:grpSpLocks/>
          </p:cNvGrpSpPr>
          <p:nvPr/>
        </p:nvGrpSpPr>
        <p:grpSpPr bwMode="auto">
          <a:xfrm>
            <a:off x="2895600" y="2133600"/>
            <a:ext cx="306388" cy="839788"/>
            <a:chOff x="1218406" y="2134394"/>
            <a:chExt cx="305594" cy="838994"/>
          </a:xfrm>
        </p:grpSpPr>
        <p:cxnSp>
          <p:nvCxnSpPr>
            <p:cNvPr id="24" name="Straight Connector 49"/>
            <p:cNvCxnSpPr>
              <a:cxnSpLocks noChangeShapeType="1"/>
            </p:cNvCxnSpPr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Arrow Connector 50"/>
            <p:cNvCxnSpPr>
              <a:cxnSpLocks noChangeShapeType="1"/>
            </p:cNvCxnSpPr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Group 51"/>
          <p:cNvGrpSpPr>
            <a:grpSpLocks/>
          </p:cNvGrpSpPr>
          <p:nvPr/>
        </p:nvGrpSpPr>
        <p:grpSpPr bwMode="auto">
          <a:xfrm>
            <a:off x="4572000" y="2133600"/>
            <a:ext cx="306388" cy="839788"/>
            <a:chOff x="1218406" y="2134394"/>
            <a:chExt cx="305594" cy="838994"/>
          </a:xfrm>
        </p:grpSpPr>
        <p:cxnSp>
          <p:nvCxnSpPr>
            <p:cNvPr id="27" name="Straight Connector 52"/>
            <p:cNvCxnSpPr>
              <a:cxnSpLocks noChangeShapeType="1"/>
            </p:cNvCxnSpPr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Arrow Connector 53"/>
            <p:cNvCxnSpPr>
              <a:cxnSpLocks noChangeShapeType="1"/>
            </p:cNvCxnSpPr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" name="Group 54"/>
          <p:cNvGrpSpPr>
            <a:grpSpLocks/>
          </p:cNvGrpSpPr>
          <p:nvPr/>
        </p:nvGrpSpPr>
        <p:grpSpPr bwMode="auto">
          <a:xfrm>
            <a:off x="6172200" y="2133600"/>
            <a:ext cx="306388" cy="839788"/>
            <a:chOff x="1218406" y="2134394"/>
            <a:chExt cx="305594" cy="838994"/>
          </a:xfrm>
        </p:grpSpPr>
        <p:cxnSp>
          <p:nvCxnSpPr>
            <p:cNvPr id="30" name="Straight Connector 55"/>
            <p:cNvCxnSpPr>
              <a:cxnSpLocks noChangeShapeType="1"/>
            </p:cNvCxnSpPr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traight Arrow Connector 56"/>
            <p:cNvCxnSpPr>
              <a:cxnSpLocks noChangeShapeType="1"/>
            </p:cNvCxnSpPr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2" name="Straight Arrow Connector 58"/>
          <p:cNvCxnSpPr>
            <a:cxnSpLocks noChangeShapeType="1"/>
          </p:cNvCxnSpPr>
          <p:nvPr/>
        </p:nvCxnSpPr>
        <p:spPr bwMode="auto">
          <a:xfrm>
            <a:off x="2438400" y="3244850"/>
            <a:ext cx="762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Arrow Connector 59"/>
          <p:cNvCxnSpPr>
            <a:cxnSpLocks noChangeShapeType="1"/>
          </p:cNvCxnSpPr>
          <p:nvPr/>
        </p:nvCxnSpPr>
        <p:spPr bwMode="auto">
          <a:xfrm>
            <a:off x="4114800" y="3244850"/>
            <a:ext cx="762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62"/>
          <p:cNvCxnSpPr>
            <a:cxnSpLocks noChangeShapeType="1"/>
          </p:cNvCxnSpPr>
          <p:nvPr/>
        </p:nvCxnSpPr>
        <p:spPr bwMode="auto">
          <a:xfrm>
            <a:off x="5791200" y="3275013"/>
            <a:ext cx="685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65"/>
          <p:cNvCxnSpPr>
            <a:cxnSpLocks noChangeShapeType="1"/>
          </p:cNvCxnSpPr>
          <p:nvPr/>
        </p:nvCxnSpPr>
        <p:spPr bwMode="auto">
          <a:xfrm>
            <a:off x="7391400" y="3275013"/>
            <a:ext cx="990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8001000" y="2819400"/>
            <a:ext cx="76963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Tahoma"/>
                <a:cs typeface="Tahoma"/>
              </a:rPr>
              <a:t>H(m)</a:t>
            </a:r>
          </a:p>
        </p:txBody>
      </p:sp>
      <p:grpSp>
        <p:nvGrpSpPr>
          <p:cNvPr id="37" name="Group 72"/>
          <p:cNvGrpSpPr>
            <a:grpSpLocks/>
          </p:cNvGrpSpPr>
          <p:nvPr/>
        </p:nvGrpSpPr>
        <p:grpSpPr bwMode="auto">
          <a:xfrm>
            <a:off x="1524000" y="2803525"/>
            <a:ext cx="1066800" cy="381000"/>
            <a:chOff x="1524000" y="2803525"/>
            <a:chExt cx="1066800" cy="381000"/>
          </a:xfrm>
        </p:grpSpPr>
        <p:sp>
          <p:nvSpPr>
            <p:cNvPr id="38" name="Right Triangle 37"/>
            <p:cNvSpPr/>
            <p:nvPr/>
          </p:nvSpPr>
          <p:spPr bwMode="auto">
            <a:xfrm flipH="1" flipV="1">
              <a:off x="1524000" y="2803525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Tahoma"/>
                <a:cs typeface="Tahoma"/>
              </a:endParaRPr>
            </a:p>
          </p:txBody>
        </p:sp>
        <p:cxnSp>
          <p:nvCxnSpPr>
            <p:cNvPr id="39" name="Straight Connector 71"/>
            <p:cNvCxnSpPr>
              <a:cxnSpLocks noChangeShapeType="1"/>
              <a:stCxn id="38" idx="4"/>
            </p:cNvCxnSpPr>
            <p:nvPr/>
          </p:nvCxnSpPr>
          <p:spPr bwMode="auto">
            <a:xfrm rot="16200000" flipH="1">
              <a:off x="1828800" y="2498725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73"/>
          <p:cNvGrpSpPr>
            <a:grpSpLocks/>
          </p:cNvGrpSpPr>
          <p:nvPr/>
        </p:nvGrpSpPr>
        <p:grpSpPr bwMode="auto">
          <a:xfrm>
            <a:off x="3200400" y="2803525"/>
            <a:ext cx="1066800" cy="381000"/>
            <a:chOff x="1524000" y="2803525"/>
            <a:chExt cx="1066800" cy="381000"/>
          </a:xfrm>
        </p:grpSpPr>
        <p:sp>
          <p:nvSpPr>
            <p:cNvPr id="41" name="Right Triangle 40"/>
            <p:cNvSpPr/>
            <p:nvPr/>
          </p:nvSpPr>
          <p:spPr bwMode="auto">
            <a:xfrm flipH="1" flipV="1">
              <a:off x="1524000" y="2803525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Tahoma"/>
                <a:cs typeface="Tahoma"/>
              </a:endParaRPr>
            </a:p>
          </p:txBody>
        </p:sp>
        <p:cxnSp>
          <p:nvCxnSpPr>
            <p:cNvPr id="42" name="Straight Connector 75"/>
            <p:cNvCxnSpPr>
              <a:cxnSpLocks noChangeShapeType="1"/>
              <a:stCxn id="41" idx="4"/>
            </p:cNvCxnSpPr>
            <p:nvPr/>
          </p:nvCxnSpPr>
          <p:spPr bwMode="auto">
            <a:xfrm rot="16200000" flipH="1">
              <a:off x="1828800" y="2498725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" name="Group 76"/>
          <p:cNvGrpSpPr>
            <a:grpSpLocks/>
          </p:cNvGrpSpPr>
          <p:nvPr/>
        </p:nvGrpSpPr>
        <p:grpSpPr bwMode="auto">
          <a:xfrm>
            <a:off x="4876800" y="2803525"/>
            <a:ext cx="1066800" cy="381000"/>
            <a:chOff x="1524000" y="2803525"/>
            <a:chExt cx="1066800" cy="381000"/>
          </a:xfrm>
        </p:grpSpPr>
        <p:sp>
          <p:nvSpPr>
            <p:cNvPr id="44" name="Right Triangle 43"/>
            <p:cNvSpPr/>
            <p:nvPr/>
          </p:nvSpPr>
          <p:spPr bwMode="auto">
            <a:xfrm flipH="1" flipV="1">
              <a:off x="1524000" y="2803525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Tahoma"/>
                <a:cs typeface="Tahoma"/>
              </a:endParaRPr>
            </a:p>
          </p:txBody>
        </p:sp>
        <p:cxnSp>
          <p:nvCxnSpPr>
            <p:cNvPr id="45" name="Straight Connector 78"/>
            <p:cNvCxnSpPr>
              <a:cxnSpLocks noChangeShapeType="1"/>
              <a:stCxn id="44" idx="4"/>
            </p:cNvCxnSpPr>
            <p:nvPr/>
          </p:nvCxnSpPr>
          <p:spPr bwMode="auto">
            <a:xfrm rot="16200000" flipH="1">
              <a:off x="1828800" y="2498725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Group 79"/>
          <p:cNvGrpSpPr>
            <a:grpSpLocks/>
          </p:cNvGrpSpPr>
          <p:nvPr/>
        </p:nvGrpSpPr>
        <p:grpSpPr bwMode="auto">
          <a:xfrm>
            <a:off x="6477000" y="2803525"/>
            <a:ext cx="1066800" cy="381000"/>
            <a:chOff x="1524000" y="2803525"/>
            <a:chExt cx="1066800" cy="381000"/>
          </a:xfrm>
        </p:grpSpPr>
        <p:sp>
          <p:nvSpPr>
            <p:cNvPr id="47" name="Right Triangle 46"/>
            <p:cNvSpPr/>
            <p:nvPr/>
          </p:nvSpPr>
          <p:spPr bwMode="auto">
            <a:xfrm flipH="1" flipV="1">
              <a:off x="1524000" y="2803525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Tahoma"/>
                <a:cs typeface="Tahoma"/>
              </a:endParaRPr>
            </a:p>
          </p:txBody>
        </p:sp>
        <p:cxnSp>
          <p:nvCxnSpPr>
            <p:cNvPr id="48" name="Straight Connector 81"/>
            <p:cNvCxnSpPr>
              <a:cxnSpLocks noChangeShapeType="1"/>
              <a:stCxn id="47" idx="4"/>
            </p:cNvCxnSpPr>
            <p:nvPr/>
          </p:nvCxnSpPr>
          <p:spPr bwMode="auto">
            <a:xfrm rot="16200000" flipH="1">
              <a:off x="1828800" y="2498725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9" name="Group 57"/>
          <p:cNvGrpSpPr>
            <a:grpSpLocks/>
          </p:cNvGrpSpPr>
          <p:nvPr/>
        </p:nvGrpSpPr>
        <p:grpSpPr bwMode="auto">
          <a:xfrm flipV="1">
            <a:off x="1524000" y="3290888"/>
            <a:ext cx="1066800" cy="381000"/>
            <a:chOff x="1524000" y="2819400"/>
            <a:chExt cx="1066800" cy="381000"/>
          </a:xfrm>
        </p:grpSpPr>
        <p:sp>
          <p:nvSpPr>
            <p:cNvPr id="50" name="Right Triangle 49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Tahoma"/>
                <a:cs typeface="Tahoma"/>
              </a:endParaRPr>
            </a:p>
          </p:txBody>
        </p:sp>
        <p:cxnSp>
          <p:nvCxnSpPr>
            <p:cNvPr id="51" name="Straight Connector 61"/>
            <p:cNvCxnSpPr>
              <a:cxnSpLocks noChangeShapeType="1"/>
              <a:stCxn id="50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2" name="Group 63"/>
          <p:cNvGrpSpPr>
            <a:grpSpLocks/>
          </p:cNvGrpSpPr>
          <p:nvPr/>
        </p:nvGrpSpPr>
        <p:grpSpPr bwMode="auto">
          <a:xfrm flipV="1">
            <a:off x="3200400" y="3290888"/>
            <a:ext cx="1066800" cy="381000"/>
            <a:chOff x="1524000" y="2819400"/>
            <a:chExt cx="1066800" cy="381000"/>
          </a:xfrm>
        </p:grpSpPr>
        <p:sp>
          <p:nvSpPr>
            <p:cNvPr id="53" name="Right Triangle 52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Tahoma"/>
                <a:cs typeface="Tahoma"/>
              </a:endParaRPr>
            </a:p>
          </p:txBody>
        </p:sp>
        <p:cxnSp>
          <p:nvCxnSpPr>
            <p:cNvPr id="54" name="Straight Connector 66"/>
            <p:cNvCxnSpPr>
              <a:cxnSpLocks noChangeShapeType="1"/>
              <a:stCxn id="53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5" name="Group 70"/>
          <p:cNvGrpSpPr>
            <a:grpSpLocks/>
          </p:cNvGrpSpPr>
          <p:nvPr/>
        </p:nvGrpSpPr>
        <p:grpSpPr bwMode="auto">
          <a:xfrm flipV="1">
            <a:off x="4876800" y="3290888"/>
            <a:ext cx="1066800" cy="381000"/>
            <a:chOff x="1524000" y="2819400"/>
            <a:chExt cx="1066800" cy="381000"/>
          </a:xfrm>
        </p:grpSpPr>
        <p:sp>
          <p:nvSpPr>
            <p:cNvPr id="56" name="Right Triangle 55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Tahoma"/>
                <a:cs typeface="Tahoma"/>
              </a:endParaRPr>
            </a:p>
          </p:txBody>
        </p:sp>
        <p:cxnSp>
          <p:nvCxnSpPr>
            <p:cNvPr id="57" name="Straight Connector 83"/>
            <p:cNvCxnSpPr>
              <a:cxnSpLocks noChangeShapeType="1"/>
              <a:stCxn id="56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8" name="Group 84"/>
          <p:cNvGrpSpPr>
            <a:grpSpLocks/>
          </p:cNvGrpSpPr>
          <p:nvPr/>
        </p:nvGrpSpPr>
        <p:grpSpPr bwMode="auto">
          <a:xfrm flipV="1">
            <a:off x="6477000" y="3290888"/>
            <a:ext cx="1066800" cy="381000"/>
            <a:chOff x="1524000" y="2819400"/>
            <a:chExt cx="1066800" cy="381000"/>
          </a:xfrm>
        </p:grpSpPr>
        <p:sp>
          <p:nvSpPr>
            <p:cNvPr id="59" name="Right Triangle 58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Tahoma"/>
                <a:cs typeface="Tahoma"/>
              </a:endParaRPr>
            </a:p>
          </p:txBody>
        </p:sp>
        <p:cxnSp>
          <p:nvCxnSpPr>
            <p:cNvPr id="60" name="Straight Connector 86"/>
            <p:cNvCxnSpPr>
              <a:cxnSpLocks noChangeShapeType="1"/>
              <a:stCxn id="59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624706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Insecure MAC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Tahoma"/>
              </a:rPr>
              <a:t>Let us define </a:t>
            </a:r>
            <a:r>
              <a:rPr lang="en-US" i="1" dirty="0">
                <a:latin typeface="Cambria Math"/>
                <a:ea typeface="Tahoma"/>
                <a:cs typeface="Cambria Math"/>
              </a:rPr>
              <a:t>t</a:t>
            </a:r>
            <a:r>
              <a:rPr lang="en-US" dirty="0">
                <a:latin typeface="Cambria Math"/>
                <a:ea typeface="Tahoma"/>
                <a:cs typeface="Cambria Math"/>
              </a:rPr>
              <a:t> = </a:t>
            </a:r>
            <a:r>
              <a:rPr lang="en-US" i="1" dirty="0">
                <a:latin typeface="Cambria Math"/>
                <a:ea typeface="Tahoma"/>
                <a:cs typeface="Cambria Math"/>
              </a:rPr>
              <a:t>S</a:t>
            </a:r>
            <a:r>
              <a:rPr lang="en-US" dirty="0">
                <a:latin typeface="Cambria Math"/>
                <a:ea typeface="Tahoma"/>
                <a:cs typeface="Cambria Math"/>
              </a:rPr>
              <a:t>(</a:t>
            </a:r>
            <a:r>
              <a:rPr lang="en-US" i="1" dirty="0">
                <a:latin typeface="Cambria Math"/>
                <a:ea typeface="Tahoma"/>
                <a:cs typeface="Cambria Math"/>
              </a:rPr>
              <a:t>m</a:t>
            </a:r>
            <a:r>
              <a:rPr lang="en-US" dirty="0">
                <a:latin typeface="Cambria Math"/>
                <a:ea typeface="Tahoma"/>
                <a:cs typeface="Cambria Math"/>
              </a:rPr>
              <a:t>, </a:t>
            </a:r>
            <a:r>
              <a:rPr lang="en-US" i="1" dirty="0">
                <a:latin typeface="Cambria Math"/>
                <a:ea typeface="Tahoma"/>
                <a:cs typeface="Cambria Math"/>
              </a:rPr>
              <a:t>k</a:t>
            </a:r>
            <a:r>
              <a:rPr lang="en-US" dirty="0">
                <a:latin typeface="Cambria Math"/>
                <a:ea typeface="Tahoma"/>
                <a:cs typeface="Cambria Math"/>
              </a:rPr>
              <a:t>) = </a:t>
            </a:r>
            <a:r>
              <a:rPr lang="en-US" i="1" dirty="0">
                <a:latin typeface="Cambria Math"/>
                <a:cs typeface="Cambria Math"/>
              </a:rPr>
              <a:t>H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k</a:t>
            </a:r>
            <a:r>
              <a:rPr lang="en-US" dirty="0">
                <a:latin typeface="Cambria Math"/>
                <a:cs typeface="Cambria Math"/>
              </a:rPr>
              <a:t> || </a:t>
            </a:r>
            <a:r>
              <a:rPr lang="en-US" i="1" dirty="0">
                <a:latin typeface="Cambria Math"/>
                <a:cs typeface="Cambria Math"/>
              </a:rPr>
              <a:t>m</a:t>
            </a:r>
            <a:r>
              <a:rPr lang="en-US" dirty="0">
                <a:latin typeface="Cambria Math"/>
                <a:cs typeface="Cambria Math"/>
              </a:rPr>
              <a:t>)</a:t>
            </a:r>
          </a:p>
          <a:p>
            <a:r>
              <a:rPr lang="en-US" dirty="0">
                <a:solidFill>
                  <a:srgbClr val="262626"/>
                </a:solidFill>
                <a:ea typeface="Tahoma"/>
              </a:rPr>
              <a:t>Because of the way typical hash function are implemented (up to SHA-2), the "Merkle-Damg</a:t>
            </a:r>
            <a:r>
              <a:rPr lang="en-US" dirty="0">
                <a:ea typeface="Tahoma"/>
              </a:rPr>
              <a:t>ård" construction, an attack is possible</a:t>
            </a:r>
          </a:p>
          <a:p>
            <a:r>
              <a:rPr lang="en-US" dirty="0">
                <a:ea typeface="Tahoma"/>
              </a:rPr>
              <a:t>An adversary can </a:t>
            </a:r>
            <a:r>
              <a:rPr lang="en-US" dirty="0" smtClean="0">
                <a:ea typeface="Tahoma"/>
              </a:rPr>
              <a:t>compute</a:t>
            </a:r>
            <a:br>
              <a:rPr lang="en-US" dirty="0" smtClean="0">
                <a:ea typeface="Tahoma"/>
              </a:rPr>
            </a:br>
            <a:r>
              <a:rPr lang="en-US" i="1" dirty="0" smtClean="0">
                <a:latin typeface="Cambria Math"/>
                <a:ea typeface="Tahoma"/>
                <a:cs typeface="Cambria Math"/>
              </a:rPr>
              <a:t>t’ </a:t>
            </a:r>
            <a:r>
              <a:rPr lang="en-US" dirty="0" smtClean="0">
                <a:latin typeface="Cambria Math"/>
                <a:ea typeface="Tahoma"/>
                <a:cs typeface="Cambria Math"/>
              </a:rPr>
              <a:t>= </a:t>
            </a:r>
            <a:r>
              <a:rPr lang="en-US" i="1" dirty="0" smtClean="0">
                <a:latin typeface="Cambria Math"/>
                <a:ea typeface="Tahoma"/>
                <a:cs typeface="Cambria Math"/>
              </a:rPr>
              <a:t>H</a:t>
            </a:r>
            <a:r>
              <a:rPr lang="en-US" dirty="0">
                <a:latin typeface="Cambria Math"/>
                <a:ea typeface="Tahoma"/>
                <a:cs typeface="Cambria Math"/>
              </a:rPr>
              <a:t>(</a:t>
            </a:r>
            <a:r>
              <a:rPr lang="en-US" i="1" dirty="0" smtClean="0">
                <a:latin typeface="Cambria Math"/>
                <a:ea typeface="Tahoma"/>
                <a:cs typeface="Cambria Math"/>
              </a:rPr>
              <a:t>k</a:t>
            </a:r>
            <a:r>
              <a:rPr lang="en-US" dirty="0" smtClean="0">
                <a:latin typeface="Cambria Math"/>
                <a:ea typeface="Tahoma"/>
                <a:cs typeface="Cambria Math"/>
              </a:rPr>
              <a:t> || </a:t>
            </a:r>
            <a:r>
              <a:rPr lang="en-US" i="1" dirty="0" smtClean="0">
                <a:latin typeface="Cambria Math"/>
                <a:ea typeface="Tahoma"/>
                <a:cs typeface="Cambria Math"/>
              </a:rPr>
              <a:t>m</a:t>
            </a:r>
            <a:r>
              <a:rPr lang="en-US" dirty="0" smtClean="0">
                <a:latin typeface="Cambria Math"/>
                <a:ea typeface="Tahoma"/>
                <a:cs typeface="Cambria Math"/>
              </a:rPr>
              <a:t> || padding || </a:t>
            </a:r>
            <a:r>
              <a:rPr lang="en-US" i="1" dirty="0" smtClean="0">
                <a:latin typeface="Cambria Math"/>
                <a:ea typeface="Tahoma"/>
                <a:cs typeface="Cambria Math"/>
              </a:rPr>
              <a:t>m’ </a:t>
            </a:r>
            <a:r>
              <a:rPr lang="en-US" dirty="0" smtClean="0">
                <a:latin typeface="Cambria Math"/>
                <a:ea typeface="Tahoma"/>
                <a:cs typeface="Cambria Math"/>
              </a:rPr>
              <a:t>) </a:t>
            </a:r>
            <a:r>
              <a:rPr lang="en-US" dirty="0">
                <a:ea typeface="Tahoma"/>
              </a:rPr>
              <a:t>without knowing </a:t>
            </a:r>
            <a:r>
              <a:rPr lang="en-US" i="1" dirty="0">
                <a:latin typeface="Cambria Math"/>
                <a:ea typeface="Tahoma"/>
                <a:cs typeface="Cambria Math"/>
              </a:rPr>
              <a:t>m</a:t>
            </a:r>
          </a:p>
          <a:p>
            <a:r>
              <a:rPr lang="en-US" dirty="0">
                <a:ea typeface="Tahoma"/>
              </a:rPr>
              <a:t>She can therefore send </a:t>
            </a:r>
            <a:r>
              <a:rPr lang="en-US" i="1" dirty="0" smtClean="0">
                <a:latin typeface="Cambria Math"/>
                <a:ea typeface="Tahoma"/>
                <a:cs typeface="Cambria Math"/>
              </a:rPr>
              <a:t>m’</a:t>
            </a:r>
            <a:r>
              <a:rPr lang="en-US" dirty="0" smtClean="0">
                <a:ea typeface="Tahoma"/>
              </a:rPr>
              <a:t>, </a:t>
            </a:r>
            <a:r>
              <a:rPr lang="en-US" i="1" dirty="0" smtClean="0">
                <a:latin typeface="Cambria Math"/>
                <a:ea typeface="Tahoma"/>
                <a:cs typeface="Cambria Math"/>
              </a:rPr>
              <a:t>t’</a:t>
            </a:r>
            <a:r>
              <a:rPr lang="en-US" dirty="0" smtClean="0">
                <a:ea typeface="Tahoma"/>
              </a:rPr>
              <a:t> </a:t>
            </a:r>
            <a:r>
              <a:rPr lang="en-US" dirty="0">
                <a:ea typeface="Tahoma"/>
              </a:rPr>
              <a:t>instead of </a:t>
            </a:r>
            <a:r>
              <a:rPr lang="en-US" i="1" dirty="0">
                <a:latin typeface="Cambria Math"/>
                <a:ea typeface="Tahoma"/>
                <a:cs typeface="Cambria Math"/>
              </a:rPr>
              <a:t>m</a:t>
            </a:r>
            <a:r>
              <a:rPr lang="en-US" dirty="0">
                <a:ea typeface="Tahoma"/>
              </a:rPr>
              <a:t>, </a:t>
            </a:r>
            <a:r>
              <a:rPr lang="en-US" i="1" dirty="0">
                <a:latin typeface="Cambria Math"/>
                <a:ea typeface="Tahoma"/>
                <a:cs typeface="Cambria Math"/>
              </a:rPr>
              <a:t>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11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Cryptography is: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A tremendous tool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The basis for many security mechanisms</a:t>
            </a:r>
          </a:p>
          <a:p>
            <a:pPr>
              <a:lnSpc>
                <a:spcPct val="130000"/>
              </a:lnSpc>
            </a:pPr>
            <a:r>
              <a:rPr lang="en-US" dirty="0"/>
              <a:t>Cryptography is </a:t>
            </a:r>
            <a:r>
              <a:rPr lang="en-US" b="1" dirty="0" smtClean="0"/>
              <a:t>NOT</a:t>
            </a:r>
            <a:r>
              <a:rPr lang="en-US" dirty="0" smtClean="0"/>
              <a:t>: 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The solution to all security problems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Reliable unless implemented and used properly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Something you should try to invent </a:t>
            </a:r>
            <a:r>
              <a:rPr lang="en-US" dirty="0" smtClean="0"/>
              <a:t>yourself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87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pic>
        <p:nvPicPr>
          <p:cNvPr id="7" name="Picture 2" descr="C:\Users\Andreas Haeberlen\AppData\Local\Microsoft\Windows\Temporary Internet Files\Content.IE5\7HA4Z6A0\MC90043441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8022" y="484094"/>
            <a:ext cx="1326777" cy="1492624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409D-5E2D-FB4E-9A06-44B9D3E20611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10" name="Picture 2" descr="Secur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29410"/>
            <a:ext cx="685800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092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648200"/>
            <a:ext cx="5638800" cy="1362075"/>
          </a:xfrm>
        </p:spPr>
        <p:txBody>
          <a:bodyPr anchor="t"/>
          <a:lstStyle/>
          <a:p>
            <a:r>
              <a:rPr lang="en-US" dirty="0" smtClean="0"/>
              <a:t>Network vulnerabilities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124200"/>
            <a:ext cx="5638800" cy="1500187"/>
          </a:xfrm>
        </p:spPr>
        <p:txBody>
          <a:bodyPr anchor="b"/>
          <a:lstStyle/>
          <a:p>
            <a:r>
              <a:rPr lang="en-US" dirty="0"/>
              <a:t>Next time you will learn </a:t>
            </a:r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1DD4-9FA1-DC41-AC8A-B26E2EC1E386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3000" y="1752601"/>
            <a:ext cx="2743200" cy="83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 cap="none" baseline="0">
                <a:solidFill>
                  <a:schemeClr val="bg1"/>
                </a:solidFill>
                <a:latin typeface="Rockwell"/>
                <a:ea typeface="+mj-ea"/>
                <a:cs typeface="Rockwell"/>
              </a:defRPr>
            </a:lvl1pPr>
          </a:lstStyle>
          <a:p>
            <a:r>
              <a:rPr lang="en-US" dirty="0" smtClean="0"/>
              <a:t>Stay tuned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000" y="381000"/>
            <a:ext cx="504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47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Ciphers Built by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5065941"/>
            <a:ext cx="8727141" cy="13576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R(</a:t>
            </a:r>
            <a:r>
              <a:rPr lang="en-US" dirty="0" err="1"/>
              <a:t>k,m</a:t>
            </a:r>
            <a:r>
              <a:rPr lang="en-US" dirty="0"/>
              <a:t>) is called a round function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for  </a:t>
            </a:r>
            <a:r>
              <a:rPr lang="en-US" b="1" dirty="0"/>
              <a:t>3DES (n=48),      for AES-128  (n=10)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038600" y="1755909"/>
            <a:ext cx="1143000" cy="431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Tahoma"/>
                <a:cs typeface="Tahoma"/>
              </a:rPr>
              <a:t>key  k</a:t>
            </a:r>
          </a:p>
        </p:txBody>
      </p:sp>
      <p:sp>
        <p:nvSpPr>
          <p:cNvPr id="5" name="Trapezoid 4"/>
          <p:cNvSpPr/>
          <p:nvPr/>
        </p:nvSpPr>
        <p:spPr bwMode="auto">
          <a:xfrm>
            <a:off x="1752600" y="2187908"/>
            <a:ext cx="5715000" cy="685800"/>
          </a:xfrm>
          <a:prstGeom prst="trapezoid">
            <a:avLst>
              <a:gd name="adj" fmla="val 243342"/>
            </a:avLst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key expansion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54702" y="2873709"/>
            <a:ext cx="645600" cy="431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Tahoma"/>
                <a:cs typeface="Tahoma"/>
              </a:rPr>
              <a:t>k</a:t>
            </a:r>
            <a:r>
              <a:rPr lang="en-US" sz="2000" baseline="-25000" dirty="0">
                <a:solidFill>
                  <a:schemeClr val="lt1"/>
                </a:solidFill>
                <a:latin typeface="Tahoma"/>
                <a:cs typeface="Tahoma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933698" y="2873709"/>
            <a:ext cx="647702" cy="431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Tahoma"/>
                <a:cs typeface="Tahoma"/>
              </a:rPr>
              <a:t>k</a:t>
            </a:r>
            <a:r>
              <a:rPr lang="en-US" sz="2000" baseline="-25000" dirty="0">
                <a:solidFill>
                  <a:schemeClr val="lt1"/>
                </a:solidFill>
                <a:latin typeface="Tahoma"/>
                <a:cs typeface="Tahoma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078800" y="2873709"/>
            <a:ext cx="645600" cy="431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Tahoma"/>
                <a:cs typeface="Tahoma"/>
              </a:rPr>
              <a:t>k</a:t>
            </a:r>
            <a:r>
              <a:rPr lang="en-US" sz="2000" baseline="-25000" dirty="0">
                <a:solidFill>
                  <a:schemeClr val="lt1"/>
                </a:solidFill>
                <a:latin typeface="Tahoma"/>
                <a:cs typeface="Tahoma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819899" y="2873709"/>
            <a:ext cx="647701" cy="431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lt1"/>
                </a:solidFill>
                <a:latin typeface="Tahoma"/>
                <a:cs typeface="Tahoma"/>
              </a:rPr>
              <a:t>k</a:t>
            </a:r>
            <a:r>
              <a:rPr lang="en-US" sz="2000" baseline="-25000" dirty="0" err="1">
                <a:solidFill>
                  <a:schemeClr val="lt1"/>
                </a:solidFill>
                <a:latin typeface="Tahoma"/>
                <a:cs typeface="Tahoma"/>
              </a:rPr>
              <a:t>n</a:t>
            </a:r>
            <a:endParaRPr lang="en-US" sz="2000" baseline="-25000" dirty="0">
              <a:solidFill>
                <a:schemeClr val="lt1"/>
              </a:solidFill>
              <a:latin typeface="Tahoma"/>
              <a:cs typeface="Tahoma"/>
            </a:endParaRPr>
          </a:p>
        </p:txBody>
      </p:sp>
      <p:sp>
        <p:nvSpPr>
          <p:cNvPr id="11" name="Rectangle 10"/>
          <p:cNvSpPr/>
          <p:nvPr/>
        </p:nvSpPr>
        <p:spPr bwMode="auto">
          <a:xfrm rot="16200000">
            <a:off x="1461306" y="3922551"/>
            <a:ext cx="1230291" cy="64770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/>
                <a:cs typeface="Tahoma"/>
              </a:rPr>
              <a:t>R(k</a:t>
            </a:r>
            <a:r>
              <a:rPr lang="en-US" sz="2000" baseline="-25000" dirty="0">
                <a:latin typeface="Tahoma"/>
                <a:cs typeface="Tahoma"/>
              </a:rPr>
              <a:t>1</a:t>
            </a:r>
            <a:r>
              <a:rPr lang="en-US" sz="2000" dirty="0">
                <a:latin typeface="Tahoma"/>
                <a:cs typeface="Tahoma"/>
              </a:rPr>
              <a:t>, </a:t>
            </a:r>
            <a:r>
              <a:rPr lang="en-US" sz="2000" dirty="0">
                <a:latin typeface="Tahoma"/>
                <a:cs typeface="Tahoma"/>
                <a:sym typeface="Symbol"/>
              </a:rPr>
              <a:t>)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2" name="Rectangle 11"/>
          <p:cNvSpPr/>
          <p:nvPr/>
        </p:nvSpPr>
        <p:spPr bwMode="auto">
          <a:xfrm rot="16200000">
            <a:off x="2642403" y="3922552"/>
            <a:ext cx="1230293" cy="64770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/>
                <a:cs typeface="Tahoma"/>
              </a:rPr>
              <a:t>R(k</a:t>
            </a:r>
            <a:r>
              <a:rPr lang="en-US" sz="2000" baseline="-25000" dirty="0">
                <a:latin typeface="Tahoma"/>
                <a:cs typeface="Tahoma"/>
              </a:rPr>
              <a:t>2</a:t>
            </a:r>
            <a:r>
              <a:rPr lang="en-US" sz="2000" dirty="0">
                <a:latin typeface="Tahoma"/>
                <a:cs typeface="Tahoma"/>
              </a:rPr>
              <a:t>, </a:t>
            </a:r>
            <a:r>
              <a:rPr lang="en-US" sz="2000" dirty="0">
                <a:latin typeface="Tahoma"/>
                <a:cs typeface="Tahoma"/>
                <a:sym typeface="Symbol"/>
              </a:rPr>
              <a:t>)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6200000">
            <a:off x="3785404" y="3922551"/>
            <a:ext cx="1230291" cy="64770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/>
                <a:cs typeface="Tahoma"/>
              </a:rPr>
              <a:t>R(k</a:t>
            </a:r>
            <a:r>
              <a:rPr lang="en-US" sz="2000" baseline="-25000" dirty="0">
                <a:latin typeface="Tahoma"/>
                <a:cs typeface="Tahoma"/>
              </a:rPr>
              <a:t>3</a:t>
            </a:r>
            <a:r>
              <a:rPr lang="en-US" sz="2000" dirty="0">
                <a:latin typeface="Tahoma"/>
                <a:cs typeface="Tahoma"/>
              </a:rPr>
              <a:t>, </a:t>
            </a:r>
            <a:r>
              <a:rPr lang="en-US" sz="2000" dirty="0">
                <a:latin typeface="Tahoma"/>
                <a:cs typeface="Tahoma"/>
                <a:sym typeface="Symbol"/>
              </a:rPr>
              <a:t>)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4" name="Rectangle 13"/>
          <p:cNvSpPr/>
          <p:nvPr/>
        </p:nvSpPr>
        <p:spPr bwMode="auto">
          <a:xfrm rot="16200000">
            <a:off x="6528604" y="3922551"/>
            <a:ext cx="1230291" cy="64770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/>
                <a:cs typeface="Tahoma"/>
              </a:rPr>
              <a:t>R(</a:t>
            </a:r>
            <a:r>
              <a:rPr lang="en-US" sz="2000" dirty="0" err="1">
                <a:latin typeface="Tahoma"/>
                <a:cs typeface="Tahoma"/>
              </a:rPr>
              <a:t>k</a:t>
            </a:r>
            <a:r>
              <a:rPr lang="en-US" sz="2000" baseline="-25000" dirty="0" err="1">
                <a:latin typeface="Tahoma"/>
                <a:cs typeface="Tahoma"/>
              </a:rPr>
              <a:t>n</a:t>
            </a:r>
            <a:r>
              <a:rPr lang="en-US" sz="2000" dirty="0">
                <a:latin typeface="Tahoma"/>
                <a:cs typeface="Tahoma"/>
              </a:rPr>
              <a:t>, </a:t>
            </a:r>
            <a:r>
              <a:rPr lang="en-US" sz="2000" dirty="0">
                <a:latin typeface="Tahoma"/>
                <a:cs typeface="Tahoma"/>
                <a:sym typeface="Symbol"/>
              </a:rPr>
              <a:t>)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5" name="Straight Arrow Connector 14"/>
          <p:cNvCxnSpPr>
            <a:stCxn id="7" idx="2"/>
            <a:endCxn id="11" idx="3"/>
          </p:cNvCxnSpPr>
          <p:nvPr/>
        </p:nvCxnSpPr>
        <p:spPr bwMode="auto">
          <a:xfrm flipH="1">
            <a:off x="2076452" y="3305708"/>
            <a:ext cx="1050" cy="32554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2" idx="3"/>
          </p:cNvCxnSpPr>
          <p:nvPr/>
        </p:nvCxnSpPr>
        <p:spPr bwMode="auto">
          <a:xfrm>
            <a:off x="3257549" y="3305708"/>
            <a:ext cx="1" cy="32554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13" idx="3"/>
          </p:cNvCxnSpPr>
          <p:nvPr/>
        </p:nvCxnSpPr>
        <p:spPr bwMode="auto">
          <a:xfrm flipH="1">
            <a:off x="4400550" y="3305708"/>
            <a:ext cx="1050" cy="32554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  <a:endCxn id="14" idx="3"/>
          </p:cNvCxnSpPr>
          <p:nvPr/>
        </p:nvCxnSpPr>
        <p:spPr bwMode="auto">
          <a:xfrm>
            <a:off x="7143750" y="3305708"/>
            <a:ext cx="0" cy="32554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12" idx="0"/>
          </p:cNvCxnSpPr>
          <p:nvPr/>
        </p:nvCxnSpPr>
        <p:spPr bwMode="auto">
          <a:xfrm>
            <a:off x="2400302" y="4246401"/>
            <a:ext cx="533397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3" idx="0"/>
          </p:cNvCxnSpPr>
          <p:nvPr/>
        </p:nvCxnSpPr>
        <p:spPr bwMode="auto">
          <a:xfrm flipV="1">
            <a:off x="3581400" y="4246401"/>
            <a:ext cx="495299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</p:cNvCxnSpPr>
          <p:nvPr/>
        </p:nvCxnSpPr>
        <p:spPr bwMode="auto">
          <a:xfrm>
            <a:off x="4724400" y="4246401"/>
            <a:ext cx="533400" cy="0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4" idx="0"/>
          </p:cNvCxnSpPr>
          <p:nvPr/>
        </p:nvCxnSpPr>
        <p:spPr bwMode="auto">
          <a:xfrm>
            <a:off x="6525433" y="4246401"/>
            <a:ext cx="294466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2"/>
            <a:endCxn id="27" idx="1"/>
          </p:cNvCxnSpPr>
          <p:nvPr/>
        </p:nvCxnSpPr>
        <p:spPr bwMode="auto">
          <a:xfrm>
            <a:off x="7467600" y="4246401"/>
            <a:ext cx="533400" cy="1350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3"/>
            <a:endCxn id="11" idx="0"/>
          </p:cNvCxnSpPr>
          <p:nvPr/>
        </p:nvCxnSpPr>
        <p:spPr bwMode="auto">
          <a:xfrm>
            <a:off x="1248231" y="4244585"/>
            <a:ext cx="504370" cy="181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>
            <a:off x="5181600" y="4246401"/>
            <a:ext cx="1219200" cy="0"/>
          </a:xfrm>
          <a:prstGeom prst="line">
            <a:avLst/>
          </a:prstGeom>
          <a:ln w="38100" cmpd="sng"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000" y="3982975"/>
            <a:ext cx="486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ahoma"/>
                <a:cs typeface="Tahoma"/>
              </a:rPr>
              <a:t>m</a:t>
            </a:r>
            <a:endParaRPr lang="en-US" dirty="0" smtClean="0">
              <a:latin typeface="Tahoma"/>
              <a:cs typeface="Tahom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01000" y="3998297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ahoma"/>
                <a:cs typeface="Tahoma"/>
              </a:rPr>
              <a:t>c</a:t>
            </a:r>
            <a:endParaRPr lang="en-US" dirty="0" smtClean="0">
              <a:latin typeface="Tahoma"/>
              <a:cs typeface="Tahom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27712" y="2662397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⋯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71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Shared Key Crypto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Compromised key means interceptors can decrypt any </a:t>
            </a:r>
            <a:r>
              <a:rPr lang="en-US" dirty="0" err="1"/>
              <a:t>ciphertext</a:t>
            </a:r>
            <a:r>
              <a:rPr lang="en-US" dirty="0"/>
              <a:t> they’ve acquired</a:t>
            </a:r>
          </a:p>
          <a:p>
            <a:pPr lvl="1"/>
            <a:r>
              <a:rPr lang="en-US" dirty="0"/>
              <a:t>Change keys frequently to limit damage</a:t>
            </a:r>
          </a:p>
          <a:p>
            <a:r>
              <a:rPr lang="en-US" dirty="0"/>
              <a:t>Distribution of keys is problematic</a:t>
            </a:r>
          </a:p>
          <a:p>
            <a:pPr lvl="1"/>
            <a:r>
              <a:rPr lang="en-US" dirty="0"/>
              <a:t>Keys must be transmitted securely</a:t>
            </a:r>
          </a:p>
          <a:p>
            <a:pPr lvl="1"/>
            <a:r>
              <a:rPr lang="en-US" dirty="0"/>
              <a:t>Use couriers?</a:t>
            </a:r>
          </a:p>
          <a:p>
            <a:pPr lvl="1"/>
            <a:r>
              <a:rPr lang="en-US" dirty="0"/>
              <a:t>Distribute in pieces over separate channels</a:t>
            </a:r>
            <a:r>
              <a:rPr lang="en-US" dirty="0" smtClean="0"/>
              <a:t>?</a:t>
            </a:r>
          </a:p>
          <a:p>
            <a:r>
              <a:rPr lang="en-US" dirty="0"/>
              <a:t>O(n) keys per user  ;  O(n</a:t>
            </a:r>
            <a:r>
              <a:rPr lang="en-US" baseline="30000" dirty="0"/>
              <a:t>2</a:t>
            </a:r>
            <a:r>
              <a:rPr lang="en-US" dirty="0"/>
              <a:t>) keys in the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Online TTP not an ideal solution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9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</a:t>
            </a:r>
            <a:r>
              <a:rPr lang="en-US" dirty="0"/>
              <a:t>E</a:t>
            </a:r>
            <a:r>
              <a:rPr lang="en-US" dirty="0" smtClean="0"/>
              <a:t>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3667664"/>
            <a:ext cx="8727141" cy="27559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PK: public key , 	SK: secret key (e.g., 1024 bits)</a:t>
            </a:r>
          </a:p>
          <a:p>
            <a:pPr marL="0" indent="0">
              <a:buNone/>
            </a:pPr>
            <a:r>
              <a:rPr lang="en-US" sz="2400" dirty="0" smtClean="0"/>
              <a:t>Example: Bob generates (</a:t>
            </a:r>
            <a:r>
              <a:rPr lang="en-US" sz="2400" dirty="0" err="1" smtClean="0"/>
              <a:t>PK</a:t>
            </a:r>
            <a:r>
              <a:rPr lang="en-US" sz="2000" baseline="-25000" dirty="0" err="1" smtClean="0"/>
              <a:t>Bob</a:t>
            </a:r>
            <a:r>
              <a:rPr lang="en-US" sz="2400" dirty="0" smtClean="0"/>
              <a:t>, </a:t>
            </a:r>
            <a:r>
              <a:rPr lang="en-US" sz="2400" dirty="0" err="1" smtClean="0"/>
              <a:t>SK</a:t>
            </a:r>
            <a:r>
              <a:rPr lang="en-US" sz="2000" baseline="-25000" dirty="0" err="1"/>
              <a:t>Bob</a:t>
            </a:r>
            <a:r>
              <a:rPr lang="en-US" sz="2400" dirty="0" smtClean="0"/>
              <a:t>) and gives </a:t>
            </a:r>
            <a:r>
              <a:rPr lang="en-US" sz="2400" dirty="0" err="1" smtClean="0"/>
              <a:t>PK</a:t>
            </a:r>
            <a:r>
              <a:rPr lang="en-US" sz="2000" baseline="-25000" dirty="0" err="1"/>
              <a:t>Bob</a:t>
            </a:r>
            <a:r>
              <a:rPr lang="en-US" sz="2400" dirty="0" smtClean="0"/>
              <a:t> to Alice</a:t>
            </a:r>
          </a:p>
          <a:p>
            <a:r>
              <a:rPr lang="en-US" dirty="0"/>
              <a:t>Only the private key must be kept secret</a:t>
            </a:r>
            <a:r>
              <a:rPr lang="en-US" dirty="0" smtClean="0"/>
              <a:t>!</a:t>
            </a:r>
          </a:p>
          <a:p>
            <a:r>
              <a:rPr lang="en-US" dirty="0" smtClean="0"/>
              <a:t>Interactive applications: session setup</a:t>
            </a:r>
          </a:p>
          <a:p>
            <a:r>
              <a:rPr lang="en-US" dirty="0" smtClean="0"/>
              <a:t>Non-interactive applications: e.g., email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51095" y="1957199"/>
            <a:ext cx="709276" cy="57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E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14224" y="1957199"/>
            <a:ext cx="709276" cy="57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D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7" name="Straight Arrow Connector 6"/>
          <p:cNvCxnSpPr>
            <a:stCxn id="5" idx="3"/>
            <a:endCxn id="19" idx="1"/>
          </p:cNvCxnSpPr>
          <p:nvPr/>
        </p:nvCxnSpPr>
        <p:spPr>
          <a:xfrm>
            <a:off x="2260371" y="2245199"/>
            <a:ext cx="14776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9" idx="3"/>
            <a:endCxn id="6" idx="1"/>
          </p:cNvCxnSpPr>
          <p:nvPr/>
        </p:nvCxnSpPr>
        <p:spPr>
          <a:xfrm>
            <a:off x="4961964" y="2245199"/>
            <a:ext cx="15522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12743" y="1775666"/>
            <a:ext cx="1704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E(</a:t>
            </a:r>
            <a:r>
              <a:rPr lang="en-US" sz="2000" dirty="0" err="1" smtClean="0">
                <a:latin typeface="Tahoma"/>
                <a:cs typeface="Tahoma"/>
              </a:rPr>
              <a:t>PK</a:t>
            </a:r>
            <a:r>
              <a:rPr lang="en-US" sz="2000" baseline="-25000" dirty="0" err="1" smtClean="0">
                <a:latin typeface="Tahoma"/>
                <a:cs typeface="Tahoma"/>
              </a:rPr>
              <a:t>Bob</a:t>
            </a:r>
            <a:r>
              <a:rPr lang="en-US" sz="2000" dirty="0" err="1" smtClean="0">
                <a:latin typeface="Tahoma"/>
                <a:cs typeface="Tahoma"/>
              </a:rPr>
              <a:t>,m</a:t>
            </a:r>
            <a:r>
              <a:rPr lang="en-US" sz="2000" dirty="0" smtClean="0">
                <a:latin typeface="Tahoma"/>
                <a:cs typeface="Tahoma"/>
              </a:rPr>
              <a:t>)=c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58322" y="1772533"/>
            <a:ext cx="303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c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5" name="Straight Arrow Connector 14"/>
          <p:cNvCxnSpPr>
            <a:endCxn id="5" idx="1"/>
          </p:cNvCxnSpPr>
          <p:nvPr/>
        </p:nvCxnSpPr>
        <p:spPr>
          <a:xfrm>
            <a:off x="201706" y="2245199"/>
            <a:ext cx="13493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1" descr="j00893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8001" y="1836814"/>
            <a:ext cx="1223963" cy="81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7195972" y="1775666"/>
            <a:ext cx="1735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D(</a:t>
            </a:r>
            <a:r>
              <a:rPr lang="en-US" sz="2000" dirty="0" err="1" smtClean="0">
                <a:latin typeface="Tahoma"/>
                <a:cs typeface="Tahoma"/>
              </a:rPr>
              <a:t>SK</a:t>
            </a:r>
            <a:r>
              <a:rPr lang="en-US" sz="2000" baseline="-25000" dirty="0" err="1" smtClean="0">
                <a:latin typeface="Tahoma"/>
                <a:cs typeface="Tahoma"/>
              </a:rPr>
              <a:t>Bob</a:t>
            </a:r>
            <a:r>
              <a:rPr lang="en-US" sz="2000" dirty="0" err="1" smtClean="0">
                <a:latin typeface="Tahoma"/>
                <a:cs typeface="Tahoma"/>
              </a:rPr>
              <a:t>,c</a:t>
            </a:r>
            <a:r>
              <a:rPr lang="en-US" sz="2000" dirty="0" smtClean="0">
                <a:latin typeface="Tahoma"/>
                <a:cs typeface="Tahoma"/>
              </a:rPr>
              <a:t>)=m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0786" y="1775666"/>
            <a:ext cx="40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m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27" name="Straight Arrow Connector 26"/>
          <p:cNvCxnSpPr>
            <a:stCxn id="6" idx="3"/>
          </p:cNvCxnSpPr>
          <p:nvPr/>
        </p:nvCxnSpPr>
        <p:spPr>
          <a:xfrm>
            <a:off x="7223500" y="2245199"/>
            <a:ext cx="13493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77490" y="3094512"/>
            <a:ext cx="765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latin typeface="Tahoma"/>
                <a:cs typeface="Tahoma"/>
              </a:rPr>
              <a:t>PK</a:t>
            </a:r>
            <a:r>
              <a:rPr lang="en-US" sz="2000" baseline="-25000" dirty="0" err="1">
                <a:latin typeface="Tahoma"/>
                <a:cs typeface="Tahoma"/>
              </a:rPr>
              <a:t>Bob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7" name="Straight Arrow Connector 16"/>
          <p:cNvCxnSpPr>
            <a:endCxn id="5" idx="2"/>
          </p:cNvCxnSpPr>
          <p:nvPr/>
        </p:nvCxnSpPr>
        <p:spPr>
          <a:xfrm flipV="1">
            <a:off x="1905733" y="2533198"/>
            <a:ext cx="0" cy="460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38752" y="3076861"/>
            <a:ext cx="767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latin typeface="Tahoma"/>
                <a:cs typeface="Tahoma"/>
              </a:rPr>
              <a:t>SK</a:t>
            </a:r>
            <a:r>
              <a:rPr lang="en-US" sz="2000" baseline="-25000" dirty="0" err="1" smtClean="0">
                <a:latin typeface="Tahoma"/>
                <a:cs typeface="Tahoma"/>
              </a:rPr>
              <a:t>Bob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21" name="Straight Arrow Connector 20"/>
          <p:cNvCxnSpPr>
            <a:endCxn id="6" idx="2"/>
          </p:cNvCxnSpPr>
          <p:nvPr/>
        </p:nvCxnSpPr>
        <p:spPr>
          <a:xfrm flipV="1">
            <a:off x="6867746" y="2533198"/>
            <a:ext cx="1116" cy="4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51097" y="1591071"/>
            <a:ext cx="709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Alice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59811" y="1587867"/>
            <a:ext cx="618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Bob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30" name="Straight Arrow Connector 29"/>
          <p:cNvCxnSpPr>
            <a:stCxn id="16" idx="3"/>
            <a:endCxn id="20" idx="1"/>
          </p:cNvCxnSpPr>
          <p:nvPr/>
        </p:nvCxnSpPr>
        <p:spPr>
          <a:xfrm flipV="1">
            <a:off x="2143286" y="3276916"/>
            <a:ext cx="4195466" cy="17651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58969" y="2892195"/>
            <a:ext cx="99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ahoma"/>
                <a:cs typeface="Tahoma"/>
              </a:rPr>
              <a:t>key pair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90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a shared secret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20563"/>
            <a:ext cx="926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ahoma"/>
                <a:cs typeface="Tahoma"/>
              </a:rPr>
              <a:t>Alice</a:t>
            </a:r>
            <a:endParaRPr lang="en-US" sz="2400" b="1" u="sng" dirty="0">
              <a:latin typeface="Tahoma"/>
              <a:cs typeface="Tahom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0" y="2120563"/>
            <a:ext cx="7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ahoma"/>
                <a:cs typeface="Tahoma"/>
              </a:rPr>
              <a:t>Bob</a:t>
            </a:r>
            <a:endParaRPr lang="en-US" sz="2400" b="1" u="sng" dirty="0">
              <a:latin typeface="Tahoma"/>
              <a:cs typeface="Tahom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653963"/>
            <a:ext cx="2220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(</a:t>
            </a:r>
            <a:r>
              <a:rPr lang="en-US" sz="2400" dirty="0" err="1" smtClean="0">
                <a:latin typeface="Tahoma"/>
                <a:cs typeface="Tahoma"/>
              </a:rPr>
              <a:t>pk</a:t>
            </a:r>
            <a:r>
              <a:rPr lang="en-US" sz="2400" dirty="0" smtClean="0">
                <a:latin typeface="Tahoma"/>
                <a:cs typeface="Tahoma"/>
              </a:rPr>
              <a:t>, </a:t>
            </a:r>
            <a:r>
              <a:rPr lang="en-US" sz="2400" dirty="0" err="1" smtClean="0">
                <a:latin typeface="Tahoma"/>
                <a:cs typeface="Tahoma"/>
              </a:rPr>
              <a:t>sk</a:t>
            </a:r>
            <a:r>
              <a:rPr lang="en-US" sz="2400" dirty="0" smtClean="0">
                <a:latin typeface="Tahoma"/>
                <a:cs typeface="Tahoma"/>
              </a:rPr>
              <a:t>) ⟵ G()</a:t>
            </a:r>
            <a:endParaRPr lang="en-US" sz="2400" dirty="0">
              <a:latin typeface="Tahoma"/>
              <a:cs typeface="Tahom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66800" y="3187363"/>
            <a:ext cx="6781800" cy="461665"/>
            <a:chOff x="1066800" y="2190750"/>
            <a:chExt cx="6781800" cy="461665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066800" y="2647950"/>
              <a:ext cx="678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505200" y="2190750"/>
              <a:ext cx="17491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“Alice”,   </a:t>
              </a:r>
              <a:r>
                <a:rPr lang="en-US" sz="2400" dirty="0" err="1" smtClean="0">
                  <a:latin typeface="Tahoma"/>
                  <a:cs typeface="Tahoma"/>
                </a:rPr>
                <a:t>pk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107760" y="3644563"/>
            <a:ext cx="1916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ahoma"/>
                <a:cs typeface="Tahoma"/>
              </a:rPr>
              <a:t>c</a:t>
            </a:r>
            <a:r>
              <a:rPr lang="en-US" sz="2000" dirty="0" smtClean="0">
                <a:latin typeface="Tahoma"/>
                <a:cs typeface="Tahoma"/>
              </a:rPr>
              <a:t>hoose random </a:t>
            </a:r>
          </a:p>
          <a:p>
            <a:pPr algn="ctr"/>
            <a:r>
              <a:rPr lang="en-US" sz="2000" dirty="0">
                <a:latin typeface="Tahoma"/>
                <a:cs typeface="Tahoma"/>
              </a:rPr>
              <a:t>x</a:t>
            </a:r>
            <a:r>
              <a:rPr lang="en-US" sz="2000" dirty="0" smtClean="0">
                <a:latin typeface="Tahoma"/>
                <a:cs typeface="Tahoma"/>
              </a:rPr>
              <a:t> ∈ {0,1}</a:t>
            </a:r>
            <a:r>
              <a:rPr lang="en-US" sz="2000" baseline="30000" dirty="0" smtClean="0">
                <a:latin typeface="Tahoma"/>
                <a:cs typeface="Tahoma"/>
              </a:rPr>
              <a:t>128</a:t>
            </a:r>
            <a:endParaRPr lang="en-US" sz="2400" baseline="30000" dirty="0">
              <a:latin typeface="Tahoma"/>
              <a:cs typeface="Tahom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066800" y="4787563"/>
            <a:ext cx="6781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05200" y="4272529"/>
            <a:ext cx="2785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“Bob”,   </a:t>
            </a:r>
            <a:r>
              <a:rPr lang="en-US" sz="2400" dirty="0" err="1">
                <a:latin typeface="Tahoma"/>
                <a:cs typeface="Tahoma"/>
              </a:rPr>
              <a:t>c</a:t>
            </a:r>
            <a:r>
              <a:rPr lang="en-US" sz="2400" dirty="0" err="1" smtClean="0">
                <a:latin typeface="Tahoma"/>
                <a:cs typeface="Tahoma"/>
              </a:rPr>
              <a:t>⟵E</a:t>
            </a:r>
            <a:r>
              <a:rPr lang="en-US" sz="2400" dirty="0" smtClean="0">
                <a:latin typeface="Tahoma"/>
                <a:cs typeface="Tahoma"/>
              </a:rPr>
              <a:t>(</a:t>
            </a:r>
            <a:r>
              <a:rPr lang="en-US" sz="2400" dirty="0" err="1" smtClean="0">
                <a:latin typeface="Tahoma"/>
                <a:cs typeface="Tahoma"/>
              </a:rPr>
              <a:t>pk,x</a:t>
            </a:r>
            <a:r>
              <a:rPr lang="en-US" sz="2400" dirty="0" smtClean="0">
                <a:latin typeface="Tahoma"/>
                <a:cs typeface="Tahoma"/>
              </a:rPr>
              <a:t>)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5124617"/>
            <a:ext cx="378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D(</a:t>
            </a:r>
            <a:r>
              <a:rPr lang="en-US" sz="2400" dirty="0" err="1">
                <a:latin typeface="Tahoma"/>
                <a:cs typeface="Tahoma"/>
              </a:rPr>
              <a:t>s</a:t>
            </a:r>
            <a:r>
              <a:rPr lang="en-US" sz="2400" dirty="0" err="1" smtClean="0">
                <a:latin typeface="Tahoma"/>
                <a:cs typeface="Tahoma"/>
              </a:rPr>
              <a:t>k,c</a:t>
            </a:r>
            <a:r>
              <a:rPr lang="en-US" sz="2400" dirty="0" smtClean="0">
                <a:latin typeface="Tahoma"/>
                <a:cs typeface="Tahoma"/>
              </a:rPr>
              <a:t>) </a:t>
            </a:r>
            <a:r>
              <a:rPr lang="en-US" sz="2400" dirty="0" smtClean="0">
                <a:latin typeface="Tahoma"/>
                <a:cs typeface="Tahoma"/>
                <a:sym typeface="Wingdings"/>
              </a:rPr>
              <a:t>⟶ x shared secret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Mar 2015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9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30180" y="5880844"/>
            <a:ext cx="708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Note:   protocol is vulnerable to man-in-the-middle</a:t>
            </a:r>
          </a:p>
        </p:txBody>
      </p:sp>
    </p:spTree>
    <p:extLst>
      <p:ext uri="{BB962C8B-B14F-4D97-AF65-F5344CB8AC3E}">
        <p14:creationId xmlns:p14="http://schemas.microsoft.com/office/powerpoint/2010/main" val="696645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9" grpId="0"/>
    </p:bldLst>
  </p:timing>
</p:sld>
</file>

<file path=ppt/theme/theme1.xml><?xml version="1.0" encoding="utf-8"?>
<a:theme xmlns:a="http://schemas.openxmlformats.org/drawingml/2006/main" name="mcanini-teaching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mcanini-teaching.thmx</Template>
  <TotalTime>7682</TotalTime>
  <Words>3191</Words>
  <Application>Microsoft Macintosh PowerPoint</Application>
  <PresentationFormat>On-screen Show (4:3)</PresentationFormat>
  <Paragraphs>655</Paragraphs>
  <Slides>54</Slides>
  <Notes>45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mcanini-teaching</vt:lpstr>
      <vt:lpstr>Equation</vt:lpstr>
      <vt:lpstr>Cryptography 2</vt:lpstr>
      <vt:lpstr>Plan for today</vt:lpstr>
      <vt:lpstr>Symmetric Key Encryption</vt:lpstr>
      <vt:lpstr>Stream Ciphers: The One Time Pad (Vernam 1917)</vt:lpstr>
      <vt:lpstr>One-time vs Many-time Security</vt:lpstr>
      <vt:lpstr>Block Ciphers Built by Iteration</vt:lpstr>
      <vt:lpstr>Problems with Shared Key Crypto</vt:lpstr>
      <vt:lpstr>Public Key Encryption</vt:lpstr>
      <vt:lpstr>Establishing a shared secret</vt:lpstr>
      <vt:lpstr>Insecure against man in the middle</vt:lpstr>
      <vt:lpstr>Trade-offs for Public Key Crypto</vt:lpstr>
      <vt:lpstr>Model of the attacker</vt:lpstr>
      <vt:lpstr>Model of the attacker</vt:lpstr>
      <vt:lpstr>RSA</vt:lpstr>
      <vt:lpstr>RSA Algorithm</vt:lpstr>
      <vt:lpstr>RSA at a High Level</vt:lpstr>
      <vt:lpstr>RSA Details: Key Generation</vt:lpstr>
      <vt:lpstr>RSA Details: Key Generation</vt:lpstr>
      <vt:lpstr>RSA Details: Key Generation</vt:lpstr>
      <vt:lpstr>RSA Details: Encryption</vt:lpstr>
      <vt:lpstr>RSA Details: Encryption Example</vt:lpstr>
      <vt:lpstr>RSA Details: Decryption</vt:lpstr>
      <vt:lpstr>RSA Details: Miscellaneous</vt:lpstr>
      <vt:lpstr>RSA Details: Miscellaneous</vt:lpstr>
      <vt:lpstr>Trapdoor functions (TDF)</vt:lpstr>
      <vt:lpstr>Public-key encryption from TDFs </vt:lpstr>
      <vt:lpstr>Public-key encryption from TDFs</vt:lpstr>
      <vt:lpstr>Diffie-Hellman Key Exchange</vt:lpstr>
      <vt:lpstr>Diffie-Hellman Key Exchange</vt:lpstr>
      <vt:lpstr>Diffie-Hellman Key Exchange</vt:lpstr>
      <vt:lpstr>Diffie-Hellman Protocol</vt:lpstr>
      <vt:lpstr>Diffie-Hellman Details</vt:lpstr>
      <vt:lpstr>Diffie-Hellman Example</vt:lpstr>
      <vt:lpstr>Why Does It Work?</vt:lpstr>
      <vt:lpstr>Authentication</vt:lpstr>
      <vt:lpstr>Authenticated channel</vt:lpstr>
      <vt:lpstr>Collision resistance</vt:lpstr>
      <vt:lpstr>Cryptographic Hashes</vt:lpstr>
      <vt:lpstr>Desired Properties</vt:lpstr>
      <vt:lpstr>Generic attack on C.R. functions</vt:lpstr>
      <vt:lpstr>The birthday paradox</vt:lpstr>
      <vt:lpstr>PowerPoint Presentation</vt:lpstr>
      <vt:lpstr>Generic attack</vt:lpstr>
      <vt:lpstr>Integrity</vt:lpstr>
      <vt:lpstr>Message Integrity</vt:lpstr>
      <vt:lpstr>Message Integrity: MAC</vt:lpstr>
      <vt:lpstr>Secure MACs</vt:lpstr>
      <vt:lpstr>Secure PRF   ⇒   Secure MAC</vt:lpstr>
      <vt:lpstr>Standardized method: HMAC (Hash-MAC)</vt:lpstr>
      <vt:lpstr>SHA-256:    Merkle-Damgard</vt:lpstr>
      <vt:lpstr>An Insecure MAC Construction</vt:lpstr>
      <vt:lpstr>Things To Remember</vt:lpstr>
      <vt:lpstr>Any questions?</vt:lpstr>
      <vt:lpstr>Network vulnerabilities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2</dc:title>
  <dc:subject/>
  <dc:creator>Marco Canini</dc:creator>
  <cp:keywords/>
  <dc:description/>
  <cp:lastModifiedBy>Marco Canini</cp:lastModifiedBy>
  <cp:revision>444</cp:revision>
  <dcterms:created xsi:type="dcterms:W3CDTF">2014-02-21T15:08:43Z</dcterms:created>
  <dcterms:modified xsi:type="dcterms:W3CDTF">2015-03-05T06:48:19Z</dcterms:modified>
  <cp:category/>
</cp:coreProperties>
</file>