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8" r:id="rId2"/>
    <p:sldId id="259" r:id="rId3"/>
    <p:sldId id="257" r:id="rId4"/>
    <p:sldId id="336" r:id="rId5"/>
    <p:sldId id="337" r:id="rId6"/>
    <p:sldId id="338" r:id="rId7"/>
    <p:sldId id="339" r:id="rId8"/>
    <p:sldId id="264" r:id="rId9"/>
    <p:sldId id="265" r:id="rId10"/>
    <p:sldId id="267" r:id="rId11"/>
    <p:sldId id="262" r:id="rId12"/>
    <p:sldId id="263" r:id="rId13"/>
    <p:sldId id="268" r:id="rId14"/>
    <p:sldId id="271" r:id="rId15"/>
    <p:sldId id="273" r:id="rId16"/>
    <p:sldId id="272" r:id="rId17"/>
    <p:sldId id="274" r:id="rId18"/>
    <p:sldId id="324" r:id="rId19"/>
    <p:sldId id="323" r:id="rId20"/>
    <p:sldId id="332" r:id="rId21"/>
    <p:sldId id="333" r:id="rId22"/>
    <p:sldId id="334" r:id="rId23"/>
    <p:sldId id="335" r:id="rId24"/>
    <p:sldId id="276" r:id="rId25"/>
    <p:sldId id="277" r:id="rId26"/>
    <p:sldId id="279" r:id="rId27"/>
    <p:sldId id="280" r:id="rId28"/>
    <p:sldId id="281" r:id="rId29"/>
    <p:sldId id="328" r:id="rId30"/>
    <p:sldId id="329" r:id="rId31"/>
    <p:sldId id="283" r:id="rId32"/>
    <p:sldId id="330" r:id="rId33"/>
    <p:sldId id="331" r:id="rId34"/>
    <p:sldId id="286" r:id="rId35"/>
    <p:sldId id="298" r:id="rId36"/>
    <p:sldId id="299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284" r:id="rId45"/>
    <p:sldId id="288" r:id="rId46"/>
    <p:sldId id="290" r:id="rId47"/>
    <p:sldId id="294" r:id="rId48"/>
    <p:sldId id="295" r:id="rId49"/>
    <p:sldId id="319" r:id="rId50"/>
    <p:sldId id="320" r:id="rId51"/>
    <p:sldId id="321" r:id="rId52"/>
    <p:sldId id="326" r:id="rId53"/>
    <p:sldId id="289" r:id="rId54"/>
    <p:sldId id="291" r:id="rId55"/>
    <p:sldId id="292" r:id="rId56"/>
    <p:sldId id="300" r:id="rId57"/>
    <p:sldId id="304" r:id="rId58"/>
    <p:sldId id="306" r:id="rId59"/>
    <p:sldId id="305" r:id="rId60"/>
    <p:sldId id="327" r:id="rId6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0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adversary behaves differently when give m0 than when given m1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CPA=Chosen Plaintext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rc.nist.gov/" TargetMode="External"/><Relationship Id="rId3" Type="http://schemas.openxmlformats.org/officeDocument/2006/relationships/hyperlink" Target="http://jda.noekeon.org/JDA_VRI_Rijndael_V2_1999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Cryptography 1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2016)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</a:t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Boneh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Stanford Cryptography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I@Coursera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2" y="789899"/>
            <a:ext cx="3500610" cy="35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Single use key</a:t>
            </a:r>
            <a:r>
              <a:rPr lang="en-US" dirty="0"/>
              <a:t>:    </a:t>
            </a:r>
            <a:r>
              <a:rPr lang="en-US" sz="2000" dirty="0"/>
              <a:t>(one time key)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Key is only used to encrypt one message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encrypted </a:t>
            </a:r>
            <a:r>
              <a:rPr lang="en-US" dirty="0"/>
              <a:t>email:     new key generated for every email</a:t>
            </a:r>
          </a:p>
          <a:p>
            <a:pPr>
              <a:lnSpc>
                <a:spcPct val="130000"/>
              </a:lnSpc>
            </a:pPr>
            <a:r>
              <a:rPr lang="en-US" b="1" dirty="0"/>
              <a:t>Multi use key</a:t>
            </a:r>
            <a:r>
              <a:rPr lang="en-US" dirty="0"/>
              <a:t>:   </a:t>
            </a:r>
            <a:r>
              <a:rPr lang="en-US" sz="2000" dirty="0"/>
              <a:t>(many time key)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Key used to encrypt multiple messages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encrypted </a:t>
            </a:r>
            <a:r>
              <a:rPr lang="en-US" dirty="0"/>
              <a:t>files:    same key used to encrypt many </a:t>
            </a:r>
            <a:r>
              <a:rPr lang="en-US" dirty="0" smtClean="0"/>
              <a:t>files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SSL: 	same key used to encrypt many packets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Need more machinery than for one-time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Cryptography is: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 tremendous tool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basis for many security mechanisms</a:t>
            </a:r>
          </a:p>
          <a:p>
            <a:pPr>
              <a:lnSpc>
                <a:spcPct val="130000"/>
              </a:lnSpc>
            </a:pPr>
            <a:r>
              <a:rPr lang="en-US" dirty="0"/>
              <a:t>Cryptography is </a:t>
            </a:r>
            <a:r>
              <a:rPr lang="en-US" b="1" dirty="0" smtClean="0"/>
              <a:t>NOT</a:t>
            </a:r>
            <a:r>
              <a:rPr lang="en-US" dirty="0" smtClean="0"/>
              <a:t>: 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The solution to all security problems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Reliable unless implemented and used properly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Something you should try to invent yourself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many many examples of broken ad-hoc </a:t>
            </a:r>
            <a:r>
              <a:rPr lang="en-US" dirty="0" smtClean="0"/>
              <a:t>designs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Privacy | Steganography | (</a:t>
            </a:r>
            <a:r>
              <a:rPr lang="en-US" dirty="0" err="1" smtClean="0"/>
              <a:t>Encoding|Decoding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control how personal information spreads in a </a:t>
            </a:r>
            <a:r>
              <a:rPr lang="en-US" dirty="0" smtClean="0"/>
              <a:t>community</a:t>
            </a:r>
            <a:endParaRPr lang="en-US" dirty="0"/>
          </a:p>
          <a:p>
            <a:r>
              <a:rPr lang="en-US" dirty="0" smtClean="0"/>
              <a:t>Steganography</a:t>
            </a:r>
          </a:p>
          <a:p>
            <a:pPr lvl="1"/>
            <a:r>
              <a:rPr lang="en-US" dirty="0" smtClean="0"/>
              <a:t>Science </a:t>
            </a:r>
            <a:r>
              <a:rPr lang="en-US" dirty="0"/>
              <a:t>of information </a:t>
            </a:r>
            <a:r>
              <a:rPr lang="en-US" dirty="0" smtClean="0"/>
              <a:t>hiding</a:t>
            </a:r>
            <a:endParaRPr lang="en-US" dirty="0"/>
          </a:p>
          <a:p>
            <a:r>
              <a:rPr lang="en-US" dirty="0"/>
              <a:t>Encoding | </a:t>
            </a:r>
            <a:r>
              <a:rPr lang="en-US" dirty="0" smtClean="0"/>
              <a:t>Decoding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is a system of symbols which represent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/>
              <a:t>Encoding transforms information into a </a:t>
            </a:r>
            <a:r>
              <a:rPr lang="en-US" dirty="0" err="1"/>
              <a:t>codeword</a:t>
            </a:r>
            <a:endParaRPr lang="en-US" dirty="0"/>
          </a:p>
          <a:p>
            <a:pPr lvl="1"/>
            <a:r>
              <a:rPr lang="en-US" dirty="0"/>
              <a:t>Decoding recovers information from a </a:t>
            </a:r>
            <a:r>
              <a:rPr lang="en-US" dirty="0" err="1"/>
              <a:t>codeword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Cryptanalysis: a rigorous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Proves </a:t>
            </a:r>
            <a:r>
              <a:rPr lang="en-US" dirty="0"/>
              <a:t>or disproves the security of a cryptosystem</a:t>
            </a:r>
          </a:p>
          <a:p>
            <a:r>
              <a:rPr lang="en-US" dirty="0" smtClean="0"/>
              <a:t>The </a:t>
            </a:r>
            <a:r>
              <a:rPr lang="en-US" dirty="0"/>
              <a:t>three </a:t>
            </a:r>
            <a:r>
              <a:rPr lang="en-US" dirty="0" smtClean="0"/>
              <a:t>steps:</a:t>
            </a:r>
            <a:endParaRPr lang="en-US" dirty="0"/>
          </a:p>
          <a:p>
            <a:pPr lvl="1"/>
            <a:r>
              <a:rPr lang="en-US" dirty="0" smtClean="0"/>
              <a:t>Precisely </a:t>
            </a:r>
            <a:r>
              <a:rPr lang="en-US" dirty="0"/>
              <a:t>specify threat model</a:t>
            </a:r>
          </a:p>
          <a:p>
            <a:pPr lvl="1"/>
            <a:r>
              <a:rPr lang="en-US" dirty="0" smtClean="0"/>
              <a:t>Propose </a:t>
            </a:r>
            <a:r>
              <a:rPr lang="en-US" dirty="0"/>
              <a:t>a construction</a:t>
            </a:r>
          </a:p>
          <a:p>
            <a:pPr lvl="1"/>
            <a:r>
              <a:rPr lang="en-US" dirty="0" smtClean="0"/>
              <a:t>Prove </a:t>
            </a:r>
            <a:r>
              <a:rPr lang="en-US" dirty="0"/>
              <a:t>that breaking construction under </a:t>
            </a:r>
            <a:br>
              <a:rPr lang="en-US" dirty="0"/>
            </a:br>
            <a:r>
              <a:rPr lang="en-US" dirty="0"/>
              <a:t>threat mode will solve an underlying hard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Definition of break:</a:t>
            </a:r>
          </a:p>
          <a:p>
            <a:pPr lvl="1"/>
            <a:r>
              <a:rPr lang="en-US" dirty="0" smtClean="0"/>
              <a:t>Decrypting (totally or partially) a given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lvl="1"/>
            <a:r>
              <a:rPr lang="en-US" dirty="0" smtClean="0"/>
              <a:t>Recovering the key of the cryptosystem</a:t>
            </a:r>
          </a:p>
          <a:p>
            <a:pPr lvl="1"/>
            <a:r>
              <a:rPr lang="en-US" dirty="0" smtClean="0"/>
              <a:t>Proving a cryptosystem is less secure than what is claimed</a:t>
            </a:r>
            <a:endParaRPr lang="en-US" dirty="0"/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76200" y="2850656"/>
            <a:ext cx="457200" cy="1361110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9" y="3124200"/>
            <a:ext cx="6097573" cy="1362075"/>
          </a:xfrm>
        </p:spPr>
        <p:txBody>
          <a:bodyPr/>
          <a:lstStyle/>
          <a:p>
            <a:r>
              <a:rPr lang="en-US" dirty="0" smtClean="0"/>
              <a:t>Symmetric-key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parties already share a secret key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Ciphers: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Def</a:t>
            </a:r>
            <a:r>
              <a:rPr lang="en-US" u="sng" dirty="0" smtClean="0"/>
              <a:t>:</a:t>
            </a:r>
            <a:r>
              <a:rPr lang="en-US" dirty="0" smtClean="0"/>
              <a:t> a </a:t>
            </a:r>
            <a:r>
              <a:rPr lang="en-US" b="1" dirty="0" smtClean="0"/>
              <a:t>cipher</a:t>
            </a:r>
            <a:r>
              <a:rPr lang="en-US" dirty="0" smtClean="0"/>
              <a:t> defined over </a:t>
            </a:r>
            <a:r>
              <a:rPr lang="en-US" dirty="0" smtClean="0">
                <a:latin typeface="Cambria Math"/>
                <a:cs typeface="Cambria Math"/>
              </a:rPr>
              <a:t>( </a:t>
            </a:r>
            <a:r>
              <a:rPr lang="en-US" i="1" dirty="0" smtClean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C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is a pair of “efficient” </a:t>
            </a:r>
            <a:r>
              <a:rPr lang="en-US" dirty="0" err="1" smtClean="0"/>
              <a:t>algs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cs typeface="Cambria Math"/>
              </a:rPr>
              <a:t>( </a:t>
            </a:r>
            <a:r>
              <a:rPr lang="en-US" i="1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D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where</a:t>
            </a: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E is often randomized   |   D is always deterministic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32732"/>
              </p:ext>
            </p:extLst>
          </p:nvPr>
        </p:nvGraphicFramePr>
        <p:xfrm>
          <a:off x="504825" y="3841750"/>
          <a:ext cx="7888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" name="Equation" r:id="rId3" imgW="2806700" imgH="304800" progId="Equation.3">
                  <p:embed/>
                </p:oleObj>
              </mc:Choice>
              <mc:Fallback>
                <p:oleObj name="Equation" r:id="rId3" imgW="2806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3841750"/>
                        <a:ext cx="7888288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72069"/>
              </p:ext>
            </p:extLst>
          </p:nvPr>
        </p:nvGraphicFramePr>
        <p:xfrm>
          <a:off x="504825" y="3006725"/>
          <a:ext cx="58181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" name="Equation" r:id="rId5" imgW="2070100" imgH="292100" progId="Equation.3">
                  <p:embed/>
                </p:oleObj>
              </mc:Choice>
              <mc:Fallback>
                <p:oleObj name="Equation" r:id="rId5" imgW="2070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825" y="3006725"/>
                        <a:ext cx="5818187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vs. Block Ciphers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ciphers</a:t>
            </a:r>
          </a:p>
          <a:p>
            <a:pPr lvl="1"/>
            <a:r>
              <a:rPr lang="en-US" dirty="0" smtClean="0"/>
              <a:t>Act on the plaintext one symbol at a time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Examples:</a:t>
            </a:r>
            <a:r>
              <a:rPr lang="en-US" dirty="0" smtClean="0"/>
              <a:t> RC4</a:t>
            </a:r>
            <a:r>
              <a:rPr lang="en-US" dirty="0"/>
              <a:t>, GSM A5-1, Bluetooth E0, CSS, </a:t>
            </a:r>
            <a:r>
              <a:rPr lang="en-US" dirty="0" smtClean="0"/>
              <a:t>… </a:t>
            </a:r>
          </a:p>
          <a:p>
            <a:pPr lvl="1"/>
            <a:r>
              <a:rPr lang="en-US" dirty="0" smtClean="0"/>
              <a:t>High speed rate, hardware implementations very cheap</a:t>
            </a:r>
          </a:p>
          <a:p>
            <a:pPr lvl="1"/>
            <a:r>
              <a:rPr lang="en-US" dirty="0" smtClean="0"/>
              <a:t>Security analysis is not well established</a:t>
            </a:r>
          </a:p>
          <a:p>
            <a:r>
              <a:rPr lang="en-US" dirty="0" smtClean="0"/>
              <a:t>Block ciphers</a:t>
            </a:r>
          </a:p>
          <a:p>
            <a:pPr lvl="1"/>
            <a:r>
              <a:rPr lang="en-US" dirty="0" smtClean="0"/>
              <a:t>Act on the plaintext in blocks of symbols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Examples:</a:t>
            </a:r>
            <a:r>
              <a:rPr lang="en-US" dirty="0" smtClean="0"/>
              <a:t> DES</a:t>
            </a:r>
            <a:r>
              <a:rPr lang="en-US" dirty="0"/>
              <a:t>, 3DES, AES, IDEA, Blowfish, RC5, Kasumi, Safer, 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Suited to software implementations on various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(e.g., 8</a:t>
            </a:r>
            <a:r>
              <a:rPr lang="en-US" dirty="0"/>
              <a:t>-bit, 32-bit, 64-bit processors)</a:t>
            </a:r>
            <a:endParaRPr lang="en-US" dirty="0" smtClean="0"/>
          </a:p>
          <a:p>
            <a:pPr lvl="1"/>
            <a:r>
              <a:rPr lang="en-US" dirty="0"/>
              <a:t>Security analysis </a:t>
            </a:r>
            <a:r>
              <a:rPr lang="en-US" dirty="0" smtClean="0"/>
              <a:t>is </a:t>
            </a:r>
            <a:r>
              <a:rPr lang="en-US" dirty="0"/>
              <a:t>well established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Ciphers: The One Time Pad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27141" cy="2174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example of a “secure” cipher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= </a:t>
            </a:r>
            <a:r>
              <a:rPr lang="en-US" dirty="0"/>
              <a:t>(random bit string as long the message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92413"/>
              </p:ext>
            </p:extLst>
          </p:nvPr>
        </p:nvGraphicFramePr>
        <p:xfrm>
          <a:off x="719138" y="1949748"/>
          <a:ext cx="53895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" name="Equation" r:id="rId4" imgW="1917700" imgH="419100" progId="Equation.3">
                  <p:embed/>
                </p:oleObj>
              </mc:Choice>
              <mc:Fallback>
                <p:oleObj name="Equation" r:id="rId4" imgW="191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138" y="1949748"/>
                        <a:ext cx="5389562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591"/>
              </p:ext>
            </p:extLst>
          </p:nvPr>
        </p:nvGraphicFramePr>
        <p:xfrm>
          <a:off x="719138" y="4238977"/>
          <a:ext cx="29956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138" y="4238977"/>
                        <a:ext cx="299561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85447" y="3774983"/>
            <a:ext cx="4343400" cy="19812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800" dirty="0" err="1">
                  <a:solidFill>
                    <a:schemeClr val="accent1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accent1"/>
                  </a:solidFill>
                </a:rPr>
                <a:t>sg</a:t>
              </a:r>
              <a:r>
                <a:rPr lang="en-US" sz="2800" dirty="0" smtClean="0">
                  <a:solidFill>
                    <a:schemeClr val="accent1"/>
                  </a:solidFill>
                </a:rPr>
                <a:t>:	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>
                  <a:solidFill>
                    <a:schemeClr val="accent1"/>
                  </a:solidFill>
                </a:rPr>
                <a:t>k</a:t>
              </a:r>
              <a:r>
                <a:rPr lang="en-US" sz="2800" dirty="0" smtClean="0">
                  <a:solidFill>
                    <a:schemeClr val="accent1"/>
                  </a:solidFill>
                </a:rPr>
                <a:t>ey:	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800" dirty="0" smtClean="0">
                  <a:solidFill>
                    <a:schemeClr val="accent1"/>
                  </a:solidFill>
                </a:rPr>
                <a:t>CT: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22598" y="1581150"/>
              <a:ext cx="541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mbria Math"/>
                  <a:cs typeface="Cambria Math"/>
                </a:rPr>
                <a:t>⊕</a:t>
              </a:r>
              <a:endParaRPr lang="en-US" sz="2800" dirty="0">
                <a:latin typeface="Cambria Math"/>
                <a:cs typeface="Cambria Math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7414" y="5606770"/>
            <a:ext cx="8697528" cy="928147"/>
            <a:chOff x="207414" y="5606770"/>
            <a:chExt cx="8697528" cy="928147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345144"/>
                </p:ext>
              </p:extLst>
            </p:nvPr>
          </p:nvGraphicFramePr>
          <p:xfrm>
            <a:off x="239060" y="6129990"/>
            <a:ext cx="8665882" cy="404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5" name="Equation" r:id="rId8" imgW="4343400" imgH="203200" progId="Equation.3">
                    <p:embed/>
                  </p:oleObj>
                </mc:Choice>
                <mc:Fallback>
                  <p:oleObj name="Equation" r:id="rId8" imgW="43434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9060" y="6129990"/>
                          <a:ext cx="8665882" cy="4049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207414" y="5606770"/>
              <a:ext cx="1294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Indeed:</a:t>
              </a:r>
              <a:endParaRPr lang="en-US" sz="2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78266" y="5072479"/>
            <a:ext cx="2432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1  1  0  </a:t>
            </a:r>
            <a:r>
              <a:rPr lang="en-US" sz="2800" dirty="0">
                <a:solidFill>
                  <a:schemeClr val="accent1"/>
                </a:solidFill>
              </a:rPr>
              <a:t>1  1</a:t>
            </a:r>
            <a:r>
              <a:rPr lang="en-US" sz="2800" dirty="0" smtClean="0">
                <a:solidFill>
                  <a:schemeClr val="accent1"/>
                </a:solidFill>
              </a:rPr>
              <a:t>  0  1</a:t>
            </a:r>
            <a:endParaRPr lang="en-US" sz="2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	</a:t>
            </a:r>
            <a:r>
              <a:rPr lang="en-US" sz="2000" dirty="0" smtClean="0"/>
              <a:t>(single key 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  OTP key is as long the message</a:t>
            </a:r>
          </a:p>
          <a:p>
            <a:pPr marL="0" indent="0">
              <a:buNone/>
            </a:pPr>
            <a:r>
              <a:rPr lang="en-US" u="sng" dirty="0"/>
              <a:t>Solution</a:t>
            </a:r>
            <a:r>
              <a:rPr lang="en-US" dirty="0"/>
              <a:t>:    Pseudo random key </a:t>
            </a:r>
            <a:r>
              <a:rPr lang="en-US" dirty="0" smtClean="0"/>
              <a:t>– stream </a:t>
            </a:r>
            <a:r>
              <a:rPr lang="en-US" dirty="0"/>
              <a:t>ciphers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51113" y="3031470"/>
            <a:ext cx="762000" cy="30480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551113" y="3488670"/>
            <a:ext cx="3048000" cy="1447800"/>
          </a:xfrm>
          <a:custGeom>
            <a:avLst/>
            <a:gdLst>
              <a:gd name="T0" fmla="*/ 0 w 1920"/>
              <a:gd name="T1" fmla="*/ 0 h 912"/>
              <a:gd name="T2" fmla="*/ 0 w 1920"/>
              <a:gd name="T3" fmla="*/ 2147483647 h 912"/>
              <a:gd name="T4" fmla="*/ 2147483647 w 1920"/>
              <a:gd name="T5" fmla="*/ 2147483647 h 912"/>
              <a:gd name="T6" fmla="*/ 2147483647 w 1920"/>
              <a:gd name="T7" fmla="*/ 0 h 912"/>
              <a:gd name="T8" fmla="*/ 0 w 1920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912"/>
              <a:gd name="T17" fmla="*/ 1920 w 192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912">
                <a:moveTo>
                  <a:pt x="0" y="0"/>
                </a:moveTo>
                <a:lnTo>
                  <a:pt x="0" y="912"/>
                </a:lnTo>
                <a:lnTo>
                  <a:pt x="1920" y="912"/>
                </a:lnTo>
                <a:lnTo>
                  <a:pt x="4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55913" y="3972858"/>
            <a:ext cx="7305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PRG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51113" y="5088870"/>
            <a:ext cx="30480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message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108960" y="4784070"/>
            <a:ext cx="4667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</a:t>
            </a:r>
            <a:endParaRPr lang="en-US" sz="2800" dirty="0">
              <a:latin typeface="Cambria Math"/>
              <a:cs typeface="Cambria Math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133600" y="5546070"/>
            <a:ext cx="3886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90800" y="5774670"/>
            <a:ext cx="3048000" cy="304800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ciphertext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27725" y="3625195"/>
            <a:ext cx="2536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Cambria Math"/>
                <a:cs typeface="Cambria Math"/>
              </a:rPr>
              <a:t>c </a:t>
            </a: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 </a:t>
            </a:r>
            <a:r>
              <a:rPr lang="en-US" dirty="0" smtClean="0">
                <a:latin typeface="Cambria Math"/>
                <a:cs typeface="Cambria Math"/>
                <a:sym typeface="Symbol" pitchFamily="18" charset="2"/>
              </a:rPr>
              <a:t>PRG</a:t>
            </a: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(k)  m</a:t>
            </a:r>
          </a:p>
        </p:txBody>
      </p:sp>
    </p:spTree>
    <p:extLst>
      <p:ext uri="{BB962C8B-B14F-4D97-AF65-F5344CB8AC3E}">
        <p14:creationId xmlns:p14="http://schemas.microsoft.com/office/powerpoint/2010/main" val="20486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Dangers in using stream ciphers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  One time key !!         “Two time pad” is insecure: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</a:t>
            </a:r>
            <a:r>
              <a:rPr lang="en-US" sz="2800" dirty="0" smtClean="0">
                <a:latin typeface="Cambria Math"/>
                <a:cs typeface="Cambria Math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</a:rPr>
              <a:t>1</a:t>
            </a:r>
            <a:r>
              <a:rPr lang="en-US" sz="2800" dirty="0" smtClean="0">
                <a:latin typeface="Cambria Math"/>
                <a:cs typeface="Cambria Math"/>
              </a:rPr>
              <a:t> 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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  PRG(k)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sz="3600" dirty="0" smtClean="0">
                <a:sym typeface="Symbol" pitchFamily="18" charset="2"/>
              </a:rPr>
              <a:t>			</a:t>
            </a:r>
            <a:r>
              <a:rPr lang="en-US" sz="2800" dirty="0" smtClean="0">
                <a:latin typeface="Cambria Math"/>
                <a:cs typeface="Cambria Math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</a:rPr>
              <a:t>2</a:t>
            </a:r>
            <a:r>
              <a:rPr lang="en-US" sz="2800" dirty="0" smtClean="0">
                <a:latin typeface="Cambria Math"/>
                <a:cs typeface="Cambria Math"/>
              </a:rPr>
              <a:t> 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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  PRG(k)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endParaRPr lang="en-US" sz="2400" dirty="0" smtClean="0">
              <a:ea typeface="+mn-ea"/>
              <a:cs typeface="+mn-cs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sz="2400" dirty="0" smtClean="0">
                <a:ea typeface="+mn-ea"/>
                <a:cs typeface="+mn-cs"/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dirty="0" smtClean="0">
                <a:sym typeface="Symbol" pitchFamily="18" charset="2"/>
              </a:rPr>
              <a:t>			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C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      </a:t>
            </a:r>
            <a:r>
              <a:rPr lang="en-US" sz="2800" b="1" dirty="0" smtClean="0">
                <a:latin typeface="Cambria Math"/>
                <a:cs typeface="Cambria Math"/>
                <a:sym typeface="Symbol" pitchFamily="18" charset="2"/>
              </a:rPr>
              <a:t>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    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endParaRPr lang="en-US" baseline="-25000" dirty="0" smtClean="0"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sz="2400" dirty="0" smtClean="0">
                <a:sym typeface="Symbol" pitchFamily="18" charset="2"/>
              </a:rPr>
              <a:t>Enough redundancy in English and ASCII encoding that: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  <a:defRPr/>
            </a:pPr>
            <a:r>
              <a:rPr lang="en-US" sz="3600" dirty="0" smtClean="0">
                <a:sym typeface="Symbol" pitchFamily="18" charset="2"/>
              </a:rPr>
              <a:t>			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</a:t>
            </a:r>
            <a:r>
              <a:rPr lang="en-US" sz="2800" b="1" dirty="0" smtClean="0">
                <a:latin typeface="Cambria Math"/>
                <a:cs typeface="Cambria Math"/>
                <a:sym typeface="Symbol" pitchFamily="18" charset="2"/>
              </a:rPr>
              <a:t>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    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,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1828800" y="2379132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What’s crypto?</a:t>
            </a:r>
          </a:p>
          <a:p>
            <a:r>
              <a:rPr lang="en-US" dirty="0" smtClean="0"/>
              <a:t>Symmetric key encryption</a:t>
            </a:r>
          </a:p>
          <a:p>
            <a:r>
              <a:rPr lang="en-US" dirty="0" smtClean="0"/>
              <a:t>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 smtClean="0"/>
              <a:t>Public key encryption</a:t>
            </a:r>
          </a:p>
          <a:p>
            <a:r>
              <a:rPr lang="en-US" dirty="0" smtClean="0"/>
              <a:t>Crypto </a:t>
            </a:r>
            <a:r>
              <a:rPr lang="en-US" dirty="0"/>
              <a:t>hash </a:t>
            </a:r>
            <a:r>
              <a:rPr lang="en-US" dirty="0" smtClean="0"/>
              <a:t>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4</a:t>
            </a:r>
          </a:p>
        </p:txBody>
      </p:sp>
      <p:grpSp>
        <p:nvGrpSpPr>
          <p:cNvPr id="9" name="Group 6"/>
          <p:cNvGrpSpPr/>
          <p:nvPr/>
        </p:nvGrpSpPr>
        <p:grpSpPr>
          <a:xfrm>
            <a:off x="372427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secure cipher?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814703" cy="48233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Attacker’s </a:t>
            </a:r>
            <a:r>
              <a:rPr lang="en-US" dirty="0"/>
              <a:t>abilities:    </a:t>
            </a:r>
            <a:r>
              <a:rPr lang="en-US" b="1" dirty="0">
                <a:solidFill>
                  <a:srgbClr val="FF0000"/>
                </a:solidFill>
              </a:rPr>
              <a:t>obtains one </a:t>
            </a:r>
            <a:r>
              <a:rPr lang="en-US" b="1" dirty="0" err="1">
                <a:solidFill>
                  <a:srgbClr val="FF0000"/>
                </a:solidFill>
              </a:rPr>
              <a:t>ciphertext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sz="2000" dirty="0"/>
              <a:t>(for now)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dirty="0"/>
              <a:t>Possible security requirements:   </a:t>
            </a:r>
          </a:p>
          <a:p>
            <a:pPr marL="0" indent="0">
              <a:spcBef>
                <a:spcPts val="2472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attempt </a:t>
            </a:r>
            <a:r>
              <a:rPr lang="en-US" dirty="0"/>
              <a:t>#1:  </a:t>
            </a:r>
            <a:r>
              <a:rPr lang="en-US" b="1" dirty="0">
                <a:solidFill>
                  <a:srgbClr val="FF0000"/>
                </a:solidFill>
              </a:rPr>
              <a:t>attacker cannot recover secret key</a:t>
            </a:r>
          </a:p>
          <a:p>
            <a:pPr marL="0" indent="0">
              <a:lnSpc>
                <a:spcPct val="140000"/>
              </a:lnSpc>
              <a:spcBef>
                <a:spcPts val="4872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attempt </a:t>
            </a:r>
            <a:r>
              <a:rPr lang="en-US" dirty="0"/>
              <a:t>#2:  </a:t>
            </a:r>
            <a:r>
              <a:rPr lang="en-US" b="1" dirty="0">
                <a:solidFill>
                  <a:srgbClr val="FF0000"/>
                </a:solidFill>
              </a:rPr>
              <a:t>attacker cannot recover all of plaintext</a:t>
            </a:r>
          </a:p>
          <a:p>
            <a:pPr marL="0" indent="0">
              <a:lnSpc>
                <a:spcPct val="140000"/>
              </a:lnSpc>
              <a:spcBef>
                <a:spcPts val="4872"/>
              </a:spcBef>
              <a:buNone/>
            </a:pPr>
            <a:r>
              <a:rPr lang="en-US" dirty="0" smtClean="0"/>
              <a:t>Shannon’s information-theoretic perfect secrecy:</a:t>
            </a:r>
          </a:p>
          <a:p>
            <a:pPr marL="18000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ciphertext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should reveal no “info” about </a:t>
            </a:r>
            <a:r>
              <a:rPr lang="en-US" sz="2800" b="1" dirty="0" smtClean="0">
                <a:solidFill>
                  <a:srgbClr val="FF0000"/>
                </a:solidFill>
              </a:rPr>
              <a:t>plaintext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2929"/>
              </p:ext>
            </p:extLst>
          </p:nvPr>
        </p:nvGraphicFramePr>
        <p:xfrm>
          <a:off x="388858" y="3522659"/>
          <a:ext cx="2247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3" imgW="800100" imgH="203200" progId="Equation.3">
                  <p:embed/>
                </p:oleObj>
              </mc:Choice>
              <mc:Fallback>
                <p:oleObj name="Equation" r:id="rId3" imgW="800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858" y="3522659"/>
                        <a:ext cx="224790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92639"/>
              </p:ext>
            </p:extLst>
          </p:nvPr>
        </p:nvGraphicFramePr>
        <p:xfrm>
          <a:off x="371475" y="4645025"/>
          <a:ext cx="52800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5" imgW="1879600" imgH="266700" progId="Equation.3">
                  <p:embed/>
                </p:oleObj>
              </mc:Choice>
              <mc:Fallback>
                <p:oleObj name="Equation" r:id="rId5" imgW="1879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475" y="4645025"/>
                        <a:ext cx="528002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19861" y="3525151"/>
            <a:ext cx="2374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Insecure: </a:t>
            </a:r>
            <a:r>
              <a:rPr lang="en-US" sz="2400" b="1" dirty="0" smtClean="0">
                <a:solidFill>
                  <a:srgbClr val="FF0000"/>
                </a:solidFill>
              </a:rPr>
              <a:t>leaks 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9103" y="4789557"/>
            <a:ext cx="2478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Insecure: </a:t>
            </a:r>
            <a:r>
              <a:rPr lang="en-US" sz="2400" b="1" dirty="0" smtClean="0">
                <a:solidFill>
                  <a:srgbClr val="FF0000"/>
                </a:solidFill>
              </a:rPr>
              <a:t>leaks m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1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  <a:p>
            <a:pPr marL="0" indent="0">
              <a:spcBef>
                <a:spcPts val="4232"/>
              </a:spcBef>
              <a:buNone/>
            </a:pPr>
            <a:r>
              <a:rPr lang="en-US" dirty="0"/>
              <a:t>	for b=0,1:   </a:t>
            </a:r>
            <a:r>
              <a:rPr lang="en-US" dirty="0" err="1"/>
              <a:t>W</a:t>
            </a:r>
            <a:r>
              <a:rPr lang="en-US" baseline="-25000" dirty="0" err="1"/>
              <a:t>b</a:t>
            </a:r>
            <a:r>
              <a:rPr lang="en-US" dirty="0"/>
              <a:t> := [ event that EXP(b)=1  ]</a:t>
            </a:r>
          </a:p>
          <a:p>
            <a:pPr marL="0" indent="0">
              <a:spcBef>
                <a:spcPts val="2432"/>
              </a:spcBef>
              <a:buNone/>
            </a:pP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baseline="-25000" dirty="0" err="1"/>
              <a:t>SS</a:t>
            </a:r>
            <a:r>
              <a:rPr lang="en-US" dirty="0"/>
              <a:t>[A,E] := </a:t>
            </a:r>
            <a:r>
              <a:rPr lang="en-US" sz="4000" dirty="0"/>
              <a:t>|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0</a:t>
            </a:r>
            <a:r>
              <a:rPr lang="en-US" dirty="0"/>
              <a:t> ] − 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1</a:t>
            </a:r>
            <a:r>
              <a:rPr lang="en-US" dirty="0"/>
              <a:t> ] </a:t>
            </a:r>
            <a:r>
              <a:rPr lang="en-US" sz="4000" dirty="0"/>
              <a:t>|</a:t>
            </a:r>
            <a:r>
              <a:rPr lang="en-US" dirty="0"/>
              <a:t>     ∈ [0,1]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478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057400" y="226218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28826" y="1816893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294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Adv.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2601" y="3130153"/>
            <a:ext cx="825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K</a:t>
            </a:r>
            <a:endParaRPr lang="en-US" sz="2400" b="1" dirty="0">
              <a:solidFill>
                <a:srgbClr val="FFFFFF"/>
              </a:solidFill>
              <a:latin typeface="Tahoma"/>
              <a:cs typeface="Tahoma"/>
              <a:sym typeface="Symbol" pitchFamily="18" charset="2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819400" y="2846785"/>
            <a:ext cx="3760788" cy="416719"/>
            <a:chOff x="1776" y="1772"/>
            <a:chExt cx="2369" cy="35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68" y="1772"/>
              <a:ext cx="21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m</a:t>
              </a:r>
              <a:r>
                <a:rPr lang="en-US" sz="2000" baseline="-25000" dirty="0">
                  <a:latin typeface="Tahoma"/>
                  <a:cs typeface="Tahoma"/>
                </a:rPr>
                <a:t>0</a:t>
              </a:r>
              <a:r>
                <a:rPr lang="en-US" sz="2000" dirty="0">
                  <a:latin typeface="Tahoma"/>
                  <a:cs typeface="Tahoma"/>
                </a:rPr>
                <a:t> , m</a:t>
              </a:r>
              <a:r>
                <a:rPr lang="en-US" sz="2000" baseline="-25000" dirty="0">
                  <a:latin typeface="Tahoma"/>
                  <a:cs typeface="Tahoma"/>
                </a:rPr>
                <a:t>1 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 M :   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0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 =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1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2819400" y="3277796"/>
            <a:ext cx="3733800" cy="466726"/>
            <a:chOff x="1776" y="2018"/>
            <a:chExt cx="2352" cy="39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48" y="2018"/>
              <a:ext cx="111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c</a:t>
              </a:r>
              <a:r>
                <a:rPr lang="en-US" sz="2000" dirty="0" smtClean="0">
                  <a:latin typeface="Tahoma"/>
                  <a:cs typeface="Tahoma"/>
                </a:rPr>
                <a:t>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 </a:t>
              </a:r>
              <a:r>
                <a:rPr lang="en-US" sz="2000" dirty="0">
                  <a:latin typeface="Tahoma"/>
                  <a:cs typeface="Tahoma"/>
                </a:rPr>
                <a:t>E(k, </a:t>
              </a:r>
              <a:r>
                <a:rPr lang="en-US" sz="2400" b="1" dirty="0" err="1">
                  <a:latin typeface="Tahoma"/>
                  <a:cs typeface="Tahoma"/>
                </a:rPr>
                <a:t>m</a:t>
              </a:r>
              <a:r>
                <a:rPr lang="en-US" sz="2400" b="1" baseline="-25000" dirty="0" err="1">
                  <a:latin typeface="Tahoma"/>
                  <a:cs typeface="Tahoma"/>
                </a:rPr>
                <a:t>b</a:t>
              </a:r>
              <a:r>
                <a:rPr lang="en-US" sz="2000" dirty="0">
                  <a:latin typeface="Tahoma"/>
                  <a:cs typeface="Tahoma"/>
                </a:rPr>
                <a:t>)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7239000" y="3964780"/>
            <a:ext cx="1568450" cy="678656"/>
            <a:chOff x="4560" y="2842"/>
            <a:chExt cx="988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8" y="3024"/>
              <a:ext cx="98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ahoma"/>
                  <a:cs typeface="Tahoma"/>
                </a:rPr>
                <a:t>b’ </a:t>
              </a:r>
              <a:r>
                <a:rPr lang="en-US" sz="2400">
                  <a:latin typeface="Tahoma"/>
                  <a:cs typeface="Tahoma"/>
                  <a:sym typeface="Symbol" pitchFamily="18" charset="2"/>
                </a:rPr>
                <a:t> {0,1}</a:t>
              </a:r>
              <a:endParaRPr lang="en-US" sz="2400">
                <a:latin typeface="Tahoma"/>
                <a:cs typeface="Tahoma"/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5479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0" y="6319127"/>
            <a:ext cx="450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Sematic Security Advantage of A against E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1526642" y="6116391"/>
            <a:ext cx="530758" cy="3874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32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 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 is </a:t>
            </a:r>
            <a:r>
              <a:rPr lang="en-US" b="1" dirty="0"/>
              <a:t>semantically secure</a:t>
            </a:r>
            <a:r>
              <a:rPr lang="en-US" dirty="0"/>
              <a:t> if for all efficient  A</a:t>
            </a:r>
            <a:br>
              <a:rPr lang="en-US" dirty="0"/>
            </a:br>
            <a:r>
              <a:rPr lang="en-US" dirty="0"/>
              <a:t>	        </a:t>
            </a:r>
            <a:r>
              <a:rPr lang="en-US" dirty="0" err="1">
                <a:solidFill>
                  <a:schemeClr val="accent2"/>
                </a:solidFill>
              </a:rPr>
              <a:t>Adv</a:t>
            </a:r>
            <a:r>
              <a:rPr lang="en-US" baseline="-25000" dirty="0" err="1">
                <a:solidFill>
                  <a:schemeClr val="accent2"/>
                </a:solidFill>
              </a:rPr>
              <a:t>SS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r>
              <a:rPr lang="en-US" sz="4000" dirty="0">
                <a:solidFill>
                  <a:schemeClr val="accent2"/>
                </a:solidFill>
              </a:rPr>
              <a:t>    </a:t>
            </a:r>
            <a:r>
              <a:rPr lang="en-US" dirty="0"/>
              <a:t>is </a:t>
            </a:r>
            <a:r>
              <a:rPr lang="en-US" dirty="0" smtClean="0"/>
              <a:t>negligible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attacker (also for PK)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attack (CCA)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attacker has access to a </a:t>
            </a:r>
            <a:r>
              <a:rPr lang="en-US" b="1" dirty="0">
                <a:ea typeface="Tahoma"/>
              </a:rPr>
              <a:t>decryption</a:t>
            </a:r>
            <a:r>
              <a:rPr lang="en-US" dirty="0">
                <a:ea typeface="Tahoma"/>
              </a:rPr>
              <a:t> oracle: he can choose </a:t>
            </a:r>
            <a:r>
              <a:rPr lang="en-US" dirty="0" err="1">
                <a:ea typeface="Tahoma"/>
              </a:rPr>
              <a:t>ciphertexts</a:t>
            </a:r>
            <a:r>
              <a:rPr lang="en-US" dirty="0">
                <a:ea typeface="Tahoma"/>
              </a:rPr>
              <a:t> (other than the 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he is challenged with) and get their corresponding plaintext</a:t>
            </a:r>
          </a:p>
          <a:p>
            <a:pPr>
              <a:lnSpc>
                <a:spcPct val="130000"/>
              </a:lnSpc>
            </a:pP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Chosen-plaintext attack (CPA)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adversary has access to an </a:t>
            </a:r>
            <a:r>
              <a:rPr lang="en-US" b="1" dirty="0">
                <a:ea typeface="Tahoma"/>
              </a:rPr>
              <a:t>encryption</a:t>
            </a:r>
            <a:r>
              <a:rPr lang="en-US" dirty="0">
                <a:ea typeface="Tahoma"/>
              </a:rPr>
              <a:t> oracle: he can choose plaintexts and get their corresponding </a:t>
            </a:r>
            <a:r>
              <a:rPr lang="en-US" dirty="0" err="1">
                <a:ea typeface="Tahoma"/>
              </a:rPr>
              <a:t>ciphertexts</a:t>
            </a:r>
            <a:endParaRPr lang="en-US" dirty="0">
              <a:ea typeface="Tahoma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More powerful than </a:t>
            </a:r>
            <a:r>
              <a:rPr lang="en-US" dirty="0" smtClean="0">
                <a:ea typeface="Tahoma"/>
              </a:rPr>
              <a:t>CCA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4014795"/>
            <a:ext cx="8727141" cy="2408790"/>
          </a:xfrm>
        </p:spPr>
        <p:txBody>
          <a:bodyPr/>
          <a:lstStyle/>
          <a:p>
            <a:pPr marL="457200" indent="-457200"/>
            <a:r>
              <a:rPr lang="en-US" dirty="0">
                <a:latin typeface="Tahoma" pitchFamily="34" charset="0"/>
              </a:rPr>
              <a:t>Canonical examples: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ahoma" pitchFamily="34" charset="0"/>
              </a:rPr>
              <a:t>3DES:   n= 64 bits,    k = 168 bits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ahoma" pitchFamily="34" charset="0"/>
              </a:rPr>
              <a:t>AES:     n=128 bits,   k = 128, 192, 256 </a:t>
            </a:r>
            <a:r>
              <a:rPr lang="en-US" dirty="0" smtClean="0">
                <a:latin typeface="Tahoma" pitchFamily="34" charset="0"/>
              </a:rPr>
              <a:t>bits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58987" y="2005510"/>
            <a:ext cx="1371600" cy="742950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E, 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44987" y="2160985"/>
            <a:ext cx="2209800" cy="432000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lt1"/>
                </a:solidFill>
                <a:latin typeface="Tahoma"/>
                <a:cs typeface="Tahoma"/>
              </a:rPr>
              <a:t>Ciphertext</a:t>
            </a:r>
            <a:r>
              <a:rPr lang="en-US" dirty="0" smtClean="0">
                <a:solidFill>
                  <a:schemeClr val="lt1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Block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27742" y="1805455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0187" y="2160985"/>
            <a:ext cx="2209800" cy="432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Tahoma"/>
                <a:cs typeface="Tahoma"/>
              </a:rPr>
              <a:t>Plaintext 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Block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74090" y="1781087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49487" y="3205660"/>
            <a:ext cx="990600" cy="43200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Key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740087" y="3227091"/>
            <a:ext cx="7936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k </a:t>
            </a:r>
            <a:r>
              <a:rPr lang="en-US" sz="2000" dirty="0" smtClean="0">
                <a:latin typeface="Tahoma" pitchFamily="34" charset="0"/>
              </a:rPr>
              <a:t>bits</a:t>
            </a:r>
            <a:endParaRPr lang="en-US" sz="2000" dirty="0">
              <a:latin typeface="Tahoma" pitchFamily="34" charset="0"/>
            </a:endParaRPr>
          </a:p>
        </p:txBody>
      </p:sp>
      <p:cxnSp>
        <p:nvCxnSpPr>
          <p:cNvPr id="16" name="Straight Arrow Connector 15"/>
          <p:cNvCxnSpPr>
            <a:stCxn id="9" idx="3"/>
            <a:endCxn id="4" idx="1"/>
          </p:cNvCxnSpPr>
          <p:nvPr/>
        </p:nvCxnSpPr>
        <p:spPr>
          <a:xfrm>
            <a:off x="2669987" y="2376985"/>
            <a:ext cx="8890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4930587" y="2376985"/>
            <a:ext cx="9144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4" idx="2"/>
          </p:cNvCxnSpPr>
          <p:nvPr/>
        </p:nvCxnSpPr>
        <p:spPr>
          <a:xfrm flipV="1">
            <a:off x="4244787" y="274846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5065941"/>
            <a:ext cx="8727141" cy="1357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R(</a:t>
            </a:r>
            <a:r>
              <a:rPr lang="en-US" dirty="0" err="1"/>
              <a:t>k,m</a:t>
            </a:r>
            <a:r>
              <a:rPr lang="en-US" dirty="0"/>
              <a:t>) is called a round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  </a:t>
            </a:r>
            <a:r>
              <a:rPr lang="en-US" b="1" dirty="0"/>
              <a:t>3DES (n=48),      for AES-128  (n=10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38600" y="1755909"/>
            <a:ext cx="11430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  k</a:t>
            </a:r>
          </a:p>
        </p:txBody>
      </p:sp>
      <p:sp>
        <p:nvSpPr>
          <p:cNvPr id="5" name="Trapezoid 4"/>
          <p:cNvSpPr/>
          <p:nvPr/>
        </p:nvSpPr>
        <p:spPr bwMode="auto">
          <a:xfrm>
            <a:off x="1752600" y="2187908"/>
            <a:ext cx="5715000" cy="685800"/>
          </a:xfrm>
          <a:prstGeom prst="trapezoid">
            <a:avLst>
              <a:gd name="adj" fmla="val 243342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key expansion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4702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33698" y="2873709"/>
            <a:ext cx="647702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78800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19899" y="2873709"/>
            <a:ext cx="647701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 err="1">
                <a:solidFill>
                  <a:schemeClr val="lt1"/>
                </a:solidFill>
                <a:latin typeface="Tahoma"/>
                <a:cs typeface="Tahoma"/>
              </a:rPr>
              <a:t>n</a:t>
            </a:r>
            <a:endParaRPr lang="en-US" sz="2000" baseline="-25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1461306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1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2642403" y="3922552"/>
            <a:ext cx="1230293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2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37854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3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65286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stCxn id="7" idx="2"/>
            <a:endCxn id="11" idx="3"/>
          </p:cNvCxnSpPr>
          <p:nvPr/>
        </p:nvCxnSpPr>
        <p:spPr bwMode="auto">
          <a:xfrm flipH="1">
            <a:off x="2076452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3"/>
          </p:cNvCxnSpPr>
          <p:nvPr/>
        </p:nvCxnSpPr>
        <p:spPr bwMode="auto">
          <a:xfrm>
            <a:off x="3257549" y="3305708"/>
            <a:ext cx="1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3" idx="3"/>
          </p:cNvCxnSpPr>
          <p:nvPr/>
        </p:nvCxnSpPr>
        <p:spPr bwMode="auto">
          <a:xfrm flipH="1">
            <a:off x="4400550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4" idx="3"/>
          </p:cNvCxnSpPr>
          <p:nvPr/>
        </p:nvCxnSpPr>
        <p:spPr bwMode="auto">
          <a:xfrm>
            <a:off x="7143750" y="3305708"/>
            <a:ext cx="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 bwMode="auto">
          <a:xfrm>
            <a:off x="2400302" y="4246401"/>
            <a:ext cx="53339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 bwMode="auto">
          <a:xfrm flipV="1">
            <a:off x="3581400" y="4246401"/>
            <a:ext cx="49529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 bwMode="auto">
          <a:xfrm>
            <a:off x="4724400" y="4246401"/>
            <a:ext cx="533400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 bwMode="auto">
          <a:xfrm>
            <a:off x="6525433" y="4246401"/>
            <a:ext cx="29446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27" idx="1"/>
          </p:cNvCxnSpPr>
          <p:nvPr/>
        </p:nvCxnSpPr>
        <p:spPr bwMode="auto">
          <a:xfrm>
            <a:off x="7467600" y="4246401"/>
            <a:ext cx="533400" cy="1350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1" idx="0"/>
          </p:cNvCxnSpPr>
          <p:nvPr/>
        </p:nvCxnSpPr>
        <p:spPr bwMode="auto">
          <a:xfrm>
            <a:off x="1248231" y="4244585"/>
            <a:ext cx="504370" cy="18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181600" y="4246401"/>
            <a:ext cx="1219200" cy="0"/>
          </a:xfrm>
          <a:prstGeom prst="line">
            <a:avLst/>
          </a:prstGeom>
          <a:ln w="38100" cmpd="sng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3982975"/>
            <a:ext cx="48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m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399829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c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7712" y="266239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Ciphers: DES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Feistel</a:t>
            </a:r>
            <a:r>
              <a:rPr lang="en-US" sz="2800" dirty="0" smtClean="0"/>
              <a:t>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1421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functions    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:   {0,1}</a:t>
            </a:r>
            <a:r>
              <a:rPr lang="en-US" baseline="30000" dirty="0"/>
              <a:t>n</a:t>
            </a:r>
            <a:r>
              <a:rPr lang="en-US" dirty="0"/>
              <a:t>  ⟶  {0,1}</a:t>
            </a:r>
            <a:r>
              <a:rPr lang="en-US" baseline="30000" dirty="0"/>
              <a:t>n</a:t>
            </a:r>
            <a:r>
              <a:rPr lang="en-US" dirty="0"/>
              <a:t>  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Goal: build </a:t>
            </a:r>
            <a:r>
              <a:rPr lang="en-US" dirty="0"/>
              <a:t>invertible function   F: {0,1}</a:t>
            </a:r>
            <a:r>
              <a:rPr lang="en-US" baseline="30000" dirty="0"/>
              <a:t>2n</a:t>
            </a:r>
            <a:r>
              <a:rPr lang="en-US" dirty="0"/>
              <a:t>  ⟶  {0,1}</a:t>
            </a:r>
            <a:r>
              <a:rPr lang="en-US" baseline="30000" dirty="0"/>
              <a:t>2n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28204" y="490832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55532" y="4908327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324451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24451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213354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213354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6026" y="336286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6026" y="413559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-46932" y="3484427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0" name="TextBox 99"/>
          <p:cNvSpPr txBox="1"/>
          <p:nvPr/>
        </p:nvSpPr>
        <p:spPr>
          <a:xfrm rot="5400000">
            <a:off x="-60078" y="4386652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74928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74928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flipV="1">
            <a:off x="1258758" y="4460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915322" y="3602261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15322" y="471843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3" idx="3"/>
          </p:cNvCxnSpPr>
          <p:nvPr/>
        </p:nvCxnSpPr>
        <p:spPr>
          <a:xfrm flipV="1">
            <a:off x="1622960" y="4718432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2" idx="1"/>
          </p:cNvCxnSpPr>
          <p:nvPr/>
        </p:nvCxnSpPr>
        <p:spPr>
          <a:xfrm flipV="1">
            <a:off x="1945632" y="3731050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1" idx="1"/>
          </p:cNvCxnSpPr>
          <p:nvPr/>
        </p:nvCxnSpPr>
        <p:spPr>
          <a:xfrm>
            <a:off x="1945632" y="3602261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172899" y="3859839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430477" y="360226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430477" y="4289135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263831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263831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4" name="TextBox 113"/>
          <p:cNvSpPr txBox="1"/>
          <p:nvPr/>
        </p:nvSpPr>
        <p:spPr>
          <a:xfrm flipV="1">
            <a:off x="3147661" y="4460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2804224" y="3602261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804224" y="471843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4" idx="3"/>
          </p:cNvCxnSpPr>
          <p:nvPr/>
        </p:nvCxnSpPr>
        <p:spPr>
          <a:xfrm flipV="1">
            <a:off x="3511863" y="4718432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3" idx="1"/>
          </p:cNvCxnSpPr>
          <p:nvPr/>
        </p:nvCxnSpPr>
        <p:spPr>
          <a:xfrm flipV="1">
            <a:off x="3834535" y="3731050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2" idx="1"/>
          </p:cNvCxnSpPr>
          <p:nvPr/>
        </p:nvCxnSpPr>
        <p:spPr>
          <a:xfrm>
            <a:off x="3834535" y="3602261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3061802" y="3859839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319379" y="360226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319379" y="4289135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294141" y="379215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4" name="TextBox 123"/>
          <p:cNvSpPr txBox="1"/>
          <p:nvPr/>
        </p:nvSpPr>
        <p:spPr>
          <a:xfrm flipV="1">
            <a:off x="7097184" y="45467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6753747" y="368812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753747" y="48042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24" idx="3"/>
          </p:cNvCxnSpPr>
          <p:nvPr/>
        </p:nvCxnSpPr>
        <p:spPr>
          <a:xfrm flipV="1">
            <a:off x="7461386" y="48042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784058" y="381690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784058" y="368812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011325" y="394569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7268903" y="368812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268903" y="437499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20345"/>
              </p:ext>
            </p:extLst>
          </p:nvPr>
        </p:nvGraphicFramePr>
        <p:xfrm>
          <a:off x="4052888" y="5324475"/>
          <a:ext cx="3138487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3" imgW="1117600" imgH="520700" progId="Equation.3">
                  <p:embed/>
                </p:oleObj>
              </mc:Choice>
              <mc:Fallback>
                <p:oleObj name="Equation" r:id="rId3" imgW="11176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2888" y="5324475"/>
                        <a:ext cx="3138487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2003830" y="5828074"/>
            <a:ext cx="176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In symbols: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35" name="Left Brace 134"/>
          <p:cNvSpPr/>
          <p:nvPr/>
        </p:nvSpPr>
        <p:spPr>
          <a:xfrm>
            <a:off x="3784014" y="5518517"/>
            <a:ext cx="269188" cy="115334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TextBox 1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37" name="TextBox 3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50599"/>
              </p:ext>
            </p:extLst>
          </p:nvPr>
        </p:nvGraphicFramePr>
        <p:xfrm>
          <a:off x="5216525" y="4681538"/>
          <a:ext cx="28543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" name="Equation" r:id="rId3" imgW="1016000" imgH="520700" progId="Equation.3">
                  <p:embed/>
                </p:oleObj>
              </mc:Choice>
              <mc:Fallback>
                <p:oleObj name="Equation" r:id="rId3" imgW="101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6525" y="4681538"/>
                        <a:ext cx="285432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eft Brace 60"/>
          <p:cNvSpPr/>
          <p:nvPr/>
        </p:nvSpPr>
        <p:spPr>
          <a:xfrm>
            <a:off x="4805993" y="4875781"/>
            <a:ext cx="269188" cy="115334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11225" y="5495721"/>
            <a:ext cx="1843562" cy="643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inverse construction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9515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9515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84058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84058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6667888" y="46452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312271" y="5992715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324451" y="49027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7032090" y="49027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354762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54762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582029" y="5290325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839607" y="571962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861815" y="5032747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TextBox 81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813249" y="4877068"/>
            <a:ext cx="1524000" cy="669071"/>
            <a:chOff x="3657600" y="3731479"/>
            <a:chExt cx="1524000" cy="669071"/>
          </a:xfrm>
        </p:grpSpPr>
        <p:sp>
          <p:nvSpPr>
            <p:cNvPr id="92" name="Right Arrow 91"/>
            <p:cNvSpPr/>
            <p:nvPr/>
          </p:nvSpPr>
          <p:spPr>
            <a:xfrm>
              <a:off x="3657600" y="4131589"/>
              <a:ext cx="1524000" cy="268961"/>
            </a:xfrm>
            <a:prstGeom prst="rightArrow">
              <a:avLst/>
            </a:prstGeom>
            <a:solidFill>
              <a:schemeClr val="accent1"/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6266" y="3731479"/>
              <a:ext cx="986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inverse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6" name="TextBox 10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7" name="TextBox 11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7" name="TextBox 12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Decryption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9515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9515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84058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84058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6667888" y="46452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312271" y="5992715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324451" y="49027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7032090" y="49027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354762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54762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582029" y="5290325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839607" y="571962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861815" y="5032747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TextBox 81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813249" y="4877068"/>
            <a:ext cx="1524000" cy="669071"/>
            <a:chOff x="3657600" y="3731479"/>
            <a:chExt cx="1524000" cy="669071"/>
          </a:xfrm>
        </p:grpSpPr>
        <p:sp>
          <p:nvSpPr>
            <p:cNvPr id="92" name="Right Arrow 91"/>
            <p:cNvSpPr/>
            <p:nvPr/>
          </p:nvSpPr>
          <p:spPr>
            <a:xfrm>
              <a:off x="3657600" y="4131589"/>
              <a:ext cx="1524000" cy="268961"/>
            </a:xfrm>
            <a:prstGeom prst="rightArrow">
              <a:avLst/>
            </a:prstGeom>
            <a:solidFill>
              <a:schemeClr val="accent1"/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6266" y="3731479"/>
              <a:ext cx="986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inverse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6" name="TextBox 10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7" name="TextBox 11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7" name="TextBox 12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+mj-lt"/>
              </a:rPr>
              <a:t>κρμπτο γραφη</a:t>
            </a:r>
            <a:r>
              <a:rPr lang="el-GR" dirty="0" smtClean="0"/>
              <a:t> </a:t>
            </a:r>
            <a:r>
              <a:rPr lang="en-US" dirty="0" smtClean="0"/>
              <a:t>(Cryptography)</a:t>
            </a:r>
            <a:r>
              <a:rPr lang="el-GR" dirty="0"/>
              <a:t/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Greek for “secret writing”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Obscure a message from eaves-droppers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Assure recipient that the message was not altered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the identity of the source of a message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repudation</a:t>
            </a:r>
            <a:endParaRPr lang="en-US" dirty="0" smtClean="0"/>
          </a:p>
          <a:p>
            <a:pPr lvl="1"/>
            <a:r>
              <a:rPr lang="en-US" dirty="0" smtClean="0"/>
              <a:t>Convince a 3</a:t>
            </a:r>
            <a:r>
              <a:rPr lang="en-US" baseline="30000" dirty="0" smtClean="0"/>
              <a:t>rd</a:t>
            </a:r>
            <a:r>
              <a:rPr lang="en-US" dirty="0" smtClean="0"/>
              <a:t> party that what was said is accurate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Decryption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706" y="3369461"/>
            <a:ext cx="8727141" cy="3054124"/>
          </a:xfrm>
        </p:spPr>
        <p:txBody>
          <a:bodyPr/>
          <a:lstStyle/>
          <a:p>
            <a:r>
              <a:rPr lang="en-US" dirty="0"/>
              <a:t>Inversion is basically the same circuit, </a:t>
            </a:r>
            <a:br>
              <a:rPr lang="en-US" dirty="0"/>
            </a:br>
            <a:r>
              <a:rPr lang="en-US" dirty="0"/>
              <a:t>	with  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  applied in reverse order</a:t>
            </a:r>
          </a:p>
          <a:p>
            <a:pPr>
              <a:spcBef>
                <a:spcPts val="2376"/>
              </a:spcBef>
            </a:pPr>
            <a:r>
              <a:rPr lang="en-US" dirty="0"/>
              <a:t>General method for building invertible functions (block ciphers) from arbitrary </a:t>
            </a:r>
            <a:r>
              <a:rPr lang="en-US" dirty="0" smtClean="0"/>
              <a:t>functions    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/>
              <a:t>Used in many block ciphers … but not </a:t>
            </a:r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6026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6026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74929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74929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1258759" y="15965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903142" y="2944046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15322" y="185412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1622961" y="1854122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945633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945633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172900" y="224165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 err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30478" y="267095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452686" y="198407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3831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d-2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263831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d-2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80" name="TextBox 179"/>
          <p:cNvSpPr txBox="1"/>
          <p:nvPr/>
        </p:nvSpPr>
        <p:spPr>
          <a:xfrm flipV="1">
            <a:off x="3147661" y="16052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2792044" y="2952757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2804224" y="1862832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80" idx="3"/>
          </p:cNvCxnSpPr>
          <p:nvPr/>
        </p:nvCxnSpPr>
        <p:spPr>
          <a:xfrm flipV="1">
            <a:off x="3511863" y="1862833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3834535" y="196589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834535" y="183711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3061802" y="225036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 smtClean="0">
                <a:solidFill>
                  <a:srgbClr val="FFFFFF"/>
                </a:solidFill>
                <a:latin typeface="Tahom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3319380" y="267966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3341588" y="199278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324451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324451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noProof="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8213354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213354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3" name="TextBox 192"/>
          <p:cNvSpPr txBox="1"/>
          <p:nvPr/>
        </p:nvSpPr>
        <p:spPr>
          <a:xfrm flipV="1">
            <a:off x="7097184" y="16052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6741567" y="2952757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753747" y="1862832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3" idx="3"/>
          </p:cNvCxnSpPr>
          <p:nvPr/>
        </p:nvCxnSpPr>
        <p:spPr>
          <a:xfrm flipV="1">
            <a:off x="7461386" y="1862833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7784058" y="196589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7784058" y="183711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7011325" y="225036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 flipV="1">
            <a:off x="7268903" y="267966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7291111" y="199278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DES: 16-round </a:t>
            </a:r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867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…, f</a:t>
            </a:r>
            <a:r>
              <a:rPr lang="en-US" baseline="-25000" dirty="0"/>
              <a:t>16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/>
              <a:t>{0,1}</a:t>
            </a:r>
            <a:r>
              <a:rPr lang="en-US" baseline="30000" dirty="0"/>
              <a:t>32</a:t>
            </a:r>
            <a:r>
              <a:rPr lang="en-US" dirty="0"/>
              <a:t>  ⟶  {0,1}</a:t>
            </a:r>
            <a:r>
              <a:rPr lang="en-US" baseline="30000" dirty="0"/>
              <a:t>32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,  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(x) = </a:t>
            </a:r>
            <a:r>
              <a:rPr lang="en-US" sz="3600" b="1" dirty="0"/>
              <a:t>F</a:t>
            </a:r>
            <a:r>
              <a:rPr lang="en-US" dirty="0"/>
              <a:t>(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x ) </a:t>
            </a:r>
          </a:p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79033" y="2473000"/>
            <a:ext cx="8585934" cy="3684704"/>
            <a:chOff x="558066" y="1763023"/>
            <a:chExt cx="8585934" cy="3684704"/>
          </a:xfrm>
        </p:grpSpPr>
        <p:sp>
          <p:nvSpPr>
            <p:cNvPr id="5" name="TextBox 4"/>
            <p:cNvSpPr txBox="1"/>
            <p:nvPr/>
          </p:nvSpPr>
          <p:spPr>
            <a:xfrm>
              <a:off x="558066" y="4986062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input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72974" y="4986062"/>
              <a:ext cx="1071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output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3663" y="4986062"/>
              <a:ext cx="4968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To invert, use keys in reverse order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78167" y="1763023"/>
              <a:ext cx="640984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endParaRPr lang="en-US" sz="2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26" name="Trapezoid 25"/>
            <p:cNvSpPr/>
            <p:nvPr/>
          </p:nvSpPr>
          <p:spPr bwMode="auto">
            <a:xfrm>
              <a:off x="2882715" y="2195022"/>
              <a:ext cx="4028931" cy="685800"/>
            </a:xfrm>
            <a:prstGeom prst="trapezoid">
              <a:avLst>
                <a:gd name="adj" fmla="val 2433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key expansion</a:t>
              </a:r>
              <a:endParaRPr lang="en-US" sz="2000" dirty="0">
                <a:latin typeface="Tahoma"/>
                <a:cs typeface="Tahoma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882716" y="2880823"/>
              <a:ext cx="647702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solidFill>
                    <a:schemeClr val="lt1"/>
                  </a:solidFill>
                  <a:latin typeface="Tahoma"/>
                  <a:cs typeface="Tahoma"/>
                </a:rPr>
                <a:t>1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18657" y="2880823"/>
              <a:ext cx="645600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latin typeface="Tahoma"/>
                  <a:cs typeface="Tahoma"/>
                </a:rPr>
                <a:t>2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171650" y="2880823"/>
              <a:ext cx="647701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solidFill>
                    <a:schemeClr val="lt1"/>
                  </a:solidFill>
                  <a:latin typeface="Tahoma"/>
                  <a:cs typeface="Tahoma"/>
                </a:rPr>
                <a:t>16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2496" y="2669511"/>
              <a:ext cx="53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/>
                  <a:cs typeface="Tahoma"/>
                </a:rPr>
                <a:t>⋯</a:t>
              </a:r>
              <a:endPara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2882715" y="3305708"/>
              <a:ext cx="3936635" cy="965834"/>
            </a:xfrm>
            <a:prstGeom prst="rect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16-round</a:t>
              </a:r>
            </a:p>
            <a:p>
              <a:pPr algn="ctr"/>
              <a:r>
                <a:rPr lang="en-US" dirty="0" err="1" smtClean="0">
                  <a:latin typeface="Tahoma"/>
                  <a:cs typeface="Tahoma"/>
                </a:rPr>
                <a:t>Feistel</a:t>
              </a:r>
              <a:r>
                <a:rPr lang="en-US" dirty="0" smtClean="0">
                  <a:latin typeface="Tahoma"/>
                  <a:cs typeface="Tahoma"/>
                </a:rPr>
                <a:t> network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cxnSp>
          <p:nvCxnSpPr>
            <p:cNvPr id="33" name="Straight Arrow Connector 32"/>
            <p:cNvCxnSpPr>
              <a:stCxn id="36" idx="6"/>
              <a:endCxn id="32" idx="1"/>
            </p:cNvCxnSpPr>
            <p:nvPr/>
          </p:nvCxnSpPr>
          <p:spPr>
            <a:xfrm>
              <a:off x="2389390" y="3788625"/>
              <a:ext cx="493325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 rot="16200000">
              <a:off x="7751101" y="3500625"/>
              <a:ext cx="2209800" cy="575999"/>
            </a:xfrm>
            <a:prstGeom prst="rect">
              <a:avLst/>
            </a:prstGeom>
            <a:solidFill>
              <a:srgbClr val="800000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64 bits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16200000">
              <a:off x="-258834" y="3502351"/>
              <a:ext cx="2209800" cy="5759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64 bits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27390" y="3445725"/>
              <a:ext cx="762000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IP</a:t>
              </a: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0" name="Straight Arrow Connector 39"/>
            <p:cNvCxnSpPr>
              <a:stCxn id="35" idx="2"/>
              <a:endCxn id="36" idx="2"/>
            </p:cNvCxnSpPr>
            <p:nvPr/>
          </p:nvCxnSpPr>
          <p:spPr>
            <a:xfrm flipV="1">
              <a:off x="1134066" y="3788625"/>
              <a:ext cx="493324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312675" y="3447451"/>
              <a:ext cx="762000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IP</a:t>
              </a:r>
              <a:r>
                <a:rPr lang="en-US" sz="2400" baseline="30000" dirty="0" smtClean="0">
                  <a:latin typeface="Tahoma"/>
                  <a:cs typeface="Tahoma"/>
                </a:rPr>
                <a:t>-1</a:t>
              </a:r>
              <a:endParaRPr lang="en-US" baseline="30000" dirty="0">
                <a:latin typeface="Tahoma"/>
                <a:cs typeface="Tahoma"/>
              </a:endParaRPr>
            </a:p>
          </p:txBody>
        </p:sp>
        <p:cxnSp>
          <p:nvCxnSpPr>
            <p:cNvPr id="46" name="Straight Arrow Connector 45"/>
            <p:cNvCxnSpPr>
              <a:stCxn id="32" idx="3"/>
              <a:endCxn id="45" idx="2"/>
            </p:cNvCxnSpPr>
            <p:nvPr/>
          </p:nvCxnSpPr>
          <p:spPr>
            <a:xfrm>
              <a:off x="6819350" y="3788625"/>
              <a:ext cx="493325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5" idx="6"/>
              <a:endCxn id="34" idx="0"/>
            </p:cNvCxnSpPr>
            <p:nvPr/>
          </p:nvCxnSpPr>
          <p:spPr>
            <a:xfrm flipV="1">
              <a:off x="8074675" y="3788625"/>
              <a:ext cx="493327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75104" y="4843228"/>
            <a:ext cx="2032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i</a:t>
            </a:r>
            <a:r>
              <a:rPr lang="en-US" dirty="0" smtClean="0">
                <a:latin typeface="Tahoma"/>
                <a:cs typeface="Tahoma"/>
              </a:rPr>
              <a:t>nitial permutation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(not for security)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63763" y="4843228"/>
            <a:ext cx="192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final permutation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(not for security)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41692" y="2467275"/>
            <a:ext cx="931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derived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from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key 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57" name="Straight Arrow Connector 56"/>
          <p:cNvCxnSpPr>
            <a:stCxn id="56" idx="1"/>
          </p:cNvCxnSpPr>
          <p:nvPr/>
        </p:nvCxnSpPr>
        <p:spPr>
          <a:xfrm flipH="1" flipV="1">
            <a:off x="7610934" y="2264539"/>
            <a:ext cx="530758" cy="66440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678993" y="2899899"/>
            <a:ext cx="86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48 bits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8" name="Straight Arrow Connector 37"/>
          <p:cNvCxnSpPr>
            <a:stCxn id="37" idx="2"/>
            <a:endCxn id="30" idx="3"/>
          </p:cNvCxnSpPr>
          <p:nvPr/>
        </p:nvCxnSpPr>
        <p:spPr>
          <a:xfrm flipH="1">
            <a:off x="6540318" y="3269231"/>
            <a:ext cx="573594" cy="53756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84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962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440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914400" algn="l"/>
              </a:tabLst>
            </a:pPr>
            <a:r>
              <a:rPr lang="en-US" sz="2600" dirty="0"/>
              <a:t>	</a:t>
            </a:r>
            <a:r>
              <a:rPr lang="en-US" sz="2600" dirty="0" err="1"/>
              <a:t>msg</a:t>
            </a:r>
            <a:r>
              <a:rPr lang="en-US" sz="2600" dirty="0"/>
              <a:t> =   </a:t>
            </a:r>
            <a:r>
              <a:rPr lang="en-US" sz="2600" dirty="0">
                <a:latin typeface="Courier New"/>
                <a:cs typeface="Courier New"/>
              </a:rPr>
              <a:t>“The unknown messages is: XXXX … “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600" dirty="0"/>
              <a:t>	CT    =           </a:t>
            </a:r>
            <a:r>
              <a:rPr lang="en-US" sz="2600" dirty="0" smtClean="0"/>
              <a:t>c</a:t>
            </a:r>
            <a:r>
              <a:rPr lang="en-US" sz="2600" baseline="-25000" dirty="0" smtClean="0"/>
              <a:t>1 </a:t>
            </a:r>
            <a:r>
              <a:rPr lang="en-US" sz="2600" dirty="0" smtClean="0"/>
              <a:t>            c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            c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           c</a:t>
            </a:r>
            <a:r>
              <a:rPr lang="en-US" sz="2600" baseline="-25000" dirty="0" smtClean="0"/>
              <a:t>4</a:t>
            </a:r>
            <a:r>
              <a:rPr lang="en-US" sz="2600" dirty="0" smtClean="0"/>
              <a:t>   </a:t>
            </a:r>
            <a:r>
              <a:rPr lang="en-US" sz="2200" dirty="0"/>
              <a:t> </a:t>
            </a:r>
            <a:r>
              <a:rPr lang="en-US" sz="2200" dirty="0" smtClean="0"/>
              <a:t>…</a:t>
            </a:r>
            <a:endParaRPr lang="en-US" sz="2200" dirty="0"/>
          </a:p>
          <a:p>
            <a:pPr marL="0" indent="0">
              <a:buNone/>
              <a:tabLst>
                <a:tab pos="914400" algn="l"/>
              </a:tabLst>
            </a:pPr>
            <a:r>
              <a:rPr lang="en-US" sz="2600" b="1" dirty="0"/>
              <a:t>Goal</a:t>
            </a:r>
            <a:r>
              <a:rPr lang="en-US" sz="2600" dirty="0"/>
              <a:t>:    find   k ∈ {0,1}</a:t>
            </a:r>
            <a:r>
              <a:rPr lang="en-US" sz="2600" baseline="30000" dirty="0"/>
              <a:t>56</a:t>
            </a:r>
            <a:r>
              <a:rPr lang="en-US" sz="2600" dirty="0"/>
              <a:t>   </a:t>
            </a:r>
            <a:r>
              <a:rPr lang="en-US" sz="2600" dirty="0" err="1"/>
              <a:t>s.t.</a:t>
            </a:r>
            <a:r>
              <a:rPr lang="en-US" sz="2600" dirty="0"/>
              <a:t>    DES(k, m</a:t>
            </a:r>
            <a:r>
              <a:rPr lang="en-US" sz="2600" baseline="-25000" dirty="0"/>
              <a:t>i</a:t>
            </a:r>
            <a:r>
              <a:rPr lang="en-US" sz="2600" dirty="0"/>
              <a:t>) = c</a:t>
            </a:r>
            <a:r>
              <a:rPr lang="en-US" sz="2600" baseline="-25000" dirty="0"/>
              <a:t>i </a:t>
            </a:r>
            <a:r>
              <a:rPr lang="en-US" sz="2600" dirty="0"/>
              <a:t>  for  </a:t>
            </a:r>
            <a:r>
              <a:rPr lang="en-US" sz="2600" dirty="0" err="1"/>
              <a:t>i</a:t>
            </a:r>
            <a:r>
              <a:rPr lang="en-US" sz="2600" dirty="0"/>
              <a:t>=1,2,3 </a:t>
            </a:r>
          </a:p>
          <a:p>
            <a:pPr marL="0" indent="0">
              <a:lnSpc>
                <a:spcPct val="70000"/>
              </a:lnSpc>
              <a:spcBef>
                <a:spcPts val="2376"/>
              </a:spcBef>
              <a:buNone/>
              <a:tabLst>
                <a:tab pos="914400" algn="l"/>
              </a:tabLst>
            </a:pPr>
            <a:r>
              <a:rPr lang="en-US" sz="2600" dirty="0"/>
              <a:t>1997:   Internet search  </a:t>
            </a:r>
            <a:r>
              <a:rPr lang="en-US" sz="2600" dirty="0" smtClean="0"/>
              <a:t>--  </a:t>
            </a:r>
            <a:r>
              <a:rPr lang="en-US" sz="2600" b="1" dirty="0"/>
              <a:t>3 months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1998:   EFF machine (deep crack)  --  </a:t>
            </a:r>
            <a:r>
              <a:rPr lang="en-US" sz="2600" b="1" dirty="0"/>
              <a:t>3 days         </a:t>
            </a:r>
            <a:r>
              <a:rPr lang="en-US" sz="2600" dirty="0"/>
              <a:t>(250K $)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1999:   combined search  --  </a:t>
            </a:r>
            <a:r>
              <a:rPr lang="en-US" sz="2600" b="1" dirty="0"/>
              <a:t>22 hours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2006:   COPACOBANA (120 FPGAs) </a:t>
            </a:r>
            <a:r>
              <a:rPr lang="en-US" sz="2600" b="1" dirty="0"/>
              <a:t> --  7 days     </a:t>
            </a:r>
            <a:r>
              <a:rPr lang="en-US" sz="2600" dirty="0"/>
              <a:t>(10K $)</a:t>
            </a:r>
          </a:p>
          <a:p>
            <a:pPr marL="0" indent="0">
              <a:spcBef>
                <a:spcPts val="2424"/>
              </a:spcBef>
              <a:buNone/>
              <a:tabLst>
                <a:tab pos="914400" algn="l"/>
              </a:tabLst>
            </a:pPr>
            <a:r>
              <a:rPr lang="en-US" sz="2600" dirty="0"/>
              <a:t>⇒   56-bit ciphers should not be used  !!   </a:t>
            </a:r>
            <a:r>
              <a:rPr lang="en-US" sz="2200" dirty="0" smtClean="0"/>
              <a:t>(</a:t>
            </a:r>
            <a:r>
              <a:rPr lang="en-US" sz="2200" dirty="0"/>
              <a:t>128-bit key ⇒ 2</a:t>
            </a:r>
            <a:r>
              <a:rPr lang="en-US" sz="2200" baseline="30000" dirty="0"/>
              <a:t>72</a:t>
            </a:r>
            <a:r>
              <a:rPr lang="en-US" sz="2200" dirty="0"/>
              <a:t> days</a:t>
            </a:r>
            <a:r>
              <a:rPr lang="en-US" sz="2200" dirty="0" smtClean="0"/>
              <a:t>)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Triple-DES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Strengthening DES against exhaustive search</a:t>
            </a:r>
          </a:p>
          <a:p>
            <a:pPr>
              <a:spcBef>
                <a:spcPts val="2376"/>
              </a:spcBef>
            </a:pPr>
            <a:r>
              <a:rPr lang="en-US" dirty="0"/>
              <a:t>Let  E : K × M ⟶ M  be a block cipher</a:t>
            </a:r>
          </a:p>
          <a:p>
            <a:pPr>
              <a:spcBef>
                <a:spcPts val="2376"/>
              </a:spcBef>
            </a:pPr>
            <a:r>
              <a:rPr lang="en-US" dirty="0"/>
              <a:t>Define    </a:t>
            </a:r>
            <a:r>
              <a:rPr lang="en-US" b="1" dirty="0"/>
              <a:t>3E</a:t>
            </a:r>
            <a:r>
              <a:rPr lang="en-US" dirty="0"/>
              <a:t>: K</a:t>
            </a:r>
            <a:r>
              <a:rPr lang="en-US" baseline="30000" dirty="0"/>
              <a:t>3</a:t>
            </a:r>
            <a:r>
              <a:rPr lang="en-US" dirty="0"/>
              <a:t> × M ⟶ M    as</a:t>
            </a:r>
          </a:p>
          <a:p>
            <a:pPr marL="0" indent="0">
              <a:spcBef>
                <a:spcPts val="2376"/>
              </a:spcBef>
              <a:buNone/>
            </a:pPr>
            <a:endParaRPr lang="en-US" dirty="0"/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3DES:    key-size = 3×56 = 168 bits.             </a:t>
            </a:r>
            <a:r>
              <a:rPr lang="en-US" dirty="0" smtClean="0"/>
              <a:t>			3</a:t>
            </a:r>
            <a:r>
              <a:rPr lang="en-US" dirty="0"/>
              <a:t>×slower than DES.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066" y="3774016"/>
            <a:ext cx="6892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ahoma"/>
                <a:cs typeface="Tahoma"/>
              </a:rPr>
              <a:t>3E</a:t>
            </a:r>
            <a:r>
              <a:rPr lang="en-US" sz="3600" dirty="0">
                <a:latin typeface="Tahoma"/>
                <a:cs typeface="Tahoma"/>
              </a:rPr>
              <a:t>(</a:t>
            </a:r>
            <a:r>
              <a:rPr lang="en-US" sz="2800" dirty="0">
                <a:latin typeface="Tahoma"/>
                <a:cs typeface="Tahoma"/>
              </a:rPr>
              <a:t> (k</a:t>
            </a:r>
            <a:r>
              <a:rPr lang="en-US" sz="2800" baseline="-25000" dirty="0">
                <a:latin typeface="Tahoma"/>
                <a:cs typeface="Tahoma"/>
              </a:rPr>
              <a:t>1</a:t>
            </a:r>
            <a:r>
              <a:rPr lang="en-US" sz="2800" dirty="0">
                <a:latin typeface="Tahoma"/>
                <a:cs typeface="Tahoma"/>
              </a:rPr>
              <a:t>,k</a:t>
            </a:r>
            <a:r>
              <a:rPr lang="en-US" sz="2800" baseline="-25000" dirty="0">
                <a:latin typeface="Tahoma"/>
                <a:cs typeface="Tahoma"/>
              </a:rPr>
              <a:t>2</a:t>
            </a:r>
            <a:r>
              <a:rPr lang="en-US" sz="2800" dirty="0">
                <a:latin typeface="Tahoma"/>
                <a:cs typeface="Tahoma"/>
              </a:rPr>
              <a:t>,k</a:t>
            </a:r>
            <a:r>
              <a:rPr lang="en-US" sz="2800" baseline="-25000" dirty="0">
                <a:latin typeface="Tahoma"/>
                <a:cs typeface="Tahoma"/>
              </a:rPr>
              <a:t>3</a:t>
            </a:r>
            <a:r>
              <a:rPr lang="en-US" sz="2800" dirty="0">
                <a:latin typeface="Tahoma"/>
                <a:cs typeface="Tahoma"/>
              </a:rPr>
              <a:t>), m</a:t>
            </a:r>
            <a:r>
              <a:rPr lang="en-US" sz="3600" dirty="0">
                <a:latin typeface="Tahoma"/>
                <a:cs typeface="Tahoma"/>
              </a:rPr>
              <a:t>)</a:t>
            </a:r>
            <a:r>
              <a:rPr lang="en-US" sz="2800" dirty="0">
                <a:latin typeface="Tahoma"/>
                <a:cs typeface="Tahoma"/>
              </a:rPr>
              <a:t> </a:t>
            </a:r>
            <a:r>
              <a:rPr lang="en-US" sz="2800" dirty="0" smtClean="0">
                <a:latin typeface="Tahoma"/>
                <a:cs typeface="Tahoma"/>
              </a:rPr>
              <a:t>= </a:t>
            </a:r>
            <a:r>
              <a:rPr lang="en-US" sz="2800" dirty="0">
                <a:latin typeface="Tahoma"/>
                <a:cs typeface="Tahoma"/>
              </a:rPr>
              <a:t>E(</a:t>
            </a:r>
            <a:r>
              <a:rPr lang="en-US" sz="2800" dirty="0" smtClean="0">
                <a:latin typeface="Tahoma"/>
                <a:cs typeface="Tahoma"/>
              </a:rPr>
              <a:t>k</a:t>
            </a:r>
            <a:r>
              <a:rPr lang="en-US" sz="2800" baseline="-25000" dirty="0" smtClean="0">
                <a:latin typeface="Tahoma"/>
                <a:cs typeface="Tahoma"/>
              </a:rPr>
              <a:t>1</a:t>
            </a:r>
            <a:r>
              <a:rPr lang="en-US" sz="2800" dirty="0" smtClean="0">
                <a:latin typeface="Tahoma"/>
                <a:cs typeface="Tahoma"/>
              </a:rPr>
              <a:t>, D(k</a:t>
            </a:r>
            <a:r>
              <a:rPr lang="en-US" sz="2800" baseline="-25000" dirty="0" smtClean="0">
                <a:latin typeface="Tahoma"/>
                <a:cs typeface="Tahoma"/>
              </a:rPr>
              <a:t>2</a:t>
            </a:r>
            <a:r>
              <a:rPr lang="en-US" sz="2800" dirty="0" smtClean="0">
                <a:latin typeface="Tahoma"/>
                <a:cs typeface="Tahoma"/>
              </a:rPr>
              <a:t>, E(k</a:t>
            </a:r>
            <a:r>
              <a:rPr lang="en-US" sz="2800" baseline="-25000" dirty="0" smtClean="0">
                <a:latin typeface="Tahoma"/>
                <a:cs typeface="Tahoma"/>
              </a:rPr>
              <a:t>3</a:t>
            </a:r>
            <a:r>
              <a:rPr lang="en-US" sz="2800" dirty="0" smtClean="0">
                <a:latin typeface="Tahoma"/>
                <a:cs typeface="Tahoma"/>
              </a:rPr>
              <a:t>, m)))  </a:t>
            </a:r>
            <a:endParaRPr lang="en-US" sz="2800" dirty="0">
              <a:latin typeface="Tahoma"/>
              <a:cs typeface="Tahom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95248" y="4420349"/>
            <a:ext cx="2242853" cy="939683"/>
            <a:chOff x="6795248" y="4420349"/>
            <a:chExt cx="2242853" cy="939683"/>
          </a:xfrm>
        </p:grpSpPr>
        <p:sp>
          <p:nvSpPr>
            <p:cNvPr id="8" name="TextBox 7"/>
            <p:cNvSpPr txBox="1"/>
            <p:nvPr/>
          </p:nvSpPr>
          <p:spPr>
            <a:xfrm>
              <a:off x="7372298" y="4713701"/>
              <a:ext cx="1665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/>
                  <a:cs typeface="Tahoma"/>
                </a:rPr>
                <a:t>k</a:t>
              </a:r>
              <a:r>
                <a:rPr lang="en-US" baseline="-25000" dirty="0" smtClean="0">
                  <a:latin typeface="Tahoma"/>
                  <a:cs typeface="Tahoma"/>
                </a:rPr>
                <a:t>1</a:t>
              </a:r>
              <a:r>
                <a:rPr lang="en-US" dirty="0" smtClean="0">
                  <a:latin typeface="Tahoma"/>
                  <a:cs typeface="Tahoma"/>
                </a:rPr>
                <a:t> = k</a:t>
              </a:r>
              <a:r>
                <a:rPr lang="en-US" baseline="-25000" dirty="0" smtClean="0">
                  <a:latin typeface="Tahoma"/>
                  <a:cs typeface="Tahoma"/>
                </a:rPr>
                <a:t>2</a:t>
              </a:r>
              <a:r>
                <a:rPr lang="en-US" dirty="0" smtClean="0">
                  <a:latin typeface="Tahoma"/>
                  <a:cs typeface="Tahoma"/>
                </a:rPr>
                <a:t> = k</a:t>
              </a:r>
              <a:r>
                <a:rPr lang="en-US" baseline="-25000" dirty="0" smtClean="0">
                  <a:latin typeface="Tahoma"/>
                  <a:cs typeface="Tahoma"/>
                </a:rPr>
                <a:t>3</a:t>
              </a:r>
            </a:p>
            <a:p>
              <a:r>
                <a:rPr lang="en-US" dirty="0" smtClean="0">
                  <a:latin typeface="Tahoma"/>
                  <a:cs typeface="Tahoma"/>
                </a:rPr>
                <a:t>=&gt; single DES</a:t>
              </a: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6795248" y="4420349"/>
              <a:ext cx="577050" cy="616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52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Encryption Standard </a:t>
            </a:r>
            <a:r>
              <a:rPr lang="en-US" sz="2800" dirty="0" smtClean="0"/>
              <a:t>(AES)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Institute of Standards &amp; Technology NIST</a:t>
            </a:r>
          </a:p>
          <a:p>
            <a:pPr lvl="1"/>
            <a:r>
              <a:rPr lang="en-US" dirty="0"/>
              <a:t>Computer Security Research Center (CSRC)</a:t>
            </a:r>
          </a:p>
          <a:p>
            <a:pPr lvl="1"/>
            <a:r>
              <a:rPr lang="en-US" dirty="0">
                <a:hlinkClick r:id="rId2"/>
              </a:rPr>
              <a:t>http://csrc.nist.gov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Rijndael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Invented by </a:t>
            </a:r>
            <a:r>
              <a:rPr lang="en-US" dirty="0" smtClean="0"/>
              <a:t>Belgian researchers</a:t>
            </a:r>
            <a:br>
              <a:rPr lang="en-US" dirty="0" smtClean="0"/>
            </a:br>
            <a:r>
              <a:rPr lang="en-US" dirty="0" smtClean="0"/>
              <a:t>Dr</a:t>
            </a:r>
            <a:r>
              <a:rPr lang="en-US" dirty="0"/>
              <a:t>. Joan </a:t>
            </a:r>
            <a:r>
              <a:rPr lang="en-US" dirty="0" err="1"/>
              <a:t>Daemen</a:t>
            </a:r>
            <a:r>
              <a:rPr lang="en-US" dirty="0"/>
              <a:t> &amp; Dr. Vincent </a:t>
            </a:r>
            <a:r>
              <a:rPr lang="en-US" dirty="0" err="1" smtClean="0"/>
              <a:t>Rijmen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http://jda.noekeon.org/JDA_VRI_Rijndael_V2_1999.pdf</a:t>
            </a:r>
            <a:endParaRPr lang="en-US" dirty="0"/>
          </a:p>
          <a:p>
            <a:pPr lvl="1"/>
            <a:r>
              <a:rPr lang="en-US" dirty="0" smtClean="0"/>
              <a:t>Adopted </a:t>
            </a:r>
            <a:r>
              <a:rPr lang="en-US" dirty="0"/>
              <a:t>May 26, 2002</a:t>
            </a:r>
          </a:p>
          <a:p>
            <a:pPr lvl="1"/>
            <a:r>
              <a:rPr lang="en-US" dirty="0"/>
              <a:t>Key length: 128, 192, or 256 bits</a:t>
            </a:r>
          </a:p>
          <a:p>
            <a:pPr lvl="1"/>
            <a:r>
              <a:rPr lang="en-US" dirty="0"/>
              <a:t>Block size: </a:t>
            </a:r>
            <a:r>
              <a:rPr lang="en-US" dirty="0" smtClean="0"/>
              <a:t>128 bits</a:t>
            </a:r>
          </a:p>
          <a:p>
            <a:pPr lvl="2"/>
            <a:r>
              <a:rPr lang="en-US" dirty="0"/>
              <a:t>If DES could be broken in 1 second, then AES would require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149 trillion years</a:t>
            </a:r>
            <a:r>
              <a:rPr lang="en-US" dirty="0"/>
              <a:t> to be </a:t>
            </a:r>
            <a:r>
              <a:rPr lang="en-US" dirty="0" smtClean="0"/>
              <a:t>broken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600199"/>
            <a:ext cx="8610600" cy="485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000" indent="-342000" algn="l" defTabSz="914400" rtl="0" eaLnBrk="1" latinLnBrk="0" hangingPunct="1"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indent="-270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400" dirty="0" smtClean="0"/>
              <a:t>AMD Opteron,   2.2 GHz	</a:t>
            </a:r>
            <a:r>
              <a:rPr lang="en-US" sz="2000" dirty="0" smtClean="0"/>
              <a:t>( Linux)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Cipher</a:t>
            </a:r>
            <a:r>
              <a:rPr lang="en-US" dirty="0" smtClean="0"/>
              <a:t>	</a:t>
            </a:r>
            <a:r>
              <a:rPr lang="en-US" u="sng" dirty="0" smtClean="0"/>
              <a:t>Block/key size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</a:p>
          <a:p>
            <a:pPr marL="0" indent="0">
              <a:lnSpc>
                <a:spcPct val="90000"/>
              </a:lnSpc>
              <a:spcBef>
                <a:spcPts val="18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RC4				126</a:t>
            </a:r>
          </a:p>
          <a:p>
            <a:pPr marL="0" indent="0">
              <a:lnSpc>
                <a:spcPct val="90000"/>
              </a:lnSpc>
              <a:spcBef>
                <a:spcPts val="18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smtClean="0"/>
              <a:t>Salsa20/12			643</a:t>
            </a:r>
          </a:p>
          <a:p>
            <a:pPr marL="0" indent="0">
              <a:spcBef>
                <a:spcPts val="12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Sosemanuk</a:t>
            </a:r>
            <a:r>
              <a:rPr lang="en-US" dirty="0" smtClean="0"/>
              <a:t>			727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3DES	  64/168</a:t>
            </a:r>
            <a:r>
              <a:rPr lang="en-US" dirty="0"/>
              <a:t>	</a:t>
            </a:r>
            <a:r>
              <a:rPr lang="en-US" dirty="0" smtClean="0"/>
              <a:t>  13</a:t>
            </a:r>
          </a:p>
          <a:p>
            <a:pPr marL="0" indent="0">
              <a:spcBef>
                <a:spcPts val="1224"/>
              </a:spcBef>
              <a:buFont typeface="Wingdings" pitchFamily="2" charset="2"/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AES-128	128/128	109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354528" y="556624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block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994321" y="2892052"/>
            <a:ext cx="322897" cy="1575320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236061" y="3451030"/>
            <a:ext cx="111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stream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005989" y="5282680"/>
            <a:ext cx="311229" cy="1038797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57009" y="835457"/>
            <a:ext cx="3734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ahoma"/>
                <a:cs typeface="Tahoma"/>
              </a:rPr>
              <a:t>Crypto++  5.6.0      [ Wei Dai ]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Shared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Compromised key means interceptors can decrypt any </a:t>
            </a:r>
            <a:r>
              <a:rPr lang="en-US" dirty="0" err="1"/>
              <a:t>ciphertext</a:t>
            </a:r>
            <a:r>
              <a:rPr lang="en-US" dirty="0"/>
              <a:t> they’ve acquired</a:t>
            </a:r>
          </a:p>
          <a:p>
            <a:pPr lvl="1"/>
            <a:r>
              <a:rPr lang="en-US" dirty="0"/>
              <a:t>Change keys frequently to limit damage</a:t>
            </a:r>
          </a:p>
          <a:p>
            <a:r>
              <a:rPr lang="en-US" dirty="0"/>
              <a:t>Distribution of keys is problematic</a:t>
            </a:r>
          </a:p>
          <a:p>
            <a:pPr lvl="1"/>
            <a:r>
              <a:rPr lang="en-US" dirty="0"/>
              <a:t>Keys must be transmitted securely</a:t>
            </a:r>
          </a:p>
          <a:p>
            <a:pPr lvl="1"/>
            <a:r>
              <a:rPr lang="en-US" dirty="0"/>
              <a:t>Use couriers?</a:t>
            </a:r>
          </a:p>
          <a:p>
            <a:pPr lvl="1"/>
            <a:r>
              <a:rPr lang="en-US" dirty="0"/>
              <a:t>Distribute in pieces over separate channels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key exchange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</a:t>
            </a:r>
            <a:r>
              <a:rPr lang="en-US" dirty="0" smtClean="0"/>
              <a:t>n users</a:t>
            </a:r>
            <a:endParaRPr lang="en-US" dirty="0"/>
          </a:p>
          <a:p>
            <a:r>
              <a:rPr lang="en-US" dirty="0"/>
              <a:t>Storing mutual secret keys is difficult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Total:  </a:t>
            </a:r>
            <a:r>
              <a:rPr lang="en-US" dirty="0" smtClean="0"/>
              <a:t>O</a:t>
            </a:r>
            <a:r>
              <a:rPr lang="en-US" dirty="0"/>
              <a:t>(n) keys per </a:t>
            </a:r>
            <a:r>
              <a:rPr lang="en-US" dirty="0" smtClean="0"/>
              <a:t>user  ; 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keys in the 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48357" y="3279402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5" name="Straight Arrow Connector 4"/>
          <p:cNvCxnSpPr>
            <a:stCxn id="4" idx="6"/>
            <a:endCxn id="7" idx="2"/>
          </p:cNvCxnSpPr>
          <p:nvPr/>
        </p:nvCxnSpPr>
        <p:spPr>
          <a:xfrm>
            <a:off x="2110357" y="3622302"/>
            <a:ext cx="4503821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348357" y="4767307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2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14178" y="3279402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3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14178" y="4767307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4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1998765" y="3864769"/>
            <a:ext cx="4727005" cy="1002971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6" idx="0"/>
          </p:cNvCxnSpPr>
          <p:nvPr/>
        </p:nvCxnSpPr>
        <p:spPr>
          <a:xfrm>
            <a:off x="1729357" y="3965202"/>
            <a:ext cx="0" cy="802105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3"/>
          </p:cNvCxnSpPr>
          <p:nvPr/>
        </p:nvCxnSpPr>
        <p:spPr>
          <a:xfrm flipV="1">
            <a:off x="1998765" y="3864769"/>
            <a:ext cx="4727005" cy="1002971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>
            <a:off x="2110357" y="5110207"/>
            <a:ext cx="4503821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4"/>
          </p:cNvCxnSpPr>
          <p:nvPr/>
        </p:nvCxnSpPr>
        <p:spPr>
          <a:xfrm flipV="1">
            <a:off x="6995178" y="3965202"/>
            <a:ext cx="0" cy="802105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88344" y="3048569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1,3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6312" y="4136759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1,2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7570" y="3717721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8672" y="5110207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2,4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5178" y="4196034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3,4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49525" y="3959398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2,3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Onlined</a:t>
            </a:r>
            <a:r>
              <a:rPr lang="en-US" dirty="0" smtClean="0"/>
              <a:t> Trusted 3</a:t>
            </a:r>
            <a:r>
              <a:rPr lang="en-US" baseline="30000" dirty="0" smtClean="0"/>
              <a:t>rd</a:t>
            </a:r>
            <a:r>
              <a:rPr lang="en-US" dirty="0" smtClean="0"/>
              <a:t> Party (TTP)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user only remembers one key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11868" y="2672290"/>
            <a:ext cx="1535515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Alice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1868" y="4160195"/>
            <a:ext cx="1535515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Bob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6" name="Oval 5"/>
          <p:cNvSpPr/>
          <p:nvPr/>
        </p:nvSpPr>
        <p:spPr>
          <a:xfrm>
            <a:off x="7151204" y="267229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51204" y="4160195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2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9" name="Straight Arrow Connector 8"/>
          <p:cNvCxnSpPr>
            <a:stCxn id="4" idx="6"/>
            <a:endCxn id="8" idx="3"/>
          </p:cNvCxnSpPr>
          <p:nvPr/>
        </p:nvCxnSpPr>
        <p:spPr>
          <a:xfrm>
            <a:off x="2647383" y="3015190"/>
            <a:ext cx="3205067" cy="74395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94282" y="269036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A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12" name="Straight Arrow Connector 11"/>
          <p:cNvCxnSpPr>
            <a:stCxn id="5" idx="6"/>
            <a:endCxn id="8" idx="3"/>
          </p:cNvCxnSpPr>
          <p:nvPr/>
        </p:nvCxnSpPr>
        <p:spPr>
          <a:xfrm flipV="1">
            <a:off x="2647383" y="3759143"/>
            <a:ext cx="3205067" cy="743952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4653" y="4384330"/>
            <a:ext cx="45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B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stCxn id="8" idx="1"/>
            <a:endCxn id="6" idx="2"/>
          </p:cNvCxnSpPr>
          <p:nvPr/>
        </p:nvCxnSpPr>
        <p:spPr>
          <a:xfrm flipV="1">
            <a:off x="3946137" y="3015190"/>
            <a:ext cx="3205067" cy="74395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9513" y="2690366"/>
            <a:ext cx="44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stCxn id="8" idx="1"/>
            <a:endCxn id="7" idx="2"/>
          </p:cNvCxnSpPr>
          <p:nvPr/>
        </p:nvCxnSpPr>
        <p:spPr>
          <a:xfrm>
            <a:off x="3946137" y="3759143"/>
            <a:ext cx="3205067" cy="743952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39513" y="4384330"/>
            <a:ext cx="44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>
                <a:latin typeface="Tahoma"/>
                <a:cs typeface="Tahoma"/>
              </a:rPr>
              <a:t>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46137" y="3316712"/>
            <a:ext cx="1906313" cy="8848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ahoma"/>
                <a:cs typeface="Tahoma"/>
              </a:rPr>
              <a:t>TTP</a:t>
            </a:r>
            <a:endParaRPr lang="en-US" sz="28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29" name="Curved Connector 28"/>
          <p:cNvCxnSpPr>
            <a:stCxn id="4" idx="2"/>
            <a:endCxn id="5" idx="2"/>
          </p:cNvCxnSpPr>
          <p:nvPr/>
        </p:nvCxnSpPr>
        <p:spPr>
          <a:xfrm rot="10800000" flipV="1">
            <a:off x="1111868" y="3015189"/>
            <a:ext cx="12700" cy="1487905"/>
          </a:xfrm>
          <a:prstGeom prst="curvedConnector3">
            <a:avLst>
              <a:gd name="adj1" fmla="val 1800000"/>
            </a:avLst>
          </a:prstGeom>
          <a:ln w="38100" cmpd="sng"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9216" y="3528310"/>
            <a:ext cx="58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AB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2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Secure communication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web traffic:    HTTPS</a:t>
            </a:r>
          </a:p>
          <a:p>
            <a:pPr lvl="1"/>
            <a:r>
              <a:rPr lang="en-US" dirty="0"/>
              <a:t>wireless traffic:   </a:t>
            </a:r>
            <a:r>
              <a:rPr lang="en-US" dirty="0"/>
              <a:t> </a:t>
            </a:r>
            <a:r>
              <a:rPr lang="en-US" dirty="0"/>
              <a:t>802.11i WPA2 </a:t>
            </a:r>
            <a:r>
              <a:rPr lang="en-US" sz="1600" dirty="0"/>
              <a:t>(and WEP)</a:t>
            </a:r>
            <a:r>
              <a:rPr lang="en-US" dirty="0"/>
              <a:t>,   GSM,   Bluetooth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/>
              <a:t>Encrypting files on disk</a:t>
            </a:r>
            <a:r>
              <a:rPr lang="en-US" dirty="0"/>
              <a:t>:    EFS,  </a:t>
            </a:r>
            <a:r>
              <a:rPr lang="en-US" dirty="0" err="1"/>
              <a:t>TrueCrypt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Content protection  </a:t>
            </a:r>
            <a:r>
              <a:rPr lang="en-US" dirty="0" smtClean="0"/>
              <a:t>(e.g. DVD, Blu-ray):    CSS,  AACS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User authentication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…   and much much more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keys: a toy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Alice wants a shared key with </a:t>
            </a:r>
            <a:r>
              <a:rPr lang="en-US" dirty="0" smtClean="0"/>
              <a:t>Bob</a:t>
            </a:r>
            <a:endParaRPr lang="en-US" dirty="0"/>
          </a:p>
          <a:p>
            <a:pPr lvl="0">
              <a:buClr>
                <a:srgbClr val="A3A101"/>
              </a:buClr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Eavesdropping security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Bob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		</a:t>
            </a:r>
            <a:r>
              <a:rPr lang="en-US" b="1" u="sng" dirty="0"/>
              <a:t>Alice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(k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				</a:t>
            </a:r>
            <a:r>
              <a:rPr lang="en-US" b="1" u="sng" dirty="0" smtClean="0"/>
              <a:t>TTP</a:t>
            </a:r>
            <a:endParaRPr lang="en-US" b="1" u="sn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038600" y="4890535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33400" y="4733090"/>
            <a:ext cx="2667000" cy="461665"/>
            <a:chOff x="533400" y="3409950"/>
            <a:chExt cx="2667000" cy="461665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533400" y="386715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447800" y="3409950"/>
              <a:ext cx="915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ticket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04800" y="5495090"/>
            <a:ext cx="72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3747" y="5495090"/>
            <a:ext cx="72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038600" y="3742490"/>
            <a:ext cx="4038600" cy="400110"/>
            <a:chOff x="4038600" y="2419350"/>
            <a:chExt cx="4038600" cy="40011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038600" y="2800350"/>
              <a:ext cx="403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8200" y="2419350"/>
              <a:ext cx="3211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ahoma"/>
                  <a:cs typeface="Tahoma"/>
                </a:rPr>
                <a:t>“Alice wants key with Bob”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514475" y="5640854"/>
            <a:ext cx="449428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Tahoma"/>
                <a:cs typeface="Tahoma"/>
              </a:rPr>
              <a:t>(E,D) a CPA-secure cipher: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attacker cannot distinguish between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an encrypted value and a random one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59813" y="4123490"/>
            <a:ext cx="149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random </a:t>
            </a:r>
            <a:r>
              <a:rPr lang="en-US" sz="20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AB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56951" y="4301110"/>
            <a:ext cx="3006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E(k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, “A,B” || 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56951" y="4956741"/>
            <a:ext cx="427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ticket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  <a:sym typeface="Wingdings"/>
              </a:rPr>
              <a:t>⟵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, “A,B” || 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4" name="Left Brace 63"/>
          <p:cNvSpPr/>
          <p:nvPr/>
        </p:nvSpPr>
        <p:spPr>
          <a:xfrm>
            <a:off x="4235846" y="4301110"/>
            <a:ext cx="457200" cy="117885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0" grpId="0"/>
      <p:bldP spid="62" grpId="0"/>
      <p:bldP spid="63" grpId="0"/>
      <p:bldP spid="6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keys: a toy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</a:t>
            </a:r>
            <a:r>
              <a:rPr lang="en-US" dirty="0"/>
              <a:t>wants a shared key with Bob</a:t>
            </a:r>
          </a:p>
          <a:p>
            <a:pPr lvl="0">
              <a:buClr>
                <a:srgbClr val="A3A101"/>
              </a:buClr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Eavesdropping security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Eavesdropper sees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(k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A, B” </a:t>
            </a:r>
            <a:r>
              <a:rPr lang="en-US" dirty="0" smtClean="0">
                <a:solidFill>
                  <a:srgbClr val="FF0000"/>
                </a:solidFill>
              </a:rPr>
              <a:t>|| 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) </a:t>
            </a:r>
            <a:r>
              <a:rPr lang="en-US" dirty="0"/>
              <a:t>  ;     </a:t>
            </a:r>
            <a:r>
              <a:rPr lang="en-US" dirty="0">
                <a:solidFill>
                  <a:srgbClr val="FF0000"/>
                </a:solidFill>
              </a:rPr>
              <a:t>E(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A, B</a:t>
            </a:r>
            <a:r>
              <a:rPr lang="en-US" dirty="0" smtClean="0">
                <a:solidFill>
                  <a:srgbClr val="FF0000"/>
                </a:solidFill>
              </a:rPr>
              <a:t>” ||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(E,D) is CPA-secure  ⇒  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eavesdropper </a:t>
            </a:r>
            <a:r>
              <a:rPr lang="en-US" dirty="0"/>
              <a:t>learns nothing about </a:t>
            </a:r>
            <a:r>
              <a:rPr lang="en-US" dirty="0" err="1"/>
              <a:t>k</a:t>
            </a:r>
            <a:r>
              <a:rPr lang="en-US" baseline="-25000" dirty="0" err="1"/>
              <a:t>AB</a:t>
            </a:r>
            <a:endParaRPr lang="en-US" baseline="-25000" dirty="0"/>
          </a:p>
          <a:p>
            <a:pPr lvl="1">
              <a:buClr>
                <a:srgbClr val="330F42"/>
              </a:buClr>
            </a:pPr>
            <a:r>
              <a:rPr lang="en-US" sz="2400" dirty="0" smtClean="0"/>
              <a:t>TTP </a:t>
            </a:r>
            <a:r>
              <a:rPr lang="en-US" sz="2400" dirty="0"/>
              <a:t>needed for every key exchange</a:t>
            </a:r>
            <a:r>
              <a:rPr lang="en-US" sz="2400" dirty="0" smtClean="0"/>
              <a:t>, knows </a:t>
            </a:r>
            <a:r>
              <a:rPr lang="en-US" sz="2400" dirty="0"/>
              <a:t>all session </a:t>
            </a:r>
            <a:r>
              <a:rPr lang="en-US" sz="2400" dirty="0" smtClean="0"/>
              <a:t>keys</a:t>
            </a:r>
          </a:p>
          <a:p>
            <a:pPr lvl="1">
              <a:buClr>
                <a:srgbClr val="330F42"/>
              </a:buClr>
            </a:pPr>
            <a:r>
              <a:rPr lang="en-US" sz="2400" dirty="0" smtClean="0"/>
              <a:t>In a corporate environment environment might make sense</a:t>
            </a:r>
          </a:p>
          <a:p>
            <a:pPr lvl="2">
              <a:buClr>
                <a:srgbClr val="330F42"/>
              </a:buClr>
            </a:pPr>
            <a:r>
              <a:rPr lang="en-US" dirty="0" smtClean="0"/>
              <a:t>Example: Kerberos system</a:t>
            </a:r>
            <a:endParaRPr lang="en-US" dirty="0"/>
          </a:p>
          <a:p>
            <a:pPr marL="0" indent="0">
              <a:spcBef>
                <a:spcPts val="2424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protocol:  insecure against active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Example:    insecure against replay </a:t>
            </a:r>
            <a:r>
              <a:rPr lang="en-US" dirty="0" smtClean="0"/>
              <a:t>attacks</a:t>
            </a: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Attacker </a:t>
            </a:r>
            <a:r>
              <a:rPr lang="en-US" dirty="0"/>
              <a:t>records session between Alice and </a:t>
            </a:r>
            <a:r>
              <a:rPr lang="en-US" dirty="0" smtClean="0"/>
              <a:t>Bob</a:t>
            </a:r>
            <a:endParaRPr lang="en-US" dirty="0"/>
          </a:p>
          <a:p>
            <a:pPr lvl="1"/>
            <a:r>
              <a:rPr lang="en-US" dirty="0"/>
              <a:t>For example a book </a:t>
            </a:r>
            <a:r>
              <a:rPr lang="en-US" dirty="0" smtClean="0"/>
              <a:t>order</a:t>
            </a: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Attacker </a:t>
            </a:r>
            <a:r>
              <a:rPr lang="en-US" dirty="0"/>
              <a:t>replays session to Bob</a:t>
            </a:r>
          </a:p>
          <a:p>
            <a:pPr lvl="1"/>
            <a:r>
              <a:rPr lang="en-US" dirty="0"/>
              <a:t>Bob thinks Alice is ordering another copy of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Can we generate shared keys without </a:t>
            </a:r>
            <a:r>
              <a:rPr lang="en-US" dirty="0" smtClean="0"/>
              <a:t>an </a:t>
            </a:r>
            <a:r>
              <a:rPr lang="en-US" b="1" dirty="0" smtClean="0"/>
              <a:t>online</a:t>
            </a:r>
            <a:r>
              <a:rPr lang="en-US" dirty="0" smtClean="0"/>
              <a:t> TTP?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Answer:   yes</a:t>
            </a:r>
            <a:r>
              <a:rPr lang="en-US" dirty="0" smtClean="0"/>
              <a:t>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Starting point of public-key cryptography: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Merkle</a:t>
            </a:r>
            <a:r>
              <a:rPr lang="en-US" dirty="0"/>
              <a:t> (1974), </a:t>
            </a:r>
            <a:r>
              <a:rPr lang="en-US" dirty="0" err="1" smtClean="0"/>
              <a:t>Diffie</a:t>
            </a:r>
            <a:r>
              <a:rPr lang="en-US" dirty="0"/>
              <a:t>-Hellman (1976), </a:t>
            </a:r>
            <a:r>
              <a:rPr lang="en-US" dirty="0" smtClean="0"/>
              <a:t>RSA </a:t>
            </a:r>
            <a:r>
              <a:rPr lang="en-US" dirty="0"/>
              <a:t>(1977)</a:t>
            </a:r>
          </a:p>
          <a:p>
            <a:pPr>
              <a:spcBef>
                <a:spcPts val="3624"/>
              </a:spcBef>
            </a:pPr>
            <a:r>
              <a:rPr lang="en-US" dirty="0" smtClean="0"/>
              <a:t>Further references:</a:t>
            </a:r>
          </a:p>
          <a:p>
            <a:pPr lvl="1">
              <a:spcBef>
                <a:spcPts val="3624"/>
              </a:spcBef>
            </a:pPr>
            <a:r>
              <a:rPr lang="en-US" dirty="0" smtClean="0"/>
              <a:t>More </a:t>
            </a:r>
            <a:r>
              <a:rPr lang="en-US" dirty="0"/>
              <a:t>recently:  ID-based enc. </a:t>
            </a:r>
            <a:r>
              <a:rPr lang="en-US" sz="1600" dirty="0"/>
              <a:t>(BF 2001)</a:t>
            </a:r>
            <a:r>
              <a:rPr lang="en-US" dirty="0"/>
              <a:t>,   Functional enc. </a:t>
            </a:r>
            <a:r>
              <a:rPr lang="en-US" sz="1600" dirty="0"/>
              <a:t>(BSW </a:t>
            </a:r>
            <a:r>
              <a:rPr lang="en-US" sz="1600" dirty="0" smtClean="0"/>
              <a:t>2011)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9" y="3124200"/>
            <a:ext cx="6097573" cy="1362075"/>
          </a:xfrm>
        </p:spPr>
        <p:txBody>
          <a:bodyPr/>
          <a:lstStyle/>
          <a:p>
            <a:r>
              <a:rPr lang="en-US" dirty="0" smtClean="0"/>
              <a:t>Public</a:t>
            </a:r>
            <a:r>
              <a:rPr lang="en-US" dirty="0"/>
              <a:t> </a:t>
            </a:r>
            <a:r>
              <a:rPr lang="en-US" dirty="0" smtClean="0"/>
              <a:t>key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or Public Key Crypto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encrypts using a </a:t>
            </a:r>
            <a:r>
              <a:rPr lang="en-US" b="1" i="1" dirty="0" smtClean="0"/>
              <a:t>public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Receiver decrypts using a </a:t>
            </a:r>
            <a:r>
              <a:rPr lang="en-US" b="1" i="1" dirty="0" smtClean="0"/>
              <a:t>private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Only the private key must be kept secret!</a:t>
            </a:r>
          </a:p>
          <a:p>
            <a:pPr lvl="1"/>
            <a:r>
              <a:rPr lang="en-US" dirty="0" smtClean="0"/>
              <a:t>Public key can be distributed at will</a:t>
            </a:r>
          </a:p>
          <a:p>
            <a:r>
              <a:rPr lang="en-US" dirty="0" smtClean="0"/>
              <a:t>Constructions generally rely on hard problems from number theory or algebra (e.g., FACT)</a:t>
            </a:r>
          </a:p>
          <a:p>
            <a:r>
              <a:rPr lang="en-US" dirty="0" smtClean="0"/>
              <a:t>Can be used for digital signatures</a:t>
            </a:r>
          </a:p>
          <a:p>
            <a:r>
              <a:rPr lang="en-US" dirty="0" smtClean="0"/>
              <a:t>Examples: RSA, El </a:t>
            </a:r>
            <a:r>
              <a:rPr lang="en-US" dirty="0" err="1" smtClean="0"/>
              <a:t>Gamal</a:t>
            </a:r>
            <a:r>
              <a:rPr lang="en-US" dirty="0" smtClean="0"/>
              <a:t>, DSA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667664"/>
            <a:ext cx="8727141" cy="275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PK: public key , 	SK: secret key (e.g., 1024 bits)</a:t>
            </a:r>
          </a:p>
          <a:p>
            <a:pPr marL="0" indent="0">
              <a:buNone/>
            </a:pPr>
            <a:r>
              <a:rPr lang="en-US" sz="2400" dirty="0" smtClean="0"/>
              <a:t>Example: Bob generates (</a:t>
            </a:r>
            <a:r>
              <a:rPr lang="en-US" sz="2400" dirty="0" err="1" smtClean="0"/>
              <a:t>PK</a:t>
            </a:r>
            <a:r>
              <a:rPr lang="en-US" sz="2000" baseline="-25000" dirty="0" err="1" smtClean="0"/>
              <a:t>Bob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) and gives </a:t>
            </a:r>
            <a:r>
              <a:rPr lang="en-US" sz="2400" dirty="0" err="1" smtClean="0"/>
              <a:t>PK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 to Alice</a:t>
            </a:r>
          </a:p>
          <a:p>
            <a:r>
              <a:rPr lang="en-US" dirty="0" smtClean="0"/>
              <a:t>Sometimes E is the same algorithm as D</a:t>
            </a:r>
            <a:endParaRPr lang="en-US" dirty="0"/>
          </a:p>
          <a:p>
            <a:r>
              <a:rPr lang="en-US" dirty="0" smtClean="0"/>
              <a:t>Fast in software or hardware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1095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4224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260371" y="2245199"/>
            <a:ext cx="1477630" cy="1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 flipV="1">
            <a:off x="4961964" y="2245199"/>
            <a:ext cx="1552260" cy="1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4212" y="1775666"/>
            <a:ext cx="170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PK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701511"/>
            <a:ext cx="1223963" cy="11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95972" y="1775666"/>
            <a:ext cx="173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223500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7490" y="3094512"/>
            <a:ext cx="765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Tahoma"/>
                <a:cs typeface="Tahoma"/>
              </a:rPr>
              <a:t>PK</a:t>
            </a:r>
            <a:r>
              <a:rPr lang="en-US" sz="2000" baseline="-25000" dirty="0" err="1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38752" y="3076861"/>
            <a:ext cx="7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30" name="Straight Arrow Connector 29"/>
          <p:cNvCxnSpPr>
            <a:stCxn id="16" idx="3"/>
            <a:endCxn id="20" idx="1"/>
          </p:cNvCxnSpPr>
          <p:nvPr/>
        </p:nvCxnSpPr>
        <p:spPr>
          <a:xfrm flipV="1">
            <a:off x="2143286" y="3276916"/>
            <a:ext cx="4195466" cy="1765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8969" y="2892195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key pair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Session </a:t>
            </a:r>
            <a:r>
              <a:rPr lang="en-US" b="1" dirty="0" smtClean="0"/>
              <a:t>setup </a:t>
            </a:r>
            <a:r>
              <a:rPr lang="en-US" sz="2400" dirty="0"/>
              <a:t>(for now, only eavesdropping security</a:t>
            </a:r>
            <a:r>
              <a:rPr lang="en-US" sz="2400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Non-interactive applications</a:t>
            </a:r>
            <a:r>
              <a:rPr lang="en-US" dirty="0"/>
              <a:t>:  (e.g</a:t>
            </a:r>
            <a:r>
              <a:rPr lang="en-US" dirty="0" smtClean="0"/>
              <a:t>.,  </a:t>
            </a:r>
            <a:r>
              <a:rPr lang="en-US" dirty="0"/>
              <a:t>Email)</a:t>
            </a:r>
          </a:p>
          <a:p>
            <a:r>
              <a:rPr lang="en-US" dirty="0"/>
              <a:t>Bob sends email to Alice encrypted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endParaRPr lang="en-US" baseline="-25000" dirty="0"/>
          </a:p>
          <a:p>
            <a:r>
              <a:rPr lang="en-US" dirty="0"/>
              <a:t>Note:   Bob needs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r>
              <a:rPr lang="en-US" dirty="0" smtClean="0"/>
              <a:t>    </a:t>
            </a:r>
            <a:r>
              <a:rPr lang="en-US" sz="2400" dirty="0"/>
              <a:t>(public key management)</a:t>
            </a:r>
            <a:endParaRPr lang="en-US" sz="2400" baseline="-250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25924" y="2876550"/>
            <a:ext cx="2298276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latin typeface="Tahoma"/>
                <a:cs typeface="Tahoma"/>
              </a:rPr>
              <a:t>g</a:t>
            </a:r>
            <a:r>
              <a:rPr lang="en-US" sz="2000" dirty="0" smtClean="0">
                <a:latin typeface="Tahoma"/>
                <a:cs typeface="Tahoma"/>
              </a:rPr>
              <a:t>enerate (PK, SK)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534757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8399" y="2876550"/>
            <a:ext cx="2295029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choose random x</a:t>
            </a:r>
          </a:p>
          <a:p>
            <a:pPr algn="ctr"/>
            <a:r>
              <a:rPr lang="en-US" sz="2000" dirty="0" smtClean="0">
                <a:latin typeface="Tahoma"/>
                <a:cs typeface="Tahoma"/>
              </a:rPr>
              <a:t>(e.g.  48 bytes) 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2495550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0" y="2567285"/>
            <a:ext cx="2971800" cy="461665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954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Tahoma"/>
                  <a:cs typeface="Tahoma"/>
                </a:rPr>
                <a:t>PK</a:t>
              </a:r>
              <a:r>
                <a:rPr lang="en-US" sz="2400" baseline="-25000" dirty="0" err="1">
                  <a:latin typeface="Tahoma"/>
                  <a:cs typeface="Tahoma"/>
                </a:rPr>
                <a:t>Alice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0400" y="3204402"/>
            <a:ext cx="2971800" cy="463275"/>
            <a:chOff x="3505200" y="2184675"/>
            <a:chExt cx="2971800" cy="46327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67200" y="2184675"/>
              <a:ext cx="1705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E(</a:t>
              </a:r>
              <a:r>
                <a:rPr lang="en-US" sz="2400" dirty="0" err="1">
                  <a:latin typeface="Tahoma"/>
                  <a:cs typeface="Tahoma"/>
                </a:rPr>
                <a:t>PK</a:t>
              </a:r>
              <a:r>
                <a:rPr lang="en-US" sz="2400" baseline="-25000" dirty="0" err="1">
                  <a:latin typeface="Tahoma"/>
                  <a:cs typeface="Tahoma"/>
                </a:rPr>
                <a:t>Alice</a:t>
              </a:r>
              <a:r>
                <a:rPr lang="en-US" sz="2400" dirty="0" smtClean="0">
                  <a:latin typeface="Tahoma"/>
                  <a:cs typeface="Tahoma"/>
                </a:rPr>
                <a:t>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52600" y="34352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/>
                <a:cs typeface="Tahoma"/>
              </a:rPr>
              <a:t>x</a:t>
            </a:r>
            <a:endParaRPr lang="en-US" sz="2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u="sng" dirty="0" err="1"/>
              <a:t>Def</a:t>
            </a:r>
            <a:r>
              <a:rPr lang="en-US" dirty="0" smtClean="0"/>
              <a:t>: </a:t>
            </a:r>
            <a:r>
              <a:rPr lang="en-US" dirty="0"/>
              <a:t>a public-key </a:t>
            </a:r>
            <a:r>
              <a:rPr lang="en-US" dirty="0" err="1" smtClean="0"/>
              <a:t>cryptosys</a:t>
            </a:r>
            <a:r>
              <a:rPr lang="en-US" dirty="0" smtClean="0"/>
              <a:t>. is a </a:t>
            </a:r>
            <a:r>
              <a:rPr lang="en-US" dirty="0"/>
              <a:t>triple of </a:t>
            </a:r>
            <a:r>
              <a:rPr lang="en-US" dirty="0" err="1" smtClean="0"/>
              <a:t>algs</a:t>
            </a:r>
            <a:r>
              <a:rPr lang="en-US" dirty="0" smtClean="0"/>
              <a:t>.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>
                <a:latin typeface="Cambria Math"/>
                <a:cs typeface="Cambria Math"/>
              </a:rPr>
              <a:t>()</a:t>
            </a:r>
            <a:r>
              <a:rPr lang="en-US" dirty="0"/>
              <a:t>:   randomized </a:t>
            </a:r>
            <a:r>
              <a:rPr lang="en-US" dirty="0" smtClean="0"/>
              <a:t>alg. </a:t>
            </a:r>
            <a:r>
              <a:rPr lang="en-US" dirty="0"/>
              <a:t>outputs a key </a:t>
            </a:r>
            <a:r>
              <a:rPr lang="en-US" dirty="0" smtClean="0"/>
              <a:t>pair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>
              <a:latin typeface="Cambria Math"/>
              <a:cs typeface="Cambria Math"/>
            </a:endParaRP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 smtClean="0"/>
              <a:t>: randomized alg. </a:t>
            </a:r>
            <a:r>
              <a:rPr lang="en-US" dirty="0"/>
              <a:t>that takes </a:t>
            </a:r>
            <a:r>
              <a:rPr lang="en-US" i="1" spc="300" dirty="0" err="1" smtClean="0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M</a:t>
            </a:r>
            <a:r>
              <a:rPr lang="en-US" dirty="0" smtClean="0"/>
              <a:t> and outputs 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C</a:t>
            </a:r>
            <a:endParaRPr lang="en-US" i="1" spc="300" dirty="0">
              <a:latin typeface="Cambria Math"/>
              <a:cs typeface="Cambria Math"/>
            </a:endParaRP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i="1" dirty="0" smtClean="0">
                <a:latin typeface="Cambria Math"/>
                <a:cs typeface="Cambria Math"/>
              </a:rPr>
              <a:t>(SK, c</a:t>
            </a:r>
            <a:r>
              <a:rPr lang="en-US" i="1" dirty="0">
                <a:latin typeface="Cambria Math"/>
                <a:cs typeface="Cambria Math"/>
              </a:rPr>
              <a:t>)</a:t>
            </a:r>
            <a:r>
              <a:rPr lang="en-US" dirty="0" smtClean="0"/>
              <a:t>: deterministic alg. </a:t>
            </a:r>
            <a:r>
              <a:rPr lang="en-US" dirty="0"/>
              <a:t>that takes 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dirty="0" smtClean="0"/>
              <a:t> and outputs 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dirty="0"/>
              <a:t> or </a:t>
            </a:r>
            <a:r>
              <a:rPr lang="en-US" dirty="0">
                <a:latin typeface="Cambria Math"/>
                <a:cs typeface="Cambria Math"/>
              </a:rPr>
              <a:t>⊥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Consistency:    </a:t>
            </a:r>
            <a:r>
              <a:rPr lang="en-US" sz="3500" dirty="0">
                <a:latin typeface="Cambria Math"/>
                <a:cs typeface="Cambria Math"/>
              </a:rPr>
              <a:t>∀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 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</a:t>
            </a:r>
            <a:r>
              <a:rPr lang="en-US" dirty="0"/>
              <a:t>output by 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/>
              <a:t> :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	</a:t>
            </a:r>
            <a:r>
              <a:rPr lang="en-US" sz="3500" dirty="0" smtClean="0">
                <a:latin typeface="Cambria Math"/>
                <a:cs typeface="Cambria Math"/>
              </a:rPr>
              <a:t>∀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:    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, 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 ) =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37023" cy="482338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5032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</a:t>
            </a:r>
            <a:r>
              <a:rPr lang="en-US" dirty="0">
                <a:latin typeface="Castellar" pitchFamily="18" charset="0"/>
              </a:rPr>
              <a:t>E =</a:t>
            </a:r>
            <a:r>
              <a:rPr lang="en-US" dirty="0"/>
              <a:t>(G,E,D) is sem. secure </a:t>
            </a:r>
            <a:r>
              <a:rPr lang="en-US" dirty="0" smtClean="0"/>
              <a:t>if </a:t>
            </a:r>
            <a:r>
              <a:rPr lang="en-US" dirty="0"/>
              <a:t>for all efficient  A:</a:t>
            </a:r>
            <a:br>
              <a:rPr lang="en-US" dirty="0"/>
            </a:b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]=</a:t>
            </a:r>
            <a:r>
              <a:rPr lang="en-US" sz="4800" dirty="0" smtClean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4800" dirty="0">
                <a:solidFill>
                  <a:schemeClr val="accent2"/>
                </a:solidFill>
              </a:rPr>
              <a:t>| </a:t>
            </a:r>
            <a:r>
              <a:rPr lang="en-US" dirty="0" smtClean="0"/>
              <a:t>&lt; negligible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8423" y="2781078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ahoma"/>
                <a:cs typeface="Tahoma"/>
              </a:rPr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1623" y="3161046"/>
            <a:ext cx="1066800" cy="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2454" y="2780046"/>
            <a:ext cx="354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b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00023" y="2781078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ahoma"/>
                <a:cs typeface="Tahoma"/>
              </a:rPr>
              <a:t>Adv.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56256" y="3324163"/>
            <a:ext cx="1450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p</a:t>
            </a:r>
            <a:r>
              <a:rPr lang="en-US" dirty="0" err="1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k,sk</a:t>
            </a:r>
            <a:r>
              <a:rPr lang="en-US" dirty="0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)G()</a:t>
            </a:r>
            <a:endParaRPr lang="en-US" b="1" dirty="0">
              <a:solidFill>
                <a:srgbClr val="FFFFFF"/>
              </a:solidFill>
              <a:latin typeface="Tahoma"/>
              <a:cs typeface="Tahoma"/>
              <a:sym typeface="Symbol" pitchFamily="18" charset="2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490023" y="3053891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21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m</a:t>
              </a:r>
              <a:r>
                <a:rPr lang="en-US" sz="2000" baseline="-25000" dirty="0">
                  <a:latin typeface="Tahoma"/>
                  <a:cs typeface="Tahoma"/>
                </a:rPr>
                <a:t>0</a:t>
              </a:r>
              <a:r>
                <a:rPr lang="en-US" sz="2000" dirty="0">
                  <a:latin typeface="Tahoma"/>
                  <a:cs typeface="Tahoma"/>
                </a:rPr>
                <a:t> , m</a:t>
              </a:r>
              <a:r>
                <a:rPr lang="en-US" sz="2000" baseline="-25000" dirty="0">
                  <a:latin typeface="Tahoma"/>
                  <a:cs typeface="Tahoma"/>
                </a:rPr>
                <a:t>1 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 M :   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0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 =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1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2490023" y="3511094"/>
            <a:ext cx="3733800" cy="461963"/>
            <a:chOff x="1776" y="2051"/>
            <a:chExt cx="2352" cy="38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1201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c</a:t>
              </a:r>
              <a:r>
                <a:rPr lang="en-US" sz="2000" dirty="0" smtClean="0">
                  <a:latin typeface="Tahoma"/>
                  <a:cs typeface="Tahoma"/>
                </a:rPr>
                <a:t>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 </a:t>
              </a:r>
              <a:r>
                <a:rPr lang="en-US" sz="2000" dirty="0">
                  <a:latin typeface="Tahoma"/>
                  <a:cs typeface="Tahoma"/>
                </a:rPr>
                <a:t>E</a:t>
              </a:r>
              <a:r>
                <a:rPr lang="en-US" sz="2000" dirty="0" smtClean="0">
                  <a:latin typeface="Tahoma"/>
                  <a:cs typeface="Tahoma"/>
                </a:rPr>
                <a:t>(</a:t>
              </a:r>
              <a:r>
                <a:rPr lang="en-US" sz="2000" dirty="0" err="1" smtClean="0">
                  <a:latin typeface="Tahoma"/>
                  <a:cs typeface="Tahoma"/>
                </a:rPr>
                <a:t>pk</a:t>
              </a:r>
              <a:r>
                <a:rPr lang="en-US" sz="2000" dirty="0">
                  <a:latin typeface="Tahoma"/>
                  <a:cs typeface="Tahoma"/>
                </a:rPr>
                <a:t>, </a:t>
              </a:r>
              <a:r>
                <a:rPr lang="en-US" sz="2400" b="1" dirty="0" err="1">
                  <a:latin typeface="Tahoma"/>
                  <a:cs typeface="Tahoma"/>
                </a:rPr>
                <a:t>m</a:t>
              </a:r>
              <a:r>
                <a:rPr lang="en-US" sz="2400" b="1" baseline="-25000" dirty="0" err="1">
                  <a:latin typeface="Tahoma"/>
                  <a:cs typeface="Tahoma"/>
                </a:rPr>
                <a:t>b</a:t>
              </a:r>
              <a:r>
                <a:rPr lang="en-US" sz="2000" dirty="0">
                  <a:latin typeface="Tahoma"/>
                  <a:cs typeface="Tahoma"/>
                </a:rPr>
                <a:t>)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7622066" y="3633569"/>
            <a:ext cx="1568450" cy="461962"/>
            <a:chOff x="4560" y="2726"/>
            <a:chExt cx="988" cy="388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3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8" y="2726"/>
              <a:ext cx="98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b’ </a:t>
              </a:r>
              <a:r>
                <a:rPr lang="en-US" sz="2400" dirty="0">
                  <a:latin typeface="Tahoma"/>
                  <a:cs typeface="Tahoma"/>
                  <a:sym typeface="Symbol" pitchFamily="18" charset="2"/>
                </a:rPr>
                <a:t> {0,1}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61223" y="2552478"/>
            <a:ext cx="7315200" cy="177776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8973" y="4152678"/>
            <a:ext cx="8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EXP(b)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490023" y="2609631"/>
            <a:ext cx="3733800" cy="400051"/>
            <a:chOff x="1776" y="2103"/>
            <a:chExt cx="2352" cy="336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8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Tahoma"/>
                  <a:cs typeface="Tahoma"/>
                </a:rPr>
                <a:t>pk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Secure communication</a:t>
            </a:r>
          </a:p>
        </p:txBody>
      </p:sp>
      <p:pic>
        <p:nvPicPr>
          <p:cNvPr id="5125" name="Picture 3" descr="MCj040415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2" y="2686051"/>
            <a:ext cx="1736725" cy="13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7" descr="wellsfar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2343151"/>
            <a:ext cx="4368800" cy="210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AutoShape 8"/>
          <p:cNvSpPr>
            <a:spLocks noChangeArrowheads="1"/>
          </p:cNvSpPr>
          <p:nvPr/>
        </p:nvSpPr>
        <p:spPr bwMode="auto">
          <a:xfrm>
            <a:off x="3429000" y="4229100"/>
            <a:ext cx="457200" cy="342900"/>
          </a:xfrm>
          <a:prstGeom prst="irregularSeal1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11"/>
          <p:cNvSpPr>
            <a:spLocks noChangeArrowheads="1"/>
          </p:cNvSpPr>
          <p:nvPr/>
        </p:nvSpPr>
        <p:spPr bwMode="auto">
          <a:xfrm>
            <a:off x="7029450" y="2357438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3"/>
          <p:cNvSpPr>
            <a:spLocks noChangeShapeType="1"/>
          </p:cNvSpPr>
          <p:nvPr/>
        </p:nvSpPr>
        <p:spPr bwMode="auto">
          <a:xfrm>
            <a:off x="4572000" y="3429000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5867400" y="4314826"/>
            <a:ext cx="2895600" cy="714375"/>
          </a:xfrm>
          <a:prstGeom prst="borderCallout2">
            <a:avLst>
              <a:gd name="adj1" fmla="val 12000"/>
              <a:gd name="adj2" fmla="val -2940"/>
              <a:gd name="adj3" fmla="val 12000"/>
              <a:gd name="adj4" fmla="val -8699"/>
              <a:gd name="adj5" fmla="val -100000"/>
              <a:gd name="adj6" fmla="val -147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eavesdropping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tampering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042620" y="2455218"/>
            <a:ext cx="1078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HTTPS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2629" y="4728272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Alice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0040" y="2174379"/>
            <a:ext cx="703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Bob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2620" y="2878039"/>
            <a:ext cx="149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SSL / TLS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shared secret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20563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2120563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653963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187363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07760" y="3644563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6800" y="4787563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4272529"/>
            <a:ext cx="27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“Bob”,   </a:t>
            </a:r>
            <a:r>
              <a:rPr lang="en-US" sz="2400" dirty="0" err="1">
                <a:latin typeface="Tahoma"/>
                <a:cs typeface="Tahoma"/>
              </a:rPr>
              <a:t>c</a:t>
            </a:r>
            <a:r>
              <a:rPr lang="en-US" sz="2400" dirty="0" err="1" smtClean="0">
                <a:latin typeface="Tahoma"/>
                <a:cs typeface="Tahoma"/>
              </a:rPr>
              <a:t>⟵E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pk,x</a:t>
            </a:r>
            <a:r>
              <a:rPr lang="en-US" sz="2400" dirty="0" smtClean="0">
                <a:latin typeface="Tahoma"/>
                <a:cs typeface="Tahoma"/>
              </a:rPr>
              <a:t>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24617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D(</a:t>
            </a:r>
            <a:r>
              <a:rPr lang="en-US" sz="2400" dirty="0" err="1">
                <a:latin typeface="Tahoma"/>
                <a:cs typeface="Tahoma"/>
              </a:rPr>
              <a:t>s</a:t>
            </a:r>
            <a:r>
              <a:rPr lang="en-US" sz="2400" dirty="0" err="1" smtClean="0">
                <a:latin typeface="Tahoma"/>
                <a:cs typeface="Tahoma"/>
              </a:rPr>
              <a:t>k,c</a:t>
            </a:r>
            <a:r>
              <a:rPr lang="en-US" sz="2400" dirty="0" smtClean="0">
                <a:latin typeface="Tahoma"/>
                <a:cs typeface="Tahoma"/>
              </a:rPr>
              <a:t>) </a:t>
            </a:r>
            <a:r>
              <a:rPr lang="en-US" sz="2400" dirty="0" smtClean="0">
                <a:latin typeface="Tahoma"/>
                <a:cs typeface="Tahoma"/>
                <a:sym typeface="Wingdings"/>
              </a:rPr>
              <a:t>⟶ x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0234" y="565001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x shared secret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(eavesdropping)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Adversary sees  </a:t>
            </a:r>
            <a:r>
              <a:rPr lang="en-US" b="1" dirty="0" err="1" smtClean="0">
                <a:solidFill>
                  <a:srgbClr val="FF0000"/>
                </a:solidFill>
              </a:rPr>
              <a:t>pk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pk</a:t>
            </a:r>
            <a:r>
              <a:rPr lang="en-US" b="1" dirty="0">
                <a:solidFill>
                  <a:srgbClr val="FF0000"/>
                </a:solidFill>
              </a:rPr>
              <a:t>, x) 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wants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∈M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Semantic security    ⇒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adversary cannot distinguish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 E(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x),  x </a:t>
            </a:r>
            <a:r>
              <a:rPr lang="en-US" sz="3200" dirty="0">
                <a:solidFill>
                  <a:srgbClr val="0000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    from    </a:t>
            </a:r>
            <a:r>
              <a:rPr lang="en-US" sz="3200" dirty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 E(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x),  </a:t>
            </a:r>
            <a:r>
              <a:rPr lang="en-US" dirty="0" err="1">
                <a:solidFill>
                  <a:srgbClr val="000000"/>
                </a:solidFill>
              </a:rPr>
              <a:t>rand</a:t>
            </a:r>
            <a:r>
              <a:rPr lang="en-US" dirty="0" err="1"/>
              <a:t>∈M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⇒   can derive session key from 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Note:   protocol is vulnerable to man-in-the-</a:t>
            </a:r>
            <a:r>
              <a:rPr lang="en-US" dirty="0" smtClean="0">
                <a:solidFill>
                  <a:srgbClr val="000000"/>
                </a:solidFill>
              </a:rPr>
              <a:t>middle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</a:t>
            </a:r>
            <a:r>
              <a:rPr lang="en-US" dirty="0"/>
              <a:t>against man in the 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6909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protocol is insecure against </a:t>
            </a:r>
            <a:r>
              <a:rPr lang="en-US" b="1" dirty="0"/>
              <a:t>active</a:t>
            </a:r>
            <a:r>
              <a:rPr lang="en-US" dirty="0"/>
              <a:t> attacks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286716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286716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291181"/>
            <a:ext cx="101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ahoma"/>
                <a:cs typeface="Tahoma"/>
              </a:rPr>
              <a:t>MiTM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748381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3353516"/>
            <a:ext cx="2959350" cy="461665"/>
            <a:chOff x="1066800" y="2190750"/>
            <a:chExt cx="2896385" cy="4616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066800" y="2647950"/>
              <a:ext cx="2896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52600" y="2190750"/>
              <a:ext cx="1611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05200" y="2748381"/>
            <a:ext cx="231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’,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’) ⟵ G()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0356" y="4128674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069766" y="4836560"/>
            <a:ext cx="4007434" cy="461665"/>
            <a:chOff x="4069766" y="4836560"/>
            <a:chExt cx="4007434" cy="461665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069766" y="5293760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10200" y="4836560"/>
              <a:ext cx="2328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“Bob”, 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93397" y="5009455"/>
            <a:ext cx="2959614" cy="952465"/>
            <a:chOff x="2493397" y="5009455"/>
            <a:chExt cx="2959614" cy="952465"/>
          </a:xfrm>
        </p:grpSpPr>
        <p:sp>
          <p:nvSpPr>
            <p:cNvPr id="23" name="TextBox 22"/>
            <p:cNvSpPr txBox="1"/>
            <p:nvPr/>
          </p:nvSpPr>
          <p:spPr>
            <a:xfrm>
              <a:off x="3786052" y="500945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3397" y="5500255"/>
              <a:ext cx="2959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x ⟵ </a:t>
              </a:r>
              <a:r>
                <a:rPr lang="en-US" sz="2400" dirty="0" smtClean="0">
                  <a:latin typeface="Tahoma"/>
                  <a:cs typeface="Tahoma"/>
                </a:rPr>
                <a:t>D(</a:t>
              </a:r>
              <a:r>
                <a:rPr lang="en-US" sz="2400" dirty="0" err="1" smtClean="0">
                  <a:latin typeface="Tahoma"/>
                  <a:cs typeface="Tahoma"/>
                </a:rPr>
                <a:t>sk</a:t>
              </a:r>
              <a:r>
                <a:rPr lang="en-US" sz="2400" dirty="0" smtClean="0">
                  <a:latin typeface="Tahoma"/>
                  <a:cs typeface="Tahoma"/>
                </a:rPr>
                <a:t>’,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6052" y="3491888"/>
            <a:ext cx="4291148" cy="505303"/>
            <a:chOff x="3786052" y="3491888"/>
            <a:chExt cx="4291148" cy="505303"/>
          </a:xfrm>
        </p:grpSpPr>
        <p:sp>
          <p:nvSpPr>
            <p:cNvPr id="20" name="TextBox 19"/>
            <p:cNvSpPr txBox="1"/>
            <p:nvPr/>
          </p:nvSpPr>
          <p:spPr>
            <a:xfrm>
              <a:off x="3962400" y="3491888"/>
              <a:ext cx="1967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“Alice”,  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’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052" y="3535526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069766" y="3954142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14400" y="5951987"/>
            <a:ext cx="3251083" cy="652393"/>
            <a:chOff x="914400" y="5951987"/>
            <a:chExt cx="3251083" cy="652393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5951987"/>
              <a:ext cx="2578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“Bob”,  E(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, x)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914400" y="6429829"/>
              <a:ext cx="2959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86052" y="614271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90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for </a:t>
            </a:r>
            <a:r>
              <a:rPr lang="en-US" dirty="0" smtClean="0"/>
              <a:t>Public Key </a:t>
            </a:r>
            <a:r>
              <a:rPr lang="en-US" dirty="0"/>
              <a:t>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computationally expensive than </a:t>
            </a:r>
            <a:r>
              <a:rPr lang="en-US" dirty="0" smtClean="0"/>
              <a:t>symmetric (shared) </a:t>
            </a:r>
            <a:r>
              <a:rPr lang="en-US" dirty="0"/>
              <a:t>key crypto</a:t>
            </a:r>
          </a:p>
          <a:p>
            <a:pPr lvl="1"/>
            <a:r>
              <a:rPr lang="en-US" dirty="0"/>
              <a:t>Algorithms are harder to implement</a:t>
            </a:r>
          </a:p>
          <a:p>
            <a:pPr lvl="1"/>
            <a:r>
              <a:rPr lang="en-US" dirty="0"/>
              <a:t>Require more complex machinery</a:t>
            </a:r>
          </a:p>
          <a:p>
            <a:r>
              <a:rPr lang="en-US" dirty="0"/>
              <a:t>More formal justification of difficulty</a:t>
            </a:r>
          </a:p>
          <a:p>
            <a:pPr lvl="1"/>
            <a:r>
              <a:rPr lang="en-US" dirty="0"/>
              <a:t>Hardness based on complexity-theoretic results</a:t>
            </a:r>
          </a:p>
          <a:p>
            <a:r>
              <a:rPr lang="en-US" dirty="0"/>
              <a:t>A principal needs </a:t>
            </a:r>
            <a:r>
              <a:rPr lang="en-US" dirty="0" smtClean="0"/>
              <a:t>1 </a:t>
            </a:r>
            <a:r>
              <a:rPr lang="en-US" dirty="0"/>
              <a:t>private key and </a:t>
            </a:r>
            <a:r>
              <a:rPr lang="en-US" dirty="0" smtClean="0"/>
              <a:t>1 </a:t>
            </a:r>
            <a:r>
              <a:rPr lang="en-US" dirty="0"/>
              <a:t>public key</a:t>
            </a:r>
          </a:p>
          <a:p>
            <a:pPr lvl="1"/>
            <a:r>
              <a:rPr lang="en-US" dirty="0"/>
              <a:t>Number of keys for pair-wise communication is O(n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Ron </a:t>
            </a:r>
            <a:r>
              <a:rPr lang="en-US" dirty="0" err="1"/>
              <a:t>Rivest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Shamir, Leonard </a:t>
            </a:r>
            <a:r>
              <a:rPr lang="en-US" dirty="0" err="1"/>
              <a:t>Adleman</a:t>
            </a:r>
            <a:endParaRPr lang="en-US" dirty="0"/>
          </a:p>
          <a:p>
            <a:pPr lvl="1"/>
            <a:r>
              <a:rPr lang="en-US" dirty="0"/>
              <a:t>Proposed in 1979</a:t>
            </a:r>
          </a:p>
          <a:p>
            <a:pPr lvl="1"/>
            <a:r>
              <a:rPr lang="en-US" dirty="0"/>
              <a:t>They won the 2002 Turing award for this work</a:t>
            </a:r>
          </a:p>
          <a:p>
            <a:r>
              <a:rPr lang="en-US" dirty="0"/>
              <a:t>Has </a:t>
            </a:r>
            <a:r>
              <a:rPr lang="en-US" dirty="0" smtClean="0"/>
              <a:t>withstood </a:t>
            </a:r>
            <a:r>
              <a:rPr lang="en-US" dirty="0"/>
              <a:t>years of cryptanalysis</a:t>
            </a:r>
          </a:p>
          <a:p>
            <a:pPr lvl="1"/>
            <a:r>
              <a:rPr lang="en-US" dirty="0"/>
              <a:t>Not a guarantee of security!</a:t>
            </a:r>
          </a:p>
          <a:p>
            <a:pPr lvl="1"/>
            <a:r>
              <a:rPr lang="en-US" dirty="0"/>
              <a:t>But a strong vote of </a:t>
            </a:r>
            <a:r>
              <a:rPr lang="en-US" dirty="0" smtClean="0"/>
              <a:t>confidence</a:t>
            </a:r>
          </a:p>
          <a:p>
            <a:pPr lvl="2"/>
            <a:r>
              <a:rPr lang="en-US" dirty="0" smtClean="0"/>
              <a:t>Further reading:	Twenty </a:t>
            </a:r>
            <a:r>
              <a:rPr lang="en-US" dirty="0"/>
              <a:t>years of attacks on the RSA cryptosystem,  </a:t>
            </a:r>
            <a:br>
              <a:rPr lang="en-US" dirty="0"/>
            </a:br>
            <a:r>
              <a:rPr lang="en-US" dirty="0" smtClean="0"/>
              <a:t>			D</a:t>
            </a:r>
            <a:r>
              <a:rPr lang="en-US" dirty="0"/>
              <a:t>. </a:t>
            </a:r>
            <a:r>
              <a:rPr lang="en-US" dirty="0" err="1"/>
              <a:t>Boneh</a:t>
            </a:r>
            <a:r>
              <a:rPr lang="en-US" dirty="0"/>
              <a:t>,  Notices of the AMS,  </a:t>
            </a:r>
            <a:r>
              <a:rPr lang="en-US" dirty="0" smtClean="0"/>
              <a:t>1999</a:t>
            </a:r>
            <a:endParaRPr lang="en-US" dirty="0"/>
          </a:p>
          <a:p>
            <a:r>
              <a:rPr lang="en-US" dirty="0"/>
              <a:t>Hardware implementations:</a:t>
            </a:r>
          </a:p>
          <a:p>
            <a:pPr lvl="1"/>
            <a:r>
              <a:rPr lang="en-US" dirty="0"/>
              <a:t>1000 x slower than 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at a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 are derived from secret prime numbers</a:t>
            </a:r>
          </a:p>
          <a:p>
            <a:pPr lvl="1"/>
            <a:r>
              <a:rPr lang="en-US" dirty="0" smtClean="0"/>
              <a:t>Today at least 1024 bits to ensure security (4096 bits is better)</a:t>
            </a:r>
            <a:endParaRPr lang="en-US" dirty="0"/>
          </a:p>
          <a:p>
            <a:r>
              <a:rPr lang="en-US" dirty="0"/>
              <a:t>Plaintext message (a sequence of bits)</a:t>
            </a:r>
          </a:p>
          <a:p>
            <a:pPr lvl="1"/>
            <a:r>
              <a:rPr lang="en-US" dirty="0"/>
              <a:t>Treated as a (large!) binary number</a:t>
            </a:r>
          </a:p>
          <a:p>
            <a:r>
              <a:rPr lang="en-US" dirty="0"/>
              <a:t>Encryption is modular exponentiation</a:t>
            </a:r>
          </a:p>
          <a:p>
            <a:r>
              <a:rPr lang="en-US" dirty="0"/>
              <a:t>To break the encryption, conjectured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must be able to factor large numbers</a:t>
            </a:r>
          </a:p>
          <a:p>
            <a:pPr lvl="1"/>
            <a:r>
              <a:rPr lang="en-US" dirty="0"/>
              <a:t>Not known to be in P (polynomial time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hash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variable length string</a:t>
            </a:r>
          </a:p>
          <a:p>
            <a:r>
              <a:rPr lang="en-US" dirty="0"/>
              <a:t>Produce a fixed length </a:t>
            </a:r>
            <a:r>
              <a:rPr lang="en-US" dirty="0" smtClean="0"/>
              <a:t>digest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(Non-cryptographic) Examples:</a:t>
            </a:r>
          </a:p>
          <a:p>
            <a:pPr lvl="1"/>
            <a:r>
              <a:rPr lang="en-US" dirty="0" smtClean="0"/>
              <a:t>Parity (or byte-wise XOR)</a:t>
            </a:r>
          </a:p>
          <a:p>
            <a:pPr lvl="1"/>
            <a:r>
              <a:rPr lang="en-US" dirty="0" smtClean="0"/>
              <a:t>CRC</a:t>
            </a:r>
          </a:p>
          <a:p>
            <a:r>
              <a:rPr lang="en-US" dirty="0" smtClean="0"/>
              <a:t>Realistic Example:</a:t>
            </a:r>
          </a:p>
          <a:p>
            <a:pPr lvl="1"/>
            <a:r>
              <a:rPr lang="en-US" dirty="0" smtClean="0"/>
              <a:t>The NIST Secure Hash Algorithm (SHA) takes a message of less than 2</a:t>
            </a:r>
            <a:r>
              <a:rPr lang="en-US" baseline="30000" dirty="0" smtClean="0"/>
              <a:t>64</a:t>
            </a:r>
            <a:r>
              <a:rPr lang="en-US" dirty="0" smtClean="0"/>
              <a:t> bits and produces a digest of 160 bits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47617"/>
              </p:ext>
            </p:extLst>
          </p:nvPr>
        </p:nvGraphicFramePr>
        <p:xfrm>
          <a:off x="5669627" y="2038597"/>
          <a:ext cx="32480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Equation" r:id="rId3" imgW="1155700" imgH="355600" progId="Equation.3">
                  <p:embed/>
                </p:oleObj>
              </mc:Choice>
              <mc:Fallback>
                <p:oleObj name="Equation" r:id="rId3" imgW="11557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9627" y="2038597"/>
                        <a:ext cx="32480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67973" y="1807764"/>
            <a:ext cx="826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hash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hard-to-invert summary of input data</a:t>
            </a:r>
          </a:p>
          <a:p>
            <a:r>
              <a:rPr lang="en-US" dirty="0" smtClean="0"/>
              <a:t>Like a check-sum or error detection code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a cryptographic algorithm internally</a:t>
            </a:r>
          </a:p>
          <a:p>
            <a:pPr lvl="1"/>
            <a:r>
              <a:rPr lang="en-US" dirty="0"/>
              <a:t>More expensive to compute</a:t>
            </a:r>
          </a:p>
          <a:p>
            <a:r>
              <a:rPr lang="en-US" dirty="0"/>
              <a:t>Sometimes called a Message Digest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Secure Hash Algorithm (SHA)</a:t>
            </a:r>
          </a:p>
          <a:p>
            <a:pPr lvl="1"/>
            <a:r>
              <a:rPr lang="en-US" dirty="0"/>
              <a:t>Message Digest (MD4, MD5)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hash function</a:t>
            </a:r>
          </a:p>
          <a:p>
            <a:pPr lvl="1"/>
            <a:r>
              <a:rPr lang="en-US" dirty="0" smtClean="0"/>
              <a:t>Given a hash value 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  <a:r>
              <a:rPr lang="en-US" dirty="0" smtClean="0"/>
              <a:t>, it should be infeasible to find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)=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</a:p>
          <a:p>
            <a:r>
              <a:rPr lang="en-US" dirty="0" smtClean="0"/>
              <a:t>Collision resistance</a:t>
            </a:r>
          </a:p>
          <a:p>
            <a:pPr lvl="1"/>
            <a:r>
              <a:rPr lang="en-US" dirty="0" smtClean="0"/>
              <a:t>It should be infeasible to find two different messages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)=h(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r>
              <a:rPr lang="en-US" dirty="0" smtClean="0"/>
              <a:t>Random oracle property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is indistinguishable from a random n-bit value</a:t>
            </a:r>
          </a:p>
          <a:p>
            <a:pPr lvl="1"/>
            <a:r>
              <a:rPr lang="en-US" dirty="0" smtClean="0"/>
              <a:t>Attacker must spend a lot of effort to be able to modify the message without altering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Secure Sockets Layer / TLS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Two main parts</a:t>
            </a:r>
          </a:p>
          <a:p>
            <a:pPr lvl="1">
              <a:spcBef>
                <a:spcPts val="2976"/>
              </a:spcBef>
              <a:buNone/>
            </a:pPr>
            <a:r>
              <a:rPr lang="en-US" sz="2200" dirty="0" smtClean="0"/>
              <a:t>1. Handshake Protocol:   </a:t>
            </a:r>
            <a:r>
              <a:rPr lang="en-US" sz="2200" b="1" dirty="0" smtClean="0"/>
              <a:t>Establish shared secret key </a:t>
            </a:r>
            <a:br>
              <a:rPr lang="en-US" sz="2200" b="1" dirty="0" smtClean="0"/>
            </a:br>
            <a:r>
              <a:rPr lang="en-US" sz="2200" b="1" dirty="0" smtClean="0"/>
              <a:t>using public-key </a:t>
            </a:r>
            <a:r>
              <a:rPr lang="en-US" sz="2200" b="1" dirty="0" smtClean="0"/>
              <a:t>cryptography</a:t>
            </a:r>
            <a:endParaRPr lang="en-US" sz="2200" dirty="0"/>
          </a:p>
          <a:p>
            <a:pPr lvl="1">
              <a:spcBef>
                <a:spcPts val="5304"/>
              </a:spcBef>
              <a:buNone/>
            </a:pPr>
            <a:r>
              <a:rPr lang="en-US" sz="2200" dirty="0" smtClean="0"/>
              <a:t>2. Record Layer:    </a:t>
            </a:r>
            <a:r>
              <a:rPr lang="en-US" sz="2200" b="1" dirty="0" smtClean="0"/>
              <a:t>Transmit data using shared secret key</a:t>
            </a:r>
          </a:p>
          <a:p>
            <a:pPr lvl="2" indent="0">
              <a:spcBef>
                <a:spcPct val="30000"/>
              </a:spcBef>
              <a:buNone/>
            </a:pPr>
            <a:r>
              <a:rPr lang="en-US" sz="2200" dirty="0"/>
              <a:t>Ensure confidentiality and </a:t>
            </a:r>
            <a:r>
              <a:rPr lang="en-US" sz="2200" dirty="0" smtClean="0"/>
              <a:t>integrity</a:t>
            </a: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</a:t>
            </a:r>
            <a:r>
              <a:rPr lang="en-US" dirty="0" smtClean="0"/>
              <a:t>rotected files on disk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276600" y="2368154"/>
            <a:ext cx="2057400" cy="20895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87790" y="1981200"/>
            <a:ext cx="784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Disk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733800" y="2628900"/>
            <a:ext cx="10668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Tahoma" charset="0"/>
                <a:ea typeface="Tahoma" charset="0"/>
                <a:cs typeface="Tahoma" charset="0"/>
              </a:rPr>
              <a:t>File 1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733800" y="36576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Tahoma" charset="0"/>
                <a:ea typeface="Tahoma" charset="0"/>
                <a:cs typeface="Tahoma" charset="0"/>
              </a:rPr>
              <a:t>File 2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1752600" y="2971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38200" y="2800351"/>
            <a:ext cx="85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Alice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4800600" y="29718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315200" y="2800351"/>
            <a:ext cx="85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Tahoma" charset="0"/>
                <a:ea typeface="Tahoma" charset="0"/>
                <a:cs typeface="Tahoma" charset="0"/>
              </a:rPr>
              <a:t>Alice</a:t>
            </a:r>
          </a:p>
        </p:txBody>
      </p:sp>
      <p:sp>
        <p:nvSpPr>
          <p:cNvPr id="47116" name="AutoShape 12"/>
          <p:cNvSpPr>
            <a:spLocks/>
          </p:cNvSpPr>
          <p:nvPr/>
        </p:nvSpPr>
        <p:spPr bwMode="auto">
          <a:xfrm>
            <a:off x="5715000" y="3339705"/>
            <a:ext cx="2971800" cy="714375"/>
          </a:xfrm>
          <a:prstGeom prst="borderCallout2">
            <a:avLst>
              <a:gd name="adj1" fmla="val 12000"/>
              <a:gd name="adj2" fmla="val -2940"/>
              <a:gd name="adj3" fmla="val 12000"/>
              <a:gd name="adj4" fmla="val -24569"/>
              <a:gd name="adj5" fmla="val -26500"/>
              <a:gd name="adj6" fmla="val -34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eavesdropping</a:t>
            </a:r>
          </a:p>
          <a:p>
            <a:pPr>
              <a:defRPr/>
            </a:pPr>
            <a:r>
              <a:rPr lang="en-US" sz="200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tampering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41325" y="4800602"/>
            <a:ext cx="848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Analogous to secure communication:</a:t>
            </a:r>
          </a:p>
          <a:p>
            <a:pPr>
              <a:defRPr/>
            </a:pPr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	Alice today sends a message to Alice tomorrow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animBg="1"/>
      <p:bldP spid="47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633399"/>
            <a:ext cx="8727141" cy="3790186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algorithm</a:t>
            </a:r>
          </a:p>
          <a:p>
            <a:pPr lvl="1"/>
            <a:r>
              <a:rPr lang="en-US" dirty="0" smtClean="0"/>
              <a:t>Transforms a plaintext into a </a:t>
            </a:r>
            <a:r>
              <a:rPr lang="en-US" dirty="0" err="1" smtClean="0"/>
              <a:t>ciphertext</a:t>
            </a:r>
            <a:r>
              <a:rPr lang="en-US" dirty="0" smtClean="0"/>
              <a:t> that is unintelligible for</a:t>
            </a:r>
            <a:br>
              <a:rPr lang="en-US" dirty="0" smtClean="0"/>
            </a:br>
            <a:r>
              <a:rPr lang="en-US" dirty="0" smtClean="0"/>
              <a:t>non-authorized parties</a:t>
            </a:r>
          </a:p>
          <a:p>
            <a:pPr lvl="1"/>
            <a:r>
              <a:rPr lang="en-US" dirty="0" smtClean="0"/>
              <a:t>Usually </a:t>
            </a:r>
            <a:r>
              <a:rPr lang="en-US" dirty="0" err="1" smtClean="0"/>
              <a:t>parametrized</a:t>
            </a:r>
            <a:r>
              <a:rPr lang="en-US" dirty="0" smtClean="0"/>
              <a:t> with a cryptographic key</a:t>
            </a:r>
          </a:p>
          <a:p>
            <a:r>
              <a:rPr lang="en-US" dirty="0"/>
              <a:t>A</a:t>
            </a:r>
            <a:r>
              <a:rPr lang="en-US" dirty="0" smtClean="0"/>
              <a:t>symmetric (Public) key cryptography</a:t>
            </a:r>
          </a:p>
          <a:p>
            <a:pPr lvl="1"/>
            <a:r>
              <a:rPr lang="en-US" dirty="0" smtClean="0"/>
              <a:t>Crypto system: encryption + decryption algorithms + key generation</a:t>
            </a:r>
          </a:p>
          <a:p>
            <a:r>
              <a:rPr lang="en-US" dirty="0" smtClean="0"/>
              <a:t>Symmetric (Shared) key cryptography</a:t>
            </a:r>
          </a:p>
          <a:p>
            <a:pPr lvl="1"/>
            <a:r>
              <a:rPr lang="en-US" dirty="0" smtClean="0"/>
              <a:t>Cipher/decipher: symmetric-key encryption/decryption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Encryption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Decryption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 flipV="1">
            <a:off x="2591533" y="2239597"/>
            <a:ext cx="1146468" cy="5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39597"/>
            <a:ext cx="1221098" cy="5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8178" y="177566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ciphertext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239" y="17725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ciphertext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681598"/>
            <a:ext cx="1223963" cy="11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484130" y="177566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plaintext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174" y="177566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plaintext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block: sym.-key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993848"/>
            <a:ext cx="8727141" cy="3429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E, D: cipher		k: secret key (e.g., 128 bits)</a:t>
            </a:r>
          </a:p>
          <a:p>
            <a:pPr marL="0" indent="0">
              <a:buNone/>
            </a:pPr>
            <a:r>
              <a:rPr lang="en-US" dirty="0" smtClean="0"/>
              <a:t>m, c: plaintext, cipher text</a:t>
            </a:r>
          </a:p>
          <a:p>
            <a:r>
              <a:rPr lang="en-US" dirty="0" smtClean="0"/>
              <a:t>Same secret key for both encryption and decryption</a:t>
            </a:r>
          </a:p>
          <a:p>
            <a:r>
              <a:rPr lang="en-US" dirty="0" smtClean="0"/>
              <a:t>Encryption algorithm is publicly </a:t>
            </a:r>
            <a:r>
              <a:rPr lang="en-US" dirty="0"/>
              <a:t>known</a:t>
            </a:r>
          </a:p>
          <a:p>
            <a:pPr lvl="1"/>
            <a:r>
              <a:rPr lang="en-US" dirty="0"/>
              <a:t>Never use a proprietary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Fast in software or hardware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591533" y="2245199"/>
            <a:ext cx="1146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221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37" y="17756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k,m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685667"/>
            <a:ext cx="1223963" cy="1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503626" y="1775666"/>
            <a:ext cx="128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k,c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3935" y="26961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65948" y="26784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4757</TotalTime>
  <Words>2919</Words>
  <Application>Microsoft Macintosh PowerPoint</Application>
  <PresentationFormat>On-screen Show (4:3)</PresentationFormat>
  <Paragraphs>872</Paragraphs>
  <Slides>60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Calibri</vt:lpstr>
      <vt:lpstr>Cambria Math</vt:lpstr>
      <vt:lpstr>Castellar</vt:lpstr>
      <vt:lpstr>Courier New</vt:lpstr>
      <vt:lpstr>ＭＳ Ｐゴシック</vt:lpstr>
      <vt:lpstr>Rockwell</vt:lpstr>
      <vt:lpstr>Symbol</vt:lpstr>
      <vt:lpstr>Tahoma</vt:lpstr>
      <vt:lpstr>Times</vt:lpstr>
      <vt:lpstr>Verdana</vt:lpstr>
      <vt:lpstr>Wingdings</vt:lpstr>
      <vt:lpstr>Arial</vt:lpstr>
      <vt:lpstr>mcanini-teaching</vt:lpstr>
      <vt:lpstr>Equation</vt:lpstr>
      <vt:lpstr>Cryptography 1</vt:lpstr>
      <vt:lpstr>Plan for today</vt:lpstr>
      <vt:lpstr>κρμπτο γραφη (Cryptography) </vt:lpstr>
      <vt:lpstr>Cryptography is everywhere</vt:lpstr>
      <vt:lpstr>Secure communication</vt:lpstr>
      <vt:lpstr>Secure Sockets Layer / TLS</vt:lpstr>
      <vt:lpstr>Protected files on disk</vt:lpstr>
      <vt:lpstr>Terminology</vt:lpstr>
      <vt:lpstr>Build block: sym.-key encryption</vt:lpstr>
      <vt:lpstr>Use Cases</vt:lpstr>
      <vt:lpstr>Things To Remember</vt:lpstr>
      <vt:lpstr>Cryptography is NOT</vt:lpstr>
      <vt:lpstr>Cryptanalysis: a rigorous science</vt:lpstr>
      <vt:lpstr>Symmetric-key cryptography</vt:lpstr>
      <vt:lpstr>Symmetric Ciphers: definition</vt:lpstr>
      <vt:lpstr>Stream vs. Block Ciphers</vt:lpstr>
      <vt:lpstr>Stream Ciphers: The One Time Pad (Vernam 1917)</vt:lpstr>
      <vt:lpstr>Stream ciphers (single key use)</vt:lpstr>
      <vt:lpstr>Dangers in using stream ciphers</vt:lpstr>
      <vt:lpstr>What is a secure cipher?</vt:lpstr>
      <vt:lpstr>Semantic Security (one-time key)</vt:lpstr>
      <vt:lpstr>Semantic Security (one-time key)</vt:lpstr>
      <vt:lpstr>Model of the attacker (also for PK)</vt:lpstr>
      <vt:lpstr>Block Ciphers</vt:lpstr>
      <vt:lpstr>Block Ciphers Built by Iteration</vt:lpstr>
      <vt:lpstr>Block Ciphers: DES (Feistel Network)</vt:lpstr>
      <vt:lpstr>Feistel Network</vt:lpstr>
      <vt:lpstr>Feistel Network inverse construction</vt:lpstr>
      <vt:lpstr>Feistel Network Decryption</vt:lpstr>
      <vt:lpstr>Feistel Network Decryption</vt:lpstr>
      <vt:lpstr>DES: 16-round Feistel Network</vt:lpstr>
      <vt:lpstr>DES challenge</vt:lpstr>
      <vt:lpstr>Triple-DES</vt:lpstr>
      <vt:lpstr>Advanced Encryption Standard (AES)</vt:lpstr>
      <vt:lpstr>Performance</vt:lpstr>
      <vt:lpstr>Problems with Shared Key Crypto</vt:lpstr>
      <vt:lpstr>Trusted 3rd Parties</vt:lpstr>
      <vt:lpstr>Key Management</vt:lpstr>
      <vt:lpstr>A better solution</vt:lpstr>
      <vt:lpstr>Generating keys: a toy protocol</vt:lpstr>
      <vt:lpstr>Generating keys: a toy protocol</vt:lpstr>
      <vt:lpstr>Toy protocol:  insecure against active attacks</vt:lpstr>
      <vt:lpstr>Key question</vt:lpstr>
      <vt:lpstr>Public key cryptography</vt:lpstr>
      <vt:lpstr>Asymmetric or Public Key Crypto</vt:lpstr>
      <vt:lpstr>Public Key Encryption</vt:lpstr>
      <vt:lpstr>Applications</vt:lpstr>
      <vt:lpstr>Public Key Encryption</vt:lpstr>
      <vt:lpstr>Semantic Security</vt:lpstr>
      <vt:lpstr>Establishing a shared secret</vt:lpstr>
      <vt:lpstr>Security (eavesdropping)</vt:lpstr>
      <vt:lpstr>Insecure against man in the middle</vt:lpstr>
      <vt:lpstr>Trade-offs for Public Key Crypto</vt:lpstr>
      <vt:lpstr>RSA Algorithm</vt:lpstr>
      <vt:lpstr>RSA at a High Level</vt:lpstr>
      <vt:lpstr>Crypto hash functions</vt:lpstr>
      <vt:lpstr>Hash Algorithms</vt:lpstr>
      <vt:lpstr>Cryptographic Hashes</vt:lpstr>
      <vt:lpstr>Desired Properties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1</dc:title>
  <dc:creator>Marco Canini</dc:creator>
  <cp:lastModifiedBy>Marco Canini</cp:lastModifiedBy>
  <cp:revision>313</cp:revision>
  <cp:lastPrinted>2016-02-24T21:46:29Z</cp:lastPrinted>
  <dcterms:created xsi:type="dcterms:W3CDTF">2014-02-21T15:08:43Z</dcterms:created>
  <dcterms:modified xsi:type="dcterms:W3CDTF">2016-02-24T21:46:36Z</dcterms:modified>
</cp:coreProperties>
</file>