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8" r:id="rId2"/>
    <p:sldId id="259" r:id="rId3"/>
    <p:sldId id="265" r:id="rId4"/>
    <p:sldId id="274" r:id="rId5"/>
    <p:sldId id="335" r:id="rId6"/>
    <p:sldId id="277" r:id="rId7"/>
    <p:sldId id="299" r:id="rId8"/>
    <p:sldId id="290" r:id="rId9"/>
    <p:sldId id="320" r:id="rId10"/>
    <p:sldId id="351" r:id="rId11"/>
    <p:sldId id="289" r:id="rId12"/>
    <p:sldId id="363" r:id="rId13"/>
    <p:sldId id="362" r:id="rId14"/>
    <p:sldId id="391" r:id="rId15"/>
    <p:sldId id="378" r:id="rId16"/>
    <p:sldId id="379" r:id="rId17"/>
    <p:sldId id="380" r:id="rId18"/>
    <p:sldId id="381" r:id="rId19"/>
    <p:sldId id="382" r:id="rId20"/>
    <p:sldId id="387" r:id="rId21"/>
    <p:sldId id="388" r:id="rId22"/>
    <p:sldId id="383" r:id="rId23"/>
    <p:sldId id="389" r:id="rId24"/>
    <p:sldId id="385" r:id="rId25"/>
    <p:sldId id="386" r:id="rId26"/>
    <p:sldId id="390" r:id="rId27"/>
    <p:sldId id="300" r:id="rId28"/>
    <p:sldId id="291" r:id="rId29"/>
    <p:sldId id="292" r:id="rId30"/>
    <p:sldId id="336" r:id="rId31"/>
    <p:sldId id="364" r:id="rId32"/>
    <p:sldId id="337" r:id="rId33"/>
    <p:sldId id="338" r:id="rId34"/>
    <p:sldId id="339" r:id="rId35"/>
    <p:sldId id="392" r:id="rId36"/>
    <p:sldId id="340" r:id="rId37"/>
    <p:sldId id="341" r:id="rId38"/>
    <p:sldId id="349" r:id="rId39"/>
    <p:sldId id="393" r:id="rId40"/>
    <p:sldId id="365" r:id="rId41"/>
    <p:sldId id="366" r:id="rId42"/>
    <p:sldId id="367" r:id="rId43"/>
    <p:sldId id="394" r:id="rId44"/>
    <p:sldId id="342" r:id="rId45"/>
    <p:sldId id="343" r:id="rId46"/>
    <p:sldId id="377" r:id="rId47"/>
    <p:sldId id="345" r:id="rId48"/>
    <p:sldId id="395" r:id="rId49"/>
    <p:sldId id="344" r:id="rId50"/>
    <p:sldId id="347" r:id="rId51"/>
    <p:sldId id="348" r:id="rId52"/>
    <p:sldId id="396" r:id="rId53"/>
    <p:sldId id="332" r:id="rId54"/>
    <p:sldId id="354" r:id="rId55"/>
    <p:sldId id="333" r:id="rId56"/>
    <p:sldId id="301" r:id="rId57"/>
    <p:sldId id="302" r:id="rId58"/>
    <p:sldId id="398" r:id="rId59"/>
    <p:sldId id="368" r:id="rId60"/>
    <p:sldId id="370" r:id="rId61"/>
    <p:sldId id="307" r:id="rId62"/>
    <p:sldId id="371" r:id="rId63"/>
    <p:sldId id="325" r:id="rId64"/>
    <p:sldId id="324" r:id="rId65"/>
    <p:sldId id="356" r:id="rId66"/>
    <p:sldId id="372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3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B241-9ED2-8346-A6FC-7C573C4D8827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DFB7-6964-0041-9EF8-3BBD137B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CE95-EF84-4C40-B522-FCC6C3A04E14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82084-2C80-C847-9CCA-97BFC438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spectrum.ieee.org</a:t>
            </a:r>
            <a:r>
              <a:rPr lang="en-US" dirty="0" smtClean="0"/>
              <a:t>/image/62374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6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2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7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9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way to think of this is in a room with n people, there are n^2 different pairings. The </a:t>
            </a:r>
            <a:r>
              <a:rPr lang="en-US" baseline="0" dirty="0" err="1" smtClean="0"/>
              <a:t>prob</a:t>
            </a:r>
            <a:r>
              <a:rPr lang="en-US" baseline="0" dirty="0" smtClean="0"/>
              <a:t> that any pair has the same birthday is the question we are asking.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48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77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4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67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7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4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4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Anyone who knows the value of </a:t>
            </a:r>
            <a:r>
              <a:rPr lang="en-US" i="1" dirty="0" smtClean="0">
                <a:latin typeface="Cambria Math"/>
                <a:cs typeface="Cambria Math"/>
              </a:rPr>
              <a:t>p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/>
                <a:cs typeface="Cambria Math"/>
              </a:rPr>
              <a:t>q</a:t>
            </a:r>
            <a:r>
              <a:rPr lang="en-US" dirty="0" smtClean="0"/>
              <a:t> immediately knows the value of </a:t>
            </a:r>
            <a:r>
              <a:rPr lang="en-US" i="1" dirty="0" err="1" smtClean="0">
                <a:latin typeface="Cambria Math"/>
                <a:cs typeface="Cambria Math"/>
              </a:rPr>
              <a:t>φ</a:t>
            </a:r>
            <a:r>
              <a:rPr lang="en-US" i="1" dirty="0" smtClean="0">
                <a:latin typeface="Cambria Math"/>
                <a:cs typeface="Cambria Math"/>
              </a:rPr>
              <a:t>(n)</a:t>
            </a:r>
            <a:r>
              <a:rPr lang="en-US" dirty="0" smtClean="0"/>
              <a:t>. Anyone who knows the value of </a:t>
            </a:r>
            <a:r>
              <a:rPr lang="en-US" i="1" dirty="0" err="1" smtClean="0">
                <a:latin typeface="Cambria Math"/>
                <a:cs typeface="Cambria Math"/>
              </a:rPr>
              <a:t>φ</a:t>
            </a:r>
            <a:r>
              <a:rPr lang="en-US" i="1" dirty="0" smtClean="0">
                <a:latin typeface="Cambria Math"/>
                <a:cs typeface="Cambria Math"/>
              </a:rPr>
              <a:t>(n)</a:t>
            </a:r>
            <a:r>
              <a:rPr lang="en-US" dirty="0" smtClean="0"/>
              <a:t> can compute </a:t>
            </a:r>
            <a:r>
              <a:rPr lang="en-US" i="1" dirty="0" smtClean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 ≡ </a:t>
            </a:r>
            <a:r>
              <a:rPr lang="en-US" i="1" spc="100" dirty="0" smtClean="0">
                <a:latin typeface="Cambria Math"/>
                <a:cs typeface="Cambria Math"/>
              </a:rPr>
              <a:t>e</a:t>
            </a:r>
            <a:r>
              <a:rPr lang="en-US" spc="100" baseline="30000" dirty="0" smtClean="0">
                <a:latin typeface="Cambria Math"/>
                <a:cs typeface="Cambria Math"/>
              </a:rPr>
              <a:t>−1</a:t>
            </a:r>
            <a:r>
              <a:rPr lang="en-US" dirty="0" smtClean="0">
                <a:latin typeface="Cambria Math"/>
                <a:cs typeface="Cambria Math"/>
              </a:rPr>
              <a:t>⋅mod </a:t>
            </a:r>
            <a:r>
              <a:rPr lang="en-US" dirty="0" err="1" smtClean="0">
                <a:latin typeface="Cambria Math"/>
                <a:cs typeface="Cambria Math"/>
              </a:rPr>
              <a:t>φ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7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94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8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1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Cambria Math"/>
                <a:cs typeface="Cambria Math"/>
              </a:rPr>
              <a:t>ed</a:t>
            </a:r>
            <a:r>
              <a:rPr lang="en-US" dirty="0" smtClean="0">
                <a:latin typeface="Cambria Math"/>
                <a:cs typeface="Cambria Math"/>
              </a:rPr>
              <a:t> = 1 (mod </a:t>
            </a:r>
            <a:r>
              <a:rPr lang="en-US" dirty="0" err="1" smtClean="0">
                <a:latin typeface="Cambria Math"/>
                <a:cs typeface="Cambria Math"/>
              </a:rPr>
              <a:t>φ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))</a:t>
            </a:r>
          </a:p>
          <a:p>
            <a:r>
              <a:rPr lang="en-US" dirty="0" err="1" smtClean="0"/>
              <a:t>ed</a:t>
            </a:r>
            <a:r>
              <a:rPr lang="en-US" dirty="0" smtClean="0"/>
              <a:t> = k </a:t>
            </a:r>
            <a:r>
              <a:rPr lang="en-US" dirty="0" err="1" smtClean="0">
                <a:latin typeface="Cambria Math"/>
                <a:cs typeface="Cambria Math"/>
              </a:rPr>
              <a:t>φ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 + 1</a:t>
            </a:r>
          </a:p>
          <a:p>
            <a:r>
              <a:rPr lang="en-US" dirty="0" err="1" smtClean="0">
                <a:latin typeface="Cambria Math"/>
                <a:cs typeface="Cambria Math"/>
              </a:rPr>
              <a:t>m</a:t>
            </a:r>
            <a:r>
              <a:rPr lang="en-US" baseline="30000" dirty="0" err="1" smtClean="0">
                <a:latin typeface="Cambria Math"/>
                <a:cs typeface="Cambria Math"/>
              </a:rPr>
              <a:t>φ</a:t>
            </a:r>
            <a:r>
              <a:rPr lang="en-US" baseline="30000" dirty="0" smtClean="0">
                <a:latin typeface="Cambria Math"/>
                <a:cs typeface="Cambria Math"/>
              </a:rPr>
              <a:t>(</a:t>
            </a:r>
            <a:r>
              <a:rPr lang="en-US" i="1" baseline="30000" dirty="0" smtClean="0">
                <a:latin typeface="Cambria Math"/>
                <a:cs typeface="Cambria Math"/>
              </a:rPr>
              <a:t>n</a:t>
            </a:r>
            <a:r>
              <a:rPr lang="en-US" baseline="30000" dirty="0" smtClean="0">
                <a:latin typeface="Cambria Math"/>
                <a:cs typeface="Cambria Math"/>
              </a:rPr>
              <a:t>)</a:t>
            </a:r>
            <a:r>
              <a:rPr lang="en-US" dirty="0" smtClean="0">
                <a:latin typeface="Cambria Math"/>
                <a:cs typeface="Cambria Math"/>
              </a:rPr>
              <a:t> =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6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7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9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authenticated encryption means that encryption is combined with </a:t>
            </a:r>
            <a:r>
              <a:rPr lang="en-US" dirty="0" err="1" smtClean="0"/>
              <a:t>ciphertext</a:t>
            </a:r>
            <a:r>
              <a:rPr lang="en-US" dirty="0" smtClean="0"/>
              <a:t> integrity (e.g., via a MAC)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6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authenticated encryption means that encryption is combined with </a:t>
            </a:r>
            <a:r>
              <a:rPr lang="en-US" dirty="0" err="1" smtClean="0"/>
              <a:t>ciphertext</a:t>
            </a:r>
            <a:r>
              <a:rPr lang="en-US" dirty="0" smtClean="0"/>
              <a:t> integrity (e.g., via a MAC)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6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oracle means that H is a random function from the set X to the set K. This is an idealization of what a hash function should be. In practice when in comes to</a:t>
            </a:r>
            <a:r>
              <a:rPr lang="en-US" baseline="0" dirty="0" smtClean="0"/>
              <a:t> implementation, you would use something like SHA-256.</a:t>
            </a:r>
            <a:endParaRPr lang="en-US" dirty="0" smtClean="0"/>
          </a:p>
          <a:p>
            <a:r>
              <a:rPr lang="en-US" dirty="0" smtClean="0"/>
              <a:t>NEVER encrypt m directly</a:t>
            </a:r>
            <a:r>
              <a:rPr lang="en-US" baseline="0" dirty="0" smtClean="0"/>
              <a:t> with 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23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952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47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1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35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94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6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78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816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24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55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2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16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511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502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www.firstconsultinginc.com</a:t>
            </a:r>
            <a:r>
              <a:rPr lang="en-US" dirty="0" smtClean="0"/>
              <a:t>/Portals/0/Images/</a:t>
            </a:r>
            <a:r>
              <a:rPr lang="en-US" dirty="0" err="1" smtClean="0"/>
              <a:t>strategy.jpg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Gildas Avoine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7364-6128-7345-A504-A4AD8B7F3AD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4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8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8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ile:Kerkhoffs.jpg" TargetMode="External"/><Relationship Id="rId3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Cryptography 2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</a:t>
            </a:r>
            <a:r>
              <a:rPr lang="en-US" b="1" dirty="0" smtClean="0"/>
              <a:t>2016)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Upenn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CSE331 by Steve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Zdancewic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Stanford Cryptography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I@Coursera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by Dan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Boneh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and CMU 18487 by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David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Brumley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22" y="789899"/>
            <a:ext cx="3500610" cy="35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5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</a:t>
            </a:r>
            <a:r>
              <a:rPr lang="en-US" dirty="0"/>
              <a:t>against man in the middle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6909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protocol is insecure against </a:t>
            </a:r>
            <a:r>
              <a:rPr lang="en-US" b="1" dirty="0"/>
              <a:t>active</a:t>
            </a:r>
            <a:r>
              <a:rPr lang="en-US" dirty="0"/>
              <a:t> attacks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286716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2286716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291181"/>
            <a:ext cx="101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latin typeface="Tahoma"/>
                <a:cs typeface="Tahoma"/>
              </a:rPr>
              <a:t>MiTM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748381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400" y="3353516"/>
            <a:ext cx="2959350" cy="461665"/>
            <a:chOff x="1066800" y="2190750"/>
            <a:chExt cx="2896385" cy="46166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066800" y="2647950"/>
              <a:ext cx="28963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52600" y="2190750"/>
              <a:ext cx="1611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05200" y="2748381"/>
            <a:ext cx="231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’,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’) ⟵ G()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0356" y="4128674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069766" y="4836560"/>
            <a:ext cx="4007434" cy="461665"/>
            <a:chOff x="4069766" y="4836560"/>
            <a:chExt cx="4007434" cy="461665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069766" y="5293760"/>
              <a:ext cx="4007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10200" y="4836560"/>
              <a:ext cx="2328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“Bob”,  E(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r>
                <a:rPr lang="en-US" sz="2400" dirty="0" smtClean="0">
                  <a:latin typeface="Tahoma"/>
                  <a:cs typeface="Tahoma"/>
                </a:rPr>
                <a:t>’, x)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93397" y="5009455"/>
            <a:ext cx="2959614" cy="952465"/>
            <a:chOff x="2493397" y="5009455"/>
            <a:chExt cx="2959614" cy="952465"/>
          </a:xfrm>
        </p:grpSpPr>
        <p:sp>
          <p:nvSpPr>
            <p:cNvPr id="23" name="TextBox 22"/>
            <p:cNvSpPr txBox="1"/>
            <p:nvPr/>
          </p:nvSpPr>
          <p:spPr>
            <a:xfrm>
              <a:off x="3786052" y="5009455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93397" y="5500255"/>
              <a:ext cx="2959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x ⟵ </a:t>
              </a:r>
              <a:r>
                <a:rPr lang="en-US" sz="2400" dirty="0" smtClean="0">
                  <a:latin typeface="Tahoma"/>
                  <a:cs typeface="Tahoma"/>
                </a:rPr>
                <a:t>D(</a:t>
              </a:r>
              <a:r>
                <a:rPr lang="en-US" sz="2400" dirty="0" err="1" smtClean="0">
                  <a:latin typeface="Tahoma"/>
                  <a:cs typeface="Tahoma"/>
                </a:rPr>
                <a:t>sk</a:t>
              </a:r>
              <a:r>
                <a:rPr lang="en-US" sz="2400" dirty="0" smtClean="0">
                  <a:latin typeface="Tahoma"/>
                  <a:cs typeface="Tahoma"/>
                </a:rPr>
                <a:t>’, E(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r>
                <a:rPr lang="en-US" sz="2400" dirty="0" smtClean="0">
                  <a:latin typeface="Tahoma"/>
                  <a:cs typeface="Tahoma"/>
                </a:rPr>
                <a:t>’, x))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86052" y="3491888"/>
            <a:ext cx="4291148" cy="505303"/>
            <a:chOff x="3786052" y="3491888"/>
            <a:chExt cx="4291148" cy="505303"/>
          </a:xfrm>
        </p:grpSpPr>
        <p:sp>
          <p:nvSpPr>
            <p:cNvPr id="20" name="TextBox 19"/>
            <p:cNvSpPr txBox="1"/>
            <p:nvPr/>
          </p:nvSpPr>
          <p:spPr>
            <a:xfrm>
              <a:off x="3962400" y="3491888"/>
              <a:ext cx="19677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ahoma"/>
                  <a:cs typeface="Tahoma"/>
                </a:rPr>
                <a:t>“Alice”,  </a:t>
              </a:r>
              <a:r>
                <a:rPr lang="en-US" sz="2400" b="1" dirty="0" err="1" smtClean="0">
                  <a:latin typeface="Tahoma"/>
                  <a:cs typeface="Tahoma"/>
                </a:rPr>
                <a:t>pk</a:t>
              </a:r>
              <a:r>
                <a:rPr lang="en-US" sz="2400" b="1" dirty="0" smtClean="0">
                  <a:latin typeface="Tahoma"/>
                  <a:cs typeface="Tahoma"/>
                </a:rPr>
                <a:t>’</a:t>
              </a:r>
              <a:endParaRPr lang="en-US" sz="2400" b="1" dirty="0">
                <a:latin typeface="Tahoma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052" y="3535526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069766" y="3954142"/>
              <a:ext cx="4007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14400" y="5951987"/>
            <a:ext cx="3251083" cy="652393"/>
            <a:chOff x="914400" y="5951987"/>
            <a:chExt cx="3251083" cy="652393"/>
          </a:xfrm>
        </p:grpSpPr>
        <p:sp>
          <p:nvSpPr>
            <p:cNvPr id="19" name="TextBox 18"/>
            <p:cNvSpPr txBox="1"/>
            <p:nvPr/>
          </p:nvSpPr>
          <p:spPr>
            <a:xfrm>
              <a:off x="1295400" y="5951987"/>
              <a:ext cx="2578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ahoma"/>
                  <a:cs typeface="Tahoma"/>
                </a:rPr>
                <a:t>“Bob”,  E(</a:t>
              </a:r>
              <a:r>
                <a:rPr lang="en-US" sz="2400" b="1" dirty="0" err="1" smtClean="0">
                  <a:latin typeface="Tahoma"/>
                  <a:cs typeface="Tahoma"/>
                </a:rPr>
                <a:t>pk</a:t>
              </a:r>
              <a:r>
                <a:rPr lang="en-US" sz="2400" b="1" dirty="0" smtClean="0">
                  <a:latin typeface="Tahoma"/>
                  <a:cs typeface="Tahoma"/>
                </a:rPr>
                <a:t>, x)</a:t>
              </a:r>
              <a:endParaRPr lang="en-US" sz="2400" b="1" dirty="0">
                <a:latin typeface="Tahoma"/>
                <a:cs typeface="Tahoma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914400" y="6429829"/>
              <a:ext cx="2959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86052" y="6142715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2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for </a:t>
            </a:r>
            <a:r>
              <a:rPr lang="en-US" dirty="0" smtClean="0"/>
              <a:t>Public Key </a:t>
            </a:r>
            <a:r>
              <a:rPr lang="en-US" dirty="0"/>
              <a:t>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computationally expensive than </a:t>
            </a:r>
            <a:r>
              <a:rPr lang="en-US" dirty="0" smtClean="0"/>
              <a:t>symmetric (shared) </a:t>
            </a:r>
            <a:r>
              <a:rPr lang="en-US" dirty="0"/>
              <a:t>key crypto</a:t>
            </a:r>
          </a:p>
          <a:p>
            <a:pPr lvl="1"/>
            <a:r>
              <a:rPr lang="en-US" dirty="0"/>
              <a:t>Algorithms are harder to implement</a:t>
            </a:r>
          </a:p>
          <a:p>
            <a:pPr lvl="1"/>
            <a:r>
              <a:rPr lang="en-US" dirty="0"/>
              <a:t>Require more complex machinery</a:t>
            </a:r>
          </a:p>
          <a:p>
            <a:r>
              <a:rPr lang="en-US" dirty="0"/>
              <a:t>More formal justification of difficulty</a:t>
            </a:r>
          </a:p>
          <a:p>
            <a:pPr lvl="1"/>
            <a:r>
              <a:rPr lang="en-US" dirty="0"/>
              <a:t>Hardness based on complexity-theoretic results</a:t>
            </a:r>
          </a:p>
          <a:p>
            <a:r>
              <a:rPr lang="en-US" dirty="0"/>
              <a:t>A principal needs </a:t>
            </a:r>
            <a:r>
              <a:rPr lang="en-US" dirty="0" smtClean="0"/>
              <a:t>1 </a:t>
            </a:r>
            <a:r>
              <a:rPr lang="en-US" dirty="0"/>
              <a:t>private key and </a:t>
            </a:r>
            <a:r>
              <a:rPr lang="en-US" dirty="0" smtClean="0"/>
              <a:t>1 </a:t>
            </a:r>
            <a:r>
              <a:rPr lang="en-US" dirty="0"/>
              <a:t>public key</a:t>
            </a:r>
          </a:p>
          <a:p>
            <a:pPr lvl="1"/>
            <a:r>
              <a:rPr lang="en-US" dirty="0"/>
              <a:t>Number of keys for pair-wise communication is O(n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attacker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Ciphertext</a:t>
            </a:r>
            <a:r>
              <a:rPr lang="en-US" dirty="0" smtClean="0"/>
              <a:t>-only attack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Attacker has access to </a:t>
            </a:r>
            <a:r>
              <a:rPr lang="en-US" dirty="0" err="1" smtClean="0"/>
              <a:t>ciphertext</a:t>
            </a:r>
            <a:r>
              <a:rPr lang="en-US" dirty="0" smtClean="0"/>
              <a:t> of one or more messages, all of which were encrypted with the same key 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His goal is to find the corresponding plaintext, or even better K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Known-plaintext attack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Attacker has access to one or more plaintext-</a:t>
            </a:r>
            <a:r>
              <a:rPr lang="en-US" dirty="0" err="1" smtClean="0"/>
              <a:t>ciphertext</a:t>
            </a:r>
            <a:r>
              <a:rPr lang="en-US" dirty="0" smtClean="0"/>
              <a:t> pairs, encrypted with the same key 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His goal is to determine K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An example of this is the DES challenge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</a:t>
            </a:r>
            <a:r>
              <a:rPr lang="en-US" dirty="0" smtClean="0"/>
              <a:t>attacker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942294" cy="4823385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Chosen-</a:t>
            </a:r>
            <a:r>
              <a:rPr lang="en-US" dirty="0" err="1">
                <a:ea typeface="Tahoma"/>
              </a:rPr>
              <a:t>ciphertext</a:t>
            </a:r>
            <a:r>
              <a:rPr lang="en-US" dirty="0">
                <a:ea typeface="Tahoma"/>
              </a:rPr>
              <a:t> attack (CCA)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 attacker has access to a </a:t>
            </a:r>
            <a:r>
              <a:rPr lang="en-US" b="1" dirty="0">
                <a:ea typeface="Tahoma"/>
              </a:rPr>
              <a:t>decryption</a:t>
            </a:r>
            <a:r>
              <a:rPr lang="en-US" dirty="0">
                <a:ea typeface="Tahoma"/>
              </a:rPr>
              <a:t> oracle: he can choose </a:t>
            </a:r>
            <a:r>
              <a:rPr lang="en-US" dirty="0" err="1">
                <a:ea typeface="Tahoma"/>
              </a:rPr>
              <a:t>ciphertexts</a:t>
            </a:r>
            <a:r>
              <a:rPr lang="en-US" dirty="0">
                <a:ea typeface="Tahoma"/>
              </a:rPr>
              <a:t> </a:t>
            </a:r>
            <a:r>
              <a:rPr lang="en-US" dirty="0" smtClean="0">
                <a:ea typeface="Tahoma"/>
              </a:rPr>
              <a:t>(based on the same key K) </a:t>
            </a:r>
            <a:r>
              <a:rPr lang="en-US" dirty="0">
                <a:ea typeface="Tahoma"/>
              </a:rPr>
              <a:t>and get their corresponding plaintext</a:t>
            </a:r>
          </a:p>
          <a:p>
            <a:pPr>
              <a:lnSpc>
                <a:spcPct val="130000"/>
              </a:lnSpc>
            </a:pPr>
            <a:endParaRPr lang="en-US" dirty="0">
              <a:ea typeface="Tahoma"/>
            </a:endParaRPr>
          </a:p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Chosen-plaintext attack (CPA)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 adversary has access to an </a:t>
            </a:r>
            <a:r>
              <a:rPr lang="en-US" b="1" dirty="0">
                <a:ea typeface="Tahoma"/>
              </a:rPr>
              <a:t>encryption</a:t>
            </a:r>
            <a:r>
              <a:rPr lang="en-US" dirty="0">
                <a:ea typeface="Tahoma"/>
              </a:rPr>
              <a:t> oracle: he can choose plaintexts and get their corresponding </a:t>
            </a:r>
            <a:r>
              <a:rPr lang="en-US" dirty="0" err="1" smtClean="0">
                <a:ea typeface="Tahoma"/>
              </a:rPr>
              <a:t>ciphertexts</a:t>
            </a:r>
            <a:r>
              <a:rPr lang="en-US" dirty="0" smtClean="0">
                <a:ea typeface="Tahoma"/>
              </a:rPr>
              <a:t>, based on the same key K</a:t>
            </a:r>
            <a:endParaRPr lang="en-US" dirty="0">
              <a:ea typeface="Tahoma"/>
            </a:endParaRP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More powerful than </a:t>
            </a:r>
            <a:r>
              <a:rPr lang="en-US" dirty="0" smtClean="0">
                <a:ea typeface="Tahoma"/>
              </a:rPr>
              <a:t>CCA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Auguste Kerckhoffs</a:t>
            </a:r>
          </a:p>
        </p:txBody>
      </p:sp>
      <p:sp>
        <p:nvSpPr>
          <p:cNvPr id="6553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600200"/>
            <a:ext cx="5867400" cy="2362200"/>
          </a:xfrm>
        </p:spPr>
        <p:txBody>
          <a:bodyPr/>
          <a:lstStyle/>
          <a:p>
            <a:r>
              <a:rPr lang="en-US" dirty="0" smtClean="0"/>
              <a:t>A cryptosystem should be secure even if </a:t>
            </a:r>
            <a:r>
              <a:rPr lang="en-US" b="1" dirty="0" smtClean="0"/>
              <a:t>everything</a:t>
            </a:r>
            <a:r>
              <a:rPr lang="en-US" dirty="0" smtClean="0"/>
              <a:t> about the system, except the secret key, </a:t>
            </a:r>
            <a:br>
              <a:rPr lang="en-US" dirty="0" smtClean="0"/>
            </a:br>
            <a:r>
              <a:rPr lang="en-US" b="1" dirty="0" smtClean="0"/>
              <a:t>is public knowledge</a:t>
            </a:r>
            <a:r>
              <a:rPr lang="en-US" dirty="0" smtClean="0"/>
              <a:t>.</a:t>
            </a:r>
          </a:p>
        </p:txBody>
      </p:sp>
      <p:pic>
        <p:nvPicPr>
          <p:cNvPr id="65540" name="Picture 2" descr="http://upload.wikimedia.org/wikipedia/commons/thumb/6/68/Kerkhoffs.jpg/180px-Kerkhoffs.jpg">
            <a:hlinkClick r:id="rId2" tooltip="Auguste Kerckhoffs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90" y="3902168"/>
            <a:ext cx="17145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hash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a variable length string</a:t>
            </a:r>
          </a:p>
          <a:p>
            <a:r>
              <a:rPr lang="en-US" dirty="0"/>
              <a:t>Produce a fixed length </a:t>
            </a:r>
            <a:r>
              <a:rPr lang="en-US" dirty="0" smtClean="0"/>
              <a:t>digest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(Non-cryptographic) Examples:</a:t>
            </a:r>
          </a:p>
          <a:p>
            <a:pPr lvl="1"/>
            <a:r>
              <a:rPr lang="en-US" dirty="0" smtClean="0"/>
              <a:t>Parity (or byte-wise XOR)</a:t>
            </a:r>
          </a:p>
          <a:p>
            <a:pPr lvl="1"/>
            <a:r>
              <a:rPr lang="en-US" dirty="0" smtClean="0"/>
              <a:t>CRC</a:t>
            </a:r>
          </a:p>
          <a:p>
            <a:r>
              <a:rPr lang="en-US" dirty="0" smtClean="0"/>
              <a:t>Realistic Example:</a:t>
            </a:r>
          </a:p>
          <a:p>
            <a:pPr lvl="1"/>
            <a:r>
              <a:rPr lang="en-US" dirty="0" smtClean="0"/>
              <a:t>The NIST Secure Hash Algorithm (SHA-1) takes a message of less than 2</a:t>
            </a:r>
            <a:r>
              <a:rPr lang="en-US" baseline="30000" dirty="0" smtClean="0"/>
              <a:t>64</a:t>
            </a:r>
            <a:r>
              <a:rPr lang="en-US" dirty="0" smtClean="0"/>
              <a:t> bits and produces a digest of 160 bits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669627" y="2038597"/>
          <a:ext cx="32480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3" imgW="1155700" imgH="355600" progId="Equation.3">
                  <p:embed/>
                </p:oleObj>
              </mc:Choice>
              <mc:Fallback>
                <p:oleObj name="Equation" r:id="rId3" imgW="11557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9627" y="2038597"/>
                        <a:ext cx="3248025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67973" y="1807764"/>
            <a:ext cx="826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hash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hard-to-invert summary of input data</a:t>
            </a:r>
          </a:p>
          <a:p>
            <a:r>
              <a:rPr lang="en-US" dirty="0" smtClean="0"/>
              <a:t>Like a check-sum or error detection code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a cryptographic algorithm internally</a:t>
            </a:r>
          </a:p>
          <a:p>
            <a:pPr lvl="1"/>
            <a:r>
              <a:rPr lang="en-US" dirty="0"/>
              <a:t>More expensive to compute</a:t>
            </a:r>
          </a:p>
          <a:p>
            <a:r>
              <a:rPr lang="en-US" dirty="0"/>
              <a:t>Sometimes called a Message Digest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Secure Hash Algorithm (SHA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SHA-1: 160 bits	SHA-256: 256 bits	SHA-512: 512 bits</a:t>
            </a:r>
            <a:endParaRPr lang="en-US" dirty="0"/>
          </a:p>
          <a:p>
            <a:pPr lvl="1"/>
            <a:r>
              <a:rPr lang="en-US" dirty="0"/>
              <a:t>Message Digest (MD4, MD5)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hash function</a:t>
            </a:r>
          </a:p>
          <a:p>
            <a:pPr lvl="1"/>
            <a:r>
              <a:rPr lang="en-US" dirty="0" smtClean="0"/>
              <a:t>Given a hash value 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  <a:r>
              <a:rPr lang="en-US" dirty="0" smtClean="0"/>
              <a:t>, it should be </a:t>
            </a:r>
            <a:r>
              <a:rPr lang="en-US" b="1" dirty="0" smtClean="0"/>
              <a:t>infeasible to find</a:t>
            </a:r>
            <a:br>
              <a:rPr lang="en-US" b="1" dirty="0" smtClean="0"/>
            </a:br>
            <a:r>
              <a:rPr lang="en-US" b="1" i="1" dirty="0" smtClean="0">
                <a:latin typeface="Cambria Math"/>
                <a:cs typeface="Cambria Math"/>
              </a:rPr>
              <a:t>m</a:t>
            </a:r>
            <a:r>
              <a:rPr lang="en-US" b="1" dirty="0" smtClean="0">
                <a:latin typeface="Cambria Math"/>
                <a:cs typeface="Cambria Math"/>
              </a:rPr>
              <a:t>   </a:t>
            </a:r>
            <a:r>
              <a:rPr lang="en-US" b="1" dirty="0" err="1" smtClean="0">
                <a:latin typeface="Cambria Math"/>
                <a:cs typeface="Cambria Math"/>
              </a:rPr>
              <a:t>s.t.</a:t>
            </a:r>
            <a:r>
              <a:rPr lang="en-US" b="1" dirty="0" smtClean="0">
                <a:latin typeface="Cambria Math"/>
                <a:cs typeface="Cambria Math"/>
              </a:rPr>
              <a:t>   h(</a:t>
            </a:r>
            <a:r>
              <a:rPr lang="en-US" b="1" i="1" dirty="0" smtClean="0">
                <a:latin typeface="Cambria Math"/>
                <a:cs typeface="Cambria Math"/>
              </a:rPr>
              <a:t>m</a:t>
            </a:r>
            <a:r>
              <a:rPr lang="en-US" b="1" dirty="0" smtClean="0">
                <a:latin typeface="Cambria Math"/>
                <a:cs typeface="Cambria Math"/>
              </a:rPr>
              <a:t>) = </a:t>
            </a:r>
            <a:r>
              <a:rPr lang="en-US" b="1" i="1" dirty="0" smtClean="0">
                <a:latin typeface="Cambria Math"/>
                <a:cs typeface="Cambria Math"/>
              </a:rPr>
              <a:t>y</a:t>
            </a:r>
          </a:p>
          <a:p>
            <a:r>
              <a:rPr lang="en-US" dirty="0" smtClean="0"/>
              <a:t>Collision resistance</a:t>
            </a:r>
          </a:p>
          <a:p>
            <a:pPr lvl="1"/>
            <a:r>
              <a:rPr lang="en-US" dirty="0" smtClean="0"/>
              <a:t>It should be </a:t>
            </a:r>
            <a:r>
              <a:rPr lang="en-US" b="1" dirty="0" smtClean="0"/>
              <a:t>infeasible to find two different messages</a:t>
            </a:r>
            <a:br>
              <a:rPr lang="en-US" b="1" dirty="0" smtClean="0"/>
            </a:br>
            <a:r>
              <a:rPr lang="en-US" b="1" i="1" dirty="0" smtClean="0">
                <a:latin typeface="Cambria Math"/>
                <a:cs typeface="Cambria Math"/>
              </a:rPr>
              <a:t>m</a:t>
            </a:r>
            <a:r>
              <a:rPr lang="en-US" b="1" i="1" baseline="-25000" dirty="0" smtClean="0">
                <a:latin typeface="Cambria Math"/>
                <a:cs typeface="Cambria Math"/>
              </a:rPr>
              <a:t>1</a:t>
            </a:r>
            <a:r>
              <a:rPr lang="en-US" b="1" dirty="0" smtClean="0"/>
              <a:t> and </a:t>
            </a:r>
            <a:r>
              <a:rPr lang="en-US" b="1" i="1" dirty="0" smtClean="0">
                <a:latin typeface="Cambria Math"/>
                <a:cs typeface="Cambria Math"/>
              </a:rPr>
              <a:t>m</a:t>
            </a:r>
            <a:r>
              <a:rPr lang="en-US" b="1" i="1" baseline="-25000" dirty="0" smtClean="0">
                <a:latin typeface="Cambria Math"/>
                <a:cs typeface="Cambria Math"/>
              </a:rPr>
              <a:t>2</a:t>
            </a:r>
            <a:r>
              <a:rPr lang="en-US" b="1" dirty="0">
                <a:latin typeface="Cambria Math"/>
                <a:cs typeface="Cambria Math"/>
              </a:rPr>
              <a:t> </a:t>
            </a:r>
            <a:r>
              <a:rPr lang="en-US" b="1" dirty="0" smtClean="0">
                <a:latin typeface="Cambria Math"/>
                <a:cs typeface="Cambria Math"/>
              </a:rPr>
              <a:t>  </a:t>
            </a:r>
            <a:r>
              <a:rPr lang="en-US" b="1" dirty="0" err="1" smtClean="0">
                <a:latin typeface="Cambria Math"/>
                <a:cs typeface="Cambria Math"/>
              </a:rPr>
              <a:t>s.t.</a:t>
            </a:r>
            <a:r>
              <a:rPr lang="en-US" b="1" dirty="0" smtClean="0">
                <a:latin typeface="Cambria Math"/>
                <a:cs typeface="Cambria Math"/>
              </a:rPr>
              <a:t>   h(</a:t>
            </a:r>
            <a:r>
              <a:rPr lang="en-US" b="1" i="1" dirty="0" smtClean="0">
                <a:latin typeface="Cambria Math"/>
                <a:cs typeface="Cambria Math"/>
              </a:rPr>
              <a:t>m</a:t>
            </a:r>
            <a:r>
              <a:rPr lang="en-US" b="1" i="1" baseline="-25000" dirty="0" smtClean="0">
                <a:latin typeface="Cambria Math"/>
                <a:cs typeface="Cambria Math"/>
              </a:rPr>
              <a:t>1</a:t>
            </a:r>
            <a:r>
              <a:rPr lang="en-US" b="1" dirty="0" smtClean="0">
                <a:latin typeface="Cambria Math"/>
                <a:cs typeface="Cambria Math"/>
              </a:rPr>
              <a:t>) = h(</a:t>
            </a:r>
            <a:r>
              <a:rPr lang="en-US" b="1" i="1" dirty="0" smtClean="0">
                <a:latin typeface="Cambria Math"/>
                <a:cs typeface="Cambria Math"/>
              </a:rPr>
              <a:t>m</a:t>
            </a:r>
            <a:r>
              <a:rPr lang="en-US" b="1" i="1" baseline="-25000" dirty="0" smtClean="0">
                <a:latin typeface="Cambria Math"/>
                <a:cs typeface="Cambria Math"/>
              </a:rPr>
              <a:t>2</a:t>
            </a:r>
            <a:r>
              <a:rPr lang="en-US" b="1" dirty="0" smtClean="0">
                <a:latin typeface="Cambria Math"/>
                <a:cs typeface="Cambria Math"/>
              </a:rPr>
              <a:t>)</a:t>
            </a:r>
          </a:p>
          <a:p>
            <a:r>
              <a:rPr lang="en-US" dirty="0" smtClean="0"/>
              <a:t>Random oracle property</a:t>
            </a:r>
          </a:p>
          <a:p>
            <a:pPr lvl="1"/>
            <a:r>
              <a:rPr lang="en-US" b="1" dirty="0" smtClean="0">
                <a:latin typeface="Cambria Math"/>
                <a:cs typeface="Cambria Math"/>
              </a:rPr>
              <a:t>h(</a:t>
            </a:r>
            <a:r>
              <a:rPr lang="en-US" b="1" i="1" dirty="0" smtClean="0">
                <a:latin typeface="Cambria Math"/>
                <a:cs typeface="Cambria Math"/>
              </a:rPr>
              <a:t>m</a:t>
            </a:r>
            <a:r>
              <a:rPr lang="en-US" b="1" dirty="0" smtClean="0">
                <a:latin typeface="Cambria Math"/>
                <a:cs typeface="Cambria Math"/>
              </a:rPr>
              <a:t>)</a:t>
            </a:r>
            <a:r>
              <a:rPr lang="en-US" b="1" dirty="0" smtClean="0"/>
              <a:t> is indistinguishable from a random</a:t>
            </a:r>
            <a:r>
              <a:rPr lang="en-US" dirty="0" smtClean="0"/>
              <a:t> n-bit value</a:t>
            </a:r>
          </a:p>
          <a:p>
            <a:pPr lvl="1"/>
            <a:r>
              <a:rPr lang="en-US" dirty="0" smtClean="0"/>
              <a:t>Attacker must spend a lot of effort to be able to modify the message without altering the hash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resistance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 birthday attack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Recap on Symmetric </a:t>
            </a:r>
            <a:r>
              <a:rPr lang="en-US" dirty="0" err="1" smtClean="0">
                <a:solidFill>
                  <a:schemeClr val="accent5"/>
                </a:solidFill>
              </a:rPr>
              <a:t>vs</a:t>
            </a:r>
            <a:r>
              <a:rPr lang="en-US" dirty="0" smtClean="0">
                <a:solidFill>
                  <a:schemeClr val="accent5"/>
                </a:solidFill>
              </a:rPr>
              <a:t> Public Key Crypto</a:t>
            </a:r>
          </a:p>
          <a:p>
            <a:r>
              <a:rPr lang="en-US" dirty="0" smtClean="0"/>
              <a:t>Crypto hash functions</a:t>
            </a:r>
          </a:p>
          <a:p>
            <a:r>
              <a:rPr lang="en-US" dirty="0"/>
              <a:t>Generic collision resistance attack</a:t>
            </a:r>
          </a:p>
          <a:p>
            <a:r>
              <a:rPr lang="en-US" dirty="0" smtClean="0"/>
              <a:t>RSA</a:t>
            </a:r>
          </a:p>
          <a:p>
            <a:r>
              <a:rPr lang="en-US" dirty="0" err="1"/>
              <a:t>Diffie</a:t>
            </a:r>
            <a:r>
              <a:rPr lang="en-US" dirty="0"/>
              <a:t>-Hellman</a:t>
            </a:r>
          </a:p>
          <a:p>
            <a:r>
              <a:rPr lang="en-US" dirty="0"/>
              <a:t>Authentication</a:t>
            </a:r>
          </a:p>
          <a:p>
            <a:r>
              <a:rPr lang="en-US" dirty="0" smtClean="0"/>
              <a:t>Integrity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5</a:t>
            </a:r>
          </a:p>
        </p:txBody>
      </p:sp>
      <p:grpSp>
        <p:nvGrpSpPr>
          <p:cNvPr id="9" name="Group 6"/>
          <p:cNvGrpSpPr/>
          <p:nvPr/>
        </p:nvGrpSpPr>
        <p:grpSpPr>
          <a:xfrm>
            <a:off x="7359462" y="1981200"/>
            <a:ext cx="695325" cy="419100"/>
            <a:chOff x="6143624" y="2514600"/>
            <a:chExt cx="695325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838" y="2611083"/>
              <a:ext cx="491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/>
                  <a:cs typeface="Tahoma"/>
                </a:rPr>
                <a:t>NEXT</a:t>
              </a:r>
              <a:endParaRPr lang="en-US" sz="1000" dirty="0">
                <a:latin typeface="Tahoma"/>
                <a:cs typeface="Tahoma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Birthday Paradox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1707" y="1600200"/>
            <a:ext cx="8559521" cy="48233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Put </a:t>
            </a:r>
            <a:r>
              <a:rPr lang="en-US" dirty="0"/>
              <a:t>n</a:t>
            </a:r>
            <a:r>
              <a:rPr lang="en-US" dirty="0" smtClean="0"/>
              <a:t> people in a room. What is the probability that 2 of them have the same birthday?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9240" y="3851212"/>
            <a:ext cx="7620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en-US" sz="2400" baseline="-250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858440" y="3314700"/>
            <a:ext cx="7620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2</a:t>
            </a:r>
            <a:endParaRPr lang="en-US" sz="2400" baseline="-25000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04876" y="4765612"/>
            <a:ext cx="7620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3</a:t>
            </a:r>
            <a:endParaRPr lang="en-US" sz="2400" baseline="-25000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001440" y="4034839"/>
            <a:ext cx="7620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4</a:t>
            </a:r>
            <a:endParaRPr lang="en-US" sz="2400" baseline="-25000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91200" y="3048000"/>
            <a:ext cx="7620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</a:t>
            </a:r>
            <a:endParaRPr lang="en-US" sz="2400" baseline="-25000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69042" y="5516591"/>
            <a:ext cx="4805916" cy="1082675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PR[P</a:t>
            </a:r>
            <a:r>
              <a:rPr lang="en-US" sz="2400" baseline="-250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= </a:t>
            </a:r>
            <a:r>
              <a:rPr lang="en-US" sz="2400" dirty="0" err="1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] &gt; 50% with 23 people.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(Think: n</a:t>
            </a:r>
            <a:r>
              <a:rPr lang="en-US" sz="2400" baseline="300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different 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pairs)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Marco Canini, ©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Birthday Paradox Rule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B possibilities, and random samples x</a:t>
            </a:r>
            <a:r>
              <a:rPr lang="en-US" baseline="-25000" dirty="0" smtClean="0"/>
              <a:t>1</a:t>
            </a:r>
            <a:r>
              <a:rPr lang="en-US" dirty="0" smtClean="0"/>
              <a:t>, ...,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, PR[x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] ≈ 50% when n = B</a:t>
            </a:r>
            <a:r>
              <a:rPr lang="en-US" baseline="30000" dirty="0" smtClean="0"/>
              <a:t>1/2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attack on C.R.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  H: M 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dirty="0">
                <a:sym typeface="Symbol" charset="0"/>
              </a:rPr>
              <a:t>{0,1}</a:t>
            </a:r>
            <a:r>
              <a:rPr lang="en-US" baseline="30000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 be a hash function    ( |M| &gt;&gt; 2</a:t>
            </a:r>
            <a:r>
              <a:rPr lang="en-US" baseline="30000" dirty="0">
                <a:sym typeface="Symbol" charset="0"/>
              </a:rPr>
              <a:t>n  </a:t>
            </a:r>
            <a:r>
              <a:rPr lang="en-US" dirty="0">
                <a:sym typeface="Symbol" charset="0"/>
              </a:rPr>
              <a:t>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sym typeface="Symbol" charset="0"/>
              </a:rPr>
              <a:t>Generic alg. to find a collision </a:t>
            </a:r>
            <a:r>
              <a:rPr lang="en-US" b="1" dirty="0">
                <a:sym typeface="Symbol" charset="0"/>
              </a:rPr>
              <a:t>in time   O(2</a:t>
            </a:r>
            <a:r>
              <a:rPr lang="en-US" b="1" baseline="30000" dirty="0">
                <a:sym typeface="Symbol" charset="0"/>
              </a:rPr>
              <a:t>n/2</a:t>
            </a:r>
            <a:r>
              <a:rPr lang="en-US" b="1" dirty="0">
                <a:sym typeface="Symbol" charset="0"/>
              </a:rPr>
              <a:t>)   </a:t>
            </a:r>
            <a:r>
              <a:rPr lang="en-US" dirty="0">
                <a:sym typeface="Symbol" charset="0"/>
              </a:rPr>
              <a:t>hashes</a:t>
            </a:r>
            <a:endParaRPr lang="en-US" baseline="30000" dirty="0">
              <a:sym typeface="Symbol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sym typeface="Symbol" charset="0"/>
              </a:rPr>
              <a:t>Algorithm</a:t>
            </a:r>
            <a:r>
              <a:rPr lang="en-US" dirty="0" smtClean="0">
                <a:sym typeface="Symbol" charset="0"/>
              </a:rPr>
              <a:t>:</a:t>
            </a:r>
          </a:p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dirty="0">
                <a:sym typeface="Symbol" charset="0"/>
              </a:rPr>
              <a:t>Choose </a:t>
            </a:r>
            <a:r>
              <a:rPr lang="en-US" b="1" dirty="0">
                <a:sym typeface="Symbol" charset="0"/>
              </a:rPr>
              <a:t>2</a:t>
            </a:r>
            <a:r>
              <a:rPr lang="en-US" b="1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random messages in M:    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…, m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baseline="9000" dirty="0">
                <a:sym typeface="Symbol" charset="0"/>
              </a:rPr>
              <a:t>n/</a:t>
            </a:r>
            <a:r>
              <a:rPr lang="en-US" sz="2000" baseline="9000" dirty="0">
                <a:sym typeface="Symbol" charset="0"/>
              </a:rPr>
              <a:t>2      </a:t>
            </a:r>
            <a:r>
              <a:rPr lang="en-US" sz="2000" dirty="0">
                <a:sym typeface="Symbol" charset="0"/>
              </a:rPr>
              <a:t> (distinct </a:t>
            </a:r>
            <a:r>
              <a:rPr lang="en-US" sz="2000" dirty="0" smtClean="0">
                <a:sym typeface="Symbol" charset="0"/>
              </a:rPr>
              <a:t>with high prob. </a:t>
            </a:r>
            <a:r>
              <a:rPr lang="en-US" sz="2000" dirty="0">
                <a:sym typeface="Symbol" charset="0"/>
              </a:rPr>
              <a:t>)</a:t>
            </a:r>
            <a:endParaRPr lang="en-US" baseline="9000" dirty="0">
              <a:sym typeface="Symbol" charset="0"/>
            </a:endParaRPr>
          </a:p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dirty="0">
                <a:sym typeface="Symbol" charset="0"/>
              </a:rPr>
              <a:t>For </a:t>
            </a:r>
            <a:r>
              <a:rPr lang="en-US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1, …,  2</a:t>
            </a:r>
            <a:r>
              <a:rPr lang="en-US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compute   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H(m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)    </a:t>
            </a:r>
            <a:r>
              <a:rPr lang="en-US" sz="2400" dirty="0">
                <a:sym typeface="Symbol" charset="0"/>
              </a:rPr>
              <a:t>∈{0,1}</a:t>
            </a:r>
            <a:r>
              <a:rPr lang="en-US" sz="2400" baseline="30000" dirty="0">
                <a:sym typeface="Symbol" charset="0"/>
              </a:rPr>
              <a:t>n</a:t>
            </a:r>
            <a:r>
              <a:rPr lang="en-US" sz="2400" dirty="0">
                <a:sym typeface="Symbol" charset="0"/>
              </a:rPr>
              <a:t> </a:t>
            </a:r>
          </a:p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dirty="0">
                <a:sym typeface="Symbol" charset="0"/>
              </a:rPr>
              <a:t>Look for a collision  (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j</a:t>
            </a:r>
            <a:r>
              <a:rPr lang="en-US" dirty="0"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.</a:t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If </a:t>
            </a:r>
            <a:r>
              <a:rPr lang="en-US" dirty="0">
                <a:sym typeface="Symbol" charset="0"/>
              </a:rPr>
              <a:t>not found, got back to step 1.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sym typeface="Symbol" charset="0"/>
              </a:rPr>
              <a:t>How </a:t>
            </a:r>
            <a:r>
              <a:rPr lang="en-US" dirty="0">
                <a:sym typeface="Symbol" charset="0"/>
              </a:rPr>
              <a:t>well will this work</a:t>
            </a:r>
            <a:r>
              <a:rPr lang="en-US" dirty="0" smtClean="0">
                <a:sym typeface="Symbol" charset="0"/>
              </a:rPr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1706" y="2793750"/>
            <a:ext cx="8686800" cy="2913854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4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birthday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  r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∈ {1,…,B}   be </a:t>
            </a:r>
            <a:r>
              <a:rPr lang="en-US" dirty="0" err="1" smtClean="0"/>
              <a:t>indep</a:t>
            </a:r>
            <a:r>
              <a:rPr lang="en-US" dirty="0" smtClean="0"/>
              <a:t>. identically distributed integers.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u="sng" dirty="0" err="1" smtClean="0"/>
              <a:t>Thm</a:t>
            </a:r>
            <a:r>
              <a:rPr lang="en-US" dirty="0" smtClean="0"/>
              <a:t>: </a:t>
            </a:r>
            <a:r>
              <a:rPr lang="en-US" dirty="0"/>
              <a:t>we get at least two occurrences of the same number with probability: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 </a:t>
            </a:r>
            <a:r>
              <a:rPr lang="en-US" sz="2800" b="1" dirty="0" smtClean="0">
                <a:solidFill>
                  <a:schemeClr val="tx2"/>
                </a:solidFill>
              </a:rPr>
              <a:t>n</a:t>
            </a:r>
            <a:r>
              <a:rPr lang="en-US" dirty="0" smtClean="0"/>
              <a:t>= 1.2 × </a:t>
            </a:r>
            <a:r>
              <a:rPr lang="en-US" sz="2800" b="1" dirty="0" smtClean="0">
                <a:solidFill>
                  <a:srgbClr val="990000"/>
                </a:solidFill>
              </a:rPr>
              <a:t>B</a:t>
            </a:r>
            <a:r>
              <a:rPr lang="en-US" sz="2800" b="1" baseline="30000" dirty="0" smtClean="0">
                <a:solidFill>
                  <a:srgbClr val="990000"/>
                </a:solidFill>
              </a:rPr>
              <a:t>1/2</a:t>
            </a:r>
            <a:r>
              <a:rPr lang="en-US" baseline="30000" dirty="0" smtClean="0"/>
              <a:t> </a:t>
            </a:r>
            <a:r>
              <a:rPr lang="en-US" dirty="0" smtClean="0"/>
              <a:t> then  </a:t>
            </a:r>
            <a:r>
              <a:rPr lang="en-US" dirty="0" err="1" smtClean="0"/>
              <a:t>Pr</a:t>
            </a:r>
            <a:r>
              <a:rPr lang="en-US" sz="3200" dirty="0" smtClean="0"/>
              <a:t>[</a:t>
            </a:r>
            <a:r>
              <a:rPr lang="en-US" dirty="0" smtClean="0"/>
              <a:t> ∃</a:t>
            </a:r>
            <a:r>
              <a:rPr lang="en-US" dirty="0" err="1" smtClean="0"/>
              <a:t>i≠j</a:t>
            </a:r>
            <a:r>
              <a:rPr lang="en-US" dirty="0" smtClean="0"/>
              <a:t>: 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sz="3200" dirty="0" smtClean="0"/>
              <a:t>] </a:t>
            </a:r>
            <a:r>
              <a:rPr lang="en-US" dirty="0" smtClean="0"/>
              <a:t>≥  ½ </a:t>
            </a:r>
          </a:p>
          <a:p>
            <a:pPr marL="0" indent="0">
              <a:buNone/>
            </a:pP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21366" y="3326704"/>
                <a:ext cx="3083600" cy="685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≈1−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366" y="3326704"/>
                <a:ext cx="3083600" cy="6851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501" b="4938"/>
          <a:stretch/>
        </p:blipFill>
        <p:spPr>
          <a:xfrm>
            <a:off x="787399" y="969473"/>
            <a:ext cx="8075825" cy="49924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595" y="242234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=10</a:t>
            </a:r>
            <a:r>
              <a:rPr lang="en-US" sz="2400" baseline="30000" dirty="0" smtClean="0"/>
              <a:t>6</a:t>
            </a:r>
            <a:endParaRPr lang="en-US" sz="24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5961920"/>
            <a:ext cx="1727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 samples  n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42999" y="3529031"/>
            <a:ext cx="1718841" cy="2128089"/>
            <a:chOff x="1447800" y="2419350"/>
            <a:chExt cx="1600200" cy="19812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447800" y="2444750"/>
              <a:ext cx="160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48000" y="241935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143000" y="1851115"/>
            <a:ext cx="3110284" cy="3806005"/>
            <a:chOff x="1447800" y="857250"/>
            <a:chExt cx="2895600" cy="35433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447800" y="857250"/>
              <a:ext cx="2895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343400" y="895350"/>
              <a:ext cx="0" cy="3505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 rot="16200000">
            <a:off x="-903760" y="3692439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ollision probability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7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H: M </a:t>
            </a:r>
            <a:r>
              <a:rPr lang="en-US" dirty="0">
                <a:sym typeface="Symbol" charset="0"/>
              </a:rPr>
              <a:t> {0,1}</a:t>
            </a:r>
            <a:r>
              <a:rPr lang="en-US" baseline="30000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 .      Collision finding algorithm: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Choose </a:t>
            </a:r>
            <a:r>
              <a:rPr lang="en-US" b="1" dirty="0">
                <a:sym typeface="Symbol" charset="0"/>
              </a:rPr>
              <a:t>2</a:t>
            </a:r>
            <a:r>
              <a:rPr lang="en-US" b="1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random elements in M:    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…, m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baseline="9000" dirty="0">
                <a:sym typeface="Symbol" charset="0"/>
              </a:rPr>
              <a:t>n/2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For </a:t>
            </a:r>
            <a:r>
              <a:rPr lang="en-US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1, …,  2</a:t>
            </a:r>
            <a:r>
              <a:rPr lang="en-US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compute   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H(m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)    ∈{0,1}</a:t>
            </a:r>
            <a:r>
              <a:rPr lang="en-US" baseline="30000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Look for a collision  (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j</a:t>
            </a:r>
            <a:r>
              <a:rPr lang="en-US" dirty="0"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.</a:t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If </a:t>
            </a:r>
            <a:r>
              <a:rPr lang="en-US" dirty="0">
                <a:sym typeface="Symbol" charset="0"/>
              </a:rPr>
              <a:t>not found, got back to step 1.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sym typeface="Symbol" charset="0"/>
              </a:rPr>
              <a:t>Expected number of </a:t>
            </a:r>
            <a:r>
              <a:rPr lang="en-US" dirty="0" smtClean="0">
                <a:sym typeface="Symbol" charset="0"/>
              </a:rPr>
              <a:t>iteration: </a:t>
            </a:r>
            <a:r>
              <a:rPr lang="en-US" dirty="0">
                <a:sym typeface="Symbol" charset="0"/>
              </a:rPr>
              <a:t>≈   </a:t>
            </a:r>
            <a:r>
              <a:rPr lang="en-US" dirty="0" smtClean="0">
                <a:sym typeface="Symbol" charset="0"/>
              </a:rPr>
              <a:t>2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sym typeface="Symbol" charset="0"/>
              </a:rPr>
              <a:t>Running time:  </a:t>
            </a:r>
            <a:r>
              <a:rPr lang="en-US" b="1" dirty="0">
                <a:sym typeface="Symbol" charset="0"/>
              </a:rPr>
              <a:t>O(2</a:t>
            </a:r>
            <a:r>
              <a:rPr lang="en-US" b="1" baseline="30000" dirty="0">
                <a:sym typeface="Symbol" charset="0"/>
              </a:rPr>
              <a:t>n/2</a:t>
            </a:r>
            <a:r>
              <a:rPr lang="en-US" b="1" dirty="0">
                <a:sym typeface="Symbol" charset="0"/>
              </a:rPr>
              <a:t>)         </a:t>
            </a:r>
            <a:r>
              <a:rPr lang="en-US" dirty="0">
                <a:sym typeface="Symbol" charset="0"/>
              </a:rPr>
              <a:t>(space  O(2</a:t>
            </a:r>
            <a:r>
              <a:rPr lang="en-US" baseline="30000" dirty="0">
                <a:sym typeface="Symbol" charset="0"/>
              </a:rPr>
              <a:t>n/2</a:t>
            </a:r>
            <a:r>
              <a:rPr lang="en-US" dirty="0">
                <a:sym typeface="Symbol" charset="0"/>
              </a:rPr>
              <a:t>) </a:t>
            </a:r>
            <a:r>
              <a:rPr lang="en-US" dirty="0" smtClean="0">
                <a:sym typeface="Symbol" charset="0"/>
              </a:rPr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35797" y="4720856"/>
            <a:ext cx="850604" cy="4465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/>
          <p:cNvSpPr/>
          <p:nvPr/>
        </p:nvSpPr>
        <p:spPr>
          <a:xfrm>
            <a:off x="5516475" y="3425456"/>
            <a:ext cx="3382297" cy="1295400"/>
          </a:xfrm>
          <a:prstGeom prst="foldedCorner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3716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If H: M-&gt; {0,1}</a:t>
            </a:r>
            <a:r>
              <a:rPr lang="en-US" sz="2400" baseline="300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, then </a:t>
            </a:r>
            <a:b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en-US" sz="2400" dirty="0" err="1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Pr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[collision] ~ ½ </a:t>
            </a:r>
            <a:b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with 2</a:t>
            </a:r>
            <a:r>
              <a:rPr lang="en-US" sz="2400" baseline="300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n/2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hashes </a:t>
            </a:r>
          </a:p>
        </p:txBody>
      </p:sp>
    </p:spTree>
    <p:extLst>
      <p:ext uri="{BB962C8B-B14F-4D97-AF65-F5344CB8AC3E}">
        <p14:creationId xmlns:p14="http://schemas.microsoft.com/office/powerpoint/2010/main" val="76116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8382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C.R</a:t>
            </a:r>
            <a:r>
              <a:rPr lang="en-US" dirty="0"/>
              <a:t>. hash </a:t>
            </a:r>
            <a:r>
              <a:rPr lang="en-US" dirty="0" smtClean="0"/>
              <a:t>functions:	</a:t>
            </a:r>
            <a:r>
              <a:rPr lang="en-US" sz="1600" dirty="0"/>
              <a:t>Crypto++  </a:t>
            </a:r>
            <a:r>
              <a:rPr lang="en-US" sz="1600" dirty="0" smtClean="0"/>
              <a:t>5.6.0 </a:t>
            </a:r>
            <a:r>
              <a:rPr lang="en-US" sz="1600" dirty="0"/>
              <a:t>[ Wei Dai ]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763000" cy="41719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/>
              <a:t>AMD Opteron,   2.2 GHz     </a:t>
            </a:r>
            <a:r>
              <a:rPr lang="en-US" sz="1600" dirty="0"/>
              <a:t>( Linux)</a:t>
            </a:r>
          </a:p>
          <a:p>
            <a:pPr marL="0" indent="0">
              <a:lnSpc>
                <a:spcPct val="90000"/>
              </a:lnSpc>
              <a:spcBef>
                <a:spcPts val="1680"/>
              </a:spcBef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1600" dirty="0"/>
              <a:t>			   </a:t>
            </a:r>
            <a:r>
              <a:rPr lang="en-US" dirty="0" smtClean="0"/>
              <a:t>digest</a:t>
            </a:r>
            <a:r>
              <a:rPr lang="en-US" sz="1600" dirty="0"/>
              <a:t>					   </a:t>
            </a:r>
            <a:r>
              <a:rPr lang="en-US" sz="2000" dirty="0"/>
              <a:t>generic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1143000" algn="l"/>
                <a:tab pos="2857500" algn="l"/>
                <a:tab pos="3149600" algn="l"/>
                <a:tab pos="4864100" algn="l"/>
                <a:tab pos="5715000" algn="l"/>
              </a:tabLst>
            </a:pPr>
            <a:r>
              <a:rPr lang="en-US" sz="2000" dirty="0"/>
              <a:t>	</a:t>
            </a:r>
            <a:r>
              <a:rPr lang="en-US" u="sng" dirty="0" smtClean="0"/>
              <a:t>function</a:t>
            </a:r>
            <a:r>
              <a:rPr lang="en-US" dirty="0" smtClean="0"/>
              <a:t>	</a:t>
            </a:r>
            <a:r>
              <a:rPr lang="en-US" u="sng" dirty="0" smtClean="0"/>
              <a:t>size (bits)</a:t>
            </a:r>
            <a:r>
              <a:rPr lang="en-US" dirty="0" smtClean="0"/>
              <a:t>	</a:t>
            </a:r>
            <a:r>
              <a:rPr lang="en-US" u="sng" dirty="0" smtClean="0"/>
              <a:t>Speed  </a:t>
            </a:r>
            <a:r>
              <a:rPr lang="en-US" sz="2000" u="sng" dirty="0"/>
              <a:t>(MB/sec)</a:t>
            </a:r>
            <a:r>
              <a:rPr lang="en-US" sz="2000" dirty="0"/>
              <a:t>	</a:t>
            </a:r>
            <a:r>
              <a:rPr lang="en-US" sz="2000" u="sng" dirty="0"/>
              <a:t>attack time</a:t>
            </a:r>
          </a:p>
          <a:p>
            <a:pPr marL="0" indent="0">
              <a:lnSpc>
                <a:spcPct val="90000"/>
              </a:lnSpc>
              <a:spcBef>
                <a:spcPts val="1776"/>
              </a:spcBef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chemeClr val="bg2"/>
                </a:solidFill>
              </a:rPr>
              <a:t>SHA-1</a:t>
            </a: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dirty="0" smtClean="0">
                <a:solidFill>
                  <a:schemeClr val="bg2"/>
                </a:solidFill>
              </a:rPr>
              <a:t>160</a:t>
            </a: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	153	2</a:t>
            </a:r>
            <a:r>
              <a:rPr lang="en-US" baseline="30000" dirty="0" smtClean="0">
                <a:solidFill>
                  <a:schemeClr val="bg2"/>
                </a:solidFill>
              </a:rPr>
              <a:t>80</a:t>
            </a:r>
          </a:p>
          <a:p>
            <a:pPr marL="0" indent="0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 smtClean="0"/>
              <a:t>	SHA-256		256		111	2</a:t>
            </a:r>
            <a:r>
              <a:rPr lang="en-US" baseline="30000" dirty="0" smtClean="0"/>
              <a:t>128</a:t>
            </a:r>
          </a:p>
          <a:p>
            <a:pPr marL="0" indent="0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/>
              <a:t>	</a:t>
            </a:r>
            <a:r>
              <a:rPr lang="en-US" dirty="0" smtClean="0"/>
              <a:t>SHA-512		512		99	2</a:t>
            </a:r>
            <a:r>
              <a:rPr lang="en-US" baseline="30000" dirty="0" smtClean="0"/>
              <a:t>256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2376"/>
              </a:spcBef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 smtClean="0"/>
              <a:t>	Whirlpool		512		57	2</a:t>
            </a:r>
            <a:r>
              <a:rPr lang="en-US" baseline="30000" dirty="0" smtClean="0"/>
              <a:t>256</a:t>
            </a:r>
          </a:p>
        </p:txBody>
      </p:sp>
      <p:sp>
        <p:nvSpPr>
          <p:cNvPr id="8" name="Left Brace 7"/>
          <p:cNvSpPr/>
          <p:nvPr/>
        </p:nvSpPr>
        <p:spPr>
          <a:xfrm>
            <a:off x="1219200" y="3200400"/>
            <a:ext cx="152400" cy="1143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229921" y="3580080"/>
            <a:ext cx="158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NIST standards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1" y="5800695"/>
            <a:ext cx="7579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best known collision finder for SHA-1 requires 2</a:t>
            </a:r>
            <a:r>
              <a:rPr lang="en-US" sz="2000" baseline="30000" dirty="0"/>
              <a:t>51</a:t>
            </a:r>
            <a:r>
              <a:rPr lang="en-US" sz="2000" dirty="0"/>
              <a:t> hash evaluations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Ron </a:t>
            </a:r>
            <a:r>
              <a:rPr lang="en-US" b="1" dirty="0" err="1"/>
              <a:t>R</a:t>
            </a:r>
            <a:r>
              <a:rPr lang="en-US" dirty="0" err="1"/>
              <a:t>ivest</a:t>
            </a:r>
            <a:r>
              <a:rPr lang="en-US" dirty="0"/>
              <a:t>,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hamir, Leonard </a:t>
            </a:r>
            <a:r>
              <a:rPr lang="en-US" b="1" dirty="0" err="1"/>
              <a:t>A</a:t>
            </a:r>
            <a:r>
              <a:rPr lang="en-US" dirty="0" err="1"/>
              <a:t>dleman</a:t>
            </a:r>
            <a:endParaRPr lang="en-US" dirty="0"/>
          </a:p>
          <a:p>
            <a:pPr lvl="1"/>
            <a:r>
              <a:rPr lang="en-US" dirty="0"/>
              <a:t>Proposed in </a:t>
            </a:r>
            <a:r>
              <a:rPr lang="en-US" dirty="0" smtClean="0"/>
              <a:t>1977</a:t>
            </a:r>
            <a:endParaRPr lang="en-US" dirty="0"/>
          </a:p>
          <a:p>
            <a:pPr lvl="1"/>
            <a:r>
              <a:rPr lang="en-US" dirty="0"/>
              <a:t>They won the 2002 Turing award for this work</a:t>
            </a:r>
          </a:p>
          <a:p>
            <a:r>
              <a:rPr lang="en-US" dirty="0"/>
              <a:t>Has </a:t>
            </a:r>
            <a:r>
              <a:rPr lang="en-US" dirty="0" smtClean="0"/>
              <a:t>withstood </a:t>
            </a:r>
            <a:r>
              <a:rPr lang="en-US" dirty="0"/>
              <a:t>years of cryptanalysis</a:t>
            </a:r>
          </a:p>
          <a:p>
            <a:pPr lvl="1"/>
            <a:r>
              <a:rPr lang="en-US" dirty="0"/>
              <a:t>Not a guarantee of security!</a:t>
            </a:r>
          </a:p>
          <a:p>
            <a:pPr lvl="1"/>
            <a:r>
              <a:rPr lang="en-US" dirty="0"/>
              <a:t>But a strong vote of </a:t>
            </a:r>
            <a:r>
              <a:rPr lang="en-US" dirty="0" smtClean="0"/>
              <a:t>confidence</a:t>
            </a:r>
          </a:p>
          <a:p>
            <a:pPr lvl="2"/>
            <a:r>
              <a:rPr lang="en-US" dirty="0" smtClean="0"/>
              <a:t>Further reading:	Twenty </a:t>
            </a:r>
            <a:r>
              <a:rPr lang="en-US" dirty="0"/>
              <a:t>years of attacks on the RSA cryptosystem,  </a:t>
            </a:r>
            <a:br>
              <a:rPr lang="en-US" dirty="0"/>
            </a:br>
            <a:r>
              <a:rPr lang="en-US" dirty="0" smtClean="0"/>
              <a:t>			D</a:t>
            </a:r>
            <a:r>
              <a:rPr lang="en-US" dirty="0"/>
              <a:t>. </a:t>
            </a:r>
            <a:r>
              <a:rPr lang="en-US" dirty="0" err="1"/>
              <a:t>Boneh</a:t>
            </a:r>
            <a:r>
              <a:rPr lang="en-US" dirty="0"/>
              <a:t>,  Notices of the AMS,  </a:t>
            </a:r>
            <a:r>
              <a:rPr lang="en-US" dirty="0" smtClean="0"/>
              <a:t>1999</a:t>
            </a:r>
            <a:endParaRPr lang="en-US" dirty="0"/>
          </a:p>
          <a:p>
            <a:r>
              <a:rPr lang="en-US" dirty="0"/>
              <a:t>Hardware implementations:</a:t>
            </a:r>
          </a:p>
          <a:p>
            <a:pPr lvl="1"/>
            <a:r>
              <a:rPr lang="en-US" dirty="0"/>
              <a:t>1000 x slower than </a:t>
            </a:r>
            <a:r>
              <a:rPr lang="en-US" dirty="0" smtClean="0"/>
              <a:t>DES</a:t>
            </a:r>
          </a:p>
          <a:p>
            <a:r>
              <a:rPr lang="en-US" dirty="0" smtClean="0"/>
              <a:t>Very widely used:</a:t>
            </a:r>
          </a:p>
          <a:p>
            <a:pPr lvl="1"/>
            <a:r>
              <a:rPr lang="en-US" dirty="0" smtClean="0"/>
              <a:t>SSL/TLS: certificates and key exchange</a:t>
            </a:r>
          </a:p>
          <a:p>
            <a:pPr lvl="1"/>
            <a:r>
              <a:rPr lang="en-US" dirty="0" smtClean="0"/>
              <a:t>Secure email and file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at a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and private key are derived from secret prime numbers</a:t>
            </a:r>
          </a:p>
          <a:p>
            <a:pPr lvl="1"/>
            <a:r>
              <a:rPr lang="en-US" dirty="0" smtClean="0"/>
              <a:t>Today at least 2048 bits to ensure security (4096 bits is better)</a:t>
            </a:r>
            <a:endParaRPr lang="en-US" dirty="0"/>
          </a:p>
          <a:p>
            <a:r>
              <a:rPr lang="en-US" dirty="0"/>
              <a:t>Plaintext message (a sequence of bits)</a:t>
            </a:r>
          </a:p>
          <a:p>
            <a:pPr lvl="1"/>
            <a:r>
              <a:rPr lang="en-US" dirty="0"/>
              <a:t>Treated as a (large!) binary number</a:t>
            </a:r>
          </a:p>
          <a:p>
            <a:r>
              <a:rPr lang="en-US" dirty="0"/>
              <a:t>Encryption is modular exponentiation</a:t>
            </a:r>
          </a:p>
          <a:p>
            <a:r>
              <a:rPr lang="en-US" dirty="0"/>
              <a:t>To break the encryption, conjectured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/>
              <a:t>must be able to factor large numbers</a:t>
            </a:r>
          </a:p>
          <a:p>
            <a:pPr lvl="1"/>
            <a:r>
              <a:rPr lang="en-US" dirty="0"/>
              <a:t>Not known to be in P (polynomial time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</a:t>
            </a:r>
            <a:r>
              <a:rPr lang="en-US" dirty="0"/>
              <a:t> K</a:t>
            </a:r>
            <a:r>
              <a:rPr lang="en-US" dirty="0" smtClean="0"/>
              <a:t>ey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993848"/>
            <a:ext cx="8727141" cy="34297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E, D: cipher		k: secret key (e.g., 128 bits)</a:t>
            </a:r>
          </a:p>
          <a:p>
            <a:pPr marL="0" indent="0">
              <a:buNone/>
            </a:pPr>
            <a:r>
              <a:rPr lang="en-US" dirty="0" smtClean="0"/>
              <a:t>m, c: plaintext,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Same secret key for both encryption and decryption</a:t>
            </a:r>
          </a:p>
          <a:p>
            <a:r>
              <a:rPr lang="en-US" dirty="0"/>
              <a:t>Stream ciphers</a:t>
            </a:r>
          </a:p>
          <a:p>
            <a:pPr lvl="1"/>
            <a:r>
              <a:rPr lang="en-US" dirty="0"/>
              <a:t>Act on the plaintext one symbol at a </a:t>
            </a:r>
            <a:r>
              <a:rPr lang="en-US" dirty="0" smtClean="0"/>
              <a:t>time</a:t>
            </a:r>
          </a:p>
          <a:p>
            <a:r>
              <a:rPr lang="en-US" dirty="0"/>
              <a:t>Block ciphers</a:t>
            </a:r>
          </a:p>
          <a:p>
            <a:pPr lvl="1"/>
            <a:r>
              <a:rPr lang="en-US" dirty="0"/>
              <a:t>Act on the plaintext in blocks of </a:t>
            </a:r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933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3062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591533" y="2245199"/>
            <a:ext cx="1146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45199"/>
            <a:ext cx="1221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37" y="177566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k,m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001" y="1836814"/>
            <a:ext cx="1223963" cy="8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503626" y="1775666"/>
            <a:ext cx="128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k,c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554662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3935" y="26961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65948" y="26784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Let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 = </a:t>
            </a:r>
            <a:r>
              <a:rPr lang="en-US" i="1" spc="100" dirty="0" err="1" smtClean="0">
                <a:latin typeface="Cambria Math"/>
                <a:cs typeface="Cambria Math"/>
              </a:rPr>
              <a:t>p⋅q</a:t>
            </a:r>
            <a:r>
              <a:rPr lang="en-US" i="1" spc="100" dirty="0" smtClean="0">
                <a:latin typeface="Cambria Math"/>
                <a:cs typeface="Cambria Math"/>
              </a:rPr>
              <a:t> </a:t>
            </a:r>
            <a:r>
              <a:rPr lang="en-US" dirty="0" smtClean="0"/>
              <a:t>where </a:t>
            </a:r>
            <a:r>
              <a:rPr lang="en-US" i="1" dirty="0" smtClean="0">
                <a:latin typeface="Cambria Math"/>
                <a:cs typeface="Cambria Math"/>
              </a:rPr>
              <a:t>p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/>
                <a:cs typeface="Cambria Math"/>
              </a:rPr>
              <a:t>q </a:t>
            </a:r>
            <a:r>
              <a:rPr lang="en-US" dirty="0" smtClean="0"/>
              <a:t>are prime numbers</a:t>
            </a:r>
          </a:p>
          <a:p>
            <a:pPr lvl="1">
              <a:lnSpc>
                <a:spcPct val="120000"/>
              </a:lnSpc>
            </a:pPr>
            <a:r>
              <a:rPr lang="en-US" i="1" dirty="0" smtClean="0">
                <a:latin typeface="Cambria Math"/>
                <a:cs typeface="Cambria Math"/>
              </a:rPr>
              <a:t>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>
                <a:latin typeface="Cambria Math"/>
                <a:cs typeface="Cambria Math"/>
              </a:rPr>
              <a:t>b</a:t>
            </a:r>
            <a:r>
              <a:rPr lang="en-US" dirty="0"/>
              <a:t> are relatively prime </a:t>
            </a:r>
            <a:r>
              <a:rPr lang="en-US" dirty="0" err="1"/>
              <a:t>iff</a:t>
            </a:r>
            <a:r>
              <a:rPr lang="en-US" dirty="0"/>
              <a:t> their greatest common divisor = 1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ambria Math"/>
                <a:cs typeface="Cambria Math"/>
              </a:rPr>
              <a:t>GDC(</a:t>
            </a:r>
            <a:r>
              <a:rPr lang="en-US" i="1" dirty="0">
                <a:latin typeface="Cambria Math"/>
                <a:cs typeface="Cambria Math"/>
              </a:rPr>
              <a:t>a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b</a:t>
            </a:r>
            <a:r>
              <a:rPr lang="en-US" dirty="0">
                <a:latin typeface="Cambria Math"/>
                <a:cs typeface="Cambria Math"/>
              </a:rPr>
              <a:t>) = </a:t>
            </a:r>
            <a:r>
              <a:rPr lang="en-US" dirty="0" smtClean="0">
                <a:latin typeface="Cambria Math"/>
                <a:cs typeface="Cambria Math"/>
              </a:rPr>
              <a:t>1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Num. 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of 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pos. 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integers 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&lt;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 that are relatively prime to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Cambria Math"/>
                <a:cs typeface="Cambria Math"/>
              </a:rPr>
              <a:t>φ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 = (</a:t>
            </a:r>
            <a:r>
              <a:rPr lang="en-US" i="1" dirty="0">
                <a:latin typeface="Cambria Math"/>
                <a:cs typeface="Cambria Math"/>
              </a:rPr>
              <a:t>p</a:t>
            </a:r>
            <a:r>
              <a:rPr lang="en-US" dirty="0">
                <a:latin typeface="Cambria Math"/>
                <a:cs typeface="Cambria Math"/>
              </a:rPr>
              <a:t> </a:t>
            </a:r>
            <a:r>
              <a:rPr lang="en-US" dirty="0" smtClean="0">
                <a:latin typeface="Cambria Math"/>
                <a:cs typeface="Cambria Math"/>
              </a:rPr>
              <a:t>− </a:t>
            </a:r>
            <a:r>
              <a:rPr lang="en-US" dirty="0">
                <a:latin typeface="Cambria Math"/>
                <a:cs typeface="Cambria Math"/>
              </a:rPr>
              <a:t>1)(</a:t>
            </a:r>
            <a:r>
              <a:rPr lang="en-US" i="1" dirty="0">
                <a:latin typeface="Cambria Math"/>
                <a:cs typeface="Cambria Math"/>
              </a:rPr>
              <a:t>q</a:t>
            </a:r>
            <a:r>
              <a:rPr lang="en-US" dirty="0">
                <a:latin typeface="Cambria Math"/>
                <a:cs typeface="Cambria Math"/>
              </a:rPr>
              <a:t> </a:t>
            </a:r>
            <a:r>
              <a:rPr lang="en-US" dirty="0" smtClean="0">
                <a:latin typeface="Cambria Math"/>
                <a:cs typeface="Cambria Math"/>
              </a:rPr>
              <a:t>− </a:t>
            </a:r>
            <a:r>
              <a:rPr lang="en-US" dirty="0">
                <a:latin typeface="Cambria Math"/>
                <a:cs typeface="Cambria Math"/>
              </a:rPr>
              <a:t>1</a:t>
            </a:r>
            <a:r>
              <a:rPr lang="en-US" dirty="0" smtClean="0">
                <a:latin typeface="Cambria Math"/>
                <a:cs typeface="Cambria Math"/>
              </a:rPr>
              <a:t>) = n – p – q + 1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 smtClean="0">
                <a:latin typeface="Cambria Math"/>
                <a:cs typeface="Cambria Math"/>
              </a:rPr>
              <a:t>φ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Euler’s </a:t>
            </a:r>
            <a:r>
              <a:rPr lang="en-US" dirty="0" err="1"/>
              <a:t>totient</a:t>
            </a:r>
            <a:r>
              <a:rPr lang="en-US" dirty="0"/>
              <a:t> function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Euler’s theorem:</a:t>
            </a:r>
          </a:p>
          <a:p>
            <a:pPr>
              <a:lnSpc>
                <a:spcPct val="120000"/>
              </a:lnSpc>
            </a:pPr>
            <a:r>
              <a:rPr lang="en-US" i="1" spc="100" dirty="0" err="1" smtClean="0">
                <a:latin typeface="Cambria Math"/>
                <a:cs typeface="Cambria Math"/>
              </a:rPr>
              <a:t>x</a:t>
            </a:r>
            <a:r>
              <a:rPr lang="en-US" spc="100" baseline="30000" dirty="0" err="1" smtClean="0">
                <a:latin typeface="Cambria Math"/>
                <a:cs typeface="Cambria Math"/>
              </a:rPr>
              <a:t>φ</a:t>
            </a:r>
            <a:r>
              <a:rPr lang="en-US" baseline="30000" dirty="0" smtClean="0">
                <a:latin typeface="Cambria Math"/>
                <a:cs typeface="Cambria Math"/>
              </a:rPr>
              <a:t>(</a:t>
            </a:r>
            <a:r>
              <a:rPr lang="en-US" i="1" baseline="30000" dirty="0" smtClean="0">
                <a:latin typeface="Cambria Math"/>
                <a:cs typeface="Cambria Math"/>
              </a:rPr>
              <a:t>n</a:t>
            </a:r>
            <a:r>
              <a:rPr lang="en-US" baseline="30000" dirty="0">
                <a:latin typeface="Cambria Math"/>
                <a:cs typeface="Cambria Math"/>
              </a:rPr>
              <a:t>)</a:t>
            </a:r>
            <a:r>
              <a:rPr lang="en-US" dirty="0">
                <a:latin typeface="Cambria Math"/>
                <a:cs typeface="Cambria Math"/>
              </a:rPr>
              <a:t> ≡ 1 </a:t>
            </a:r>
            <a:r>
              <a:rPr lang="en-US" dirty="0" smtClean="0">
                <a:latin typeface="Cambria Math"/>
                <a:cs typeface="Cambria Math"/>
              </a:rPr>
              <a:t>(mod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 (= 1)</a:t>
            </a:r>
            <a:r>
              <a:rPr lang="en-US" dirty="0" smtClean="0"/>
              <a:t>, </a:t>
            </a:r>
            <a:r>
              <a:rPr lang="en-US" dirty="0"/>
              <a:t>for any </a:t>
            </a:r>
            <a:r>
              <a:rPr lang="en-US" i="1" dirty="0">
                <a:latin typeface="Cambria Math"/>
                <a:cs typeface="Cambria Math"/>
              </a:rPr>
              <a:t>x</a:t>
            </a:r>
            <a:r>
              <a:rPr lang="en-US" dirty="0" smtClean="0"/>
              <a:t> relatively prime </a:t>
            </a:r>
            <a:r>
              <a:rPr lang="en-US" dirty="0"/>
              <a:t>with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30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5516475" y="4424917"/>
            <a:ext cx="3382297" cy="1295400"/>
          </a:xfrm>
          <a:prstGeom prst="foldedCorner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37160" rIns="0" bIns="0" rtlCol="0" anchor="ctr" anchorCtr="1">
            <a:noAutofit/>
          </a:bodyPr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  <a:latin typeface="Cambria Math"/>
                <a:cs typeface="Cambria Math"/>
              </a:rPr>
              <a:t>a </a:t>
            </a:r>
            <a:r>
              <a:rPr lang="en-US" sz="2400" dirty="0" smtClean="0">
                <a:solidFill>
                  <a:schemeClr val="tx1"/>
                </a:solidFill>
                <a:latin typeface="Cambria Math"/>
                <a:cs typeface="Cambria Math"/>
              </a:rPr>
              <a:t>≡</a:t>
            </a:r>
            <a:r>
              <a:rPr lang="en-US" sz="2400" i="1" dirty="0" smtClean="0">
                <a:solidFill>
                  <a:schemeClr val="tx1"/>
                </a:solidFill>
                <a:latin typeface="Cambria Math"/>
                <a:cs typeface="Cambria Math"/>
              </a:rPr>
              <a:t> b </a:t>
            </a:r>
            <a:r>
              <a:rPr lang="en-US" sz="2400" dirty="0" smtClean="0">
                <a:solidFill>
                  <a:schemeClr val="tx1"/>
                </a:solidFill>
                <a:latin typeface="Cambria Math"/>
                <a:cs typeface="Cambria Math"/>
              </a:rPr>
              <a:t>(mod</a:t>
            </a:r>
            <a:r>
              <a:rPr lang="en-US" sz="2400" i="1" dirty="0" smtClean="0">
                <a:solidFill>
                  <a:schemeClr val="tx1"/>
                </a:solidFill>
                <a:latin typeface="Cambria Math"/>
                <a:cs typeface="Cambria Math"/>
              </a:rPr>
              <a:t> n</a:t>
            </a:r>
            <a:r>
              <a:rPr lang="en-US" sz="2400" dirty="0" smtClean="0">
                <a:solidFill>
                  <a:schemeClr val="tx1"/>
                </a:solidFill>
                <a:latin typeface="Cambria Math"/>
                <a:cs typeface="Cambria Math"/>
              </a:rPr>
              <a:t>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s equivalent to</a:t>
            </a:r>
          </a:p>
          <a:p>
            <a:pPr algn="ctr"/>
            <a:r>
              <a:rPr lang="en-US" sz="2400" i="1" dirty="0" smtClean="0">
                <a:solidFill>
                  <a:schemeClr val="tx1"/>
                </a:solidFill>
                <a:latin typeface="Cambria Math"/>
                <a:ea typeface="Tahoma" charset="0"/>
                <a:cs typeface="Cambria Math"/>
              </a:rPr>
              <a:t>a </a:t>
            </a:r>
            <a:r>
              <a:rPr lang="en-US" sz="2400" dirty="0" smtClean="0">
                <a:solidFill>
                  <a:schemeClr val="tx1"/>
                </a:solidFill>
                <a:latin typeface="Cambria Math"/>
                <a:ea typeface="Tahoma" charset="0"/>
                <a:cs typeface="Cambria Math"/>
              </a:rPr>
              <a:t>mod </a:t>
            </a:r>
            <a:r>
              <a:rPr lang="en-US" sz="2400" i="1" dirty="0" smtClean="0">
                <a:solidFill>
                  <a:schemeClr val="tx1"/>
                </a:solidFill>
                <a:latin typeface="Cambria Math"/>
                <a:ea typeface="Tahoma" charset="0"/>
                <a:cs typeface="Cambria Math"/>
              </a:rPr>
              <a:t>n </a:t>
            </a:r>
            <a:r>
              <a:rPr lang="en-US" sz="2400" dirty="0" smtClean="0">
                <a:solidFill>
                  <a:schemeClr val="tx1"/>
                </a:solidFill>
                <a:latin typeface="Cambria Math"/>
                <a:ea typeface="Tahoma" charset="0"/>
                <a:cs typeface="Cambria Math"/>
              </a:rPr>
              <a:t>=</a:t>
            </a:r>
            <a:r>
              <a:rPr lang="en-US" sz="2400" i="1" dirty="0" smtClean="0">
                <a:solidFill>
                  <a:schemeClr val="tx1"/>
                </a:solidFill>
                <a:latin typeface="Cambria Math"/>
                <a:ea typeface="Tahoma" charset="0"/>
                <a:cs typeface="Cambria Math"/>
              </a:rPr>
              <a:t> b </a:t>
            </a:r>
            <a:r>
              <a:rPr lang="en-US" sz="2400" dirty="0" smtClean="0">
                <a:solidFill>
                  <a:schemeClr val="tx1"/>
                </a:solidFill>
                <a:latin typeface="Cambria Math"/>
                <a:ea typeface="Tahoma" charset="0"/>
                <a:cs typeface="Cambria Math"/>
              </a:rPr>
              <a:t>mod </a:t>
            </a:r>
            <a:r>
              <a:rPr lang="en-US" sz="2400" i="1" dirty="0" smtClean="0">
                <a:solidFill>
                  <a:schemeClr val="tx1"/>
                </a:solidFill>
                <a:latin typeface="Cambria Math"/>
                <a:ea typeface="Tahoma" charset="0"/>
                <a:cs typeface="Cambria Math"/>
              </a:rPr>
              <a:t>n</a:t>
            </a:r>
            <a:endParaRPr lang="en-US" sz="24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Choose two distinct random prime numbers </a:t>
            </a:r>
            <a:r>
              <a:rPr lang="en-US" i="1" dirty="0">
                <a:latin typeface="Cambria Math"/>
                <a:cs typeface="Cambria Math"/>
              </a:rPr>
              <a:t>p</a:t>
            </a:r>
            <a:r>
              <a:rPr lang="en-US" dirty="0"/>
              <a:t> and </a:t>
            </a:r>
            <a:r>
              <a:rPr lang="en-US" i="1" dirty="0">
                <a:latin typeface="Cambria Math"/>
                <a:cs typeface="Cambria Math"/>
              </a:rPr>
              <a:t>q</a:t>
            </a:r>
          </a:p>
          <a:p>
            <a:pPr>
              <a:lnSpc>
                <a:spcPct val="120000"/>
              </a:lnSpc>
            </a:pPr>
            <a:r>
              <a:rPr lang="en-US" dirty="0"/>
              <a:t>Compute the </a:t>
            </a:r>
            <a:r>
              <a:rPr lang="en-US" b="1" dirty="0"/>
              <a:t>modulus</a:t>
            </a:r>
            <a:r>
              <a:rPr lang="en-US" dirty="0"/>
              <a:t>: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 = </a:t>
            </a:r>
            <a:r>
              <a:rPr lang="en-US" i="1" spc="100" dirty="0" err="1">
                <a:latin typeface="Cambria Math"/>
                <a:cs typeface="Cambria Math"/>
              </a:rPr>
              <a:t>p⋅</a:t>
            </a:r>
            <a:r>
              <a:rPr lang="en-US" i="1" spc="100" dirty="0" err="1" smtClean="0">
                <a:latin typeface="Cambria Math"/>
                <a:cs typeface="Cambria Math"/>
              </a:rPr>
              <a:t>q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Choose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/>
              <a:t> such that </a:t>
            </a:r>
            <a:r>
              <a:rPr lang="en-US" dirty="0">
                <a:latin typeface="Cambria Math"/>
                <a:cs typeface="Cambria Math"/>
              </a:rPr>
              <a:t>1 &lt;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 &lt;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with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/>
              <a:t> and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relatively prime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/>
              <a:t> is the </a:t>
            </a:r>
            <a:r>
              <a:rPr lang="en-US" b="1" dirty="0"/>
              <a:t>public key exponent</a:t>
            </a:r>
            <a:r>
              <a:rPr lang="en-US" dirty="0"/>
              <a:t> (</a:t>
            </a:r>
            <a:r>
              <a:rPr lang="en-US" dirty="0" smtClean="0"/>
              <a:t>public key </a:t>
            </a:r>
            <a:r>
              <a:rPr lang="en-US" dirty="0" smtClean="0">
                <a:latin typeface="Cambria Math"/>
                <a:cs typeface="Cambria Math"/>
              </a:rPr>
              <a:t>=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Typically small: e.g.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 = </a:t>
            </a:r>
            <a:r>
              <a:rPr lang="en-US" dirty="0" smtClean="0">
                <a:latin typeface="Cambria Math"/>
                <a:cs typeface="Cambria Math"/>
              </a:rPr>
              <a:t>2</a:t>
            </a:r>
            <a:r>
              <a:rPr lang="en-US" baseline="30000" dirty="0" smtClean="0">
                <a:latin typeface="Cambria Math"/>
                <a:cs typeface="Cambria Math"/>
              </a:rPr>
              <a:t>16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+ 1 = </a:t>
            </a:r>
            <a:r>
              <a:rPr lang="en-US" dirty="0" smtClean="0">
                <a:latin typeface="Cambria Math"/>
                <a:cs typeface="Cambria Math"/>
              </a:rPr>
              <a:t>65537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Determine 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 ≡ </a:t>
            </a:r>
            <a:r>
              <a:rPr lang="en-US" i="1" spc="100" dirty="0" smtClean="0">
                <a:latin typeface="Cambria Math"/>
                <a:cs typeface="Cambria Math"/>
              </a:rPr>
              <a:t>e</a:t>
            </a:r>
            <a:r>
              <a:rPr lang="en-US" spc="100" baseline="30000" dirty="0" smtClean="0">
                <a:latin typeface="Cambria Math"/>
                <a:cs typeface="Cambria Math"/>
              </a:rPr>
              <a:t>−1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dirty="0" smtClean="0">
                <a:latin typeface="Cambria Math"/>
                <a:cs typeface="Cambria Math"/>
              </a:rPr>
              <a:t>mod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))</a:t>
            </a:r>
            <a:r>
              <a:rPr lang="en-US" dirty="0" smtClean="0"/>
              <a:t>, </a:t>
            </a:r>
            <a:r>
              <a:rPr lang="en-US" dirty="0"/>
              <a:t>that is the </a:t>
            </a:r>
            <a:r>
              <a:rPr lang="en-US" dirty="0" smtClean="0"/>
              <a:t>modular multiplicative </a:t>
            </a:r>
            <a:r>
              <a:rPr lang="en-US" dirty="0"/>
              <a:t>inverse of </a:t>
            </a:r>
            <a:r>
              <a:rPr lang="en-US" i="1" dirty="0" smtClean="0">
                <a:latin typeface="Cambria Math"/>
                <a:cs typeface="Cambria Math"/>
              </a:rPr>
              <a:t>e 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(modulo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)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Solve for </a:t>
            </a:r>
            <a:r>
              <a:rPr lang="en-US" i="1" spc="100" dirty="0">
                <a:latin typeface="Cambria Math"/>
                <a:cs typeface="Cambria Math"/>
              </a:rPr>
              <a:t>d</a:t>
            </a:r>
            <a:r>
              <a:rPr lang="en-US" dirty="0"/>
              <a:t> given </a:t>
            </a:r>
            <a:r>
              <a:rPr lang="en-US" i="1" spc="100" dirty="0" err="1">
                <a:latin typeface="Cambria Math"/>
                <a:cs typeface="Cambria Math"/>
              </a:rPr>
              <a:t>d⋅e</a:t>
            </a:r>
            <a:r>
              <a:rPr lang="en-US" dirty="0">
                <a:latin typeface="Cambria Math"/>
                <a:cs typeface="Cambria Math"/>
              </a:rPr>
              <a:t> ≡ 1 </a:t>
            </a:r>
            <a:r>
              <a:rPr lang="en-US" dirty="0" smtClean="0">
                <a:latin typeface="Cambria Math"/>
                <a:cs typeface="Cambria Math"/>
              </a:rPr>
              <a:t>(mod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))</a:t>
            </a:r>
            <a:endParaRPr lang="en-US" dirty="0">
              <a:latin typeface="Cambria Math"/>
              <a:cs typeface="Cambria Math"/>
            </a:endParaRPr>
          </a:p>
          <a:p>
            <a:pPr lvl="1">
              <a:lnSpc>
                <a:spcPct val="120000"/>
              </a:lnSpc>
            </a:pPr>
            <a:r>
              <a:rPr lang="en-US" i="1" dirty="0" smtClean="0">
                <a:latin typeface="Cambria Math"/>
                <a:cs typeface="Cambria Math"/>
              </a:rPr>
              <a:t>d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b="1" dirty="0"/>
              <a:t>private key exponent</a:t>
            </a:r>
            <a:r>
              <a:rPr lang="en-US" dirty="0"/>
              <a:t> (private key </a:t>
            </a:r>
            <a:r>
              <a:rPr lang="en-US" dirty="0">
                <a:latin typeface="Cambria Math"/>
                <a:cs typeface="Cambria Math"/>
              </a:rPr>
              <a:t>= (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Details: Key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en-US" dirty="0"/>
              <a:t>Publish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as the public </a:t>
            </a:r>
            <a:r>
              <a:rPr lang="en-US" dirty="0" smtClean="0"/>
              <a:t>key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Keep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as the private </a:t>
            </a:r>
            <a:r>
              <a:rPr lang="en-US" dirty="0" smtClean="0"/>
              <a:t>key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i="1" dirty="0">
                <a:latin typeface="Cambria Math"/>
                <a:cs typeface="Cambria Math"/>
              </a:rPr>
              <a:t>p</a:t>
            </a:r>
            <a:r>
              <a:rPr lang="en-US" dirty="0" smtClean="0"/>
              <a:t>, </a:t>
            </a:r>
            <a:r>
              <a:rPr lang="en-US" i="1" dirty="0">
                <a:latin typeface="Cambria Math"/>
                <a:cs typeface="Cambria Math"/>
              </a:rPr>
              <a:t>q</a:t>
            </a:r>
            <a:r>
              <a:rPr lang="en-US" dirty="0"/>
              <a:t>, and </a:t>
            </a:r>
            <a:r>
              <a:rPr lang="en-US" i="1" dirty="0" err="1">
                <a:latin typeface="Cambria Math"/>
                <a:cs typeface="Cambria Math"/>
              </a:rPr>
              <a:t>φ</a:t>
            </a:r>
            <a:r>
              <a:rPr lang="en-US" i="1" dirty="0">
                <a:latin typeface="Cambria Math"/>
                <a:cs typeface="Cambria Math"/>
              </a:rPr>
              <a:t>(n)</a:t>
            </a:r>
            <a:r>
              <a:rPr lang="en-US" dirty="0"/>
              <a:t> must also be kept </a:t>
            </a:r>
            <a:r>
              <a:rPr lang="en-US" dirty="0" smtClean="0"/>
              <a:t>secret or even thrown away altogether!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</a:t>
            </a:r>
            <a:r>
              <a:rPr lang="en-US" dirty="0" smtClean="0"/>
              <a:t>hy?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</a:t>
            </a:r>
            <a:r>
              <a:rPr lang="en-US" dirty="0"/>
              <a:t>M is turned </a:t>
            </a:r>
            <a:r>
              <a:rPr lang="en-US" dirty="0" smtClean="0"/>
              <a:t>to </a:t>
            </a:r>
            <a:r>
              <a:rPr lang="en-US" dirty="0"/>
              <a:t>an integer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cs typeface="Cambria Math"/>
              </a:rPr>
              <a:t>0 ≤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 &lt;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r>
              <a:rPr lang="en-US" dirty="0" smtClean="0"/>
              <a:t>We </a:t>
            </a:r>
            <a:r>
              <a:rPr lang="en-US" dirty="0"/>
              <a:t>use the </a:t>
            </a:r>
            <a:r>
              <a:rPr lang="en-US" b="1" dirty="0" smtClean="0"/>
              <a:t>recipient’s </a:t>
            </a:r>
            <a:r>
              <a:rPr lang="en-US" b="1" dirty="0"/>
              <a:t>public key</a:t>
            </a:r>
            <a:r>
              <a:rPr lang="en-US" dirty="0"/>
              <a:t>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to </a:t>
            </a:r>
            <a:r>
              <a:rPr lang="en-US" dirty="0" smtClean="0"/>
              <a:t>compute </a:t>
            </a:r>
            <a:r>
              <a:rPr lang="en-US" dirty="0" err="1" smtClean="0"/>
              <a:t>ciphertext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>
                <a:latin typeface="Cambria Math"/>
                <a:cs typeface="Cambria Math"/>
              </a:rPr>
              <a:t>c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≡ 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 (mod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endParaRPr lang="en-US" dirty="0">
              <a:latin typeface="Cambria Math"/>
              <a:cs typeface="Cambria Math"/>
            </a:endParaRPr>
          </a:p>
          <a:p>
            <a:r>
              <a:rPr lang="en-US" dirty="0" smtClean="0"/>
              <a:t>We </a:t>
            </a:r>
            <a:r>
              <a:rPr lang="en-US" dirty="0"/>
              <a:t>use </a:t>
            </a:r>
            <a:r>
              <a:rPr lang="en-US" dirty="0" smtClean="0"/>
              <a:t>modular exponentiation </a:t>
            </a:r>
            <a:r>
              <a:rPr lang="en-US" dirty="0"/>
              <a:t>by squaring to </a:t>
            </a:r>
            <a:r>
              <a:rPr lang="en-US" dirty="0" smtClean="0"/>
              <a:t>compute this efficiently: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≡ (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spc="100" baseline="30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baseline="30000" dirty="0" smtClean="0">
                <a:latin typeface="Cambria Math"/>
                <a:cs typeface="Cambria Math"/>
              </a:rPr>
              <a:t>(</a:t>
            </a:r>
            <a:r>
              <a:rPr lang="en-US" i="1" spc="100" baseline="30000" dirty="0">
                <a:latin typeface="Cambria Math"/>
                <a:cs typeface="Cambria Math"/>
              </a:rPr>
              <a:t>e</a:t>
            </a:r>
            <a:r>
              <a:rPr lang="en-US" spc="100" baseline="30000" dirty="0">
                <a:latin typeface="Cambria Math"/>
                <a:cs typeface="Cambria Math"/>
              </a:rPr>
              <a:t>/2</a:t>
            </a:r>
            <a:r>
              <a:rPr lang="en-US" baseline="30000" dirty="0">
                <a:latin typeface="Cambria Math"/>
                <a:cs typeface="Cambria Math"/>
              </a:rPr>
              <a:t>)</a:t>
            </a:r>
            <a:r>
              <a:rPr lang="en-US" dirty="0">
                <a:latin typeface="Cambria Math"/>
                <a:cs typeface="Cambria Math"/>
              </a:rPr>
              <a:t> </a:t>
            </a:r>
            <a:r>
              <a:rPr lang="en-US" dirty="0" smtClean="0">
                <a:latin typeface="Cambria Math"/>
                <a:cs typeface="Cambria Math"/>
              </a:rPr>
              <a:t>(mod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	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if </a:t>
            </a:r>
            <a:r>
              <a:rPr lang="en-US" i="1" dirty="0">
                <a:latin typeface="Cambria Math" charset="0"/>
                <a:ea typeface="Cambria Math" charset="0"/>
                <a:cs typeface="Cambria Math" charset="0"/>
              </a:rPr>
              <a:t>e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is even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 ≡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 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baseline="30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 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baseline="30000" dirty="0" smtClean="0">
                <a:latin typeface="Cambria Math"/>
                <a:cs typeface="Cambria Math"/>
              </a:rPr>
              <a:t>((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spc="100" baseline="30000" dirty="0" smtClean="0">
                <a:latin typeface="Cambria Math"/>
                <a:cs typeface="Cambria Math"/>
              </a:rPr>
              <a:t>-1</a:t>
            </a:r>
            <a:r>
              <a:rPr lang="en-US" baseline="30000" dirty="0" smtClean="0">
                <a:latin typeface="Cambria Math"/>
                <a:cs typeface="Cambria Math"/>
              </a:rPr>
              <a:t>)</a:t>
            </a:r>
            <a:r>
              <a:rPr lang="en-US" spc="100" baseline="30000" dirty="0" smtClean="0">
                <a:latin typeface="Cambria Math"/>
                <a:cs typeface="Cambria Math"/>
              </a:rPr>
              <a:t>/2</a:t>
            </a:r>
            <a:r>
              <a:rPr lang="en-US" baseline="30000" dirty="0" smtClean="0">
                <a:latin typeface="Cambria Math"/>
                <a:cs typeface="Cambria Math"/>
              </a:rPr>
              <a:t>)</a:t>
            </a:r>
            <a:r>
              <a:rPr lang="en-US" dirty="0" smtClean="0">
                <a:latin typeface="Cambria Math"/>
                <a:cs typeface="Cambria Math"/>
              </a:rPr>
              <a:t> (mod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	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, 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Encryption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Choose two distinct prime numbers, such </a:t>
            </a:r>
            <a:r>
              <a:rPr lang="en-US" dirty="0" smtClean="0"/>
              <a:t>as</a:t>
            </a:r>
            <a:br>
              <a:rPr lang="en-US" dirty="0" smtClean="0"/>
            </a:br>
            <a:r>
              <a:rPr lang="en-US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= 61</a:t>
            </a:r>
            <a:r>
              <a:rPr lang="en-US" dirty="0"/>
              <a:t> and </a:t>
            </a:r>
            <a:r>
              <a:rPr lang="en-US" i="1" dirty="0">
                <a:latin typeface="Cambria Math" charset="0"/>
                <a:ea typeface="Cambria Math" charset="0"/>
                <a:cs typeface="Cambria Math" charset="0"/>
              </a:rPr>
              <a:t>q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 = 53</a:t>
            </a:r>
          </a:p>
          <a:p>
            <a:r>
              <a:rPr lang="en-US" dirty="0"/>
              <a:t>Compute </a:t>
            </a:r>
            <a:r>
              <a:rPr lang="en-US" i="1" dirty="0"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 = </a:t>
            </a:r>
            <a:r>
              <a:rPr lang="en-US" i="1" dirty="0" err="1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n-US" i="1" spc="100" dirty="0" err="1" smtClean="0">
                <a:latin typeface="Cambria Math"/>
                <a:cs typeface="Cambria Math"/>
              </a:rPr>
              <a:t>⋅</a:t>
            </a:r>
            <a:r>
              <a:rPr lang="en-US" i="1" dirty="0" err="1" smtClean="0">
                <a:latin typeface="Cambria Math" charset="0"/>
                <a:ea typeface="Cambria Math" charset="0"/>
                <a:cs typeface="Cambria Math" charset="0"/>
              </a:rPr>
              <a:t>q</a:t>
            </a:r>
            <a:r>
              <a:rPr lang="en-US" dirty="0" smtClean="0"/>
              <a:t> giving</a:t>
            </a:r>
            <a:br>
              <a:rPr lang="en-US" dirty="0" smtClean="0"/>
            </a:br>
            <a:r>
              <a:rPr lang="en-US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61×53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= 3233</a:t>
            </a:r>
          </a:p>
          <a:p>
            <a:r>
              <a:rPr lang="en-US" dirty="0"/>
              <a:t>Compute the </a:t>
            </a:r>
            <a:r>
              <a:rPr lang="en-US" dirty="0" err="1"/>
              <a:t>totient</a:t>
            </a:r>
            <a:r>
              <a:rPr lang="en-US" dirty="0"/>
              <a:t> of the product as </a:t>
            </a:r>
            <a:r>
              <a:rPr lang="en-US" dirty="0" err="1">
                <a:latin typeface="Cambria Math" charset="0"/>
                <a:ea typeface="Cambria Math" charset="0"/>
                <a:cs typeface="Cambria Math" charset="0"/>
              </a:rPr>
              <a:t>φ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(</a:t>
            </a:r>
            <a:r>
              <a:rPr lang="en-US" i="1" dirty="0"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) = (</a:t>
            </a:r>
            <a:r>
              <a:rPr lang="en-US" i="1" dirty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 − 1)(</a:t>
            </a:r>
            <a:r>
              <a:rPr lang="en-US" i="1" dirty="0">
                <a:latin typeface="Cambria Math" charset="0"/>
                <a:ea typeface="Cambria Math" charset="0"/>
                <a:cs typeface="Cambria Math" charset="0"/>
              </a:rPr>
              <a:t>q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 − 1)</a:t>
            </a:r>
            <a:r>
              <a:rPr lang="en-US" dirty="0"/>
              <a:t> </a:t>
            </a:r>
            <a:r>
              <a:rPr lang="en-US" dirty="0" smtClean="0"/>
              <a:t>giving</a:t>
            </a:r>
            <a:br>
              <a:rPr lang="en-US" dirty="0" smtClean="0"/>
            </a:br>
            <a:r>
              <a:rPr lang="en-US" dirty="0" err="1" smtClean="0">
                <a:latin typeface="Cambria Math" charset="0"/>
                <a:ea typeface="Cambria Math" charset="0"/>
                <a:cs typeface="Cambria Math" charset="0"/>
              </a:rPr>
              <a:t>φ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(3233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) = (61 - 1)(53 - 1) = 3120</a:t>
            </a:r>
          </a:p>
          <a:p>
            <a:r>
              <a:rPr lang="en-US" dirty="0"/>
              <a:t>Choose any number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1 &lt; </a:t>
            </a:r>
            <a:r>
              <a:rPr lang="en-US" i="1" dirty="0">
                <a:latin typeface="Cambria Math" charset="0"/>
                <a:ea typeface="Cambria Math" charset="0"/>
                <a:cs typeface="Cambria Math" charset="0"/>
              </a:rPr>
              <a:t>e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 &lt; 3120</a:t>
            </a:r>
            <a:r>
              <a:rPr lang="en-US" dirty="0"/>
              <a:t> that is </a:t>
            </a:r>
            <a:r>
              <a:rPr lang="en-US" dirty="0" smtClean="0"/>
              <a:t>relative prime </a:t>
            </a:r>
            <a:r>
              <a:rPr lang="en-US" dirty="0"/>
              <a:t>to </a:t>
            </a:r>
            <a:r>
              <a:rPr lang="en-US" dirty="0" smtClean="0"/>
              <a:t>3120</a:t>
            </a:r>
            <a:br>
              <a:rPr lang="en-US" dirty="0" smtClean="0"/>
            </a:br>
            <a:r>
              <a:rPr lang="en-US" dirty="0" smtClean="0"/>
              <a:t>Let </a:t>
            </a:r>
            <a:r>
              <a:rPr lang="en-US" i="1" dirty="0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 = 17</a:t>
            </a:r>
          </a:p>
          <a:p>
            <a:pPr lvl="1"/>
            <a:r>
              <a:rPr lang="en-US" dirty="0" smtClean="0"/>
              <a:t>Choosing a prime number for e leaves us only to check that e is not a divisor of 3120</a:t>
            </a:r>
          </a:p>
          <a:p>
            <a:r>
              <a:rPr lang="en-US" dirty="0"/>
              <a:t>Compute </a:t>
            </a:r>
            <a:r>
              <a:rPr lang="en-US" i="1" dirty="0">
                <a:latin typeface="Cambria Math" charset="0"/>
                <a:ea typeface="Cambria Math" charset="0"/>
                <a:cs typeface="Cambria Math" charset="0"/>
              </a:rPr>
              <a:t>d</a:t>
            </a:r>
            <a:r>
              <a:rPr lang="en-US" dirty="0"/>
              <a:t>, the modular multiplicative inverse of </a:t>
            </a:r>
            <a:r>
              <a:rPr lang="en-US" i="1" dirty="0">
                <a:latin typeface="Cambria Math" charset="0"/>
                <a:ea typeface="Cambria Math" charset="0"/>
                <a:cs typeface="Cambria Math" charset="0"/>
              </a:rPr>
              <a:t>e (mod </a:t>
            </a:r>
            <a:r>
              <a:rPr lang="en-US" i="1" dirty="0" err="1">
                <a:latin typeface="Cambria Math" charset="0"/>
                <a:ea typeface="Cambria Math" charset="0"/>
                <a:cs typeface="Cambria Math" charset="0"/>
              </a:rPr>
              <a:t>φ</a:t>
            </a:r>
            <a:r>
              <a:rPr lang="en-US" i="1" dirty="0">
                <a:latin typeface="Cambria Math" charset="0"/>
                <a:ea typeface="Cambria Math" charset="0"/>
                <a:cs typeface="Cambria Math" charset="0"/>
              </a:rPr>
              <a:t>(n))</a:t>
            </a:r>
            <a:r>
              <a:rPr lang="en-US" dirty="0"/>
              <a:t> </a:t>
            </a:r>
            <a:r>
              <a:rPr lang="en-US" dirty="0" smtClean="0"/>
              <a:t>yielding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r>
              <a:rPr lang="en-US" i="1" spc="100" dirty="0" err="1" smtClean="0">
                <a:latin typeface="Cambria Math" charset="0"/>
                <a:ea typeface="Cambria Math" charset="0"/>
                <a:cs typeface="Cambria Math" charset="0"/>
              </a:rPr>
              <a:t>⋅</a:t>
            </a:r>
            <a:r>
              <a:rPr lang="en-US" dirty="0" err="1" smtClean="0">
                <a:latin typeface="Cambria Math" charset="0"/>
                <a:ea typeface="Cambria Math" charset="0"/>
                <a:cs typeface="Cambria Math" charset="0"/>
              </a:rPr>
              <a:t>e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 mod  </a:t>
            </a:r>
            <a:r>
              <a:rPr lang="en-US" dirty="0" err="1" smtClean="0">
                <a:latin typeface="Cambria Math" charset="0"/>
                <a:ea typeface="Cambria Math" charset="0"/>
                <a:cs typeface="Cambria Math" charset="0"/>
              </a:rPr>
              <a:t>φ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(</a:t>
            </a:r>
            <a:r>
              <a:rPr lang="en-US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) = 1    ⇒    </a:t>
            </a:r>
            <a:r>
              <a:rPr lang="en-US" i="1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2753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en-US" dirty="0"/>
              <a:t>The </a:t>
            </a:r>
            <a:r>
              <a:rPr lang="en-US" b="1" dirty="0"/>
              <a:t>public key </a:t>
            </a:r>
            <a:r>
              <a:rPr lang="en-US" dirty="0"/>
              <a:t>is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(</a:t>
            </a:r>
            <a:r>
              <a:rPr lang="en-US" i="1" dirty="0"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 = 3233, </a:t>
            </a:r>
            <a:r>
              <a:rPr lang="en-US" i="1" dirty="0">
                <a:latin typeface="Cambria Math" charset="0"/>
                <a:ea typeface="Cambria Math" charset="0"/>
                <a:cs typeface="Cambria Math" charset="0"/>
              </a:rPr>
              <a:t>e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 = 17)</a:t>
            </a:r>
          </a:p>
          <a:p>
            <a:r>
              <a:rPr lang="en-US" dirty="0"/>
              <a:t>The </a:t>
            </a:r>
            <a:r>
              <a:rPr lang="en-US" b="1" dirty="0"/>
              <a:t>private key</a:t>
            </a:r>
            <a:r>
              <a:rPr lang="en-US" dirty="0"/>
              <a:t> is 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(</a:t>
            </a:r>
            <a:r>
              <a:rPr lang="en-US" i="1" dirty="0"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 = 3233, </a:t>
            </a:r>
            <a:r>
              <a:rPr lang="en-US" i="1" dirty="0" smtClean="0">
                <a:latin typeface="Cambria Math" charset="0"/>
                <a:ea typeface="Cambria Math" charset="0"/>
                <a:cs typeface="Cambria Math" charset="0"/>
              </a:rPr>
              <a:t>d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= 2753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)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Encryption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encrypt </a:t>
            </a:r>
            <a:r>
              <a:rPr lang="en-US" i="1" dirty="0"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 = 65</a:t>
            </a:r>
            <a:r>
              <a:rPr lang="en-US" dirty="0"/>
              <a:t>, we </a:t>
            </a:r>
            <a:r>
              <a:rPr lang="en-US" dirty="0" smtClean="0"/>
              <a:t>calculate</a:t>
            </a:r>
            <a:br>
              <a:rPr lang="en-US" dirty="0" smtClean="0"/>
            </a:br>
            <a:r>
              <a:rPr lang="en-US" i="1" dirty="0" smtClean="0">
                <a:latin typeface="Cambria Math" charset="0"/>
                <a:ea typeface="Cambria Math" charset="0"/>
                <a:cs typeface="Cambria Math" charset="0"/>
              </a:rPr>
              <a:t>c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65</a:t>
            </a:r>
            <a:r>
              <a:rPr lang="en-US" baseline="30000" dirty="0" smtClean="0">
                <a:latin typeface="Cambria Math" charset="0"/>
                <a:ea typeface="Cambria Math" charset="0"/>
                <a:cs typeface="Cambria Math" charset="0"/>
              </a:rPr>
              <a:t>17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 (mod 3233)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2790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en-US" dirty="0" smtClean="0"/>
              <a:t>Via modular exponentiation by squaring:</a:t>
            </a:r>
          </a:p>
          <a:p>
            <a:pPr lvl="1"/>
            <a:r>
              <a:rPr lang="en-US" dirty="0" smtClean="0"/>
              <a:t>Note: each congruence is 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(mod 3233)</a:t>
            </a:r>
            <a:r>
              <a:rPr lang="en-US" dirty="0" smtClean="0"/>
              <a:t>, omitted below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65</a:t>
            </a:r>
            <a:r>
              <a:rPr lang="en-US" baseline="30000" dirty="0" smtClean="0">
                <a:latin typeface="Cambria Math"/>
                <a:cs typeface="Cambria Math"/>
              </a:rPr>
              <a:t>17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65 (65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mod 3233)</a:t>
            </a:r>
            <a:r>
              <a:rPr lang="en-US" baseline="30000" dirty="0">
                <a:latin typeface="Cambria Math"/>
                <a:cs typeface="Cambria Math"/>
              </a:rPr>
              <a:t>8</a:t>
            </a:r>
            <a:r>
              <a:rPr lang="en-US" dirty="0">
                <a:latin typeface="Cambria Math"/>
                <a:cs typeface="Cambria Math"/>
              </a:rPr>
              <a:t> 		</a:t>
            </a:r>
            <a:r>
              <a:rPr lang="en-US" dirty="0" smtClean="0">
                <a:latin typeface="Cambria Math"/>
                <a:cs typeface="Cambria Math"/>
              </a:rPr>
              <a:t>≡ </a:t>
            </a:r>
            <a:r>
              <a:rPr lang="en-US" dirty="0">
                <a:latin typeface="Cambria Math"/>
                <a:cs typeface="Cambria Math"/>
              </a:rPr>
              <a:t>65 ⋅ 992</a:t>
            </a:r>
            <a:r>
              <a:rPr lang="en-US" baseline="30000" dirty="0">
                <a:latin typeface="Cambria Math"/>
                <a:cs typeface="Cambria Math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≡ 65 (992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mod 3233)</a:t>
            </a:r>
            <a:r>
              <a:rPr lang="en-US" baseline="30000" dirty="0">
                <a:latin typeface="Cambria Math"/>
                <a:cs typeface="Cambria Math"/>
              </a:rPr>
              <a:t>4</a:t>
            </a:r>
            <a:r>
              <a:rPr lang="en-US" dirty="0">
                <a:latin typeface="Cambria Math"/>
                <a:cs typeface="Cambria Math"/>
              </a:rPr>
              <a:t> 	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65 ⋅ 1232</a:t>
            </a:r>
            <a:r>
              <a:rPr lang="en-US" baseline="30000" dirty="0">
                <a:latin typeface="Cambria Math"/>
                <a:cs typeface="Cambria Math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≡ </a:t>
            </a:r>
            <a:r>
              <a:rPr lang="en-US" dirty="0">
                <a:latin typeface="Cambria Math"/>
                <a:cs typeface="Cambria Math"/>
              </a:rPr>
              <a:t>65 (1232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mod 3233)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	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65 ⋅ 1547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≡ </a:t>
            </a:r>
            <a:r>
              <a:rPr lang="en-US" dirty="0">
                <a:latin typeface="Cambria Math"/>
                <a:cs typeface="Cambria Math"/>
              </a:rPr>
              <a:t>65 (1547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mod 3233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65 ⋅ </a:t>
            </a:r>
            <a:r>
              <a:rPr lang="en-US" dirty="0" smtClean="0">
                <a:latin typeface="Cambria Math"/>
                <a:cs typeface="Cambria Math"/>
              </a:rPr>
              <a:t>789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≡ 2790</a:t>
            </a:r>
            <a:endParaRPr lang="en-US" dirty="0">
              <a:latin typeface="Cambria Math"/>
              <a:cs typeface="Cambria Math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recipient uses its private key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to compute: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≡ </a:t>
            </a:r>
            <a:r>
              <a:rPr lang="en-US" i="1" spc="100" dirty="0" smtClean="0">
                <a:latin typeface="Cambria Math"/>
                <a:cs typeface="Cambria Math"/>
              </a:rPr>
              <a:t>c</a:t>
            </a:r>
            <a:r>
              <a:rPr lang="en-US" i="1" spc="100" baseline="30000" dirty="0" smtClean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 (mod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endParaRPr lang="en-US" dirty="0">
              <a:latin typeface="Cambria Math"/>
              <a:cs typeface="Cambria Math"/>
            </a:endParaRPr>
          </a:p>
          <a:p>
            <a:r>
              <a:rPr lang="en-US" dirty="0" smtClean="0"/>
              <a:t>This works. Why?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	</a:t>
            </a:r>
            <a:r>
              <a:rPr lang="en-US" i="1" spc="100" dirty="0" smtClean="0">
                <a:latin typeface="Cambria Math"/>
                <a:cs typeface="Cambria Math"/>
              </a:rPr>
              <a:t>c</a:t>
            </a:r>
            <a:r>
              <a:rPr lang="en-US" i="1" spc="100" baseline="30000" dirty="0" smtClean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i="1" baseline="30000" dirty="0" smtClean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 (mod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endParaRPr lang="en-US" dirty="0">
              <a:latin typeface="Cambria Math"/>
              <a:cs typeface="Cambria Math"/>
            </a:endParaRP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			≡ 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spc="100" baseline="30000" dirty="0">
                <a:latin typeface="Cambria Math"/>
                <a:cs typeface="Cambria Math"/>
              </a:rPr>
              <a:t>(</a:t>
            </a:r>
            <a:r>
              <a:rPr lang="en-US" i="1" spc="100" baseline="30000" dirty="0" err="1">
                <a:latin typeface="Cambria Math"/>
                <a:cs typeface="Cambria Math"/>
              </a:rPr>
              <a:t>e</a:t>
            </a:r>
            <a:r>
              <a:rPr lang="en-US" spc="100" baseline="30000" dirty="0" err="1">
                <a:latin typeface="Cambria Math"/>
                <a:cs typeface="Cambria Math"/>
              </a:rPr>
              <a:t>⋅</a:t>
            </a:r>
            <a:r>
              <a:rPr lang="en-US" i="1" spc="100" baseline="30000" dirty="0" err="1">
                <a:latin typeface="Cambria Math"/>
                <a:cs typeface="Cambria Math"/>
              </a:rPr>
              <a:t>d</a:t>
            </a:r>
            <a:r>
              <a:rPr lang="en-US" spc="100" baseline="30000" dirty="0">
                <a:latin typeface="Cambria Math"/>
                <a:cs typeface="Cambria Math"/>
              </a:rPr>
              <a:t>)</a:t>
            </a:r>
            <a:r>
              <a:rPr lang="en-US" dirty="0">
                <a:latin typeface="Cambria Math"/>
                <a:cs typeface="Cambria Math"/>
              </a:rPr>
              <a:t> </a:t>
            </a:r>
            <a:r>
              <a:rPr lang="en-US" dirty="0" smtClean="0">
                <a:latin typeface="Cambria Math"/>
                <a:cs typeface="Cambria Math"/>
              </a:rPr>
              <a:t>(mod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 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		≡ 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spc="100" baseline="30000" dirty="0" smtClean="0">
                <a:latin typeface="Cambria Math"/>
                <a:cs typeface="Cambria Math"/>
              </a:rPr>
              <a:t>(</a:t>
            </a:r>
            <a:r>
              <a:rPr lang="da-DK" spc="100" baseline="30000" dirty="0" smtClean="0">
                <a:latin typeface="Cambria Math"/>
                <a:cs typeface="Cambria Math"/>
              </a:rPr>
              <a:t>k</a:t>
            </a:r>
            <a:r>
              <a:rPr lang="en-US" spc="100" baseline="30000" dirty="0" smtClean="0">
                <a:latin typeface="Cambria Math"/>
                <a:cs typeface="Cambria Math"/>
              </a:rPr>
              <a:t>⋅</a:t>
            </a:r>
            <a:r>
              <a:rPr lang="da-DK" spc="100" baseline="30000" dirty="0" err="1" smtClean="0">
                <a:latin typeface="Cambria Math"/>
                <a:cs typeface="Cambria Math"/>
              </a:rPr>
              <a:t>φ</a:t>
            </a:r>
            <a:r>
              <a:rPr lang="da-DK" spc="100" baseline="30000" dirty="0" smtClean="0">
                <a:latin typeface="Cambria Math"/>
                <a:cs typeface="Cambria Math"/>
              </a:rPr>
              <a:t>(</a:t>
            </a:r>
            <a:r>
              <a:rPr lang="da-DK" i="1" spc="100" baseline="30000" dirty="0" smtClean="0">
                <a:latin typeface="Cambria Math"/>
                <a:cs typeface="Cambria Math"/>
              </a:rPr>
              <a:t>n</a:t>
            </a:r>
            <a:r>
              <a:rPr lang="da-DK" spc="100" baseline="30000" dirty="0" smtClean="0">
                <a:latin typeface="Cambria Math"/>
                <a:cs typeface="Cambria Math"/>
              </a:rPr>
              <a:t>) + 1</a:t>
            </a:r>
            <a:r>
              <a:rPr lang="en-US" spc="100" baseline="30000" dirty="0" smtClean="0">
                <a:latin typeface="Cambria Math"/>
                <a:cs typeface="Cambria Math"/>
              </a:rPr>
              <a:t>)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(mod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		≡ 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spc="100" dirty="0" smtClean="0">
                <a:latin typeface="Cambria Math"/>
                <a:cs typeface="Cambria Math"/>
              </a:rPr>
              <a:t>⋅(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da-DK" spc="100" baseline="30000" dirty="0" err="1" smtClean="0">
                <a:latin typeface="Cambria Math"/>
                <a:cs typeface="Cambria Math"/>
              </a:rPr>
              <a:t>φ</a:t>
            </a:r>
            <a:r>
              <a:rPr lang="da-DK" spc="100" baseline="30000" dirty="0" smtClean="0">
                <a:latin typeface="Cambria Math"/>
                <a:cs typeface="Cambria Math"/>
              </a:rPr>
              <a:t>(</a:t>
            </a:r>
            <a:r>
              <a:rPr lang="da-DK" i="1" spc="100" baseline="30000" dirty="0" smtClean="0">
                <a:latin typeface="Cambria Math"/>
                <a:cs typeface="Cambria Math"/>
              </a:rPr>
              <a:t>n</a:t>
            </a:r>
            <a:r>
              <a:rPr lang="da-DK" spc="100" baseline="30000" dirty="0" smtClean="0">
                <a:latin typeface="Cambria Math"/>
                <a:cs typeface="Cambria Math"/>
              </a:rPr>
              <a:t>)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baseline="30000" dirty="0" smtClean="0">
                <a:latin typeface="Cambria Math"/>
                <a:cs typeface="Cambria Math"/>
              </a:rPr>
              <a:t>k</a:t>
            </a:r>
            <a:r>
              <a:rPr lang="en-US" dirty="0" smtClean="0">
                <a:latin typeface="Cambria Math"/>
                <a:cs typeface="Cambria Math"/>
              </a:rPr>
              <a:t> (mod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 )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			≡ 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spc="100" baseline="30000" dirty="0" smtClean="0">
                <a:latin typeface="Cambria Math"/>
                <a:cs typeface="Cambria Math"/>
              </a:rPr>
              <a:t>1</a:t>
            </a:r>
            <a:r>
              <a:rPr lang="en-US" dirty="0" smtClean="0">
                <a:latin typeface="Cambria Math"/>
                <a:cs typeface="Cambria Math"/>
              </a:rPr>
              <a:t> (mod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 )</a:t>
            </a:r>
            <a:endParaRPr lang="en-US" i="1" dirty="0">
              <a:latin typeface="Cambria Math"/>
              <a:cs typeface="Cambria Math"/>
            </a:endParaRPr>
          </a:p>
          <a:p>
            <a:pPr lvl="1"/>
            <a:r>
              <a:rPr lang="en-US" dirty="0" smtClean="0"/>
              <a:t>Last </a:t>
            </a:r>
            <a:r>
              <a:rPr lang="en-US" dirty="0"/>
              <a:t>step works thanks to </a:t>
            </a:r>
            <a:r>
              <a:rPr lang="en-US" dirty="0" smtClean="0"/>
              <a:t>Euler’s </a:t>
            </a:r>
            <a:r>
              <a:rPr lang="en-US" dirty="0"/>
              <a:t>theorem and </a:t>
            </a:r>
            <a:r>
              <a:rPr lang="en-US" dirty="0" smtClean="0"/>
              <a:t>Fermat’s </a:t>
            </a:r>
            <a:r>
              <a:rPr lang="en-US" dirty="0"/>
              <a:t>Little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Details: 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to encrypt long messages (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 &gt;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/>
              <a:t>)?</a:t>
            </a:r>
            <a:endParaRPr lang="en-US" dirty="0"/>
          </a:p>
          <a:p>
            <a:pPr lvl="1"/>
            <a:r>
              <a:rPr lang="en-US" dirty="0"/>
              <a:t>Use a mode of encryption such as </a:t>
            </a:r>
            <a:r>
              <a:rPr lang="en-US" dirty="0" smtClean="0"/>
              <a:t>Cipher Block Chaining (CBC)?</a:t>
            </a:r>
          </a:p>
          <a:p>
            <a:pPr lvl="1"/>
            <a:r>
              <a:rPr lang="en-US" b="1" dirty="0" smtClean="0"/>
              <a:t>Too expensive!</a:t>
            </a:r>
            <a:endParaRPr lang="en-US" b="1" dirty="0"/>
          </a:p>
          <a:p>
            <a:pPr lvl="1"/>
            <a:r>
              <a:rPr lang="en-US" dirty="0"/>
              <a:t>Use hybrid </a:t>
            </a:r>
            <a:r>
              <a:rPr lang="en-US" dirty="0" smtClean="0"/>
              <a:t>encryption: encrypt </a:t>
            </a:r>
            <a:r>
              <a:rPr lang="en-US" dirty="0"/>
              <a:t>a symmetric key with RSA, then use this to </a:t>
            </a:r>
            <a:r>
              <a:rPr lang="en-US" b="1" dirty="0"/>
              <a:t>encrypt the bulk </a:t>
            </a:r>
            <a:r>
              <a:rPr lang="en-US" b="1" dirty="0" smtClean="0"/>
              <a:t>data</a:t>
            </a:r>
            <a:endParaRPr lang="en-US" b="1" dirty="0"/>
          </a:p>
          <a:p>
            <a:r>
              <a:rPr lang="en-US" dirty="0" smtClean="0"/>
              <a:t>How </a:t>
            </a:r>
            <a:r>
              <a:rPr lang="en-US" dirty="0"/>
              <a:t>would one do signature with </a:t>
            </a:r>
            <a:r>
              <a:rPr lang="en-US" dirty="0" smtClean="0"/>
              <a:t>RSA?</a:t>
            </a:r>
            <a:endParaRPr lang="en-US" dirty="0"/>
          </a:p>
          <a:p>
            <a:pPr lvl="1"/>
            <a:r>
              <a:rPr lang="en-US" dirty="0" smtClean="0"/>
              <a:t>Sign the message by applying the decryption alg. with the private key</a:t>
            </a:r>
          </a:p>
          <a:p>
            <a:pPr lvl="1"/>
            <a:r>
              <a:rPr lang="en-US" dirty="0" smtClean="0"/>
              <a:t>For long messages, hash the message first, then sign the hash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5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Details: 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942294" cy="48233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“1024</a:t>
            </a:r>
            <a:r>
              <a:rPr lang="en-US" dirty="0"/>
              <a:t>” bits (or 2048, or 4096, …) is the size of the </a:t>
            </a:r>
            <a:r>
              <a:rPr lang="en-US" b="1" dirty="0"/>
              <a:t>modulus</a:t>
            </a:r>
            <a:r>
              <a:rPr lang="en-US" dirty="0"/>
              <a:t>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Does </a:t>
            </a:r>
            <a:r>
              <a:rPr lang="en-US" dirty="0"/>
              <a:t>that mean “1024-bit security”, like with block </a:t>
            </a:r>
            <a:r>
              <a:rPr lang="en-US" dirty="0" smtClean="0"/>
              <a:t>ciphers?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No!</a:t>
            </a:r>
            <a:endParaRPr lang="en-US" b="1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u="sng" dirty="0"/>
              <a:t>cipher key size</a:t>
            </a:r>
            <a:r>
              <a:rPr lang="en-US" dirty="0"/>
              <a:t>		</a:t>
            </a:r>
            <a:r>
              <a:rPr lang="en-US" u="sng" dirty="0"/>
              <a:t>modulus size</a:t>
            </a:r>
            <a:r>
              <a:rPr lang="en-US" dirty="0"/>
              <a:t>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   80 bits			</a:t>
            </a:r>
            <a:r>
              <a:rPr lang="en-US" dirty="0" smtClean="0"/>
              <a:t>   </a:t>
            </a:r>
            <a:r>
              <a:rPr lang="en-US" dirty="0"/>
              <a:t>1024 bits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  128 bits			</a:t>
            </a:r>
            <a:r>
              <a:rPr lang="en-US" dirty="0" smtClean="0"/>
              <a:t>   </a:t>
            </a:r>
            <a:r>
              <a:rPr lang="en-US" dirty="0"/>
              <a:t>3072 bits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  256 bits (AES)		</a:t>
            </a:r>
            <a:r>
              <a:rPr lang="en-US" b="1" u="sng" dirty="0"/>
              <a:t>15360</a:t>
            </a:r>
            <a:r>
              <a:rPr lang="en-US" dirty="0"/>
              <a:t> </a:t>
            </a:r>
            <a:r>
              <a:rPr lang="en-US" dirty="0" smtClean="0"/>
              <a:t>bits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RSA as described thus far is </a:t>
            </a:r>
            <a:r>
              <a:rPr lang="en-US" dirty="0"/>
              <a:t>not </a:t>
            </a:r>
            <a:r>
              <a:rPr lang="en-US" dirty="0" smtClean="0"/>
              <a:t>secure, but </a:t>
            </a:r>
            <a:r>
              <a:rPr lang="en-US" dirty="0"/>
              <a:t>it is never used as explained </a:t>
            </a:r>
            <a:r>
              <a:rPr lang="en-US" dirty="0" smtClean="0"/>
              <a:t>before!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2971799"/>
            <a:ext cx="8762999" cy="34517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Suppose  k  is 64 bits:   k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 {0,…,2</a:t>
            </a:r>
            <a:r>
              <a:rPr lang="en-US" baseline="30000" dirty="0">
                <a:solidFill>
                  <a:srgbClr val="000000"/>
                </a:solidFill>
                <a:sym typeface="Symbol" pitchFamily="18" charset="2"/>
              </a:rPr>
              <a:t>64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}.     Eve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sees:   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c = </a:t>
            </a:r>
            <a:r>
              <a:rPr lang="en-US" dirty="0" err="1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baseline="46000" dirty="0" err="1" smtClean="0">
                <a:solidFill>
                  <a:srgbClr val="000000"/>
                </a:solidFill>
                <a:sym typeface="Symbol" pitchFamily="18" charset="2"/>
              </a:rPr>
              <a:t>e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ct val="700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b="1" dirty="0" smtClean="0">
                <a:solidFill>
                  <a:srgbClr val="000000"/>
                </a:solidFill>
              </a:rPr>
              <a:t>k </a:t>
            </a:r>
            <a:r>
              <a:rPr lang="en-US" b="1" dirty="0">
                <a:solidFill>
                  <a:srgbClr val="000000"/>
                </a:solidFill>
              </a:rPr>
              <a:t>= </a:t>
            </a:r>
            <a:r>
              <a:rPr lang="en-US" b="1" dirty="0" smtClean="0">
                <a:solidFill>
                  <a:srgbClr val="000000"/>
                </a:solidFill>
              </a:rPr>
              <a:t>k</a:t>
            </a:r>
            <a:r>
              <a:rPr lang="en-US" b="1" baseline="-25000" dirty="0" smtClean="0">
                <a:solidFill>
                  <a:srgbClr val="000000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b="1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where k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k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 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</a:rPr>
              <a:t>34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(</a:t>
            </a:r>
            <a:r>
              <a:rPr lang="en-US" sz="1800" dirty="0">
                <a:solidFill>
                  <a:srgbClr val="000000"/>
                </a:solidFill>
              </a:rPr>
              <a:t>prob.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</a:t>
            </a:r>
            <a:r>
              <a:rPr lang="en-US" sz="1800" dirty="0">
                <a:solidFill>
                  <a:srgbClr val="000000"/>
                </a:solidFill>
              </a:rPr>
              <a:t>20%)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 then    </a:t>
            </a:r>
            <a:r>
              <a:rPr lang="en-US" b="1" dirty="0">
                <a:solidFill>
                  <a:srgbClr val="000000"/>
                </a:solidFill>
              </a:rPr>
              <a:t>c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>
                <a:solidFill>
                  <a:srgbClr val="000000"/>
                </a:solidFill>
              </a:rPr>
              <a:t>k</a:t>
            </a:r>
            <a:r>
              <a:rPr lang="en-US" b="1" baseline="-25000" dirty="0" smtClean="0">
                <a:solidFill>
                  <a:srgbClr val="000000"/>
                </a:solidFill>
              </a:rPr>
              <a:t>1</a:t>
            </a:r>
            <a:r>
              <a:rPr lang="en-US" b="1" baseline="46000" dirty="0" smtClean="0">
                <a:solidFill>
                  <a:srgbClr val="000000"/>
                </a:solidFill>
              </a:rPr>
              <a:t>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= </a:t>
            </a:r>
            <a:r>
              <a:rPr lang="en-US" b="1" dirty="0" smtClean="0">
                <a:solidFill>
                  <a:srgbClr val="000000"/>
                </a:solidFill>
              </a:rPr>
              <a:t>k</a:t>
            </a:r>
            <a:r>
              <a:rPr lang="en-US" b="1" baseline="-25000" dirty="0" smtClean="0">
                <a:solidFill>
                  <a:srgbClr val="000000"/>
                </a:solidFill>
              </a:rPr>
              <a:t>2</a:t>
            </a:r>
            <a:r>
              <a:rPr lang="en-US" b="1" baseline="46000" dirty="0" smtClean="0">
                <a:solidFill>
                  <a:srgbClr val="000000"/>
                </a:solidFill>
              </a:rPr>
              <a:t>e</a:t>
            </a:r>
            <a:endParaRPr lang="en-US" baseline="-250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ct val="700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Step 1: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uild </a:t>
            </a:r>
            <a:r>
              <a:rPr lang="en-US" dirty="0">
                <a:solidFill>
                  <a:srgbClr val="000000"/>
                </a:solidFill>
              </a:rPr>
              <a:t>table:   c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baseline="30000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c/</a:t>
            </a:r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baseline="30000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c/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baseline="30000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, …, </a:t>
            </a:r>
            <a:r>
              <a:rPr lang="en-US" dirty="0" smtClean="0">
                <a:solidFill>
                  <a:srgbClr val="000000"/>
                </a:solidFill>
              </a:rPr>
              <a:t>c/</a:t>
            </a:r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baseline="30000" dirty="0">
                <a:solidFill>
                  <a:srgbClr val="000000"/>
                </a:solidFill>
              </a:rPr>
              <a:t>34e</a:t>
            </a:r>
            <a:r>
              <a:rPr lang="en-US" dirty="0">
                <a:solidFill>
                  <a:srgbClr val="000000"/>
                </a:solidFill>
              </a:rPr>
              <a:t> .   time:  2</a:t>
            </a:r>
            <a:r>
              <a:rPr lang="en-US" baseline="30000" dirty="0">
                <a:solidFill>
                  <a:srgbClr val="000000"/>
                </a:solidFill>
              </a:rPr>
              <a:t>34</a:t>
            </a:r>
          </a:p>
          <a:p>
            <a:pPr>
              <a:lnSpc>
                <a:spcPct val="7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Step 2:   for  k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0,…, 2</a:t>
            </a:r>
            <a:r>
              <a:rPr lang="en-US" baseline="30000" dirty="0">
                <a:solidFill>
                  <a:srgbClr val="000000"/>
                </a:solidFill>
              </a:rPr>
              <a:t>34</a:t>
            </a:r>
            <a:r>
              <a:rPr lang="en-US" dirty="0">
                <a:solidFill>
                  <a:srgbClr val="000000"/>
                </a:solidFill>
              </a:rPr>
              <a:t>  test if  </a:t>
            </a:r>
            <a:r>
              <a:rPr lang="en-US" dirty="0" smtClean="0">
                <a:solidFill>
                  <a:srgbClr val="000000"/>
                </a:solidFill>
              </a:rPr>
              <a:t>k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baseline="46000" dirty="0" smtClean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is in table.   time: 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</a:rPr>
              <a:t>34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ct val="700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Output matching   (k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k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).      Total attack </a:t>
            </a:r>
            <a:r>
              <a:rPr lang="en-US" dirty="0">
                <a:solidFill>
                  <a:srgbClr val="000000"/>
                </a:solidFill>
              </a:rPr>
              <a:t>time:  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</a:t>
            </a:r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baseline="30000" dirty="0">
                <a:solidFill>
                  <a:srgbClr val="000000"/>
                </a:solidFill>
              </a:rPr>
              <a:t>40  </a:t>
            </a:r>
            <a:r>
              <a:rPr lang="en-US" dirty="0">
                <a:solidFill>
                  <a:srgbClr val="000000"/>
                </a:solidFill>
              </a:rPr>
              <a:t>&lt;&lt; 2</a:t>
            </a:r>
            <a:r>
              <a:rPr lang="en-US" baseline="30000" dirty="0">
                <a:solidFill>
                  <a:srgbClr val="000000"/>
                </a:solidFill>
              </a:rPr>
              <a:t>64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A simple attack on textbook RSA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133600" y="1771195"/>
            <a:ext cx="11430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Web</a:t>
            </a:r>
            <a:br>
              <a:rPr lang="en-US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Browser</a:t>
            </a:r>
          </a:p>
        </p:txBody>
      </p:sp>
      <p:sp>
        <p:nvSpPr>
          <p:cNvPr id="562181" name="Rectangle 5"/>
          <p:cNvSpPr>
            <a:spLocks noChangeArrowheads="1"/>
          </p:cNvSpPr>
          <p:nvPr/>
        </p:nvSpPr>
        <p:spPr bwMode="auto">
          <a:xfrm>
            <a:off x="6629400" y="1771195"/>
            <a:ext cx="11430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Web</a:t>
            </a:r>
            <a:br>
              <a:rPr lang="en-US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en-US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Server</a:t>
            </a:r>
          </a:p>
        </p:txBody>
      </p:sp>
      <p:grpSp>
        <p:nvGrpSpPr>
          <p:cNvPr id="562186" name="Group 10"/>
          <p:cNvGrpSpPr>
            <a:grpSpLocks/>
          </p:cNvGrpSpPr>
          <p:nvPr/>
        </p:nvGrpSpPr>
        <p:grpSpPr bwMode="auto">
          <a:xfrm>
            <a:off x="3276600" y="1600201"/>
            <a:ext cx="3352447" cy="369795"/>
            <a:chOff x="1680" y="909"/>
            <a:chExt cx="2210" cy="320"/>
          </a:xfrm>
        </p:grpSpPr>
        <p:sp>
          <p:nvSpPr>
            <p:cNvPr id="562182" name="Line 6"/>
            <p:cNvSpPr>
              <a:spLocks noChangeShapeType="1"/>
            </p:cNvSpPr>
            <p:nvPr/>
          </p:nvSpPr>
          <p:spPr bwMode="auto">
            <a:xfrm>
              <a:off x="1680" y="1200"/>
              <a:ext cx="22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Text Box 7"/>
            <p:cNvSpPr txBox="1">
              <a:spLocks noChangeArrowheads="1"/>
            </p:cNvSpPr>
            <p:nvPr/>
          </p:nvSpPr>
          <p:spPr bwMode="auto">
            <a:xfrm>
              <a:off x="2041" y="909"/>
              <a:ext cx="1124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charset="0"/>
                  <a:ea typeface="Consolas" charset="0"/>
                  <a:cs typeface="Consolas" charset="0"/>
                </a:rPr>
                <a:t>CLIENT HELLO</a:t>
              </a:r>
            </a:p>
          </p:txBody>
        </p:sp>
      </p:grpSp>
      <p:sp>
        <p:nvSpPr>
          <p:cNvPr id="562184" name="Line 8"/>
          <p:cNvSpPr>
            <a:spLocks noChangeShapeType="1"/>
          </p:cNvSpPr>
          <p:nvPr/>
        </p:nvSpPr>
        <p:spPr bwMode="auto">
          <a:xfrm flipH="1">
            <a:off x="3276600" y="2295070"/>
            <a:ext cx="33543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85" name="Text Box 9"/>
          <p:cNvSpPr txBox="1">
            <a:spLocks noChangeArrowheads="1"/>
          </p:cNvSpPr>
          <p:nvPr/>
        </p:nvSpPr>
        <p:spPr bwMode="auto">
          <a:xfrm flipH="1">
            <a:off x="3824288" y="1980745"/>
            <a:ext cx="246413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SERVER HELLO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n,e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62188" name="Rectangle 12"/>
          <p:cNvSpPr>
            <a:spLocks noChangeArrowheads="1"/>
          </p:cNvSpPr>
          <p:nvPr/>
        </p:nvSpPr>
        <p:spPr bwMode="auto">
          <a:xfrm>
            <a:off x="7772400" y="1999795"/>
            <a:ext cx="609600" cy="40005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err="1">
                <a:latin typeface="Tahoma" charset="0"/>
                <a:ea typeface="Tahoma" charset="0"/>
                <a:cs typeface="Tahoma" charset="0"/>
              </a:rPr>
              <a:t>n</a:t>
            </a:r>
            <a:r>
              <a:rPr lang="en-US" dirty="0" err="1" smtClean="0">
                <a:latin typeface="Tahoma" charset="0"/>
                <a:ea typeface="Tahoma" charset="0"/>
                <a:cs typeface="Tahoma" charset="0"/>
              </a:rPr>
              <a:t>,d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562193" name="Group 17"/>
          <p:cNvGrpSpPr>
            <a:grpSpLocks/>
          </p:cNvGrpSpPr>
          <p:nvPr/>
        </p:nvGrpSpPr>
        <p:grpSpPr bwMode="auto">
          <a:xfrm>
            <a:off x="3276600" y="2334361"/>
            <a:ext cx="3352800" cy="369093"/>
            <a:chOff x="1876" y="1591"/>
            <a:chExt cx="2112" cy="310"/>
          </a:xfrm>
        </p:grpSpPr>
        <p:sp>
          <p:nvSpPr>
            <p:cNvPr id="562190" name="Line 14"/>
            <p:cNvSpPr>
              <a:spLocks noChangeShapeType="1"/>
            </p:cNvSpPr>
            <p:nvPr/>
          </p:nvSpPr>
          <p:spPr bwMode="auto">
            <a:xfrm flipV="1">
              <a:off x="1876" y="1859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1" name="Text Box 15"/>
            <p:cNvSpPr txBox="1">
              <a:spLocks noChangeArrowheads="1"/>
            </p:cNvSpPr>
            <p:nvPr/>
          </p:nvSpPr>
          <p:spPr bwMode="auto">
            <a:xfrm>
              <a:off x="2508" y="1591"/>
              <a:ext cx="754" cy="3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charset="0"/>
                  <a:ea typeface="Consolas" charset="0"/>
                  <a:cs typeface="Consolas" charset="0"/>
                </a:rPr>
                <a:t>c=RSA(k)</a:t>
              </a:r>
            </a:p>
          </p:txBody>
        </p:sp>
      </p:grpSp>
      <p:sp>
        <p:nvSpPr>
          <p:cNvPr id="2" name="Oval Callout 1"/>
          <p:cNvSpPr/>
          <p:nvPr/>
        </p:nvSpPr>
        <p:spPr>
          <a:xfrm>
            <a:off x="139998" y="1578518"/>
            <a:ext cx="2211388" cy="609600"/>
          </a:xfrm>
          <a:prstGeom prst="wedgeEllipseCallout">
            <a:avLst>
              <a:gd name="adj1" fmla="val 53185"/>
              <a:gd name="adj2" fmla="val 5391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random</a:t>
            </a:r>
            <a:br>
              <a:rPr lang="en-US" dirty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rPr>
              <a:t>session-key k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4132203"/>
            <a:ext cx="8373139" cy="1143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2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  <p:bldP spid="562184" grpId="0" animBg="1"/>
      <p:bldP spid="562185" grpId="0"/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Ciphers: The One Time Pad </a:t>
            </a:r>
            <a:r>
              <a:rPr lang="en-US" sz="2800" dirty="0" smtClean="0"/>
              <a:t>(</a:t>
            </a:r>
            <a:r>
              <a:rPr lang="en-US" sz="2800" dirty="0" err="1" smtClean="0"/>
              <a:t>Vernam</a:t>
            </a:r>
            <a:r>
              <a:rPr lang="en-US" sz="2800" dirty="0" smtClean="0"/>
              <a:t> 1917)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727141" cy="2174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 example of a “secure” cipher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= </a:t>
            </a:r>
            <a:r>
              <a:rPr lang="en-US" dirty="0"/>
              <a:t>(random bit string as long the message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707077"/>
              </p:ext>
            </p:extLst>
          </p:nvPr>
        </p:nvGraphicFramePr>
        <p:xfrm>
          <a:off x="719138" y="1949748"/>
          <a:ext cx="53895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1" name="Equation" r:id="rId4" imgW="1917700" imgH="419100" progId="Equation.3">
                  <p:embed/>
                </p:oleObj>
              </mc:Choice>
              <mc:Fallback>
                <p:oleObj name="Equation" r:id="rId4" imgW="19177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138" y="1949748"/>
                        <a:ext cx="5389562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6591"/>
              </p:ext>
            </p:extLst>
          </p:nvPr>
        </p:nvGraphicFramePr>
        <p:xfrm>
          <a:off x="719138" y="4238977"/>
          <a:ext cx="299561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2" name="Equation" r:id="rId6" imgW="1066800" imgH="431800" progId="Equation.3">
                  <p:embed/>
                </p:oleObj>
              </mc:Choice>
              <mc:Fallback>
                <p:oleObj name="Equation" r:id="rId6" imgW="1066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138" y="4238977"/>
                        <a:ext cx="299561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85447" y="3774983"/>
            <a:ext cx="4343400" cy="1981200"/>
            <a:chOff x="4648200" y="1200150"/>
            <a:chExt cx="4343400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4648200" y="1200150"/>
              <a:ext cx="4343400" cy="1981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09638">
                <a:tabLst>
                  <a:tab pos="909638" algn="l"/>
                </a:tabLst>
              </a:pPr>
              <a:r>
                <a:rPr lang="en-US" sz="2800" dirty="0" err="1">
                  <a:solidFill>
                    <a:schemeClr val="accent1"/>
                  </a:solidFill>
                </a:rPr>
                <a:t>m</a:t>
              </a:r>
              <a:r>
                <a:rPr lang="en-US" sz="2800" dirty="0" err="1" smtClean="0">
                  <a:solidFill>
                    <a:schemeClr val="accent1"/>
                  </a:solidFill>
                </a:rPr>
                <a:t>sg</a:t>
              </a:r>
              <a:r>
                <a:rPr lang="en-US" sz="2800" dirty="0" smtClean="0">
                  <a:solidFill>
                    <a:schemeClr val="accent1"/>
                  </a:solidFill>
                </a:rPr>
                <a:t>:	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800" dirty="0">
                  <a:solidFill>
                    <a:schemeClr val="accent1"/>
                  </a:solidFill>
                </a:rPr>
                <a:t>k</a:t>
              </a:r>
              <a:r>
                <a:rPr lang="en-US" sz="2800" dirty="0" smtClean="0">
                  <a:solidFill>
                    <a:schemeClr val="accent1"/>
                  </a:solidFill>
                </a:rPr>
                <a:t>ey:	1  0  1  1  0  1  0</a:t>
              </a:r>
            </a:p>
            <a:p>
              <a:pPr defTabSz="909638">
                <a:lnSpc>
                  <a:spcPct val="150000"/>
                </a:lnSpc>
                <a:tabLst>
                  <a:tab pos="909638" algn="l"/>
                </a:tabLst>
              </a:pPr>
              <a:r>
                <a:rPr lang="en-US" sz="2800" dirty="0" smtClean="0">
                  <a:solidFill>
                    <a:schemeClr val="accent1"/>
                  </a:solidFill>
                </a:rPr>
                <a:t>CT: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24400" y="2495550"/>
              <a:ext cx="411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22598" y="1581150"/>
              <a:ext cx="541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ambria Math"/>
                  <a:cs typeface="Cambria Math"/>
                </a:rPr>
                <a:t>⊕</a:t>
              </a:r>
              <a:endParaRPr lang="en-US" sz="2800" dirty="0">
                <a:latin typeface="Cambria Math"/>
                <a:cs typeface="Cambria Math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78266" y="5072479"/>
            <a:ext cx="2432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1  1  0  </a:t>
            </a:r>
            <a:r>
              <a:rPr lang="en-US" sz="2800" dirty="0">
                <a:solidFill>
                  <a:schemeClr val="accent1"/>
                </a:solidFill>
              </a:rPr>
              <a:t>1  1</a:t>
            </a:r>
            <a:r>
              <a:rPr lang="en-US" sz="2800" dirty="0" smtClean="0">
                <a:solidFill>
                  <a:schemeClr val="accent1"/>
                </a:solidFill>
              </a:rPr>
              <a:t>  0  1</a:t>
            </a:r>
            <a:endParaRPr lang="en-US" sz="2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Trapdoor functions (TDF)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err="1"/>
              <a:t>Def</a:t>
            </a:r>
            <a:r>
              <a:rPr lang="en-US" dirty="0"/>
              <a:t>:   a trapdoor </a:t>
            </a:r>
            <a:r>
              <a:rPr lang="en-US" dirty="0" err="1"/>
              <a:t>func</a:t>
            </a:r>
            <a:r>
              <a:rPr lang="en-US" dirty="0"/>
              <a:t>.  X⟶Y  is a triple of efficient </a:t>
            </a:r>
            <a:r>
              <a:rPr lang="en-US" dirty="0" err="1"/>
              <a:t>algs</a:t>
            </a:r>
            <a:r>
              <a:rPr lang="en-US" dirty="0"/>
              <a:t>.   (G, F, F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  <a:p>
            <a:pPr>
              <a:spcBef>
                <a:spcPts val="3000"/>
              </a:spcBef>
            </a:pPr>
            <a:r>
              <a:rPr lang="en-US" dirty="0"/>
              <a:t>G(): randomized alg. outputs key pair   (</a:t>
            </a:r>
            <a:r>
              <a:rPr lang="en-US" dirty="0" err="1"/>
              <a:t>pk</a:t>
            </a:r>
            <a:r>
              <a:rPr lang="en-US" dirty="0"/>
              <a:t>,  </a:t>
            </a:r>
            <a:r>
              <a:rPr lang="en-US" dirty="0" err="1"/>
              <a:t>sk</a:t>
            </a:r>
            <a:r>
              <a:rPr lang="en-US" dirty="0"/>
              <a:t>)</a:t>
            </a:r>
          </a:p>
          <a:p>
            <a:pPr>
              <a:spcBef>
                <a:spcPts val="3000"/>
              </a:spcBef>
            </a:pPr>
            <a:r>
              <a:rPr lang="en-US" dirty="0"/>
              <a:t>F(</a:t>
            </a:r>
            <a:r>
              <a:rPr lang="en-US" dirty="0" err="1"/>
              <a:t>pk</a:t>
            </a:r>
            <a:r>
              <a:rPr lang="en-US" dirty="0"/>
              <a:t>,⋅):   </a:t>
            </a:r>
            <a:r>
              <a:rPr lang="en-US" dirty="0" smtClean="0"/>
              <a:t>deter. </a:t>
            </a:r>
            <a:r>
              <a:rPr lang="en-US" dirty="0"/>
              <a:t>alg. that defines a </a:t>
            </a:r>
            <a:r>
              <a:rPr lang="en-US" dirty="0" err="1"/>
              <a:t>func</a:t>
            </a:r>
            <a:r>
              <a:rPr lang="en-US" dirty="0"/>
              <a:t>. </a:t>
            </a:r>
            <a:r>
              <a:rPr lang="en-US" dirty="0" smtClean="0"/>
              <a:t>   </a:t>
            </a:r>
            <a:r>
              <a:rPr lang="en-US" dirty="0"/>
              <a:t>X ⟶ Y</a:t>
            </a:r>
          </a:p>
          <a:p>
            <a:pPr>
              <a:spcBef>
                <a:spcPts val="3000"/>
              </a:spcBef>
            </a:pPr>
            <a:r>
              <a:rPr lang="en-US" dirty="0"/>
              <a:t>F</a:t>
            </a:r>
            <a:r>
              <a:rPr lang="en-US" baseline="30000" dirty="0"/>
              <a:t>-1</a:t>
            </a:r>
            <a:r>
              <a:rPr lang="en-US" dirty="0"/>
              <a:t>(</a:t>
            </a:r>
            <a:r>
              <a:rPr lang="en-US" dirty="0" err="1"/>
              <a:t>sk</a:t>
            </a:r>
            <a:r>
              <a:rPr lang="en-US" dirty="0"/>
              <a:t>,⋅): </a:t>
            </a:r>
            <a:r>
              <a:rPr lang="en-US" dirty="0" smtClean="0"/>
              <a:t>   defines </a:t>
            </a:r>
            <a:r>
              <a:rPr lang="en-US" dirty="0"/>
              <a:t>a </a:t>
            </a:r>
            <a:r>
              <a:rPr lang="en-US" dirty="0" err="1"/>
              <a:t>func</a:t>
            </a:r>
            <a:r>
              <a:rPr lang="en-US" dirty="0" smtClean="0"/>
              <a:t>.    </a:t>
            </a:r>
            <a:r>
              <a:rPr lang="en-US" dirty="0"/>
              <a:t>Y ⟶ </a:t>
            </a:r>
            <a:r>
              <a:rPr lang="en-US" dirty="0" smtClean="0"/>
              <a:t> X    that 				inverts   </a:t>
            </a:r>
            <a:r>
              <a:rPr lang="en-US" dirty="0"/>
              <a:t>F(</a:t>
            </a:r>
            <a:r>
              <a:rPr lang="en-US" dirty="0" err="1"/>
              <a:t>pk</a:t>
            </a:r>
            <a:r>
              <a:rPr lang="en-US" dirty="0"/>
              <a:t>,⋅)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Security:     F(</a:t>
            </a:r>
            <a:r>
              <a:rPr lang="en-US" dirty="0" err="1"/>
              <a:t>pk</a:t>
            </a:r>
            <a:r>
              <a:rPr lang="en-US" dirty="0"/>
              <a:t>, ⋅)  is  one-way without  </a:t>
            </a:r>
            <a:r>
              <a:rPr lang="en-US" dirty="0" err="1" smtClean="0"/>
              <a:t>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 from TDFs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76"/>
              </a:spcBef>
            </a:pPr>
            <a:r>
              <a:rPr lang="en-US" dirty="0"/>
              <a:t>(G, F, F</a:t>
            </a:r>
            <a:r>
              <a:rPr lang="en-US" baseline="30000" dirty="0"/>
              <a:t>-1</a:t>
            </a:r>
            <a:r>
              <a:rPr lang="en-US" dirty="0"/>
              <a:t>):    secure TDF   X ⟶ Y       </a:t>
            </a:r>
          </a:p>
          <a:p>
            <a:pPr>
              <a:spcBef>
                <a:spcPts val="1176"/>
              </a:spcBef>
            </a:pPr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baseline="-25000" dirty="0" err="1"/>
              <a:t>s</a:t>
            </a:r>
            <a:r>
              <a:rPr lang="en-US" dirty="0"/>
              <a:t>, D</a:t>
            </a:r>
            <a:r>
              <a:rPr lang="en-US" baseline="-25000" dirty="0"/>
              <a:t>s</a:t>
            </a:r>
            <a:r>
              <a:rPr lang="en-US" dirty="0"/>
              <a:t>) :   </a:t>
            </a:r>
            <a:r>
              <a:rPr lang="en-US" dirty="0" err="1"/>
              <a:t>symm</a:t>
            </a:r>
            <a:r>
              <a:rPr lang="en-US" dirty="0"/>
              <a:t>. auth. encryption with keys in K</a:t>
            </a:r>
          </a:p>
          <a:p>
            <a:pPr>
              <a:spcBef>
                <a:spcPts val="1176"/>
              </a:spcBef>
            </a:pPr>
            <a:r>
              <a:rPr lang="en-US" dirty="0"/>
              <a:t>H: X ⟶ K   a hash function</a:t>
            </a:r>
            <a:endParaRPr lang="en-US" sz="2000" dirty="0"/>
          </a:p>
          <a:p>
            <a:pPr marL="0" indent="0">
              <a:spcBef>
                <a:spcPts val="1176"/>
              </a:spcBef>
              <a:buNone/>
            </a:pPr>
            <a:endParaRPr lang="en-US" dirty="0"/>
          </a:p>
          <a:p>
            <a:pPr marL="0" indent="0">
              <a:spcBef>
                <a:spcPts val="1176"/>
              </a:spcBef>
              <a:buNone/>
            </a:pPr>
            <a:r>
              <a:rPr lang="en-US" dirty="0"/>
              <a:t>We construct a pub-key enc. system (G, E, D):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	Key generation G:    same as G for TDF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 from </a:t>
            </a:r>
            <a:r>
              <a:rPr lang="en-US" dirty="0" smtClean="0"/>
              <a:t>TDFs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76"/>
              </a:spcBef>
            </a:pPr>
            <a:r>
              <a:rPr lang="en-US" dirty="0"/>
              <a:t>(G, F, F</a:t>
            </a:r>
            <a:r>
              <a:rPr lang="en-US" baseline="30000" dirty="0"/>
              <a:t>-1</a:t>
            </a:r>
            <a:r>
              <a:rPr lang="en-US" dirty="0"/>
              <a:t>):    secure TDF   X ⟶ Y       </a:t>
            </a:r>
          </a:p>
          <a:p>
            <a:pPr>
              <a:spcBef>
                <a:spcPts val="1176"/>
              </a:spcBef>
            </a:pPr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baseline="-25000" dirty="0" err="1"/>
              <a:t>s</a:t>
            </a:r>
            <a:r>
              <a:rPr lang="en-US" dirty="0"/>
              <a:t>, D</a:t>
            </a:r>
            <a:r>
              <a:rPr lang="en-US" baseline="-25000" dirty="0"/>
              <a:t>s</a:t>
            </a:r>
            <a:r>
              <a:rPr lang="en-US" dirty="0"/>
              <a:t>) :   </a:t>
            </a:r>
            <a:r>
              <a:rPr lang="en-US" dirty="0" err="1"/>
              <a:t>symm</a:t>
            </a:r>
            <a:r>
              <a:rPr lang="en-US" dirty="0"/>
              <a:t>. auth. encryption with keys in K</a:t>
            </a:r>
          </a:p>
          <a:p>
            <a:pPr>
              <a:spcBef>
                <a:spcPts val="1176"/>
              </a:spcBef>
            </a:pPr>
            <a:r>
              <a:rPr lang="en-US" dirty="0"/>
              <a:t>H: X ⟶ K   a hash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42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297712" y="3835402"/>
            <a:ext cx="4045688" cy="2539999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b="1" u="sng" dirty="0" smtClean="0">
                <a:latin typeface="Tahoma"/>
                <a:cs typeface="Tahoma"/>
              </a:rPr>
              <a:t>E</a:t>
            </a:r>
            <a:r>
              <a:rPr lang="en-US" b="1" u="sng" dirty="0" smtClean="0">
                <a:latin typeface="Tahoma"/>
                <a:cs typeface="Tahoma"/>
              </a:rPr>
              <a:t>(</a:t>
            </a:r>
            <a:r>
              <a:rPr lang="en-US" sz="2400" b="1" u="sng" dirty="0" smtClean="0">
                <a:latin typeface="Tahoma"/>
                <a:cs typeface="Tahoma"/>
              </a:rPr>
              <a:t> </a:t>
            </a:r>
            <a:r>
              <a:rPr lang="en-US" sz="2400" b="1" u="sng" dirty="0" err="1" smtClean="0">
                <a:latin typeface="Tahoma"/>
                <a:cs typeface="Tahoma"/>
              </a:rPr>
              <a:t>pk</a:t>
            </a:r>
            <a:r>
              <a:rPr lang="en-US" sz="2400" b="1" u="sng" dirty="0" smtClean="0">
                <a:latin typeface="Tahoma"/>
                <a:cs typeface="Tahoma"/>
              </a:rPr>
              <a:t>, m</a:t>
            </a:r>
            <a:r>
              <a:rPr lang="en-US" b="1" u="sng" dirty="0" smtClean="0">
                <a:latin typeface="Tahoma"/>
                <a:cs typeface="Tahoma"/>
              </a:rPr>
              <a:t>)</a:t>
            </a:r>
            <a:r>
              <a:rPr lang="en-US" b="1" dirty="0" smtClean="0">
                <a:latin typeface="Tahoma"/>
                <a:cs typeface="Tahoma"/>
              </a:rPr>
              <a:t> </a:t>
            </a:r>
            <a:r>
              <a:rPr lang="en-US" sz="2400" b="1" dirty="0" smtClean="0">
                <a:latin typeface="Tahoma"/>
                <a:cs typeface="Tahoma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 smtClean="0">
                <a:latin typeface="Tahoma"/>
                <a:cs typeface="Tahoma"/>
              </a:rPr>
              <a:t>	x ⟵ X,    	y ⟵ F(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x)</a:t>
            </a:r>
          </a:p>
          <a:p>
            <a:pPr marL="0" indent="0" defTabSz="1033463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 smtClean="0">
                <a:latin typeface="Tahoma"/>
                <a:cs typeface="Tahoma"/>
              </a:rPr>
              <a:t>	k ⟵ H(x),  	c ⟵ </a:t>
            </a:r>
            <a:r>
              <a:rPr lang="en-US" sz="2400" dirty="0" err="1" smtClean="0">
                <a:latin typeface="Tahoma"/>
                <a:cs typeface="Tahoma"/>
              </a:rPr>
              <a:t>E</a:t>
            </a:r>
            <a:r>
              <a:rPr lang="en-US" sz="2400" baseline="-25000" dirty="0" err="1" smtClean="0">
                <a:latin typeface="Tahoma"/>
                <a:cs typeface="Tahoma"/>
              </a:rPr>
              <a:t>s</a:t>
            </a:r>
            <a:r>
              <a:rPr lang="en-US" sz="2400" dirty="0" smtClean="0">
                <a:latin typeface="Tahoma"/>
                <a:cs typeface="Tahoma"/>
              </a:rPr>
              <a:t>(k, m)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r>
              <a:rPr lang="en-US" sz="2400" dirty="0" smtClean="0">
                <a:latin typeface="Tahoma"/>
                <a:cs typeface="Tahoma"/>
              </a:rPr>
              <a:t>	output   (y, c)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648200" y="3835402"/>
            <a:ext cx="4191000" cy="2539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r>
              <a:rPr lang="en-US" sz="2400" b="1" u="sng" dirty="0" smtClean="0">
                <a:latin typeface="Tahoma"/>
                <a:cs typeface="Tahoma"/>
              </a:rPr>
              <a:t>D</a:t>
            </a:r>
            <a:r>
              <a:rPr lang="en-US" b="1" u="sng" dirty="0" smtClean="0">
                <a:latin typeface="Tahoma"/>
                <a:cs typeface="Tahoma"/>
              </a:rPr>
              <a:t>(</a:t>
            </a:r>
            <a:r>
              <a:rPr lang="en-US" sz="2400" b="1" u="sng" dirty="0" smtClean="0">
                <a:latin typeface="Tahoma"/>
                <a:cs typeface="Tahoma"/>
              </a:rPr>
              <a:t> </a:t>
            </a:r>
            <a:r>
              <a:rPr lang="en-US" sz="2400" b="1" u="sng" dirty="0" err="1" smtClean="0">
                <a:latin typeface="Tahoma"/>
                <a:cs typeface="Tahoma"/>
              </a:rPr>
              <a:t>sk</a:t>
            </a:r>
            <a:r>
              <a:rPr lang="en-US" sz="2400" b="1" u="sng" dirty="0" smtClean="0">
                <a:latin typeface="Tahoma"/>
                <a:cs typeface="Tahoma"/>
              </a:rPr>
              <a:t>, (</a:t>
            </a:r>
            <a:r>
              <a:rPr lang="en-US" sz="2400" b="1" u="sng" dirty="0" err="1" smtClean="0">
                <a:latin typeface="Tahoma"/>
                <a:cs typeface="Tahoma"/>
              </a:rPr>
              <a:t>y,c</a:t>
            </a:r>
            <a:r>
              <a:rPr lang="en-US" sz="2400" b="1" u="sng" dirty="0" smtClean="0">
                <a:latin typeface="Tahoma"/>
                <a:cs typeface="Tahoma"/>
              </a:rPr>
              <a:t>) </a:t>
            </a:r>
            <a:r>
              <a:rPr lang="en-US" b="1" u="sng" dirty="0" smtClean="0">
                <a:latin typeface="Tahoma"/>
                <a:cs typeface="Tahoma"/>
              </a:rPr>
              <a:t>)</a:t>
            </a:r>
            <a:r>
              <a:rPr lang="en-US" b="1" dirty="0" smtClean="0">
                <a:latin typeface="Tahoma"/>
                <a:cs typeface="Tahoma"/>
              </a:rPr>
              <a:t> </a:t>
            </a:r>
            <a:r>
              <a:rPr lang="en-US" sz="2400" b="1" dirty="0" smtClean="0">
                <a:latin typeface="Tahoma"/>
                <a:cs typeface="Tahoma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 smtClean="0">
                <a:latin typeface="Tahoma"/>
                <a:cs typeface="Tahoma"/>
              </a:rPr>
              <a:t>	x ⟵ F</a:t>
            </a:r>
            <a:r>
              <a:rPr lang="en-US" sz="2400" baseline="30000" dirty="0" smtClean="0">
                <a:latin typeface="Tahoma"/>
                <a:cs typeface="Tahoma"/>
              </a:rPr>
              <a:t>-1</a:t>
            </a:r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, y),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 smtClean="0">
                <a:latin typeface="Tahoma"/>
                <a:cs typeface="Tahoma"/>
              </a:rPr>
              <a:t>	k ⟵ H(x),   m ⟵ D</a:t>
            </a:r>
            <a:r>
              <a:rPr lang="en-US" sz="2400" baseline="-25000" dirty="0" smtClean="0">
                <a:latin typeface="Tahoma"/>
                <a:cs typeface="Tahoma"/>
              </a:rPr>
              <a:t>s</a:t>
            </a:r>
            <a:r>
              <a:rPr lang="en-US" sz="2400" dirty="0" smtClean="0">
                <a:latin typeface="Tahoma"/>
                <a:cs typeface="Tahoma"/>
              </a:rPr>
              <a:t>(k, c)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r>
              <a:rPr lang="en-US" sz="2400" dirty="0" smtClean="0">
                <a:latin typeface="Tahoma"/>
                <a:cs typeface="Tahoma"/>
              </a:rPr>
              <a:t>	output   m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292" y="4292649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ahoma"/>
                <a:cs typeface="Tahoma"/>
              </a:rPr>
              <a:t>Rnd</a:t>
            </a:r>
            <a:endParaRPr lang="en-US"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595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pictures: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 smtClean="0"/>
              <a:t>Security Theore</a:t>
            </a:r>
            <a:r>
              <a:rPr lang="en-US" b="1" u="sng" dirty="0"/>
              <a:t>m</a:t>
            </a:r>
            <a:r>
              <a:rPr lang="en-US" dirty="0" smtClean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</a:t>
            </a:r>
            <a:r>
              <a:rPr lang="en-US" dirty="0" smtClean="0"/>
              <a:t>If  </a:t>
            </a:r>
            <a:r>
              <a:rPr lang="en-US" b="1" dirty="0" smtClean="0"/>
              <a:t>(</a:t>
            </a:r>
            <a:r>
              <a:rPr lang="en-US" b="1" dirty="0"/>
              <a:t>G, F, F</a:t>
            </a:r>
            <a:r>
              <a:rPr lang="en-US" b="1" baseline="30000" dirty="0"/>
              <a:t>-1</a:t>
            </a:r>
            <a:r>
              <a:rPr lang="en-US" b="1" dirty="0" smtClean="0"/>
              <a:t>)  </a:t>
            </a:r>
            <a:r>
              <a:rPr lang="en-US" dirty="0" smtClean="0"/>
              <a:t>is a </a:t>
            </a:r>
            <a:r>
              <a:rPr lang="en-US" dirty="0"/>
              <a:t>secure </a:t>
            </a:r>
            <a:r>
              <a:rPr lang="en-US" dirty="0" smtClean="0"/>
              <a:t>TDF,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(</a:t>
            </a:r>
            <a:r>
              <a:rPr lang="en-US" b="1" dirty="0" err="1" smtClean="0"/>
              <a:t>E</a:t>
            </a:r>
            <a:r>
              <a:rPr lang="en-US" b="1" baseline="-25000" dirty="0" err="1" smtClean="0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 smtClean="0"/>
              <a:t>provides auth. enc.</a:t>
            </a:r>
            <a:br>
              <a:rPr lang="en-US" dirty="0" smtClean="0"/>
            </a:br>
            <a:r>
              <a:rPr lang="en-US" dirty="0" smtClean="0"/>
              <a:t>	and   </a:t>
            </a:r>
            <a:r>
              <a:rPr lang="en-US" b="1" dirty="0" smtClean="0"/>
              <a:t>H:</a:t>
            </a:r>
            <a:r>
              <a:rPr lang="en-US" dirty="0" smtClean="0"/>
              <a:t> X </a:t>
            </a:r>
            <a:r>
              <a:rPr lang="en-US" dirty="0"/>
              <a:t>⟶ </a:t>
            </a:r>
            <a:r>
              <a:rPr lang="en-US" dirty="0" smtClean="0"/>
              <a:t>K    is a   “random oracle” </a:t>
            </a:r>
            <a:br>
              <a:rPr lang="en-US" dirty="0" smtClean="0"/>
            </a:br>
            <a:r>
              <a:rPr lang="en-US" dirty="0" smtClean="0"/>
              <a:t>	then   </a:t>
            </a:r>
            <a:r>
              <a:rPr lang="en-US" b="1" dirty="0" smtClean="0"/>
              <a:t>(G,E,D)</a:t>
            </a:r>
            <a:r>
              <a:rPr lang="en-US" dirty="0" smtClean="0"/>
              <a:t>   is  CCA  secure.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8400" y="1752600"/>
            <a:ext cx="6248400" cy="1131332"/>
            <a:chOff x="2438400" y="1047750"/>
            <a:chExt cx="6248400" cy="1131332"/>
          </a:xfrm>
        </p:grpSpPr>
        <p:sp>
          <p:nvSpPr>
            <p:cNvPr id="4" name="Rectangle 3"/>
            <p:cNvSpPr/>
            <p:nvPr/>
          </p:nvSpPr>
          <p:spPr>
            <a:xfrm>
              <a:off x="2438400" y="1047750"/>
              <a:ext cx="121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F(</a:t>
              </a:r>
              <a:r>
                <a:rPr lang="en-US" sz="2000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pk</a:t>
              </a:r>
              <a:r>
                <a:rPr lang="en-US" sz="2000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, x)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57600" y="1047750"/>
              <a:ext cx="502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3463">
                <a:tabLst>
                  <a:tab pos="455613" algn="l"/>
                  <a:tab pos="1947863" algn="l"/>
                </a:tabLst>
              </a:pPr>
              <a:r>
                <a:rPr lang="en-US" sz="2000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E</a:t>
              </a:r>
              <a:r>
                <a:rPr lang="en-US" sz="2000" baseline="-25000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</a:t>
              </a:r>
              <a:r>
                <a:rPr lang="en-US" sz="2400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(</a:t>
              </a:r>
              <a:r>
                <a:rPr lang="en-US" sz="2000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H(x),  m </a:t>
              </a:r>
              <a:r>
                <a:rPr lang="en-US" sz="2400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)</a:t>
              </a:r>
              <a:endParaRPr lang="en-US" sz="2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2933700" y="1162050"/>
              <a:ext cx="228600" cy="1219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180975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ahoma" charset="0"/>
                  <a:ea typeface="Tahoma" charset="0"/>
                  <a:cs typeface="Tahoma" charset="0"/>
                </a:rPr>
                <a:t>header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6096000" y="-704850"/>
              <a:ext cx="228600" cy="495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23568" y="1809750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ahoma" charset="0"/>
                  <a:ea typeface="Tahoma" charset="0"/>
                  <a:cs typeface="Tahoma" charset="0"/>
                </a:rPr>
                <a:t>body</a:t>
              </a: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Whitfield </a:t>
            </a:r>
            <a:r>
              <a:rPr lang="en-US" b="1" dirty="0" err="1" smtClean="0"/>
              <a:t>Diffie</a:t>
            </a:r>
            <a:r>
              <a:rPr lang="en-US" dirty="0" smtClean="0"/>
              <a:t> and Martin </a:t>
            </a:r>
            <a:r>
              <a:rPr lang="en-US" b="1" dirty="0" smtClean="0"/>
              <a:t>Hellman</a:t>
            </a:r>
            <a:endParaRPr lang="en-US" b="1" dirty="0"/>
          </a:p>
          <a:p>
            <a:pPr lvl="1"/>
            <a:r>
              <a:rPr lang="en-US" dirty="0"/>
              <a:t>Proposed in </a:t>
            </a:r>
            <a:r>
              <a:rPr lang="en-US" dirty="0" smtClean="0"/>
              <a:t>1976 in a seminal </a:t>
            </a:r>
            <a:r>
              <a:rPr lang="en-US" dirty="0"/>
              <a:t>paper “New Directions in Cryptography”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won the </a:t>
            </a:r>
            <a:r>
              <a:rPr lang="en-US" dirty="0" smtClean="0"/>
              <a:t>2015 </a:t>
            </a:r>
            <a:r>
              <a:rPr lang="en-US" dirty="0"/>
              <a:t>Turing award for this </a:t>
            </a:r>
            <a:r>
              <a:rPr lang="en-US" dirty="0" smtClean="0"/>
              <a:t>work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/>
              <a:t>with shared-key systems:</a:t>
            </a:r>
          </a:p>
          <a:p>
            <a:pPr marL="0" indent="0">
              <a:buNone/>
            </a:pPr>
            <a:r>
              <a:rPr lang="en-US" dirty="0" smtClean="0"/>
              <a:t>	Distributing </a:t>
            </a:r>
            <a:r>
              <a:rPr lang="en-US" dirty="0"/>
              <a:t>the shared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Suppose that Alice and Bob want to agree on a secret (i.e. a key)</a:t>
            </a:r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link is public</a:t>
            </a:r>
          </a:p>
          <a:p>
            <a:pPr lvl="1"/>
            <a:r>
              <a:rPr lang="en-US" dirty="0"/>
              <a:t>They don’t already share any </a:t>
            </a:r>
            <a:r>
              <a:rPr lang="en-US" dirty="0" smtClean="0"/>
              <a:t>secrets</a:t>
            </a:r>
          </a:p>
          <a:p>
            <a:endParaRPr lang="en-US" dirty="0"/>
          </a:p>
          <a:p>
            <a:r>
              <a:rPr lang="en-US" dirty="0" smtClean="0"/>
              <a:t>For now: security against eavesdropping only!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01706" y="4912242"/>
            <a:ext cx="8727141" cy="1636022"/>
          </a:xfrm>
        </p:spPr>
        <p:txBody>
          <a:bodyPr>
            <a:normAutofit/>
          </a:bodyPr>
          <a:lstStyle/>
          <a:p>
            <a:pPr marL="684000" lvl="1" indent="-457200">
              <a:buFont typeface="+mj-lt"/>
              <a:buAutoNum type="arabicPeriod"/>
            </a:pPr>
            <a:r>
              <a:rPr lang="en-US" dirty="0"/>
              <a:t>Alice &amp; Bob decide on </a:t>
            </a:r>
            <a:r>
              <a:rPr lang="en-US" dirty="0" smtClean="0"/>
              <a:t>p </a:t>
            </a:r>
            <a:r>
              <a:rPr lang="en-US" dirty="0"/>
              <a:t>and </a:t>
            </a:r>
            <a:r>
              <a:rPr lang="en-US" dirty="0" smtClean="0"/>
              <a:t>g (chosen once and fixed forever)</a:t>
            </a:r>
            <a:endParaRPr lang="en-US" dirty="0"/>
          </a:p>
          <a:p>
            <a:pPr marL="684000" lvl="1" indent="-457200">
              <a:buFont typeface="+mj-lt"/>
              <a:buAutoNum type="arabicPeriod"/>
            </a:pPr>
            <a:r>
              <a:rPr lang="en-US" dirty="0"/>
              <a:t>Alice chooses secret number </a:t>
            </a:r>
            <a:r>
              <a:rPr lang="en-US" b="1" dirty="0" smtClean="0"/>
              <a:t>A</a:t>
            </a:r>
            <a:r>
              <a:rPr lang="en-US" dirty="0" smtClean="0"/>
              <a:t>	Bob </a:t>
            </a:r>
            <a:r>
              <a:rPr lang="en-US" dirty="0"/>
              <a:t>chooses secret number </a:t>
            </a:r>
            <a:r>
              <a:rPr lang="en-US" b="1" dirty="0"/>
              <a:t>B</a:t>
            </a:r>
          </a:p>
          <a:p>
            <a:pPr marL="684000" lvl="1" indent="-457200">
              <a:buFont typeface="+mj-lt"/>
              <a:buAutoNum type="arabicPeriod"/>
            </a:pPr>
            <a:r>
              <a:rPr lang="en-US" dirty="0"/>
              <a:t>Alice sends </a:t>
            </a:r>
            <a:r>
              <a:rPr lang="en-US" dirty="0" smtClean="0"/>
              <a:t>Bob </a:t>
            </a:r>
            <a:r>
              <a:rPr lang="en-US" b="1" dirty="0" err="1"/>
              <a:t>g</a:t>
            </a:r>
            <a:r>
              <a:rPr lang="en-US" b="1" baseline="30000" dirty="0" err="1"/>
              <a:t>A</a:t>
            </a:r>
            <a:r>
              <a:rPr lang="en-US" b="1" dirty="0"/>
              <a:t> </a:t>
            </a:r>
            <a:r>
              <a:rPr lang="en-US" b="1" dirty="0" smtClean="0"/>
              <a:t>(mod p)</a:t>
            </a:r>
          </a:p>
          <a:p>
            <a:pPr marL="684000" lvl="1" indent="-457200">
              <a:buFont typeface="+mj-lt"/>
              <a:buAutoNum type="arabicPeriod"/>
            </a:pPr>
            <a:r>
              <a:rPr lang="en-US" dirty="0" smtClean="0"/>
              <a:t>The shared secret is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AB</a:t>
            </a:r>
            <a:r>
              <a:rPr lang="en-US" b="1" dirty="0" smtClean="0"/>
              <a:t> (mod p)</a:t>
            </a:r>
            <a:endParaRPr lang="en-US" b="1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160965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2160965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3620360"/>
            <a:ext cx="6781800" cy="461665"/>
            <a:chOff x="1066800" y="2190750"/>
            <a:chExt cx="6781800" cy="46166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05200" y="2190750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Tahoma"/>
                  <a:cs typeface="Tahoma"/>
                </a:rPr>
                <a:t>g</a:t>
              </a:r>
              <a:r>
                <a:rPr lang="en-US" sz="2400" baseline="30000" dirty="0" err="1" smtClean="0">
                  <a:latin typeface="Tahoma"/>
                  <a:cs typeface="Tahoma"/>
                </a:rPr>
                <a:t>A</a:t>
              </a:r>
              <a:r>
                <a:rPr lang="en-US" sz="2400" dirty="0" smtClean="0">
                  <a:latin typeface="Tahoma"/>
                  <a:cs typeface="Tahoma"/>
                </a:rPr>
                <a:t> (mod p)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66800" y="4135394"/>
            <a:ext cx="6781800" cy="461665"/>
            <a:chOff x="1066800" y="4325898"/>
            <a:chExt cx="6781800" cy="461665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066800" y="4787563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05200" y="4325898"/>
              <a:ext cx="1669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Tahoma"/>
                  <a:cs typeface="Tahoma"/>
                </a:rPr>
                <a:t>g</a:t>
              </a:r>
              <a:r>
                <a:rPr lang="en-US" sz="2400" baseline="30000" dirty="0" err="1" smtClean="0">
                  <a:latin typeface="Tahoma"/>
                  <a:cs typeface="Tahoma"/>
                </a:rPr>
                <a:t>B</a:t>
              </a:r>
              <a:r>
                <a:rPr lang="en-US" sz="2400" dirty="0" smtClean="0">
                  <a:latin typeface="Tahoma"/>
                  <a:cs typeface="Tahoma"/>
                </a:rPr>
                <a:t> (mod p)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30180" y="2485081"/>
            <a:ext cx="6781800" cy="461665"/>
            <a:chOff x="1066800" y="2190750"/>
            <a:chExt cx="6781800" cy="46166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066800" y="2652415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05200" y="2190750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“Let’s use (p, g)”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30180" y="3000115"/>
            <a:ext cx="6781800" cy="461665"/>
            <a:chOff x="1030180" y="3190619"/>
            <a:chExt cx="6781800" cy="461665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1030180" y="3652284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468580" y="3190619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“OK”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1706" y="1272507"/>
            <a:ext cx="55750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ahoma" charset="0"/>
                <a:ea typeface="Tahoma" charset="0"/>
                <a:cs typeface="Tahoma" charset="0"/>
              </a:rPr>
              <a:t>Fix a large prime p (e.g. 600 digits ~ 2000 bits)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ahoma" charset="0"/>
                <a:ea typeface="Tahoma" charset="0"/>
                <a:cs typeface="Tahoma" charset="0"/>
              </a:rPr>
              <a:t>Fix an integer     g   in   {1, …, p}</a:t>
            </a:r>
            <a:endParaRPr lang="en-US" sz="20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3862" y="5669466"/>
            <a:ext cx="3420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Bob sends Alice </a:t>
            </a:r>
            <a:r>
              <a:rPr lang="en-US" sz="2000" b="1" dirty="0" err="1">
                <a:latin typeface="Tahoma" charset="0"/>
                <a:ea typeface="Tahoma" charset="0"/>
                <a:cs typeface="Tahoma" charset="0"/>
              </a:rPr>
              <a:t>g</a:t>
            </a:r>
            <a:r>
              <a:rPr lang="en-US" sz="2000" b="1" baseline="30000" dirty="0" err="1">
                <a:latin typeface="Tahoma" charset="0"/>
                <a:ea typeface="Tahoma" charset="0"/>
                <a:cs typeface="Tahoma" charset="0"/>
              </a:rPr>
              <a:t>B</a:t>
            </a:r>
            <a:r>
              <a:rPr lang="en-US" sz="2000" b="1" dirty="0">
                <a:latin typeface="Tahoma" charset="0"/>
                <a:ea typeface="Tahoma" charset="0"/>
                <a:cs typeface="Tahoma" charset="0"/>
              </a:rPr>
              <a:t> (mod p)</a:t>
            </a:r>
            <a:endParaRPr lang="en-US" sz="20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62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Alice computes </a:t>
            </a:r>
            <a:r>
              <a:rPr lang="en-US" dirty="0" err="1"/>
              <a:t>g</a:t>
            </a:r>
            <a:r>
              <a:rPr lang="en-US" baseline="30000" dirty="0" err="1"/>
              <a:t>AB</a:t>
            </a:r>
            <a:r>
              <a:rPr lang="en-US" dirty="0"/>
              <a:t> </a:t>
            </a:r>
            <a:r>
              <a:rPr lang="en-US" dirty="0" smtClean="0"/>
              <a:t>(mod p) </a:t>
            </a:r>
            <a:r>
              <a:rPr lang="en-US" dirty="0"/>
              <a:t>because she knows A: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</a:t>
            </a:r>
            <a:r>
              <a:rPr lang="en-US" baseline="30000" dirty="0" err="1" smtClean="0"/>
              <a:t>AB</a:t>
            </a:r>
            <a:r>
              <a:rPr lang="en-US" dirty="0" smtClean="0"/>
              <a:t> (mod p) </a:t>
            </a:r>
            <a:r>
              <a:rPr lang="en-US" dirty="0"/>
              <a:t>= (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mod p)</a:t>
            </a:r>
            <a:r>
              <a:rPr lang="en-US" baseline="30000" dirty="0"/>
              <a:t>A</a:t>
            </a:r>
            <a:r>
              <a:rPr lang="en-US" dirty="0"/>
              <a:t> </a:t>
            </a:r>
            <a:r>
              <a:rPr lang="en-US" dirty="0" smtClean="0"/>
              <a:t>(mod p)</a:t>
            </a:r>
            <a:endParaRPr lang="en-US" dirty="0"/>
          </a:p>
          <a:p>
            <a:r>
              <a:rPr lang="en-US" dirty="0" smtClean="0"/>
              <a:t>Bob computes </a:t>
            </a:r>
            <a:r>
              <a:rPr lang="en-US" dirty="0" err="1"/>
              <a:t>g</a:t>
            </a:r>
            <a:r>
              <a:rPr lang="en-US" baseline="30000" dirty="0" err="1"/>
              <a:t>AB</a:t>
            </a:r>
            <a:r>
              <a:rPr lang="en-US" dirty="0"/>
              <a:t> (mod p) because </a:t>
            </a:r>
            <a:r>
              <a:rPr lang="en-US" dirty="0" smtClean="0"/>
              <a:t>he </a:t>
            </a:r>
            <a:r>
              <a:rPr lang="en-US" dirty="0"/>
              <a:t>knows </a:t>
            </a:r>
            <a:r>
              <a:rPr lang="en-US" dirty="0" smtClean="0"/>
              <a:t>B: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</a:t>
            </a:r>
            <a:r>
              <a:rPr lang="en-US" baseline="30000" dirty="0" err="1"/>
              <a:t>AB</a:t>
            </a:r>
            <a:r>
              <a:rPr lang="en-US" dirty="0"/>
              <a:t> (mod p) = (</a:t>
            </a:r>
            <a:r>
              <a:rPr lang="en-US" dirty="0" err="1" smtClean="0"/>
              <a:t>g</a:t>
            </a:r>
            <a:r>
              <a:rPr lang="en-US" baseline="30000" dirty="0" err="1" smtClean="0"/>
              <a:t>A</a:t>
            </a:r>
            <a:r>
              <a:rPr lang="en-US" dirty="0" smtClean="0"/>
              <a:t> </a:t>
            </a:r>
            <a:r>
              <a:rPr lang="en-US" dirty="0"/>
              <a:t>mod </a:t>
            </a:r>
            <a:r>
              <a:rPr lang="en-US" dirty="0" smtClean="0"/>
              <a:t>p)</a:t>
            </a:r>
            <a:r>
              <a:rPr lang="en-US" baseline="30000" dirty="0" smtClean="0"/>
              <a:t>B</a:t>
            </a:r>
            <a:r>
              <a:rPr lang="en-US" dirty="0" smtClean="0"/>
              <a:t> </a:t>
            </a:r>
            <a:r>
              <a:rPr lang="en-US" dirty="0"/>
              <a:t>(mod p)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eavesdropper gets 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r>
              <a:rPr lang="en-US" dirty="0"/>
              <a:t> </a:t>
            </a:r>
            <a:r>
              <a:rPr lang="en-US" dirty="0" smtClean="0"/>
              <a:t>(mod p) </a:t>
            </a:r>
            <a:r>
              <a:rPr lang="en-US" dirty="0"/>
              <a:t>and 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</a:t>
            </a:r>
            <a:r>
              <a:rPr lang="en-US" dirty="0" smtClean="0"/>
              <a:t>(mod p)</a:t>
            </a:r>
            <a:endParaRPr lang="en-US" dirty="0"/>
          </a:p>
          <a:p>
            <a:pPr lvl="1"/>
            <a:r>
              <a:rPr lang="en-US" dirty="0"/>
              <a:t>They can easily calculate </a:t>
            </a:r>
            <a:r>
              <a:rPr lang="en-US" dirty="0" err="1"/>
              <a:t>g</a:t>
            </a:r>
            <a:r>
              <a:rPr lang="en-US" baseline="30000" dirty="0" err="1"/>
              <a:t>A+B</a:t>
            </a:r>
            <a:r>
              <a:rPr lang="en-US" dirty="0"/>
              <a:t> </a:t>
            </a:r>
            <a:r>
              <a:rPr lang="en-US" dirty="0" smtClean="0"/>
              <a:t>(mod p) </a:t>
            </a:r>
            <a:r>
              <a:rPr lang="en-US" dirty="0"/>
              <a:t>but that doesn’t help</a:t>
            </a:r>
          </a:p>
          <a:p>
            <a:pPr lvl="1"/>
            <a:r>
              <a:rPr lang="en-US" dirty="0"/>
              <a:t>The problem of computing discrete </a:t>
            </a:r>
            <a:r>
              <a:rPr lang="en-US" dirty="0" smtClean="0"/>
              <a:t>logarithms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to recover A from 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r>
              <a:rPr lang="en-US" dirty="0"/>
              <a:t> </a:t>
            </a:r>
            <a:r>
              <a:rPr lang="en-US" dirty="0" smtClean="0"/>
              <a:t>(mod p)) </a:t>
            </a:r>
            <a:r>
              <a:rPr lang="en-US" dirty="0"/>
              <a:t>is hard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Key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 is a prime (</a:t>
            </a:r>
            <a:r>
              <a:rPr lang="en-US" dirty="0"/>
              <a:t>publicly known)</a:t>
            </a:r>
          </a:p>
          <a:p>
            <a:pPr lvl="1"/>
            <a:r>
              <a:rPr lang="en-US" dirty="0"/>
              <a:t>Should be </a:t>
            </a:r>
            <a:r>
              <a:rPr lang="en-US" dirty="0" smtClean="0"/>
              <a:t>at least 600 </a:t>
            </a:r>
            <a:r>
              <a:rPr lang="en-US" dirty="0"/>
              <a:t>bits or more</a:t>
            </a:r>
          </a:p>
          <a:p>
            <a:r>
              <a:rPr lang="en-US" dirty="0" smtClean="0"/>
              <a:t>g </a:t>
            </a:r>
            <a:r>
              <a:rPr lang="en-US" dirty="0"/>
              <a:t>&lt; </a:t>
            </a:r>
            <a:r>
              <a:rPr lang="en-US" dirty="0" smtClean="0"/>
              <a:t>p </a:t>
            </a:r>
            <a:r>
              <a:rPr lang="en-US" dirty="0"/>
              <a:t>(also public</a:t>
            </a:r>
            <a:r>
              <a:rPr lang="en-US" dirty="0" smtClean="0"/>
              <a:t>) is a </a:t>
            </a:r>
            <a:r>
              <a:rPr lang="en-US" i="1" dirty="0" smtClean="0"/>
              <a:t>primitive root</a:t>
            </a:r>
            <a:r>
              <a:rPr lang="en-US" dirty="0" smtClean="0"/>
              <a:t> of p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primitive root generates the finite field </a:t>
            </a:r>
            <a:r>
              <a:rPr lang="en-US" dirty="0" smtClean="0"/>
              <a:t>p</a:t>
            </a:r>
            <a:endParaRPr lang="en-US" dirty="0"/>
          </a:p>
          <a:p>
            <a:pPr lvl="1"/>
            <a:r>
              <a:rPr lang="en-US" dirty="0"/>
              <a:t>Every n in {1, 2, ..., p-1} can be written as </a:t>
            </a:r>
            <a:r>
              <a:rPr lang="en-US" dirty="0" err="1"/>
              <a:t>g</a:t>
            </a:r>
            <a:r>
              <a:rPr lang="en-US" baseline="30000" dirty="0" err="1"/>
              <a:t>k</a:t>
            </a:r>
            <a:r>
              <a:rPr lang="en-US" dirty="0"/>
              <a:t> mod p</a:t>
            </a:r>
          </a:p>
          <a:p>
            <a:pPr lvl="1"/>
            <a:r>
              <a:rPr lang="en-US" dirty="0"/>
              <a:t>Example: 2 is a primitive root of 5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n-US" dirty="0" smtClean="0"/>
              <a:t>1	2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		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4		2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	(</a:t>
            </a:r>
            <a:r>
              <a:rPr lang="en-US" dirty="0"/>
              <a:t>mod 5)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Intuitively </a:t>
            </a:r>
            <a:r>
              <a:rPr lang="en-US" dirty="0"/>
              <a:t>means that it’s hard to take logarithms base g because there are many </a:t>
            </a:r>
            <a:r>
              <a:rPr lang="en-US" dirty="0" smtClean="0"/>
              <a:t>candidates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0790" y="2378844"/>
            <a:ext cx="33528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09638">
              <a:tabLst>
                <a:tab pos="909638" algn="l"/>
              </a:tabLst>
            </a:pPr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</a:t>
            </a:r>
            <a:r>
              <a:rPr lang="en-US" dirty="0" err="1" smtClean="0"/>
              <a:t>vs</a:t>
            </a:r>
            <a:r>
              <a:rPr lang="en-US" dirty="0" smtClean="0"/>
              <a:t> Many-time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Never use stream cipher key more than once !!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/>
              <a:t>		C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  m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   </a:t>
            </a:r>
            <a:r>
              <a:rPr lang="en-US" dirty="0" smtClean="0">
                <a:sym typeface="Symbol" pitchFamily="18" charset="2"/>
              </a:rPr>
              <a:t>k</a:t>
            </a:r>
            <a:endParaRPr lang="en-US" sz="3600" dirty="0">
              <a:sym typeface="Symbol" pitchFamily="18" charset="2"/>
            </a:endParaRPr>
          </a:p>
          <a:p>
            <a:pPr lvl="1">
              <a:buNone/>
            </a:pPr>
            <a:r>
              <a:rPr lang="en-US" sz="2800" dirty="0">
                <a:sym typeface="Symbol" pitchFamily="18" charset="2"/>
              </a:rPr>
              <a:t>			</a:t>
            </a:r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  </a:t>
            </a:r>
            <a:r>
              <a:rPr lang="en-US" sz="2800" dirty="0">
                <a:sym typeface="Symbol" pitchFamily="18" charset="2"/>
              </a:rPr>
              <a:t>  m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    </a:t>
            </a:r>
            <a:r>
              <a:rPr lang="en-US" sz="2800" dirty="0" smtClean="0">
                <a:sym typeface="Symbol" pitchFamily="18" charset="2"/>
              </a:rPr>
              <a:t>k</a:t>
            </a:r>
            <a:endParaRPr lang="en-US" sz="2800" dirty="0">
              <a:sym typeface="Symbol" pitchFamily="18" charset="2"/>
            </a:endParaRPr>
          </a:p>
          <a:p>
            <a:pPr lvl="1">
              <a:lnSpc>
                <a:spcPct val="140000"/>
              </a:lnSpc>
              <a:spcBef>
                <a:spcPct val="80000"/>
              </a:spcBef>
              <a:buNone/>
            </a:pPr>
            <a:r>
              <a:rPr lang="en-US" sz="2800" dirty="0">
                <a:sym typeface="Symbol" pitchFamily="18" charset="2"/>
              </a:rPr>
              <a:t>Eavesdropper does: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800" dirty="0">
                <a:sym typeface="Symbol" pitchFamily="18" charset="2"/>
              </a:rPr>
              <a:t>			C</a:t>
            </a:r>
            <a:r>
              <a:rPr lang="en-US" sz="2800" baseline="-25000" dirty="0">
                <a:sym typeface="Symbol" pitchFamily="18" charset="2"/>
              </a:rPr>
              <a:t>1 </a:t>
            </a:r>
            <a:r>
              <a:rPr lang="en-US" sz="2800" dirty="0">
                <a:sym typeface="Symbol" pitchFamily="18" charset="2"/>
              </a:rPr>
              <a:t>   C</a:t>
            </a:r>
            <a:r>
              <a:rPr lang="en-US" sz="2800" baseline="-25000" dirty="0">
                <a:sym typeface="Symbol" pitchFamily="18" charset="2"/>
              </a:rPr>
              <a:t>2       </a:t>
            </a:r>
            <a:r>
              <a:rPr lang="en-US" sz="2800" b="1" dirty="0">
                <a:sym typeface="Symbol" pitchFamily="18" charset="2"/>
              </a:rPr>
              <a:t></a:t>
            </a:r>
            <a:r>
              <a:rPr lang="en-US" sz="2800" dirty="0">
                <a:sym typeface="Symbol" pitchFamily="18" charset="2"/>
              </a:rPr>
              <a:t>        m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  m</a:t>
            </a:r>
            <a:r>
              <a:rPr lang="en-US" sz="2800" baseline="-25000" dirty="0">
                <a:sym typeface="Symbol" pitchFamily="18" charset="2"/>
              </a:rPr>
              <a:t>2 </a:t>
            </a:r>
          </a:p>
          <a:p>
            <a:pPr lvl="1">
              <a:lnSpc>
                <a:spcPct val="120000"/>
              </a:lnSpc>
              <a:buNone/>
            </a:pPr>
            <a:endParaRPr lang="en-US" sz="2800" baseline="-25000" dirty="0">
              <a:sym typeface="Symbol" pitchFamily="18" charset="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2800" dirty="0">
                <a:sym typeface="Symbol" pitchFamily="18" charset="2"/>
              </a:rPr>
              <a:t>Enough redundancy in English and ASCII encoding that: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800" dirty="0">
                <a:sym typeface="Symbol" pitchFamily="18" charset="2"/>
              </a:rPr>
              <a:t>			 m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  m</a:t>
            </a:r>
            <a:r>
              <a:rPr lang="en-US" sz="2800" baseline="-25000" dirty="0">
                <a:sym typeface="Symbol" pitchFamily="18" charset="2"/>
              </a:rPr>
              <a:t>2       </a:t>
            </a:r>
            <a:r>
              <a:rPr lang="en-US" sz="2800" b="1" dirty="0">
                <a:sym typeface="Symbol" pitchFamily="18" charset="2"/>
              </a:rPr>
              <a:t></a:t>
            </a:r>
            <a:r>
              <a:rPr lang="en-US" sz="2800" dirty="0">
                <a:sym typeface="Symbol" pitchFamily="18" charset="2"/>
              </a:rPr>
              <a:t>      m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,  </a:t>
            </a:r>
            <a:r>
              <a:rPr lang="en-US" sz="2800" dirty="0" smtClean="0">
                <a:sym typeface="Symbol" pitchFamily="18" charset="2"/>
              </a:rPr>
              <a:t>m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Alice and Bob agree that </a:t>
            </a:r>
            <a:r>
              <a:rPr lang="en-US" dirty="0" smtClean="0"/>
              <a:t>p=</a:t>
            </a:r>
            <a:r>
              <a:rPr lang="en-US" dirty="0"/>
              <a:t>71 and g=7</a:t>
            </a:r>
          </a:p>
          <a:p>
            <a:r>
              <a:rPr lang="en-US" dirty="0"/>
              <a:t>Alice selects a private key A=5 and calculates a public </a:t>
            </a:r>
            <a:r>
              <a:rPr lang="en-US" dirty="0" smtClean="0"/>
              <a:t>key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</a:t>
            </a:r>
            <a:r>
              <a:rPr lang="en-US" baseline="30000" dirty="0" err="1" smtClean="0"/>
              <a:t>A</a:t>
            </a:r>
            <a:r>
              <a:rPr lang="en-US" dirty="0" smtClean="0"/>
              <a:t> </a:t>
            </a:r>
            <a:r>
              <a:rPr lang="en-US" dirty="0"/>
              <a:t>≡ 7</a:t>
            </a:r>
            <a:r>
              <a:rPr lang="en-US" baseline="30000" dirty="0"/>
              <a:t>5</a:t>
            </a:r>
            <a:r>
              <a:rPr lang="en-US" dirty="0"/>
              <a:t> ≡ 51 (mod 71</a:t>
            </a:r>
            <a:r>
              <a:rPr lang="en-US" dirty="0" smtClean="0"/>
              <a:t>)	; she </a:t>
            </a:r>
            <a:r>
              <a:rPr lang="en-US" dirty="0"/>
              <a:t>sends this to Bob</a:t>
            </a:r>
          </a:p>
          <a:p>
            <a:r>
              <a:rPr lang="en-US" dirty="0"/>
              <a:t>Bob selects a private key B=12 and calculates a public </a:t>
            </a:r>
            <a:r>
              <a:rPr lang="en-US" dirty="0" smtClean="0"/>
              <a:t>key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</a:t>
            </a:r>
            <a:r>
              <a:rPr lang="en-US" baseline="30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≡ 7</a:t>
            </a:r>
            <a:r>
              <a:rPr lang="en-US" baseline="30000" dirty="0"/>
              <a:t>12</a:t>
            </a:r>
            <a:r>
              <a:rPr lang="en-US" dirty="0"/>
              <a:t> ≡ 4 (mod 71</a:t>
            </a:r>
            <a:r>
              <a:rPr lang="en-US" dirty="0" smtClean="0"/>
              <a:t>)	; he </a:t>
            </a:r>
            <a:r>
              <a:rPr lang="en-US" dirty="0"/>
              <a:t>sends this to Alice</a:t>
            </a:r>
          </a:p>
          <a:p>
            <a:r>
              <a:rPr lang="en-US" dirty="0"/>
              <a:t>Alice calculates the shared secret:</a:t>
            </a:r>
          </a:p>
          <a:p>
            <a:pPr marL="0" indent="0">
              <a:buNone/>
            </a:pPr>
            <a:r>
              <a:rPr lang="en-US" dirty="0" smtClean="0"/>
              <a:t>	S </a:t>
            </a:r>
            <a:r>
              <a:rPr lang="en-US" dirty="0"/>
              <a:t>≡ (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)</a:t>
            </a:r>
            <a:r>
              <a:rPr lang="en-US" baseline="30000" dirty="0" smtClean="0"/>
              <a:t>A</a:t>
            </a:r>
            <a:r>
              <a:rPr lang="en-US" dirty="0" smtClean="0"/>
              <a:t>	≡ 4</a:t>
            </a:r>
            <a:r>
              <a:rPr lang="en-US" baseline="30000" dirty="0" smtClean="0"/>
              <a:t>5</a:t>
            </a:r>
            <a:r>
              <a:rPr lang="en-US" dirty="0" smtClean="0"/>
              <a:t>		≡ </a:t>
            </a:r>
            <a:r>
              <a:rPr lang="en-US" dirty="0"/>
              <a:t>30 (mod 71)</a:t>
            </a:r>
          </a:p>
          <a:p>
            <a:r>
              <a:rPr lang="en-US" dirty="0"/>
              <a:t>Bob calculates the shared secret:</a:t>
            </a:r>
          </a:p>
          <a:p>
            <a:pPr marL="0" indent="0">
              <a:buNone/>
            </a:pPr>
            <a:r>
              <a:rPr lang="en-US" dirty="0" smtClean="0"/>
              <a:t>	S </a:t>
            </a:r>
            <a:r>
              <a:rPr lang="en-US" dirty="0"/>
              <a:t>≡ (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r>
              <a:rPr lang="en-US" dirty="0"/>
              <a:t>)</a:t>
            </a:r>
            <a:r>
              <a:rPr lang="en-US" baseline="30000" dirty="0" smtClean="0"/>
              <a:t>B</a:t>
            </a:r>
            <a:r>
              <a:rPr lang="en-US" dirty="0" smtClean="0"/>
              <a:t>	≡ 51</a:t>
            </a:r>
            <a:r>
              <a:rPr lang="en-US" baseline="30000" dirty="0" smtClean="0"/>
              <a:t>12</a:t>
            </a:r>
            <a:r>
              <a:rPr lang="en-US" dirty="0" smtClean="0"/>
              <a:t>		≡ </a:t>
            </a:r>
            <a:r>
              <a:rPr lang="en-US" dirty="0"/>
              <a:t>30 (mod 71)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</a:t>
            </a:r>
            <a:r>
              <a:rPr lang="en-US" dirty="0"/>
              <a:t>I</a:t>
            </a:r>
            <a:r>
              <a:rPr lang="en-US" dirty="0" smtClean="0"/>
              <a:t>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provided by the difficulty of calculating discrete logarithms</a:t>
            </a:r>
          </a:p>
          <a:p>
            <a:r>
              <a:rPr lang="en-US" dirty="0"/>
              <a:t>Feasibility is provided by</a:t>
            </a:r>
          </a:p>
          <a:p>
            <a:pPr lvl="1"/>
            <a:r>
              <a:rPr lang="en-US" dirty="0"/>
              <a:t>The ability to find large primes</a:t>
            </a:r>
          </a:p>
          <a:p>
            <a:pPr lvl="1"/>
            <a:r>
              <a:rPr lang="en-US" dirty="0"/>
              <a:t>The ability to find primitive roots for large primes</a:t>
            </a:r>
          </a:p>
          <a:p>
            <a:pPr lvl="1"/>
            <a:r>
              <a:rPr lang="en-US" dirty="0"/>
              <a:t>The ability to do efficient modular arithmetic</a:t>
            </a:r>
          </a:p>
          <a:p>
            <a:r>
              <a:rPr lang="en-US" dirty="0"/>
              <a:t>Correctness is an immediate consequence of basic facts about modular arithmetic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Insecure against man-in-the-middle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609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As described, the protocol is insecure against </a:t>
            </a:r>
            <a:r>
              <a:rPr lang="en-US" b="1" dirty="0" smtClean="0"/>
              <a:t>active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2536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ahoma" charset="0"/>
                <a:ea typeface="Tahoma" charset="0"/>
                <a:cs typeface="Tahoma" charset="0"/>
              </a:rPr>
              <a:t>Alice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0" y="2662536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ahoma" charset="0"/>
                <a:ea typeface="Tahoma" charset="0"/>
                <a:cs typeface="Tahoma" charset="0"/>
              </a:rPr>
              <a:t>Bob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1" y="2667001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latin typeface="Tahoma" charset="0"/>
                <a:ea typeface="Tahoma" charset="0"/>
                <a:cs typeface="Tahoma" charset="0"/>
              </a:rPr>
              <a:t>MiTM</a:t>
            </a:r>
            <a:endParaRPr lang="en-US" sz="2400" b="1" u="sng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64307" y="3931227"/>
            <a:ext cx="4411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Now try </a:t>
            </a:r>
            <a:r>
              <a:rPr lang="en-US" sz="2400" smtClean="0">
                <a:latin typeface="Tahoma" charset="0"/>
                <a:ea typeface="Tahoma" charset="0"/>
                <a:cs typeface="Tahoma" charset="0"/>
              </a:rPr>
              <a:t>to construct 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the attack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You should always expect a </a:t>
            </a:r>
            <a:r>
              <a:rPr lang="en-US" b="1" dirty="0" smtClean="0">
                <a:ea typeface="Tahoma"/>
              </a:rPr>
              <a:t>man</a:t>
            </a:r>
            <a:r>
              <a:rPr lang="en-US" b="1" dirty="0">
                <a:ea typeface="Tahoma"/>
              </a:rPr>
              <a:t>-in-the-middle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e.g. on the internet, your messages go through many </a:t>
            </a:r>
            <a:r>
              <a:rPr lang="en-US" dirty="0" smtClean="0">
                <a:ea typeface="Tahoma"/>
              </a:rPr>
              <a:t>intermediaries</a:t>
            </a:r>
            <a:endParaRPr lang="en-US" dirty="0">
              <a:ea typeface="Tahoma"/>
            </a:endParaRPr>
          </a:p>
          <a:p>
            <a:pPr>
              <a:lnSpc>
                <a:spcPct val="130000"/>
              </a:lnSpc>
            </a:pPr>
            <a:endParaRPr lang="en-US" dirty="0">
              <a:ea typeface="Tahoma"/>
            </a:endParaRPr>
          </a:p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Solution: Use an authenticated channel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For instance, </a:t>
            </a:r>
            <a:r>
              <a:rPr lang="en-US" dirty="0" smtClean="0">
                <a:ea typeface="Tahoma"/>
              </a:rPr>
              <a:t>Alice </a:t>
            </a:r>
            <a:r>
              <a:rPr lang="en-US" dirty="0">
                <a:ea typeface="Tahoma"/>
              </a:rPr>
              <a:t>and Bob have certificates that contain a public key, and exchange them prior to the DH exchange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They use them to authenticate the values in the DH phase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More on that in the </a:t>
            </a:r>
            <a:r>
              <a:rPr lang="en-US" dirty="0" smtClean="0">
                <a:ea typeface="Tahoma"/>
              </a:rPr>
              <a:t>SSL/TLS </a:t>
            </a:r>
            <a:r>
              <a:rPr lang="en-US" dirty="0">
                <a:ea typeface="Tahoma"/>
              </a:rPr>
              <a:t>lecture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Message Authentication Codes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Integrity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/>
              <a:t>Goal:      </a:t>
            </a:r>
            <a:r>
              <a:rPr lang="en-US" b="1" dirty="0"/>
              <a:t>integrity</a:t>
            </a:r>
            <a:r>
              <a:rPr lang="en-US" dirty="0"/>
              <a:t>,    no </a:t>
            </a:r>
            <a:r>
              <a:rPr lang="en-US" dirty="0" smtClean="0"/>
              <a:t>confidentiality</a:t>
            </a:r>
            <a:endParaRPr lang="en-US" dirty="0"/>
          </a:p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endParaRPr lang="en-US" dirty="0">
              <a:sym typeface="Symbol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Examples: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Protecting public binaries on </a:t>
            </a:r>
            <a:r>
              <a:rPr lang="en-US" dirty="0" smtClean="0">
                <a:sym typeface="Symbol" charset="0"/>
              </a:rPr>
              <a:t>disk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Protecting </a:t>
            </a:r>
            <a:r>
              <a:rPr lang="en-US" dirty="0">
                <a:sym typeface="Symbol" charset="0"/>
              </a:rPr>
              <a:t>banner ads on web </a:t>
            </a:r>
            <a:r>
              <a:rPr lang="en-US" dirty="0" smtClean="0">
                <a:sym typeface="Symbol" charset="0"/>
              </a:rPr>
              <a:t>pages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Integrity: 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561098"/>
            <a:ext cx="8727141" cy="2862487"/>
          </a:xfrm>
        </p:spPr>
        <p:txBody>
          <a:bodyPr>
            <a:normAutofit fontScale="92500"/>
          </a:bodyPr>
          <a:lstStyle/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u="sng" dirty="0" err="1">
                <a:sym typeface="Symbol" charset="0"/>
              </a:rPr>
              <a:t>Def</a:t>
            </a:r>
            <a:r>
              <a:rPr lang="en-US" dirty="0">
                <a:sym typeface="Symbol" charset="0"/>
              </a:rPr>
              <a:t>: </a:t>
            </a:r>
            <a:r>
              <a:rPr lang="en-US" b="1" dirty="0" smtClean="0">
                <a:sym typeface="Symbol" charset="0"/>
              </a:rPr>
              <a:t>MAC</a:t>
            </a:r>
            <a:r>
              <a:rPr lang="en-US" dirty="0" smtClean="0">
                <a:sym typeface="Symbol" charset="0"/>
              </a:rPr>
              <a:t> 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I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=(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S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V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defined over 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(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K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M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T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is a pair of </a:t>
            </a:r>
            <a:r>
              <a:rPr lang="en-US" dirty="0" err="1" smtClean="0">
                <a:sym typeface="Symbol" charset="0"/>
              </a:rPr>
              <a:t>algs</a:t>
            </a:r>
            <a:endParaRPr lang="en-US" dirty="0" smtClean="0">
              <a:sym typeface="Symbol" charset="0"/>
            </a:endParaRPr>
          </a:p>
          <a:p>
            <a:pPr marL="645300">
              <a:spcBef>
                <a:spcPts val="1200"/>
              </a:spcBef>
              <a:tabLst>
                <a:tab pos="3200400" algn="l"/>
              </a:tabLst>
            </a:pP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S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(</a:t>
            </a:r>
            <a:r>
              <a:rPr lang="en-US" i="1" dirty="0" err="1" smtClean="0">
                <a:latin typeface="Cambria Math"/>
                <a:cs typeface="Cambria Math"/>
                <a:sym typeface="Symbol" charset="0"/>
              </a:rPr>
              <a:t>k</a:t>
            </a:r>
            <a:r>
              <a:rPr lang="en-US" dirty="0" err="1" smtClean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err="1" smtClean="0">
                <a:latin typeface="Cambria Math"/>
                <a:cs typeface="Cambria Math"/>
                <a:sym typeface="Symbol" charset="0"/>
              </a:rPr>
              <a:t>m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 outputs 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t</a:t>
            </a:r>
            <a:r>
              <a:rPr lang="en-US" dirty="0" smtClean="0">
                <a:sym typeface="Symbol" charset="0"/>
              </a:rPr>
              <a:t> in 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T</a:t>
            </a:r>
          </a:p>
          <a:p>
            <a:pPr marL="645300">
              <a:spcBef>
                <a:spcPts val="1200"/>
              </a:spcBef>
              <a:tabLst>
                <a:tab pos="3200400" algn="l"/>
              </a:tabLst>
            </a:pP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V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(</a:t>
            </a:r>
            <a:r>
              <a:rPr lang="en-US" i="1" dirty="0" err="1">
                <a:latin typeface="Cambria Math"/>
                <a:cs typeface="Cambria Math"/>
                <a:sym typeface="Symbol" charset="0"/>
              </a:rPr>
              <a:t>k</a:t>
            </a:r>
            <a:r>
              <a:rPr lang="en-US" dirty="0" err="1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err="1">
                <a:latin typeface="Cambria Math"/>
                <a:cs typeface="Cambria Math"/>
                <a:sym typeface="Symbol" charset="0"/>
              </a:rPr>
              <a:t>m</a:t>
            </a:r>
            <a:r>
              <a:rPr lang="en-US" dirty="0" err="1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err="1">
                <a:latin typeface="Cambria Math"/>
                <a:cs typeface="Cambria Math"/>
                <a:sym typeface="Symbol" charset="0"/>
              </a:rPr>
              <a:t>t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outputs </a:t>
            </a:r>
            <a:r>
              <a:rPr lang="en-US" dirty="0" smtClean="0">
                <a:sym typeface="Symbol" charset="0"/>
              </a:rPr>
              <a:t>‘yes’ or ‘no’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Consistency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	</a:t>
            </a:r>
            <a:r>
              <a:rPr lang="en-US" sz="3500" dirty="0" smtClean="0">
                <a:latin typeface="Cambria Math"/>
                <a:cs typeface="Cambria Math"/>
              </a:rPr>
              <a:t>∀</a:t>
            </a:r>
            <a:r>
              <a:rPr lang="en-US" i="1" spc="300" dirty="0" err="1" smtClean="0">
                <a:latin typeface="Cambria Math"/>
                <a:cs typeface="Cambria Math"/>
              </a:rPr>
              <a:t>k</a:t>
            </a:r>
            <a:r>
              <a:rPr lang="en-US" sz="3500" spc="300" dirty="0" err="1" smtClean="0">
                <a:latin typeface="Cambria Math"/>
                <a:cs typeface="Cambria Math"/>
              </a:rPr>
              <a:t>∈</a:t>
            </a:r>
            <a:r>
              <a:rPr lang="en-US" i="1" spc="300" dirty="0" err="1" smtClean="0">
                <a:latin typeface="Cambria Math"/>
                <a:cs typeface="Cambria Math"/>
              </a:rPr>
              <a:t>K</a:t>
            </a:r>
            <a:r>
              <a:rPr lang="en-US" i="1" spc="300" dirty="0" smtClean="0">
                <a:latin typeface="Cambria Math"/>
                <a:cs typeface="Cambria Math"/>
              </a:rPr>
              <a:t>, </a:t>
            </a:r>
            <a:r>
              <a:rPr lang="en-US" sz="3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∀</a:t>
            </a:r>
            <a:r>
              <a:rPr lang="en-US" i="1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∈</a:t>
            </a:r>
            <a:r>
              <a:rPr lang="en-US" i="1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:     </a:t>
            </a:r>
            <a:r>
              <a:rPr lang="en-US" i="1" dirty="0" smtClean="0">
                <a:latin typeface="Cambria Math"/>
                <a:cs typeface="Cambria Math"/>
              </a:rPr>
              <a:t>V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k</a:t>
            </a:r>
            <a:r>
              <a:rPr lang="en-US" dirty="0" smtClean="0">
                <a:latin typeface="Cambria Math"/>
                <a:cs typeface="Cambria Math"/>
              </a:rPr>
              <a:t>, m, </a:t>
            </a:r>
            <a:r>
              <a:rPr lang="en-US" i="1" dirty="0" smtClean="0">
                <a:latin typeface="Cambria Math"/>
                <a:cs typeface="Cambria Math"/>
              </a:rPr>
              <a:t>S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 ) = </a:t>
            </a:r>
            <a:r>
              <a:rPr lang="en-US" dirty="0" smtClean="0">
                <a:latin typeface="Cambria Math"/>
                <a:cs typeface="Cambria Math"/>
              </a:rPr>
              <a:t>‘</a:t>
            </a:r>
            <a:r>
              <a:rPr lang="en-US" i="1" dirty="0" smtClean="0">
                <a:latin typeface="Cambria Math"/>
                <a:cs typeface="Cambria Math"/>
              </a:rPr>
              <a:t>yes</a:t>
            </a:r>
            <a:r>
              <a:rPr lang="fr-FR" i="1" dirty="0" smtClean="0">
                <a:latin typeface="Cambria Math"/>
                <a:cs typeface="Cambria Math"/>
              </a:rPr>
              <a:t>’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0248" y="2028870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Alice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2848" y="2028870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Bob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62973" y="1618104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k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62087" y="1618104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k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488448" y="2257470"/>
            <a:ext cx="4648200" cy="0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98048" y="1776804"/>
            <a:ext cx="2590800" cy="3937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message  m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785687" y="1776804"/>
            <a:ext cx="533400" cy="393750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/>
                <a:cs typeface="Tahoma"/>
              </a:rPr>
              <a:t>tag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45448" y="2605133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</a:rPr>
              <a:t>Generate tag: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</a:rPr>
              <a:t>     tag </a:t>
            </a:r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  <a:sym typeface="Symbol" charset="0"/>
              </a:rPr>
              <a:t> S(k, m)</a:t>
            </a:r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4785688" y="2600371"/>
            <a:ext cx="3608388" cy="831057"/>
            <a:chOff x="3504" y="2448"/>
            <a:chExt cx="2273" cy="698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04" y="2448"/>
              <a:ext cx="2273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</a:rPr>
                <a:t>Verify tag:</a:t>
              </a:r>
            </a:p>
            <a:p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</a:rPr>
                <a:t>    V</a:t>
              </a:r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(k, m, tag)  = </a:t>
              </a:r>
              <a:r>
                <a:rPr lang="en-US" sz="2400" b="1" dirty="0" smtClean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‘</a:t>
              </a:r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yes</a:t>
              </a:r>
              <a:r>
                <a:rPr lang="fr-FR" sz="2400" b="1" dirty="0" smtClean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’</a:t>
              </a:r>
              <a:endParaRPr lang="en-US" sz="2400" b="1" dirty="0">
                <a:solidFill>
                  <a:schemeClr val="accent2"/>
                </a:solidFill>
                <a:latin typeface="Tahoma"/>
                <a:cs typeface="Tahoma"/>
                <a:sym typeface="Symbo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037" y="2594"/>
              <a:ext cx="1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330F42"/>
                  </a:solidFill>
                  <a:latin typeface="Tahoma"/>
                  <a:cs typeface="Tahoma"/>
                </a:rPr>
                <a:t>?</a:t>
              </a: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requires a secret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561098"/>
            <a:ext cx="8727141" cy="2862487"/>
          </a:xfrm>
        </p:spPr>
        <p:txBody>
          <a:bodyPr>
            <a:normAutofit/>
          </a:bodyPr>
          <a:lstStyle/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Attacker </a:t>
            </a:r>
            <a:r>
              <a:rPr lang="en-US" dirty="0">
                <a:sym typeface="Symbol" charset="0"/>
              </a:rPr>
              <a:t>can easily modify </a:t>
            </a:r>
            <a:r>
              <a:rPr lang="en-US" dirty="0" smtClean="0">
                <a:sym typeface="Symbol" charset="0"/>
              </a:rPr>
              <a:t>m </a:t>
            </a:r>
            <a:r>
              <a:rPr lang="en-US" dirty="0">
                <a:sym typeface="Symbol" charset="0"/>
              </a:rPr>
              <a:t>and </a:t>
            </a:r>
            <a:r>
              <a:rPr lang="en-US" dirty="0" smtClean="0">
                <a:sym typeface="Symbol" charset="0"/>
              </a:rPr>
              <a:t>re-compute CRC</a:t>
            </a:r>
          </a:p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endParaRPr lang="en-US" dirty="0" smtClean="0">
              <a:sym typeface="Symbol" charset="0"/>
            </a:endParaRPr>
          </a:p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CRC </a:t>
            </a:r>
            <a:r>
              <a:rPr lang="en-US" dirty="0">
                <a:sym typeface="Symbol" charset="0"/>
              </a:rPr>
              <a:t>designed to detect </a:t>
            </a:r>
            <a:r>
              <a:rPr lang="en-US" b="1" u="sng" dirty="0">
                <a:sym typeface="Symbol" charset="0"/>
              </a:rPr>
              <a:t>random</a:t>
            </a:r>
            <a:r>
              <a:rPr lang="en-US" dirty="0">
                <a:sym typeface="Symbol" charset="0"/>
              </a:rPr>
              <a:t>, not malicious </a:t>
            </a:r>
            <a:r>
              <a:rPr lang="en-US" dirty="0" smtClean="0">
                <a:sym typeface="Symbol" charset="0"/>
              </a:rPr>
              <a:t>errors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0248" y="2028870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Alice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2848" y="2028870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Bob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488448" y="2257470"/>
            <a:ext cx="4648200" cy="0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98048" y="1776804"/>
            <a:ext cx="2590800" cy="3937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message  m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785687" y="1776804"/>
            <a:ext cx="533400" cy="393750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/>
                <a:cs typeface="Tahoma"/>
              </a:rPr>
              <a:t>tag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45448" y="2605133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</a:rPr>
              <a:t>Generate tag: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</a:rPr>
              <a:t>     tag </a:t>
            </a:r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  <a:sym typeface="Symbol" charset="0"/>
              </a:rPr>
              <a:t> </a:t>
            </a:r>
            <a:r>
              <a:rPr lang="en-US" sz="2400" b="1" dirty="0" smtClean="0">
                <a:solidFill>
                  <a:schemeClr val="accent2"/>
                </a:solidFill>
                <a:latin typeface="Tahoma"/>
                <a:cs typeface="Tahoma"/>
                <a:sym typeface="Symbol" charset="0"/>
              </a:rPr>
              <a:t>CRC(m</a:t>
            </a:r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  <a:sym typeface="Symbol" charset="0"/>
              </a:rPr>
              <a:t>)</a:t>
            </a:r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4785688" y="2600371"/>
            <a:ext cx="3227388" cy="831057"/>
            <a:chOff x="3504" y="2448"/>
            <a:chExt cx="2033" cy="698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04" y="2448"/>
              <a:ext cx="2033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</a:rPr>
                <a:t>Verify tag:</a:t>
              </a:r>
            </a:p>
            <a:p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</a:rPr>
                <a:t>    </a:t>
              </a:r>
              <a:r>
                <a:rPr lang="en-US" sz="2400" b="1" dirty="0" smtClean="0">
                  <a:solidFill>
                    <a:schemeClr val="accent2"/>
                  </a:solidFill>
                  <a:latin typeface="Tahoma"/>
                  <a:cs typeface="Tahoma"/>
                </a:rPr>
                <a:t>V</a:t>
              </a:r>
              <a:r>
                <a:rPr lang="en-US" sz="2400" b="1" dirty="0" smtClean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(m</a:t>
              </a:r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, tag)  = </a:t>
              </a:r>
              <a:r>
                <a:rPr lang="en-US" sz="2400" b="1" dirty="0" smtClean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‘</a:t>
              </a:r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yes</a:t>
              </a:r>
              <a:r>
                <a:rPr lang="fr-FR" sz="2400" b="1" dirty="0" smtClean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’</a:t>
              </a:r>
              <a:endParaRPr lang="en-US" sz="2400" b="1" dirty="0">
                <a:solidFill>
                  <a:schemeClr val="accent2"/>
                </a:solidFill>
                <a:latin typeface="Tahoma"/>
                <a:cs typeface="Tahoma"/>
                <a:sym typeface="Symbo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037" y="2594"/>
              <a:ext cx="1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330F42"/>
                  </a:solidFill>
                  <a:latin typeface="Tahoma"/>
                  <a:cs typeface="Tahoma"/>
                </a:rPr>
                <a:t>?</a:t>
              </a: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4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MACs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846601" cy="4823385"/>
          </a:xfrm>
        </p:spPr>
        <p:txBody>
          <a:bodyPr>
            <a:normAutofit fontScale="92500"/>
          </a:bodyPr>
          <a:lstStyle/>
          <a:p>
            <a:pPr>
              <a:tabLst>
                <a:tab pos="1493838" algn="l"/>
              </a:tabLst>
            </a:pPr>
            <a:r>
              <a:rPr lang="en-US" dirty="0" smtClean="0"/>
              <a:t>Attacker’s power: </a:t>
            </a:r>
            <a:r>
              <a:rPr lang="en-US" dirty="0"/>
              <a:t>chosen message attack</a:t>
            </a:r>
          </a:p>
          <a:p>
            <a:pPr lvl="1">
              <a:tabLst>
                <a:tab pos="1493838" algn="l"/>
              </a:tabLst>
            </a:pPr>
            <a:r>
              <a:rPr lang="en-US" dirty="0"/>
              <a:t>for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m</a:t>
            </a:r>
            <a:r>
              <a:rPr lang="en-US" baseline="-25000" dirty="0" err="1"/>
              <a:t>q</a:t>
            </a:r>
            <a:r>
              <a:rPr lang="en-US" dirty="0"/>
              <a:t>   attacker is given  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</a:t>
            </a:r>
            <a:r>
              <a:rPr lang="en-US" dirty="0"/>
              <a:t> S(</a:t>
            </a:r>
            <a:r>
              <a:rPr lang="en-US" dirty="0" err="1"/>
              <a:t>k,m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>
              <a:tabLst>
                <a:tab pos="1493838" algn="l"/>
              </a:tabLst>
            </a:pP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Attacker’s goal:   existential </a:t>
            </a:r>
            <a:r>
              <a:rPr lang="en-US" dirty="0" smtClean="0"/>
              <a:t>forgery</a:t>
            </a:r>
            <a:endParaRPr lang="en-US" dirty="0"/>
          </a:p>
          <a:p>
            <a:pPr lvl="1">
              <a:tabLst>
                <a:tab pos="1493838" algn="l"/>
              </a:tabLst>
            </a:pPr>
            <a:r>
              <a:rPr lang="en-US" dirty="0"/>
              <a:t>produce some </a:t>
            </a:r>
            <a:r>
              <a:rPr lang="en-US" b="1" u="sng" dirty="0"/>
              <a:t>new</a:t>
            </a:r>
            <a:r>
              <a:rPr lang="en-US" dirty="0"/>
              <a:t> valid message/tag pair  (</a:t>
            </a:r>
            <a:r>
              <a:rPr lang="en-US" dirty="0" err="1"/>
              <a:t>m,t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None/>
              <a:tabLst>
                <a:tab pos="1493838" algn="l"/>
              </a:tabLst>
            </a:pPr>
            <a:r>
              <a:rPr lang="en-US" dirty="0"/>
              <a:t>			(</a:t>
            </a:r>
            <a:r>
              <a:rPr lang="en-US" dirty="0" err="1"/>
              <a:t>m,t</a:t>
            </a:r>
            <a:r>
              <a:rPr lang="en-US" dirty="0"/>
              <a:t>)  </a:t>
            </a:r>
            <a:r>
              <a:rPr lang="en-US" dirty="0">
                <a:sym typeface="Symbol" pitchFamily="18" charset="2"/>
              </a:rPr>
              <a:t>  </a:t>
            </a:r>
            <a:r>
              <a:rPr lang="en-US" sz="2800" dirty="0">
                <a:sym typeface="Symbol" pitchFamily="18" charset="2"/>
              </a:rPr>
              <a:t>{</a:t>
            </a:r>
            <a:r>
              <a:rPr lang="en-US" dirty="0">
                <a:sym typeface="Symbol" pitchFamily="18" charset="2"/>
              </a:rPr>
              <a:t> (m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,t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) , … , (</a:t>
            </a:r>
            <a:r>
              <a:rPr lang="en-US" dirty="0" err="1">
                <a:sym typeface="Symbol" pitchFamily="18" charset="2"/>
              </a:rPr>
              <a:t>m</a:t>
            </a:r>
            <a:r>
              <a:rPr lang="en-US" baseline="-25000" dirty="0" err="1">
                <a:sym typeface="Symbol" pitchFamily="18" charset="2"/>
              </a:rPr>
              <a:t>q</a:t>
            </a:r>
            <a:r>
              <a:rPr lang="en-US" dirty="0" err="1">
                <a:sym typeface="Symbol" pitchFamily="18" charset="2"/>
              </a:rPr>
              <a:t>,t</a:t>
            </a:r>
            <a:r>
              <a:rPr lang="en-US" baseline="-25000" dirty="0" err="1"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sz="2800" dirty="0">
                <a:sym typeface="Symbol" pitchFamily="18" charset="2"/>
              </a:rPr>
              <a:t>}</a:t>
            </a:r>
          </a:p>
          <a:p>
            <a:pPr lvl="1">
              <a:buFontTx/>
              <a:buNone/>
              <a:tabLst>
                <a:tab pos="1493838" algn="l"/>
              </a:tabLst>
            </a:pPr>
            <a:endParaRPr lang="en-US" sz="2800" dirty="0">
              <a:sym typeface="Symbol" pitchFamily="18" charset="2"/>
            </a:endParaRPr>
          </a:p>
          <a:p>
            <a:pPr marL="0" indent="0">
              <a:buNone/>
              <a:tabLst>
                <a:tab pos="1493838" algn="l"/>
              </a:tabLst>
            </a:pPr>
            <a:r>
              <a:rPr lang="en-US" dirty="0">
                <a:sym typeface="Symbol" charset="0"/>
              </a:rPr>
              <a:t>⇒ </a:t>
            </a:r>
            <a:r>
              <a:rPr lang="en-US" dirty="0" smtClean="0">
                <a:sym typeface="Symbol" charset="0"/>
              </a:rPr>
              <a:t>attacker </a:t>
            </a:r>
            <a:r>
              <a:rPr lang="en-US" dirty="0">
                <a:sym typeface="Symbol" charset="0"/>
              </a:rPr>
              <a:t>cannot produce a valid tag for a new message</a:t>
            </a:r>
          </a:p>
          <a:p>
            <a:pPr marL="0" indent="0">
              <a:spcBef>
                <a:spcPts val="1176"/>
              </a:spcBef>
              <a:buNone/>
              <a:tabLst>
                <a:tab pos="1493838" algn="l"/>
              </a:tabLst>
            </a:pPr>
            <a:r>
              <a:rPr lang="en-US" dirty="0">
                <a:sym typeface="Symbol" charset="0"/>
              </a:rPr>
              <a:t>⇒ </a:t>
            </a:r>
            <a:r>
              <a:rPr lang="en-US" dirty="0" smtClean="0">
                <a:sym typeface="Symbol" charset="0"/>
              </a:rPr>
              <a:t>given (</a:t>
            </a:r>
            <a:r>
              <a:rPr lang="en-US" dirty="0" err="1">
                <a:sym typeface="Symbol" charset="0"/>
              </a:rPr>
              <a:t>m,t</a:t>
            </a:r>
            <a:r>
              <a:rPr lang="en-US" dirty="0">
                <a:sym typeface="Symbol" charset="0"/>
              </a:rPr>
              <a:t>) </a:t>
            </a:r>
            <a:r>
              <a:rPr lang="en-US" dirty="0" smtClean="0">
                <a:sym typeface="Symbol" charset="0"/>
              </a:rPr>
              <a:t>attacker </a:t>
            </a:r>
            <a:r>
              <a:rPr lang="en-US" dirty="0">
                <a:sym typeface="Symbol" charset="0"/>
              </a:rPr>
              <a:t>cannot even produce (</a:t>
            </a:r>
            <a:r>
              <a:rPr lang="en-US" dirty="0" err="1">
                <a:sym typeface="Symbol" charset="0"/>
              </a:rPr>
              <a:t>m,t</a:t>
            </a:r>
            <a:r>
              <a:rPr lang="en-US" dirty="0">
                <a:sym typeface="Symbol" charset="0"/>
              </a:rPr>
              <a:t>’) </a:t>
            </a:r>
            <a:r>
              <a:rPr lang="en-US" dirty="0" smtClean="0">
                <a:sym typeface="Symbol" charset="0"/>
              </a:rPr>
              <a:t>for </a:t>
            </a:r>
            <a:r>
              <a:rPr lang="en-US" dirty="0" err="1" smtClean="0">
                <a:sym typeface="Symbol" charset="0"/>
              </a:rPr>
              <a:t>t’≠t</a:t>
            </a:r>
            <a:endParaRPr lang="en-US" dirty="0">
              <a:sym typeface="Symbol" charset="0"/>
            </a:endParaRPr>
          </a:p>
          <a:p>
            <a:pPr marL="0" indent="0">
              <a:buNone/>
              <a:tabLst>
                <a:tab pos="1493838" algn="l"/>
              </a:tabLst>
            </a:pPr>
            <a:endParaRPr lang="en-US" dirty="0" smtClean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59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04800" y="4942732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Built by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5065941"/>
            <a:ext cx="8727141" cy="13576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R(</a:t>
            </a:r>
            <a:r>
              <a:rPr lang="en-US" dirty="0" err="1"/>
              <a:t>k,m</a:t>
            </a:r>
            <a:r>
              <a:rPr lang="en-US" dirty="0"/>
              <a:t>) is called a round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for  </a:t>
            </a:r>
            <a:r>
              <a:rPr lang="en-US" b="1" dirty="0"/>
              <a:t>3DES (n=48),      for AES-128  (n=10)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038600" y="1755909"/>
            <a:ext cx="11430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key  k</a:t>
            </a:r>
          </a:p>
        </p:txBody>
      </p:sp>
      <p:sp>
        <p:nvSpPr>
          <p:cNvPr id="5" name="Trapezoid 4"/>
          <p:cNvSpPr/>
          <p:nvPr/>
        </p:nvSpPr>
        <p:spPr bwMode="auto">
          <a:xfrm>
            <a:off x="1752600" y="2187908"/>
            <a:ext cx="5715000" cy="685800"/>
          </a:xfrm>
          <a:prstGeom prst="trapezoid">
            <a:avLst>
              <a:gd name="adj" fmla="val 243342"/>
            </a:avLst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key expansion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4702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933698" y="2873709"/>
            <a:ext cx="647702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78800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819899" y="2873709"/>
            <a:ext cx="647701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 err="1">
                <a:solidFill>
                  <a:schemeClr val="lt1"/>
                </a:solidFill>
                <a:latin typeface="Tahoma"/>
                <a:cs typeface="Tahoma"/>
              </a:rPr>
              <a:t>n</a:t>
            </a:r>
            <a:endParaRPr lang="en-US" sz="2000" baseline="-25000" dirty="0">
              <a:solidFill>
                <a:schemeClr val="lt1"/>
              </a:solidFill>
              <a:latin typeface="Tahoma"/>
              <a:cs typeface="Tahoma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1461306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1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16200000">
            <a:off x="2642403" y="3922552"/>
            <a:ext cx="1230293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2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37854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3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16200000">
            <a:off x="65286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</a:t>
            </a:r>
            <a:r>
              <a:rPr lang="en-US" sz="2000" dirty="0" err="1">
                <a:latin typeface="Tahoma"/>
                <a:cs typeface="Tahoma"/>
              </a:rPr>
              <a:t>k</a:t>
            </a:r>
            <a:r>
              <a:rPr lang="en-US" sz="2000" baseline="-25000" dirty="0" err="1">
                <a:latin typeface="Tahoma"/>
                <a:cs typeface="Tahoma"/>
              </a:rPr>
              <a:t>n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stCxn id="7" idx="2"/>
            <a:endCxn id="11" idx="3"/>
          </p:cNvCxnSpPr>
          <p:nvPr/>
        </p:nvCxnSpPr>
        <p:spPr bwMode="auto">
          <a:xfrm flipH="1">
            <a:off x="2076452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2" idx="3"/>
          </p:cNvCxnSpPr>
          <p:nvPr/>
        </p:nvCxnSpPr>
        <p:spPr bwMode="auto">
          <a:xfrm>
            <a:off x="3257549" y="3305708"/>
            <a:ext cx="1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3" idx="3"/>
          </p:cNvCxnSpPr>
          <p:nvPr/>
        </p:nvCxnSpPr>
        <p:spPr bwMode="auto">
          <a:xfrm flipH="1">
            <a:off x="4400550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4" idx="3"/>
          </p:cNvCxnSpPr>
          <p:nvPr/>
        </p:nvCxnSpPr>
        <p:spPr bwMode="auto">
          <a:xfrm>
            <a:off x="7143750" y="3305708"/>
            <a:ext cx="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 bwMode="auto">
          <a:xfrm>
            <a:off x="2400302" y="4246401"/>
            <a:ext cx="53339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 bwMode="auto">
          <a:xfrm flipV="1">
            <a:off x="3581400" y="4246401"/>
            <a:ext cx="49529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</p:cNvCxnSpPr>
          <p:nvPr/>
        </p:nvCxnSpPr>
        <p:spPr bwMode="auto">
          <a:xfrm>
            <a:off x="4724400" y="4246401"/>
            <a:ext cx="533400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 bwMode="auto">
          <a:xfrm>
            <a:off x="6525433" y="4246401"/>
            <a:ext cx="294466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27" idx="1"/>
          </p:cNvCxnSpPr>
          <p:nvPr/>
        </p:nvCxnSpPr>
        <p:spPr bwMode="auto">
          <a:xfrm>
            <a:off x="7467600" y="4246401"/>
            <a:ext cx="533400" cy="1350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1" idx="0"/>
          </p:cNvCxnSpPr>
          <p:nvPr/>
        </p:nvCxnSpPr>
        <p:spPr bwMode="auto">
          <a:xfrm>
            <a:off x="1248231" y="4244585"/>
            <a:ext cx="504370" cy="181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5181600" y="4246401"/>
            <a:ext cx="1219200" cy="0"/>
          </a:xfrm>
          <a:prstGeom prst="line">
            <a:avLst/>
          </a:prstGeom>
          <a:ln w="38100" cmpd="sng"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3982975"/>
            <a:ext cx="486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m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1000" y="3998297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c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27712" y="266239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</a:t>
            </a:r>
            <a:r>
              <a:rPr lang="en-US" dirty="0"/>
              <a:t>PRF   ⇒   Secure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For a </a:t>
            </a:r>
            <a:r>
              <a:rPr lang="en-US" dirty="0" smtClean="0"/>
              <a:t>Pseudo Random Function   </a:t>
            </a:r>
            <a:r>
              <a:rPr lang="en-US" b="1" dirty="0">
                <a:solidFill>
                  <a:srgbClr val="FF0000"/>
                </a:solidFill>
              </a:rPr>
              <a:t>F: K × </a:t>
            </a:r>
            <a:r>
              <a:rPr lang="en-US" b="1" dirty="0" smtClean="0">
                <a:solidFill>
                  <a:srgbClr val="FF0000"/>
                </a:solidFill>
              </a:rPr>
              <a:t>X 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 </a:t>
            </a:r>
            <a:r>
              <a:rPr lang="en-US" b="1" dirty="0" smtClean="0">
                <a:solidFill>
                  <a:srgbClr val="FF0000"/>
                </a:solidFill>
              </a:rPr>
              <a:t>Y   </a:t>
            </a:r>
            <a:r>
              <a:rPr lang="en-US" dirty="0"/>
              <a:t>define a MAC    I</a:t>
            </a:r>
            <a:r>
              <a:rPr lang="en-US" baseline="-25000" dirty="0"/>
              <a:t>F</a:t>
            </a:r>
            <a:r>
              <a:rPr lang="en-US" dirty="0"/>
              <a:t> = (S,V)    as: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	S(</a:t>
            </a:r>
            <a:r>
              <a:rPr lang="en-US" dirty="0" err="1"/>
              <a:t>k,m</a:t>
            </a:r>
            <a:r>
              <a:rPr lang="en-US" dirty="0"/>
              <a:t>)  :=  F(</a:t>
            </a:r>
            <a:r>
              <a:rPr lang="en-US" dirty="0" err="1"/>
              <a:t>k,m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	V(</a:t>
            </a:r>
            <a:r>
              <a:rPr lang="en-US" dirty="0" err="1"/>
              <a:t>k,m,t</a:t>
            </a:r>
            <a:r>
              <a:rPr lang="en-US" dirty="0"/>
              <a:t>):   output `yes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if  t = F(</a:t>
            </a:r>
            <a:r>
              <a:rPr lang="en-US" dirty="0" err="1"/>
              <a:t>k,m</a:t>
            </a:r>
            <a:r>
              <a:rPr lang="en-US" dirty="0"/>
              <a:t>) and `no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otherwise</a:t>
            </a:r>
            <a:r>
              <a:rPr lang="en-US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ym typeface="Symbol" charset="0"/>
              </a:rPr>
              <a:t> </a:t>
            </a:r>
            <a:r>
              <a:rPr lang="en-US" dirty="0" smtClean="0">
                <a:sym typeface="Symbol" charset="0"/>
              </a:rPr>
              <a:t> I</a:t>
            </a:r>
            <a:r>
              <a:rPr lang="en-US" baseline="-25000" dirty="0" smtClean="0">
                <a:sym typeface="Symbol" charset="0"/>
              </a:rPr>
              <a:t>F</a:t>
            </a:r>
            <a:r>
              <a:rPr lang="en-US" dirty="0" smtClean="0">
                <a:sym typeface="Symbol" charset="0"/>
              </a:rPr>
              <a:t>  is </a:t>
            </a:r>
            <a:r>
              <a:rPr lang="en-US" dirty="0">
                <a:sym typeface="Symbol" charset="0"/>
              </a:rPr>
              <a:t>secure as long as </a:t>
            </a:r>
            <a:r>
              <a:rPr lang="en-US" dirty="0" smtClean="0">
                <a:sym typeface="Symbol" charset="0"/>
              </a:rPr>
              <a:t> |</a:t>
            </a:r>
            <a:r>
              <a:rPr lang="en-US" dirty="0">
                <a:sym typeface="Symbol" charset="0"/>
              </a:rPr>
              <a:t>Y</a:t>
            </a:r>
            <a:r>
              <a:rPr lang="en-US" dirty="0" smtClean="0">
                <a:sym typeface="Symbol" charset="0"/>
              </a:rPr>
              <a:t>|  </a:t>
            </a:r>
            <a:r>
              <a:rPr lang="en-US" dirty="0">
                <a:sym typeface="Symbol" charset="0"/>
              </a:rPr>
              <a:t>is large, </a:t>
            </a:r>
            <a:r>
              <a:rPr lang="en-US" dirty="0" smtClean="0">
                <a:sym typeface="Symbol" charset="0"/>
              </a:rPr>
              <a:t>say |</a:t>
            </a:r>
            <a:r>
              <a:rPr lang="en-US" dirty="0">
                <a:sym typeface="Symbol" charset="0"/>
              </a:rPr>
              <a:t>Y| = </a:t>
            </a:r>
            <a:r>
              <a:rPr lang="en-US" dirty="0" smtClean="0">
                <a:sym typeface="Symbol" charset="0"/>
              </a:rPr>
              <a:t>2</a:t>
            </a:r>
            <a:r>
              <a:rPr lang="en-US" baseline="30000" dirty="0" smtClean="0">
                <a:sym typeface="Symbol" charset="0"/>
              </a:rPr>
              <a:t>80</a:t>
            </a:r>
            <a:endParaRPr lang="en-US" dirty="0">
              <a:sym typeface="Symbo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60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4778196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Alice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400800" y="4778196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Bob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676400" y="500679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0" y="4511496"/>
            <a:ext cx="2590800" cy="3937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message  m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73639" y="4511496"/>
            <a:ext cx="533400" cy="393750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/>
                <a:cs typeface="Tahoma"/>
              </a:rPr>
              <a:t>tag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33400" y="5354459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</a:rPr>
              <a:t>tag </a:t>
            </a:r>
            <a:r>
              <a:rPr lang="en-US" sz="2400" b="1" dirty="0">
                <a:solidFill>
                  <a:srgbClr val="000090"/>
                </a:solidFill>
                <a:latin typeface="Tahoma"/>
                <a:cs typeface="Tahoma"/>
                <a:sym typeface="Symbol" charset="0"/>
              </a:rPr>
              <a:t> F</a:t>
            </a:r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  <a:sym typeface="Symbol" charset="0"/>
              </a:rPr>
              <a:t>(</a:t>
            </a:r>
            <a:r>
              <a:rPr lang="en-US" sz="2400" b="1" dirty="0" err="1" smtClean="0">
                <a:solidFill>
                  <a:srgbClr val="000090"/>
                </a:solidFill>
                <a:latin typeface="Tahoma"/>
                <a:cs typeface="Tahoma"/>
                <a:sym typeface="Symbol" charset="0"/>
              </a:rPr>
              <a:t>k,m</a:t>
            </a:r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  <a:sym typeface="Symbol" charset="0"/>
              </a:rPr>
              <a:t>)</a:t>
            </a:r>
            <a:endParaRPr lang="en-US" sz="2400" b="1" dirty="0">
              <a:solidFill>
                <a:srgbClr val="000090"/>
              </a:solidFill>
              <a:latin typeface="Tahoma"/>
              <a:cs typeface="Tahoma"/>
              <a:sym typeface="Symbo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028363" y="5448280"/>
            <a:ext cx="2871349" cy="91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  <a:latin typeface="Tahoma"/>
                <a:cs typeface="Tahoma"/>
              </a:rPr>
              <a:t>a</a:t>
            </a:r>
            <a:r>
              <a:rPr lang="en-US" sz="2400" dirty="0" smtClean="0">
                <a:solidFill>
                  <a:srgbClr val="000090"/>
                </a:solidFill>
                <a:latin typeface="Tahoma"/>
                <a:cs typeface="Tahoma"/>
              </a:rPr>
              <a:t>ccept </a:t>
            </a:r>
            <a:r>
              <a:rPr lang="en-US" sz="2400" dirty="0" err="1" smtClean="0">
                <a:solidFill>
                  <a:srgbClr val="000090"/>
                </a:solidFill>
                <a:latin typeface="Tahoma"/>
                <a:cs typeface="Tahoma"/>
              </a:rPr>
              <a:t>msg</a:t>
            </a:r>
            <a:r>
              <a:rPr lang="en-US" sz="240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lang="en-US" sz="2400" dirty="0" smtClean="0">
                <a:solidFill>
                  <a:srgbClr val="000090"/>
                </a:solidFill>
                <a:latin typeface="Tahoma"/>
                <a:cs typeface="Tahoma"/>
              </a:rPr>
              <a:t>if</a:t>
            </a:r>
          </a:p>
          <a:p>
            <a:pPr>
              <a:lnSpc>
                <a:spcPts val="3500"/>
              </a:lnSpc>
            </a:pPr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</a:rPr>
              <a:t>       tag </a:t>
            </a:r>
            <a:r>
              <a:rPr lang="en-US" sz="3200" b="1" dirty="0">
                <a:solidFill>
                  <a:srgbClr val="000090"/>
                </a:solidFill>
                <a:latin typeface="Tahoma"/>
                <a:cs typeface="Tahoma"/>
              </a:rPr>
              <a:t>=</a:t>
            </a:r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</a:rPr>
              <a:t> F(</a:t>
            </a:r>
            <a:r>
              <a:rPr lang="en-US" sz="2400" b="1" dirty="0" err="1" smtClean="0">
                <a:solidFill>
                  <a:srgbClr val="000090"/>
                </a:solidFill>
                <a:latin typeface="Tahoma"/>
                <a:cs typeface="Tahoma"/>
              </a:rPr>
              <a:t>k,m</a:t>
            </a:r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</a:rPr>
              <a:t>)</a:t>
            </a:r>
            <a:endParaRPr lang="en-US" sz="2400" b="1" dirty="0">
              <a:solidFill>
                <a:srgbClr val="000090"/>
              </a:solidFill>
              <a:latin typeface="Tahoma"/>
              <a:cs typeface="Tahoma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Standardized method: HMAC</a:t>
            </a:r>
            <a:br>
              <a:rPr lang="en-US" dirty="0" smtClean="0"/>
            </a:br>
            <a:r>
              <a:rPr lang="en-US" sz="2800" dirty="0" smtClean="0"/>
              <a:t>(Hash-MAC)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widely used MAC on the Internet</a:t>
            </a:r>
          </a:p>
          <a:p>
            <a:pPr lvl="1"/>
            <a:r>
              <a:rPr lang="en-US" dirty="0" smtClean="0"/>
              <a:t>Proposed by </a:t>
            </a:r>
            <a:r>
              <a:rPr lang="en-US" dirty="0" err="1" smtClean="0"/>
              <a:t>Bellare</a:t>
            </a:r>
            <a:r>
              <a:rPr lang="en-US" dirty="0" smtClean="0"/>
              <a:t>, Canetti</a:t>
            </a:r>
            <a:r>
              <a:rPr lang="en-US" dirty="0"/>
              <a:t>, </a:t>
            </a:r>
            <a:r>
              <a:rPr lang="en-US" dirty="0" err="1"/>
              <a:t>Krawczyk</a:t>
            </a:r>
            <a:r>
              <a:rPr lang="en-US" dirty="0"/>
              <a:t> </a:t>
            </a:r>
            <a:r>
              <a:rPr lang="en-US" dirty="0" smtClean="0"/>
              <a:t> in 1996</a:t>
            </a:r>
          </a:p>
          <a:p>
            <a:pPr lvl="1"/>
            <a:r>
              <a:rPr lang="en-US" dirty="0" smtClean="0"/>
              <a:t>Provably secure</a:t>
            </a:r>
          </a:p>
          <a:p>
            <a:pPr lvl="1"/>
            <a:r>
              <a:rPr lang="en-US" dirty="0" smtClean="0"/>
              <a:t>Standards: FIPS 198-1, RFC 2104, ISO 9797-2</a:t>
            </a:r>
          </a:p>
          <a:p>
            <a:r>
              <a:rPr lang="en-US" dirty="0" smtClean="0"/>
              <a:t>Builds a MAC out of a hash function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Maintains performance of the original hash function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HMAC-SHA256: H = SHA256     ;     output is 256 bits</a:t>
            </a:r>
          </a:p>
          <a:p>
            <a:pPr lvl="2"/>
            <a:r>
              <a:rPr lang="en-US" dirty="0" smtClean="0"/>
              <a:t>HMAC-SHA1-96: H = SHA1       ;     output truncated to 96 bits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706" y="3905703"/>
            <a:ext cx="8727141" cy="803491"/>
          </a:xfrm>
          <a:prstGeom prst="rect">
            <a:avLst/>
          </a:prstGeom>
          <a:solidFill>
            <a:srgbClr val="CCFF99"/>
          </a:solidFill>
          <a:ln>
            <a:solidFill>
              <a:schemeClr val="accent2"/>
            </a:solidFill>
          </a:ln>
        </p:spPr>
        <p:txBody>
          <a:bodyPr wrap="square" bIns="140400" anchor="ctr">
            <a:spAutoFit/>
          </a:bodyPr>
          <a:lstStyle/>
          <a:p>
            <a:r>
              <a:rPr lang="es-ES_tradnl" sz="2800" dirty="0">
                <a:latin typeface="Tahoma"/>
                <a:cs typeface="Tahoma"/>
              </a:rPr>
              <a:t>HMAC</a:t>
            </a:r>
            <a:r>
              <a:rPr lang="es-ES_tradnl" sz="2800" dirty="0" smtClean="0">
                <a:latin typeface="Tahoma"/>
                <a:cs typeface="Tahoma"/>
              </a:rPr>
              <a:t>: </a:t>
            </a:r>
            <a:r>
              <a:rPr lang="es-ES_tradnl" sz="2800" dirty="0" smtClean="0">
                <a:latin typeface="Cambria Math"/>
                <a:cs typeface="Cambria Math"/>
              </a:rPr>
              <a:t> </a:t>
            </a:r>
            <a:r>
              <a:rPr lang="es-ES_tradnl" sz="2800" i="1" dirty="0" smtClean="0">
                <a:latin typeface="Cambria Math"/>
                <a:cs typeface="Cambria Math"/>
              </a:rPr>
              <a:t>S</a:t>
            </a:r>
            <a:r>
              <a:rPr lang="es-ES_tradnl" sz="2800" dirty="0" smtClean="0">
                <a:latin typeface="Cambria Math"/>
                <a:cs typeface="Cambria Math"/>
              </a:rPr>
              <a:t>(</a:t>
            </a:r>
            <a:r>
              <a:rPr lang="es-ES_tradnl" sz="2800" i="1" dirty="0" smtClean="0">
                <a:latin typeface="Cambria Math"/>
                <a:cs typeface="Cambria Math"/>
              </a:rPr>
              <a:t>k</a:t>
            </a:r>
            <a:r>
              <a:rPr lang="es-ES_tradnl" sz="2800" dirty="0">
                <a:latin typeface="Cambria Math"/>
                <a:cs typeface="Cambria Math"/>
              </a:rPr>
              <a:t>, </a:t>
            </a:r>
            <a:r>
              <a:rPr lang="es-ES_tradnl" sz="2800" i="1" dirty="0" smtClean="0">
                <a:latin typeface="Cambria Math"/>
                <a:cs typeface="Cambria Math"/>
              </a:rPr>
              <a:t>m</a:t>
            </a:r>
            <a:r>
              <a:rPr lang="es-ES_tradnl" sz="2800" dirty="0" smtClean="0">
                <a:latin typeface="Cambria Math"/>
                <a:cs typeface="Cambria Math"/>
              </a:rPr>
              <a:t>) = </a:t>
            </a:r>
            <a:r>
              <a:rPr lang="es-ES_tradnl" sz="2800" i="1" dirty="0">
                <a:latin typeface="Cambria Math"/>
                <a:cs typeface="Cambria Math"/>
              </a:rPr>
              <a:t>H</a:t>
            </a:r>
            <a:r>
              <a:rPr lang="es-ES_tradnl" sz="4000" dirty="0" smtClean="0">
                <a:solidFill>
                  <a:schemeClr val="accent6">
                    <a:lumMod val="50000"/>
                  </a:schemeClr>
                </a:solidFill>
                <a:latin typeface="Cambria Math"/>
                <a:cs typeface="Cambria Math"/>
              </a:rPr>
              <a:t>(</a:t>
            </a:r>
            <a:r>
              <a:rPr lang="es-ES_tradnl" sz="2800" dirty="0" smtClean="0">
                <a:latin typeface="Cambria Math"/>
                <a:cs typeface="Cambria Math"/>
              </a:rPr>
              <a:t> </a:t>
            </a:r>
            <a:r>
              <a:rPr lang="es-ES_tradnl" sz="2800" i="1" dirty="0" smtClean="0">
                <a:latin typeface="Cambria Math"/>
                <a:cs typeface="Cambria Math"/>
              </a:rPr>
              <a:t>k </a:t>
            </a:r>
            <a:r>
              <a:rPr lang="es-ES_tradnl" sz="2800" dirty="0" smtClean="0">
                <a:latin typeface="Cambria Math"/>
                <a:cs typeface="Cambria Math"/>
              </a:rPr>
              <a:t>⊕ </a:t>
            </a:r>
            <a:r>
              <a:rPr lang="es-ES_tradnl" sz="2800" dirty="0" err="1" smtClean="0">
                <a:latin typeface="Cambria Math"/>
                <a:cs typeface="Cambria Math"/>
              </a:rPr>
              <a:t>opad</a:t>
            </a:r>
            <a:r>
              <a:rPr lang="es-ES_tradnl" sz="2800" dirty="0" smtClean="0">
                <a:latin typeface="Cambria Math"/>
                <a:cs typeface="Cambria Math"/>
              </a:rPr>
              <a:t>  ||  </a:t>
            </a:r>
            <a:r>
              <a:rPr lang="es-ES_tradnl" sz="2800" b="1" i="1" dirty="0">
                <a:latin typeface="Cambria Math"/>
                <a:cs typeface="Cambria Math"/>
              </a:rPr>
              <a:t>H</a:t>
            </a:r>
            <a:r>
              <a:rPr lang="es-ES_tradnl" sz="2800" b="1" dirty="0">
                <a:solidFill>
                  <a:srgbClr val="800000"/>
                </a:solidFill>
                <a:latin typeface="Cambria Math"/>
                <a:cs typeface="Cambria Math"/>
              </a:rPr>
              <a:t>(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i="1" dirty="0" smtClean="0">
                <a:latin typeface="Cambria Math"/>
                <a:cs typeface="Cambria Math"/>
              </a:rPr>
              <a:t>k</a:t>
            </a:r>
            <a:r>
              <a:rPr lang="es-ES_tradnl" sz="2800" b="1" dirty="0" smtClean="0">
                <a:latin typeface="Cambria Math"/>
                <a:cs typeface="Cambria Math"/>
              </a:rPr>
              <a:t> </a:t>
            </a:r>
            <a:r>
              <a:rPr lang="es-ES_tradnl" sz="2800" b="1" dirty="0">
                <a:latin typeface="Cambria Math"/>
                <a:cs typeface="Cambria Math"/>
              </a:rPr>
              <a:t>⊕ </a:t>
            </a:r>
            <a:r>
              <a:rPr lang="es-ES_tradnl" sz="2800" b="1" dirty="0" err="1" smtClean="0">
                <a:latin typeface="Cambria Math"/>
                <a:cs typeface="Cambria Math"/>
              </a:rPr>
              <a:t>ipad</a:t>
            </a:r>
            <a:r>
              <a:rPr lang="es-ES_tradnl" sz="2800" b="1" dirty="0" smtClean="0">
                <a:latin typeface="Cambria Math"/>
                <a:cs typeface="Cambria Math"/>
              </a:rPr>
              <a:t> || </a:t>
            </a:r>
            <a:r>
              <a:rPr lang="es-ES_tradnl" sz="2800" b="1" i="1" dirty="0">
                <a:latin typeface="Cambria Math"/>
                <a:cs typeface="Cambria Math"/>
              </a:rPr>
              <a:t>m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dirty="0">
                <a:solidFill>
                  <a:srgbClr val="800000"/>
                </a:solidFill>
                <a:latin typeface="Cambria Math"/>
                <a:cs typeface="Cambria Math"/>
              </a:rPr>
              <a:t>)</a:t>
            </a:r>
            <a:r>
              <a:rPr lang="es-ES_tradnl" sz="2800" dirty="0">
                <a:latin typeface="Cambria Math"/>
                <a:cs typeface="Cambria Math"/>
              </a:rPr>
              <a:t>  </a:t>
            </a:r>
            <a:r>
              <a:rPr lang="es-ES_tradnl" sz="4000" dirty="0">
                <a:solidFill>
                  <a:schemeClr val="accent6">
                    <a:lumMod val="50000"/>
                  </a:schemeClr>
                </a:solidFill>
                <a:latin typeface="Cambria Math"/>
                <a:cs typeface="Cambria Math"/>
              </a:rPr>
              <a:t>)</a:t>
            </a:r>
            <a:endParaRPr lang="es-ES_tradnl" sz="2800" dirty="0">
              <a:solidFill>
                <a:schemeClr val="accent6">
                  <a:lumMod val="50000"/>
                </a:schemeClr>
              </a:solidFill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SHA-256:    </a:t>
            </a:r>
            <a:r>
              <a:rPr lang="en-US" dirty="0" err="1"/>
              <a:t>Merkle-Damgard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4429125"/>
            <a:ext cx="8727141" cy="1994460"/>
          </a:xfrm>
        </p:spPr>
        <p:txBody>
          <a:bodyPr/>
          <a:lstStyle/>
          <a:p>
            <a:pPr>
              <a:buNone/>
            </a:pPr>
            <a:r>
              <a:rPr lang="en-US" dirty="0"/>
              <a:t>h(t, m[</a:t>
            </a:r>
            <a:r>
              <a:rPr lang="en-US" dirty="0" err="1"/>
              <a:t>i</a:t>
            </a:r>
            <a:r>
              <a:rPr lang="en-US" dirty="0"/>
              <a:t>]):  compression function</a:t>
            </a:r>
          </a:p>
          <a:p>
            <a:pPr>
              <a:spcBef>
                <a:spcPts val="1800"/>
              </a:spcBef>
              <a:buNone/>
            </a:pPr>
            <a:r>
              <a:rPr lang="en-US" dirty="0" err="1"/>
              <a:t>Thm</a:t>
            </a:r>
            <a:r>
              <a:rPr lang="en-US" dirty="0"/>
              <a:t> 1:       if  h is collision resistant then so is  H</a:t>
            </a:r>
          </a:p>
          <a:p>
            <a:pPr>
              <a:spcBef>
                <a:spcPts val="1800"/>
              </a:spcBef>
              <a:buNone/>
            </a:pPr>
            <a:r>
              <a:rPr lang="en-US" dirty="0"/>
              <a:t>“</a:t>
            </a:r>
            <a:r>
              <a:rPr lang="en-US" dirty="0" err="1"/>
              <a:t>Thm</a:t>
            </a:r>
            <a:r>
              <a:rPr lang="en-US" dirty="0"/>
              <a:t> 2”:     if  h is a PRF then HMAC is a </a:t>
            </a:r>
            <a:r>
              <a:rPr lang="en-US" dirty="0" smtClean="0"/>
              <a:t>PRF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62</a:t>
            </a:fld>
            <a:endParaRPr 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85800" y="1447800"/>
            <a:ext cx="7239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</a:rPr>
              <a:t>h</a:t>
            </a:r>
            <a:endParaRPr lang="en-US" sz="2000">
              <a:solidFill>
                <a:schemeClr val="bg1"/>
              </a:solidFill>
              <a:latin typeface="Tahoma"/>
              <a:cs typeface="Tahoma"/>
              <a:sym typeface="Symbol" pitchFamily="18" charset="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004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</a:rPr>
              <a:t>h</a:t>
            </a:r>
            <a:endParaRPr lang="en-US" sz="2000">
              <a:solidFill>
                <a:schemeClr val="bg1"/>
              </a:solidFill>
              <a:latin typeface="Tahoma"/>
              <a:cs typeface="Tahoma"/>
              <a:sym typeface="Symbol" pitchFamily="18" charset="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770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  <a:sym typeface="Symbol" pitchFamily="18" charset="2"/>
              </a:rPr>
              <a:t>h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90600" y="17526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ahoma"/>
                <a:cs typeface="Tahoma"/>
              </a:rPr>
              <a:t>m[0]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514600" y="17526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</a:rPr>
              <a:t>m[1]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191000" y="17526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</a:rPr>
              <a:t>m[2]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791200" y="17526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</a:rPr>
              <a:t>m[3]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8768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  <a:sym typeface="Symbol" pitchFamily="18" charset="2"/>
              </a:rPr>
              <a:t>h</a:t>
            </a:r>
          </a:p>
        </p:txBody>
      </p:sp>
      <p:cxnSp>
        <p:nvCxnSpPr>
          <p:cNvPr id="18" name="Straight Arrow Connector 31"/>
          <p:cNvCxnSpPr>
            <a:cxnSpLocks noChangeShapeType="1"/>
          </p:cNvCxnSpPr>
          <p:nvPr/>
        </p:nvCxnSpPr>
        <p:spPr bwMode="auto">
          <a:xfrm>
            <a:off x="381000" y="3242131"/>
            <a:ext cx="1143000" cy="15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 bwMode="auto">
          <a:xfrm>
            <a:off x="304800" y="2819400"/>
            <a:ext cx="4333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/>
                <a:cs typeface="Tahoma"/>
              </a:rPr>
              <a:t>IV</a:t>
            </a:r>
          </a:p>
        </p:txBody>
      </p: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1217613" y="2135188"/>
            <a:ext cx="306387" cy="838200"/>
            <a:chOff x="1218406" y="2134394"/>
            <a:chExt cx="305594" cy="838994"/>
          </a:xfrm>
        </p:grpSpPr>
        <p:cxnSp>
          <p:nvCxnSpPr>
            <p:cNvPr id="21" name="Straight Connector 42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Straight Arrow Connector 46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3" name="Group 48"/>
          <p:cNvGrpSpPr>
            <a:grpSpLocks/>
          </p:cNvGrpSpPr>
          <p:nvPr/>
        </p:nvGrpSpPr>
        <p:grpSpPr bwMode="auto">
          <a:xfrm>
            <a:off x="2895600" y="2133600"/>
            <a:ext cx="306388" cy="839788"/>
            <a:chOff x="1218406" y="2134394"/>
            <a:chExt cx="305594" cy="838994"/>
          </a:xfrm>
        </p:grpSpPr>
        <p:cxnSp>
          <p:nvCxnSpPr>
            <p:cNvPr id="24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6" name="Group 51"/>
          <p:cNvGrpSpPr>
            <a:grpSpLocks/>
          </p:cNvGrpSpPr>
          <p:nvPr/>
        </p:nvGrpSpPr>
        <p:grpSpPr bwMode="auto">
          <a:xfrm>
            <a:off x="4572000" y="2133600"/>
            <a:ext cx="306388" cy="839788"/>
            <a:chOff x="1218406" y="2134394"/>
            <a:chExt cx="305594" cy="838994"/>
          </a:xfrm>
        </p:grpSpPr>
        <p:cxnSp>
          <p:nvCxnSpPr>
            <p:cNvPr id="27" name="Straight Connector 52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Arrow Connector 53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9" name="Group 54"/>
          <p:cNvGrpSpPr>
            <a:grpSpLocks/>
          </p:cNvGrpSpPr>
          <p:nvPr/>
        </p:nvGrpSpPr>
        <p:grpSpPr bwMode="auto">
          <a:xfrm>
            <a:off x="6172200" y="2133600"/>
            <a:ext cx="306388" cy="839788"/>
            <a:chOff x="1218406" y="2134394"/>
            <a:chExt cx="305594" cy="838994"/>
          </a:xfrm>
        </p:grpSpPr>
        <p:cxnSp>
          <p:nvCxnSpPr>
            <p:cNvPr id="30" name="Straight Connector 55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Straight Arrow Connector 56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32" name="Straight Arrow Connector 58"/>
          <p:cNvCxnSpPr>
            <a:cxnSpLocks noChangeShapeType="1"/>
          </p:cNvCxnSpPr>
          <p:nvPr/>
        </p:nvCxnSpPr>
        <p:spPr bwMode="auto">
          <a:xfrm>
            <a:off x="2438400" y="324485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Arrow Connector 59"/>
          <p:cNvCxnSpPr>
            <a:cxnSpLocks noChangeShapeType="1"/>
          </p:cNvCxnSpPr>
          <p:nvPr/>
        </p:nvCxnSpPr>
        <p:spPr bwMode="auto">
          <a:xfrm>
            <a:off x="4114800" y="324485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Straight Arrow Connector 62"/>
          <p:cNvCxnSpPr>
            <a:cxnSpLocks noChangeShapeType="1"/>
          </p:cNvCxnSpPr>
          <p:nvPr/>
        </p:nvCxnSpPr>
        <p:spPr bwMode="auto">
          <a:xfrm>
            <a:off x="5791200" y="3275013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Straight Arrow Connector 65"/>
          <p:cNvCxnSpPr>
            <a:cxnSpLocks noChangeShapeType="1"/>
          </p:cNvCxnSpPr>
          <p:nvPr/>
        </p:nvCxnSpPr>
        <p:spPr bwMode="auto">
          <a:xfrm>
            <a:off x="7391400" y="3275013"/>
            <a:ext cx="99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8001000" y="2819400"/>
            <a:ext cx="7696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/>
                <a:cs typeface="Tahoma"/>
              </a:rPr>
              <a:t>H(m)</a:t>
            </a:r>
          </a:p>
        </p:txBody>
      </p:sp>
      <p:grpSp>
        <p:nvGrpSpPr>
          <p:cNvPr id="37" name="Group 72"/>
          <p:cNvGrpSpPr>
            <a:grpSpLocks/>
          </p:cNvGrpSpPr>
          <p:nvPr/>
        </p:nvGrpSpPr>
        <p:grpSpPr bwMode="auto">
          <a:xfrm>
            <a:off x="1524000" y="2803525"/>
            <a:ext cx="1066800" cy="381000"/>
            <a:chOff x="1524000" y="2803525"/>
            <a:chExt cx="1066800" cy="381000"/>
          </a:xfrm>
        </p:grpSpPr>
        <p:sp>
          <p:nvSpPr>
            <p:cNvPr id="38" name="Right Triangle 37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39" name="Straight Connector 71"/>
            <p:cNvCxnSpPr>
              <a:cxnSpLocks noChangeShapeType="1"/>
              <a:stCxn id="38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73"/>
          <p:cNvGrpSpPr>
            <a:grpSpLocks/>
          </p:cNvGrpSpPr>
          <p:nvPr/>
        </p:nvGrpSpPr>
        <p:grpSpPr bwMode="auto">
          <a:xfrm>
            <a:off x="3200400" y="2803525"/>
            <a:ext cx="1066800" cy="381000"/>
            <a:chOff x="1524000" y="2803525"/>
            <a:chExt cx="1066800" cy="381000"/>
          </a:xfrm>
        </p:grpSpPr>
        <p:sp>
          <p:nvSpPr>
            <p:cNvPr id="41" name="Right Triangle 40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42" name="Straight Connector 75"/>
            <p:cNvCxnSpPr>
              <a:cxnSpLocks noChangeShapeType="1"/>
              <a:stCxn id="41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" name="Group 76"/>
          <p:cNvGrpSpPr>
            <a:grpSpLocks/>
          </p:cNvGrpSpPr>
          <p:nvPr/>
        </p:nvGrpSpPr>
        <p:grpSpPr bwMode="auto">
          <a:xfrm>
            <a:off x="4876800" y="2803525"/>
            <a:ext cx="1066800" cy="381000"/>
            <a:chOff x="1524000" y="2803525"/>
            <a:chExt cx="1066800" cy="381000"/>
          </a:xfrm>
        </p:grpSpPr>
        <p:sp>
          <p:nvSpPr>
            <p:cNvPr id="44" name="Right Triangle 43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45" name="Straight Connector 78"/>
            <p:cNvCxnSpPr>
              <a:cxnSpLocks noChangeShapeType="1"/>
              <a:stCxn id="44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6" name="Group 79"/>
          <p:cNvGrpSpPr>
            <a:grpSpLocks/>
          </p:cNvGrpSpPr>
          <p:nvPr/>
        </p:nvGrpSpPr>
        <p:grpSpPr bwMode="auto">
          <a:xfrm>
            <a:off x="6477000" y="2803525"/>
            <a:ext cx="1066800" cy="381000"/>
            <a:chOff x="1524000" y="2803525"/>
            <a:chExt cx="1066800" cy="381000"/>
          </a:xfrm>
        </p:grpSpPr>
        <p:sp>
          <p:nvSpPr>
            <p:cNvPr id="47" name="Right Triangle 46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48" name="Straight Connector 81"/>
            <p:cNvCxnSpPr>
              <a:cxnSpLocks noChangeShapeType="1"/>
              <a:stCxn id="47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9" name="Group 57"/>
          <p:cNvGrpSpPr>
            <a:grpSpLocks/>
          </p:cNvGrpSpPr>
          <p:nvPr/>
        </p:nvGrpSpPr>
        <p:grpSpPr bwMode="auto">
          <a:xfrm flipV="1">
            <a:off x="1524000" y="3290888"/>
            <a:ext cx="1066800" cy="381000"/>
            <a:chOff x="1524000" y="2819400"/>
            <a:chExt cx="1066800" cy="381000"/>
          </a:xfrm>
        </p:grpSpPr>
        <p:sp>
          <p:nvSpPr>
            <p:cNvPr id="50" name="Right Triangle 49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51" name="Straight Connector 61"/>
            <p:cNvCxnSpPr>
              <a:cxnSpLocks noChangeShapeType="1"/>
              <a:stCxn id="50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2" name="Group 63"/>
          <p:cNvGrpSpPr>
            <a:grpSpLocks/>
          </p:cNvGrpSpPr>
          <p:nvPr/>
        </p:nvGrpSpPr>
        <p:grpSpPr bwMode="auto">
          <a:xfrm flipV="1">
            <a:off x="3200400" y="3290888"/>
            <a:ext cx="1066800" cy="381000"/>
            <a:chOff x="1524000" y="2819400"/>
            <a:chExt cx="1066800" cy="381000"/>
          </a:xfrm>
        </p:grpSpPr>
        <p:sp>
          <p:nvSpPr>
            <p:cNvPr id="53" name="Right Triangle 5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54" name="Straight Connector 66"/>
            <p:cNvCxnSpPr>
              <a:cxnSpLocks noChangeShapeType="1"/>
              <a:stCxn id="5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5" name="Group 70"/>
          <p:cNvGrpSpPr>
            <a:grpSpLocks/>
          </p:cNvGrpSpPr>
          <p:nvPr/>
        </p:nvGrpSpPr>
        <p:grpSpPr bwMode="auto">
          <a:xfrm flipV="1">
            <a:off x="4876800" y="3290888"/>
            <a:ext cx="1066800" cy="381000"/>
            <a:chOff x="1524000" y="2819400"/>
            <a:chExt cx="1066800" cy="381000"/>
          </a:xfrm>
        </p:grpSpPr>
        <p:sp>
          <p:nvSpPr>
            <p:cNvPr id="56" name="Right Triangle 5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57" name="Straight Connector 83"/>
            <p:cNvCxnSpPr>
              <a:cxnSpLocks noChangeShapeType="1"/>
              <a:stCxn id="5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8" name="Group 84"/>
          <p:cNvGrpSpPr>
            <a:grpSpLocks/>
          </p:cNvGrpSpPr>
          <p:nvPr/>
        </p:nvGrpSpPr>
        <p:grpSpPr bwMode="auto">
          <a:xfrm flipV="1">
            <a:off x="6477000" y="3290888"/>
            <a:ext cx="1066800" cy="381000"/>
            <a:chOff x="1524000" y="2819400"/>
            <a:chExt cx="1066800" cy="381000"/>
          </a:xfrm>
        </p:grpSpPr>
        <p:sp>
          <p:nvSpPr>
            <p:cNvPr id="59" name="Right Triangle 5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60" name="Straight Connector 86"/>
            <p:cNvCxnSpPr>
              <a:cxnSpLocks noChangeShapeType="1"/>
              <a:stCxn id="5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624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Insecure MAC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ahoma"/>
              </a:rPr>
              <a:t>Let us define </a:t>
            </a:r>
            <a:r>
              <a:rPr lang="en-US" i="1" dirty="0">
                <a:latin typeface="Cambria Math"/>
                <a:ea typeface="Tahoma"/>
                <a:cs typeface="Cambria Math"/>
              </a:rPr>
              <a:t>t</a:t>
            </a:r>
            <a:r>
              <a:rPr lang="en-US" dirty="0">
                <a:latin typeface="Cambria Math"/>
                <a:ea typeface="Tahoma"/>
                <a:cs typeface="Cambria Math"/>
              </a:rPr>
              <a:t> = </a:t>
            </a:r>
            <a:r>
              <a:rPr lang="en-US" i="1" dirty="0">
                <a:latin typeface="Cambria Math"/>
                <a:ea typeface="Tahoma"/>
                <a:cs typeface="Cambria Math"/>
              </a:rPr>
              <a:t>S</a:t>
            </a:r>
            <a:r>
              <a:rPr lang="en-US" dirty="0">
                <a:latin typeface="Cambria Math"/>
                <a:ea typeface="Tahoma"/>
                <a:cs typeface="Cambria Math"/>
              </a:rPr>
              <a:t>(</a:t>
            </a:r>
            <a:r>
              <a:rPr lang="en-US" i="1" dirty="0">
                <a:latin typeface="Cambria Math"/>
                <a:ea typeface="Tahoma"/>
                <a:cs typeface="Cambria Math"/>
              </a:rPr>
              <a:t>m</a:t>
            </a:r>
            <a:r>
              <a:rPr lang="en-US" dirty="0">
                <a:latin typeface="Cambria Math"/>
                <a:ea typeface="Tahoma"/>
                <a:cs typeface="Cambria Math"/>
              </a:rPr>
              <a:t>, </a:t>
            </a:r>
            <a:r>
              <a:rPr lang="en-US" i="1" dirty="0">
                <a:latin typeface="Cambria Math"/>
                <a:ea typeface="Tahoma"/>
                <a:cs typeface="Cambria Math"/>
              </a:rPr>
              <a:t>k</a:t>
            </a:r>
            <a:r>
              <a:rPr lang="en-US" dirty="0">
                <a:latin typeface="Cambria Math"/>
                <a:ea typeface="Tahoma"/>
                <a:cs typeface="Cambria Math"/>
              </a:rPr>
              <a:t>) = </a:t>
            </a:r>
            <a:r>
              <a:rPr lang="en-US" i="1" dirty="0">
                <a:latin typeface="Cambria Math"/>
                <a:cs typeface="Cambria Math"/>
              </a:rPr>
              <a:t>H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k</a:t>
            </a:r>
            <a:r>
              <a:rPr lang="en-US" dirty="0">
                <a:latin typeface="Cambria Math"/>
                <a:cs typeface="Cambria Math"/>
              </a:rPr>
              <a:t> ||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</a:t>
            </a:r>
          </a:p>
          <a:p>
            <a:r>
              <a:rPr lang="en-US" dirty="0">
                <a:solidFill>
                  <a:srgbClr val="262626"/>
                </a:solidFill>
                <a:ea typeface="Tahoma"/>
              </a:rPr>
              <a:t>Because of the way typical hash function are implemented (up to SHA-2), the </a:t>
            </a:r>
            <a:r>
              <a:rPr lang="en-US" dirty="0" smtClean="0">
                <a:solidFill>
                  <a:srgbClr val="262626"/>
                </a:solidFill>
                <a:ea typeface="Tahoma"/>
              </a:rPr>
              <a:t>“</a:t>
            </a:r>
            <a:r>
              <a:rPr lang="en-US" dirty="0" err="1" smtClean="0">
                <a:solidFill>
                  <a:srgbClr val="262626"/>
                </a:solidFill>
                <a:ea typeface="Tahoma"/>
              </a:rPr>
              <a:t>Merkle-Damg</a:t>
            </a:r>
            <a:r>
              <a:rPr lang="en-US" dirty="0" err="1" smtClean="0">
                <a:ea typeface="Tahoma"/>
              </a:rPr>
              <a:t>ård</a:t>
            </a:r>
            <a:r>
              <a:rPr lang="en-US" dirty="0" smtClean="0">
                <a:ea typeface="Tahoma"/>
              </a:rPr>
              <a:t>” </a:t>
            </a:r>
            <a:r>
              <a:rPr lang="en-US" dirty="0">
                <a:ea typeface="Tahoma"/>
              </a:rPr>
              <a:t>construction, an </a:t>
            </a:r>
            <a:r>
              <a:rPr lang="en-US" dirty="0" smtClean="0">
                <a:ea typeface="Tahoma"/>
              </a:rPr>
              <a:t>“extension” attack </a:t>
            </a:r>
            <a:r>
              <a:rPr lang="en-US" dirty="0">
                <a:ea typeface="Tahoma"/>
              </a:rPr>
              <a:t>is possible</a:t>
            </a:r>
          </a:p>
          <a:p>
            <a:r>
              <a:rPr lang="en-US" dirty="0">
                <a:ea typeface="Tahoma"/>
              </a:rPr>
              <a:t>An adversary can </a:t>
            </a:r>
            <a:r>
              <a:rPr lang="en-US" dirty="0" smtClean="0">
                <a:ea typeface="Tahoma"/>
              </a:rPr>
              <a:t>compute</a:t>
            </a:r>
            <a:br>
              <a:rPr lang="en-US" dirty="0" smtClean="0">
                <a:ea typeface="Tahoma"/>
              </a:rPr>
            </a:br>
            <a:r>
              <a:rPr lang="en-US" i="1" dirty="0" smtClean="0">
                <a:latin typeface="Cambria Math"/>
                <a:ea typeface="Tahoma"/>
                <a:cs typeface="Cambria Math"/>
              </a:rPr>
              <a:t>t’ </a:t>
            </a:r>
            <a:r>
              <a:rPr lang="en-US" dirty="0" smtClean="0">
                <a:latin typeface="Cambria Math"/>
                <a:ea typeface="Tahoma"/>
                <a:cs typeface="Cambria Math"/>
              </a:rPr>
              <a:t>=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H</a:t>
            </a:r>
            <a:r>
              <a:rPr lang="en-US" dirty="0">
                <a:latin typeface="Cambria Math"/>
                <a:ea typeface="Tahoma"/>
                <a:cs typeface="Cambria Math"/>
              </a:rPr>
              <a:t>(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k</a:t>
            </a:r>
            <a:r>
              <a:rPr lang="en-US" dirty="0" smtClean="0">
                <a:latin typeface="Cambria Math"/>
                <a:ea typeface="Tahoma"/>
                <a:cs typeface="Cambria Math"/>
              </a:rPr>
              <a:t> ||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m</a:t>
            </a:r>
            <a:r>
              <a:rPr lang="en-US" dirty="0" smtClean="0">
                <a:latin typeface="Cambria Math"/>
                <a:ea typeface="Tahoma"/>
                <a:cs typeface="Cambria Math"/>
              </a:rPr>
              <a:t> || padding ||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m’ </a:t>
            </a:r>
            <a:r>
              <a:rPr lang="en-US" dirty="0" smtClean="0">
                <a:latin typeface="Cambria Math"/>
                <a:ea typeface="Tahoma"/>
                <a:cs typeface="Cambria Math"/>
              </a:rPr>
              <a:t>) </a:t>
            </a:r>
            <a:r>
              <a:rPr lang="en-US" dirty="0" smtClean="0">
                <a:ea typeface="Tahoma"/>
              </a:rPr>
              <a:t>for any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m’</a:t>
            </a:r>
            <a:endParaRPr lang="en-US" i="1" dirty="0">
              <a:latin typeface="Cambria Math"/>
              <a:ea typeface="Tahoma"/>
              <a:cs typeface="Cambria Math"/>
            </a:endParaRPr>
          </a:p>
          <a:p>
            <a:r>
              <a:rPr lang="en-US" dirty="0">
                <a:ea typeface="Tahoma"/>
              </a:rPr>
              <a:t>She can therefore send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m’</a:t>
            </a:r>
            <a:r>
              <a:rPr lang="en-US" dirty="0" smtClean="0">
                <a:ea typeface="Tahoma"/>
              </a:rPr>
              <a:t>,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t’</a:t>
            </a:r>
            <a:r>
              <a:rPr lang="en-US" dirty="0" smtClean="0">
                <a:ea typeface="Tahoma"/>
              </a:rPr>
              <a:t> </a:t>
            </a:r>
            <a:r>
              <a:rPr lang="en-US" dirty="0">
                <a:ea typeface="Tahoma"/>
              </a:rPr>
              <a:t>instead of </a:t>
            </a:r>
            <a:r>
              <a:rPr lang="en-US" i="1" dirty="0">
                <a:latin typeface="Cambria Math"/>
                <a:ea typeface="Tahoma"/>
                <a:cs typeface="Cambria Math"/>
              </a:rPr>
              <a:t>m</a:t>
            </a:r>
            <a:r>
              <a:rPr lang="en-US" dirty="0">
                <a:ea typeface="Tahoma"/>
              </a:rPr>
              <a:t>, </a:t>
            </a:r>
            <a:r>
              <a:rPr lang="en-US" i="1" dirty="0">
                <a:latin typeface="Cambria Math"/>
                <a:ea typeface="Tahoma"/>
                <a:cs typeface="Cambria Math"/>
              </a:rPr>
              <a:t>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Cryptography is: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 tremendous tool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The basis for many security mechanisms</a:t>
            </a:r>
          </a:p>
          <a:p>
            <a:pPr>
              <a:lnSpc>
                <a:spcPct val="130000"/>
              </a:lnSpc>
            </a:pPr>
            <a:r>
              <a:rPr lang="en-US" dirty="0"/>
              <a:t>Cryptography is </a:t>
            </a:r>
            <a:r>
              <a:rPr lang="en-US" b="1" dirty="0" smtClean="0"/>
              <a:t>NOT</a:t>
            </a:r>
            <a:r>
              <a:rPr lang="en-US" dirty="0" smtClean="0"/>
              <a:t>: 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The solution to all security problems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Reliable unless implemented and used properly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Something you should try to invent </a:t>
            </a:r>
            <a:r>
              <a:rPr lang="en-US" dirty="0" smtClean="0"/>
              <a:t>yourself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8022" y="484094"/>
            <a:ext cx="1326777" cy="149262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10" name="Picture 2" descr="Secu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29410"/>
            <a:ext cx="68580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0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648200"/>
            <a:ext cx="5638800" cy="1362075"/>
          </a:xfrm>
        </p:spPr>
        <p:txBody>
          <a:bodyPr anchor="t"/>
          <a:lstStyle/>
          <a:p>
            <a:r>
              <a:rPr lang="en-US" dirty="0" smtClean="0"/>
              <a:t>Network vulnerabilities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124200"/>
            <a:ext cx="5638800" cy="1500187"/>
          </a:xfrm>
        </p:spPr>
        <p:txBody>
          <a:bodyPr anchor="b"/>
          <a:lstStyle/>
          <a:p>
            <a:r>
              <a:rPr lang="en-US" dirty="0"/>
              <a:t>Next time you will learn </a:t>
            </a:r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1DD4-9FA1-DC41-AC8A-B26E2EC1E386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52601"/>
            <a:ext cx="27432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bg1"/>
                </a:solidFill>
                <a:latin typeface="Rockwell"/>
                <a:ea typeface="+mj-ea"/>
                <a:cs typeface="Rockwell"/>
              </a:defRPr>
            </a:lvl1pPr>
          </a:lstStyle>
          <a:p>
            <a:r>
              <a:rPr lang="en-US" dirty="0" smtClean="0"/>
              <a:t>Stay tuned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000" y="381000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Shared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Compromised key means interceptors can decrypt any </a:t>
            </a:r>
            <a:r>
              <a:rPr lang="en-US" dirty="0" err="1"/>
              <a:t>ciphertext</a:t>
            </a:r>
            <a:r>
              <a:rPr lang="en-US" dirty="0"/>
              <a:t> they’ve acquired</a:t>
            </a:r>
          </a:p>
          <a:p>
            <a:pPr lvl="1"/>
            <a:r>
              <a:rPr lang="en-US" dirty="0"/>
              <a:t>Change keys frequently to limit damage</a:t>
            </a:r>
          </a:p>
          <a:p>
            <a:r>
              <a:rPr lang="en-US" dirty="0"/>
              <a:t>Distribution of keys is problematic</a:t>
            </a:r>
          </a:p>
          <a:p>
            <a:pPr lvl="1"/>
            <a:r>
              <a:rPr lang="en-US" dirty="0"/>
              <a:t>Keys must be transmitted securely</a:t>
            </a:r>
          </a:p>
          <a:p>
            <a:pPr lvl="1"/>
            <a:r>
              <a:rPr lang="en-US" dirty="0"/>
              <a:t>Use couriers?</a:t>
            </a:r>
          </a:p>
          <a:p>
            <a:pPr lvl="1"/>
            <a:r>
              <a:rPr lang="en-US" dirty="0"/>
              <a:t>Distribute in pieces over separate channels</a:t>
            </a:r>
            <a:r>
              <a:rPr lang="en-US" dirty="0" smtClean="0"/>
              <a:t>?</a:t>
            </a:r>
          </a:p>
          <a:p>
            <a:r>
              <a:rPr lang="en-US" dirty="0"/>
              <a:t>O(n) keys per user  ;  O(n</a:t>
            </a:r>
            <a:r>
              <a:rPr lang="en-US" baseline="30000" dirty="0"/>
              <a:t>2</a:t>
            </a:r>
            <a:r>
              <a:rPr lang="en-US" dirty="0"/>
              <a:t>) keys in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Online TTP not an ideal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667664"/>
            <a:ext cx="8727141" cy="27559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PK: public key , 	SK: secret key (e.g., 1024 bits)</a:t>
            </a:r>
          </a:p>
          <a:p>
            <a:pPr marL="0" indent="0">
              <a:buNone/>
            </a:pPr>
            <a:r>
              <a:rPr lang="en-US" sz="2400" dirty="0" smtClean="0"/>
              <a:t>Example: Bob generates (</a:t>
            </a:r>
            <a:r>
              <a:rPr lang="en-US" sz="2400" dirty="0" err="1" smtClean="0"/>
              <a:t>PK</a:t>
            </a:r>
            <a:r>
              <a:rPr lang="en-US" sz="2000" baseline="-25000" dirty="0" err="1" smtClean="0"/>
              <a:t>Bob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) and gives </a:t>
            </a:r>
            <a:r>
              <a:rPr lang="en-US" sz="2400" dirty="0" err="1" smtClean="0"/>
              <a:t>PK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 to Alice</a:t>
            </a:r>
          </a:p>
          <a:p>
            <a:r>
              <a:rPr lang="en-US" dirty="0"/>
              <a:t>Only the private key must be kept secret</a:t>
            </a:r>
            <a:r>
              <a:rPr lang="en-US" dirty="0" smtClean="0"/>
              <a:t>!</a:t>
            </a:r>
          </a:p>
          <a:p>
            <a:r>
              <a:rPr lang="en-US" dirty="0" smtClean="0"/>
              <a:t>Interactive applications: session setup</a:t>
            </a:r>
          </a:p>
          <a:p>
            <a:r>
              <a:rPr lang="en-US" dirty="0" smtClean="0"/>
              <a:t>Non-interactive applications: e.g., email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1095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4224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260371" y="2245199"/>
            <a:ext cx="1477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45199"/>
            <a:ext cx="15522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12743" y="1775666"/>
            <a:ext cx="1704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PK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001" y="1836814"/>
            <a:ext cx="1223963" cy="8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195972" y="1775666"/>
            <a:ext cx="1735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223500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7490" y="3094512"/>
            <a:ext cx="765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Tahoma"/>
                <a:cs typeface="Tahoma"/>
              </a:rPr>
              <a:t>PK</a:t>
            </a:r>
            <a:r>
              <a:rPr lang="en-US" sz="2000" baseline="-25000" dirty="0" err="1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38752" y="3076861"/>
            <a:ext cx="76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30" name="Straight Arrow Connector 29"/>
          <p:cNvCxnSpPr>
            <a:stCxn id="16" idx="3"/>
            <a:endCxn id="20" idx="1"/>
          </p:cNvCxnSpPr>
          <p:nvPr/>
        </p:nvCxnSpPr>
        <p:spPr>
          <a:xfrm flipV="1">
            <a:off x="2143286" y="3276916"/>
            <a:ext cx="4195466" cy="1765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58969" y="2892195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ahoma"/>
                <a:cs typeface="Tahoma"/>
              </a:rPr>
              <a:t>key pair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shared secret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20563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2120563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653963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3187363"/>
            <a:ext cx="6781800" cy="461665"/>
            <a:chOff x="1066800" y="2190750"/>
            <a:chExt cx="6781800" cy="46166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05200" y="2190750"/>
              <a:ext cx="1749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07760" y="3644563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66800" y="4787563"/>
            <a:ext cx="678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4272529"/>
            <a:ext cx="27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“Bob”,   </a:t>
            </a:r>
            <a:r>
              <a:rPr lang="en-US" sz="2400" dirty="0" err="1">
                <a:latin typeface="Tahoma"/>
                <a:cs typeface="Tahoma"/>
              </a:rPr>
              <a:t>c</a:t>
            </a:r>
            <a:r>
              <a:rPr lang="en-US" sz="2400" dirty="0" err="1" smtClean="0">
                <a:latin typeface="Tahoma"/>
                <a:cs typeface="Tahoma"/>
              </a:rPr>
              <a:t>⟵E</a:t>
            </a:r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pk,x</a:t>
            </a:r>
            <a:r>
              <a:rPr lang="en-US" sz="2400" dirty="0" smtClean="0">
                <a:latin typeface="Tahoma"/>
                <a:cs typeface="Tahoma"/>
              </a:rPr>
              <a:t>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5124617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D(</a:t>
            </a:r>
            <a:r>
              <a:rPr lang="en-US" sz="2400" dirty="0" err="1">
                <a:latin typeface="Tahoma"/>
                <a:cs typeface="Tahoma"/>
              </a:rPr>
              <a:t>s</a:t>
            </a:r>
            <a:r>
              <a:rPr lang="en-US" sz="2400" dirty="0" err="1" smtClean="0">
                <a:latin typeface="Tahoma"/>
                <a:cs typeface="Tahoma"/>
              </a:rPr>
              <a:t>k,c</a:t>
            </a:r>
            <a:r>
              <a:rPr lang="en-US" sz="2400" dirty="0" smtClean="0">
                <a:latin typeface="Tahoma"/>
                <a:cs typeface="Tahoma"/>
              </a:rPr>
              <a:t>) </a:t>
            </a:r>
            <a:r>
              <a:rPr lang="en-US" sz="2400" dirty="0" smtClean="0">
                <a:latin typeface="Tahoma"/>
                <a:cs typeface="Tahoma"/>
                <a:sym typeface="Wingdings"/>
              </a:rPr>
              <a:t>⟶ x shared secret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Mar 2016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0180" y="5880844"/>
            <a:ext cx="708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Note:   protocol is vulnerable to man-in-the-middle</a:t>
            </a:r>
          </a:p>
        </p:txBody>
      </p:sp>
    </p:spTree>
    <p:extLst>
      <p:ext uri="{BB962C8B-B14F-4D97-AF65-F5344CB8AC3E}">
        <p14:creationId xmlns:p14="http://schemas.microsoft.com/office/powerpoint/2010/main" val="6966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9" grpId="0"/>
    </p:bld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8118</TotalTime>
  <Words>3441</Words>
  <Application>Microsoft Macintosh PowerPoint</Application>
  <PresentationFormat>On-screen Show (4:3)</PresentationFormat>
  <Paragraphs>812</Paragraphs>
  <Slides>66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8" baseType="lpstr">
      <vt:lpstr>Calibri</vt:lpstr>
      <vt:lpstr>Cambria Math</vt:lpstr>
      <vt:lpstr>Consolas</vt:lpstr>
      <vt:lpstr>ＭＳ Ｐゴシック</vt:lpstr>
      <vt:lpstr>Rockwell</vt:lpstr>
      <vt:lpstr>Symbol</vt:lpstr>
      <vt:lpstr>Tahoma</vt:lpstr>
      <vt:lpstr>Verdana</vt:lpstr>
      <vt:lpstr>Wingdings</vt:lpstr>
      <vt:lpstr>Arial</vt:lpstr>
      <vt:lpstr>mcanini-teaching</vt:lpstr>
      <vt:lpstr>Equation</vt:lpstr>
      <vt:lpstr>Cryptography 2</vt:lpstr>
      <vt:lpstr>Plan for today</vt:lpstr>
      <vt:lpstr>Symmetric Key Encryption</vt:lpstr>
      <vt:lpstr>Stream Ciphers: The One Time Pad (Vernam 1917)</vt:lpstr>
      <vt:lpstr>One-time vs Many-time Security</vt:lpstr>
      <vt:lpstr>Block Ciphers Built by Iteration</vt:lpstr>
      <vt:lpstr>Problems with Shared Key Crypto</vt:lpstr>
      <vt:lpstr>Public Key Encryption</vt:lpstr>
      <vt:lpstr>Establishing a shared secret</vt:lpstr>
      <vt:lpstr>Insecure against man in the middle</vt:lpstr>
      <vt:lpstr>Trade-offs for Public Key Crypto</vt:lpstr>
      <vt:lpstr>Model of the attacker</vt:lpstr>
      <vt:lpstr>Model of the attacker</vt:lpstr>
      <vt:lpstr>Auguste Kerckhoffs</vt:lpstr>
      <vt:lpstr>Crypto hash functions</vt:lpstr>
      <vt:lpstr>Hash Algorithms</vt:lpstr>
      <vt:lpstr>Cryptographic Hashes</vt:lpstr>
      <vt:lpstr>Desired Properties</vt:lpstr>
      <vt:lpstr>Collision resistance</vt:lpstr>
      <vt:lpstr>Birthday Paradox</vt:lpstr>
      <vt:lpstr>Birthday Paradox Rule of Thumb</vt:lpstr>
      <vt:lpstr>Generic attack on C.R. functions</vt:lpstr>
      <vt:lpstr>The birthday paradox</vt:lpstr>
      <vt:lpstr>PowerPoint Presentation</vt:lpstr>
      <vt:lpstr>Generic attack</vt:lpstr>
      <vt:lpstr>Sample C.R. hash functions: Crypto++  5.6.0 [ Wei Dai ]</vt:lpstr>
      <vt:lpstr>RSA</vt:lpstr>
      <vt:lpstr>RSA Algorithm</vt:lpstr>
      <vt:lpstr>RSA at a High Level</vt:lpstr>
      <vt:lpstr>Modular arithmetic facts</vt:lpstr>
      <vt:lpstr>RSA Details: Key Generation</vt:lpstr>
      <vt:lpstr>RSA Details: Key Generation</vt:lpstr>
      <vt:lpstr>RSA Details: Encryption</vt:lpstr>
      <vt:lpstr>RSA Details: Encryption Example</vt:lpstr>
      <vt:lpstr>RSA Details: Encryption Example</vt:lpstr>
      <vt:lpstr>RSA Details: Decryption</vt:lpstr>
      <vt:lpstr>RSA Details: Miscellaneous</vt:lpstr>
      <vt:lpstr>RSA Details: Miscellaneous</vt:lpstr>
      <vt:lpstr>A simple attack on textbook RSA</vt:lpstr>
      <vt:lpstr>Trapdoor functions (TDF)</vt:lpstr>
      <vt:lpstr>Public-key encryption from TDFs </vt:lpstr>
      <vt:lpstr>Public-key encryption from TDFs</vt:lpstr>
      <vt:lpstr>In pictures:</vt:lpstr>
      <vt:lpstr>Diffie-Hellman Key Exchange</vt:lpstr>
      <vt:lpstr>Diffie-Hellman Key Exchange</vt:lpstr>
      <vt:lpstr>Diffie-Hellman Key Exchange</vt:lpstr>
      <vt:lpstr>Diffie-Hellman Protocol</vt:lpstr>
      <vt:lpstr>Diffie-Hellman Protocol</vt:lpstr>
      <vt:lpstr>Diffie-Hellman Key Details</vt:lpstr>
      <vt:lpstr>Diffie-Hellman Example</vt:lpstr>
      <vt:lpstr>Why Does It Work?</vt:lpstr>
      <vt:lpstr>Insecure against man-in-the-middle</vt:lpstr>
      <vt:lpstr>Authentication</vt:lpstr>
      <vt:lpstr>Authenticated channel</vt:lpstr>
      <vt:lpstr>Integrity</vt:lpstr>
      <vt:lpstr>Message Integrity</vt:lpstr>
      <vt:lpstr>Message Integrity: MACs</vt:lpstr>
      <vt:lpstr>Integrity requires a secret key</vt:lpstr>
      <vt:lpstr>Secure MACs</vt:lpstr>
      <vt:lpstr>Secure PRF   ⇒   Secure MAC</vt:lpstr>
      <vt:lpstr>Standardized method: HMAC (Hash-MAC)</vt:lpstr>
      <vt:lpstr>SHA-256:    Merkle-Damgard</vt:lpstr>
      <vt:lpstr>An Insecure MAC Construction</vt:lpstr>
      <vt:lpstr>Things To Remember</vt:lpstr>
      <vt:lpstr>Any questions?</vt:lpstr>
      <vt:lpstr>Network vulnerabilities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2</dc:title>
  <dc:subject/>
  <dc:creator>Marco Canini</dc:creator>
  <cp:keywords/>
  <dc:description/>
  <cp:lastModifiedBy>Marco Canini</cp:lastModifiedBy>
  <cp:revision>596</cp:revision>
  <cp:lastPrinted>2015-03-05T07:10:22Z</cp:lastPrinted>
  <dcterms:created xsi:type="dcterms:W3CDTF">2014-02-21T15:08:43Z</dcterms:created>
  <dcterms:modified xsi:type="dcterms:W3CDTF">2016-03-03T05:07:41Z</dcterms:modified>
  <cp:category/>
</cp:coreProperties>
</file>